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6"/>
  </p:notesMasterIdLst>
  <p:handoutMasterIdLst>
    <p:handoutMasterId r:id="rId47"/>
  </p:handoutMasterIdLst>
  <p:sldIdLst>
    <p:sldId id="256" r:id="rId2"/>
    <p:sldId id="259" r:id="rId3"/>
    <p:sldId id="267" r:id="rId4"/>
    <p:sldId id="265" r:id="rId5"/>
    <p:sldId id="260" r:id="rId6"/>
    <p:sldId id="261" r:id="rId7"/>
    <p:sldId id="289" r:id="rId8"/>
    <p:sldId id="387" r:id="rId9"/>
    <p:sldId id="388" r:id="rId10"/>
    <p:sldId id="379" r:id="rId11"/>
    <p:sldId id="380" r:id="rId12"/>
    <p:sldId id="381" r:id="rId13"/>
    <p:sldId id="382" r:id="rId14"/>
    <p:sldId id="383" r:id="rId15"/>
    <p:sldId id="384" r:id="rId16"/>
    <p:sldId id="385" r:id="rId17"/>
    <p:sldId id="371" r:id="rId18"/>
    <p:sldId id="367" r:id="rId19"/>
    <p:sldId id="368" r:id="rId20"/>
    <p:sldId id="369" r:id="rId21"/>
    <p:sldId id="404" r:id="rId22"/>
    <p:sldId id="405" r:id="rId23"/>
    <p:sldId id="374" r:id="rId24"/>
    <p:sldId id="392" r:id="rId25"/>
    <p:sldId id="393" r:id="rId26"/>
    <p:sldId id="318" r:id="rId27"/>
    <p:sldId id="343" r:id="rId28"/>
    <p:sldId id="352" r:id="rId29"/>
    <p:sldId id="397" r:id="rId30"/>
    <p:sldId id="407" r:id="rId31"/>
    <p:sldId id="408" r:id="rId32"/>
    <p:sldId id="409" r:id="rId33"/>
    <p:sldId id="401" r:id="rId34"/>
    <p:sldId id="400" r:id="rId35"/>
    <p:sldId id="372" r:id="rId36"/>
    <p:sldId id="376" r:id="rId37"/>
    <p:sldId id="377" r:id="rId38"/>
    <p:sldId id="378" r:id="rId39"/>
    <p:sldId id="373" r:id="rId40"/>
    <p:sldId id="375" r:id="rId41"/>
    <p:sldId id="402" r:id="rId42"/>
    <p:sldId id="403" r:id="rId43"/>
    <p:sldId id="361" r:id="rId44"/>
    <p:sldId id="319" r:id="rId45"/>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A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059" autoAdjust="0"/>
  </p:normalViewPr>
  <p:slideViewPr>
    <p:cSldViewPr snapToGrid="0">
      <p:cViewPr varScale="1">
        <p:scale>
          <a:sx n="104" d="100"/>
          <a:sy n="104" d="100"/>
        </p:scale>
        <p:origin x="192" y="150"/>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PC53\Desktop\playouttime3\playouttim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rouletteplayoutboardcounter\roulettebanmenperplayou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10"/>
            <c:spPr>
              <a:solidFill>
                <a:schemeClr val="accent1"/>
              </a:solidFill>
              <a:ln w="9525">
                <a:solidFill>
                  <a:schemeClr val="accent1"/>
                </a:solidFill>
              </a:ln>
              <a:effectLst/>
            </c:spPr>
          </c:marker>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Sheet20!$C$2:$C$21</c:f>
              <c:numCache>
                <c:formatCode>General</c:formatCode>
                <c:ptCount val="20"/>
                <c:pt idx="0">
                  <c:v>9.8050999999999305E-2</c:v>
                </c:pt>
                <c:pt idx="1">
                  <c:v>0.20397799999999966</c:v>
                </c:pt>
                <c:pt idx="2">
                  <c:v>0.29339499999999991</c:v>
                </c:pt>
                <c:pt idx="3">
                  <c:v>0.37846499999999977</c:v>
                </c:pt>
                <c:pt idx="4">
                  <c:v>0.47205800000000131</c:v>
                </c:pt>
                <c:pt idx="5">
                  <c:v>0.56570699999999996</c:v>
                </c:pt>
                <c:pt idx="6">
                  <c:v>0.66061399999999937</c:v>
                </c:pt>
                <c:pt idx="7">
                  <c:v>0.7544339999999996</c:v>
                </c:pt>
                <c:pt idx="8">
                  <c:v>0.84752200000000055</c:v>
                </c:pt>
                <c:pt idx="9">
                  <c:v>0.9422859999999994</c:v>
                </c:pt>
                <c:pt idx="10">
                  <c:v>1.034549999999999</c:v>
                </c:pt>
                <c:pt idx="11">
                  <c:v>1.1291839999999991</c:v>
                </c:pt>
                <c:pt idx="12">
                  <c:v>1.2237009999999997</c:v>
                </c:pt>
                <c:pt idx="13">
                  <c:v>1.317800000000001</c:v>
                </c:pt>
                <c:pt idx="14">
                  <c:v>1.4111510000000007</c:v>
                </c:pt>
                <c:pt idx="15">
                  <c:v>1.5057590000000016</c:v>
                </c:pt>
                <c:pt idx="16">
                  <c:v>1.5995129999999986</c:v>
                </c:pt>
                <c:pt idx="17">
                  <c:v>1.6927010000000009</c:v>
                </c:pt>
                <c:pt idx="18">
                  <c:v>1.7862719999999974</c:v>
                </c:pt>
                <c:pt idx="19">
                  <c:v>1.8809000000000007</c:v>
                </c:pt>
              </c:numCache>
            </c:numRef>
          </c:yVal>
          <c:smooth val="0"/>
        </c:ser>
        <c:ser>
          <c:idx val="1"/>
          <c:order val="1"/>
          <c:spPr>
            <a:ln w="19050" cap="rnd">
              <a:solidFill>
                <a:schemeClr val="accent2"/>
              </a:solidFill>
              <a:round/>
            </a:ln>
            <a:effectLst/>
          </c:spPr>
          <c:marker>
            <c:symbol val="triangle"/>
            <c:size val="12"/>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Sheet20!$D$2:$D$21</c:f>
              <c:numCache>
                <c:formatCode>General</c:formatCode>
                <c:ptCount val="20"/>
                <c:pt idx="0">
                  <c:v>8.1046999999999828E-2</c:v>
                </c:pt>
                <c:pt idx="1">
                  <c:v>0.16888900000000029</c:v>
                </c:pt>
                <c:pt idx="2">
                  <c:v>0.24224200000000043</c:v>
                </c:pt>
                <c:pt idx="3">
                  <c:v>0.31258899999999951</c:v>
                </c:pt>
                <c:pt idx="4">
                  <c:v>0.39008999999999949</c:v>
                </c:pt>
                <c:pt idx="5">
                  <c:v>0.46782500000000038</c:v>
                </c:pt>
                <c:pt idx="6">
                  <c:v>0.54508099999999948</c:v>
                </c:pt>
                <c:pt idx="7">
                  <c:v>0.6218170000000004</c:v>
                </c:pt>
                <c:pt idx="8">
                  <c:v>0.69948700000000041</c:v>
                </c:pt>
                <c:pt idx="9">
                  <c:v>0.77639599999999964</c:v>
                </c:pt>
                <c:pt idx="10">
                  <c:v>0.85282100000000094</c:v>
                </c:pt>
                <c:pt idx="11">
                  <c:v>0.93122299999999958</c:v>
                </c:pt>
                <c:pt idx="12">
                  <c:v>1.008799</c:v>
                </c:pt>
                <c:pt idx="13">
                  <c:v>1.0845030000000011</c:v>
                </c:pt>
                <c:pt idx="14">
                  <c:v>1.1618510000000004</c:v>
                </c:pt>
                <c:pt idx="15">
                  <c:v>1.2397480000000003</c:v>
                </c:pt>
                <c:pt idx="16">
                  <c:v>1.3170550000000023</c:v>
                </c:pt>
                <c:pt idx="17">
                  <c:v>1.3929270000000018</c:v>
                </c:pt>
                <c:pt idx="18">
                  <c:v>1.4710390000000013</c:v>
                </c:pt>
                <c:pt idx="19">
                  <c:v>1.547449000000001</c:v>
                </c:pt>
              </c:numCache>
            </c:numRef>
          </c:yVal>
          <c:smooth val="0"/>
        </c:ser>
        <c:dLbls>
          <c:showLegendKey val="0"/>
          <c:showVal val="0"/>
          <c:showCatName val="0"/>
          <c:showSerName val="0"/>
          <c:showPercent val="0"/>
          <c:showBubbleSize val="0"/>
        </c:dLbls>
        <c:axId val="337862408"/>
        <c:axId val="337865152"/>
      </c:scatterChart>
      <c:valAx>
        <c:axId val="337862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7865152"/>
        <c:crosses val="autoZero"/>
        <c:crossBetween val="midCat"/>
      </c:valAx>
      <c:valAx>
        <c:axId val="337865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786240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Sheet1!$C$21:$C$34</c:f>
              <c:numCache>
                <c:formatCode>General</c:formatCode>
                <c:ptCount val="14"/>
                <c:pt idx="0">
                  <c:v>9.3600000000000003E-2</c:v>
                </c:pt>
                <c:pt idx="1">
                  <c:v>0.18720000000000001</c:v>
                </c:pt>
                <c:pt idx="2">
                  <c:v>0.46799999999999997</c:v>
                </c:pt>
                <c:pt idx="3">
                  <c:v>0.93599999999999994</c:v>
                </c:pt>
                <c:pt idx="4">
                  <c:v>1.4039999999999999</c:v>
                </c:pt>
                <c:pt idx="5">
                  <c:v>1.8719999999999999</c:v>
                </c:pt>
                <c:pt idx="6">
                  <c:v>2.34</c:v>
                </c:pt>
                <c:pt idx="7">
                  <c:v>2.8079999999999998</c:v>
                </c:pt>
                <c:pt idx="8">
                  <c:v>3.2759999999999998</c:v>
                </c:pt>
                <c:pt idx="9">
                  <c:v>3.7439999999999998</c:v>
                </c:pt>
                <c:pt idx="10">
                  <c:v>4.2119999999999997</c:v>
                </c:pt>
                <c:pt idx="11">
                  <c:v>4.68</c:v>
                </c:pt>
                <c:pt idx="12">
                  <c:v>5.1479999999999997</c:v>
                </c:pt>
                <c:pt idx="13">
                  <c:v>5.6159999999999997</c:v>
                </c:pt>
              </c:numCache>
            </c:numRef>
          </c:xVal>
          <c:yVal>
            <c:numRef>
              <c:f>Sheet1!$E$21:$E$34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0"/>
        </c:ser>
        <c:ser>
          <c:idx val="1"/>
          <c:order val="1"/>
          <c:tx>
            <c:v>完全ランダム</c:v>
          </c:tx>
          <c:spPr>
            <a:ln w="19050" cap="rnd">
              <a:noFill/>
              <a:round/>
            </a:ln>
            <a:effectLst/>
          </c:spPr>
          <c:marker>
            <c:symbol val="triangle"/>
            <c:size val="12"/>
            <c:spPr>
              <a:solidFill>
                <a:schemeClr val="accent2"/>
              </a:solidFill>
              <a:ln w="9525">
                <a:solidFill>
                  <a:schemeClr val="accent2"/>
                </a:solidFill>
              </a:ln>
              <a:effectLst/>
            </c:spPr>
          </c:marker>
          <c:xVal>
            <c:numRef>
              <c:f>Sheet1!$D$21:$D$34</c:f>
              <c:numCache>
                <c:formatCode>General</c:formatCode>
                <c:ptCount val="14"/>
                <c:pt idx="0">
                  <c:v>7.6999999999999999E-2</c:v>
                </c:pt>
                <c:pt idx="1">
                  <c:v>0.154</c:v>
                </c:pt>
                <c:pt idx="2">
                  <c:v>0.38499999999999995</c:v>
                </c:pt>
                <c:pt idx="3">
                  <c:v>0.76999999999999991</c:v>
                </c:pt>
                <c:pt idx="4">
                  <c:v>1.155</c:v>
                </c:pt>
                <c:pt idx="5">
                  <c:v>1.5399999999999998</c:v>
                </c:pt>
                <c:pt idx="6">
                  <c:v>1.9249999999999998</c:v>
                </c:pt>
                <c:pt idx="7">
                  <c:v>2.31</c:v>
                </c:pt>
                <c:pt idx="8">
                  <c:v>2.6949999999999998</c:v>
                </c:pt>
                <c:pt idx="9">
                  <c:v>3.0799999999999996</c:v>
                </c:pt>
                <c:pt idx="10">
                  <c:v>3.4649999999999999</c:v>
                </c:pt>
                <c:pt idx="11">
                  <c:v>3.8499999999999996</c:v>
                </c:pt>
                <c:pt idx="12">
                  <c:v>4.2349999999999994</c:v>
                </c:pt>
                <c:pt idx="13">
                  <c:v>4.62</c:v>
                </c:pt>
              </c:numCache>
            </c:numRef>
          </c:xVal>
          <c:yVal>
            <c:numRef>
              <c:f>Sheet1!$F$21:$F$34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ser>
        <c:dLbls>
          <c:showLegendKey val="0"/>
          <c:showVal val="0"/>
          <c:showCatName val="0"/>
          <c:showSerName val="0"/>
          <c:showPercent val="0"/>
          <c:showBubbleSize val="0"/>
        </c:dLbls>
        <c:axId val="350743840"/>
        <c:axId val="350746584"/>
      </c:scatterChart>
      <c:valAx>
        <c:axId val="3507438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50746584"/>
        <c:crosses val="autoZero"/>
        <c:crossBetween val="midCat"/>
      </c:valAx>
      <c:valAx>
        <c:axId val="350746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5074384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ser>
        <c:dLbls>
          <c:showLegendKey val="0"/>
          <c:showVal val="0"/>
          <c:showCatName val="0"/>
          <c:showSerName val="0"/>
          <c:showPercent val="0"/>
          <c:showBubbleSize val="0"/>
        </c:dLbls>
        <c:axId val="337867504"/>
        <c:axId val="337868680"/>
      </c:scatterChart>
      <c:valAx>
        <c:axId val="3378675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7868680"/>
        <c:crosses val="autoZero"/>
        <c:crossBetween val="midCat"/>
      </c:valAx>
      <c:valAx>
        <c:axId val="337868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7867504"/>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ser>
        <c:dLbls>
          <c:showLegendKey val="0"/>
          <c:showVal val="0"/>
          <c:showCatName val="0"/>
          <c:showSerName val="0"/>
          <c:showPercent val="0"/>
          <c:showBubbleSize val="0"/>
        </c:dLbls>
        <c:axId val="337866328"/>
        <c:axId val="337862800"/>
      </c:scatterChart>
      <c:valAx>
        <c:axId val="337866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7862800"/>
        <c:crosses val="autoZero"/>
        <c:crossBetween val="midCat"/>
      </c:valAx>
      <c:valAx>
        <c:axId val="337862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786632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15"/>
            <c:spPr>
              <a:solidFill>
                <a:schemeClr val="accent1"/>
              </a:solidFill>
              <a:ln w="9525">
                <a:solidFill>
                  <a:schemeClr val="accent1"/>
                </a:solidFill>
              </a:ln>
              <a:effectLst/>
            </c:spPr>
          </c:marker>
          <c:xVal>
            <c:numRef>
              <c:f>Sheet5!$B$3:$B$7</c:f>
              <c:numCache>
                <c:formatCode>General</c:formatCode>
                <c:ptCount val="5"/>
                <c:pt idx="0">
                  <c:v>100</c:v>
                </c:pt>
                <c:pt idx="1">
                  <c:v>225</c:v>
                </c:pt>
                <c:pt idx="2">
                  <c:v>400</c:v>
                </c:pt>
                <c:pt idx="3">
                  <c:v>625</c:v>
                </c:pt>
                <c:pt idx="4">
                  <c:v>900</c:v>
                </c:pt>
              </c:numCache>
            </c:numRef>
          </c:xVal>
          <c:yVal>
            <c:numRef>
              <c:f>Sheet5!$C$3:$C$7</c:f>
              <c:numCache>
                <c:formatCode>General</c:formatCode>
                <c:ptCount val="5"/>
                <c:pt idx="0">
                  <c:v>26.673999999999999</c:v>
                </c:pt>
                <c:pt idx="1">
                  <c:v>40.287999999999997</c:v>
                </c:pt>
                <c:pt idx="2">
                  <c:v>53.908000000000001</c:v>
                </c:pt>
                <c:pt idx="3">
                  <c:v>67.248000000000005</c:v>
                </c:pt>
                <c:pt idx="4">
                  <c:v>81.787999999999997</c:v>
                </c:pt>
              </c:numCache>
            </c:numRef>
          </c:yVal>
          <c:smooth val="1"/>
        </c:ser>
        <c:ser>
          <c:idx val="1"/>
          <c:order val="1"/>
          <c:spPr>
            <a:ln w="19050" cap="rnd">
              <a:solidFill>
                <a:schemeClr val="accent2"/>
              </a:solidFill>
              <a:round/>
            </a:ln>
            <a:effectLst/>
          </c:spPr>
          <c:marker>
            <c:symbol val="triangle"/>
            <c:size val="15"/>
            <c:spPr>
              <a:solidFill>
                <a:schemeClr val="accent2"/>
              </a:solidFill>
              <a:ln w="9525">
                <a:solidFill>
                  <a:schemeClr val="accent2"/>
                </a:solidFill>
              </a:ln>
              <a:effectLst/>
            </c:spPr>
          </c:marker>
          <c:xVal>
            <c:numRef>
              <c:f>Sheet5!$B$3:$B$7</c:f>
              <c:numCache>
                <c:formatCode>General</c:formatCode>
                <c:ptCount val="5"/>
                <c:pt idx="0">
                  <c:v>100</c:v>
                </c:pt>
                <c:pt idx="1">
                  <c:v>225</c:v>
                </c:pt>
                <c:pt idx="2">
                  <c:v>400</c:v>
                </c:pt>
                <c:pt idx="3">
                  <c:v>625</c:v>
                </c:pt>
                <c:pt idx="4">
                  <c:v>900</c:v>
                </c:pt>
              </c:numCache>
            </c:numRef>
          </c:xVal>
          <c:yVal>
            <c:numRef>
              <c:f>Sheet5!$D$3:$D$7</c:f>
              <c:numCache>
                <c:formatCode>General</c:formatCode>
                <c:ptCount val="5"/>
                <c:pt idx="0">
                  <c:v>37.122</c:v>
                </c:pt>
                <c:pt idx="1">
                  <c:v>54.427999999999997</c:v>
                </c:pt>
                <c:pt idx="2">
                  <c:v>71.048000000000002</c:v>
                </c:pt>
                <c:pt idx="3">
                  <c:v>86.808000000000007</c:v>
                </c:pt>
                <c:pt idx="4">
                  <c:v>103.842</c:v>
                </c:pt>
              </c:numCache>
            </c:numRef>
          </c:yVal>
          <c:smooth val="1"/>
        </c:ser>
        <c:dLbls>
          <c:showLegendKey val="0"/>
          <c:showVal val="0"/>
          <c:showCatName val="0"/>
          <c:showSerName val="0"/>
          <c:showPercent val="0"/>
          <c:showBubbleSize val="0"/>
        </c:dLbls>
        <c:axId val="337863976"/>
        <c:axId val="337866720"/>
      </c:scatterChart>
      <c:valAx>
        <c:axId val="337863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7866720"/>
        <c:crosses val="autoZero"/>
        <c:crossBetween val="midCat"/>
      </c:valAx>
      <c:valAx>
        <c:axId val="33786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7863976"/>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2019/7/4</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2019/7/4</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416631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425337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534161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179470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3762229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3156997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2788184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419493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1229497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1906605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3600424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640812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36</a:t>
            </a:fld>
            <a:endParaRPr kumimoji="1" lang="ja-JP" altLang="en-US"/>
          </a:p>
        </p:txBody>
      </p:sp>
    </p:spTree>
    <p:extLst>
      <p:ext uri="{BB962C8B-B14F-4D97-AF65-F5344CB8AC3E}">
        <p14:creationId xmlns:p14="http://schemas.microsoft.com/office/powerpoint/2010/main" val="1941520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783607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92168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91128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61248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358905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74266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 xmlns:a16="http://schemas.microsoft.com/office/drawing/2014/main"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 xmlns:a16="http://schemas.microsoft.com/office/drawing/2014/main"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 xmlns:a16="http://schemas.microsoft.com/office/drawing/2014/main"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 xmlns:a16="http://schemas.microsoft.com/office/drawing/2014/main"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 xmlns:a16="http://schemas.microsoft.com/office/drawing/2014/main"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 xmlns:a16="http://schemas.microsoft.com/office/drawing/2014/main"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 xmlns:a16="http://schemas.microsoft.com/office/drawing/2014/main"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 xmlns:a16="http://schemas.microsoft.com/office/drawing/2014/main"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 xmlns:a16="http://schemas.microsoft.com/office/drawing/2014/main"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 xmlns:a16="http://schemas.microsoft.com/office/drawing/2014/main"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 xmlns:a16="http://schemas.microsoft.com/office/drawing/2014/main"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 xmlns:a16="http://schemas.microsoft.com/office/drawing/2014/main"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 xmlns:a16="http://schemas.microsoft.com/office/drawing/2014/main"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 xmlns:a16="http://schemas.microsoft.com/office/drawing/2014/main"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 xmlns:a16="http://schemas.microsoft.com/office/drawing/2014/main"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 xmlns:a16="http://schemas.microsoft.com/office/drawing/2014/main"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 xmlns:a16="http://schemas.microsoft.com/office/drawing/2014/main"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 xmlns:a16="http://schemas.microsoft.com/office/drawing/2014/main"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 xmlns:a16="http://schemas.microsoft.com/office/drawing/2014/main"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 xmlns:a16="http://schemas.microsoft.com/office/drawing/2014/main"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 xmlns:a16="http://schemas.microsoft.com/office/drawing/2014/main"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 xmlns:a16="http://schemas.microsoft.com/office/drawing/2014/main"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 xmlns:a16="http://schemas.microsoft.com/office/drawing/2014/main"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 xmlns:a16="http://schemas.microsoft.com/office/drawing/2014/main"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 xmlns:a16="http://schemas.microsoft.com/office/drawing/2014/main"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 xmlns:a16="http://schemas.microsoft.com/office/drawing/2014/main"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 xmlns:a16="http://schemas.microsoft.com/office/drawing/2014/main"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 xmlns:a16="http://schemas.microsoft.com/office/drawing/2014/main"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 xmlns:a16="http://schemas.microsoft.com/office/drawing/2014/main"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 xmlns:a16="http://schemas.microsoft.com/office/drawing/2014/main"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 xmlns:a16="http://schemas.microsoft.com/office/drawing/2014/main"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 xmlns:a16="http://schemas.microsoft.com/office/drawing/2014/main"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 xmlns:a16="http://schemas.microsoft.com/office/drawing/2014/main"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 xmlns:a16="http://schemas.microsoft.com/office/drawing/2014/main"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 xmlns:a16="http://schemas.microsoft.com/office/drawing/2014/main"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 xmlns:a16="http://schemas.microsoft.com/office/drawing/2014/main"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 xmlns:a16="http://schemas.microsoft.com/office/drawing/2014/main"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 xmlns:a16="http://schemas.microsoft.com/office/drawing/2014/main"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 xmlns:a16="http://schemas.microsoft.com/office/drawing/2014/main"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 xmlns:a16="http://schemas.microsoft.com/office/drawing/2014/main"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 xmlns:a16="http://schemas.microsoft.com/office/drawing/2014/main"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 xmlns:a16="http://schemas.microsoft.com/office/drawing/2014/main"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 xmlns:a16="http://schemas.microsoft.com/office/drawing/2014/main"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 xmlns:a16="http://schemas.microsoft.com/office/drawing/2014/main"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 xmlns:a16="http://schemas.microsoft.com/office/drawing/2014/main"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 xmlns:a16="http://schemas.microsoft.com/office/drawing/2014/main"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 xmlns:a16="http://schemas.microsoft.com/office/drawing/2014/main"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 xmlns:a16="http://schemas.microsoft.com/office/drawing/2014/main"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 xmlns:a16="http://schemas.microsoft.com/office/drawing/2014/main"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 xmlns:a16="http://schemas.microsoft.com/office/drawing/2014/main"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 xmlns:a16="http://schemas.microsoft.com/office/drawing/2014/main"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 xmlns:a16="http://schemas.microsoft.com/office/drawing/2014/main"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 xmlns:a16="http://schemas.microsoft.com/office/drawing/2014/main"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 xmlns:a16="http://schemas.microsoft.com/office/drawing/2014/main"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 xmlns:a16="http://schemas.microsoft.com/office/drawing/2014/main"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 xmlns:a16="http://schemas.microsoft.com/office/drawing/2014/main"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 xmlns:a16="http://schemas.microsoft.com/office/drawing/2014/main"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 xmlns:a16="http://schemas.microsoft.com/office/drawing/2014/main"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 xmlns:a16="http://schemas.microsoft.com/office/drawing/2014/main"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 xmlns:a16="http://schemas.microsoft.com/office/drawing/2014/main"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 xmlns:a16="http://schemas.microsoft.com/office/drawing/2014/main"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 xmlns:a16="http://schemas.microsoft.com/office/drawing/2014/main"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 xmlns:a16="http://schemas.microsoft.com/office/drawing/2014/main"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 xmlns:a16="http://schemas.microsoft.com/office/drawing/2014/main"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 xmlns:a16="http://schemas.microsoft.com/office/drawing/2014/main"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 xmlns:a16="http://schemas.microsoft.com/office/drawing/2014/main"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 xmlns:a16="http://schemas.microsoft.com/office/drawing/2014/main"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 xmlns:a16="http://schemas.microsoft.com/office/drawing/2014/main"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 xmlns:a16="http://schemas.microsoft.com/office/drawing/2014/main"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 xmlns:a16="http://schemas.microsoft.com/office/drawing/2014/main"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 xmlns:a16="http://schemas.microsoft.com/office/drawing/2014/main"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 xmlns:a16="http://schemas.microsoft.com/office/drawing/2014/main"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完全な先読みは</a:t>
            </a:r>
            <a:r>
              <a:rPr lang="ja-JP" altLang="en-US" dirty="0" smtClean="0">
                <a:solidFill>
                  <a:schemeClr val="accent5"/>
                </a:solidFill>
              </a:rPr>
              <a:t>不可能</a:t>
            </a:r>
            <a:endParaRPr lang="ja-JP" altLang="en-US" dirty="0">
              <a:solidFill>
                <a:schemeClr val="accent5"/>
              </a:solidFill>
            </a:endParaRPr>
          </a:p>
        </p:txBody>
      </p:sp>
    </p:spTree>
    <p:extLst>
      <p:ext uri="{BB962C8B-B14F-4D97-AF65-F5344CB8AC3E}">
        <p14:creationId xmlns:p14="http://schemas.microsoft.com/office/powerpoint/2010/main" val="27273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42713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62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678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 name="テキスト ボックス 4"/>
          <p:cNvSpPr txBox="1"/>
          <p:nvPr/>
        </p:nvSpPr>
        <p:spPr>
          <a:xfrm>
            <a:off x="559453"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smtClean="0"/>
              <a:t>ランダム</a:t>
            </a:r>
            <a:endParaRPr kumimoji="1" lang="ja-JP" altLang="en-US" dirty="0"/>
          </a:p>
        </p:txBody>
      </p:sp>
      <p:sp>
        <p:nvSpPr>
          <p:cNvPr id="218" name="テキスト ボックス 217"/>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smtClean="0"/>
              <a:t>ランダム</a:t>
            </a:r>
            <a:endParaRPr kumimoji="1" lang="ja-JP" altLang="en-US" dirty="0"/>
          </a:p>
        </p:txBody>
      </p:sp>
    </p:spTree>
    <p:extLst>
      <p:ext uri="{BB962C8B-B14F-4D97-AF65-F5344CB8AC3E}">
        <p14:creationId xmlns:p14="http://schemas.microsoft.com/office/powerpoint/2010/main" val="311739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8"/>
                                        </p:tgtEl>
                                        <p:attrNameLst>
                                          <p:attrName>style.visibility</p:attrName>
                                        </p:attrNameLst>
                                      </p:cBhvr>
                                      <p:to>
                                        <p:strVal val="visible"/>
                                      </p:to>
                                    </p:se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fade">
                                      <p:cBhvr>
                                        <p:cTn id="54" dur="500"/>
                                        <p:tgtEl>
                                          <p:spTgt spid="9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1000"/>
                                        <p:tgtEl>
                                          <p:spTgt spid="10"/>
                                        </p:tgtEl>
                                      </p:cBhvr>
                                    </p:animEffect>
                                    <p:set>
                                      <p:cBhvr>
                                        <p:cTn id="59" dur="1" fill="hold">
                                          <p:stCondLst>
                                            <p:cond delay="999"/>
                                          </p:stCondLst>
                                        </p:cTn>
                                        <p:tgtEl>
                                          <p:spTgt spid="1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1000"/>
                                        <p:tgtEl>
                                          <p:spTgt spid="16"/>
                                        </p:tgtEl>
                                      </p:cBhvr>
                                    </p:animEffect>
                                    <p:set>
                                      <p:cBhvr>
                                        <p:cTn id="62" dur="1" fill="hold">
                                          <p:stCondLst>
                                            <p:cond delay="999"/>
                                          </p:stCondLst>
                                        </p:cTn>
                                        <p:tgtEl>
                                          <p:spTgt spid="16"/>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1000"/>
                                        <p:tgtEl>
                                          <p:spTgt spid="5"/>
                                        </p:tgtEl>
                                      </p:cBhvr>
                                    </p:animEffect>
                                    <p:set>
                                      <p:cBhvr>
                                        <p:cTn id="65" dur="1" fill="hold">
                                          <p:stCondLst>
                                            <p:cond delay="999"/>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36"/>
                                        </p:tgtEl>
                                        <p:attrNameLst>
                                          <p:attrName>style.visibility</p:attrName>
                                        </p:attrNameLst>
                                      </p:cBhvr>
                                      <p:to>
                                        <p:strVal val="visible"/>
                                      </p:to>
                                    </p:set>
                                    <p:animEffect transition="in" filter="wipe(up)">
                                      <p:cBhvr>
                                        <p:cTn id="70" dur="1000"/>
                                        <p:tgtEl>
                                          <p:spTgt spid="13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fade">
                                      <p:cBhvr>
                                        <p:cTn id="73" dur="1000"/>
                                        <p:tgtEl>
                                          <p:spTgt spid="2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39"/>
                                        </p:tgtEl>
                                        <p:attrNameLst>
                                          <p:attrName>style.visibility</p:attrName>
                                        </p:attrNameLst>
                                      </p:cBhvr>
                                      <p:to>
                                        <p:strVal val="visible"/>
                                      </p:to>
                                    </p:set>
                                    <p:animEffect transition="in" filter="fade">
                                      <p:cBhvr>
                                        <p:cTn id="78" dur="1000"/>
                                        <p:tgtEl>
                                          <p:spTgt spid="139"/>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46"/>
                                        </p:tgtEl>
                                        <p:attrNameLst>
                                          <p:attrName>style.visibility</p:attrName>
                                        </p:attrNameLst>
                                      </p:cBhvr>
                                      <p:to>
                                        <p:strVal val="visible"/>
                                      </p:to>
                                    </p:set>
                                    <p:animEffect transition="in" filter="fade">
                                      <p:cBhvr>
                                        <p:cTn id="87" dur="500"/>
                                        <p:tgtEl>
                                          <p:spTgt spid="24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28"/>
                                        </p:tgtEl>
                                        <p:attrNameLst>
                                          <p:attrName>style.visibility</p:attrName>
                                        </p:attrNameLst>
                                      </p:cBhvr>
                                      <p:to>
                                        <p:strVal val="visible"/>
                                      </p:to>
                                    </p:set>
                                    <p:animEffect transition="in" filter="wipe(up)">
                                      <p:cBhvr>
                                        <p:cTn id="92"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P spid="5" grpId="0" animBg="1"/>
      <p:bldP spid="5" grpId="1" animBg="1"/>
      <p:bldP spid="2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05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smtClean="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26303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モンテカルロ法を用いたアルゴリズムを，</a:t>
            </a:r>
            <a:endParaRPr kumimoji="1" lang="en-US" altLang="ja-JP" dirty="0" smtClean="0"/>
          </a:p>
          <a:p>
            <a:r>
              <a:rPr lang="ja-JP" altLang="en-US" dirty="0" smtClean="0"/>
              <a:t>ルーレット</a:t>
            </a:r>
            <a:r>
              <a:rPr lang="ja-JP" altLang="en-US" dirty="0"/>
              <a:t>選択</a:t>
            </a:r>
            <a:r>
              <a:rPr lang="ja-JP" altLang="en-US" dirty="0" smtClean="0"/>
              <a:t>という手法を応用することで</a:t>
            </a:r>
            <a:endParaRPr lang="en-US" altLang="ja-JP" dirty="0" smtClean="0"/>
          </a:p>
          <a:p>
            <a:r>
              <a:rPr lang="ja-JP" altLang="en-US" dirty="0" smtClean="0"/>
              <a:t>強化できない</a:t>
            </a:r>
            <a:r>
              <a:rPr lang="ja-JP" altLang="en-US" dirty="0"/>
              <a:t>か</a:t>
            </a:r>
            <a:r>
              <a:rPr lang="ja-JP" altLang="en-US" dirty="0" smtClean="0"/>
              <a:t>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aphicFrame>
        <p:nvGraphicFramePr>
          <p:cNvPr id="5" name="グラフ 4"/>
          <p:cNvGraphicFramePr/>
          <p:nvPr>
            <p:extLst>
              <p:ext uri="{D42A27DB-BD31-4B8C-83A1-F6EECF244321}">
                <p14:modId xmlns:p14="http://schemas.microsoft.com/office/powerpoint/2010/main" val="2716133484"/>
              </p:ext>
            </p:extLst>
          </p:nvPr>
        </p:nvGraphicFramePr>
        <p:xfrm>
          <a:off x="3325454" y="2921171"/>
          <a:ext cx="3125630" cy="3342489"/>
        </p:xfrm>
        <a:graphic>
          <a:graphicData uri="http://schemas.openxmlformats.org/drawingml/2006/chart">
            <c:chart xmlns:c="http://schemas.openxmlformats.org/drawingml/2006/chart" xmlns:r="http://schemas.openxmlformats.org/officeDocument/2006/relationships" r:id="rId2"/>
          </a:graphicData>
        </a:graphic>
      </p:graphicFrame>
      <p:sp>
        <p:nvSpPr>
          <p:cNvPr id="6" name="下矢印 5"/>
          <p:cNvSpPr/>
          <p:nvPr/>
        </p:nvSpPr>
        <p:spPr>
          <a:xfrm rot="2077129">
            <a:off x="4766967" y="405181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3204570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lang="ja-JP" altLang="en-US" dirty="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squar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squar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p:nvPr/>
        </p:nvCxnSpPr>
        <p:spPr>
          <a:xfrm flipH="1">
            <a:off x="742744" y="2697018"/>
            <a:ext cx="1353911" cy="225522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left)">
                                      <p:cBhvr>
                                        <p:cTn id="1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t>領地があまり増えない</a:t>
            </a:r>
            <a:r>
              <a:rPr kumimoji="1" lang="ja-JP" altLang="en-US" sz="2800" dirty="0" smtClean="0">
                <a:solidFill>
                  <a:schemeClr val="accent5"/>
                </a:solidFill>
              </a:rPr>
              <a:t>青</a:t>
            </a:r>
            <a:r>
              <a:rPr kumimoji="1" lang="ja-JP" altLang="en-US" sz="2800" dirty="0" smtClean="0"/>
              <a:t>や</a:t>
            </a:r>
            <a:r>
              <a:rPr kumimoji="1" lang="ja-JP" altLang="en-US" sz="2800" dirty="0" smtClean="0">
                <a:solidFill>
                  <a:srgbClr val="7030A0"/>
                </a:solidFill>
              </a:rPr>
              <a:t>紫</a:t>
            </a:r>
            <a:r>
              <a:rPr kumimoji="1" lang="ja-JP" altLang="en-US" sz="2800" dirty="0" smtClean="0"/>
              <a:t>は選</a:t>
            </a:r>
            <a:r>
              <a:rPr kumimoji="1" lang="ja-JP" altLang="en-US" sz="2800" dirty="0" err="1" smtClean="0"/>
              <a:t>ば</a:t>
            </a:r>
            <a:r>
              <a:rPr kumimoji="1" lang="ja-JP" altLang="en-US" sz="2800" dirty="0" smtClean="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solidFill>
                  <a:schemeClr val="tx1"/>
                </a:solidFill>
              </a:rPr>
              <a:t>領地がたくさん増える</a:t>
            </a:r>
            <a:endParaRPr kumimoji="1" lang="en-US" altLang="ja-JP" sz="2800" dirty="0" smtClean="0">
              <a:solidFill>
                <a:schemeClr val="tx1"/>
              </a:solidFill>
            </a:endParaRPr>
          </a:p>
          <a:p>
            <a:pPr algn="ctr"/>
            <a:r>
              <a:rPr kumimoji="1" lang="ja-JP" altLang="en-US" sz="2800" dirty="0" smtClean="0">
                <a:solidFill>
                  <a:srgbClr val="00B050"/>
                </a:solidFill>
              </a:rPr>
              <a:t>緑</a:t>
            </a:r>
            <a:r>
              <a:rPr kumimoji="1" lang="ja-JP" altLang="en-US" sz="2800" dirty="0" smtClean="0"/>
              <a:t>や</a:t>
            </a:r>
            <a:r>
              <a:rPr lang="ja-JP" altLang="en-US" sz="2800" dirty="0">
                <a:solidFill>
                  <a:srgbClr val="FF0000"/>
                </a:solidFill>
              </a:rPr>
              <a:t>赤</a:t>
            </a:r>
            <a:r>
              <a:rPr kumimoji="1" lang="ja-JP" altLang="en-US" sz="2800" dirty="0" smtClean="0"/>
              <a:t>を選びそう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これらを反映して，より良い</a:t>
            </a:r>
            <a:endParaRPr lang="en-US" altLang="ja-JP" dirty="0" smtClean="0"/>
          </a:p>
          <a:p>
            <a:r>
              <a:rPr lang="ja-JP" altLang="en-US" dirty="0" smtClean="0"/>
              <a:t>シミュレーションができないか？</a:t>
            </a:r>
            <a:endParaRPr lang="ja-JP" altLang="en-US" dirty="0"/>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3127083513"/>
              </p:ext>
            </p:extLst>
          </p:nvPr>
        </p:nvGraphicFramePr>
        <p:xfrm>
          <a:off x="4321105" y="3307543"/>
          <a:ext cx="4427998" cy="1341120"/>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bl>
          </a:graphicData>
        </a:graphic>
      </p:graphicFrame>
    </p:spTree>
    <p:extLst>
      <p:ext uri="{BB962C8B-B14F-4D97-AF65-F5344CB8AC3E}">
        <p14:creationId xmlns:p14="http://schemas.microsoft.com/office/powerpoint/2010/main" val="170229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730273204"/>
              </p:ext>
            </p:extLst>
          </p:nvPr>
        </p:nvGraphicFramePr>
        <p:xfrm>
          <a:off x="4321105" y="3307543"/>
          <a:ext cx="4427998" cy="2131554"/>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r h="790434">
                <a:tc>
                  <a:txBody>
                    <a:bodyPr/>
                    <a:lstStyle/>
                    <a:p>
                      <a:r>
                        <a:rPr kumimoji="1" lang="ja-JP" altLang="en-US" sz="2800" dirty="0" smtClean="0"/>
                        <a:t>基礎点</a:t>
                      </a:r>
                      <a:endParaRPr kumimoji="1" lang="ja-JP" altLang="en-US" sz="28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r>
            </a:tbl>
          </a:graphicData>
        </a:graphic>
      </p:graphicFrame>
    </p:spTree>
    <p:extLst>
      <p:ext uri="{BB962C8B-B14F-4D97-AF65-F5344CB8AC3E}">
        <p14:creationId xmlns:p14="http://schemas.microsoft.com/office/powerpoint/2010/main" val="231345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nvPr>
        </p:nvGraphicFramePr>
        <p:xfrm>
          <a:off x="4321105" y="3307543"/>
          <a:ext cx="4427998" cy="2921988"/>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r h="790434">
                <a:tc>
                  <a:txBody>
                    <a:bodyPr/>
                    <a:lstStyle/>
                    <a:p>
                      <a:r>
                        <a:rPr kumimoji="1" lang="ja-JP" altLang="en-US" sz="2800" dirty="0" smtClean="0"/>
                        <a:t>基礎点</a:t>
                      </a:r>
                      <a:endParaRPr kumimoji="1" lang="ja-JP" altLang="en-US" sz="28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r>
              <a:tr h="790434">
                <a:tc>
                  <a:txBody>
                    <a:bodyPr/>
                    <a:lstStyle/>
                    <a:p>
                      <a:r>
                        <a:rPr kumimoji="1" lang="ja-JP" altLang="en-US" sz="4000" dirty="0" smtClean="0"/>
                        <a:t>合計</a:t>
                      </a:r>
                      <a:endParaRPr kumimoji="1" lang="ja-JP" altLang="en-US" sz="4000" dirty="0"/>
                    </a:p>
                  </a:txBody>
                  <a:tcPr/>
                </a:tc>
                <a:tc>
                  <a:txBody>
                    <a:bodyPr/>
                    <a:lstStyle/>
                    <a:p>
                      <a:r>
                        <a:rPr kumimoji="1" lang="en-US" altLang="ja-JP" sz="4400" dirty="0" smtClean="0">
                          <a:solidFill>
                            <a:srgbClr val="FF0000"/>
                          </a:solidFill>
                        </a:rPr>
                        <a:t>4</a:t>
                      </a:r>
                      <a:endParaRPr kumimoji="1" lang="ja-JP" altLang="en-US" sz="4400" dirty="0">
                        <a:solidFill>
                          <a:srgbClr val="FF0000"/>
                        </a:solidFill>
                      </a:endParaRPr>
                    </a:p>
                  </a:txBody>
                  <a:tcPr/>
                </a:tc>
                <a:tc>
                  <a:txBody>
                    <a:bodyPr/>
                    <a:lstStyle/>
                    <a:p>
                      <a:r>
                        <a:rPr kumimoji="1" lang="en-US" altLang="ja-JP" sz="4400" dirty="0" smtClean="0">
                          <a:solidFill>
                            <a:srgbClr val="00B050"/>
                          </a:solidFill>
                        </a:rPr>
                        <a:t>3</a:t>
                      </a:r>
                      <a:endParaRPr kumimoji="1" lang="ja-JP" altLang="en-US" sz="4400" dirty="0">
                        <a:solidFill>
                          <a:srgbClr val="00B050"/>
                        </a:solidFill>
                      </a:endParaRPr>
                    </a:p>
                  </a:txBody>
                  <a:tcPr/>
                </a:tc>
                <a:tc>
                  <a:txBody>
                    <a:bodyPr/>
                    <a:lstStyle/>
                    <a:p>
                      <a:r>
                        <a:rPr kumimoji="1" lang="en-US" altLang="ja-JP" sz="4400" dirty="0" smtClean="0">
                          <a:solidFill>
                            <a:srgbClr val="7030A0"/>
                          </a:solidFill>
                        </a:rPr>
                        <a:t>2</a:t>
                      </a:r>
                      <a:endParaRPr kumimoji="1" lang="ja-JP" altLang="en-US" sz="4400" dirty="0">
                        <a:solidFill>
                          <a:srgbClr val="7030A0"/>
                        </a:solidFill>
                      </a:endParaRPr>
                    </a:p>
                  </a:txBody>
                  <a:tcPr/>
                </a:tc>
                <a:tc>
                  <a:txBody>
                    <a:bodyPr/>
                    <a:lstStyle/>
                    <a:p>
                      <a:r>
                        <a:rPr kumimoji="1" lang="en-US" altLang="ja-JP" sz="4400" dirty="0" smtClean="0">
                          <a:solidFill>
                            <a:schemeClr val="accent1"/>
                          </a:solidFill>
                        </a:rPr>
                        <a:t>1</a:t>
                      </a:r>
                      <a:endParaRPr kumimoji="1" lang="ja-JP" altLang="en-US" sz="4400" dirty="0">
                        <a:solidFill>
                          <a:schemeClr val="accent1"/>
                        </a:solidFill>
                      </a:endParaRPr>
                    </a:p>
                  </a:txBody>
                  <a:tcPr/>
                </a:tc>
              </a:tr>
            </a:tbl>
          </a:graphicData>
        </a:graphic>
      </p:graphicFrame>
    </p:spTree>
    <p:extLst>
      <p:ext uri="{BB962C8B-B14F-4D97-AF65-F5344CB8AC3E}">
        <p14:creationId xmlns:p14="http://schemas.microsoft.com/office/powerpoint/2010/main" val="256013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3981915740"/>
              </p:ext>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2" name="下矢印 11"/>
          <p:cNvSpPr/>
          <p:nvPr/>
        </p:nvSpPr>
        <p:spPr>
          <a:xfrm rot="14661740">
            <a:off x="6688130" y="4818430"/>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2739545680"/>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165165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decel="100000" fill="hold" grpId="0" nodeType="clickEffect">
                                  <p:stCondLst>
                                    <p:cond delay="0"/>
                                  </p:stCondLst>
                                  <p:childTnLst>
                                    <p:animRot by="43200000">
                                      <p:cBhvr>
                                        <p:cTn id="1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2"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329199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1756186674"/>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u="none" dirty="0" smtClean="0">
                          <a:solidFill>
                            <a:srgbClr val="FFCC00"/>
                          </a:solidFill>
                        </a:rPr>
                        <a:t>黄</a:t>
                      </a:r>
                      <a:endParaRPr kumimoji="1" lang="ja-JP" altLang="en-US" sz="2800" u="none" dirty="0">
                        <a:solidFill>
                          <a:srgbClr val="FFCC0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00B050"/>
                          </a:solidFill>
                        </a:rPr>
                        <a:t>4</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rgbClr val="FFCC00"/>
                          </a:solidFill>
                        </a:rPr>
                        <a:t>1</a:t>
                      </a:r>
                      <a:endParaRPr kumimoji="1" lang="ja-JP" altLang="en-US" sz="3600" dirty="0">
                        <a:solidFill>
                          <a:srgbClr val="FFCC0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graphicFrame>
        <p:nvGraphicFramePr>
          <p:cNvPr id="37" name="グラフ 36"/>
          <p:cNvGraphicFramePr/>
          <p:nvPr>
            <p:extLst>
              <p:ext uri="{D42A27DB-BD31-4B8C-83A1-F6EECF244321}">
                <p14:modId xmlns:p14="http://schemas.microsoft.com/office/powerpoint/2010/main" val="194961215"/>
              </p:ext>
            </p:extLst>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16736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grpId="1" nodeType="clickEffect">
                                  <p:stCondLst>
                                    <p:cond delay="0"/>
                                  </p:stCondLst>
                                  <p:childTnLst>
                                    <p:animRot by="21600000">
                                      <p:cBhvr>
                                        <p:cTn id="16" dur="14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38" grpId="0" animBg="1"/>
      <p:bldP spid="3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a:t>
            </a:r>
            <a:r>
              <a:rPr kumimoji="1" lang="ja-JP" altLang="en-US" dirty="0" smtClean="0"/>
              <a:t>して</a:t>
            </a:r>
            <a:r>
              <a:rPr kumimoji="1" lang="en-US" altLang="ja-JP" dirty="0" smtClean="0"/>
              <a:t>1000</a:t>
            </a:r>
            <a:r>
              <a:rPr kumimoji="1" lang="ja-JP" altLang="en-US" dirty="0"/>
              <a:t>回ずつ対戦を行い</a:t>
            </a:r>
            <a:r>
              <a:rPr kumimoji="1" lang="ja-JP" altLang="en-US" dirty="0" smtClean="0"/>
              <a:t>，</a:t>
            </a:r>
            <a:r>
              <a:rPr kumimoji="1" lang="ja-JP" altLang="en-US" dirty="0" smtClean="0">
                <a:solidFill>
                  <a:srgbClr val="FF0000"/>
                </a:solidFill>
              </a:rPr>
              <a:t>ルーレットモンテカルロ法</a:t>
            </a:r>
            <a:r>
              <a:rPr kumimoji="1" lang="ja-JP" altLang="en-US" dirty="0">
                <a:solidFill>
                  <a:srgbClr val="FF0000"/>
                </a:solidFill>
              </a:rPr>
              <a:t>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9" name="コンテンツ プレースホルダー 2"/>
          <p:cNvSpPr txBox="1">
            <a:spLocks/>
          </p:cNvSpPr>
          <p:nvPr/>
        </p:nvSpPr>
        <p:spPr>
          <a:xfrm>
            <a:off x="822960" y="777197"/>
            <a:ext cx="8038943"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プレイアウト数</a:t>
            </a:r>
            <a:r>
              <a:rPr lang="ja-JP" altLang="en-US" dirty="0"/>
              <a:t>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smtClean="0"/>
              <a:t>手読み</a:t>
            </a:r>
            <a:endParaRPr lang="en-US" altLang="ja-JP" dirty="0" smtClean="0"/>
          </a:p>
          <a:p>
            <a:r>
              <a:rPr lang="ja-JP" altLang="en-US" dirty="0"/>
              <a:t>　</a:t>
            </a:r>
            <a:r>
              <a:rPr lang="ja-JP" altLang="en-US" dirty="0" smtClean="0"/>
              <a:t>　に対する勝率</a:t>
            </a:r>
            <a:r>
              <a:rPr lang="ja-JP" altLang="en-US" dirty="0"/>
              <a:t>は</a:t>
            </a:r>
            <a:r>
              <a:rPr lang="ja-JP" altLang="en-US" dirty="0" smtClean="0"/>
              <a:t>収束していた．</a:t>
            </a:r>
            <a:endParaRPr lang="ja-JP" altLang="en-US" dirty="0"/>
          </a:p>
        </p:txBody>
      </p:sp>
      <p:sp>
        <p:nvSpPr>
          <p:cNvPr id="10" name="テキスト ボックス 9"/>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13" name="グラフ 12"/>
          <p:cNvGraphicFramePr>
            <a:graphicFrameLocks/>
          </p:cNvGraphicFramePr>
          <p:nvPr>
            <p:extLst>
              <p:ext uri="{D42A27DB-BD31-4B8C-83A1-F6EECF244321}">
                <p14:modId xmlns:p14="http://schemas.microsoft.com/office/powerpoint/2010/main" val="367995774"/>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15" name="二等辺三角形 14">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8"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0" name="コンテンツ プレースホルダー 2"/>
          <p:cNvSpPr txBox="1">
            <a:spLocks/>
          </p:cNvSpPr>
          <p:nvPr/>
        </p:nvSpPr>
        <p:spPr>
          <a:xfrm>
            <a:off x="822960" y="1736947"/>
            <a:ext cx="8038943"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ルーレット選択を用いた方が常に勝率が高かった．</a:t>
            </a:r>
            <a:endParaRPr lang="ja-JP" altLang="en-US" dirty="0"/>
          </a:p>
        </p:txBody>
      </p:sp>
      <p:sp>
        <p:nvSpPr>
          <p:cNvPr id="22" name="テキスト ボックス 21"/>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23" name="テキスト ボックス 22"/>
          <p:cNvSpPr txBox="1"/>
          <p:nvPr/>
        </p:nvSpPr>
        <p:spPr>
          <a:xfrm rot="16200000">
            <a:off x="-768978" y="4598967"/>
            <a:ext cx="3033413" cy="461665"/>
          </a:xfrm>
          <a:prstGeom prst="rect">
            <a:avLst/>
          </a:prstGeom>
          <a:noFill/>
        </p:spPr>
        <p:txBody>
          <a:bodyPr wrap="square" rtlCol="0">
            <a:spAutoFit/>
          </a:bodyPr>
          <a:lstStyle/>
          <a:p>
            <a:r>
              <a:rPr kumimoji="1" lang="ja-JP" altLang="en-US" sz="2400" dirty="0" smtClean="0"/>
              <a:t>モンテカルロ法の勝率</a:t>
            </a:r>
            <a:endParaRPr kumimoji="1" lang="ja-JP" altLang="en-US" sz="2400" dirty="0"/>
          </a:p>
        </p:txBody>
      </p:sp>
      <p:sp>
        <p:nvSpPr>
          <p:cNvPr id="6" name="フリーフォーム 5"/>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
        <p:nvSpPr>
          <p:cNvPr id="8" name="フリーフォーム 7"/>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smtClean="0"/>
              <a:t>ルーレット選択を行った場合，行わなかった場合に</a:t>
            </a:r>
            <a:endParaRPr kumimoji="1" lang="en-US" altLang="ja-JP" dirty="0" smtClean="0"/>
          </a:p>
          <a:p>
            <a:r>
              <a:rPr kumimoji="1" lang="ja-JP" altLang="en-US" dirty="0" smtClean="0"/>
              <a:t>比べて</a:t>
            </a:r>
            <a:r>
              <a:rPr kumimoji="1" lang="ja-JP" altLang="en-US" dirty="0" smtClean="0">
                <a:solidFill>
                  <a:srgbClr val="FF0000"/>
                </a:solidFill>
              </a:rPr>
              <a:t>勝率が上がっている</a:t>
            </a:r>
            <a:r>
              <a:rPr kumimoji="1" lang="ja-JP" altLang="en-US" dirty="0" smtClean="0"/>
              <a:t>．</a:t>
            </a:r>
            <a:endParaRPr kumimoji="1" lang="ja-JP" altLang="en-US" dirty="0"/>
          </a:p>
        </p:txBody>
      </p:sp>
      <p:sp>
        <p:nvSpPr>
          <p:cNvPr id="13"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ルーレット選択によって</a:t>
            </a:r>
            <a:r>
              <a:rPr lang="ja-JP" altLang="en-US" dirty="0" smtClean="0">
                <a:solidFill>
                  <a:srgbClr val="FF0000"/>
                </a:solidFill>
              </a:rPr>
              <a:t>勝てる試合が増えている</a:t>
            </a:r>
            <a:endParaRPr lang="ja-JP" altLang="en-US" dirty="0">
              <a:solidFill>
                <a:srgbClr val="FF0000"/>
              </a:solidFill>
            </a:endParaRPr>
          </a:p>
        </p:txBody>
      </p:sp>
      <p:sp>
        <p:nvSpPr>
          <p:cNvPr id="39" name="テキスト ボックス 38"/>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40" name="グラフ 39"/>
          <p:cNvGraphicFramePr>
            <a:graphicFrameLocks/>
          </p:cNvGraphicFramePr>
          <p:nvPr>
            <p:extLst>
              <p:ext uri="{D42A27DB-BD31-4B8C-83A1-F6EECF244321}">
                <p14:modId xmlns:p14="http://schemas.microsoft.com/office/powerpoint/2010/main" val="2624711886"/>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41" name="二等辺三角形 40">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43"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45" name="テキスト ボックス 44"/>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46" name="テキスト ボックス 45"/>
          <p:cNvSpPr txBox="1"/>
          <p:nvPr/>
        </p:nvSpPr>
        <p:spPr>
          <a:xfrm rot="16200000">
            <a:off x="-768978" y="4598967"/>
            <a:ext cx="3033413" cy="461665"/>
          </a:xfrm>
          <a:prstGeom prst="rect">
            <a:avLst/>
          </a:prstGeom>
          <a:noFill/>
        </p:spPr>
        <p:txBody>
          <a:bodyPr wrap="square" rtlCol="0">
            <a:spAutoFit/>
          </a:bodyPr>
          <a:lstStyle/>
          <a:p>
            <a:r>
              <a:rPr kumimoji="1" lang="ja-JP" altLang="en-US" sz="2400" dirty="0" smtClean="0"/>
              <a:t>モンテカルロ法の勝率</a:t>
            </a:r>
            <a:endParaRPr kumimoji="1" lang="ja-JP" altLang="en-US" sz="2400" dirty="0"/>
          </a:p>
        </p:txBody>
      </p:sp>
      <p:sp>
        <p:nvSpPr>
          <p:cNvPr id="49" name="フリーフォーム 48"/>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sp>
        <p:nvSpPr>
          <p:cNvPr id="50" name="フリーフォーム 49"/>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完全にランダムにプレイアウトを行うよりも</a:t>
            </a:r>
            <a:endParaRPr lang="en-US" altLang="ja-JP" dirty="0" smtClean="0"/>
          </a:p>
          <a:p>
            <a:r>
              <a:rPr lang="ja-JP" altLang="en-US" dirty="0" smtClean="0"/>
              <a:t>無駄な手が減ると考えられるため，</a:t>
            </a:r>
            <a:endParaRPr lang="en-US" altLang="ja-JP" dirty="0" smtClean="0"/>
          </a:p>
          <a:p>
            <a:r>
              <a:rPr lang="ja-JP" altLang="en-US" dirty="0" smtClean="0"/>
              <a:t>プレイアウト終了まで読まなければならない盤面</a:t>
            </a:r>
            <a:endParaRPr lang="en-US" altLang="ja-JP" dirty="0" smtClean="0"/>
          </a:p>
          <a:p>
            <a:r>
              <a:rPr lang="ja-JP" altLang="en-US" dirty="0" smtClean="0"/>
              <a:t>の数は減ることが予想される．</a:t>
            </a:r>
            <a:endParaRPr lang="ja-JP" altLang="en-US" dirty="0"/>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smtClean="0"/>
              <a:t>完全にランダムの場合</a:t>
            </a:r>
            <a:r>
              <a:rPr kumimoji="1" lang="en-US" altLang="ja-JP" sz="2000" dirty="0" smtClean="0"/>
              <a:t>…</a:t>
            </a:r>
            <a:endParaRPr kumimoji="1" lang="ja-JP" altLang="en-US" sz="2000" dirty="0"/>
          </a:p>
        </p:txBody>
      </p:sp>
      <p:sp>
        <p:nvSpPr>
          <p:cNvPr id="33" name="四角形: 角を丸くする 33">
            <a:extLst>
              <a:ext uri="{FF2B5EF4-FFF2-40B4-BE49-F238E27FC236}">
                <a16:creationId xmlns:a16="http://schemas.microsoft.com/office/drawing/2014/main" xmlns="" id="{53A89F8F-732F-4555-8E2F-F4E8D25ADC9D}"/>
              </a:ext>
            </a:extLst>
          </p:cNvPr>
          <p:cNvSpPr/>
          <p:nvPr/>
        </p:nvSpPr>
        <p:spPr>
          <a:xfrm>
            <a:off x="701413" y="3285972"/>
            <a:ext cx="1539092" cy="1514361"/>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7355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完全にランダムにプレイアウトを行うよりも</a:t>
            </a:r>
            <a:endParaRPr lang="en-US" altLang="ja-JP" dirty="0" smtClean="0"/>
          </a:p>
          <a:p>
            <a:r>
              <a:rPr lang="ja-JP" altLang="en-US" dirty="0" smtClean="0"/>
              <a:t>無駄な手が減ると考えられるため，</a:t>
            </a:r>
            <a:endParaRPr lang="en-US" altLang="ja-JP" dirty="0" smtClean="0"/>
          </a:p>
          <a:p>
            <a:r>
              <a:rPr lang="ja-JP" altLang="en-US" dirty="0" smtClean="0"/>
              <a:t>プレイアウト終了まで読まなければならない盤面</a:t>
            </a:r>
            <a:endParaRPr lang="en-US" altLang="ja-JP" dirty="0" smtClean="0"/>
          </a:p>
          <a:p>
            <a:r>
              <a:rPr lang="ja-JP" altLang="en-US" dirty="0" smtClean="0"/>
              <a:t>の数は減ることが予想される．</a:t>
            </a:r>
            <a:endParaRPr lang="ja-JP" altLang="en-US" dirty="0"/>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smtClean="0"/>
              <a:t>完全にランダムの場合</a:t>
            </a:r>
            <a:r>
              <a:rPr kumimoji="1" lang="en-US" altLang="ja-JP" sz="2000" dirty="0" smtClean="0"/>
              <a:t>…</a:t>
            </a:r>
            <a:endParaRPr kumimoji="1" lang="ja-JP" altLang="en-US" sz="2000" dirty="0"/>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321413" y="4870381"/>
            <a:ext cx="1539092" cy="22352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8774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完全にランダムにプレイアウトを行うよりも</a:t>
            </a:r>
            <a:endParaRPr lang="en-US" altLang="ja-JP" dirty="0" smtClean="0"/>
          </a:p>
          <a:p>
            <a:r>
              <a:rPr lang="ja-JP" altLang="en-US" dirty="0" smtClean="0"/>
              <a:t>無駄な手が減ると考えられるため，</a:t>
            </a:r>
            <a:endParaRPr lang="en-US" altLang="ja-JP" dirty="0" smtClean="0"/>
          </a:p>
          <a:p>
            <a:r>
              <a:rPr lang="ja-JP" altLang="en-US" dirty="0" smtClean="0"/>
              <a:t>プレイアウト終了まで読まなければならない盤面</a:t>
            </a:r>
            <a:endParaRPr lang="en-US" altLang="ja-JP" dirty="0" smtClean="0"/>
          </a:p>
          <a:p>
            <a:r>
              <a:rPr lang="ja-JP" altLang="en-US" dirty="0" smtClean="0"/>
              <a:t>の数は減ることが予想される．</a:t>
            </a:r>
            <a:endParaRPr lang="ja-JP" altLang="en-US" dirty="0"/>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smtClean="0"/>
              <a:t>完全にランダムの場合</a:t>
            </a:r>
            <a:r>
              <a:rPr kumimoji="1" lang="en-US" altLang="ja-JP" sz="2000" dirty="0" smtClean="0"/>
              <a:t>…</a:t>
            </a:r>
            <a:endParaRPr kumimoji="1" lang="ja-JP" altLang="en-US" sz="2000" dirty="0"/>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321413" y="4870381"/>
            <a:ext cx="1539092" cy="22352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28566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完全にランダムにプレイアウトを行うよりも</a:t>
            </a:r>
            <a:endParaRPr lang="en-US" altLang="ja-JP" dirty="0" smtClean="0"/>
          </a:p>
          <a:p>
            <a:r>
              <a:rPr lang="ja-JP" altLang="en-US" dirty="0" smtClean="0"/>
              <a:t>無駄な手が減ると考えられるため，</a:t>
            </a:r>
            <a:endParaRPr lang="en-US" altLang="ja-JP" dirty="0" smtClean="0"/>
          </a:p>
          <a:p>
            <a:r>
              <a:rPr lang="ja-JP" altLang="en-US" dirty="0" smtClean="0"/>
              <a:t>プレイアウト終了まで読まなければならない盤面</a:t>
            </a:r>
            <a:endParaRPr lang="en-US" altLang="ja-JP" dirty="0" smtClean="0"/>
          </a:p>
          <a:p>
            <a:r>
              <a:rPr lang="ja-JP" altLang="en-US" dirty="0" smtClean="0"/>
              <a:t>の数は減ることが予想される．</a:t>
            </a:r>
            <a:endParaRPr lang="ja-JP" altLang="en-US" dirty="0"/>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smtClean="0"/>
              <a:t>完全にランダムの場合</a:t>
            </a:r>
            <a:r>
              <a:rPr kumimoji="1" lang="en-US" altLang="ja-JP" sz="2000" dirty="0" smtClean="0"/>
              <a:t>…</a:t>
            </a:r>
            <a:endParaRPr kumimoji="1" lang="ja-JP" altLang="en-US" sz="2000" dirty="0"/>
          </a:p>
        </p:txBody>
      </p:sp>
      <p:sp>
        <p:nvSpPr>
          <p:cNvPr id="33" name="テキスト ボックス 32"/>
          <p:cNvSpPr txBox="1"/>
          <p:nvPr/>
        </p:nvSpPr>
        <p:spPr>
          <a:xfrm>
            <a:off x="1054598" y="4727404"/>
            <a:ext cx="2776722" cy="584775"/>
          </a:xfrm>
          <a:prstGeom prst="rect">
            <a:avLst/>
          </a:prstGeom>
          <a:solidFill>
            <a:schemeClr val="bg1"/>
          </a:solidFill>
          <a:ln w="38100">
            <a:solidFill>
              <a:schemeClr val="tx1"/>
            </a:solidFill>
          </a:ln>
        </p:spPr>
        <p:txBody>
          <a:bodyPr wrap="none" rtlCol="0">
            <a:spAutoFit/>
          </a:bodyPr>
          <a:lstStyle/>
          <a:p>
            <a:r>
              <a:rPr lang="ja-JP" altLang="en-US" sz="3200" dirty="0" smtClean="0"/>
              <a:t>あまり進まない</a:t>
            </a:r>
            <a:endParaRPr kumimoji="1" lang="en-US" altLang="ja-JP" sz="3200" dirty="0" smtClean="0"/>
          </a:p>
        </p:txBody>
      </p:sp>
      <p:sp>
        <p:nvSpPr>
          <p:cNvPr id="37" name="テキスト ボックス 36"/>
          <p:cNvSpPr txBox="1"/>
          <p:nvPr/>
        </p:nvSpPr>
        <p:spPr>
          <a:xfrm>
            <a:off x="4216265" y="4137459"/>
            <a:ext cx="4897495" cy="461665"/>
          </a:xfrm>
          <a:prstGeom prst="rect">
            <a:avLst/>
          </a:prstGeom>
          <a:noFill/>
        </p:spPr>
        <p:txBody>
          <a:bodyPr wrap="none" rtlCol="0">
            <a:spAutoFit/>
          </a:bodyPr>
          <a:lstStyle/>
          <a:p>
            <a:r>
              <a:rPr lang="ja-JP" altLang="en-US" sz="2400" dirty="0" smtClean="0"/>
              <a:t>領地を増やす手を選ぶ確率を上げる</a:t>
            </a:r>
            <a:endParaRPr kumimoji="1" lang="en-US" altLang="ja-JP" sz="2400" dirty="0" smtClean="0"/>
          </a:p>
        </p:txBody>
      </p:sp>
      <p:sp>
        <p:nvSpPr>
          <p:cNvPr id="38" name="下矢印 72">
            <a:extLst>
              <a:ext uri="{FF2B5EF4-FFF2-40B4-BE49-F238E27FC236}">
                <a16:creationId xmlns:a16="http://schemas.microsoft.com/office/drawing/2014/main" xmlns="" id="{9D5C5BD4-0A69-4FC6-AE18-E01F50F89DDF}"/>
              </a:ext>
            </a:extLst>
          </p:cNvPr>
          <p:cNvSpPr/>
          <p:nvPr/>
        </p:nvSpPr>
        <p:spPr>
          <a:xfrm>
            <a:off x="6251519" y="4765735"/>
            <a:ext cx="826986" cy="74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963264" y="5665120"/>
            <a:ext cx="3403496" cy="461665"/>
          </a:xfrm>
          <a:prstGeom prst="rect">
            <a:avLst/>
          </a:prstGeom>
          <a:noFill/>
        </p:spPr>
        <p:txBody>
          <a:bodyPr wrap="none" rtlCol="0">
            <a:spAutoFit/>
          </a:bodyPr>
          <a:lstStyle/>
          <a:p>
            <a:r>
              <a:rPr lang="ja-JP" altLang="en-US" sz="2400" dirty="0" smtClean="0"/>
              <a:t>プレイアウトが早く終わる</a:t>
            </a:r>
            <a:endParaRPr kumimoji="1" lang="en-US" altLang="ja-JP" sz="2400" dirty="0" smtClean="0"/>
          </a:p>
        </p:txBody>
      </p:sp>
    </p:spTree>
    <p:extLst>
      <p:ext uri="{BB962C8B-B14F-4D97-AF65-F5344CB8AC3E}">
        <p14:creationId xmlns:p14="http://schemas.microsoft.com/office/powerpoint/2010/main" val="15096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p:bldP spid="38" grpId="0" animBg="1"/>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7649832" cy="1958874"/>
          </a:xfrm>
        </p:spPr>
        <p:txBody>
          <a:bodyPr>
            <a:noAutofit/>
          </a:bodyPr>
          <a:lstStyle/>
          <a:p>
            <a:r>
              <a:rPr kumimoji="1" lang="ja-JP" altLang="en-US" dirty="0"/>
              <a:t>以下の条件</a:t>
            </a:r>
            <a:r>
              <a:rPr kumimoji="1" lang="ja-JP" altLang="en-US" dirty="0" smtClean="0"/>
              <a:t>で</a:t>
            </a:r>
            <a:r>
              <a:rPr kumimoji="1" lang="ja-JP" altLang="en-US" dirty="0" smtClean="0">
                <a:solidFill>
                  <a:srgbClr val="00B050"/>
                </a:solidFill>
              </a:rPr>
              <a:t>盤面のマスの数</a:t>
            </a:r>
            <a:r>
              <a:rPr kumimoji="1" lang="ja-JP" altLang="en-US" dirty="0" smtClean="0"/>
              <a:t>を</a:t>
            </a:r>
            <a:r>
              <a:rPr kumimoji="1" lang="ja-JP" altLang="en-US" dirty="0"/>
              <a:t>変えながら</a:t>
            </a:r>
            <a:endParaRPr kumimoji="1" lang="en-US" altLang="ja-JP" dirty="0"/>
          </a:p>
          <a:p>
            <a:r>
              <a:rPr kumimoji="1" lang="en-US" altLang="ja-JP" dirty="0"/>
              <a:t>500</a:t>
            </a:r>
            <a:r>
              <a:rPr kumimoji="1" lang="ja-JP" altLang="en-US" dirty="0"/>
              <a:t>種類の初期盤面に</a:t>
            </a:r>
            <a:r>
              <a:rPr kumimoji="1" lang="ja-JP" altLang="en-US" dirty="0" smtClean="0"/>
              <a:t>対して，一回のプレイアウトを行う際に，平均して</a:t>
            </a:r>
            <a:r>
              <a:rPr kumimoji="1" lang="ja-JP" altLang="en-US" dirty="0" smtClean="0">
                <a:solidFill>
                  <a:srgbClr val="FF0000"/>
                </a:solidFill>
              </a:rPr>
              <a:t>何手分の盤面を読む必要があるのか</a:t>
            </a:r>
            <a:r>
              <a:rPr kumimoji="1" lang="ja-JP" altLang="en-US" dirty="0" smtClean="0"/>
              <a:t>を記録した．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89418">
                    <a:tc>
                      <a:txBody>
                        <a:bodyPr/>
                        <a:lstStyle/>
                        <a:p>
                          <a:pPr algn="ctr"/>
                          <a:r>
                            <a:rPr kumimoji="1" lang="ja-JP" altLang="en-US" sz="3200" b="0" i="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b="0" i="0" smtClean="0">
                                  <a:latin typeface="Cambria Math" panose="02040503050406030204" pitchFamily="18" charset="0"/>
                                </a:rPr>
                                <m:t>6</m:t>
                              </m:r>
                            </m:oMath>
                          </a14:m>
                          <a:r>
                            <a:rPr kumimoji="1" lang="ja-JP" altLang="en-US" sz="3200" b="0" i="0" dirty="0"/>
                            <a:t>色</a:t>
                          </a:r>
                          <a:endParaRPr kumimoji="1" lang="en-US" altLang="ja-JP" sz="3200" b="0" i="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i="0" dirty="0"/>
                            <a:t>色の数</a:t>
                          </a:r>
                        </a:p>
                      </a:txBody>
                      <a:tcPr/>
                    </a:tc>
                    <a:tc>
                      <a:txBody>
                        <a:bodyPr/>
                        <a:lstStyle/>
                        <a:p>
                          <a:endParaRPr lang="ja-JP"/>
                        </a:p>
                      </a:txBody>
                      <a:tcPr>
                        <a:blipFill rotWithShape="0">
                          <a:blip r:embed="rId2"/>
                          <a:stretch>
                            <a:fillRect l="-100400" t="-17708" r="-600" b="-128125"/>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417115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620900878"/>
              </p:ext>
            </p:extLst>
          </p:nvPr>
        </p:nvGraphicFramePr>
        <p:xfrm>
          <a:off x="1114425" y="2834123"/>
          <a:ext cx="6915150" cy="3502139"/>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r>
              <a:rPr kumimoji="1" lang="ja-JP" altLang="en-US" dirty="0" smtClean="0"/>
              <a:t>ルーレット選択を用いると，</a:t>
            </a:r>
            <a:r>
              <a:rPr kumimoji="1" lang="ja-JP" altLang="en-US" dirty="0" smtClean="0">
                <a:solidFill>
                  <a:srgbClr val="FF0000"/>
                </a:solidFill>
              </a:rPr>
              <a:t>読まなければならない盤面</a:t>
            </a:r>
            <a:endParaRPr kumimoji="1" lang="en-US" altLang="ja-JP" dirty="0" smtClean="0">
              <a:solidFill>
                <a:srgbClr val="FF0000"/>
              </a:solidFill>
            </a:endParaRPr>
          </a:p>
          <a:p>
            <a:r>
              <a:rPr kumimoji="1" lang="ja-JP" altLang="en-US" dirty="0" smtClean="0">
                <a:solidFill>
                  <a:srgbClr val="FF0000"/>
                </a:solidFill>
              </a:rPr>
              <a:t>の数は減る</a:t>
            </a:r>
            <a:r>
              <a:rPr kumimoji="1" lang="ja-JP" altLang="en-US" dirty="0" smtClean="0"/>
              <a:t>．</a:t>
            </a:r>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1194522" y="2372458"/>
            <a:ext cx="6754957" cy="461665"/>
          </a:xfrm>
          <a:prstGeom prst="rect">
            <a:avLst/>
          </a:prstGeom>
          <a:noFill/>
        </p:spPr>
        <p:txBody>
          <a:bodyPr wrap="square" rtlCol="0">
            <a:spAutoFit/>
          </a:bodyPr>
          <a:lstStyle/>
          <a:p>
            <a:r>
              <a:rPr lang="ja-JP" altLang="en-US" sz="2400" dirty="0" smtClean="0"/>
              <a:t>盤面のマスの数とプレイアウトに必要な盤面の</a:t>
            </a:r>
            <a:r>
              <a:rPr lang="ja-JP" altLang="en-US" sz="2400" dirty="0"/>
              <a:t>関係</a:t>
            </a:r>
            <a:endParaRPr kumimoji="1" lang="ja-JP" altLang="en-US" sz="2400" dirty="0"/>
          </a:p>
        </p:txBody>
      </p:sp>
      <p:sp>
        <p:nvSpPr>
          <p:cNvPr id="14" name="テキスト ボックス 13"/>
          <p:cNvSpPr txBox="1"/>
          <p:nvPr/>
        </p:nvSpPr>
        <p:spPr>
          <a:xfrm rot="16200000">
            <a:off x="-1161426" y="4169693"/>
            <a:ext cx="3720705" cy="830997"/>
          </a:xfrm>
          <a:prstGeom prst="rect">
            <a:avLst/>
          </a:prstGeom>
          <a:noFill/>
        </p:spPr>
        <p:txBody>
          <a:bodyPr wrap="square" rtlCol="0">
            <a:spAutoFit/>
          </a:bodyPr>
          <a:lstStyle/>
          <a:p>
            <a:r>
              <a:rPr lang="ja-JP" altLang="en-US" sz="2400" dirty="0" smtClean="0"/>
              <a:t>読まなければならない盤面の数の平均値</a:t>
            </a:r>
            <a:endParaRPr kumimoji="1" lang="ja-JP" altLang="en-US" sz="2400"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373683" y="187733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4AA50F6C-1A65-4ECE-BE58-3776BDAFE1BE}"/>
              </a:ext>
            </a:extLst>
          </p:cNvPr>
          <p:cNvSpPr txBox="1"/>
          <p:nvPr/>
        </p:nvSpPr>
        <p:spPr>
          <a:xfrm>
            <a:off x="3434226" y="6336262"/>
            <a:ext cx="2275548" cy="461665"/>
          </a:xfrm>
          <a:prstGeom prst="rect">
            <a:avLst/>
          </a:prstGeom>
          <a:noFill/>
        </p:spPr>
        <p:txBody>
          <a:bodyPr wrap="square" rtlCol="0">
            <a:spAutoFit/>
          </a:bodyPr>
          <a:lstStyle/>
          <a:p>
            <a:r>
              <a:rPr lang="ja-JP" altLang="en-US" sz="2400" dirty="0" smtClean="0"/>
              <a:t>盤面のマスの数</a:t>
            </a:r>
            <a:endParaRPr kumimoji="1" lang="ja-JP" altLang="en-US" sz="2400" dirty="0"/>
          </a:p>
        </p:txBody>
      </p:sp>
      <p:sp>
        <p:nvSpPr>
          <p:cNvPr id="11" name="二等辺三角形 10">
            <a:extLst>
              <a:ext uri="{FF2B5EF4-FFF2-40B4-BE49-F238E27FC236}">
                <a16:creationId xmlns:a16="http://schemas.microsoft.com/office/drawing/2014/main" xmlns="" id="{11D592AE-89A5-4D14-B11C-CCA625146E32}"/>
              </a:ext>
            </a:extLst>
          </p:cNvPr>
          <p:cNvSpPr/>
          <p:nvPr/>
        </p:nvSpPr>
        <p:spPr>
          <a:xfrm>
            <a:off x="5947215" y="4855601"/>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1D4B7164-57EA-4AA1-9A9A-EECE7BB2DA75}"/>
              </a:ext>
            </a:extLst>
          </p:cNvPr>
          <p:cNvSpPr txBox="1"/>
          <p:nvPr/>
        </p:nvSpPr>
        <p:spPr>
          <a:xfrm>
            <a:off x="6233888" y="4792855"/>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3" name="楕円 5">
            <a:extLst>
              <a:ext uri="{FF2B5EF4-FFF2-40B4-BE49-F238E27FC236}">
                <a16:creationId xmlns:a16="http://schemas.microsoft.com/office/drawing/2014/main" xmlns="" id="{F70F1D20-AA9C-4123-A3B8-76B1B189FC52}"/>
              </a:ext>
            </a:extLst>
          </p:cNvPr>
          <p:cNvSpPr/>
          <p:nvPr/>
        </p:nvSpPr>
        <p:spPr>
          <a:xfrm>
            <a:off x="5965176" y="5259869"/>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6BDA310D-BA26-485C-92A8-30235A4EFA3C}"/>
              </a:ext>
            </a:extLst>
          </p:cNvPr>
          <p:cNvSpPr txBox="1"/>
          <p:nvPr/>
        </p:nvSpPr>
        <p:spPr>
          <a:xfrm>
            <a:off x="6233888" y="5221690"/>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0" name="コンテンツ プレースホルダー 2"/>
          <p:cNvSpPr txBox="1">
            <a:spLocks/>
          </p:cNvSpPr>
          <p:nvPr/>
        </p:nvSpPr>
        <p:spPr>
          <a:xfrm>
            <a:off x="822959" y="1798921"/>
            <a:ext cx="8038938" cy="471165"/>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ルーレット選択は</a:t>
            </a:r>
            <a:r>
              <a:rPr lang="ja-JP" altLang="en-US" dirty="0" smtClean="0">
                <a:solidFill>
                  <a:srgbClr val="FF0000"/>
                </a:solidFill>
              </a:rPr>
              <a:t>計算量の削減にも貢献できそう</a:t>
            </a:r>
            <a:r>
              <a:rPr lang="ja-JP" altLang="en-US" dirty="0" smtClean="0"/>
              <a:t>．</a:t>
            </a:r>
            <a:endParaRPr lang="ja-JP" altLang="en-US" dirty="0"/>
          </a:p>
        </p:txBody>
      </p:sp>
    </p:spTree>
    <p:extLst>
      <p:ext uri="{BB962C8B-B14F-4D97-AF65-F5344CB8AC3E}">
        <p14:creationId xmlns:p14="http://schemas.microsoft.com/office/powerpoint/2010/main" val="11083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5913345">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3618903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77150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60494917"/>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000551">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106116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1" nodeType="clickEffect">
                                  <p:stCondLst>
                                    <p:cond delay="0"/>
                                  </p:stCondLst>
                                  <p:childTnLst>
                                    <p:animRot by="21600000">
                                      <p:cBhvr>
                                        <p:cTn id="19" dur="14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P spid="12"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0482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8067822" cy="1958874"/>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a:t>
            </a:r>
            <a:r>
              <a:rPr kumimoji="1" lang="ja-JP" altLang="en-US" dirty="0" smtClean="0"/>
              <a:t>対して，</a:t>
            </a:r>
            <a:r>
              <a:rPr kumimoji="1" lang="ja-JP" altLang="en-US" dirty="0" smtClean="0">
                <a:solidFill>
                  <a:srgbClr val="FF0000"/>
                </a:solidFill>
              </a:rPr>
              <a:t>盤面を受け取ってから出力を行うまでの時間</a:t>
            </a:r>
            <a:r>
              <a:rPr kumimoji="1" lang="ja-JP" altLang="en-US" dirty="0" smtClean="0"/>
              <a:t>を計測し，ルーレット選択を用いなかった場合と比較した．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1579"/>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29167"/>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846498236"/>
              </p:ext>
            </p:extLst>
          </p:nvPr>
        </p:nvGraphicFramePr>
        <p:xfrm>
          <a:off x="1735389" y="2869324"/>
          <a:ext cx="6076950" cy="3381814"/>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6" name="コンテンツ プレースホルダー 2"/>
          <p:cNvSpPr>
            <a:spLocks noGrp="1"/>
          </p:cNvSpPr>
          <p:nvPr>
            <p:ph idx="1"/>
          </p:nvPr>
        </p:nvSpPr>
        <p:spPr>
          <a:xfrm>
            <a:off x="822959" y="758816"/>
            <a:ext cx="8182496" cy="507051"/>
          </a:xfrm>
        </p:spPr>
        <p:txBody>
          <a:bodyPr>
            <a:normAutofit/>
          </a:bodyPr>
          <a:lstStyle/>
          <a:p>
            <a:r>
              <a:rPr kumimoji="1" lang="ja-JP" altLang="en-US" dirty="0" smtClean="0"/>
              <a:t>ルーレット選択を用いた方が出力までに</a:t>
            </a:r>
            <a:r>
              <a:rPr kumimoji="1" lang="ja-JP" altLang="en-US" dirty="0" smtClean="0">
                <a:solidFill>
                  <a:schemeClr val="accent1"/>
                </a:solidFill>
              </a:rPr>
              <a:t>時間がかかる</a:t>
            </a:r>
            <a:r>
              <a:rPr kumimoji="1" lang="ja-JP" altLang="en-US" dirty="0" smtClean="0"/>
              <a:t>．</a:t>
            </a:r>
            <a:endParaRPr kumimoji="1" lang="ja-JP" altLang="en-US" dirty="0"/>
          </a:p>
        </p:txBody>
      </p:sp>
      <p:sp>
        <p:nvSpPr>
          <p:cNvPr id="9" name="コンテンツ プレースホルダー 2"/>
          <p:cNvSpPr txBox="1">
            <a:spLocks/>
          </p:cNvSpPr>
          <p:nvPr/>
        </p:nvSpPr>
        <p:spPr>
          <a:xfrm>
            <a:off x="822955" y="1332352"/>
            <a:ext cx="8038943" cy="108008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プレイアウトに必要な盤面の数は減っても，</a:t>
            </a:r>
            <a:endParaRPr lang="en-US" altLang="ja-JP" dirty="0" smtClean="0"/>
          </a:p>
          <a:p>
            <a:r>
              <a:rPr lang="ja-JP" altLang="en-US" dirty="0" smtClean="0">
                <a:solidFill>
                  <a:schemeClr val="accent1"/>
                </a:solidFill>
              </a:rPr>
              <a:t>ルーレットの計算の時間の方がかかってしまう</a:t>
            </a:r>
            <a:r>
              <a:rPr lang="ja-JP" altLang="en-US" dirty="0" smtClean="0"/>
              <a:t>．</a:t>
            </a:r>
            <a:endParaRPr lang="ja-JP" altLang="en-US" dirty="0"/>
          </a:p>
        </p:txBody>
      </p:sp>
      <p:sp>
        <p:nvSpPr>
          <p:cNvPr id="10" name="テキスト ボックス 9"/>
          <p:cNvSpPr txBox="1"/>
          <p:nvPr/>
        </p:nvSpPr>
        <p:spPr>
          <a:xfrm>
            <a:off x="2251169" y="2412437"/>
            <a:ext cx="4687382" cy="461665"/>
          </a:xfrm>
          <a:prstGeom prst="rect">
            <a:avLst/>
          </a:prstGeom>
          <a:noFill/>
        </p:spPr>
        <p:txBody>
          <a:bodyPr wrap="square" rtlCol="0">
            <a:spAutoFit/>
          </a:bodyPr>
          <a:lstStyle/>
          <a:p>
            <a:r>
              <a:rPr lang="ja-JP" altLang="en-US" sz="2400" dirty="0"/>
              <a:t>プレイアウト数</a:t>
            </a:r>
            <a:r>
              <a:rPr lang="ja-JP" altLang="en-US" sz="2400" dirty="0" smtClean="0"/>
              <a:t>とかかる時間の</a:t>
            </a:r>
            <a:r>
              <a:rPr lang="ja-JP" altLang="en-US" sz="2400" dirty="0"/>
              <a:t>関係</a:t>
            </a:r>
            <a:endParaRPr kumimoji="1" lang="ja-JP" altLang="en-US" sz="2400" dirty="0"/>
          </a:p>
        </p:txBody>
      </p:sp>
      <p:sp>
        <p:nvSpPr>
          <p:cNvPr id="14" name="テキスト ボックス 13"/>
          <p:cNvSpPr txBox="1"/>
          <p:nvPr/>
        </p:nvSpPr>
        <p:spPr>
          <a:xfrm rot="16200000">
            <a:off x="-347448" y="4329398"/>
            <a:ext cx="3486279" cy="461665"/>
          </a:xfrm>
          <a:prstGeom prst="rect">
            <a:avLst/>
          </a:prstGeom>
          <a:noFill/>
        </p:spPr>
        <p:txBody>
          <a:bodyPr wrap="square" rtlCol="0">
            <a:spAutoFit/>
          </a:bodyPr>
          <a:lstStyle/>
          <a:p>
            <a:r>
              <a:rPr kumimoji="1" lang="ja-JP" altLang="en-US" sz="2400" dirty="0" smtClean="0"/>
              <a:t>出力までにかかる時間</a:t>
            </a:r>
            <a:r>
              <a:rPr kumimoji="1" lang="en-US" altLang="ja-JP" sz="2400" dirty="0" smtClean="0"/>
              <a:t>[s]</a:t>
            </a:r>
            <a:endParaRPr kumimoji="1" lang="ja-JP" altLang="en-US" sz="2400"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345974" y="17189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4AA50F6C-1A65-4ECE-BE58-3776BDAFE1BE}"/>
              </a:ext>
            </a:extLst>
          </p:cNvPr>
          <p:cNvSpPr txBox="1"/>
          <p:nvPr/>
        </p:nvSpPr>
        <p:spPr>
          <a:xfrm>
            <a:off x="3231895" y="6336263"/>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11" name="二等辺三角形 10">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3"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Tree>
    <p:extLst>
      <p:ext uri="{BB962C8B-B14F-4D97-AF65-F5344CB8AC3E}">
        <p14:creationId xmlns:p14="http://schemas.microsoft.com/office/powerpoint/2010/main" val="36547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22959" y="758816"/>
            <a:ext cx="7543801" cy="1419112"/>
          </a:xfrm>
        </p:spPr>
        <p:txBody>
          <a:bodyPr/>
          <a:lstStyle/>
          <a:p>
            <a:r>
              <a:rPr kumimoji="1" lang="ja-JP" altLang="en-US" dirty="0" smtClean="0"/>
              <a:t>ルーレット選択を用いると，</a:t>
            </a:r>
            <a:r>
              <a:rPr kumimoji="1" lang="ja-JP" altLang="en-US" dirty="0" smtClean="0">
                <a:solidFill>
                  <a:srgbClr val="FF0000"/>
                </a:solidFill>
              </a:rPr>
              <a:t>勝率は上がる</a:t>
            </a:r>
            <a:r>
              <a:rPr kumimoji="1" lang="ja-JP" altLang="en-US" dirty="0" smtClean="0"/>
              <a:t>が，</a:t>
            </a:r>
            <a:endParaRPr kumimoji="1" lang="en-US" altLang="ja-JP" dirty="0" smtClean="0"/>
          </a:p>
          <a:p>
            <a:r>
              <a:rPr kumimoji="1" lang="ja-JP" altLang="en-US" dirty="0" smtClean="0">
                <a:solidFill>
                  <a:schemeClr val="accent1"/>
                </a:solidFill>
              </a:rPr>
              <a:t>計算時間がかかってしまう</a:t>
            </a:r>
            <a:r>
              <a:rPr kumimoji="1" lang="ja-JP" altLang="en-US" dirty="0" smtClean="0"/>
              <a:t>．</a:t>
            </a:r>
            <a:endParaRPr kumimoji="1" lang="en-US" altLang="ja-JP" dirty="0" smtClean="0"/>
          </a:p>
          <a:p>
            <a:r>
              <a:rPr kumimoji="1" lang="ja-JP" altLang="en-US" dirty="0" smtClean="0"/>
              <a:t>計算時間で比較するとどうか？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8251" y="3095176"/>
            <a:ext cx="4268166" cy="2898328"/>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76" y="3239546"/>
            <a:ext cx="4695775" cy="2609588"/>
          </a:xfrm>
          <a:prstGeom prst="rect">
            <a:avLst/>
          </a:prstGeom>
        </p:spPr>
      </p:pic>
    </p:spTree>
    <p:extLst>
      <p:ext uri="{BB962C8B-B14F-4D97-AF65-F5344CB8AC3E}">
        <p14:creationId xmlns:p14="http://schemas.microsoft.com/office/powerpoint/2010/main" val="428021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22959" y="758815"/>
            <a:ext cx="7543801" cy="951131"/>
          </a:xfrm>
        </p:spPr>
        <p:txBody>
          <a:bodyPr/>
          <a:lstStyle/>
          <a:p>
            <a:r>
              <a:rPr lang="ja-JP" altLang="en-US" dirty="0" smtClean="0"/>
              <a:t>どの計算時間においても，ルーレット選択を用いた</a:t>
            </a:r>
            <a:endParaRPr lang="en-US" altLang="ja-JP" dirty="0" smtClean="0"/>
          </a:p>
          <a:p>
            <a:r>
              <a:rPr lang="ja-JP" altLang="en-US" dirty="0" smtClean="0"/>
              <a:t>方が勝率が高くなっている</a:t>
            </a:r>
            <a:r>
              <a:rPr kumimoji="1" lang="ja-JP" altLang="en-US" dirty="0" smtClean="0"/>
              <a:t>．</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6" name="テキスト ボックス 5"/>
          <p:cNvSpPr txBox="1"/>
          <p:nvPr/>
        </p:nvSpPr>
        <p:spPr>
          <a:xfrm>
            <a:off x="2734506" y="2398340"/>
            <a:ext cx="3462436" cy="461665"/>
          </a:xfrm>
          <a:prstGeom prst="rect">
            <a:avLst/>
          </a:prstGeom>
          <a:noFill/>
        </p:spPr>
        <p:txBody>
          <a:bodyPr wrap="square" rtlCol="0">
            <a:spAutoFit/>
          </a:bodyPr>
          <a:lstStyle/>
          <a:p>
            <a:r>
              <a:rPr lang="ja-JP" altLang="en-US" sz="2400" dirty="0" smtClean="0"/>
              <a:t>かかる時間と勝率の</a:t>
            </a:r>
            <a:r>
              <a:rPr lang="ja-JP" altLang="en-US" sz="2400" dirty="0"/>
              <a:t>関係</a:t>
            </a:r>
            <a:endParaRPr kumimoji="1" lang="ja-JP" altLang="en-US" sz="2400" dirty="0"/>
          </a:p>
        </p:txBody>
      </p:sp>
      <p:sp>
        <p:nvSpPr>
          <p:cNvPr id="7" name="テキスト ボックス 6"/>
          <p:cNvSpPr txBox="1"/>
          <p:nvPr/>
        </p:nvSpPr>
        <p:spPr>
          <a:xfrm rot="16200000">
            <a:off x="-498246" y="4249913"/>
            <a:ext cx="3081311" cy="461665"/>
          </a:xfrm>
          <a:prstGeom prst="rect">
            <a:avLst/>
          </a:prstGeom>
          <a:noFill/>
        </p:spPr>
        <p:txBody>
          <a:bodyPr wrap="square" rtlCol="0">
            <a:spAutoFit/>
          </a:bodyPr>
          <a:lstStyle/>
          <a:p>
            <a:r>
              <a:rPr kumimoji="1" lang="ja-JP" altLang="en-US" sz="2400" dirty="0" smtClean="0"/>
              <a:t>モンテカルロ法の勝率</a:t>
            </a:r>
            <a:endParaRPr kumimoji="1" lang="ja-JP" altLang="en-US" sz="2400" dirty="0"/>
          </a:p>
        </p:txBody>
      </p:sp>
      <p:graphicFrame>
        <p:nvGraphicFramePr>
          <p:cNvPr id="13" name="グラフ 12"/>
          <p:cNvGraphicFramePr>
            <a:graphicFrameLocks/>
          </p:cNvGraphicFramePr>
          <p:nvPr>
            <p:extLst>
              <p:ext uri="{D42A27DB-BD31-4B8C-83A1-F6EECF244321}">
                <p14:modId xmlns:p14="http://schemas.microsoft.com/office/powerpoint/2010/main" val="1542149479"/>
              </p:ext>
            </p:extLst>
          </p:nvPr>
        </p:nvGraphicFramePr>
        <p:xfrm>
          <a:off x="1298695" y="2838434"/>
          <a:ext cx="6546611" cy="3533497"/>
        </p:xfrm>
        <a:graphic>
          <a:graphicData uri="http://schemas.openxmlformats.org/drawingml/2006/chart">
            <c:chart xmlns:c="http://schemas.openxmlformats.org/drawingml/2006/chart" xmlns:r="http://schemas.openxmlformats.org/officeDocument/2006/relationships" r:id="rId2"/>
          </a:graphicData>
        </a:graphic>
      </p:graphicFrame>
      <p:sp>
        <p:nvSpPr>
          <p:cNvPr id="9" name="二等辺三角形 8">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1"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14" name="テキスト ボックス 13"/>
          <p:cNvSpPr txBox="1"/>
          <p:nvPr/>
        </p:nvSpPr>
        <p:spPr>
          <a:xfrm>
            <a:off x="2734506" y="6316360"/>
            <a:ext cx="3720705" cy="461665"/>
          </a:xfrm>
          <a:prstGeom prst="rect">
            <a:avLst/>
          </a:prstGeom>
          <a:noFill/>
        </p:spPr>
        <p:txBody>
          <a:bodyPr wrap="square" rtlCol="0">
            <a:spAutoFit/>
          </a:bodyPr>
          <a:lstStyle/>
          <a:p>
            <a:r>
              <a:rPr kumimoji="1" lang="ja-JP" altLang="en-US" sz="2400" dirty="0" smtClean="0"/>
              <a:t>出力までにかかる時間</a:t>
            </a:r>
            <a:r>
              <a:rPr kumimoji="1" lang="en-US" altLang="ja-JP" sz="2400" dirty="0" smtClean="0"/>
              <a:t>[s]</a:t>
            </a:r>
            <a:endParaRPr kumimoji="1" lang="ja-JP" altLang="en-US" sz="2400" dirty="0"/>
          </a:p>
        </p:txBody>
      </p:sp>
      <p:sp>
        <p:nvSpPr>
          <p:cNvPr id="8" name="フリーフォーム 7"/>
          <p:cNvSpPr/>
          <p:nvPr/>
        </p:nvSpPr>
        <p:spPr>
          <a:xfrm>
            <a:off x="1967345" y="3380509"/>
            <a:ext cx="5292437" cy="942109"/>
          </a:xfrm>
          <a:custGeom>
            <a:avLst/>
            <a:gdLst>
              <a:gd name="connsiteX0" fmla="*/ 0 w 5292437"/>
              <a:gd name="connsiteY0" fmla="*/ 942109 h 942109"/>
              <a:gd name="connsiteX1" fmla="*/ 212437 w 5292437"/>
              <a:gd name="connsiteY1" fmla="*/ 323273 h 942109"/>
              <a:gd name="connsiteX2" fmla="*/ 1274619 w 5292437"/>
              <a:gd name="connsiteY2" fmla="*/ 83127 h 942109"/>
              <a:gd name="connsiteX3" fmla="*/ 5292437 w 5292437"/>
              <a:gd name="connsiteY3" fmla="*/ 0 h 942109"/>
              <a:gd name="connsiteX4" fmla="*/ 5292437 w 5292437"/>
              <a:gd name="connsiteY4" fmla="*/ 0 h 94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437" h="942109">
                <a:moveTo>
                  <a:pt x="0" y="942109"/>
                </a:moveTo>
                <a:cubicBezTo>
                  <a:pt x="0" y="704273"/>
                  <a:pt x="1" y="466437"/>
                  <a:pt x="212437" y="323273"/>
                </a:cubicBezTo>
                <a:cubicBezTo>
                  <a:pt x="424873" y="180109"/>
                  <a:pt x="427952" y="137006"/>
                  <a:pt x="1274619" y="83127"/>
                </a:cubicBezTo>
                <a:cubicBezTo>
                  <a:pt x="2121286" y="29248"/>
                  <a:pt x="5292437" y="0"/>
                  <a:pt x="5292437" y="0"/>
                </a:cubicBezTo>
                <a:lnTo>
                  <a:pt x="5292437" y="0"/>
                </a:lnTo>
              </a:path>
            </a:pathLst>
          </a:custGeom>
          <a:noFill/>
        </p:spPr>
        <p:txBody>
          <a:bodyPr rtlCol="0" anchor="ctr"/>
          <a:lstStyle/>
          <a:p>
            <a:pPr algn="ctr"/>
            <a:endParaRPr kumimoji="1" lang="ja-JP" altLang="en-US"/>
          </a:p>
        </p:txBody>
      </p:sp>
      <p:sp>
        <p:nvSpPr>
          <p:cNvPr id="15" name="フリーフォーム 14"/>
          <p:cNvSpPr/>
          <p:nvPr/>
        </p:nvSpPr>
        <p:spPr>
          <a:xfrm>
            <a:off x="1939636" y="3396075"/>
            <a:ext cx="5329382" cy="1000434"/>
          </a:xfrm>
          <a:custGeom>
            <a:avLst/>
            <a:gdLst>
              <a:gd name="connsiteX0" fmla="*/ 0 w 5329382"/>
              <a:gd name="connsiteY0" fmla="*/ 1000434 h 1000434"/>
              <a:gd name="connsiteX1" fmla="*/ 83128 w 5329382"/>
              <a:gd name="connsiteY1" fmla="*/ 437016 h 1000434"/>
              <a:gd name="connsiteX2" fmla="*/ 378691 w 5329382"/>
              <a:gd name="connsiteY2" fmla="*/ 187634 h 1000434"/>
              <a:gd name="connsiteX3" fmla="*/ 840509 w 5329382"/>
              <a:gd name="connsiteY3" fmla="*/ 95270 h 1000434"/>
              <a:gd name="connsiteX4" fmla="*/ 2189019 w 5329382"/>
              <a:gd name="connsiteY4" fmla="*/ 2907 h 1000434"/>
              <a:gd name="connsiteX5" fmla="*/ 5329382 w 5329382"/>
              <a:gd name="connsiteY5" fmla="*/ 21380 h 1000434"/>
              <a:gd name="connsiteX6" fmla="*/ 5329382 w 5329382"/>
              <a:gd name="connsiteY6" fmla="*/ 21380 h 1000434"/>
              <a:gd name="connsiteX7" fmla="*/ 5329382 w 5329382"/>
              <a:gd name="connsiteY7" fmla="*/ 21380 h 100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382" h="1000434">
                <a:moveTo>
                  <a:pt x="0" y="1000434"/>
                </a:moveTo>
                <a:cubicBezTo>
                  <a:pt x="10006" y="786458"/>
                  <a:pt x="20013" y="572483"/>
                  <a:pt x="83128" y="437016"/>
                </a:cubicBezTo>
                <a:cubicBezTo>
                  <a:pt x="146243" y="301549"/>
                  <a:pt x="252461" y="244592"/>
                  <a:pt x="378691" y="187634"/>
                </a:cubicBezTo>
                <a:cubicBezTo>
                  <a:pt x="504921" y="130676"/>
                  <a:pt x="538788" y="126058"/>
                  <a:pt x="840509" y="95270"/>
                </a:cubicBezTo>
                <a:cubicBezTo>
                  <a:pt x="1142230" y="64482"/>
                  <a:pt x="1440874" y="15222"/>
                  <a:pt x="2189019" y="2907"/>
                </a:cubicBezTo>
                <a:cubicBezTo>
                  <a:pt x="2937164" y="-9408"/>
                  <a:pt x="5329382" y="21380"/>
                  <a:pt x="5329382" y="21380"/>
                </a:cubicBezTo>
                <a:lnTo>
                  <a:pt x="5329382" y="21380"/>
                </a:lnTo>
                <a:lnTo>
                  <a:pt x="5329382" y="21380"/>
                </a:lnTo>
              </a:path>
            </a:pathLst>
          </a:custGeom>
          <a:noFill/>
          <a:ln w="38100">
            <a:solidFill>
              <a:schemeClr val="accent1"/>
            </a:solidFill>
            <a:prstDash val="sysDash"/>
          </a:ln>
        </p:spPr>
        <p:txBody>
          <a:bodyPr rtlCol="0" anchor="ctr"/>
          <a:lstStyle/>
          <a:p>
            <a:pPr algn="ctr"/>
            <a:endParaRPr kumimoji="1" lang="ja-JP" altLang="en-US"/>
          </a:p>
        </p:txBody>
      </p:sp>
      <p:sp>
        <p:nvSpPr>
          <p:cNvPr id="16" name="フリーフォーム 15"/>
          <p:cNvSpPr/>
          <p:nvPr/>
        </p:nvSpPr>
        <p:spPr>
          <a:xfrm>
            <a:off x="1921164" y="3629891"/>
            <a:ext cx="4350327" cy="1145309"/>
          </a:xfrm>
          <a:custGeom>
            <a:avLst/>
            <a:gdLst>
              <a:gd name="connsiteX0" fmla="*/ 0 w 4350327"/>
              <a:gd name="connsiteY0" fmla="*/ 1145309 h 1145309"/>
              <a:gd name="connsiteX1" fmla="*/ 101600 w 4350327"/>
              <a:gd name="connsiteY1" fmla="*/ 655782 h 1145309"/>
              <a:gd name="connsiteX2" fmla="*/ 286327 w 4350327"/>
              <a:gd name="connsiteY2" fmla="*/ 230909 h 1145309"/>
              <a:gd name="connsiteX3" fmla="*/ 720436 w 4350327"/>
              <a:gd name="connsiteY3" fmla="*/ 110836 h 1145309"/>
              <a:gd name="connsiteX4" fmla="*/ 1228436 w 4350327"/>
              <a:gd name="connsiteY4" fmla="*/ 36945 h 1145309"/>
              <a:gd name="connsiteX5" fmla="*/ 4350327 w 4350327"/>
              <a:gd name="connsiteY5" fmla="*/ 0 h 1145309"/>
              <a:gd name="connsiteX6" fmla="*/ 4350327 w 4350327"/>
              <a:gd name="connsiteY6" fmla="*/ 0 h 114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0327" h="1145309">
                <a:moveTo>
                  <a:pt x="0" y="1145309"/>
                </a:moveTo>
                <a:cubicBezTo>
                  <a:pt x="26939" y="976745"/>
                  <a:pt x="53879" y="808182"/>
                  <a:pt x="101600" y="655782"/>
                </a:cubicBezTo>
                <a:cubicBezTo>
                  <a:pt x="149321" y="503382"/>
                  <a:pt x="183188" y="321733"/>
                  <a:pt x="286327" y="230909"/>
                </a:cubicBezTo>
                <a:cubicBezTo>
                  <a:pt x="389466" y="140085"/>
                  <a:pt x="563418" y="143163"/>
                  <a:pt x="720436" y="110836"/>
                </a:cubicBezTo>
                <a:cubicBezTo>
                  <a:pt x="877454" y="78509"/>
                  <a:pt x="623454" y="55418"/>
                  <a:pt x="1228436" y="36945"/>
                </a:cubicBezTo>
                <a:cubicBezTo>
                  <a:pt x="1833418" y="18472"/>
                  <a:pt x="4350327" y="0"/>
                  <a:pt x="4350327" y="0"/>
                </a:cubicBezTo>
                <a:lnTo>
                  <a:pt x="4350327" y="0"/>
                </a:lnTo>
              </a:path>
            </a:pathLst>
          </a:custGeom>
          <a:noFill/>
          <a:ln w="38100">
            <a:solidFill>
              <a:schemeClr val="accent2"/>
            </a:solidFill>
            <a:prstDash val="sysDash"/>
          </a:ln>
        </p:spPr>
        <p:txBody>
          <a:bodyPr rtlCol="0" anchor="ctr"/>
          <a:lstStyle/>
          <a:p>
            <a:pPr algn="ctr"/>
            <a:endParaRPr kumimoji="1" lang="ja-JP" altLang="en-US"/>
          </a:p>
        </p:txBody>
      </p:sp>
      <p:sp>
        <p:nvSpPr>
          <p:cNvPr id="17" name="コンテンツ プレースホルダー 2"/>
          <p:cNvSpPr txBox="1">
            <a:spLocks/>
          </p:cNvSpPr>
          <p:nvPr/>
        </p:nvSpPr>
        <p:spPr>
          <a:xfrm>
            <a:off x="671208" y="1837995"/>
            <a:ext cx="7801585"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dirty="0" smtClean="0">
                <a:solidFill>
                  <a:srgbClr val="FF0000"/>
                </a:solidFill>
              </a:rPr>
              <a:t>ルーレット選択</a:t>
            </a:r>
            <a:r>
              <a:rPr lang="ja-JP" altLang="en-US" dirty="0" smtClean="0">
                <a:solidFill>
                  <a:srgbClr val="FF0000"/>
                </a:solidFill>
              </a:rPr>
              <a:t>は時間効率の点で見ても有効</a:t>
            </a:r>
            <a:r>
              <a:rPr lang="ja-JP" altLang="en-US" dirty="0" smtClean="0">
                <a:solidFill>
                  <a:srgbClr val="FF0000"/>
                </a:solidFill>
              </a:rPr>
              <a:t>である．</a:t>
            </a:r>
            <a:endParaRPr lang="ja-JP" altLang="en-US" dirty="0">
              <a:solidFill>
                <a:srgbClr val="FF0000"/>
              </a:solidFill>
            </a:endParaRPr>
          </a:p>
        </p:txBody>
      </p:sp>
    </p:spTree>
    <p:extLst>
      <p:ext uri="{BB962C8B-B14F-4D97-AF65-F5344CB8AC3E}">
        <p14:creationId xmlns:p14="http://schemas.microsoft.com/office/powerpoint/2010/main" val="380230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xmlns=""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lang="ja-JP" altLang="en-US" dirty="0" smtClean="0"/>
              <a:t>ルーレット</a:t>
            </a:r>
            <a:r>
              <a:rPr lang="ja-JP" altLang="en-US" dirty="0"/>
              <a:t>選択</a:t>
            </a:r>
            <a:r>
              <a:rPr lang="ja-JP" altLang="en-US" dirty="0" smtClean="0"/>
              <a:t>をモンテカルロ法のプレイアウト</a:t>
            </a:r>
            <a:endParaRPr lang="en-US" altLang="ja-JP" dirty="0" smtClean="0"/>
          </a:p>
          <a:p>
            <a:r>
              <a:rPr lang="ja-JP" altLang="en-US" dirty="0"/>
              <a:t>　</a:t>
            </a:r>
            <a:r>
              <a:rPr lang="ja-JP" altLang="en-US" dirty="0" smtClean="0"/>
              <a:t>　に応用することで，</a:t>
            </a:r>
            <a:r>
              <a:rPr lang="ja-JP" altLang="en-US" dirty="0" smtClean="0">
                <a:solidFill>
                  <a:srgbClr val="FF0000"/>
                </a:solidFill>
              </a:rPr>
              <a:t>勝率を上げられる</a:t>
            </a:r>
            <a:r>
              <a:rPr lang="ja-JP" altLang="en-US" dirty="0" smtClean="0"/>
              <a:t>．</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t>ルーレット選択をすることで，プレイアウトで</a:t>
            </a:r>
            <a:endParaRPr lang="en-US" altLang="ja-JP" dirty="0" smtClean="0"/>
          </a:p>
          <a:p>
            <a:r>
              <a:rPr lang="ja-JP" altLang="en-US" dirty="0"/>
              <a:t>　</a:t>
            </a:r>
            <a:r>
              <a:rPr lang="ja-JP" altLang="en-US" dirty="0" smtClean="0"/>
              <a:t>　</a:t>
            </a:r>
            <a:r>
              <a:rPr lang="ja-JP" altLang="en-US" dirty="0" smtClean="0">
                <a:solidFill>
                  <a:srgbClr val="FF0000"/>
                </a:solidFill>
              </a:rPr>
              <a:t>先読みする必要のある盤面は減る</a:t>
            </a:r>
            <a:r>
              <a:rPr lang="ja-JP" altLang="en-US" dirty="0" smtClean="0"/>
              <a:t>．</a:t>
            </a:r>
            <a:endParaRPr lang="en-US" altLang="ja-JP" dirty="0" smtClean="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smtClean="0"/>
              <a:t>ルーレット選択をすると，しない場合よりも</a:t>
            </a:r>
            <a:r>
              <a:rPr lang="ja-JP" altLang="en-US" dirty="0" smtClean="0">
                <a:solidFill>
                  <a:schemeClr val="accent1"/>
                </a:solidFill>
              </a:rPr>
              <a:t>時間</a:t>
            </a:r>
            <a:endParaRPr lang="en-US" altLang="ja-JP" dirty="0" smtClean="0">
              <a:solidFill>
                <a:schemeClr val="accent1"/>
              </a:solidFill>
            </a:endParaRPr>
          </a:p>
          <a:p>
            <a:r>
              <a:rPr lang="ja-JP" altLang="en-US" dirty="0">
                <a:solidFill>
                  <a:schemeClr val="accent1"/>
                </a:solidFill>
              </a:rPr>
              <a:t>　</a:t>
            </a:r>
            <a:r>
              <a:rPr lang="ja-JP" altLang="en-US" dirty="0" smtClean="0">
                <a:solidFill>
                  <a:schemeClr val="accent1"/>
                </a:solidFill>
              </a:rPr>
              <a:t>　がかかってしまう</a:t>
            </a:r>
            <a:r>
              <a:rPr lang="ja-JP" altLang="en-US" dirty="0" smtClean="0"/>
              <a:t>．</a:t>
            </a:r>
            <a:endParaRPr lang="en-US" altLang="ja-JP" dirty="0" smtClean="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smtClean="0"/>
              <a:t>計算時間を同等に与えると，</a:t>
            </a:r>
            <a:r>
              <a:rPr lang="ja-JP" altLang="en-US" dirty="0" smtClean="0">
                <a:solidFill>
                  <a:srgbClr val="FF0000"/>
                </a:solidFill>
              </a:rPr>
              <a:t>ルーレット選択を</a:t>
            </a:r>
            <a:endParaRPr lang="en-US" altLang="ja-JP" dirty="0" smtClean="0">
              <a:solidFill>
                <a:srgbClr val="FF0000"/>
              </a:solidFill>
            </a:endParaRPr>
          </a:p>
          <a:p>
            <a:r>
              <a:rPr lang="ja-JP" altLang="en-US" dirty="0">
                <a:solidFill>
                  <a:srgbClr val="FF0000"/>
                </a:solidFill>
              </a:rPr>
              <a:t>　</a:t>
            </a:r>
            <a:r>
              <a:rPr lang="ja-JP" altLang="en-US" dirty="0" smtClean="0">
                <a:solidFill>
                  <a:srgbClr val="FF0000"/>
                </a:solidFill>
              </a:rPr>
              <a:t>　用いた方が勝率が高い</a:t>
            </a:r>
            <a:r>
              <a:rPr lang="ja-JP" altLang="en-US" dirty="0" smtClean="0"/>
              <a:t>．</a:t>
            </a:r>
            <a:endParaRPr lang="en-US" altLang="ja-JP" dirty="0" smtClean="0"/>
          </a:p>
          <a:p>
            <a:endParaRPr lang="en-US" altLang="ja-JP" dirty="0" smtClean="0"/>
          </a:p>
        </p:txBody>
      </p:sp>
      <p:sp>
        <p:nvSpPr>
          <p:cNvPr id="4" name="スライド番号プレースホルダー 3">
            <a:extLst>
              <a:ext uri="{FF2B5EF4-FFF2-40B4-BE49-F238E27FC236}">
                <a16:creationId xmlns:a16="http://schemas.microsoft.com/office/drawing/2014/main" xmlns="" id="{FE45ECC0-C258-405D-8649-1D52BE0FE745}"/>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xmlns=""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smtClean="0"/>
              <a:t>より良い確率配分の模索</a:t>
            </a:r>
            <a:endParaRPr lang="en-US" altLang="ja-JP" dirty="0" smtClean="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smtClean="0"/>
              <a:t>ルーレット選択の実装の高速化</a:t>
            </a:r>
            <a:endParaRPr lang="en-US" altLang="ja-JP" dirty="0" smtClean="0"/>
          </a:p>
          <a:p>
            <a:endParaRPr lang="en-US" altLang="ja-JP" dirty="0"/>
          </a:p>
          <a:p>
            <a:pPr marL="514350" indent="-514350">
              <a:buFont typeface="Arial" panose="020B0604020202020204" pitchFamily="34" charset="0"/>
              <a:buChar char="•"/>
            </a:pPr>
            <a:r>
              <a:rPr lang="ja-JP" altLang="en-US" dirty="0" smtClean="0"/>
              <a:t>密なグラフで理論的な結果が得られないか</a:t>
            </a:r>
            <a:endParaRPr lang="en-US" altLang="ja-JP" dirty="0" smtClean="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xmlns="" id="{7668F4DD-D35E-4648-A560-EE762E783ED0}"/>
              </a:ext>
            </a:extLst>
          </p:cNvPr>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 xmlns:a16="http://schemas.microsoft.com/office/drawing/2014/main"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 xmlns:a16="http://schemas.microsoft.com/office/drawing/2014/main"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 xmlns:a16="http://schemas.microsoft.com/office/drawing/2014/main"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 xmlns:a16="http://schemas.microsoft.com/office/drawing/2014/main"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 xmlns:a16="http://schemas.microsoft.com/office/drawing/2014/main"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 xmlns:a16="http://schemas.microsoft.com/office/drawing/2014/main"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 xmlns:a16="http://schemas.microsoft.com/office/drawing/2014/main"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 xmlns:a16="http://schemas.microsoft.com/office/drawing/2014/main"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 xmlns:a16="http://schemas.microsoft.com/office/drawing/2014/main"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 xmlns:a16="http://schemas.microsoft.com/office/drawing/2014/main"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 xmlns:a16="http://schemas.microsoft.com/office/drawing/2014/main"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 xmlns:a16="http://schemas.microsoft.com/office/drawing/2014/main"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 xmlns:a16="http://schemas.microsoft.com/office/drawing/2014/main"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 xmlns:a16="http://schemas.microsoft.com/office/drawing/2014/main"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 xmlns:a16="http://schemas.microsoft.com/office/drawing/2014/main"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 xmlns:a16="http://schemas.microsoft.com/office/drawing/2014/main"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 xmlns:a16="http://schemas.microsoft.com/office/drawing/2014/main"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 xmlns:a16="http://schemas.microsoft.com/office/drawing/2014/main"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 xmlns:a16="http://schemas.microsoft.com/office/drawing/2014/main"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 xmlns:a16="http://schemas.microsoft.com/office/drawing/2014/main"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 xmlns:a16="http://schemas.microsoft.com/office/drawing/2014/main"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 xmlns:a16="http://schemas.microsoft.com/office/drawing/2014/main"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 xmlns:a16="http://schemas.microsoft.com/office/drawing/2014/main"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 xmlns:a16="http://schemas.microsoft.com/office/drawing/2014/main"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 xmlns:a16="http://schemas.microsoft.com/office/drawing/2014/main"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 xmlns:a16="http://schemas.microsoft.com/office/drawing/2014/main"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 xmlns:a16="http://schemas.microsoft.com/office/drawing/2014/main"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 xmlns:a16="http://schemas.microsoft.com/office/drawing/2014/main"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 xmlns:a16="http://schemas.microsoft.com/office/drawing/2014/main"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404267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36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accent1"/>
          </a:solidFill>
          <a:prstDash val="sysDash"/>
        </a:ln>
      </a:spPr>
      <a:bodyPr rtlCol="0" anchor="ctr"/>
      <a:lstStyle>
        <a:defPPr algn="ctr">
          <a:defRPr kumimoji="1"/>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7531</TotalTime>
  <Words>2331</Words>
  <Application>Microsoft Office PowerPoint</Application>
  <PresentationFormat>画面に合わせる (4:3)</PresentationFormat>
  <Paragraphs>558</Paragraphs>
  <Slides>44</Slides>
  <Notes>27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44</vt:i4>
      </vt:variant>
    </vt:vector>
  </HeadingPairs>
  <TitlesOfParts>
    <vt:vector size="50"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問題として定義</vt:lpstr>
      <vt:lpstr>既存の結果</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今回の内容</vt:lpstr>
      <vt:lpstr>アルゴリズムの改良案</vt:lpstr>
      <vt:lpstr>アルゴリズムの改良案</vt:lpstr>
      <vt:lpstr>ルーレット選択</vt:lpstr>
      <vt:lpstr>ルーレット選択</vt:lpstr>
      <vt:lpstr>ルーレット選択</vt:lpstr>
      <vt:lpstr>ルーレット選択</vt:lpstr>
      <vt:lpstr>ルーレット選択</vt:lpstr>
      <vt:lpstr>ルーレット選択</vt:lpstr>
      <vt:lpstr>実験</vt:lpstr>
      <vt:lpstr>実験結果</vt:lpstr>
      <vt:lpstr>実験結果</vt:lpstr>
      <vt:lpstr>ルーレット選択のメリット</vt:lpstr>
      <vt:lpstr>ルーレット選択のメリット</vt:lpstr>
      <vt:lpstr>ルーレット選択のメリット</vt:lpstr>
      <vt:lpstr>ルーレット選択のメリット</vt:lpstr>
      <vt:lpstr>実験</vt:lpstr>
      <vt:lpstr>実験結果</vt:lpstr>
      <vt:lpstr>ルーレット選択のデメリット</vt:lpstr>
      <vt:lpstr>ルーレット選択のデメリット</vt:lpstr>
      <vt:lpstr>ルーレット選択のデメリット</vt:lpstr>
      <vt:lpstr>ルーレット選択のデメリット</vt:lpstr>
      <vt:lpstr>実験</vt:lpstr>
      <vt:lpstr>実験結果</vt:lpstr>
      <vt:lpstr>考察</vt:lpstr>
      <vt:lpstr>考察</vt:lpstr>
      <vt:lpstr>まとめ</vt:lpstr>
      <vt:lpstr>今後の課題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426</cp:revision>
  <cp:lastPrinted>2018-12-10T00:18:31Z</cp:lastPrinted>
  <dcterms:created xsi:type="dcterms:W3CDTF">2018-10-26T05:41:54Z</dcterms:created>
  <dcterms:modified xsi:type="dcterms:W3CDTF">2019-07-04T04:25:10Z</dcterms:modified>
</cp:coreProperties>
</file>