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267" r:id="rId4"/>
    <p:sldId id="265" r:id="rId5"/>
    <p:sldId id="260" r:id="rId6"/>
    <p:sldId id="261" r:id="rId7"/>
    <p:sldId id="289" r:id="rId8"/>
    <p:sldId id="438" r:id="rId9"/>
    <p:sldId id="588" r:id="rId10"/>
    <p:sldId id="426" r:id="rId11"/>
    <p:sldId id="585" r:id="rId12"/>
    <p:sldId id="458" r:id="rId13"/>
    <p:sldId id="437" r:id="rId14"/>
    <p:sldId id="570" r:id="rId15"/>
    <p:sldId id="592" r:id="rId16"/>
    <p:sldId id="593" r:id="rId17"/>
    <p:sldId id="594" r:id="rId18"/>
    <p:sldId id="590" r:id="rId19"/>
    <p:sldId id="591" r:id="rId20"/>
    <p:sldId id="584" r:id="rId21"/>
    <p:sldId id="258" r:id="rId22"/>
    <p:sldId id="586" r:id="rId23"/>
    <p:sldId id="587" r:id="rId24"/>
    <p:sldId id="562" r:id="rId25"/>
    <p:sldId id="563" r:id="rId26"/>
  </p:sldIdLst>
  <p:sldSz cx="9144000" cy="6858000" type="screen4x3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53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CC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94074" autoAdjust="0"/>
  </p:normalViewPr>
  <p:slideViewPr>
    <p:cSldViewPr snapToGrid="0">
      <p:cViewPr varScale="1">
        <p:scale>
          <a:sx n="72" d="100"/>
          <a:sy n="72" d="100"/>
        </p:scale>
        <p:origin x="284" y="136"/>
      </p:cViewPr>
      <p:guideLst>
        <p:guide orient="horz" pos="247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C877A-1408-4CA7-AF97-EB5419D186A0}" type="datetimeFigureOut">
              <a:rPr kumimoji="1" lang="ja-JP" altLang="en-US" smtClean="0"/>
              <a:t>2019/11/14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5A1C9-A765-46A6-B732-057D76ECD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178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88A5-3B01-435B-A23C-A845A191AE97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228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7B9D3-8F54-487C-BCF6-0FEDF67B0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7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35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このように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については研究がなされてきているんですが，今回はこの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を二人用の対戦ゲームにしたものを考えます．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56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いまこのグリッドの状態を盤面と呼んでいくんですが、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2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r>
              <a:rPr kumimoji="1" lang="ja-JP" altLang="en-US" dirty="0"/>
              <a:t>分ぐらい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36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帰着の説明いる</a:t>
            </a:r>
            <a:endParaRPr kumimoji="1" lang="en-US" altLang="ja-JP" dirty="0"/>
          </a:p>
          <a:p>
            <a:r>
              <a:rPr kumimoji="1" lang="ja-JP" altLang="en-US" dirty="0"/>
              <a:t>最短共通上位列問題よりも難しいと証明した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92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8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6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-1"/>
            <a:ext cx="9144000" cy="69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92331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fld id="{06866E33-5310-403C-85EB-90D9101399C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164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6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37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9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63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73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07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21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1957" y="1102824"/>
            <a:ext cx="8593111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モンテカルロ法に基づく</a:t>
            </a:r>
            <a:br>
              <a:rPr kumimoji="1" lang="en-US" altLang="ja-JP" dirty="0"/>
            </a:br>
            <a:r>
              <a:rPr kumimoji="1" lang="ja-JP" altLang="en-US" dirty="0"/>
              <a:t>領地拡大型ゲームの</a:t>
            </a:r>
            <a:br>
              <a:rPr kumimoji="1" lang="en-US" altLang="ja-JP" dirty="0"/>
            </a:br>
            <a:r>
              <a:rPr lang="ja-JP" altLang="en-US" dirty="0"/>
              <a:t>対戦アルゴリズムに</a:t>
            </a:r>
            <a:br>
              <a:rPr lang="en-US" altLang="ja-JP" dirty="0"/>
            </a:br>
            <a:r>
              <a:rPr lang="ja-JP" altLang="en-US" dirty="0"/>
              <a:t>関する研究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sz="2800" dirty="0"/>
              <a:t>周・伊藤研究室　修士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年　小田将也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552481" y="1912243"/>
            <a:ext cx="5377154" cy="845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/>
        </p:nvGrpSpPr>
        <p:grpSpPr>
          <a:xfrm>
            <a:off x="1143000" y="4711206"/>
            <a:ext cx="1920687" cy="1827707"/>
            <a:chOff x="567609" y="2857500"/>
            <a:chExt cx="3600000" cy="3600000"/>
          </a:xfrm>
        </p:grpSpPr>
        <p:sp>
          <p:nvSpPr>
            <p:cNvPr id="6" name="正方形/長方形 5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6161361" y="4711206"/>
            <a:ext cx="1920687" cy="18277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16136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6545498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769791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7313773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6929636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616136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545498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769791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7313773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929636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16136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545498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769791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7313773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6929636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161361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6545498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697911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7313773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6929636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6161361" y="6173372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6545498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7697911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313773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929636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下矢印 60"/>
          <p:cNvSpPr/>
          <p:nvPr/>
        </p:nvSpPr>
        <p:spPr>
          <a:xfrm rot="16200000">
            <a:off x="4666796" y="4909436"/>
            <a:ext cx="362685" cy="124356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塗り絵をする男の子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1490"/>
            <a:ext cx="1476000" cy="141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塗り絵をする女の子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03" y="5349875"/>
            <a:ext cx="1280340" cy="143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6396146" y="2815163"/>
            <a:ext cx="2571909" cy="978948"/>
          </a:xfrm>
          <a:prstGeom prst="wedgeRoundRectCallout">
            <a:avLst>
              <a:gd name="adj1" fmla="val -36841"/>
              <a:gd name="adj2" fmla="val -12577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Flood-It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167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7703787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7703787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 smtClean="0"/>
                            <a:t>4</a:t>
                          </a:r>
                          <a:r>
                            <a:rPr kumimoji="1" lang="ja-JP" altLang="en-US" sz="2400" b="0" dirty="0" smtClean="0"/>
                            <a:t>色</a:t>
                          </a:r>
                          <a:r>
                            <a:rPr kumimoji="1" lang="ja-JP" altLang="en-US" sz="2400" b="0" dirty="0"/>
                            <a:t>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 smtClean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4" name="コンテンツ プレースホルダー 2">
            <a:extLst>
              <a:ext uri="{FF2B5EF4-FFF2-40B4-BE49-F238E27FC236}">
                <a16:creationId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667387" y="4046957"/>
            <a:ext cx="2266731" cy="10605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※FW12</a:t>
            </a:r>
            <a:r>
              <a:rPr lang="ja-JP" altLang="en-US" sz="2400" dirty="0"/>
              <a:t>は領地を増やさなければならない制限付き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52890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00772241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7703787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 smtClean="0"/>
                            <a:t>4</a:t>
                          </a:r>
                          <a:r>
                            <a:rPr kumimoji="1" lang="ja-JP" altLang="en-US" sz="2400" b="0" dirty="0" smtClean="0"/>
                            <a:t>色</a:t>
                          </a:r>
                          <a:r>
                            <a:rPr kumimoji="1" lang="ja-JP" altLang="en-US" sz="2400" b="0" dirty="0"/>
                            <a:t>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 smtClean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4" name="コンテンツ プレースホルダー 2">
            <a:extLst>
              <a:ext uri="{FF2B5EF4-FFF2-40B4-BE49-F238E27FC236}">
                <a16:creationId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667387" y="4046957"/>
            <a:ext cx="2266731" cy="10605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※FW12</a:t>
            </a:r>
            <a:r>
              <a:rPr lang="ja-JP" altLang="en-US" sz="2400" dirty="0"/>
              <a:t>は領地を増やさなければならない制限付き</a:t>
            </a:r>
            <a:endParaRPr lang="en-US" altLang="ja-JP" sz="2400" dirty="0"/>
          </a:p>
        </p:txBody>
      </p:sp>
      <p:sp>
        <p:nvSpPr>
          <p:cNvPr id="18" name="角丸四角形吹き出し 17"/>
          <p:cNvSpPr/>
          <p:nvPr/>
        </p:nvSpPr>
        <p:spPr>
          <a:xfrm>
            <a:off x="2978262" y="3743720"/>
            <a:ext cx="3240646" cy="1667050"/>
          </a:xfrm>
          <a:prstGeom prst="wedgeRoundRectCallout">
            <a:avLst>
              <a:gd name="adj1" fmla="val 49685"/>
              <a:gd name="adj2" fmla="val -14720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/>
              <a:t>領地を増やさなければならない制限を撤廃しても難しい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664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6D5F1-A7E9-4E3D-A273-1FF4D2B5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証明の流れ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1AEBCD-8080-443B-8D28-D3C3FE23A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999" y="2105555"/>
            <a:ext cx="3696008" cy="51339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sz="3200" dirty="0"/>
              <a:t>最短共通上位列問題</a:t>
            </a:r>
            <a:endParaRPr kumimoji="1"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3865F3-F28A-4234-87F6-6F3FA6407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7" name="下矢印 6"/>
          <p:cNvSpPr/>
          <p:nvPr/>
        </p:nvSpPr>
        <p:spPr>
          <a:xfrm>
            <a:off x="3224639" y="3150964"/>
            <a:ext cx="2766727" cy="768626"/>
          </a:xfrm>
          <a:prstGeom prst="downArrow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帰着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1931709" y="4339416"/>
            <a:ext cx="5353608" cy="5133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直並列グラフの二人用</a:t>
            </a:r>
            <a:r>
              <a:rPr lang="en-US" altLang="ja-JP" sz="3200" dirty="0"/>
              <a:t>Flood-It</a:t>
            </a:r>
          </a:p>
        </p:txBody>
      </p:sp>
    </p:spTree>
    <p:extLst>
      <p:ext uri="{BB962C8B-B14F-4D97-AF65-F5344CB8AC3E}">
        <p14:creationId xmlns:p14="http://schemas.microsoft.com/office/powerpoint/2010/main" val="200027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問題例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={0,1}</m:t>
                      </m:r>
                    </m:oMath>
                  </m:oMathPara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110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　　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</m:t>
                      </m:r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  <a:blipFill rotWithShape="0">
                <a:blip r:embed="rId2"/>
                <a:stretch>
                  <a:fillRect l="-13158" t="-4730" r="-41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/>
              <a:t>共通</a:t>
            </a:r>
            <a:r>
              <a:rPr lang="ja-JP" altLang="en-US" dirty="0"/>
              <a:t>上位列問題とは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  <a:blipFill rotWithShape="0">
                <a:blip r:embed="rId4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4537105" y="3842346"/>
                <a:ext cx="344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01010</m:t>
                    </m:r>
                  </m:oMath>
                </a14:m>
                <a:r>
                  <a:rPr lang="ja-JP" altLang="en-US" sz="2800" dirty="0"/>
                  <a:t>を考えると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105" y="3842346"/>
                <a:ext cx="344030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5116" r="-2301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4010721" y="5796512"/>
            <a:ext cx="2491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YES</a:t>
            </a:r>
            <a:r>
              <a:rPr lang="ja-JP" altLang="en-US" sz="2800" dirty="0"/>
              <a:t>の例となる</a:t>
            </a:r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/>
              <p:cNvSpPr txBox="1">
                <a:spLocks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blipFill rotWithShape="0">
                <a:blip r:embed="rId6"/>
                <a:stretch>
                  <a:fillRect l="-5243" b="-9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/>
          <p:cNvCxnSpPr/>
          <p:nvPr/>
        </p:nvCxnSpPr>
        <p:spPr>
          <a:xfrm>
            <a:off x="2792885" y="3848431"/>
            <a:ext cx="13654" cy="2746715"/>
          </a:xfrm>
          <a:prstGeom prst="line">
            <a:avLst/>
          </a:prstGeom>
          <a:ln>
            <a:prstDash val="dash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2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/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共通上位列問題とは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kumimoji="1" lang="ja-JP" altLang="en-US" dirty="0"/>
                  <a:t>アルファベットが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kumimoji="1" lang="ja-JP" altLang="en-US" dirty="0"/>
                  <a:t>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dirty="0"/>
                  <a:t>のそれぞれの文字列が</a:t>
                </a:r>
                <a:endParaRPr kumimoji="1" lang="en-US" altLang="ja-JP" dirty="0"/>
              </a:p>
              <a:p>
                <a:r>
                  <a:rPr lang="ja-JP" altLang="en-US" dirty="0"/>
                  <a:t>同じ長さかつちょうど</a:t>
                </a:r>
                <a:r>
                  <a:rPr lang="en-US" altLang="ja-JP" dirty="0"/>
                  <a:t>2</a:t>
                </a:r>
                <a:r>
                  <a:rPr lang="ja-JP" altLang="en-US" dirty="0" err="1"/>
                  <a:t>つの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を含んでいたとしても</a:t>
                </a:r>
                <a:endParaRPr lang="en-US" altLang="ja-JP" dirty="0"/>
              </a:p>
              <a:p>
                <a:r>
                  <a:rPr kumimoji="1" lang="en-US" altLang="ja-JP" dirty="0"/>
                  <a:t>NP</a:t>
                </a:r>
                <a:r>
                  <a:rPr kumimoji="1" lang="ja-JP" altLang="en-US" dirty="0"/>
                  <a:t>完全．</a:t>
                </a:r>
                <a:r>
                  <a:rPr kumimoji="1" lang="en-US" altLang="ja-JP" dirty="0"/>
                  <a:t>[Middendorf94]</a:t>
                </a:r>
              </a:p>
            </p:txBody>
          </p:sp>
        </mc:Choice>
        <mc:Fallback xmlns="">
          <p:sp>
            <p:nvSpPr>
              <p:cNvPr id="1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blipFill rotWithShape="0">
                <a:blip r:embed="rId4"/>
                <a:stretch>
                  <a:fillRect l="-2742" t="-7143" r="-726" b="-37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861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先行研究の説明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325288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1267690" y="150564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732516" y="150564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1802865" y="150564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469288" y="1649645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469288" y="2847408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020516" y="164964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1555690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338040" y="150564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2873215" y="150564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626040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090865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267690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732516" y="255940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1802865" y="255940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020516" y="270340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1555690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338040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2873215" y="255940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626040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090865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613288" y="2703408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7600184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7600184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8655975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888184" y="1366875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888184" y="1937645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6825467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6825467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7210361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7071290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7071290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7456184" y="146869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7456184" y="175146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6055679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6055679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6440573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6301502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6301502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5280962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5280962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5665856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526785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526785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911679" y="146869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911679" y="175146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6686396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6686396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7600184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7600184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6825467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6825467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7210361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7071290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7071290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7456184" y="252246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7456184" y="280523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6055679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6055679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6440573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6301502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6301502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5280962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5280962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5665856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526785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526785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911679" y="252246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911679" y="280523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6686396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6686396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7600184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7600184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6825467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6825467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7210361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7071290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7071290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7456184" y="358695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7456184" y="386972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6055679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6055679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6440573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6301502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6301502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5280962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5280962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5665856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526785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526785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911679" y="358695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911679" y="386972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6686396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6686396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7888184" y="2420638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7888184" y="2703408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888184" y="2703408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888184" y="2703408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267690" y="361317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732516" y="361317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1802865" y="36131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020516" y="375717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1555690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338040" y="361317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2873215" y="36131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626040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090865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114144" y="1415645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7" name="円/楕円 266"/>
          <p:cNvSpPr/>
          <p:nvPr/>
        </p:nvSpPr>
        <p:spPr>
          <a:xfrm>
            <a:off x="4114144" y="2469408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8" name="円/楕円 267"/>
          <p:cNvSpPr/>
          <p:nvPr/>
        </p:nvSpPr>
        <p:spPr>
          <a:xfrm>
            <a:off x="4114144" y="3523171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0" name="円/楕円 269"/>
          <p:cNvSpPr/>
          <p:nvPr/>
        </p:nvSpPr>
        <p:spPr>
          <a:xfrm>
            <a:off x="8226940" y="414388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8662901" y="284740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161215" y="1649645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161215" y="2703408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161215" y="3757170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582144" y="1366875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582144" y="1649645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582144" y="2420638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582144" y="2703408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582144" y="3485130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582144" y="3757171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1802084" y="15937"/>
            <a:ext cx="289561" cy="24054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1250921" y="695553"/>
                <a:ext cx="1314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21" y="695553"/>
                <a:ext cx="131410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左中かっこ 235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6428621" y="-196237"/>
            <a:ext cx="289561" cy="262956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/>
              <p:cNvSpPr txBox="1"/>
              <p:nvPr/>
            </p:nvSpPr>
            <p:spPr>
              <a:xfrm>
                <a:off x="5809856" y="665332"/>
                <a:ext cx="14365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38" name="テキスト ボックス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856" y="665332"/>
                <a:ext cx="1436531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687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コンテンツ プレースホルダー 2">
                <a:extLst>
                  <a:ext uri="{FF2B5EF4-FFF2-40B4-BE49-F238E27FC236}">
                    <a16:creationId xmlns:a16="http://schemas.microsoft.com/office/drawing/2014/main" id="{1624BEC8-F7D2-4917-896C-CA440BEA47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6018" y="4341365"/>
                <a:ext cx="1552502" cy="1524383"/>
              </a:xfr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011</m:t>
                      </m:r>
                    </m:oMath>
                  </m:oMathPara>
                </a14:m>
                <a:endParaRPr lang="en-US" altLang="ja-JP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>
          <p:sp>
            <p:nvSpPr>
              <p:cNvPr id="235" name="コンテンツ プレースホルダー 2">
                <a:extLst>
                  <a:ext uri="{FF2B5EF4-FFF2-40B4-BE49-F238E27FC236}">
                    <a16:creationId xmlns:a16="http://schemas.microsoft.com/office/drawing/2014/main" id="{1624BEC8-F7D2-4917-896C-CA440BEA47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6018" y="4341365"/>
                <a:ext cx="1552502" cy="1524383"/>
              </a:xfrm>
              <a:blipFill>
                <a:blip r:embed="rId2"/>
                <a:stretch>
                  <a:fillRect l="-66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先行研究の説明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325288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1267690" y="150564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732516" y="150564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1802865" y="150564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469288" y="1649645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469288" y="2847408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020516" y="164964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1555690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338040" y="150564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2873215" y="150564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626040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090865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267690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732516" y="255940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1802865" y="255940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020516" y="270340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1555690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338040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2873215" y="255940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626040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090865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613288" y="2703408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267690" y="361317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732516" y="361317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1802865" y="36131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020516" y="375717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1555690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338040" y="361317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2873215" y="36131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626040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090865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cxnSpLocks/>
            <a:stCxn id="35" idx="6"/>
          </p:cNvCxnSpPr>
          <p:nvPr/>
        </p:nvCxnSpPr>
        <p:spPr>
          <a:xfrm>
            <a:off x="3161215" y="1649645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cxnSpLocks/>
            <a:stCxn id="48" idx="6"/>
          </p:cNvCxnSpPr>
          <p:nvPr/>
        </p:nvCxnSpPr>
        <p:spPr>
          <a:xfrm>
            <a:off x="3161215" y="2703408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cxnSpLocks/>
            <a:stCxn id="261" idx="6"/>
          </p:cNvCxnSpPr>
          <p:nvPr/>
        </p:nvCxnSpPr>
        <p:spPr>
          <a:xfrm>
            <a:off x="3161215" y="3757170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1802084" y="15937"/>
            <a:ext cx="289561" cy="24054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1250921" y="695553"/>
                <a:ext cx="1314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21" y="695553"/>
                <a:ext cx="131410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24C8A797-B4EC-496C-85B8-CF6835337C14}"/>
              </a:ext>
            </a:extLst>
          </p:cNvPr>
          <p:cNvGrpSpPr/>
          <p:nvPr/>
        </p:nvGrpSpPr>
        <p:grpSpPr>
          <a:xfrm>
            <a:off x="2855894" y="4415348"/>
            <a:ext cx="2503356" cy="1079165"/>
            <a:chOff x="2770464" y="936098"/>
            <a:chExt cx="2503356" cy="1079165"/>
          </a:xfrm>
        </p:grpSpPr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833F3A2D-44ED-40CF-86CA-AD0990F7F329}"/>
                </a:ext>
              </a:extLst>
            </p:cNvPr>
            <p:cNvCxnSpPr/>
            <p:nvPr/>
          </p:nvCxnSpPr>
          <p:spPr>
            <a:xfrm>
              <a:off x="3681525" y="1080098"/>
              <a:ext cx="1592295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円/楕円 306">
              <a:extLst>
                <a:ext uri="{FF2B5EF4-FFF2-40B4-BE49-F238E27FC236}">
                  <a16:creationId xmlns:a16="http://schemas.microsoft.com/office/drawing/2014/main" id="{C8F0EE43-09B2-4B12-9800-D9BA254722FC}"/>
                </a:ext>
              </a:extLst>
            </p:cNvPr>
            <p:cNvSpPr/>
            <p:nvPr/>
          </p:nvSpPr>
          <p:spPr>
            <a:xfrm>
              <a:off x="4953115" y="936098"/>
              <a:ext cx="288000" cy="28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ja-JP" sz="2400" dirty="0"/>
                <a:t>0</a:t>
              </a:r>
              <a:endParaRPr kumimoji="1" lang="ja-JP" altLang="en-US" sz="2400" dirty="0"/>
            </a:p>
          </p:txBody>
        </p:sp>
        <p:sp>
          <p:nvSpPr>
            <p:cNvPr id="147" name="円/楕円 330">
              <a:extLst>
                <a:ext uri="{FF2B5EF4-FFF2-40B4-BE49-F238E27FC236}">
                  <a16:creationId xmlns:a16="http://schemas.microsoft.com/office/drawing/2014/main" id="{8BD11B67-6618-499B-A50E-38C9011F9BCB}"/>
                </a:ext>
              </a:extLst>
            </p:cNvPr>
            <p:cNvSpPr/>
            <p:nvPr/>
          </p:nvSpPr>
          <p:spPr>
            <a:xfrm>
              <a:off x="3705542" y="936098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</a:rPr>
                <a:t>1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49" name="円/楕円 331">
              <a:extLst>
                <a:ext uri="{FF2B5EF4-FFF2-40B4-BE49-F238E27FC236}">
                  <a16:creationId xmlns:a16="http://schemas.microsoft.com/office/drawing/2014/main" id="{21DB619F-AC97-48FA-8E26-FB77919A74B9}"/>
                </a:ext>
              </a:extLst>
            </p:cNvPr>
            <p:cNvSpPr/>
            <p:nvPr/>
          </p:nvSpPr>
          <p:spPr>
            <a:xfrm>
              <a:off x="4327964" y="936098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</a:rPr>
                <a:t>1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50" name="直線矢印コネクタ 149">
              <a:extLst>
                <a:ext uri="{FF2B5EF4-FFF2-40B4-BE49-F238E27FC236}">
                  <a16:creationId xmlns:a16="http://schemas.microsoft.com/office/drawing/2014/main" id="{77A1D4D8-9812-497A-9016-D59BCA3FCB47}"/>
                </a:ext>
              </a:extLst>
            </p:cNvPr>
            <p:cNvCxnSpPr/>
            <p:nvPr/>
          </p:nvCxnSpPr>
          <p:spPr>
            <a:xfrm flipV="1">
              <a:off x="2770464" y="1080098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線コネクタ 151">
              <a:extLst>
                <a:ext uri="{FF2B5EF4-FFF2-40B4-BE49-F238E27FC236}">
                  <a16:creationId xmlns:a16="http://schemas.microsoft.com/office/drawing/2014/main" id="{625887A4-64C7-45AB-A82F-C36A6F13058D}"/>
                </a:ext>
              </a:extLst>
            </p:cNvPr>
            <p:cNvCxnSpPr/>
            <p:nvPr/>
          </p:nvCxnSpPr>
          <p:spPr>
            <a:xfrm>
              <a:off x="3681525" y="1480307"/>
              <a:ext cx="1592295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円/楕円 337">
              <a:extLst>
                <a:ext uri="{FF2B5EF4-FFF2-40B4-BE49-F238E27FC236}">
                  <a16:creationId xmlns:a16="http://schemas.microsoft.com/office/drawing/2014/main" id="{3A8F5421-2607-4CE5-B007-1EB2A0C3FF7D}"/>
                </a:ext>
              </a:extLst>
            </p:cNvPr>
            <p:cNvSpPr/>
            <p:nvPr/>
          </p:nvSpPr>
          <p:spPr>
            <a:xfrm>
              <a:off x="4953115" y="133630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4" name="円/楕円 338">
              <a:extLst>
                <a:ext uri="{FF2B5EF4-FFF2-40B4-BE49-F238E27FC236}">
                  <a16:creationId xmlns:a16="http://schemas.microsoft.com/office/drawing/2014/main" id="{2B9358A9-64B4-49B1-8C53-39B095D0944E}"/>
                </a:ext>
              </a:extLst>
            </p:cNvPr>
            <p:cNvSpPr/>
            <p:nvPr/>
          </p:nvSpPr>
          <p:spPr>
            <a:xfrm>
              <a:off x="3705542" y="133630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5" name="円/楕円 339">
              <a:extLst>
                <a:ext uri="{FF2B5EF4-FFF2-40B4-BE49-F238E27FC236}">
                  <a16:creationId xmlns:a16="http://schemas.microsoft.com/office/drawing/2014/main" id="{AFB97AD3-812F-49E1-9FD2-D5D541E90A4C}"/>
                </a:ext>
              </a:extLst>
            </p:cNvPr>
            <p:cNvSpPr/>
            <p:nvPr/>
          </p:nvSpPr>
          <p:spPr>
            <a:xfrm>
              <a:off x="4327964" y="1336307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56" name="直線矢印コネクタ 155">
              <a:extLst>
                <a:ext uri="{FF2B5EF4-FFF2-40B4-BE49-F238E27FC236}">
                  <a16:creationId xmlns:a16="http://schemas.microsoft.com/office/drawing/2014/main" id="{DF44C3E2-F80C-48D8-83C8-3504E4E7D4C4}"/>
                </a:ext>
              </a:extLst>
            </p:cNvPr>
            <p:cNvCxnSpPr/>
            <p:nvPr/>
          </p:nvCxnSpPr>
          <p:spPr>
            <a:xfrm flipV="1">
              <a:off x="2770464" y="1480307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A6D3418B-BC29-4F4B-A009-5785FB516ED6}"/>
                </a:ext>
              </a:extLst>
            </p:cNvPr>
            <p:cNvCxnSpPr/>
            <p:nvPr/>
          </p:nvCxnSpPr>
          <p:spPr>
            <a:xfrm>
              <a:off x="3681525" y="1871263"/>
              <a:ext cx="1592295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円/楕円 342">
              <a:extLst>
                <a:ext uri="{FF2B5EF4-FFF2-40B4-BE49-F238E27FC236}">
                  <a16:creationId xmlns:a16="http://schemas.microsoft.com/office/drawing/2014/main" id="{AF44BEB5-0A3E-46BB-AF1A-0853571F385E}"/>
                </a:ext>
              </a:extLst>
            </p:cNvPr>
            <p:cNvSpPr/>
            <p:nvPr/>
          </p:nvSpPr>
          <p:spPr>
            <a:xfrm>
              <a:off x="4953115" y="1727263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9" name="円/楕円 343">
              <a:extLst>
                <a:ext uri="{FF2B5EF4-FFF2-40B4-BE49-F238E27FC236}">
                  <a16:creationId xmlns:a16="http://schemas.microsoft.com/office/drawing/2014/main" id="{C1910012-D9A6-44C4-B3EE-9C1F89EDD800}"/>
                </a:ext>
              </a:extLst>
            </p:cNvPr>
            <p:cNvSpPr/>
            <p:nvPr/>
          </p:nvSpPr>
          <p:spPr>
            <a:xfrm>
              <a:off x="3705542" y="1727263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0" name="円/楕円 344">
              <a:extLst>
                <a:ext uri="{FF2B5EF4-FFF2-40B4-BE49-F238E27FC236}">
                  <a16:creationId xmlns:a16="http://schemas.microsoft.com/office/drawing/2014/main" id="{06848AAF-5038-4A81-A8DF-7CF437CD1154}"/>
                </a:ext>
              </a:extLst>
            </p:cNvPr>
            <p:cNvSpPr/>
            <p:nvPr/>
          </p:nvSpPr>
          <p:spPr>
            <a:xfrm>
              <a:off x="4327964" y="1727263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61" name="直線矢印コネクタ 160">
              <a:extLst>
                <a:ext uri="{FF2B5EF4-FFF2-40B4-BE49-F238E27FC236}">
                  <a16:creationId xmlns:a16="http://schemas.microsoft.com/office/drawing/2014/main" id="{2240E4EC-118B-4319-9B3E-7F590C181722}"/>
                </a:ext>
              </a:extLst>
            </p:cNvPr>
            <p:cNvCxnSpPr/>
            <p:nvPr/>
          </p:nvCxnSpPr>
          <p:spPr>
            <a:xfrm flipV="1">
              <a:off x="2770464" y="1871263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0" name="グループ化 209">
            <a:extLst>
              <a:ext uri="{FF2B5EF4-FFF2-40B4-BE49-F238E27FC236}">
                <a16:creationId xmlns:a16="http://schemas.microsoft.com/office/drawing/2014/main" id="{D83F0E09-9A87-4664-9B7A-19060B84DAFD}"/>
              </a:ext>
            </a:extLst>
          </p:cNvPr>
          <p:cNvGrpSpPr/>
          <p:nvPr/>
        </p:nvGrpSpPr>
        <p:grpSpPr>
          <a:xfrm>
            <a:off x="5804543" y="4415967"/>
            <a:ext cx="2544332" cy="1081251"/>
            <a:chOff x="5719113" y="936717"/>
            <a:chExt cx="2544332" cy="1081251"/>
          </a:xfrm>
        </p:grpSpPr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A7EC1996-2A90-4C12-B586-5947A6C0C3A5}"/>
                </a:ext>
              </a:extLst>
            </p:cNvPr>
            <p:cNvCxnSpPr/>
            <p:nvPr/>
          </p:nvCxnSpPr>
          <p:spPr>
            <a:xfrm>
              <a:off x="6671150" y="1080717"/>
              <a:ext cx="1592295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円/楕円 375">
              <a:extLst>
                <a:ext uri="{FF2B5EF4-FFF2-40B4-BE49-F238E27FC236}">
                  <a16:creationId xmlns:a16="http://schemas.microsoft.com/office/drawing/2014/main" id="{AF84FCCD-82D4-4CA4-9350-C547E68B4B3E}"/>
                </a:ext>
              </a:extLst>
            </p:cNvPr>
            <p:cNvSpPr/>
            <p:nvPr/>
          </p:nvSpPr>
          <p:spPr>
            <a:xfrm>
              <a:off x="7629606" y="936717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3" name="円/楕円 376">
              <a:extLst>
                <a:ext uri="{FF2B5EF4-FFF2-40B4-BE49-F238E27FC236}">
                  <a16:creationId xmlns:a16="http://schemas.microsoft.com/office/drawing/2014/main" id="{DB51BA6F-920F-41F8-87D6-B377507FE0E4}"/>
                </a:ext>
              </a:extLst>
            </p:cNvPr>
            <p:cNvSpPr/>
            <p:nvPr/>
          </p:nvSpPr>
          <p:spPr>
            <a:xfrm>
              <a:off x="7942740" y="936717"/>
              <a:ext cx="288000" cy="28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4" name="円/楕円 377">
              <a:extLst>
                <a:ext uri="{FF2B5EF4-FFF2-40B4-BE49-F238E27FC236}">
                  <a16:creationId xmlns:a16="http://schemas.microsoft.com/office/drawing/2014/main" id="{5E0D9844-16A0-4F89-B6E8-F783CD16EA42}"/>
                </a:ext>
              </a:extLst>
            </p:cNvPr>
            <p:cNvSpPr/>
            <p:nvPr/>
          </p:nvSpPr>
          <p:spPr>
            <a:xfrm>
              <a:off x="7008301" y="936717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5" name="円/楕円 378">
              <a:extLst>
                <a:ext uri="{FF2B5EF4-FFF2-40B4-BE49-F238E27FC236}">
                  <a16:creationId xmlns:a16="http://schemas.microsoft.com/office/drawing/2014/main" id="{67311BF1-68F2-49AA-A93C-BDDB1A8ECB69}"/>
                </a:ext>
              </a:extLst>
            </p:cNvPr>
            <p:cNvSpPr/>
            <p:nvPr/>
          </p:nvSpPr>
          <p:spPr>
            <a:xfrm>
              <a:off x="6695167" y="93671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6" name="円/楕円 380">
              <a:extLst>
                <a:ext uri="{FF2B5EF4-FFF2-40B4-BE49-F238E27FC236}">
                  <a16:creationId xmlns:a16="http://schemas.microsoft.com/office/drawing/2014/main" id="{B4D38294-7657-43D8-AC54-55B509DC611B}"/>
                </a:ext>
              </a:extLst>
            </p:cNvPr>
            <p:cNvSpPr/>
            <p:nvPr/>
          </p:nvSpPr>
          <p:spPr>
            <a:xfrm>
              <a:off x="7317589" y="93671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217" name="直線矢印コネクタ 216">
              <a:extLst>
                <a:ext uri="{FF2B5EF4-FFF2-40B4-BE49-F238E27FC236}">
                  <a16:creationId xmlns:a16="http://schemas.microsoft.com/office/drawing/2014/main" id="{79AE8585-2196-444B-AA1D-F0115C560011}"/>
                </a:ext>
              </a:extLst>
            </p:cNvPr>
            <p:cNvCxnSpPr/>
            <p:nvPr/>
          </p:nvCxnSpPr>
          <p:spPr>
            <a:xfrm flipV="1">
              <a:off x="5719113" y="1080098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直線矢印コネクタ 217">
              <a:extLst>
                <a:ext uri="{FF2B5EF4-FFF2-40B4-BE49-F238E27FC236}">
                  <a16:creationId xmlns:a16="http://schemas.microsoft.com/office/drawing/2014/main" id="{4C0E6215-AF1A-4041-A9F3-4ACDD5BBA153}"/>
                </a:ext>
              </a:extLst>
            </p:cNvPr>
            <p:cNvCxnSpPr/>
            <p:nvPr/>
          </p:nvCxnSpPr>
          <p:spPr>
            <a:xfrm flipV="1">
              <a:off x="5719113" y="1480307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直線矢印コネクタ 218">
              <a:extLst>
                <a:ext uri="{FF2B5EF4-FFF2-40B4-BE49-F238E27FC236}">
                  <a16:creationId xmlns:a16="http://schemas.microsoft.com/office/drawing/2014/main" id="{313B261D-23C1-4E81-B1B9-5C23497B129C}"/>
                </a:ext>
              </a:extLst>
            </p:cNvPr>
            <p:cNvCxnSpPr/>
            <p:nvPr/>
          </p:nvCxnSpPr>
          <p:spPr>
            <a:xfrm flipV="1">
              <a:off x="5719113" y="1871263"/>
              <a:ext cx="679869" cy="0"/>
            </a:xfrm>
            <a:prstGeom prst="straightConnector1">
              <a:avLst/>
            </a:prstGeom>
            <a:ln>
              <a:tailEnd type="triangle"/>
            </a:ln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直線コネクタ 219">
              <a:extLst>
                <a:ext uri="{FF2B5EF4-FFF2-40B4-BE49-F238E27FC236}">
                  <a16:creationId xmlns:a16="http://schemas.microsoft.com/office/drawing/2014/main" id="{C8739B43-AAB1-4D30-9AC2-16F6FA514BE6}"/>
                </a:ext>
              </a:extLst>
            </p:cNvPr>
            <p:cNvCxnSpPr/>
            <p:nvPr/>
          </p:nvCxnSpPr>
          <p:spPr>
            <a:xfrm>
              <a:off x="6671150" y="1481937"/>
              <a:ext cx="1592295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1" name="円/楕円 389">
              <a:extLst>
                <a:ext uri="{FF2B5EF4-FFF2-40B4-BE49-F238E27FC236}">
                  <a16:creationId xmlns:a16="http://schemas.microsoft.com/office/drawing/2014/main" id="{93CF1093-7874-45C3-8B4E-D2E366DAA250}"/>
                </a:ext>
              </a:extLst>
            </p:cNvPr>
            <p:cNvSpPr/>
            <p:nvPr/>
          </p:nvSpPr>
          <p:spPr>
            <a:xfrm>
              <a:off x="7629606" y="1337937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2" name="円/楕円 390">
              <a:extLst>
                <a:ext uri="{FF2B5EF4-FFF2-40B4-BE49-F238E27FC236}">
                  <a16:creationId xmlns:a16="http://schemas.microsoft.com/office/drawing/2014/main" id="{974AC923-7A17-4343-A70F-AC28F4DA658C}"/>
                </a:ext>
              </a:extLst>
            </p:cNvPr>
            <p:cNvSpPr/>
            <p:nvPr/>
          </p:nvSpPr>
          <p:spPr>
            <a:xfrm>
              <a:off x="7942740" y="133793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3" name="円/楕円 409">
              <a:extLst>
                <a:ext uri="{FF2B5EF4-FFF2-40B4-BE49-F238E27FC236}">
                  <a16:creationId xmlns:a16="http://schemas.microsoft.com/office/drawing/2014/main" id="{5B7EEBB6-6875-4138-A5F4-BA2AE5834778}"/>
                </a:ext>
              </a:extLst>
            </p:cNvPr>
            <p:cNvSpPr/>
            <p:nvPr/>
          </p:nvSpPr>
          <p:spPr>
            <a:xfrm>
              <a:off x="7008301" y="1337937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4" name="円/楕円 410">
              <a:extLst>
                <a:ext uri="{FF2B5EF4-FFF2-40B4-BE49-F238E27FC236}">
                  <a16:creationId xmlns:a16="http://schemas.microsoft.com/office/drawing/2014/main" id="{8BBBDE16-6093-466E-9EF8-5C13B91367E1}"/>
                </a:ext>
              </a:extLst>
            </p:cNvPr>
            <p:cNvSpPr/>
            <p:nvPr/>
          </p:nvSpPr>
          <p:spPr>
            <a:xfrm>
              <a:off x="6695167" y="1337937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5" name="円/楕円 417">
              <a:extLst>
                <a:ext uri="{FF2B5EF4-FFF2-40B4-BE49-F238E27FC236}">
                  <a16:creationId xmlns:a16="http://schemas.microsoft.com/office/drawing/2014/main" id="{0D427E54-817A-4F23-A52B-374CC062C4A2}"/>
                </a:ext>
              </a:extLst>
            </p:cNvPr>
            <p:cNvSpPr/>
            <p:nvPr/>
          </p:nvSpPr>
          <p:spPr>
            <a:xfrm>
              <a:off x="7317589" y="1337937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226" name="直線コネクタ 225">
              <a:extLst>
                <a:ext uri="{FF2B5EF4-FFF2-40B4-BE49-F238E27FC236}">
                  <a16:creationId xmlns:a16="http://schemas.microsoft.com/office/drawing/2014/main" id="{657A6D6D-0B6F-4C75-8A98-E2297DFA8866}"/>
                </a:ext>
              </a:extLst>
            </p:cNvPr>
            <p:cNvCxnSpPr/>
            <p:nvPr/>
          </p:nvCxnSpPr>
          <p:spPr>
            <a:xfrm>
              <a:off x="6671150" y="1873968"/>
              <a:ext cx="1592295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円/楕円 424">
              <a:extLst>
                <a:ext uri="{FF2B5EF4-FFF2-40B4-BE49-F238E27FC236}">
                  <a16:creationId xmlns:a16="http://schemas.microsoft.com/office/drawing/2014/main" id="{8E41E9EA-7C8F-4A0D-B43B-CE46FD2E5E94}"/>
                </a:ext>
              </a:extLst>
            </p:cNvPr>
            <p:cNvSpPr/>
            <p:nvPr/>
          </p:nvSpPr>
          <p:spPr>
            <a:xfrm>
              <a:off x="7629606" y="1729968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8" name="円/楕円 425">
              <a:extLst>
                <a:ext uri="{FF2B5EF4-FFF2-40B4-BE49-F238E27FC236}">
                  <a16:creationId xmlns:a16="http://schemas.microsoft.com/office/drawing/2014/main" id="{1FAD4A13-3817-4586-AC82-22D5F51E4E78}"/>
                </a:ext>
              </a:extLst>
            </p:cNvPr>
            <p:cNvSpPr/>
            <p:nvPr/>
          </p:nvSpPr>
          <p:spPr>
            <a:xfrm>
              <a:off x="7942740" y="1729968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9" name="円/楕円 426">
              <a:extLst>
                <a:ext uri="{FF2B5EF4-FFF2-40B4-BE49-F238E27FC236}">
                  <a16:creationId xmlns:a16="http://schemas.microsoft.com/office/drawing/2014/main" id="{6B97A2CF-EDD1-49ED-822A-3F20BDC86637}"/>
                </a:ext>
              </a:extLst>
            </p:cNvPr>
            <p:cNvSpPr/>
            <p:nvPr/>
          </p:nvSpPr>
          <p:spPr>
            <a:xfrm>
              <a:off x="7008301" y="1729968"/>
              <a:ext cx="288000" cy="288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0" name="円/楕円 427">
              <a:extLst>
                <a:ext uri="{FF2B5EF4-FFF2-40B4-BE49-F238E27FC236}">
                  <a16:creationId xmlns:a16="http://schemas.microsoft.com/office/drawing/2014/main" id="{79A92F77-2B1E-4412-B297-A28F8F86509D}"/>
                </a:ext>
              </a:extLst>
            </p:cNvPr>
            <p:cNvSpPr/>
            <p:nvPr/>
          </p:nvSpPr>
          <p:spPr>
            <a:xfrm>
              <a:off x="6695167" y="1729968"/>
              <a:ext cx="288000" cy="28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1" name="円/楕円 428">
              <a:extLst>
                <a:ext uri="{FF2B5EF4-FFF2-40B4-BE49-F238E27FC236}">
                  <a16:creationId xmlns:a16="http://schemas.microsoft.com/office/drawing/2014/main" id="{F6316F73-A7E0-4F04-8D22-0B70933D905E}"/>
                </a:ext>
              </a:extLst>
            </p:cNvPr>
            <p:cNvSpPr/>
            <p:nvPr/>
          </p:nvSpPr>
          <p:spPr>
            <a:xfrm>
              <a:off x="7317589" y="1729968"/>
              <a:ext cx="288000" cy="288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10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先行研究の説明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76" name="円/楕円 75"/>
          <p:cNvSpPr/>
          <p:nvPr/>
        </p:nvSpPr>
        <p:spPr>
          <a:xfrm>
            <a:off x="7600184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7600184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8655975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888184" y="1366875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888184" y="1937645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6825467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6825467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7210361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7071290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7071290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7456184" y="146869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7456184" y="175146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6055679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6055679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6440573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6301502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6301502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5280962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5280962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5665856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526785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526785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911679" y="146869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911679" y="175146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6686396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6686396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7600184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7600184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6825467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6825467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7210361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7071290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7071290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7456184" y="252246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7456184" y="280523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6055679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6055679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6440573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6301502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6301502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5280962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5280962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5665856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526785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526785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911679" y="252246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911679" y="280523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6686396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6686396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7600184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7600184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6825467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6825467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7210361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7071290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7071290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7456184" y="358695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7456184" y="386972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6055679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6055679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6440573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6301502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6301502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5280962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5280962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5665856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526785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526785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911679" y="358695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911679" y="386972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6686396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6686396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7888184" y="2420638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7888184" y="2703408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888184" y="2703408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888184" y="2703408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円/楕円 269"/>
          <p:cNvSpPr/>
          <p:nvPr/>
        </p:nvSpPr>
        <p:spPr>
          <a:xfrm>
            <a:off x="8226940" y="414388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8662901" y="284740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cxnSpLocks/>
            <a:endCxn id="140" idx="2"/>
          </p:cNvCxnSpPr>
          <p:nvPr/>
        </p:nvCxnSpPr>
        <p:spPr>
          <a:xfrm flipV="1">
            <a:off x="4582144" y="1366875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cxnSpLocks/>
            <a:endCxn id="141" idx="2"/>
          </p:cNvCxnSpPr>
          <p:nvPr/>
        </p:nvCxnSpPr>
        <p:spPr>
          <a:xfrm>
            <a:off x="4582144" y="1649645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cxnSpLocks/>
            <a:endCxn id="176" idx="2"/>
          </p:cNvCxnSpPr>
          <p:nvPr/>
        </p:nvCxnSpPr>
        <p:spPr>
          <a:xfrm flipV="1">
            <a:off x="4582144" y="2420638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cxnSpLocks/>
            <a:endCxn id="177" idx="2"/>
          </p:cNvCxnSpPr>
          <p:nvPr/>
        </p:nvCxnSpPr>
        <p:spPr>
          <a:xfrm>
            <a:off x="4582144" y="2703408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cxnSpLocks/>
            <a:endCxn id="201" idx="2"/>
          </p:cNvCxnSpPr>
          <p:nvPr/>
        </p:nvCxnSpPr>
        <p:spPr>
          <a:xfrm flipV="1">
            <a:off x="4582144" y="3485130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cxnSpLocks/>
            <a:endCxn id="202" idx="2"/>
          </p:cNvCxnSpPr>
          <p:nvPr/>
        </p:nvCxnSpPr>
        <p:spPr>
          <a:xfrm>
            <a:off x="4582144" y="3757171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DC8D6F6-61A8-416F-A0EA-87143F4D8420}"/>
              </a:ext>
            </a:extLst>
          </p:cNvPr>
          <p:cNvSpPr txBox="1"/>
          <p:nvPr/>
        </p:nvSpPr>
        <p:spPr>
          <a:xfrm>
            <a:off x="2583402" y="4055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232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先行研究の拡張で起こる問題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先手が</a:t>
            </a:r>
            <a:r>
              <a:rPr kumimoji="1" lang="ja-JP" altLang="en-US" dirty="0" err="1"/>
              <a:t>ずるできる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1183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ガジェットを追加して</a:t>
            </a:r>
            <a:r>
              <a:rPr kumimoji="1" lang="ja-JP" altLang="en-US" dirty="0" err="1"/>
              <a:t>ずるを阻</a:t>
            </a:r>
            <a:r>
              <a:rPr kumimoji="1" lang="ja-JP" altLang="en-US" dirty="0"/>
              <a:t>止した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13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Flood-It</a:t>
            </a:r>
            <a:r>
              <a:rPr kumimoji="1" lang="ja-JP" altLang="en-US" dirty="0"/>
              <a:t>　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のグリッド上で行う一人用のゲーム．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内容：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自分の領地</a:t>
                </a:r>
                <a:r>
                  <a:rPr lang="ja-JP" altLang="en-US" dirty="0"/>
                  <a:t>の色を変えていくことで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　　　グリッドをすべて自分の領地にする．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  <a:blipFill rotWithShape="0">
                <a:blip r:embed="rId3"/>
                <a:stretch>
                  <a:fillRect l="-2827" t="-7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94036" y="2859185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94036" y="285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A2A91-F2E4-4C25-BE3D-3CEED0AE96E6}"/>
              </a:ext>
            </a:extLst>
          </p:cNvPr>
          <p:cNvSpPr/>
          <p:nvPr/>
        </p:nvSpPr>
        <p:spPr>
          <a:xfrm>
            <a:off x="1674036" y="285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1F4C1C1-5F6E-448B-B7EE-EFBEBC231B7E}"/>
              </a:ext>
            </a:extLst>
          </p:cNvPr>
          <p:cNvSpPr/>
          <p:nvPr/>
        </p:nvSpPr>
        <p:spPr>
          <a:xfrm>
            <a:off x="2754036" y="2859185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C73E164-3AF6-48F4-B403-D0BD51A991D8}"/>
              </a:ext>
            </a:extLst>
          </p:cNvPr>
          <p:cNvSpPr/>
          <p:nvPr/>
        </p:nvSpPr>
        <p:spPr>
          <a:xfrm>
            <a:off x="594036" y="393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9A9CF3F-001A-44E4-A0D5-F3083015702D}"/>
              </a:ext>
            </a:extLst>
          </p:cNvPr>
          <p:cNvSpPr/>
          <p:nvPr/>
        </p:nvSpPr>
        <p:spPr>
          <a:xfrm>
            <a:off x="1674036" y="393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E69A3C6-A450-4CFA-90F9-2540F63704D0}"/>
              </a:ext>
            </a:extLst>
          </p:cNvPr>
          <p:cNvSpPr/>
          <p:nvPr/>
        </p:nvSpPr>
        <p:spPr>
          <a:xfrm>
            <a:off x="2754036" y="393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033D3C0-4F22-485E-843B-29C143E7EAF9}"/>
              </a:ext>
            </a:extLst>
          </p:cNvPr>
          <p:cNvSpPr/>
          <p:nvPr/>
        </p:nvSpPr>
        <p:spPr>
          <a:xfrm>
            <a:off x="59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EA4FFE1-D385-424C-BF24-3FB21712A817}"/>
              </a:ext>
            </a:extLst>
          </p:cNvPr>
          <p:cNvSpPr/>
          <p:nvPr/>
        </p:nvSpPr>
        <p:spPr>
          <a:xfrm>
            <a:off x="1674036" y="501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4A28C8D-7AB7-422C-AAC8-F3C3DBCD2951}"/>
              </a:ext>
            </a:extLst>
          </p:cNvPr>
          <p:cNvSpPr/>
          <p:nvPr/>
        </p:nvSpPr>
        <p:spPr>
          <a:xfrm>
            <a:off x="275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345D005-62F6-4471-8564-7C7B25DB3D83}"/>
              </a:ext>
            </a:extLst>
          </p:cNvPr>
          <p:cNvSpPr/>
          <p:nvPr/>
        </p:nvSpPr>
        <p:spPr>
          <a:xfrm>
            <a:off x="4181988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86E099D-89C3-4281-95EA-A80F4F3EF05C}"/>
              </a:ext>
            </a:extLst>
          </p:cNvPr>
          <p:cNvSpPr/>
          <p:nvPr/>
        </p:nvSpPr>
        <p:spPr>
          <a:xfrm>
            <a:off x="5310911" y="3939185"/>
            <a:ext cx="900000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82A8B8-6808-4B50-BB5F-7B1E015E8E3E}"/>
              </a:ext>
            </a:extLst>
          </p:cNvPr>
          <p:cNvSpPr/>
          <p:nvPr/>
        </p:nvSpPr>
        <p:spPr>
          <a:xfrm>
            <a:off x="6439833" y="3939185"/>
            <a:ext cx="900000" cy="9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DB09B4B-0A56-45EB-B5B0-1D244B559542}"/>
              </a:ext>
            </a:extLst>
          </p:cNvPr>
          <p:cNvSpPr/>
          <p:nvPr/>
        </p:nvSpPr>
        <p:spPr>
          <a:xfrm>
            <a:off x="7568755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0936" y="2648309"/>
            <a:ext cx="1518249" cy="1500997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4C800B90-0788-4DEE-AB8F-47498D0F11E0}"/>
              </a:ext>
            </a:extLst>
          </p:cNvPr>
          <p:cNvSpPr/>
          <p:nvPr/>
        </p:nvSpPr>
        <p:spPr>
          <a:xfrm>
            <a:off x="383568" y="2642659"/>
            <a:ext cx="1518249" cy="3637371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6EA98B6F-A5CC-4785-B540-B56ECFA2F555}"/>
              </a:ext>
            </a:extLst>
          </p:cNvPr>
          <p:cNvSpPr/>
          <p:nvPr/>
        </p:nvSpPr>
        <p:spPr>
          <a:xfrm>
            <a:off x="383568" y="2642659"/>
            <a:ext cx="2666644" cy="3637372"/>
          </a:xfrm>
          <a:custGeom>
            <a:avLst/>
            <a:gdLst>
              <a:gd name="connsiteX0" fmla="*/ 253042 w 2666644"/>
              <a:gd name="connsiteY0" fmla="*/ 0 h 3637372"/>
              <a:gd name="connsiteX1" fmla="*/ 1265208 w 2666644"/>
              <a:gd name="connsiteY1" fmla="*/ 0 h 3637372"/>
              <a:gd name="connsiteX2" fmla="*/ 1518250 w 2666644"/>
              <a:gd name="connsiteY2" fmla="*/ 253042 h 3637372"/>
              <a:gd name="connsiteX3" fmla="*/ 1518250 w 2666644"/>
              <a:gd name="connsiteY3" fmla="*/ 932211 h 3637372"/>
              <a:gd name="connsiteX4" fmla="*/ 2222203 w 2666644"/>
              <a:gd name="connsiteY4" fmla="*/ 932211 h 3637372"/>
              <a:gd name="connsiteX5" fmla="*/ 2666644 w 2666644"/>
              <a:gd name="connsiteY5" fmla="*/ 1376652 h 3637372"/>
              <a:gd name="connsiteX6" fmla="*/ 2666643 w 2666644"/>
              <a:gd name="connsiteY6" fmla="*/ 3192931 h 3637372"/>
              <a:gd name="connsiteX7" fmla="*/ 2222202 w 2666644"/>
              <a:gd name="connsiteY7" fmla="*/ 3637372 h 3637372"/>
              <a:gd name="connsiteX8" fmla="*/ 1265212 w 2666644"/>
              <a:gd name="connsiteY8" fmla="*/ 3637372 h 3637372"/>
              <a:gd name="connsiteX9" fmla="*/ 1265207 w 2666644"/>
              <a:gd name="connsiteY9" fmla="*/ 3637372 h 3637372"/>
              <a:gd name="connsiteX10" fmla="*/ 253042 w 2666644"/>
              <a:gd name="connsiteY10" fmla="*/ 3637371 h 3637372"/>
              <a:gd name="connsiteX11" fmla="*/ 0 w 2666644"/>
              <a:gd name="connsiteY11" fmla="*/ 3384329 h 3637372"/>
              <a:gd name="connsiteX12" fmla="*/ 0 w 2666644"/>
              <a:gd name="connsiteY12" fmla="*/ 3192930 h 3637372"/>
              <a:gd name="connsiteX13" fmla="*/ 0 w 2666644"/>
              <a:gd name="connsiteY13" fmla="*/ 1376652 h 3637372"/>
              <a:gd name="connsiteX14" fmla="*/ 0 w 2666644"/>
              <a:gd name="connsiteY14" fmla="*/ 253042 h 3637372"/>
              <a:gd name="connsiteX15" fmla="*/ 253042 w 2666644"/>
              <a:gd name="connsiteY15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6644" h="3637372">
                <a:moveTo>
                  <a:pt x="253042" y="0"/>
                </a:moveTo>
                <a:lnTo>
                  <a:pt x="1265208" y="0"/>
                </a:lnTo>
                <a:cubicBezTo>
                  <a:pt x="1404959" y="0"/>
                  <a:pt x="1518250" y="113291"/>
                  <a:pt x="1518250" y="253042"/>
                </a:cubicBezTo>
                <a:lnTo>
                  <a:pt x="1518250" y="932211"/>
                </a:lnTo>
                <a:lnTo>
                  <a:pt x="2222203" y="932211"/>
                </a:lnTo>
                <a:cubicBezTo>
                  <a:pt x="2467661" y="932211"/>
                  <a:pt x="2666644" y="1131194"/>
                  <a:pt x="2666644" y="1376652"/>
                </a:cubicBezTo>
                <a:cubicBezTo>
                  <a:pt x="2666644" y="1982078"/>
                  <a:pt x="2666643" y="2587505"/>
                  <a:pt x="2666643" y="3192931"/>
                </a:cubicBezTo>
                <a:cubicBezTo>
                  <a:pt x="2666643" y="3438389"/>
                  <a:pt x="2467660" y="3637372"/>
                  <a:pt x="2222202" y="3637372"/>
                </a:cubicBezTo>
                <a:lnTo>
                  <a:pt x="1265212" y="3637372"/>
                </a:lnTo>
                <a:lnTo>
                  <a:pt x="1265207" y="3637372"/>
                </a:lnTo>
                <a:lnTo>
                  <a:pt x="253042" y="3637371"/>
                </a:lnTo>
                <a:cubicBezTo>
                  <a:pt x="113291" y="3637371"/>
                  <a:pt x="0" y="3524080"/>
                  <a:pt x="0" y="3384329"/>
                </a:cubicBezTo>
                <a:lnTo>
                  <a:pt x="0" y="3192930"/>
                </a:lnTo>
                <a:lnTo>
                  <a:pt x="0" y="1376652"/>
                </a:lnTo>
                <a:lnTo>
                  <a:pt x="0" y="253042"/>
                </a:lnTo>
                <a:cubicBezTo>
                  <a:pt x="0" y="113291"/>
                  <a:pt x="113291" y="0"/>
                  <a:pt x="253042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2405107F-C344-4D84-B07F-8B27924967D4}"/>
              </a:ext>
            </a:extLst>
          </p:cNvPr>
          <p:cNvSpPr/>
          <p:nvPr/>
        </p:nvSpPr>
        <p:spPr>
          <a:xfrm>
            <a:off x="370935" y="2621097"/>
            <a:ext cx="3637077" cy="3637372"/>
          </a:xfrm>
          <a:custGeom>
            <a:avLst/>
            <a:gdLst>
              <a:gd name="connsiteX0" fmla="*/ 447497 w 3637077"/>
              <a:gd name="connsiteY0" fmla="*/ 0 h 3637372"/>
              <a:gd name="connsiteX1" fmla="*/ 2232779 w 3637077"/>
              <a:gd name="connsiteY1" fmla="*/ 0 h 3637372"/>
              <a:gd name="connsiteX2" fmla="*/ 2322728 w 3637077"/>
              <a:gd name="connsiteY2" fmla="*/ 9068 h 3637372"/>
              <a:gd name="connsiteX3" fmla="*/ 2325790 w 3637077"/>
              <a:gd name="connsiteY3" fmla="*/ 10018 h 3637372"/>
              <a:gd name="connsiteX4" fmla="*/ 3200166 w 3637077"/>
              <a:gd name="connsiteY4" fmla="*/ 10018 h 3637372"/>
              <a:gd name="connsiteX5" fmla="*/ 3637077 w 3637077"/>
              <a:gd name="connsiteY5" fmla="*/ 446929 h 3637372"/>
              <a:gd name="connsiteX6" fmla="*/ 3637076 w 3637077"/>
              <a:gd name="connsiteY6" fmla="*/ 2194571 h 3637372"/>
              <a:gd name="connsiteX7" fmla="*/ 3200165 w 3637077"/>
              <a:gd name="connsiteY7" fmla="*/ 2631482 h 3637372"/>
              <a:gd name="connsiteX8" fmla="*/ 2679099 w 3637077"/>
              <a:gd name="connsiteY8" fmla="*/ 2631482 h 3637372"/>
              <a:gd name="connsiteX9" fmla="*/ 2679099 w 3637077"/>
              <a:gd name="connsiteY9" fmla="*/ 3191051 h 3637372"/>
              <a:gd name="connsiteX10" fmla="*/ 2232778 w 3637077"/>
              <a:gd name="connsiteY10" fmla="*/ 3637372 h 3637372"/>
              <a:gd name="connsiteX11" fmla="*/ 447497 w 3637077"/>
              <a:gd name="connsiteY11" fmla="*/ 3637371 h 3637372"/>
              <a:gd name="connsiteX12" fmla="*/ 1176 w 3637077"/>
              <a:gd name="connsiteY12" fmla="*/ 3191050 h 3637372"/>
              <a:gd name="connsiteX13" fmla="*/ 1176 w 3637077"/>
              <a:gd name="connsiteY13" fmla="*/ 2206236 h 3637372"/>
              <a:gd name="connsiteX14" fmla="*/ 0 w 3637077"/>
              <a:gd name="connsiteY14" fmla="*/ 2194570 h 3637372"/>
              <a:gd name="connsiteX15" fmla="*/ 0 w 3637077"/>
              <a:gd name="connsiteY15" fmla="*/ 446929 h 3637372"/>
              <a:gd name="connsiteX16" fmla="*/ 34335 w 3637077"/>
              <a:gd name="connsiteY16" fmla="*/ 276864 h 3637372"/>
              <a:gd name="connsiteX17" fmla="*/ 35713 w 3637077"/>
              <a:gd name="connsiteY17" fmla="*/ 274326 h 3637372"/>
              <a:gd name="connsiteX18" fmla="*/ 36250 w 3637077"/>
              <a:gd name="connsiteY18" fmla="*/ 272593 h 3637372"/>
              <a:gd name="connsiteX19" fmla="*/ 447497 w 3637077"/>
              <a:gd name="connsiteY19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37077" h="3637372">
                <a:moveTo>
                  <a:pt x="447497" y="0"/>
                </a:moveTo>
                <a:lnTo>
                  <a:pt x="2232779" y="0"/>
                </a:lnTo>
                <a:cubicBezTo>
                  <a:pt x="2263591" y="0"/>
                  <a:pt x="2293674" y="3122"/>
                  <a:pt x="2322728" y="9068"/>
                </a:cubicBezTo>
                <a:lnTo>
                  <a:pt x="2325790" y="10018"/>
                </a:lnTo>
                <a:lnTo>
                  <a:pt x="3200166" y="10018"/>
                </a:lnTo>
                <a:cubicBezTo>
                  <a:pt x="3441465" y="10018"/>
                  <a:pt x="3637077" y="205630"/>
                  <a:pt x="3637077" y="446929"/>
                </a:cubicBezTo>
                <a:cubicBezTo>
                  <a:pt x="3637077" y="1029476"/>
                  <a:pt x="3637076" y="1612024"/>
                  <a:pt x="3637076" y="2194571"/>
                </a:cubicBezTo>
                <a:cubicBezTo>
                  <a:pt x="3637076" y="2435870"/>
                  <a:pt x="3441464" y="2631482"/>
                  <a:pt x="3200165" y="2631482"/>
                </a:cubicBezTo>
                <a:lnTo>
                  <a:pt x="2679099" y="2631482"/>
                </a:lnTo>
                <a:lnTo>
                  <a:pt x="2679099" y="3191051"/>
                </a:lnTo>
                <a:cubicBezTo>
                  <a:pt x="2679099" y="3437547"/>
                  <a:pt x="2479274" y="3637372"/>
                  <a:pt x="2232778" y="3637372"/>
                </a:cubicBezTo>
                <a:lnTo>
                  <a:pt x="447497" y="3637371"/>
                </a:lnTo>
                <a:cubicBezTo>
                  <a:pt x="201001" y="3637371"/>
                  <a:pt x="1176" y="3437546"/>
                  <a:pt x="1176" y="3191050"/>
                </a:cubicBezTo>
                <a:lnTo>
                  <a:pt x="1176" y="2206236"/>
                </a:lnTo>
                <a:lnTo>
                  <a:pt x="0" y="2194570"/>
                </a:lnTo>
                <a:lnTo>
                  <a:pt x="0" y="446929"/>
                </a:lnTo>
                <a:cubicBezTo>
                  <a:pt x="0" y="386604"/>
                  <a:pt x="12226" y="329135"/>
                  <a:pt x="34335" y="276864"/>
                </a:cubicBezTo>
                <a:lnTo>
                  <a:pt x="35713" y="274326"/>
                </a:lnTo>
                <a:lnTo>
                  <a:pt x="36250" y="272593"/>
                </a:lnTo>
                <a:cubicBezTo>
                  <a:pt x="104006" y="112402"/>
                  <a:pt x="262625" y="0"/>
                  <a:pt x="447497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51114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手目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80038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8960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637882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>
            <a:off x="4716525" y="2484701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rgbClr val="FF0000"/>
                </a:solidFill>
              </a:rPr>
              <a:t>自分の領地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4912" y="2656306"/>
            <a:ext cx="3647280" cy="3645286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13ED5BD-DFEF-4AE2-A6EC-433E471BA049}"/>
              </a:ext>
            </a:extLst>
          </p:cNvPr>
          <p:cNvSpPr txBox="1"/>
          <p:nvPr/>
        </p:nvSpPr>
        <p:spPr>
          <a:xfrm>
            <a:off x="4446230" y="5719860"/>
            <a:ext cx="21809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ゲーム終了</a:t>
            </a:r>
          </a:p>
        </p:txBody>
      </p:sp>
    </p:spTree>
    <p:extLst>
      <p:ext uri="{BB962C8B-B14F-4D97-AF65-F5344CB8AC3E}">
        <p14:creationId xmlns:p14="http://schemas.microsoft.com/office/powerpoint/2010/main" val="41960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4" grpId="0" animBg="1"/>
      <p:bldP spid="24" grpId="1" animBg="1"/>
      <p:bldP spid="27" grpId="0" animBg="1"/>
      <p:bldP spid="27" grpId="1" animBg="1"/>
      <p:bldP spid="21" grpId="0"/>
      <p:bldP spid="25" grpId="0"/>
      <p:bldP spid="26" grpId="0"/>
      <p:bldP spid="28" grpId="0"/>
      <p:bldP spid="30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直並列グラフのインスタンス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325288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1267690" y="150564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732516" y="150564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1802865" y="150564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469288" y="1649645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469288" y="2847408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020516" y="164964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1555690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338040" y="150564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2873215" y="150564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626040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090865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267690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732516" y="255940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1802865" y="255940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020516" y="270340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1555690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338040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2873215" y="255940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626040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090865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613288" y="2703408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7600184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7600184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8655975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888184" y="1366875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888184" y="1937645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6825467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6825467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7210361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7071290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7071290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7456184" y="146869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7456184" y="175146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6055679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6055679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6440573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6301502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6301502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5280962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5280962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5665856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526785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526785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911679" y="146869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911679" y="175146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6686396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6686396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7600184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7600184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6825467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6825467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7210361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7071290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7071290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7456184" y="252246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7456184" y="280523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6055679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6055679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6440573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6301502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6301502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5280962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5280962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5665856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526785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526785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911679" y="252246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911679" y="280523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6686396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6686396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7600184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7600184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6825467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6825467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7210361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7071290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7071290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7456184" y="358695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7456184" y="386972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6055679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6055679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6440573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6301502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6301502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5280962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5280962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5665856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526785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526785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911679" y="358695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911679" y="386972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6686396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6686396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7600184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1" name="円/楕円 210"/>
          <p:cNvSpPr/>
          <p:nvPr/>
        </p:nvSpPr>
        <p:spPr>
          <a:xfrm>
            <a:off x="7600184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2" name="円/楕円 211"/>
          <p:cNvSpPr/>
          <p:nvPr/>
        </p:nvSpPr>
        <p:spPr>
          <a:xfrm>
            <a:off x="6825467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3" name="円/楕円 212"/>
          <p:cNvSpPr/>
          <p:nvPr/>
        </p:nvSpPr>
        <p:spPr>
          <a:xfrm>
            <a:off x="6825467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4" name="円/楕円 213"/>
          <p:cNvSpPr/>
          <p:nvPr/>
        </p:nvSpPr>
        <p:spPr>
          <a:xfrm>
            <a:off x="7210361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7071290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7071290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7456184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7456184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6055679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0" name="円/楕円 219"/>
          <p:cNvSpPr/>
          <p:nvPr/>
        </p:nvSpPr>
        <p:spPr>
          <a:xfrm>
            <a:off x="6055679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1" name="円/楕円 220"/>
          <p:cNvSpPr/>
          <p:nvPr/>
        </p:nvSpPr>
        <p:spPr>
          <a:xfrm>
            <a:off x="6440573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6301502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6301502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5280962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5" name="円/楕円 224"/>
          <p:cNvSpPr/>
          <p:nvPr/>
        </p:nvSpPr>
        <p:spPr>
          <a:xfrm>
            <a:off x="5280962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6" name="円/楕円 225"/>
          <p:cNvSpPr/>
          <p:nvPr/>
        </p:nvSpPr>
        <p:spPr>
          <a:xfrm>
            <a:off x="5665856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5526785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5526785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5911679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5911679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6686396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6686396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7888184" y="2420638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7888184" y="2703408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888184" y="2703408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888184" y="2703408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267690" y="361317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732516" y="36131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1802865" y="36131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020516" y="375717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1555690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338040" y="361317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2873215" y="361317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626040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090865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114144" y="1415645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7" name="円/楕円 266"/>
          <p:cNvSpPr/>
          <p:nvPr/>
        </p:nvSpPr>
        <p:spPr>
          <a:xfrm>
            <a:off x="4114144" y="2469408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8" name="円/楕円 267"/>
          <p:cNvSpPr/>
          <p:nvPr/>
        </p:nvSpPr>
        <p:spPr>
          <a:xfrm>
            <a:off x="4114144" y="3523171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9" name="円/楕円 268"/>
          <p:cNvSpPr/>
          <p:nvPr/>
        </p:nvSpPr>
        <p:spPr>
          <a:xfrm>
            <a:off x="4114144" y="492455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0" name="円/楕円 269"/>
          <p:cNvSpPr/>
          <p:nvPr/>
        </p:nvSpPr>
        <p:spPr>
          <a:xfrm>
            <a:off x="8226940" y="414388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8662901" y="284740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3051738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7" name="円/楕円 276"/>
          <p:cNvSpPr/>
          <p:nvPr/>
        </p:nvSpPr>
        <p:spPr>
          <a:xfrm>
            <a:off x="3051738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8" name="円/楕円 277"/>
          <p:cNvSpPr/>
          <p:nvPr/>
        </p:nvSpPr>
        <p:spPr>
          <a:xfrm>
            <a:off x="2277021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9" name="円/楕円 278"/>
          <p:cNvSpPr/>
          <p:nvPr/>
        </p:nvSpPr>
        <p:spPr>
          <a:xfrm>
            <a:off x="2277021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0" name="円/楕円 279"/>
          <p:cNvSpPr/>
          <p:nvPr/>
        </p:nvSpPr>
        <p:spPr>
          <a:xfrm>
            <a:off x="2661915" y="501455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2522844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2522844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2907738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2907738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1507233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6" name="円/楕円 285"/>
          <p:cNvSpPr/>
          <p:nvPr/>
        </p:nvSpPr>
        <p:spPr>
          <a:xfrm>
            <a:off x="1507233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7" name="円/楕円 286"/>
          <p:cNvSpPr/>
          <p:nvPr/>
        </p:nvSpPr>
        <p:spPr>
          <a:xfrm>
            <a:off x="1892127" y="501455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1753056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1753056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732516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1" name="円/楕円 290"/>
          <p:cNvSpPr/>
          <p:nvPr/>
        </p:nvSpPr>
        <p:spPr>
          <a:xfrm>
            <a:off x="732516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2" name="円/楕円 291"/>
          <p:cNvSpPr/>
          <p:nvPr/>
        </p:nvSpPr>
        <p:spPr>
          <a:xfrm>
            <a:off x="1117410" y="501455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978339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978339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1363233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1363233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2137950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2137950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7888184" y="2703408"/>
            <a:ext cx="767791" cy="2172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7888184" y="2703408"/>
            <a:ext cx="767791" cy="2743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469288" y="2847408"/>
            <a:ext cx="263228" cy="2028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469288" y="2847408"/>
            <a:ext cx="263228" cy="2599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161215" y="1649645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161215" y="2703408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161215" y="3757170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582144" y="1366875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582144" y="1649645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582144" y="2420638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582144" y="2703408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582144" y="3485130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582144" y="3757171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3339738" y="4875780"/>
            <a:ext cx="774406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3339738" y="5158550"/>
            <a:ext cx="774406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4582144" y="487578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4582144" y="515855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1802084" y="15937"/>
            <a:ext cx="289561" cy="24054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1250921" y="695553"/>
                <a:ext cx="1314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21" y="695553"/>
                <a:ext cx="131410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左中かっこ 235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6428621" y="-196237"/>
            <a:ext cx="289561" cy="262956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/>
              <p:cNvSpPr txBox="1"/>
              <p:nvPr/>
            </p:nvSpPr>
            <p:spPr>
              <a:xfrm>
                <a:off x="5809856" y="665332"/>
                <a:ext cx="14365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38" name="テキスト ボックス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856" y="665332"/>
                <a:ext cx="1436531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231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1121790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2" name="円/楕円 11"/>
          <p:cNvSpPr/>
          <p:nvPr/>
        </p:nvSpPr>
        <p:spPr>
          <a:xfrm>
            <a:off x="1828592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" name="円/楕円 13"/>
          <p:cNvSpPr/>
          <p:nvPr/>
        </p:nvSpPr>
        <p:spPr>
          <a:xfrm>
            <a:off x="1427211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" name="円/楕円 15"/>
          <p:cNvSpPr/>
          <p:nvPr/>
        </p:nvSpPr>
        <p:spPr>
          <a:xfrm>
            <a:off x="2229973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1229790" y="2057909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1229790" y="2956230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643211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2044593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631354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35" name="円/楕円 34"/>
          <p:cNvSpPr/>
          <p:nvPr/>
        </p:nvSpPr>
        <p:spPr>
          <a:xfrm>
            <a:off x="3032735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847355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445974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828592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3" name="円/楕円 42"/>
          <p:cNvSpPr/>
          <p:nvPr/>
        </p:nvSpPr>
        <p:spPr>
          <a:xfrm>
            <a:off x="1427211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4" name="円/楕円 43"/>
          <p:cNvSpPr/>
          <p:nvPr/>
        </p:nvSpPr>
        <p:spPr>
          <a:xfrm>
            <a:off x="2229973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643211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2044593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631354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8" name="円/楕円 47"/>
          <p:cNvSpPr/>
          <p:nvPr/>
        </p:nvSpPr>
        <p:spPr>
          <a:xfrm>
            <a:off x="3032735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847355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445974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1337790" y="2848230"/>
            <a:ext cx="8942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577962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7" name="円/楕円 76"/>
          <p:cNvSpPr/>
          <p:nvPr/>
        </p:nvSpPr>
        <p:spPr>
          <a:xfrm>
            <a:off x="6577962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9" name="円/楕円 78"/>
          <p:cNvSpPr/>
          <p:nvPr/>
        </p:nvSpPr>
        <p:spPr>
          <a:xfrm>
            <a:off x="736980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6793963" y="1845831"/>
            <a:ext cx="575843" cy="10024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6793963" y="2273909"/>
            <a:ext cx="575843" cy="574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96924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2" name="円/楕円 101"/>
          <p:cNvSpPr/>
          <p:nvPr/>
        </p:nvSpPr>
        <p:spPr>
          <a:xfrm>
            <a:off x="5996924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3" name="円/楕円 102"/>
          <p:cNvSpPr/>
          <p:nvPr/>
        </p:nvSpPr>
        <p:spPr>
          <a:xfrm>
            <a:off x="6285595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181292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181292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469963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469963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419583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6" name="円/楕円 135"/>
          <p:cNvSpPr/>
          <p:nvPr/>
        </p:nvSpPr>
        <p:spPr>
          <a:xfrm>
            <a:off x="5419583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7" name="円/楕円 136"/>
          <p:cNvSpPr/>
          <p:nvPr/>
        </p:nvSpPr>
        <p:spPr>
          <a:xfrm>
            <a:off x="5708254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60395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60395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4838546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1" name="円/楕円 140"/>
          <p:cNvSpPr/>
          <p:nvPr/>
        </p:nvSpPr>
        <p:spPr>
          <a:xfrm>
            <a:off x="4838546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2" name="円/楕円 141"/>
          <p:cNvSpPr/>
          <p:nvPr/>
        </p:nvSpPr>
        <p:spPr>
          <a:xfrm>
            <a:off x="5127216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022913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022913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311584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311584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9262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9262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6577962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3" name="円/楕円 162"/>
          <p:cNvSpPr/>
          <p:nvPr/>
        </p:nvSpPr>
        <p:spPr>
          <a:xfrm>
            <a:off x="6577962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4" name="円/楕円 163"/>
          <p:cNvSpPr/>
          <p:nvPr/>
        </p:nvSpPr>
        <p:spPr>
          <a:xfrm>
            <a:off x="5996924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5" name="円/楕円 164"/>
          <p:cNvSpPr/>
          <p:nvPr/>
        </p:nvSpPr>
        <p:spPr>
          <a:xfrm>
            <a:off x="5996924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6" name="円/楕円 165"/>
          <p:cNvSpPr/>
          <p:nvPr/>
        </p:nvSpPr>
        <p:spPr>
          <a:xfrm>
            <a:off x="628559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6181292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6181292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6469963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6469963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5419583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2" name="円/楕円 171"/>
          <p:cNvSpPr/>
          <p:nvPr/>
        </p:nvSpPr>
        <p:spPr>
          <a:xfrm>
            <a:off x="5419583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3" name="円/楕円 172"/>
          <p:cNvSpPr/>
          <p:nvPr/>
        </p:nvSpPr>
        <p:spPr>
          <a:xfrm>
            <a:off x="5708254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560395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560395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4838546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7" name="円/楕円 176"/>
          <p:cNvSpPr/>
          <p:nvPr/>
        </p:nvSpPr>
        <p:spPr>
          <a:xfrm>
            <a:off x="4838546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8" name="円/楕円 177"/>
          <p:cNvSpPr/>
          <p:nvPr/>
        </p:nvSpPr>
        <p:spPr>
          <a:xfrm>
            <a:off x="5127216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022913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022913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311584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311584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589262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589262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577962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8" name="円/楕円 187"/>
          <p:cNvSpPr/>
          <p:nvPr/>
        </p:nvSpPr>
        <p:spPr>
          <a:xfrm>
            <a:off x="6577962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9" name="円/楕円 188"/>
          <p:cNvSpPr/>
          <p:nvPr/>
        </p:nvSpPr>
        <p:spPr>
          <a:xfrm>
            <a:off x="5996924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0" name="円/楕円 189"/>
          <p:cNvSpPr/>
          <p:nvPr/>
        </p:nvSpPr>
        <p:spPr>
          <a:xfrm>
            <a:off x="5996924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1" name="円/楕円 190"/>
          <p:cNvSpPr/>
          <p:nvPr/>
        </p:nvSpPr>
        <p:spPr>
          <a:xfrm>
            <a:off x="6285595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181292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181292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469963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469963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419583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7" name="円/楕円 196"/>
          <p:cNvSpPr/>
          <p:nvPr/>
        </p:nvSpPr>
        <p:spPr>
          <a:xfrm>
            <a:off x="5419583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8" name="円/楕円 197"/>
          <p:cNvSpPr/>
          <p:nvPr/>
        </p:nvSpPr>
        <p:spPr>
          <a:xfrm>
            <a:off x="5708254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60395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60395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4838546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2" name="円/楕円 201"/>
          <p:cNvSpPr/>
          <p:nvPr/>
        </p:nvSpPr>
        <p:spPr>
          <a:xfrm>
            <a:off x="4838546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3" name="円/楕円 202"/>
          <p:cNvSpPr/>
          <p:nvPr/>
        </p:nvSpPr>
        <p:spPr>
          <a:xfrm>
            <a:off x="5127216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022913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022913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311584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311584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9262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9262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6577962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1" name="円/楕円 210"/>
          <p:cNvSpPr/>
          <p:nvPr/>
        </p:nvSpPr>
        <p:spPr>
          <a:xfrm>
            <a:off x="6577962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2" name="円/楕円 211"/>
          <p:cNvSpPr/>
          <p:nvPr/>
        </p:nvSpPr>
        <p:spPr>
          <a:xfrm>
            <a:off x="5996924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3" name="円/楕円 212"/>
          <p:cNvSpPr/>
          <p:nvPr/>
        </p:nvSpPr>
        <p:spPr>
          <a:xfrm>
            <a:off x="5996924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4" name="円/楕円 213"/>
          <p:cNvSpPr/>
          <p:nvPr/>
        </p:nvSpPr>
        <p:spPr>
          <a:xfrm>
            <a:off x="6285595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6181292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6181292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6469963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6469963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5419583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0" name="円/楕円 219"/>
          <p:cNvSpPr/>
          <p:nvPr/>
        </p:nvSpPr>
        <p:spPr>
          <a:xfrm>
            <a:off x="5419583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1" name="円/楕円 220"/>
          <p:cNvSpPr/>
          <p:nvPr/>
        </p:nvSpPr>
        <p:spPr>
          <a:xfrm>
            <a:off x="5708254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560395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560395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4838546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5" name="円/楕円 224"/>
          <p:cNvSpPr/>
          <p:nvPr/>
        </p:nvSpPr>
        <p:spPr>
          <a:xfrm>
            <a:off x="4838546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6" name="円/楕円 225"/>
          <p:cNvSpPr/>
          <p:nvPr/>
        </p:nvSpPr>
        <p:spPr>
          <a:xfrm>
            <a:off x="5127216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5022913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5022913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5311584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5311584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589262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589262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6793963" y="2636152"/>
            <a:ext cx="575843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6793963" y="2848230"/>
            <a:ext cx="575843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6793963" y="2848230"/>
            <a:ext cx="575843" cy="5862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6793963" y="2848230"/>
            <a:ext cx="575843" cy="101436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828592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6" name="円/楕円 255"/>
          <p:cNvSpPr/>
          <p:nvPr/>
        </p:nvSpPr>
        <p:spPr>
          <a:xfrm>
            <a:off x="1427211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7" name="円/楕円 256"/>
          <p:cNvSpPr/>
          <p:nvPr/>
        </p:nvSpPr>
        <p:spPr>
          <a:xfrm>
            <a:off x="2229973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643211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2044593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631354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1" name="円/楕円 260"/>
          <p:cNvSpPr/>
          <p:nvPr/>
        </p:nvSpPr>
        <p:spPr>
          <a:xfrm>
            <a:off x="3032735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847355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445974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3963432" y="1882408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7" name="円/楕円 266"/>
          <p:cNvSpPr/>
          <p:nvPr/>
        </p:nvSpPr>
        <p:spPr>
          <a:xfrm>
            <a:off x="3963432" y="2672730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8" name="円/楕円 267"/>
          <p:cNvSpPr/>
          <p:nvPr/>
        </p:nvSpPr>
        <p:spPr>
          <a:xfrm>
            <a:off x="3963432" y="3463052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9" name="円/楕円 268"/>
          <p:cNvSpPr/>
          <p:nvPr/>
        </p:nvSpPr>
        <p:spPr>
          <a:xfrm>
            <a:off x="3963432" y="4514087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0" name="円/楕円 269"/>
          <p:cNvSpPr/>
          <p:nvPr/>
        </p:nvSpPr>
        <p:spPr>
          <a:xfrm>
            <a:off x="8271473" y="2519227"/>
            <a:ext cx="653941" cy="65300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72" name="直線コネクタ 271"/>
          <p:cNvCxnSpPr>
            <a:stCxn id="79" idx="6"/>
            <a:endCxn id="270" idx="2"/>
          </p:cNvCxnSpPr>
          <p:nvPr/>
        </p:nvCxnSpPr>
        <p:spPr>
          <a:xfrm flipV="1">
            <a:off x="7585806" y="2845729"/>
            <a:ext cx="68566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3166628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7" name="円/楕円 276"/>
          <p:cNvSpPr/>
          <p:nvPr/>
        </p:nvSpPr>
        <p:spPr>
          <a:xfrm>
            <a:off x="3166628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8" name="円/楕円 277"/>
          <p:cNvSpPr/>
          <p:nvPr/>
        </p:nvSpPr>
        <p:spPr>
          <a:xfrm>
            <a:off x="2585590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9" name="円/楕円 278"/>
          <p:cNvSpPr/>
          <p:nvPr/>
        </p:nvSpPr>
        <p:spPr>
          <a:xfrm>
            <a:off x="2585590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0" name="円/楕円 279"/>
          <p:cNvSpPr/>
          <p:nvPr/>
        </p:nvSpPr>
        <p:spPr>
          <a:xfrm>
            <a:off x="2874260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276995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276995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3058629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3058629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2008249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6" name="円/楕円 285"/>
          <p:cNvSpPr/>
          <p:nvPr/>
        </p:nvSpPr>
        <p:spPr>
          <a:xfrm>
            <a:off x="2008249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7" name="円/楕円 286"/>
          <p:cNvSpPr/>
          <p:nvPr/>
        </p:nvSpPr>
        <p:spPr>
          <a:xfrm>
            <a:off x="2296919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2192616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2192616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1427211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1" name="円/楕円 290"/>
          <p:cNvSpPr/>
          <p:nvPr/>
        </p:nvSpPr>
        <p:spPr>
          <a:xfrm>
            <a:off x="1427211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2" name="円/楕円 291"/>
          <p:cNvSpPr/>
          <p:nvPr/>
        </p:nvSpPr>
        <p:spPr>
          <a:xfrm>
            <a:off x="1715882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1611578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1611578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1900250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1900250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248128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248128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6793963" y="2848230"/>
            <a:ext cx="575843" cy="1629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6793963" y="2848230"/>
            <a:ext cx="575843" cy="2057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1229790" y="2956230"/>
            <a:ext cx="197421" cy="1521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1229790" y="2956230"/>
            <a:ext cx="197421" cy="1949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248736" y="2057908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248736" y="2848230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248736" y="3638553"/>
            <a:ext cx="714697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314432" y="1845830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314432" y="2057908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314432" y="2636152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314432" y="2848230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314432" y="3434523"/>
            <a:ext cx="524114" cy="20403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314432" y="3638553"/>
            <a:ext cx="524114" cy="2240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3382627" y="4477509"/>
            <a:ext cx="580805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3382627" y="4689587"/>
            <a:ext cx="580805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4314432" y="4477509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4314432" y="4689587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2238105" y="649626"/>
            <a:ext cx="217171" cy="1804092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左中かっこ 23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5698561" y="58307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テキスト ボックス 234"/>
              <p:cNvSpPr txBox="1"/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35" name="テキスト ボックス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左中かっこ 238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 flipH="1" flipV="1">
            <a:off x="2287226" y="428170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/>
              <p:cNvSpPr txBox="1"/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1" name="テキスト ボックス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/>
              <p:cNvSpPr txBox="1"/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2" name="テキスト ボックス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blipFill>
                <a:blip r:embed="rId5"/>
                <a:stretch>
                  <a:fillRect r="-2155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/>
              <p:cNvSpPr txBox="1"/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4" name="テキスト ボックス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中かっこ 24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720409" y="1927098"/>
            <a:ext cx="276287" cy="204350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/>
              <p:cNvSpPr txBox="1"/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6" name="テキスト ボックス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タイトル 1">
            <a:extLst>
              <a:ext uri="{FF2B5EF4-FFF2-40B4-BE49-F238E27FC236}">
                <a16:creationId xmlns:a16="http://schemas.microsoft.com/office/drawing/2014/main" id="{BE394250-9003-4DF9-AD3A-FD560FA4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先手が勝つ場合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870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1121790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2" name="円/楕円 11"/>
          <p:cNvSpPr/>
          <p:nvPr/>
        </p:nvSpPr>
        <p:spPr>
          <a:xfrm>
            <a:off x="1828592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" name="円/楕円 13"/>
          <p:cNvSpPr/>
          <p:nvPr/>
        </p:nvSpPr>
        <p:spPr>
          <a:xfrm>
            <a:off x="1427211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" name="円/楕円 15"/>
          <p:cNvSpPr/>
          <p:nvPr/>
        </p:nvSpPr>
        <p:spPr>
          <a:xfrm>
            <a:off x="2229973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1229790" y="2057909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1229790" y="2956230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643211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2044593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631354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35" name="円/楕円 34"/>
          <p:cNvSpPr/>
          <p:nvPr/>
        </p:nvSpPr>
        <p:spPr>
          <a:xfrm>
            <a:off x="3032735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847355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445974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828592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3" name="円/楕円 42"/>
          <p:cNvSpPr/>
          <p:nvPr/>
        </p:nvSpPr>
        <p:spPr>
          <a:xfrm>
            <a:off x="1427211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4" name="円/楕円 43"/>
          <p:cNvSpPr/>
          <p:nvPr/>
        </p:nvSpPr>
        <p:spPr>
          <a:xfrm>
            <a:off x="2229973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643211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2044593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631354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8" name="円/楕円 47"/>
          <p:cNvSpPr/>
          <p:nvPr/>
        </p:nvSpPr>
        <p:spPr>
          <a:xfrm>
            <a:off x="3032735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847355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445974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1337790" y="2848230"/>
            <a:ext cx="8942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577962" y="17378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7" name="円/楕円 76"/>
          <p:cNvSpPr/>
          <p:nvPr/>
        </p:nvSpPr>
        <p:spPr>
          <a:xfrm>
            <a:off x="6577962" y="2165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9" name="円/楕円 78"/>
          <p:cNvSpPr/>
          <p:nvPr/>
        </p:nvSpPr>
        <p:spPr>
          <a:xfrm>
            <a:off x="736980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6793963" y="1845831"/>
            <a:ext cx="575843" cy="10024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6793963" y="2273909"/>
            <a:ext cx="575843" cy="574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96924" y="17378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2" name="円/楕円 101"/>
          <p:cNvSpPr/>
          <p:nvPr/>
        </p:nvSpPr>
        <p:spPr>
          <a:xfrm>
            <a:off x="5996924" y="2165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3" name="円/楕円 102"/>
          <p:cNvSpPr/>
          <p:nvPr/>
        </p:nvSpPr>
        <p:spPr>
          <a:xfrm>
            <a:off x="6285595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181292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181292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469963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469963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419583" y="17378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6" name="円/楕円 135"/>
          <p:cNvSpPr/>
          <p:nvPr/>
        </p:nvSpPr>
        <p:spPr>
          <a:xfrm>
            <a:off x="5419583" y="2165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7" name="円/楕円 136"/>
          <p:cNvSpPr/>
          <p:nvPr/>
        </p:nvSpPr>
        <p:spPr>
          <a:xfrm>
            <a:off x="5708254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60395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60395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4838546" y="17378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1" name="円/楕円 140"/>
          <p:cNvSpPr/>
          <p:nvPr/>
        </p:nvSpPr>
        <p:spPr>
          <a:xfrm>
            <a:off x="4838546" y="2165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2" name="円/楕円 141"/>
          <p:cNvSpPr/>
          <p:nvPr/>
        </p:nvSpPr>
        <p:spPr>
          <a:xfrm>
            <a:off x="5127216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022913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022913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311584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311584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9262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9262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6577962" y="2528153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3" name="円/楕円 162"/>
          <p:cNvSpPr/>
          <p:nvPr/>
        </p:nvSpPr>
        <p:spPr>
          <a:xfrm>
            <a:off x="6577962" y="2956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4" name="円/楕円 163"/>
          <p:cNvSpPr/>
          <p:nvPr/>
        </p:nvSpPr>
        <p:spPr>
          <a:xfrm>
            <a:off x="5996924" y="2528153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5" name="円/楕円 164"/>
          <p:cNvSpPr/>
          <p:nvPr/>
        </p:nvSpPr>
        <p:spPr>
          <a:xfrm>
            <a:off x="5996924" y="2956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6" name="円/楕円 165"/>
          <p:cNvSpPr/>
          <p:nvPr/>
        </p:nvSpPr>
        <p:spPr>
          <a:xfrm>
            <a:off x="628559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6181292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6181292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6469963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6469963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5419583" y="2528153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2" name="円/楕円 171"/>
          <p:cNvSpPr/>
          <p:nvPr/>
        </p:nvSpPr>
        <p:spPr>
          <a:xfrm>
            <a:off x="5419583" y="2956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3" name="円/楕円 172"/>
          <p:cNvSpPr/>
          <p:nvPr/>
        </p:nvSpPr>
        <p:spPr>
          <a:xfrm>
            <a:off x="5708254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560395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560395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4838546" y="2528153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7" name="円/楕円 176"/>
          <p:cNvSpPr/>
          <p:nvPr/>
        </p:nvSpPr>
        <p:spPr>
          <a:xfrm>
            <a:off x="4838546" y="2956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8" name="円/楕円 177"/>
          <p:cNvSpPr/>
          <p:nvPr/>
        </p:nvSpPr>
        <p:spPr>
          <a:xfrm>
            <a:off x="5127216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022913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022913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311584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311584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589262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589262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577962" y="3326522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8" name="円/楕円 187"/>
          <p:cNvSpPr/>
          <p:nvPr/>
        </p:nvSpPr>
        <p:spPr>
          <a:xfrm>
            <a:off x="6577962" y="3754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9" name="円/楕円 188"/>
          <p:cNvSpPr/>
          <p:nvPr/>
        </p:nvSpPr>
        <p:spPr>
          <a:xfrm>
            <a:off x="5996924" y="3326522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0" name="円/楕円 189"/>
          <p:cNvSpPr/>
          <p:nvPr/>
        </p:nvSpPr>
        <p:spPr>
          <a:xfrm>
            <a:off x="5996924" y="3754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1" name="円/楕円 190"/>
          <p:cNvSpPr/>
          <p:nvPr/>
        </p:nvSpPr>
        <p:spPr>
          <a:xfrm>
            <a:off x="6285595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181292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181292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469963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469963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419583" y="3326522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7" name="円/楕円 196"/>
          <p:cNvSpPr/>
          <p:nvPr/>
        </p:nvSpPr>
        <p:spPr>
          <a:xfrm>
            <a:off x="5419583" y="3754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8" name="円/楕円 197"/>
          <p:cNvSpPr/>
          <p:nvPr/>
        </p:nvSpPr>
        <p:spPr>
          <a:xfrm>
            <a:off x="5708254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60395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60395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4838546" y="3326522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2" name="円/楕円 201"/>
          <p:cNvSpPr/>
          <p:nvPr/>
        </p:nvSpPr>
        <p:spPr>
          <a:xfrm>
            <a:off x="4838546" y="3754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3" name="円/楕円 202"/>
          <p:cNvSpPr/>
          <p:nvPr/>
        </p:nvSpPr>
        <p:spPr>
          <a:xfrm>
            <a:off x="5127216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022913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022913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311584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311584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9262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9262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6577962" y="436950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1" name="円/楕円 210"/>
          <p:cNvSpPr/>
          <p:nvPr/>
        </p:nvSpPr>
        <p:spPr>
          <a:xfrm>
            <a:off x="6577962" y="4797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2" name="円/楕円 211"/>
          <p:cNvSpPr/>
          <p:nvPr/>
        </p:nvSpPr>
        <p:spPr>
          <a:xfrm>
            <a:off x="5996924" y="436950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3" name="円/楕円 212"/>
          <p:cNvSpPr/>
          <p:nvPr/>
        </p:nvSpPr>
        <p:spPr>
          <a:xfrm>
            <a:off x="5996924" y="4797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4" name="円/楕円 213"/>
          <p:cNvSpPr/>
          <p:nvPr/>
        </p:nvSpPr>
        <p:spPr>
          <a:xfrm>
            <a:off x="6285595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6181292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6181292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6469963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6469963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5419583" y="436950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0" name="円/楕円 219"/>
          <p:cNvSpPr/>
          <p:nvPr/>
        </p:nvSpPr>
        <p:spPr>
          <a:xfrm>
            <a:off x="5419583" y="4797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1" name="円/楕円 220"/>
          <p:cNvSpPr/>
          <p:nvPr/>
        </p:nvSpPr>
        <p:spPr>
          <a:xfrm>
            <a:off x="5708254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560395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560395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4838546" y="436950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5" name="円/楕円 224"/>
          <p:cNvSpPr/>
          <p:nvPr/>
        </p:nvSpPr>
        <p:spPr>
          <a:xfrm>
            <a:off x="4838546" y="4797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6" name="円/楕円 225"/>
          <p:cNvSpPr/>
          <p:nvPr/>
        </p:nvSpPr>
        <p:spPr>
          <a:xfrm>
            <a:off x="5127216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5022913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5022913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5311584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5311584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589262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589262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6793963" y="2636152"/>
            <a:ext cx="575843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6793963" y="2848230"/>
            <a:ext cx="575843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6793963" y="2848230"/>
            <a:ext cx="575843" cy="5862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6793963" y="2848230"/>
            <a:ext cx="575843" cy="101436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828592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6" name="円/楕円 255"/>
          <p:cNvSpPr/>
          <p:nvPr/>
        </p:nvSpPr>
        <p:spPr>
          <a:xfrm>
            <a:off x="1427211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7" name="円/楕円 256"/>
          <p:cNvSpPr/>
          <p:nvPr/>
        </p:nvSpPr>
        <p:spPr>
          <a:xfrm>
            <a:off x="2229973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643211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2044593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631354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1" name="円/楕円 260"/>
          <p:cNvSpPr/>
          <p:nvPr/>
        </p:nvSpPr>
        <p:spPr>
          <a:xfrm>
            <a:off x="3032735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847355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445974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3963432" y="1882408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7" name="円/楕円 266"/>
          <p:cNvSpPr/>
          <p:nvPr/>
        </p:nvSpPr>
        <p:spPr>
          <a:xfrm>
            <a:off x="3963432" y="2672730"/>
            <a:ext cx="351000" cy="35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8" name="円/楕円 267"/>
          <p:cNvSpPr/>
          <p:nvPr/>
        </p:nvSpPr>
        <p:spPr>
          <a:xfrm>
            <a:off x="3963432" y="3463052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9" name="円/楕円 268"/>
          <p:cNvSpPr/>
          <p:nvPr/>
        </p:nvSpPr>
        <p:spPr>
          <a:xfrm>
            <a:off x="3963432" y="4514087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0" name="円/楕円 269"/>
          <p:cNvSpPr/>
          <p:nvPr/>
        </p:nvSpPr>
        <p:spPr>
          <a:xfrm>
            <a:off x="8271473" y="2519227"/>
            <a:ext cx="653941" cy="65300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72" name="直線コネクタ 271"/>
          <p:cNvCxnSpPr>
            <a:stCxn id="79" idx="6"/>
            <a:endCxn id="270" idx="2"/>
          </p:cNvCxnSpPr>
          <p:nvPr/>
        </p:nvCxnSpPr>
        <p:spPr>
          <a:xfrm flipV="1">
            <a:off x="7585806" y="2845729"/>
            <a:ext cx="68566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3166628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7" name="円/楕円 276"/>
          <p:cNvSpPr/>
          <p:nvPr/>
        </p:nvSpPr>
        <p:spPr>
          <a:xfrm>
            <a:off x="3166628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8" name="円/楕円 277"/>
          <p:cNvSpPr/>
          <p:nvPr/>
        </p:nvSpPr>
        <p:spPr>
          <a:xfrm>
            <a:off x="2585590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9" name="円/楕円 278"/>
          <p:cNvSpPr/>
          <p:nvPr/>
        </p:nvSpPr>
        <p:spPr>
          <a:xfrm>
            <a:off x="2585590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0" name="円/楕円 279"/>
          <p:cNvSpPr/>
          <p:nvPr/>
        </p:nvSpPr>
        <p:spPr>
          <a:xfrm>
            <a:off x="2874260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276995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276995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3058629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3058629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2008249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6" name="円/楕円 285"/>
          <p:cNvSpPr/>
          <p:nvPr/>
        </p:nvSpPr>
        <p:spPr>
          <a:xfrm>
            <a:off x="2008249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7" name="円/楕円 286"/>
          <p:cNvSpPr/>
          <p:nvPr/>
        </p:nvSpPr>
        <p:spPr>
          <a:xfrm>
            <a:off x="2296919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2192616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2192616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1427211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1" name="円/楕円 290"/>
          <p:cNvSpPr/>
          <p:nvPr/>
        </p:nvSpPr>
        <p:spPr>
          <a:xfrm>
            <a:off x="1427211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2" name="円/楕円 291"/>
          <p:cNvSpPr/>
          <p:nvPr/>
        </p:nvSpPr>
        <p:spPr>
          <a:xfrm>
            <a:off x="1715882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1611578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1611578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1900250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1900250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248128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248128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6793963" y="2848230"/>
            <a:ext cx="575843" cy="1629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6793963" y="2848230"/>
            <a:ext cx="575843" cy="2057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1229790" y="2956230"/>
            <a:ext cx="197421" cy="1521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1229790" y="2956230"/>
            <a:ext cx="197421" cy="1949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248736" y="2057908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248736" y="2848230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248736" y="3638553"/>
            <a:ext cx="714697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314432" y="1845830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314432" y="2057908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314432" y="2636152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314432" y="2848230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314432" y="3434523"/>
            <a:ext cx="524114" cy="20403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314432" y="3638553"/>
            <a:ext cx="524114" cy="2240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3382627" y="4477509"/>
            <a:ext cx="580805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3382627" y="4689587"/>
            <a:ext cx="580805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4314432" y="4477509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4314432" y="4689587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2238105" y="649626"/>
            <a:ext cx="217171" cy="1804092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左中かっこ 23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5698561" y="58307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solidFill>
            <a:schemeClr val="bg1"/>
          </a:solidFill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テキスト ボックス 234"/>
              <p:cNvSpPr txBox="1"/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35" name="テキスト ボックス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左中かっこ 238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 flipH="1" flipV="1">
            <a:off x="2287226" y="428170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/>
              <p:cNvSpPr txBox="1"/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1" name="テキスト ボックス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/>
              <p:cNvSpPr txBox="1"/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2" name="テキスト ボックス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blipFill>
                <a:blip r:embed="rId5"/>
                <a:stretch>
                  <a:fillRect r="-2155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/>
              <p:cNvSpPr txBox="1"/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4" name="テキスト ボックス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中かっこ 24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720409" y="1927098"/>
            <a:ext cx="276287" cy="204350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/>
              <p:cNvSpPr txBox="1"/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6" name="テキスト ボックス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タイトル 1">
            <a:extLst>
              <a:ext uri="{FF2B5EF4-FFF2-40B4-BE49-F238E27FC236}">
                <a16:creationId xmlns:a16="http://schemas.microsoft.com/office/drawing/2014/main" id="{8D8FB49C-61D9-4F8F-ADE1-E76C31F6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後手が勝つ場合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14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1121790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2" name="円/楕円 11"/>
          <p:cNvSpPr/>
          <p:nvPr/>
        </p:nvSpPr>
        <p:spPr>
          <a:xfrm>
            <a:off x="1828592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" name="円/楕円 13"/>
          <p:cNvSpPr/>
          <p:nvPr/>
        </p:nvSpPr>
        <p:spPr>
          <a:xfrm>
            <a:off x="1427211" y="1949908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" name="円/楕円 15"/>
          <p:cNvSpPr/>
          <p:nvPr/>
        </p:nvSpPr>
        <p:spPr>
          <a:xfrm>
            <a:off x="2229973" y="1949908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1229790" y="2057909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1229790" y="2956230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643211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2044593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631354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35" name="円/楕円 34"/>
          <p:cNvSpPr/>
          <p:nvPr/>
        </p:nvSpPr>
        <p:spPr>
          <a:xfrm>
            <a:off x="3032735" y="1949908"/>
            <a:ext cx="216000" cy="21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847355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445974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828592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3" name="円/楕円 42"/>
          <p:cNvSpPr/>
          <p:nvPr/>
        </p:nvSpPr>
        <p:spPr>
          <a:xfrm>
            <a:off x="1427211" y="27402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4" name="円/楕円 43"/>
          <p:cNvSpPr/>
          <p:nvPr/>
        </p:nvSpPr>
        <p:spPr>
          <a:xfrm>
            <a:off x="2229973" y="27402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643211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2044593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631354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8" name="円/楕円 47"/>
          <p:cNvSpPr/>
          <p:nvPr/>
        </p:nvSpPr>
        <p:spPr>
          <a:xfrm>
            <a:off x="3032735" y="2740230"/>
            <a:ext cx="216000" cy="21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847355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445974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1337790" y="2848230"/>
            <a:ext cx="8942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577962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7" name="円/楕円 76"/>
          <p:cNvSpPr/>
          <p:nvPr/>
        </p:nvSpPr>
        <p:spPr>
          <a:xfrm>
            <a:off x="6577962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9" name="円/楕円 78"/>
          <p:cNvSpPr/>
          <p:nvPr/>
        </p:nvSpPr>
        <p:spPr>
          <a:xfrm>
            <a:off x="736980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6793963" y="1845831"/>
            <a:ext cx="575843" cy="10024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6793963" y="2273909"/>
            <a:ext cx="575843" cy="574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96924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2" name="円/楕円 101"/>
          <p:cNvSpPr/>
          <p:nvPr/>
        </p:nvSpPr>
        <p:spPr>
          <a:xfrm>
            <a:off x="5996924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3" name="円/楕円 102"/>
          <p:cNvSpPr/>
          <p:nvPr/>
        </p:nvSpPr>
        <p:spPr>
          <a:xfrm>
            <a:off x="6285595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181292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181292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469963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469963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419583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6" name="円/楕円 135"/>
          <p:cNvSpPr/>
          <p:nvPr/>
        </p:nvSpPr>
        <p:spPr>
          <a:xfrm>
            <a:off x="5419583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7" name="円/楕円 136"/>
          <p:cNvSpPr/>
          <p:nvPr/>
        </p:nvSpPr>
        <p:spPr>
          <a:xfrm>
            <a:off x="5708254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60395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60395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4838546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1" name="円/楕円 140"/>
          <p:cNvSpPr/>
          <p:nvPr/>
        </p:nvSpPr>
        <p:spPr>
          <a:xfrm>
            <a:off x="4838546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2" name="円/楕円 141"/>
          <p:cNvSpPr/>
          <p:nvPr/>
        </p:nvSpPr>
        <p:spPr>
          <a:xfrm>
            <a:off x="5127216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022913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022913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311584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311584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9262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9262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6577962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3" name="円/楕円 162"/>
          <p:cNvSpPr/>
          <p:nvPr/>
        </p:nvSpPr>
        <p:spPr>
          <a:xfrm>
            <a:off x="6577962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4" name="円/楕円 163"/>
          <p:cNvSpPr/>
          <p:nvPr/>
        </p:nvSpPr>
        <p:spPr>
          <a:xfrm>
            <a:off x="5996924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5" name="円/楕円 164"/>
          <p:cNvSpPr/>
          <p:nvPr/>
        </p:nvSpPr>
        <p:spPr>
          <a:xfrm>
            <a:off x="5996924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6" name="円/楕円 165"/>
          <p:cNvSpPr/>
          <p:nvPr/>
        </p:nvSpPr>
        <p:spPr>
          <a:xfrm>
            <a:off x="628559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6181292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6181292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6469963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6469963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5419583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2" name="円/楕円 171"/>
          <p:cNvSpPr/>
          <p:nvPr/>
        </p:nvSpPr>
        <p:spPr>
          <a:xfrm>
            <a:off x="5419583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3" name="円/楕円 172"/>
          <p:cNvSpPr/>
          <p:nvPr/>
        </p:nvSpPr>
        <p:spPr>
          <a:xfrm>
            <a:off x="5708254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560395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560395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4838546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7" name="円/楕円 176"/>
          <p:cNvSpPr/>
          <p:nvPr/>
        </p:nvSpPr>
        <p:spPr>
          <a:xfrm>
            <a:off x="4838546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8" name="円/楕円 177"/>
          <p:cNvSpPr/>
          <p:nvPr/>
        </p:nvSpPr>
        <p:spPr>
          <a:xfrm>
            <a:off x="5127216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022913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022913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311584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311584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589262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589262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577962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8" name="円/楕円 187"/>
          <p:cNvSpPr/>
          <p:nvPr/>
        </p:nvSpPr>
        <p:spPr>
          <a:xfrm>
            <a:off x="6577962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9" name="円/楕円 188"/>
          <p:cNvSpPr/>
          <p:nvPr/>
        </p:nvSpPr>
        <p:spPr>
          <a:xfrm>
            <a:off x="5996924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0" name="円/楕円 189"/>
          <p:cNvSpPr/>
          <p:nvPr/>
        </p:nvSpPr>
        <p:spPr>
          <a:xfrm>
            <a:off x="5996924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1" name="円/楕円 190"/>
          <p:cNvSpPr/>
          <p:nvPr/>
        </p:nvSpPr>
        <p:spPr>
          <a:xfrm>
            <a:off x="6285595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181292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181292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469963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469963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419583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7" name="円/楕円 196"/>
          <p:cNvSpPr/>
          <p:nvPr/>
        </p:nvSpPr>
        <p:spPr>
          <a:xfrm>
            <a:off x="5419583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8" name="円/楕円 197"/>
          <p:cNvSpPr/>
          <p:nvPr/>
        </p:nvSpPr>
        <p:spPr>
          <a:xfrm>
            <a:off x="5708254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60395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60395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4838546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2" name="円/楕円 201"/>
          <p:cNvSpPr/>
          <p:nvPr/>
        </p:nvSpPr>
        <p:spPr>
          <a:xfrm>
            <a:off x="4838546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3" name="円/楕円 202"/>
          <p:cNvSpPr/>
          <p:nvPr/>
        </p:nvSpPr>
        <p:spPr>
          <a:xfrm>
            <a:off x="5127216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022913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022913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311584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311584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9262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9262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6577962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1" name="円/楕円 210"/>
          <p:cNvSpPr/>
          <p:nvPr/>
        </p:nvSpPr>
        <p:spPr>
          <a:xfrm>
            <a:off x="6577962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2" name="円/楕円 211"/>
          <p:cNvSpPr/>
          <p:nvPr/>
        </p:nvSpPr>
        <p:spPr>
          <a:xfrm>
            <a:off x="5996924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3" name="円/楕円 212"/>
          <p:cNvSpPr/>
          <p:nvPr/>
        </p:nvSpPr>
        <p:spPr>
          <a:xfrm>
            <a:off x="5996924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4" name="円/楕円 213"/>
          <p:cNvSpPr/>
          <p:nvPr/>
        </p:nvSpPr>
        <p:spPr>
          <a:xfrm>
            <a:off x="6285595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6181292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6181292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6469963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6469963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5419583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0" name="円/楕円 219"/>
          <p:cNvSpPr/>
          <p:nvPr/>
        </p:nvSpPr>
        <p:spPr>
          <a:xfrm>
            <a:off x="5419583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1" name="円/楕円 220"/>
          <p:cNvSpPr/>
          <p:nvPr/>
        </p:nvSpPr>
        <p:spPr>
          <a:xfrm>
            <a:off x="5708254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560395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560395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4838546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5" name="円/楕円 224"/>
          <p:cNvSpPr/>
          <p:nvPr/>
        </p:nvSpPr>
        <p:spPr>
          <a:xfrm>
            <a:off x="4838546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6" name="円/楕円 225"/>
          <p:cNvSpPr/>
          <p:nvPr/>
        </p:nvSpPr>
        <p:spPr>
          <a:xfrm>
            <a:off x="5127216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5022913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5022913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5311584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5311584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589262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589262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6793963" y="2636152"/>
            <a:ext cx="575843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6793963" y="2848230"/>
            <a:ext cx="575843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6793963" y="2848230"/>
            <a:ext cx="575843" cy="5862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6793963" y="2848230"/>
            <a:ext cx="575843" cy="101436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828592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6" name="円/楕円 255"/>
          <p:cNvSpPr/>
          <p:nvPr/>
        </p:nvSpPr>
        <p:spPr>
          <a:xfrm>
            <a:off x="1427211" y="353055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7" name="円/楕円 256"/>
          <p:cNvSpPr/>
          <p:nvPr/>
        </p:nvSpPr>
        <p:spPr>
          <a:xfrm>
            <a:off x="2229973" y="353055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643211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2044593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631354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1" name="円/楕円 260"/>
          <p:cNvSpPr/>
          <p:nvPr/>
        </p:nvSpPr>
        <p:spPr>
          <a:xfrm>
            <a:off x="3032735" y="3530552"/>
            <a:ext cx="216000" cy="21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847355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445974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3963432" y="1882408"/>
            <a:ext cx="351000" cy="35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7" name="円/楕円 266"/>
          <p:cNvSpPr/>
          <p:nvPr/>
        </p:nvSpPr>
        <p:spPr>
          <a:xfrm>
            <a:off x="3963432" y="2672730"/>
            <a:ext cx="351000" cy="35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8" name="円/楕円 267"/>
          <p:cNvSpPr/>
          <p:nvPr/>
        </p:nvSpPr>
        <p:spPr>
          <a:xfrm>
            <a:off x="3963432" y="3463052"/>
            <a:ext cx="351000" cy="35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9" name="円/楕円 268"/>
          <p:cNvSpPr/>
          <p:nvPr/>
        </p:nvSpPr>
        <p:spPr>
          <a:xfrm>
            <a:off x="3963432" y="4514087"/>
            <a:ext cx="351000" cy="35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0" name="円/楕円 269"/>
          <p:cNvSpPr/>
          <p:nvPr/>
        </p:nvSpPr>
        <p:spPr>
          <a:xfrm>
            <a:off x="8271473" y="2519227"/>
            <a:ext cx="653941" cy="65300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72" name="直線コネクタ 271"/>
          <p:cNvCxnSpPr>
            <a:stCxn id="79" idx="6"/>
            <a:endCxn id="270" idx="2"/>
          </p:cNvCxnSpPr>
          <p:nvPr/>
        </p:nvCxnSpPr>
        <p:spPr>
          <a:xfrm flipV="1">
            <a:off x="7585806" y="2845729"/>
            <a:ext cx="68566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3166628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7" name="円/楕円 276"/>
          <p:cNvSpPr/>
          <p:nvPr/>
        </p:nvSpPr>
        <p:spPr>
          <a:xfrm>
            <a:off x="3166628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8" name="円/楕円 277"/>
          <p:cNvSpPr/>
          <p:nvPr/>
        </p:nvSpPr>
        <p:spPr>
          <a:xfrm>
            <a:off x="2585590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9" name="円/楕円 278"/>
          <p:cNvSpPr/>
          <p:nvPr/>
        </p:nvSpPr>
        <p:spPr>
          <a:xfrm>
            <a:off x="2585590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0" name="円/楕円 279"/>
          <p:cNvSpPr/>
          <p:nvPr/>
        </p:nvSpPr>
        <p:spPr>
          <a:xfrm>
            <a:off x="2874260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276995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276995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3058629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3058629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2008249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6" name="円/楕円 285"/>
          <p:cNvSpPr/>
          <p:nvPr/>
        </p:nvSpPr>
        <p:spPr>
          <a:xfrm>
            <a:off x="2008249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7" name="円/楕円 286"/>
          <p:cNvSpPr/>
          <p:nvPr/>
        </p:nvSpPr>
        <p:spPr>
          <a:xfrm>
            <a:off x="2296919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2192616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2192616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1427211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1" name="円/楕円 290"/>
          <p:cNvSpPr/>
          <p:nvPr/>
        </p:nvSpPr>
        <p:spPr>
          <a:xfrm>
            <a:off x="1427211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2" name="円/楕円 291"/>
          <p:cNvSpPr/>
          <p:nvPr/>
        </p:nvSpPr>
        <p:spPr>
          <a:xfrm>
            <a:off x="1715882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1611578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1611578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1900250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1900250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248128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248128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6793963" y="2848230"/>
            <a:ext cx="575843" cy="1629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6793963" y="2848230"/>
            <a:ext cx="575843" cy="2057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1229790" y="2956230"/>
            <a:ext cx="197421" cy="1521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1229790" y="2956230"/>
            <a:ext cx="197421" cy="1949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248736" y="2057908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248736" y="2848230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248736" y="3638553"/>
            <a:ext cx="714697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314432" y="1845830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314432" y="2057908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314432" y="2636152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314432" y="2848230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314432" y="3434523"/>
            <a:ext cx="524114" cy="20403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314432" y="3638553"/>
            <a:ext cx="524114" cy="2240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3382627" y="4477509"/>
            <a:ext cx="580805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3382627" y="4689587"/>
            <a:ext cx="580805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4314432" y="4477509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4314432" y="4689587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2238105" y="649626"/>
            <a:ext cx="217171" cy="1804092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左中かっこ 23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5698561" y="58307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テキスト ボックス 234"/>
              <p:cNvSpPr txBox="1"/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35" name="テキスト ボックス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左中かっこ 238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 flipH="1" flipV="1">
            <a:off x="2287226" y="428170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/>
              <p:cNvSpPr txBox="1"/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1" name="テキスト ボックス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テキスト ボックス 241"/>
              <p:cNvSpPr txBox="1"/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2" name="テキスト ボックス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blipFill>
                <a:blip r:embed="rId5"/>
                <a:stretch>
                  <a:fillRect r="-2155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/>
              <p:cNvSpPr txBox="1"/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4" name="テキスト ボックス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中かっこ 24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720409" y="1927098"/>
            <a:ext cx="276287" cy="204350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/>
              <p:cNvSpPr txBox="1"/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246" name="テキスト ボックス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213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31858473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ja-JP" altLang="en-US" sz="2400" dirty="0"/>
                            <a:t>今回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kumimoji="1" lang="ja-JP" altLang="en-US" sz="2400" b="0" i="0" dirty="0">
                              <a:solidFill>
                                <a:schemeClr val="tx1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31858473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ja-JP" altLang="en-US" sz="2400" dirty="0"/>
                            <a:t>今回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kumimoji="1" lang="ja-JP" altLang="en-US" sz="2400" b="0" i="0" dirty="0">
                              <a:solidFill>
                                <a:schemeClr val="tx1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89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これからの目標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月に早稲田大学で開催されるゲーム情報学研究会に向けての準備，結果をまとめる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144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</a:t>
            </a:r>
            <a:r>
              <a:rPr lang="en-US" altLang="ja-JP" dirty="0"/>
              <a:t>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5644882"/>
            <a:ext cx="7543801" cy="1213118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同じグリッドでも，操作の仕方によって手数が変わる．</a:t>
            </a:r>
            <a:endParaRPr lang="en-US" altLang="ja-JP" dirty="0"/>
          </a:p>
          <a:p>
            <a:r>
              <a:rPr lang="ja-JP" altLang="en-US" dirty="0"/>
              <a:t>　→最小の手数を求めたい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3471C3-EE28-47A4-91CE-E5B9DD16D970}"/>
              </a:ext>
            </a:extLst>
          </p:cNvPr>
          <p:cNvSpPr/>
          <p:nvPr/>
        </p:nvSpPr>
        <p:spPr>
          <a:xfrm>
            <a:off x="887334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583559-8246-4D47-8698-E4302FC6CB03}"/>
              </a:ext>
            </a:extLst>
          </p:cNvPr>
          <p:cNvSpPr/>
          <p:nvPr/>
        </p:nvSpPr>
        <p:spPr>
          <a:xfrm>
            <a:off x="887334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D92D25-2702-4780-AD55-5C092EA27366}"/>
              </a:ext>
            </a:extLst>
          </p:cNvPr>
          <p:cNvSpPr/>
          <p:nvPr/>
        </p:nvSpPr>
        <p:spPr>
          <a:xfrm>
            <a:off x="1967334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CFAA7E5-2F5C-430D-B4CE-E49BDA50AE01}"/>
              </a:ext>
            </a:extLst>
          </p:cNvPr>
          <p:cNvSpPr/>
          <p:nvPr/>
        </p:nvSpPr>
        <p:spPr>
          <a:xfrm>
            <a:off x="3047334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F71A11A-0546-4EF4-A281-30C87112E8E0}"/>
              </a:ext>
            </a:extLst>
          </p:cNvPr>
          <p:cNvSpPr/>
          <p:nvPr/>
        </p:nvSpPr>
        <p:spPr>
          <a:xfrm>
            <a:off x="887334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734E08-3C7C-4F0C-925C-F86BC1442BDD}"/>
              </a:ext>
            </a:extLst>
          </p:cNvPr>
          <p:cNvSpPr/>
          <p:nvPr/>
        </p:nvSpPr>
        <p:spPr>
          <a:xfrm>
            <a:off x="1967334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9B45711-EBB4-4C4C-BBBB-0FD330964757}"/>
              </a:ext>
            </a:extLst>
          </p:cNvPr>
          <p:cNvSpPr/>
          <p:nvPr/>
        </p:nvSpPr>
        <p:spPr>
          <a:xfrm>
            <a:off x="3047334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4D89E65-51EB-4198-B6C7-FDAF891583B9}"/>
              </a:ext>
            </a:extLst>
          </p:cNvPr>
          <p:cNvSpPr/>
          <p:nvPr/>
        </p:nvSpPr>
        <p:spPr>
          <a:xfrm>
            <a:off x="88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689586B-6CE2-4164-BF82-A9717332A424}"/>
              </a:ext>
            </a:extLst>
          </p:cNvPr>
          <p:cNvSpPr/>
          <p:nvPr/>
        </p:nvSpPr>
        <p:spPr>
          <a:xfrm>
            <a:off x="1967334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15DA40-951C-466C-876F-F6A24375EC23}"/>
              </a:ext>
            </a:extLst>
          </p:cNvPr>
          <p:cNvSpPr/>
          <p:nvPr/>
        </p:nvSpPr>
        <p:spPr>
          <a:xfrm>
            <a:off x="304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709E1CA-BAF9-4413-9D37-F31145C23123}"/>
              </a:ext>
            </a:extLst>
          </p:cNvPr>
          <p:cNvSpPr/>
          <p:nvPr/>
        </p:nvSpPr>
        <p:spPr>
          <a:xfrm>
            <a:off x="3729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BB8DC8-4FCB-41A4-81D7-507B85A88A87}"/>
              </a:ext>
            </a:extLst>
          </p:cNvPr>
          <p:cNvSpPr/>
          <p:nvPr/>
        </p:nvSpPr>
        <p:spPr>
          <a:xfrm>
            <a:off x="1501882" y="461431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EB0669F-B9FA-4350-8F72-EEDD1369162B}"/>
              </a:ext>
            </a:extLst>
          </p:cNvPr>
          <p:cNvSpPr/>
          <p:nvPr/>
        </p:nvSpPr>
        <p:spPr>
          <a:xfrm>
            <a:off x="2600579" y="461431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4794462-131D-4DC1-B349-076D37CEB739}"/>
              </a:ext>
            </a:extLst>
          </p:cNvPr>
          <p:cNvSpPr/>
          <p:nvPr/>
        </p:nvSpPr>
        <p:spPr>
          <a:xfrm>
            <a:off x="36948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38EAB2E-659B-4C76-83C9-03724A06FC77}"/>
              </a:ext>
            </a:extLst>
          </p:cNvPr>
          <p:cNvSpPr/>
          <p:nvPr/>
        </p:nvSpPr>
        <p:spPr>
          <a:xfrm>
            <a:off x="5126760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5897F2D-AA67-4DC0-B471-37315EC3E49C}"/>
              </a:ext>
            </a:extLst>
          </p:cNvPr>
          <p:cNvSpPr/>
          <p:nvPr/>
        </p:nvSpPr>
        <p:spPr>
          <a:xfrm>
            <a:off x="5126760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3FB86D3-71E7-47AF-9D90-DB31CD50AD74}"/>
              </a:ext>
            </a:extLst>
          </p:cNvPr>
          <p:cNvSpPr/>
          <p:nvPr/>
        </p:nvSpPr>
        <p:spPr>
          <a:xfrm>
            <a:off x="6206760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2777D0D-DD93-4FD8-ACF9-1A814352CC0C}"/>
              </a:ext>
            </a:extLst>
          </p:cNvPr>
          <p:cNvSpPr/>
          <p:nvPr/>
        </p:nvSpPr>
        <p:spPr>
          <a:xfrm>
            <a:off x="7286760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F583654-9953-452F-A5FF-71D33262E8C2}"/>
              </a:ext>
            </a:extLst>
          </p:cNvPr>
          <p:cNvSpPr/>
          <p:nvPr/>
        </p:nvSpPr>
        <p:spPr>
          <a:xfrm>
            <a:off x="5126760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D4A1116-22BE-4C4C-9FB6-62A7CC062973}"/>
              </a:ext>
            </a:extLst>
          </p:cNvPr>
          <p:cNvSpPr/>
          <p:nvPr/>
        </p:nvSpPr>
        <p:spPr>
          <a:xfrm>
            <a:off x="6206760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1129B66-2C0E-49EF-BC38-C123852D1024}"/>
              </a:ext>
            </a:extLst>
          </p:cNvPr>
          <p:cNvSpPr/>
          <p:nvPr/>
        </p:nvSpPr>
        <p:spPr>
          <a:xfrm>
            <a:off x="7286760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363BD78-0A58-42BA-A451-E2649B92CA6F}"/>
              </a:ext>
            </a:extLst>
          </p:cNvPr>
          <p:cNvSpPr/>
          <p:nvPr/>
        </p:nvSpPr>
        <p:spPr>
          <a:xfrm>
            <a:off x="512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B4A560A-5122-4373-9AB3-1DEFE6D8E109}"/>
              </a:ext>
            </a:extLst>
          </p:cNvPr>
          <p:cNvSpPr/>
          <p:nvPr/>
        </p:nvSpPr>
        <p:spPr>
          <a:xfrm>
            <a:off x="6206760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D18A449-3967-4F26-86D6-F72B7BEE3466}"/>
              </a:ext>
            </a:extLst>
          </p:cNvPr>
          <p:cNvSpPr/>
          <p:nvPr/>
        </p:nvSpPr>
        <p:spPr>
          <a:xfrm>
            <a:off x="728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98285EC-E8A7-40B8-A0FD-210184DC6943}"/>
              </a:ext>
            </a:extLst>
          </p:cNvPr>
          <p:cNvSpPr/>
          <p:nvPr/>
        </p:nvSpPr>
        <p:spPr>
          <a:xfrm>
            <a:off x="5306760" y="462494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CF31DA3-E774-483B-AA75-786564575B1B}"/>
              </a:ext>
            </a:extLst>
          </p:cNvPr>
          <p:cNvSpPr/>
          <p:nvPr/>
        </p:nvSpPr>
        <p:spPr>
          <a:xfrm>
            <a:off x="6435683" y="462494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7D097FC-393B-435F-89D6-A24ADC5C9D0A}"/>
              </a:ext>
            </a:extLst>
          </p:cNvPr>
          <p:cNvSpPr/>
          <p:nvPr/>
        </p:nvSpPr>
        <p:spPr>
          <a:xfrm>
            <a:off x="7534380" y="462494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B919E91-7E17-4AAC-8052-4787BF39C842}"/>
              </a:ext>
            </a:extLst>
          </p:cNvPr>
          <p:cNvCxnSpPr>
            <a:cxnSpLocks/>
          </p:cNvCxnSpPr>
          <p:nvPr/>
        </p:nvCxnSpPr>
        <p:spPr>
          <a:xfrm>
            <a:off x="4594859" y="784882"/>
            <a:ext cx="0" cy="4860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31212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60136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589058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17980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06759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35683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564605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90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40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Flood-It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438852"/>
              </p:ext>
            </p:extLst>
          </p:nvPr>
        </p:nvGraphicFramePr>
        <p:xfrm>
          <a:off x="411480" y="1374643"/>
          <a:ext cx="8366760" cy="462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8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1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色分けされたグリッド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終了までの最小の手数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以下のような問題として考えられる．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F0E40B4-C629-43FF-9F72-8487BAFA4231}"/>
              </a:ext>
            </a:extLst>
          </p:cNvPr>
          <p:cNvSpPr/>
          <p:nvPr/>
        </p:nvSpPr>
        <p:spPr>
          <a:xfrm>
            <a:off x="822959" y="2629094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6AFFAA2-5F44-4376-8F89-EC7F53021098}"/>
              </a:ext>
            </a:extLst>
          </p:cNvPr>
          <p:cNvSpPr/>
          <p:nvPr/>
        </p:nvSpPr>
        <p:spPr>
          <a:xfrm>
            <a:off x="822959" y="262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B418A7-F638-46B5-A3BA-A80FA921B7FB}"/>
              </a:ext>
            </a:extLst>
          </p:cNvPr>
          <p:cNvSpPr/>
          <p:nvPr/>
        </p:nvSpPr>
        <p:spPr>
          <a:xfrm>
            <a:off x="1902959" y="262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AA787D-4E4D-4850-AA48-98FB38EC971C}"/>
              </a:ext>
            </a:extLst>
          </p:cNvPr>
          <p:cNvSpPr/>
          <p:nvPr/>
        </p:nvSpPr>
        <p:spPr>
          <a:xfrm>
            <a:off x="2982959" y="2629094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E6A57D3-4EAA-4E12-B2E4-1D8CC0A96835}"/>
              </a:ext>
            </a:extLst>
          </p:cNvPr>
          <p:cNvSpPr/>
          <p:nvPr/>
        </p:nvSpPr>
        <p:spPr>
          <a:xfrm>
            <a:off x="822959" y="370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1710802-EDF6-4899-B1F9-D7799702B8D7}"/>
              </a:ext>
            </a:extLst>
          </p:cNvPr>
          <p:cNvSpPr/>
          <p:nvPr/>
        </p:nvSpPr>
        <p:spPr>
          <a:xfrm>
            <a:off x="1902959" y="370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940DC3-E272-4EC2-A7FB-839BAB97CD0C}"/>
              </a:ext>
            </a:extLst>
          </p:cNvPr>
          <p:cNvSpPr/>
          <p:nvPr/>
        </p:nvSpPr>
        <p:spPr>
          <a:xfrm>
            <a:off x="2982959" y="370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D01080A-535A-4AD3-A959-299A5DFC69B7}"/>
              </a:ext>
            </a:extLst>
          </p:cNvPr>
          <p:cNvSpPr/>
          <p:nvPr/>
        </p:nvSpPr>
        <p:spPr>
          <a:xfrm>
            <a:off x="82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DDFA2B9-A564-4C7D-A838-C99627DCA791}"/>
              </a:ext>
            </a:extLst>
          </p:cNvPr>
          <p:cNvSpPr/>
          <p:nvPr/>
        </p:nvSpPr>
        <p:spPr>
          <a:xfrm>
            <a:off x="1902959" y="478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6C250E2-E98B-4B95-AC1F-52AB0BE7846E}"/>
              </a:ext>
            </a:extLst>
          </p:cNvPr>
          <p:cNvSpPr/>
          <p:nvPr/>
        </p:nvSpPr>
        <p:spPr>
          <a:xfrm>
            <a:off x="298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48275B5-4384-422B-A1A1-ACF67DBC7B88}"/>
              </a:ext>
            </a:extLst>
          </p:cNvPr>
          <p:cNvSpPr/>
          <p:nvPr/>
        </p:nvSpPr>
        <p:spPr>
          <a:xfrm>
            <a:off x="5142959" y="436614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6A8A1BC-CF16-45CB-BBDA-D787F3C17364}"/>
              </a:ext>
            </a:extLst>
          </p:cNvPr>
          <p:cNvSpPr/>
          <p:nvPr/>
        </p:nvSpPr>
        <p:spPr>
          <a:xfrm>
            <a:off x="6256769" y="436614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7E8A900-5E5D-488A-8F51-DA3D8620915C}"/>
              </a:ext>
            </a:extLst>
          </p:cNvPr>
          <p:cNvSpPr/>
          <p:nvPr/>
        </p:nvSpPr>
        <p:spPr>
          <a:xfrm>
            <a:off x="7370579" y="43661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19105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248029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76951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90320" y="316909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</a:rPr>
              <a:t>3</a:t>
            </a:r>
            <a:r>
              <a:rPr lang="ja-JP" altLang="en-US" sz="3600" dirty="0">
                <a:solidFill>
                  <a:srgbClr val="FF0000"/>
                </a:solidFill>
              </a:rPr>
              <a:t>手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既知の結果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54839" r="-201319" b="-21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153846" r="-201319" b="-1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255484" r="-201319" b="-1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EB0FAE-F4AC-4F52-A12E-2CDFA4758D26}"/>
              </a:ext>
            </a:extLst>
          </p:cNvPr>
          <p:cNvSpPr/>
          <p:nvPr/>
        </p:nvSpPr>
        <p:spPr>
          <a:xfrm>
            <a:off x="1108159" y="4278708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盤面の図</a:t>
            </a:r>
            <a:endParaRPr kumimoji="1" lang="en-US" altLang="ja-JP" dirty="0"/>
          </a:p>
          <a:p>
            <a:pPr algn="ctr"/>
            <a:r>
              <a:rPr lang="ja-JP" altLang="en-US" dirty="0"/>
              <a:t>選択した色によって変える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D64762-473D-4E12-9B3E-E7101AB3C909}"/>
              </a:ext>
            </a:extLst>
          </p:cNvPr>
          <p:cNvSpPr/>
          <p:nvPr/>
        </p:nvSpPr>
        <p:spPr>
          <a:xfrm>
            <a:off x="1108159" y="4278707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6C5BF2C-48E8-42CD-803D-8D48222F030B}"/>
              </a:ext>
            </a:extLst>
          </p:cNvPr>
          <p:cNvSpPr/>
          <p:nvPr/>
        </p:nvSpPr>
        <p:spPr>
          <a:xfrm>
            <a:off x="146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D31F5D5-1EC7-4208-88E7-747365D37886}"/>
              </a:ext>
            </a:extLst>
          </p:cNvPr>
          <p:cNvSpPr/>
          <p:nvPr/>
        </p:nvSpPr>
        <p:spPr>
          <a:xfrm>
            <a:off x="1828159" y="4278707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555C9AC-E5CB-4C70-9098-5B172410D903}"/>
              </a:ext>
            </a:extLst>
          </p:cNvPr>
          <p:cNvSpPr/>
          <p:nvPr/>
        </p:nvSpPr>
        <p:spPr>
          <a:xfrm>
            <a:off x="218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A759177-9BF0-4B40-B51D-D9D690E36C44}"/>
              </a:ext>
            </a:extLst>
          </p:cNvPr>
          <p:cNvSpPr/>
          <p:nvPr/>
        </p:nvSpPr>
        <p:spPr>
          <a:xfrm>
            <a:off x="2548159" y="4278707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97B8677-2C7A-4C3E-803F-34EB222DDBBF}"/>
              </a:ext>
            </a:extLst>
          </p:cNvPr>
          <p:cNvSpPr/>
          <p:nvPr/>
        </p:nvSpPr>
        <p:spPr>
          <a:xfrm>
            <a:off x="110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C6E1B31-772F-4044-A849-0EB70AFE0303}"/>
              </a:ext>
            </a:extLst>
          </p:cNvPr>
          <p:cNvSpPr/>
          <p:nvPr/>
        </p:nvSpPr>
        <p:spPr>
          <a:xfrm>
            <a:off x="146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965A9AF-691A-4978-A80B-C62A37A4BDD9}"/>
              </a:ext>
            </a:extLst>
          </p:cNvPr>
          <p:cNvSpPr/>
          <p:nvPr/>
        </p:nvSpPr>
        <p:spPr>
          <a:xfrm>
            <a:off x="1828159" y="463883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48457B8-AE89-4380-9728-8C9E4AF041E3}"/>
              </a:ext>
            </a:extLst>
          </p:cNvPr>
          <p:cNvSpPr/>
          <p:nvPr/>
        </p:nvSpPr>
        <p:spPr>
          <a:xfrm>
            <a:off x="2188159" y="463883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6BAA534-30A0-4C52-873D-CE8D2BF86E61}"/>
              </a:ext>
            </a:extLst>
          </p:cNvPr>
          <p:cNvSpPr/>
          <p:nvPr/>
        </p:nvSpPr>
        <p:spPr>
          <a:xfrm>
            <a:off x="254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B5D3C2C-9BB8-47DF-A7A2-898A1AF02FB5}"/>
              </a:ext>
            </a:extLst>
          </p:cNvPr>
          <p:cNvSpPr/>
          <p:nvPr/>
        </p:nvSpPr>
        <p:spPr>
          <a:xfrm>
            <a:off x="1108159" y="4993089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47F330E-4464-44CE-B882-EF39F8A06BAC}"/>
              </a:ext>
            </a:extLst>
          </p:cNvPr>
          <p:cNvSpPr/>
          <p:nvPr/>
        </p:nvSpPr>
        <p:spPr>
          <a:xfrm>
            <a:off x="1468159" y="499308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E72F3C4-127E-4F7C-B92C-F27F576AC7B7}"/>
              </a:ext>
            </a:extLst>
          </p:cNvPr>
          <p:cNvSpPr/>
          <p:nvPr/>
        </p:nvSpPr>
        <p:spPr>
          <a:xfrm>
            <a:off x="1828159" y="499308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E8E04B5-5BF3-495C-ACAE-34A0795A5551}"/>
              </a:ext>
            </a:extLst>
          </p:cNvPr>
          <p:cNvSpPr/>
          <p:nvPr/>
        </p:nvSpPr>
        <p:spPr>
          <a:xfrm>
            <a:off x="218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A959C7A-A0C4-4B67-990D-2B62DA50C9BE}"/>
              </a:ext>
            </a:extLst>
          </p:cNvPr>
          <p:cNvSpPr/>
          <p:nvPr/>
        </p:nvSpPr>
        <p:spPr>
          <a:xfrm>
            <a:off x="254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374CC26-EB45-4C22-B9AF-36C4E3BB117D}"/>
              </a:ext>
            </a:extLst>
          </p:cNvPr>
          <p:cNvSpPr/>
          <p:nvPr/>
        </p:nvSpPr>
        <p:spPr>
          <a:xfrm>
            <a:off x="110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E705C8B-8F80-4C13-AC29-A8BA3448CC71}"/>
              </a:ext>
            </a:extLst>
          </p:cNvPr>
          <p:cNvSpPr/>
          <p:nvPr/>
        </p:nvSpPr>
        <p:spPr>
          <a:xfrm>
            <a:off x="146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A15B757-D9C5-4DA6-B680-9688DCE92B0F}"/>
              </a:ext>
            </a:extLst>
          </p:cNvPr>
          <p:cNvSpPr/>
          <p:nvPr/>
        </p:nvSpPr>
        <p:spPr>
          <a:xfrm>
            <a:off x="182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C864646-8E73-4052-B052-6E497997AC4B}"/>
              </a:ext>
            </a:extLst>
          </p:cNvPr>
          <p:cNvSpPr/>
          <p:nvPr/>
        </p:nvSpPr>
        <p:spPr>
          <a:xfrm>
            <a:off x="218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309DBF8-3407-4BC0-A2AF-22B6A1A25AD1}"/>
              </a:ext>
            </a:extLst>
          </p:cNvPr>
          <p:cNvSpPr/>
          <p:nvPr/>
        </p:nvSpPr>
        <p:spPr>
          <a:xfrm>
            <a:off x="2548159" y="535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626A137-4278-4A0D-AC46-32E0DFA058DA}"/>
              </a:ext>
            </a:extLst>
          </p:cNvPr>
          <p:cNvSpPr/>
          <p:nvPr/>
        </p:nvSpPr>
        <p:spPr>
          <a:xfrm>
            <a:off x="110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34E2225-6106-4A8D-84C1-1EEE60095475}"/>
              </a:ext>
            </a:extLst>
          </p:cNvPr>
          <p:cNvSpPr/>
          <p:nvPr/>
        </p:nvSpPr>
        <p:spPr>
          <a:xfrm>
            <a:off x="146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B7AA59B-50B7-4488-95E9-17B82A01E45C}"/>
              </a:ext>
            </a:extLst>
          </p:cNvPr>
          <p:cNvSpPr/>
          <p:nvPr/>
        </p:nvSpPr>
        <p:spPr>
          <a:xfrm>
            <a:off x="182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9A9F967-92BA-4A3B-8EA1-A5C0E2853DF4}"/>
              </a:ext>
            </a:extLst>
          </p:cNvPr>
          <p:cNvSpPr/>
          <p:nvPr/>
        </p:nvSpPr>
        <p:spPr>
          <a:xfrm>
            <a:off x="218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B205334-AA9E-45F5-BE42-BEAC992BA1C8}"/>
              </a:ext>
            </a:extLst>
          </p:cNvPr>
          <p:cNvSpPr/>
          <p:nvPr/>
        </p:nvSpPr>
        <p:spPr>
          <a:xfrm>
            <a:off x="2548159" y="571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左中かっこ 2">
            <a:extLst>
              <a:ext uri="{FF2B5EF4-FFF2-40B4-BE49-F238E27FC236}">
                <a16:creationId xmlns:a16="http://schemas.microsoft.com/office/drawing/2014/main" id="{D130B904-88C2-41D2-9A74-63D915EDF2EB}"/>
              </a:ext>
            </a:extLst>
          </p:cNvPr>
          <p:cNvSpPr/>
          <p:nvPr/>
        </p:nvSpPr>
        <p:spPr>
          <a:xfrm>
            <a:off x="728494" y="4278707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B5C9E8D-24AC-47BE-BD80-7A4665D9AC19}"/>
                  </a:ext>
                </a:extLst>
              </p:cNvPr>
              <p:cNvSpPr txBox="1"/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B5C9E8D-24AC-47BE-BD80-7A4665D9A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D0C521E-9709-4AD0-88E8-612C23326B45}"/>
              </a:ext>
            </a:extLst>
          </p:cNvPr>
          <p:cNvSpPr/>
          <p:nvPr/>
        </p:nvSpPr>
        <p:spPr>
          <a:xfrm>
            <a:off x="3834540" y="4949900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D690FE4-DE84-4011-A6F4-DCBC0296421B}"/>
              </a:ext>
            </a:extLst>
          </p:cNvPr>
          <p:cNvSpPr/>
          <p:nvPr/>
        </p:nvSpPr>
        <p:spPr>
          <a:xfrm>
            <a:off x="4194540" y="494990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852FD16-DFAE-4771-91A4-50897ED645FA}"/>
              </a:ext>
            </a:extLst>
          </p:cNvPr>
          <p:cNvSpPr/>
          <p:nvPr/>
        </p:nvSpPr>
        <p:spPr>
          <a:xfrm>
            <a:off x="4554540" y="494990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A552DE8-1A5F-45D9-AF72-650B45A5B6A3}"/>
              </a:ext>
            </a:extLst>
          </p:cNvPr>
          <p:cNvSpPr/>
          <p:nvPr/>
        </p:nvSpPr>
        <p:spPr>
          <a:xfrm>
            <a:off x="491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4719B21-68FD-4720-B604-1C5C3125096B}"/>
              </a:ext>
            </a:extLst>
          </p:cNvPr>
          <p:cNvSpPr/>
          <p:nvPr/>
        </p:nvSpPr>
        <p:spPr>
          <a:xfrm>
            <a:off x="527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B5F8F7F-5858-4C2D-BC98-FD9139AA1DDB}"/>
              </a:ext>
            </a:extLst>
          </p:cNvPr>
          <p:cNvSpPr/>
          <p:nvPr/>
        </p:nvSpPr>
        <p:spPr>
          <a:xfrm>
            <a:off x="383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2C90401-4B89-478F-A617-A7E9917528F5}"/>
              </a:ext>
            </a:extLst>
          </p:cNvPr>
          <p:cNvSpPr/>
          <p:nvPr/>
        </p:nvSpPr>
        <p:spPr>
          <a:xfrm>
            <a:off x="4194540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E71748A-29E5-4363-AACE-138043F251FF}"/>
              </a:ext>
            </a:extLst>
          </p:cNvPr>
          <p:cNvSpPr/>
          <p:nvPr/>
        </p:nvSpPr>
        <p:spPr>
          <a:xfrm>
            <a:off x="4554540" y="531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F1FAA34-8307-49D0-900D-439A71D4B2E1}"/>
              </a:ext>
            </a:extLst>
          </p:cNvPr>
          <p:cNvSpPr/>
          <p:nvPr/>
        </p:nvSpPr>
        <p:spPr>
          <a:xfrm>
            <a:off x="491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82B61C3-C388-48E3-9875-39F06E4FB47E}"/>
              </a:ext>
            </a:extLst>
          </p:cNvPr>
          <p:cNvSpPr/>
          <p:nvPr/>
        </p:nvSpPr>
        <p:spPr>
          <a:xfrm>
            <a:off x="5274540" y="531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CA88D6-3972-4B6C-935E-64EF99CFF57B}"/>
              </a:ext>
            </a:extLst>
          </p:cNvPr>
          <p:cNvSpPr/>
          <p:nvPr/>
        </p:nvSpPr>
        <p:spPr>
          <a:xfrm>
            <a:off x="3834540" y="567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B6B780A-7309-4D1B-9EC4-31B4BB707EC8}"/>
              </a:ext>
            </a:extLst>
          </p:cNvPr>
          <p:cNvSpPr/>
          <p:nvPr/>
        </p:nvSpPr>
        <p:spPr>
          <a:xfrm>
            <a:off x="4194540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96D5DB0-3283-4DC8-9BF1-CF78986375B5}"/>
              </a:ext>
            </a:extLst>
          </p:cNvPr>
          <p:cNvSpPr/>
          <p:nvPr/>
        </p:nvSpPr>
        <p:spPr>
          <a:xfrm>
            <a:off x="455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A93466A-9820-4934-AB85-08649E371589}"/>
              </a:ext>
            </a:extLst>
          </p:cNvPr>
          <p:cNvSpPr/>
          <p:nvPr/>
        </p:nvSpPr>
        <p:spPr>
          <a:xfrm>
            <a:off x="491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184FD08-1D4A-4CB3-8F0B-5266495370F5}"/>
              </a:ext>
            </a:extLst>
          </p:cNvPr>
          <p:cNvSpPr/>
          <p:nvPr/>
        </p:nvSpPr>
        <p:spPr>
          <a:xfrm>
            <a:off x="5274540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id="{B116E9C6-F2A2-4384-8B92-8573FC12C188}"/>
              </a:ext>
            </a:extLst>
          </p:cNvPr>
          <p:cNvSpPr/>
          <p:nvPr/>
        </p:nvSpPr>
        <p:spPr>
          <a:xfrm rot="16200000">
            <a:off x="4600831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518A1B5-ADAD-481B-81AA-9ADD49951D25}"/>
                  </a:ext>
                </a:extLst>
              </p:cNvPr>
              <p:cNvSpPr txBox="1"/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518A1B5-ADAD-481B-81AA-9ADD49951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DEF8BC5-D083-4C01-A0D5-96116597CA69}"/>
              </a:ext>
            </a:extLst>
          </p:cNvPr>
          <p:cNvSpPr/>
          <p:nvPr/>
        </p:nvSpPr>
        <p:spPr>
          <a:xfrm>
            <a:off x="6785894" y="5315520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A8EEDAC-A267-4783-AFAE-23147B07A897}"/>
              </a:ext>
            </a:extLst>
          </p:cNvPr>
          <p:cNvSpPr/>
          <p:nvPr/>
        </p:nvSpPr>
        <p:spPr>
          <a:xfrm>
            <a:off x="7145894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D232BA9-DE52-44FC-8F0A-53374997C03B}"/>
              </a:ext>
            </a:extLst>
          </p:cNvPr>
          <p:cNvSpPr/>
          <p:nvPr/>
        </p:nvSpPr>
        <p:spPr>
          <a:xfrm>
            <a:off x="7505894" y="5315520"/>
            <a:ext cx="360000" cy="360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4C0D0F83-FDC4-4959-9585-4B9D28B03ECF}"/>
              </a:ext>
            </a:extLst>
          </p:cNvPr>
          <p:cNvSpPr/>
          <p:nvPr/>
        </p:nvSpPr>
        <p:spPr>
          <a:xfrm>
            <a:off x="7865894" y="531552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086A38B3-B2F2-4E3C-B738-5F08FC4F5B52}"/>
              </a:ext>
            </a:extLst>
          </p:cNvPr>
          <p:cNvSpPr/>
          <p:nvPr/>
        </p:nvSpPr>
        <p:spPr>
          <a:xfrm>
            <a:off x="8225894" y="5315520"/>
            <a:ext cx="36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28C4773-EB1E-4102-A243-4FE618C1065C}"/>
              </a:ext>
            </a:extLst>
          </p:cNvPr>
          <p:cNvSpPr/>
          <p:nvPr/>
        </p:nvSpPr>
        <p:spPr>
          <a:xfrm>
            <a:off x="6785894" y="5675520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BF1E725-53AE-4BF6-990D-CFF61B47927C}"/>
              </a:ext>
            </a:extLst>
          </p:cNvPr>
          <p:cNvSpPr/>
          <p:nvPr/>
        </p:nvSpPr>
        <p:spPr>
          <a:xfrm>
            <a:off x="7145894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26CEA94-7865-4B43-954D-BAACCD92D510}"/>
              </a:ext>
            </a:extLst>
          </p:cNvPr>
          <p:cNvSpPr/>
          <p:nvPr/>
        </p:nvSpPr>
        <p:spPr>
          <a:xfrm>
            <a:off x="7505894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00EBA9C3-1DC2-4CC6-953C-EF70C5B037CE}"/>
              </a:ext>
            </a:extLst>
          </p:cNvPr>
          <p:cNvSpPr/>
          <p:nvPr/>
        </p:nvSpPr>
        <p:spPr>
          <a:xfrm>
            <a:off x="7865894" y="5675520"/>
            <a:ext cx="360000" cy="36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49792AA7-0804-46A6-8B00-42E30C901E0E}"/>
              </a:ext>
            </a:extLst>
          </p:cNvPr>
          <p:cNvSpPr/>
          <p:nvPr/>
        </p:nvSpPr>
        <p:spPr>
          <a:xfrm>
            <a:off x="8225894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左中かっこ 79">
            <a:extLst>
              <a:ext uri="{FF2B5EF4-FFF2-40B4-BE49-F238E27FC236}">
                <a16:creationId xmlns:a16="http://schemas.microsoft.com/office/drawing/2014/main" id="{01213655-2CAE-4F2A-A246-09534A6F722A}"/>
              </a:ext>
            </a:extLst>
          </p:cNvPr>
          <p:cNvSpPr/>
          <p:nvPr/>
        </p:nvSpPr>
        <p:spPr>
          <a:xfrm rot="16200000">
            <a:off x="7552185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ACB828F-0E34-405E-A0A7-647487B4B01A}"/>
                  </a:ext>
                </a:extLst>
              </p:cNvPr>
              <p:cNvSpPr txBox="1"/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ACB828F-0E34-405E-A0A7-647487B4B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左中かっこ 81">
            <a:extLst>
              <a:ext uri="{FF2B5EF4-FFF2-40B4-BE49-F238E27FC236}">
                <a16:creationId xmlns:a16="http://schemas.microsoft.com/office/drawing/2014/main" id="{915C22AF-7991-45AC-9CF5-189C6E279439}"/>
              </a:ext>
            </a:extLst>
          </p:cNvPr>
          <p:cNvSpPr/>
          <p:nvPr/>
        </p:nvSpPr>
        <p:spPr>
          <a:xfrm rot="16200000">
            <a:off x="1863274" y="5399249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7ACFBE9-65D8-4249-999F-1BAF510D5B60}"/>
                  </a:ext>
                </a:extLst>
              </p:cNvPr>
              <p:cNvSpPr txBox="1"/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7ACFBE9-65D8-4249-999F-1BAF510D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左中かっこ 83">
            <a:extLst>
              <a:ext uri="{FF2B5EF4-FFF2-40B4-BE49-F238E27FC236}">
                <a16:creationId xmlns:a16="http://schemas.microsoft.com/office/drawing/2014/main" id="{23FCFBB2-DBE9-466B-BAA9-8647A58F2D8B}"/>
              </a:ext>
            </a:extLst>
          </p:cNvPr>
          <p:cNvSpPr/>
          <p:nvPr/>
        </p:nvSpPr>
        <p:spPr>
          <a:xfrm>
            <a:off x="3454875" y="4949900"/>
            <a:ext cx="271484" cy="1103304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312476B-863B-4CF8-91D7-D8B43F4D2DEC}"/>
                  </a:ext>
                </a:extLst>
              </p:cNvPr>
              <p:cNvSpPr txBox="1"/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12476B-863B-4CF8-91D7-D8B43F4D2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左中かっこ 85">
            <a:extLst>
              <a:ext uri="{FF2B5EF4-FFF2-40B4-BE49-F238E27FC236}">
                <a16:creationId xmlns:a16="http://schemas.microsoft.com/office/drawing/2014/main" id="{68686C68-E8E2-4CA2-9600-065410CD03D7}"/>
              </a:ext>
            </a:extLst>
          </p:cNvPr>
          <p:cNvSpPr/>
          <p:nvPr/>
        </p:nvSpPr>
        <p:spPr>
          <a:xfrm>
            <a:off x="6443056" y="5315520"/>
            <a:ext cx="271484" cy="72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CEE38AA9-94C8-42EA-89BC-4E190599D96F}"/>
                  </a:ext>
                </a:extLst>
              </p:cNvPr>
              <p:cNvSpPr txBox="1"/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EE38AA9-94C8-42EA-89BC-4E190599D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角丸四角形吹き出し 67"/>
          <p:cNvSpPr/>
          <p:nvPr/>
        </p:nvSpPr>
        <p:spPr>
          <a:xfrm>
            <a:off x="6578798" y="4174276"/>
            <a:ext cx="2197865" cy="722963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2</a:t>
            </a:r>
            <a:r>
              <a:rPr kumimoji="1" lang="ja-JP" altLang="en-US" sz="2800" dirty="0"/>
              <a:t>色だと簡単</a:t>
            </a:r>
          </a:p>
        </p:txBody>
      </p:sp>
    </p:spTree>
    <p:extLst>
      <p:ext uri="{BB962C8B-B14F-4D97-AF65-F5344CB8AC3E}">
        <p14:creationId xmlns:p14="http://schemas.microsoft.com/office/powerpoint/2010/main" val="396737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5"/>
            <a:ext cx="8295949" cy="2098685"/>
          </a:xfrm>
        </p:spPr>
        <p:txBody>
          <a:bodyPr/>
          <a:lstStyle/>
          <a:p>
            <a:r>
              <a:rPr lang="en-US" altLang="ja-JP" dirty="0"/>
              <a:t>Flood-It</a:t>
            </a:r>
            <a:r>
              <a:rPr lang="ja-JP" altLang="en-US" dirty="0"/>
              <a:t>を二人用対戦ゲームに拡張したもの．</a:t>
            </a:r>
            <a:endParaRPr lang="en-US" altLang="ja-JP" dirty="0"/>
          </a:p>
          <a:p>
            <a:r>
              <a:rPr lang="ja-JP" altLang="en-US" dirty="0"/>
              <a:t>内容：交互に自分の領地の色を変えていくことで</a:t>
            </a:r>
            <a:endParaRPr lang="en-US" altLang="ja-JP" dirty="0"/>
          </a:p>
          <a:p>
            <a:r>
              <a:rPr lang="ja-JP" altLang="en-US" dirty="0"/>
              <a:t>          自分の領地を拡大し，領地</a:t>
            </a:r>
            <a:r>
              <a:rPr kumimoji="1" lang="ja-JP" altLang="en-US" dirty="0"/>
              <a:t>を相手より広くする．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2557800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2461331" y="4818601"/>
            <a:ext cx="1252555" cy="2557800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四角形: 角を丸くする 8">
            <a:extLst>
              <a:ext uri="{FF2B5EF4-FFF2-40B4-BE49-F238E27FC236}">
                <a16:creationId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1024593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3">
            <a:extLst>
              <a:ext uri="{FF2B5EF4-FFF2-40B4-BE49-F238E27FC236}">
                <a16:creationId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3172384" y="5536892"/>
            <a:ext cx="1252555" cy="1121221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吹き出し 37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  <p:bldP spid="36" grpId="1" animBg="1"/>
      <p:bldP spid="3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6"/>
            <a:ext cx="7897529" cy="1113840"/>
          </a:xfrm>
        </p:spPr>
        <p:txBody>
          <a:bodyPr/>
          <a:lstStyle/>
          <a:p>
            <a:r>
              <a:rPr lang="ja-JP" altLang="en-US" dirty="0"/>
              <a:t>全てのマス</a:t>
            </a:r>
            <a:r>
              <a:rPr kumimoji="1" lang="ja-JP" altLang="en-US" dirty="0"/>
              <a:t>がどちらかの領地になったらゲーム終了．</a:t>
            </a:r>
            <a:endParaRPr kumimoji="1" lang="en-US" altLang="ja-JP" dirty="0"/>
          </a:p>
          <a:p>
            <a:r>
              <a:rPr lang="ja-JP" altLang="en-US" dirty="0"/>
              <a:t>ゲーム終了時に領地の広い方のプレイヤーが</a:t>
            </a:r>
            <a:r>
              <a:rPr lang="ja-JP" altLang="en-US" dirty="0">
                <a:solidFill>
                  <a:srgbClr val="FF0000"/>
                </a:solidFill>
              </a:rPr>
              <a:t>勝利</a:t>
            </a:r>
            <a:r>
              <a:rPr lang="ja-JP" altLang="en-US" dirty="0"/>
              <a:t>．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37" name="角丸四角形吹き出し 36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8" name="角丸四角形吹き出し 37"/>
          <p:cNvSpPr/>
          <p:nvPr/>
        </p:nvSpPr>
        <p:spPr>
          <a:xfrm>
            <a:off x="5102216" y="2857500"/>
            <a:ext cx="3729525" cy="2880000"/>
          </a:xfrm>
          <a:prstGeom prst="wedgeRoundRectCallout">
            <a:avLst>
              <a:gd name="adj1" fmla="val -74276"/>
              <a:gd name="adj2" fmla="val 1100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先手の領地の方が広いので先手の</a:t>
            </a:r>
            <a:r>
              <a:rPr kumimoji="1" lang="ja-JP" altLang="en-US" sz="2800" dirty="0">
                <a:solidFill>
                  <a:srgbClr val="FF0000"/>
                </a:solidFill>
              </a:rPr>
              <a:t>勝利</a:t>
            </a:r>
          </a:p>
        </p:txBody>
      </p:sp>
    </p:spTree>
    <p:extLst>
      <p:ext uri="{BB962C8B-B14F-4D97-AF65-F5344CB8AC3E}">
        <p14:creationId xmlns:p14="http://schemas.microsoft.com/office/powerpoint/2010/main" val="39947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コンテンツ プレースホルダー 2"/>
          <p:cNvSpPr txBox="1">
            <a:spLocks/>
          </p:cNvSpPr>
          <p:nvPr/>
        </p:nvSpPr>
        <p:spPr>
          <a:xfrm>
            <a:off x="822960" y="758816"/>
            <a:ext cx="7649832" cy="10178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r>
              <a:rPr lang="ja-JP" altLang="en-US" dirty="0"/>
              <a:t>は，以下のような問題として</a:t>
            </a:r>
            <a:endParaRPr lang="en-US" altLang="ja-JP" dirty="0"/>
          </a:p>
          <a:p>
            <a:r>
              <a:rPr lang="ja-JP" altLang="en-US" dirty="0"/>
              <a:t>考えられる．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1535765-B8CD-42B8-8BAA-B723F776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問題として定義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E84A0E-C162-43BE-9803-6B082716F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61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グラフ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色集合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={1,2,…,</m:t>
                              </m:r>
                              <m:r>
                                <a:rPr kumimoji="1" lang="en-US" altLang="ja-JP" sz="2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頂点への色割り当て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𝑐𝑜𝑙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各プレイヤーの最初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i="1" baseline="0" smtClean="0">
                                  <a:latin typeface="Cambria Math" panose="02040503050406030204" pitchFamily="18" charset="0"/>
                                </a:rPr>
                                <m:t>の自分の領地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kumimoji="1" lang="en-US" altLang="ja-JP" sz="2800" b="0" baseline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" t="-25258" r="-53966" b="-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8653C05-27D4-43D2-9EA1-15D8BA298E50}"/>
              </a:ext>
            </a:extLst>
          </p:cNvPr>
          <p:cNvSpPr txBox="1">
            <a:spLocks/>
          </p:cNvSpPr>
          <p:nvPr/>
        </p:nvSpPr>
        <p:spPr>
          <a:xfrm>
            <a:off x="822959" y="758816"/>
            <a:ext cx="7543801" cy="9430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900611" y="4855776"/>
            <a:ext cx="4672173" cy="1944646"/>
            <a:chOff x="599823" y="3105828"/>
            <a:chExt cx="7826485" cy="3240000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9D5757A3-4452-4919-83E6-B7B8110911E4}"/>
                </a:ext>
              </a:extLst>
            </p:cNvPr>
            <p:cNvCxnSpPr>
              <a:cxnSpLocks/>
              <a:stCxn id="59" idx="4"/>
              <a:endCxn id="63" idx="0"/>
            </p:cNvCxnSpPr>
            <p:nvPr/>
          </p:nvCxnSpPr>
          <p:spPr>
            <a:xfrm>
              <a:off x="7567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9384BF3-97B7-4405-B266-0ACEC5462D37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>
              <a:off x="8215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6627B5D7-394D-4D77-A139-AF8D0D1CFC58}"/>
                </a:ext>
              </a:extLst>
            </p:cNvPr>
            <p:cNvCxnSpPr>
              <a:cxnSpLocks/>
              <a:stCxn id="49" idx="6"/>
              <a:endCxn id="68" idx="2"/>
            </p:cNvCxnSpPr>
            <p:nvPr/>
          </p:nvCxnSpPr>
          <p:spPr>
            <a:xfrm>
              <a:off x="5834310" y="5958447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09C8680A-62E6-4B81-8D4D-062E6740D495}"/>
                </a:ext>
              </a:extLst>
            </p:cNvPr>
            <p:cNvCxnSpPr>
              <a:cxnSpLocks/>
              <a:stCxn id="48" idx="6"/>
              <a:endCxn id="67" idx="2"/>
            </p:cNvCxnSpPr>
            <p:nvPr/>
          </p:nvCxnSpPr>
          <p:spPr>
            <a:xfrm>
              <a:off x="5834310" y="5312102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9E23E653-70A9-4AC1-8AE6-5EDF750EC15A}"/>
                </a:ext>
              </a:extLst>
            </p:cNvPr>
            <p:cNvCxnSpPr>
              <a:cxnSpLocks/>
              <a:stCxn id="47" idx="6"/>
              <a:endCxn id="66" idx="2"/>
            </p:cNvCxnSpPr>
            <p:nvPr/>
          </p:nvCxnSpPr>
          <p:spPr>
            <a:xfrm>
              <a:off x="5834310" y="4665758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FA98E4C6-EA5B-4CF5-A3E9-026FA4F8FFAB}"/>
                </a:ext>
              </a:extLst>
            </p:cNvPr>
            <p:cNvCxnSpPr>
              <a:cxnSpLocks/>
              <a:stCxn id="55" idx="4"/>
              <a:endCxn id="58" idx="0"/>
            </p:cNvCxnSpPr>
            <p:nvPr/>
          </p:nvCxnSpPr>
          <p:spPr>
            <a:xfrm>
              <a:off x="6919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354FCEC6-D073-488D-84A5-339CAF404D69}"/>
                </a:ext>
              </a:extLst>
            </p:cNvPr>
            <p:cNvCxnSpPr>
              <a:cxnSpLocks/>
              <a:stCxn id="46" idx="6"/>
              <a:endCxn id="65" idx="2"/>
            </p:cNvCxnSpPr>
            <p:nvPr/>
          </p:nvCxnSpPr>
          <p:spPr>
            <a:xfrm>
              <a:off x="5834310" y="4016930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58">
              <a:extLst>
                <a:ext uri="{FF2B5EF4-FFF2-40B4-BE49-F238E27FC236}">
                  <a16:creationId xmlns:a16="http://schemas.microsoft.com/office/drawing/2014/main" id="{CAF5F06A-62DD-4515-A308-664C7C19DF14}"/>
                </a:ext>
              </a:extLst>
            </p:cNvPr>
            <p:cNvSpPr/>
            <p:nvPr/>
          </p:nvSpPr>
          <p:spPr>
            <a:xfrm>
              <a:off x="6708177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439191A5-0CF9-4607-AEF2-979823DA2B71}"/>
                </a:ext>
              </a:extLst>
            </p:cNvPr>
            <p:cNvCxnSpPr>
              <a:cxnSpLocks/>
              <a:stCxn id="45" idx="6"/>
              <a:endCxn id="64" idx="2"/>
            </p:cNvCxnSpPr>
            <p:nvPr/>
          </p:nvCxnSpPr>
          <p:spPr>
            <a:xfrm>
              <a:off x="5834310" y="3368931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3B2F1349-7B46-4195-B337-4F79EC0A541E}"/>
                </a:ext>
              </a:extLst>
            </p:cNvPr>
            <p:cNvCxnSpPr>
              <a:cxnSpLocks/>
              <a:stCxn id="45" idx="4"/>
              <a:endCxn id="49" idx="0"/>
            </p:cNvCxnSpPr>
            <p:nvPr/>
          </p:nvCxnSpPr>
          <p:spPr>
            <a:xfrm>
              <a:off x="5623244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2269F720-6D91-4FD1-83A9-1EC7AB3A2EE7}"/>
                </a:ext>
              </a:extLst>
            </p:cNvPr>
            <p:cNvCxnSpPr>
              <a:cxnSpLocks/>
              <a:stCxn id="50" idx="4"/>
              <a:endCxn id="54" idx="0"/>
            </p:cNvCxnSpPr>
            <p:nvPr/>
          </p:nvCxnSpPr>
          <p:spPr>
            <a:xfrm>
              <a:off x="6271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31D3EDC0-ADA6-4FD5-ABD7-AD25E89DC0EA}"/>
                </a:ext>
              </a:extLst>
            </p:cNvPr>
            <p:cNvGrpSpPr/>
            <p:nvPr/>
          </p:nvGrpSpPr>
          <p:grpSpPr>
            <a:xfrm>
              <a:off x="599823" y="3105828"/>
              <a:ext cx="3240000" cy="3240000"/>
              <a:chOff x="5714255" y="3268991"/>
              <a:chExt cx="3240000" cy="3240828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A661A959-B924-4883-9FD3-22C58E65CA7D}"/>
                  </a:ext>
                </a:extLst>
              </p:cNvPr>
              <p:cNvSpPr/>
              <p:nvPr/>
            </p:nvSpPr>
            <p:spPr>
              <a:xfrm>
                <a:off x="5714255" y="3268991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90FBC94-E02E-4887-938B-DF332AB99DB1}"/>
                  </a:ext>
                </a:extLst>
              </p:cNvPr>
              <p:cNvSpPr/>
              <p:nvPr/>
            </p:nvSpPr>
            <p:spPr>
              <a:xfrm>
                <a:off x="6362255" y="3269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6F90078C-2BC3-4E58-9828-0BCBE41AD42B}"/>
                  </a:ext>
                </a:extLst>
              </p:cNvPr>
              <p:cNvSpPr/>
              <p:nvPr/>
            </p:nvSpPr>
            <p:spPr>
              <a:xfrm>
                <a:off x="8306255" y="3269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CACF588-E3F8-4DB7-95CA-B14E179FE0D7}"/>
                  </a:ext>
                </a:extLst>
              </p:cNvPr>
              <p:cNvSpPr/>
              <p:nvPr/>
            </p:nvSpPr>
            <p:spPr>
              <a:xfrm>
                <a:off x="7658255" y="3269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672D50EA-3F13-49BA-8EDE-5DFE79988877}"/>
                  </a:ext>
                </a:extLst>
              </p:cNvPr>
              <p:cNvSpPr/>
              <p:nvPr/>
            </p:nvSpPr>
            <p:spPr>
              <a:xfrm>
                <a:off x="7010255" y="3269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4267F393-F1D6-4C22-ADF9-84A57B0D6DD5}"/>
                  </a:ext>
                </a:extLst>
              </p:cNvPr>
              <p:cNvSpPr/>
              <p:nvPr/>
            </p:nvSpPr>
            <p:spPr>
              <a:xfrm>
                <a:off x="5714255" y="3917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3D5176FB-86C6-4F2F-A6C4-E8E212DD8156}"/>
                  </a:ext>
                </a:extLst>
              </p:cNvPr>
              <p:cNvSpPr/>
              <p:nvPr/>
            </p:nvSpPr>
            <p:spPr>
              <a:xfrm>
                <a:off x="6362255" y="3917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2E8BE774-06BA-4E7D-AFEB-D9E70CA00A13}"/>
                  </a:ext>
                </a:extLst>
              </p:cNvPr>
              <p:cNvSpPr/>
              <p:nvPr/>
            </p:nvSpPr>
            <p:spPr>
              <a:xfrm>
                <a:off x="8306255" y="3917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61882B01-9F47-43E7-BC81-7DC6A08DBCE0}"/>
                  </a:ext>
                </a:extLst>
              </p:cNvPr>
              <p:cNvSpPr/>
              <p:nvPr/>
            </p:nvSpPr>
            <p:spPr>
              <a:xfrm>
                <a:off x="7658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9136D697-45CD-4ADF-A316-F03080455D47}"/>
                  </a:ext>
                </a:extLst>
              </p:cNvPr>
              <p:cNvSpPr/>
              <p:nvPr/>
            </p:nvSpPr>
            <p:spPr>
              <a:xfrm>
                <a:off x="7010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B9F9864-1569-4236-B6C1-E332C2F6EAD5}"/>
                  </a:ext>
                </a:extLst>
              </p:cNvPr>
              <p:cNvSpPr/>
              <p:nvPr/>
            </p:nvSpPr>
            <p:spPr>
              <a:xfrm>
                <a:off x="5714255" y="4565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C274D904-02DD-4802-ADBC-4E3B9CD8F6FA}"/>
                  </a:ext>
                </a:extLst>
              </p:cNvPr>
              <p:cNvSpPr/>
              <p:nvPr/>
            </p:nvSpPr>
            <p:spPr>
              <a:xfrm>
                <a:off x="6362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64F97FB4-C4AF-4284-8E19-56429552395E}"/>
                  </a:ext>
                </a:extLst>
              </p:cNvPr>
              <p:cNvSpPr/>
              <p:nvPr/>
            </p:nvSpPr>
            <p:spPr>
              <a:xfrm>
                <a:off x="8306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1A32E4DE-8DE4-4A39-8385-5CCD942B7CA7}"/>
                  </a:ext>
                </a:extLst>
              </p:cNvPr>
              <p:cNvSpPr/>
              <p:nvPr/>
            </p:nvSpPr>
            <p:spPr>
              <a:xfrm>
                <a:off x="7658255" y="4565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FCAB39A-7FDC-415A-BC3C-28F1AF3A9D0D}"/>
                  </a:ext>
                </a:extLst>
              </p:cNvPr>
              <p:cNvSpPr/>
              <p:nvPr/>
            </p:nvSpPr>
            <p:spPr>
              <a:xfrm>
                <a:off x="7010255" y="4565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37A40C7-4E5E-4E5F-8184-0C92879ACEE0}"/>
                  </a:ext>
                </a:extLst>
              </p:cNvPr>
              <p:cNvSpPr/>
              <p:nvPr/>
            </p:nvSpPr>
            <p:spPr>
              <a:xfrm>
                <a:off x="5714255" y="5213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C74A8CCA-4CDA-4516-9E62-ABC3A075B816}"/>
                  </a:ext>
                </a:extLst>
              </p:cNvPr>
              <p:cNvSpPr/>
              <p:nvPr/>
            </p:nvSpPr>
            <p:spPr>
              <a:xfrm>
                <a:off x="6362255" y="5213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F68F6-7B46-4B4B-AD86-6929E8DABCA4}"/>
                  </a:ext>
                </a:extLst>
              </p:cNvPr>
              <p:cNvSpPr/>
              <p:nvPr/>
            </p:nvSpPr>
            <p:spPr>
              <a:xfrm>
                <a:off x="8306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D8BF6DA-5F56-4C9F-A53A-9BE828C3161C}"/>
                  </a:ext>
                </a:extLst>
              </p:cNvPr>
              <p:cNvSpPr/>
              <p:nvPr/>
            </p:nvSpPr>
            <p:spPr>
              <a:xfrm>
                <a:off x="7658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2F77F491-C737-4CF3-860B-C028562E43E2}"/>
                  </a:ext>
                </a:extLst>
              </p:cNvPr>
              <p:cNvSpPr/>
              <p:nvPr/>
            </p:nvSpPr>
            <p:spPr>
              <a:xfrm>
                <a:off x="7010255" y="5213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E86AD69-B395-4C71-91E4-D2F075279B77}"/>
                  </a:ext>
                </a:extLst>
              </p:cNvPr>
              <p:cNvSpPr/>
              <p:nvPr/>
            </p:nvSpPr>
            <p:spPr>
              <a:xfrm>
                <a:off x="5714255" y="5861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D04A94A-3C4A-402B-8433-BBB06F580630}"/>
                  </a:ext>
                </a:extLst>
              </p:cNvPr>
              <p:cNvSpPr/>
              <p:nvPr/>
            </p:nvSpPr>
            <p:spPr>
              <a:xfrm>
                <a:off x="6362255" y="5861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70DFA64-BD32-4255-8187-648FE4D0501D}"/>
                  </a:ext>
                </a:extLst>
              </p:cNvPr>
              <p:cNvSpPr/>
              <p:nvPr/>
            </p:nvSpPr>
            <p:spPr>
              <a:xfrm>
                <a:off x="8306255" y="5861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8E5A06D-107D-4CDA-B6DE-97D3134F7FB4}"/>
                  </a:ext>
                </a:extLst>
              </p:cNvPr>
              <p:cNvSpPr/>
              <p:nvPr/>
            </p:nvSpPr>
            <p:spPr>
              <a:xfrm>
                <a:off x="7658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68612419-FB65-4D07-8B78-E30EC5AF1E60}"/>
                  </a:ext>
                </a:extLst>
              </p:cNvPr>
              <p:cNvSpPr/>
              <p:nvPr/>
            </p:nvSpPr>
            <p:spPr>
              <a:xfrm>
                <a:off x="7010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5" name="楕円 30">
              <a:extLst>
                <a:ext uri="{FF2B5EF4-FFF2-40B4-BE49-F238E27FC236}">
                  <a16:creationId xmlns:a16="http://schemas.microsoft.com/office/drawing/2014/main" id="{9F731302-CDAD-4109-9678-5238D0E93073}"/>
                </a:ext>
              </a:extLst>
            </p:cNvPr>
            <p:cNvSpPr/>
            <p:nvPr/>
          </p:nvSpPr>
          <p:spPr>
            <a:xfrm>
              <a:off x="5412178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6" name="楕円 31">
              <a:extLst>
                <a:ext uri="{FF2B5EF4-FFF2-40B4-BE49-F238E27FC236}">
                  <a16:creationId xmlns:a16="http://schemas.microsoft.com/office/drawing/2014/main" id="{8DE5CC2E-6BD5-41D2-9BEA-FA4801492C04}"/>
                </a:ext>
              </a:extLst>
            </p:cNvPr>
            <p:cNvSpPr/>
            <p:nvPr/>
          </p:nvSpPr>
          <p:spPr>
            <a:xfrm>
              <a:off x="5412178" y="3807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7" name="楕円 32">
              <a:extLst>
                <a:ext uri="{FF2B5EF4-FFF2-40B4-BE49-F238E27FC236}">
                  <a16:creationId xmlns:a16="http://schemas.microsoft.com/office/drawing/2014/main" id="{DA81B0B3-5819-4895-BD0C-67623E4FF08A}"/>
                </a:ext>
              </a:extLst>
            </p:cNvPr>
            <p:cNvSpPr/>
            <p:nvPr/>
          </p:nvSpPr>
          <p:spPr>
            <a:xfrm>
              <a:off x="5412178" y="4455828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8" name="楕円 33">
              <a:extLst>
                <a:ext uri="{FF2B5EF4-FFF2-40B4-BE49-F238E27FC236}">
                  <a16:creationId xmlns:a16="http://schemas.microsoft.com/office/drawing/2014/main" id="{832F675F-7CE8-4D49-984D-7FCB862A9D50}"/>
                </a:ext>
              </a:extLst>
            </p:cNvPr>
            <p:cNvSpPr/>
            <p:nvPr/>
          </p:nvSpPr>
          <p:spPr>
            <a:xfrm>
              <a:off x="5412178" y="5102171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9" name="楕円 34">
              <a:extLst>
                <a:ext uri="{FF2B5EF4-FFF2-40B4-BE49-F238E27FC236}">
                  <a16:creationId xmlns:a16="http://schemas.microsoft.com/office/drawing/2014/main" id="{2D1A92E7-64C3-4807-A876-D40ADEAD8475}"/>
                </a:ext>
              </a:extLst>
            </p:cNvPr>
            <p:cNvSpPr/>
            <p:nvPr/>
          </p:nvSpPr>
          <p:spPr>
            <a:xfrm>
              <a:off x="5412178" y="5748516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0" name="楕円 52">
              <a:extLst>
                <a:ext uri="{FF2B5EF4-FFF2-40B4-BE49-F238E27FC236}">
                  <a16:creationId xmlns:a16="http://schemas.microsoft.com/office/drawing/2014/main" id="{E3EDD4A3-2C13-40A6-8CAA-328458F7DEA2}"/>
                </a:ext>
              </a:extLst>
            </p:cNvPr>
            <p:cNvSpPr/>
            <p:nvPr/>
          </p:nvSpPr>
          <p:spPr>
            <a:xfrm>
              <a:off x="6060177" y="3159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1" name="楕円 53">
              <a:extLst>
                <a:ext uri="{FF2B5EF4-FFF2-40B4-BE49-F238E27FC236}">
                  <a16:creationId xmlns:a16="http://schemas.microsoft.com/office/drawing/2014/main" id="{D8D17298-EB72-46AB-A032-69E21307D5A2}"/>
                </a:ext>
              </a:extLst>
            </p:cNvPr>
            <p:cNvSpPr/>
            <p:nvPr/>
          </p:nvSpPr>
          <p:spPr>
            <a:xfrm>
              <a:off x="6060177" y="3807000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2" name="楕円 54">
              <a:extLst>
                <a:ext uri="{FF2B5EF4-FFF2-40B4-BE49-F238E27FC236}">
                  <a16:creationId xmlns:a16="http://schemas.microsoft.com/office/drawing/2014/main" id="{1719E95F-10D2-4FA0-8D9F-0ED4E26F0DDB}"/>
                </a:ext>
              </a:extLst>
            </p:cNvPr>
            <p:cNvSpPr/>
            <p:nvPr/>
          </p:nvSpPr>
          <p:spPr>
            <a:xfrm>
              <a:off x="6060177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3" name="楕円 55">
              <a:extLst>
                <a:ext uri="{FF2B5EF4-FFF2-40B4-BE49-F238E27FC236}">
                  <a16:creationId xmlns:a16="http://schemas.microsoft.com/office/drawing/2014/main" id="{9DD8463C-B9A0-470A-AF9C-B4CAE6BAC386}"/>
                </a:ext>
              </a:extLst>
            </p:cNvPr>
            <p:cNvSpPr/>
            <p:nvPr/>
          </p:nvSpPr>
          <p:spPr>
            <a:xfrm>
              <a:off x="6060177" y="5102171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4" name="楕円 56">
              <a:extLst>
                <a:ext uri="{FF2B5EF4-FFF2-40B4-BE49-F238E27FC236}">
                  <a16:creationId xmlns:a16="http://schemas.microsoft.com/office/drawing/2014/main" id="{C0979B31-B2FD-4360-9C51-C8D3897D3A2A}"/>
                </a:ext>
              </a:extLst>
            </p:cNvPr>
            <p:cNvSpPr/>
            <p:nvPr/>
          </p:nvSpPr>
          <p:spPr>
            <a:xfrm>
              <a:off x="6060177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5" name="楕円 57">
              <a:extLst>
                <a:ext uri="{FF2B5EF4-FFF2-40B4-BE49-F238E27FC236}">
                  <a16:creationId xmlns:a16="http://schemas.microsoft.com/office/drawing/2014/main" id="{02429D70-F678-49A9-8EDB-4DB032778F17}"/>
                </a:ext>
              </a:extLst>
            </p:cNvPr>
            <p:cNvSpPr/>
            <p:nvPr/>
          </p:nvSpPr>
          <p:spPr>
            <a:xfrm>
              <a:off x="6708177" y="3159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6" name="楕円 59">
              <a:extLst>
                <a:ext uri="{FF2B5EF4-FFF2-40B4-BE49-F238E27FC236}">
                  <a16:creationId xmlns:a16="http://schemas.microsoft.com/office/drawing/2014/main" id="{A271B694-F533-4348-BD45-A77E8C27C080}"/>
                </a:ext>
              </a:extLst>
            </p:cNvPr>
            <p:cNvSpPr/>
            <p:nvPr/>
          </p:nvSpPr>
          <p:spPr>
            <a:xfrm>
              <a:off x="6708177" y="4455828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7" name="楕円 60">
              <a:extLst>
                <a:ext uri="{FF2B5EF4-FFF2-40B4-BE49-F238E27FC236}">
                  <a16:creationId xmlns:a16="http://schemas.microsoft.com/office/drawing/2014/main" id="{0A62E3A6-B410-4B1C-A5E2-0739C4CEA58D}"/>
                </a:ext>
              </a:extLst>
            </p:cNvPr>
            <p:cNvSpPr/>
            <p:nvPr/>
          </p:nvSpPr>
          <p:spPr>
            <a:xfrm>
              <a:off x="6708177" y="5102171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8" name="楕円 61">
              <a:extLst>
                <a:ext uri="{FF2B5EF4-FFF2-40B4-BE49-F238E27FC236}">
                  <a16:creationId xmlns:a16="http://schemas.microsoft.com/office/drawing/2014/main" id="{B43B509A-EFED-4F43-843B-71E2651BED84}"/>
                </a:ext>
              </a:extLst>
            </p:cNvPr>
            <p:cNvSpPr/>
            <p:nvPr/>
          </p:nvSpPr>
          <p:spPr>
            <a:xfrm>
              <a:off x="6708177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9" name="楕円 62">
              <a:extLst>
                <a:ext uri="{FF2B5EF4-FFF2-40B4-BE49-F238E27FC236}">
                  <a16:creationId xmlns:a16="http://schemas.microsoft.com/office/drawing/2014/main" id="{0FE73DAF-91C2-4471-A782-4D410A98695A}"/>
                </a:ext>
              </a:extLst>
            </p:cNvPr>
            <p:cNvSpPr/>
            <p:nvPr/>
          </p:nvSpPr>
          <p:spPr>
            <a:xfrm>
              <a:off x="7356176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0" name="楕円 63">
              <a:extLst>
                <a:ext uri="{FF2B5EF4-FFF2-40B4-BE49-F238E27FC236}">
                  <a16:creationId xmlns:a16="http://schemas.microsoft.com/office/drawing/2014/main" id="{4853A309-9E16-40EC-B69A-4D62BFF3D2C5}"/>
                </a:ext>
              </a:extLst>
            </p:cNvPr>
            <p:cNvSpPr/>
            <p:nvPr/>
          </p:nvSpPr>
          <p:spPr>
            <a:xfrm>
              <a:off x="7356176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1" name="楕円 64">
              <a:extLst>
                <a:ext uri="{FF2B5EF4-FFF2-40B4-BE49-F238E27FC236}">
                  <a16:creationId xmlns:a16="http://schemas.microsoft.com/office/drawing/2014/main" id="{732BD0FF-C606-4828-B947-A1D78B46E2D6}"/>
                </a:ext>
              </a:extLst>
            </p:cNvPr>
            <p:cNvSpPr/>
            <p:nvPr/>
          </p:nvSpPr>
          <p:spPr>
            <a:xfrm>
              <a:off x="7356176" y="4455828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2" name="楕円 65">
              <a:extLst>
                <a:ext uri="{FF2B5EF4-FFF2-40B4-BE49-F238E27FC236}">
                  <a16:creationId xmlns:a16="http://schemas.microsoft.com/office/drawing/2014/main" id="{B686966C-E84D-4453-B888-F66BAC7D5699}"/>
                </a:ext>
              </a:extLst>
            </p:cNvPr>
            <p:cNvSpPr/>
            <p:nvPr/>
          </p:nvSpPr>
          <p:spPr>
            <a:xfrm>
              <a:off x="7356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3" name="楕円 66">
              <a:extLst>
                <a:ext uri="{FF2B5EF4-FFF2-40B4-BE49-F238E27FC236}">
                  <a16:creationId xmlns:a16="http://schemas.microsoft.com/office/drawing/2014/main" id="{915C6F1F-841B-494D-B97B-050107B8D405}"/>
                </a:ext>
              </a:extLst>
            </p:cNvPr>
            <p:cNvSpPr/>
            <p:nvPr/>
          </p:nvSpPr>
          <p:spPr>
            <a:xfrm>
              <a:off x="7356176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4" name="楕円 67">
              <a:extLst>
                <a:ext uri="{FF2B5EF4-FFF2-40B4-BE49-F238E27FC236}">
                  <a16:creationId xmlns:a16="http://schemas.microsoft.com/office/drawing/2014/main" id="{3A6DEC22-2FD8-46FC-A4A0-75CB4CB8D4AB}"/>
                </a:ext>
              </a:extLst>
            </p:cNvPr>
            <p:cNvSpPr/>
            <p:nvPr/>
          </p:nvSpPr>
          <p:spPr>
            <a:xfrm>
              <a:off x="8004176" y="3159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5" name="楕円 68">
              <a:extLst>
                <a:ext uri="{FF2B5EF4-FFF2-40B4-BE49-F238E27FC236}">
                  <a16:creationId xmlns:a16="http://schemas.microsoft.com/office/drawing/2014/main" id="{C34CA9B6-7CED-4CEF-9E02-406755B73A97}"/>
                </a:ext>
              </a:extLst>
            </p:cNvPr>
            <p:cNvSpPr/>
            <p:nvPr/>
          </p:nvSpPr>
          <p:spPr>
            <a:xfrm>
              <a:off x="8004176" y="3807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6" name="楕円 69">
              <a:extLst>
                <a:ext uri="{FF2B5EF4-FFF2-40B4-BE49-F238E27FC236}">
                  <a16:creationId xmlns:a16="http://schemas.microsoft.com/office/drawing/2014/main" id="{D0C7CC2B-DB9F-46FC-84D6-584DAE291EBF}"/>
                </a:ext>
              </a:extLst>
            </p:cNvPr>
            <p:cNvSpPr/>
            <p:nvPr/>
          </p:nvSpPr>
          <p:spPr>
            <a:xfrm>
              <a:off x="8004176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7" name="楕円 70">
              <a:extLst>
                <a:ext uri="{FF2B5EF4-FFF2-40B4-BE49-F238E27FC236}">
                  <a16:creationId xmlns:a16="http://schemas.microsoft.com/office/drawing/2014/main" id="{44EF5624-8D81-480E-8D3D-002AD3B922C0}"/>
                </a:ext>
              </a:extLst>
            </p:cNvPr>
            <p:cNvSpPr/>
            <p:nvPr/>
          </p:nvSpPr>
          <p:spPr>
            <a:xfrm>
              <a:off x="8004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8" name="楕円 71">
              <a:extLst>
                <a:ext uri="{FF2B5EF4-FFF2-40B4-BE49-F238E27FC236}">
                  <a16:creationId xmlns:a16="http://schemas.microsoft.com/office/drawing/2014/main" id="{39D56DBB-BB37-4F86-8457-6B6D81DF7F99}"/>
                </a:ext>
              </a:extLst>
            </p:cNvPr>
            <p:cNvSpPr/>
            <p:nvPr/>
          </p:nvSpPr>
          <p:spPr>
            <a:xfrm>
              <a:off x="8004176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9" name="矢印: 右 2">
              <a:extLst>
                <a:ext uri="{FF2B5EF4-FFF2-40B4-BE49-F238E27FC236}">
                  <a16:creationId xmlns:a16="http://schemas.microsoft.com/office/drawing/2014/main" id="{523BCD35-7486-444E-B6FC-C7E3709B0AFE}"/>
                </a:ext>
              </a:extLst>
            </p:cNvPr>
            <p:cNvSpPr/>
            <p:nvPr/>
          </p:nvSpPr>
          <p:spPr>
            <a:xfrm>
              <a:off x="4335242" y="4096022"/>
              <a:ext cx="707099" cy="1276150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  <p:sp>
        <p:nvSpPr>
          <p:cNvPr id="159" name="角丸四角形吹き出し 158"/>
          <p:cNvSpPr/>
          <p:nvPr/>
        </p:nvSpPr>
        <p:spPr>
          <a:xfrm>
            <a:off x="6228757" y="4964488"/>
            <a:ext cx="2670146" cy="1013832"/>
          </a:xfrm>
          <a:prstGeom prst="wedgeRoundRectCallout">
            <a:avLst>
              <a:gd name="adj1" fmla="val -63852"/>
              <a:gd name="adj2" fmla="val 3466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先手が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勝てるのか？</a:t>
            </a:r>
          </a:p>
        </p:txBody>
      </p:sp>
      <p:sp>
        <p:nvSpPr>
          <p:cNvPr id="160" name="円/楕円 159"/>
          <p:cNvSpPr/>
          <p:nvPr/>
        </p:nvSpPr>
        <p:spPr>
          <a:xfrm>
            <a:off x="3717788" y="4825256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正方形/長方形 160"/>
              <p:cNvSpPr/>
              <p:nvPr/>
            </p:nvSpPr>
            <p:spPr>
              <a:xfrm>
                <a:off x="3229928" y="4690940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1" name="正方形/長方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28" y="4690940"/>
                <a:ext cx="57629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正方形/長方形 161"/>
              <p:cNvSpPr/>
              <p:nvPr/>
            </p:nvSpPr>
            <p:spPr>
              <a:xfrm>
                <a:off x="5585603" y="6305980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2" name="正方形/長方形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603" y="6305980"/>
                <a:ext cx="57629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円/楕円 162"/>
          <p:cNvSpPr/>
          <p:nvPr/>
        </p:nvSpPr>
        <p:spPr>
          <a:xfrm>
            <a:off x="5266784" y="6382434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392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制限付きで研究されてきた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413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周・伊藤研究室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8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effectLst/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25930</TotalTime>
  <Words>1254</Words>
  <Application>Microsoft Office PowerPoint</Application>
  <PresentationFormat>画面に合わせる (4:3)</PresentationFormat>
  <Paragraphs>311</Paragraphs>
  <Slides>25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Office Theme</vt:lpstr>
      <vt:lpstr>モンテカルロ法に基づく 領地拡大型ゲームの 対戦アルゴリズムに 関する研究</vt:lpstr>
      <vt:lpstr>Flood-It　とは</vt:lpstr>
      <vt:lpstr>Flood-It　とは</vt:lpstr>
      <vt:lpstr>Flood-It　とは</vt:lpstr>
      <vt:lpstr>既知の結果</vt:lpstr>
      <vt:lpstr>二人用Flood-It</vt:lpstr>
      <vt:lpstr>二人用Flood-It</vt:lpstr>
      <vt:lpstr>問題として定義</vt:lpstr>
      <vt:lpstr>制限付きで研究されてきた</vt:lpstr>
      <vt:lpstr>既存の結果</vt:lpstr>
      <vt:lpstr>既存の結果</vt:lpstr>
      <vt:lpstr>証明の流れ</vt:lpstr>
      <vt:lpstr>共通上位列問題とは</vt:lpstr>
      <vt:lpstr>共通上位列問題とは</vt:lpstr>
      <vt:lpstr>先行研究の説明</vt:lpstr>
      <vt:lpstr>先行研究の説明</vt:lpstr>
      <vt:lpstr>先行研究の説明</vt:lpstr>
      <vt:lpstr>先行研究の拡張で起こる問題</vt:lpstr>
      <vt:lpstr>問題の解決</vt:lpstr>
      <vt:lpstr>直並列グラフのインスタンス</vt:lpstr>
      <vt:lpstr>先手が勝つ場合</vt:lpstr>
      <vt:lpstr>後手が勝つ場合</vt:lpstr>
      <vt:lpstr>PowerPoint プレゼンテーション</vt:lpstr>
      <vt:lpstr>今回の結果</vt:lpstr>
      <vt:lpstr>これからの目標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将也 小田</cp:lastModifiedBy>
  <cp:revision>727</cp:revision>
  <cp:lastPrinted>2019-02-07T03:59:06Z</cp:lastPrinted>
  <dcterms:created xsi:type="dcterms:W3CDTF">2018-10-26T05:41:54Z</dcterms:created>
  <dcterms:modified xsi:type="dcterms:W3CDTF">2019-11-14T17:11:41Z</dcterms:modified>
</cp:coreProperties>
</file>