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handoutMasterIdLst>
    <p:handoutMasterId r:id="rId53"/>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410" r:id="rId19"/>
    <p:sldId id="411" r:id="rId20"/>
    <p:sldId id="415" r:id="rId21"/>
    <p:sldId id="405" r:id="rId22"/>
    <p:sldId id="374" r:id="rId23"/>
    <p:sldId id="392" r:id="rId24"/>
    <p:sldId id="393" r:id="rId25"/>
    <p:sldId id="414" r:id="rId26"/>
    <p:sldId id="416" r:id="rId27"/>
    <p:sldId id="318" r:id="rId28"/>
    <p:sldId id="343" r:id="rId29"/>
    <p:sldId id="397" r:id="rId30"/>
    <p:sldId id="407" r:id="rId31"/>
    <p:sldId id="408" r:id="rId32"/>
    <p:sldId id="409" r:id="rId33"/>
    <p:sldId id="401" r:id="rId34"/>
    <p:sldId id="400" r:id="rId35"/>
    <p:sldId id="372" r:id="rId36"/>
    <p:sldId id="376" r:id="rId37"/>
    <p:sldId id="377" r:id="rId38"/>
    <p:sldId id="378" r:id="rId39"/>
    <p:sldId id="373" r:id="rId40"/>
    <p:sldId id="375" r:id="rId41"/>
    <p:sldId id="402" r:id="rId42"/>
    <p:sldId id="403" r:id="rId43"/>
    <p:sldId id="361" r:id="rId44"/>
    <p:sldId id="319" r:id="rId45"/>
    <p:sldId id="412" r:id="rId46"/>
    <p:sldId id="413" r:id="rId47"/>
    <p:sldId id="367" r:id="rId48"/>
    <p:sldId id="368" r:id="rId49"/>
    <p:sldId id="352" r:id="rId50"/>
    <p:sldId id="404" r:id="rId51"/>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83" d="100"/>
          <a:sy n="83" d="100"/>
        </p:scale>
        <p:origin x="96" y="56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___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ser>
        <c:dLbls>
          <c:showLegendKey val="0"/>
          <c:showVal val="0"/>
          <c:showCatName val="0"/>
          <c:showSerName val="0"/>
          <c:showPercent val="0"/>
          <c:showBubbleSize val="0"/>
        </c:dLbls>
        <c:axId val="339417472"/>
        <c:axId val="339421784"/>
      </c:scatterChart>
      <c:valAx>
        <c:axId val="339417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1784"/>
        <c:crosses val="autoZero"/>
        <c:crossBetween val="midCat"/>
      </c:valAx>
      <c:valAx>
        <c:axId val="339421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74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39418648"/>
        <c:axId val="339422960"/>
      </c:scatterChart>
      <c:valAx>
        <c:axId val="339418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2960"/>
        <c:crosses val="autoZero"/>
        <c:crossBetween val="midCat"/>
      </c:valAx>
      <c:valAx>
        <c:axId val="33942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864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338501200"/>
        <c:axId val="338503944"/>
      </c:scatterChart>
      <c:valAx>
        <c:axId val="338501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3944"/>
        <c:crosses val="autoZero"/>
        <c:crossBetween val="midCat"/>
      </c:valAx>
      <c:valAx>
        <c:axId val="338503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2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338501592"/>
        <c:axId val="338506688"/>
      </c:scatterChart>
      <c:valAx>
        <c:axId val="338501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6688"/>
        <c:crosses val="autoZero"/>
        <c:crossBetween val="midCat"/>
      </c:valAx>
      <c:valAx>
        <c:axId val="33850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59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ser>
        <c:dLbls>
          <c:showLegendKey val="0"/>
          <c:showVal val="0"/>
          <c:showCatName val="0"/>
          <c:showSerName val="0"/>
          <c:showPercent val="0"/>
          <c:showBubbleSize val="0"/>
        </c:dLbls>
        <c:axId val="338499632"/>
        <c:axId val="338501984"/>
      </c:scatterChart>
      <c:valAx>
        <c:axId val="338499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984"/>
        <c:crosses val="autoZero"/>
        <c:crossBetween val="midCat"/>
      </c:valAx>
      <c:valAx>
        <c:axId val="33850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49963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46018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90522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22553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2829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48197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0660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60042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640812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559453"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
        <p:nvSpPr>
          <p:cNvPr id="218" name="テキスト ボックス 217"/>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16"/>
                                        </p:tgtEl>
                                      </p:cBhvr>
                                    </p:animEffect>
                                    <p:set>
                                      <p:cBhvr>
                                        <p:cTn id="62" dur="1" fill="hold">
                                          <p:stCondLst>
                                            <p:cond delay="999"/>
                                          </p:stCondLst>
                                        </p:cTn>
                                        <p:tgtEl>
                                          <p:spTgt spid="1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1000"/>
                                        <p:tgtEl>
                                          <p:spTgt spid="5"/>
                                        </p:tgtEl>
                                      </p:cBhvr>
                                    </p:animEffect>
                                    <p:set>
                                      <p:cBhvr>
                                        <p:cTn id="65" dur="1" fill="hold">
                                          <p:stCondLst>
                                            <p:cond delay="9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up)">
                                      <p:cBhvr>
                                        <p:cTn id="70" dur="10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1000"/>
                                        <p:tgtEl>
                                          <p:spTgt spid="2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9"/>
                                        </p:tgtEl>
                                        <p:attrNameLst>
                                          <p:attrName>style.visibility</p:attrName>
                                        </p:attrNameLst>
                                      </p:cBhvr>
                                      <p:to>
                                        <p:strVal val="visible"/>
                                      </p:to>
                                    </p:set>
                                    <p:animEffect transition="in" filter="fade">
                                      <p:cBhvr>
                                        <p:cTn id="78" dur="1000"/>
                                        <p:tgtEl>
                                          <p:spTgt spid="1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5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up)">
                                      <p:cBhvr>
                                        <p:cTn id="92"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5" grpId="0" animBg="1"/>
      <p:bldP spid="5" grpId="1" animBg="1"/>
      <p:bldP spid="2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a:t>
            </a:r>
            <a:r>
              <a:rPr lang="ja-JP" altLang="en-US" dirty="0"/>
              <a:t>選択</a:t>
            </a:r>
            <a:r>
              <a:rPr lang="ja-JP" altLang="en-US" dirty="0" smtClean="0"/>
              <a:t>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stCxn id="123" idx="1"/>
            <a:endCxn id="121" idx="0"/>
          </p:cNvCxnSpPr>
          <p:nvPr/>
        </p:nvCxnSpPr>
        <p:spPr>
          <a:xfrm flipH="1">
            <a:off x="1253459" y="2114617"/>
            <a:ext cx="1277473" cy="282514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
        <p:nvSpPr>
          <p:cNvPr id="123"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シミュレーションをするため</a:t>
            </a:r>
            <a:endParaRPr lang="ja-JP" altLang="en-US" dirty="0"/>
          </a:p>
        </p:txBody>
      </p:sp>
    </p:spTree>
    <p:extLst>
      <p:ext uri="{BB962C8B-B14F-4D97-AF65-F5344CB8AC3E}">
        <p14:creationId xmlns:p14="http://schemas.microsoft.com/office/powerpoint/2010/main" val="58020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wipe(left)">
                                      <p:cBhvr>
                                        <p:cTn id="2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P spid="1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65"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シミュレーションをするため</a:t>
            </a:r>
            <a:endParaRPr lang="ja-JP" altLang="en-US" dirty="0"/>
          </a:p>
        </p:txBody>
      </p:sp>
    </p:spTree>
    <p:extLst>
      <p:ext uri="{BB962C8B-B14F-4D97-AF65-F5344CB8AC3E}">
        <p14:creationId xmlns:p14="http://schemas.microsoft.com/office/powerpoint/2010/main" val="92432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r>
                        <a:rPr kumimoji="1" lang="ja-JP" altLang="en-US" sz="2800" dirty="0" smtClean="0"/>
                        <a:t>選択肢</a:t>
                      </a:r>
                      <a:endParaRPr kumimoji="1" lang="ja-JP" altLang="en-US" sz="2800"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bl>
          </a:graphicData>
        </a:graphic>
      </p:graphicFrame>
    </p:spTree>
    <p:extLst>
      <p:ext uri="{BB962C8B-B14F-4D97-AF65-F5344CB8AC3E}">
        <p14:creationId xmlns:p14="http://schemas.microsoft.com/office/powerpoint/2010/main" val="20895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1" end="1"/>
                                            </p:txEl>
                                          </p:spTgt>
                                        </p:tgtEl>
                                        <p:attrNameLst>
                                          <p:attrName>style.visibility</p:attrName>
                                        </p:attrNameLst>
                                      </p:cBhvr>
                                      <p:to>
                                        <p:strVal val="visible"/>
                                      </p:to>
                                    </p:set>
                                    <p:animEffect transition="in" filter="fade">
                                      <p:cBhvr>
                                        <p:cTn id="10" dur="500"/>
                                        <p:tgtEl>
                                          <p:spTgt spid="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xEl>
                                              <p:pRg st="2" end="2"/>
                                            </p:txEl>
                                          </p:spTgt>
                                        </p:tgtEl>
                                        <p:attrNameLst>
                                          <p:attrName>style.visibility</p:attrName>
                                        </p:attrNameLst>
                                      </p:cBhvr>
                                      <p:to>
                                        <p:strVal val="visible"/>
                                      </p:to>
                                    </p:set>
                                    <p:animEffect transition="in" filter="fade">
                                      <p:cBhvr>
                                        <p:cTn id="13" dur="500"/>
                                        <p:tgtEl>
                                          <p:spTgt spid="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90838198"/>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smtClean="0">
                          <a:ln>
                            <a:noFill/>
                          </a:ln>
                          <a:solidFill>
                            <a:prstClr val="black"/>
                          </a:solidFill>
                          <a:effectLst/>
                          <a:uLnTx/>
                          <a:uFillTx/>
                          <a:latin typeface="+mn-lt"/>
                          <a:ea typeface="+mn-ea"/>
                          <a:cs typeface="+mn-cs"/>
                        </a:rPr>
                        <a:t>選択肢</a:t>
                      </a:r>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929021160"/>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gridCol w="629555"/>
                <a:gridCol w="629555"/>
                <a:gridCol w="629555"/>
                <a:gridCol w="629555"/>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smtClean="0">
                          <a:ln>
                            <a:noFill/>
                          </a:ln>
                          <a:solidFill>
                            <a:prstClr val="black"/>
                          </a:solidFill>
                          <a:effectLst/>
                          <a:uLnTx/>
                          <a:uFillTx/>
                          <a:latin typeface="+mn-lt"/>
                          <a:ea typeface="+mn-ea"/>
                          <a:cs typeface="+mn-cs"/>
                        </a:rPr>
                        <a:t>選択肢</a:t>
                      </a:r>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3707899217"/>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gridCol w="629555"/>
                <a:gridCol w="629555"/>
                <a:gridCol w="629555"/>
                <a:gridCol w="629555"/>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smtClean="0">
                          <a:ln>
                            <a:noFill/>
                          </a:ln>
                          <a:solidFill>
                            <a:prstClr val="black"/>
                          </a:solidFill>
                          <a:effectLst/>
                          <a:uLnTx/>
                          <a:uFillTx/>
                          <a:latin typeface="+mn-lt"/>
                          <a:ea typeface="+mn-ea"/>
                          <a:cs typeface="+mn-cs"/>
                        </a:rPr>
                        <a:t>選択肢</a:t>
                      </a:r>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771626909"/>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gridCol w="629555"/>
                <a:gridCol w="629555"/>
                <a:gridCol w="629555"/>
                <a:gridCol w="629555"/>
              </a:tblGrid>
              <a:tr h="337375">
                <a:tc>
                  <a:txBody>
                    <a:bodyPr/>
                    <a:lstStyle/>
                    <a:p>
                      <a:r>
                        <a:rPr kumimoji="1" lang="ja-JP" altLang="en-US" sz="2800" dirty="0" smtClean="0"/>
                        <a:t>選択肢</a:t>
                      </a:r>
                      <a:endParaRPr kumimoji="1" lang="ja-JP" altLang="en-US" sz="2800"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1" nodeType="clickEffect">
                                  <p:stCondLst>
                                    <p:cond delay="0"/>
                                  </p:stCondLst>
                                  <p:childTnLst>
                                    <p:animRot by="43200000">
                                      <p:cBhvr>
                                        <p:cTn id="16" dur="2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graphicFrame>
        <p:nvGraphicFramePr>
          <p:cNvPr id="36" name="表 35"/>
          <p:cNvGraphicFramePr>
            <a:graphicFrameLocks noGrp="1"/>
          </p:cNvGraphicFramePr>
          <p:nvPr>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gridCol w="629555"/>
                <a:gridCol w="629555"/>
                <a:gridCol w="629555"/>
                <a:gridCol w="629555"/>
              </a:tblGrid>
              <a:tr h="337375">
                <a:tc>
                  <a:txBody>
                    <a:bodyPr/>
                    <a:lstStyle/>
                    <a:p>
                      <a:r>
                        <a:rPr kumimoji="1" lang="ja-JP" altLang="en-US" sz="2800" dirty="0" smtClean="0"/>
                        <a:t>選択肢</a:t>
                      </a:r>
                      <a:endParaRPr kumimoji="1" lang="ja-JP" altLang="en-US" sz="2800"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05048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37" name="グラフ 36"/>
          <p:cNvGraphicFramePr/>
          <p:nvPr>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39" name="コンテンツ プレースホルダー 2"/>
          <p:cNvSpPr>
            <a:spLocks noGrp="1"/>
          </p:cNvSpPr>
          <p:nvPr>
            <p:ph idx="1"/>
          </p:nvPr>
        </p:nvSpPr>
        <p:spPr>
          <a:xfrm>
            <a:off x="822959" y="1358577"/>
            <a:ext cx="7898114" cy="996170"/>
          </a:xfrm>
        </p:spPr>
        <p:txBody>
          <a:bodyPr wrap="square">
            <a:spAutoFit/>
          </a:bodyPr>
          <a:lstStyle/>
          <a:p>
            <a:r>
              <a:rPr lang="ja-JP" altLang="en-US" dirty="0" smtClean="0"/>
              <a:t>遺伝的アルゴリズムでは選択の多様性を維持しつつ，</a:t>
            </a:r>
            <a:endParaRPr lang="en-US" altLang="ja-JP" dirty="0" smtClean="0"/>
          </a:p>
          <a:p>
            <a:r>
              <a:rPr lang="ja-JP" altLang="en-US" dirty="0" smtClean="0"/>
              <a:t>適合</a:t>
            </a:r>
            <a:r>
              <a:rPr lang="ja-JP" altLang="en-US" dirty="0"/>
              <a:t>度</a:t>
            </a:r>
            <a:r>
              <a:rPr lang="ja-JP" altLang="en-US" dirty="0" smtClean="0"/>
              <a:t>の高い個体を残すことに利用されている．</a:t>
            </a:r>
            <a:endParaRPr lang="en-US" altLang="ja-JP" dirty="0" smtClean="0"/>
          </a:p>
        </p:txBody>
      </p:sp>
      <p:sp>
        <p:nvSpPr>
          <p:cNvPr id="40" name="テキスト ボックス 39"/>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sp>
        <p:nvSpPr>
          <p:cNvPr id="41" name="コンテンツ プレースホルダー 7"/>
          <p:cNvSpPr txBox="1">
            <a:spLocks/>
          </p:cNvSpPr>
          <p:nvPr/>
        </p:nvSpPr>
        <p:spPr>
          <a:xfrm>
            <a:off x="757126" y="2654872"/>
            <a:ext cx="7675468"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モンテカルロ法でも効果が得られるのではないか？</a:t>
            </a:r>
            <a:endParaRPr lang="ja-JP" altLang="en-US" dirty="0"/>
          </a:p>
        </p:txBody>
      </p:sp>
    </p:spTree>
    <p:extLst>
      <p:ext uri="{BB962C8B-B14F-4D97-AF65-F5344CB8AC3E}">
        <p14:creationId xmlns:p14="http://schemas.microsoft.com/office/powerpoint/2010/main" val="4303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a:t>
            </a:r>
            <a:r>
              <a:rPr kumimoji="1" lang="ja-JP" altLang="en-US" dirty="0" smtClean="0"/>
              <a:t>して</a:t>
            </a:r>
            <a:r>
              <a:rPr kumimoji="1" lang="en-US" altLang="ja-JP" dirty="0" smtClean="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に対する勝率</a:t>
            </a:r>
            <a:r>
              <a:rPr lang="ja-JP" altLang="en-US" dirty="0"/>
              <a:t>は</a:t>
            </a:r>
            <a:r>
              <a:rPr lang="ja-JP" altLang="en-US" dirty="0" smtClean="0"/>
              <a:t>収束していた．</a:t>
            </a:r>
            <a:endParaRPr lang="ja-JP" altLang="en-US" dirty="0"/>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446462283"/>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8"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60" y="173694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ルーレット選択を用いた方</a:t>
            </a:r>
            <a:r>
              <a:rPr lang="ja-JP" altLang="en-US" dirty="0" smtClean="0"/>
              <a:t>が完全ランダムに</a:t>
            </a:r>
            <a:endParaRPr lang="en-US" altLang="ja-JP" dirty="0" smtClean="0"/>
          </a:p>
          <a:p>
            <a:r>
              <a:rPr lang="ja-JP" altLang="en-US" dirty="0"/>
              <a:t>　</a:t>
            </a:r>
            <a:r>
              <a:rPr lang="ja-JP" altLang="en-US" dirty="0" smtClean="0"/>
              <a:t>　</a:t>
            </a:r>
            <a:r>
              <a:rPr lang="ja-JP" altLang="en-US" dirty="0" smtClean="0"/>
              <a:t>プレイアウトを行うよりも</a:t>
            </a:r>
            <a:r>
              <a:rPr lang="ja-JP" altLang="en-US" dirty="0" smtClean="0">
                <a:solidFill>
                  <a:srgbClr val="FF0000"/>
                </a:solidFill>
              </a:rPr>
              <a:t>常に</a:t>
            </a:r>
            <a:r>
              <a:rPr lang="ja-JP" altLang="en-US" dirty="0" smtClean="0">
                <a:solidFill>
                  <a:srgbClr val="FF0000"/>
                </a:solidFill>
              </a:rPr>
              <a:t>勝率が高かった</a:t>
            </a:r>
            <a:r>
              <a:rPr lang="ja-JP" altLang="en-US" dirty="0" smtClean="0"/>
              <a:t>．</a:t>
            </a:r>
            <a:endParaRPr lang="ja-JP" altLang="en-US" dirty="0"/>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cxnSp>
        <p:nvCxnSpPr>
          <p:cNvPr id="5" name="直線コネクタ 4"/>
          <p:cNvCxnSpPr/>
          <p:nvPr/>
        </p:nvCxnSpPr>
        <p:spPr>
          <a:xfrm>
            <a:off x="2961471" y="3460830"/>
            <a:ext cx="0" cy="2372811"/>
          </a:xfrm>
          <a:prstGeom prst="line">
            <a:avLst/>
          </a:prstGeom>
          <a:ln>
            <a:solidFill>
              <a:srgbClr val="00B050"/>
            </a:solidFill>
            <a:prstDash val="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3" name="四角形: 角を丸くする 33">
            <a:extLst>
              <a:ext uri="{FF2B5EF4-FFF2-40B4-BE49-F238E27FC236}">
                <a16:creationId xmlns="" xmlns:a16="http://schemas.microsoft.com/office/drawing/2014/main" id="{53A89F8F-732F-4555-8E2F-F4E8D25ADC9D}"/>
              </a:ext>
            </a:extLst>
          </p:cNvPr>
          <p:cNvSpPr/>
          <p:nvPr/>
        </p:nvSpPr>
        <p:spPr>
          <a:xfrm>
            <a:off x="701413" y="3285972"/>
            <a:ext cx="1539092" cy="1514361"/>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8774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Tree>
    <p:extLst>
      <p:ext uri="{BB962C8B-B14F-4D97-AF65-F5344CB8AC3E}">
        <p14:creationId xmlns:p14="http://schemas.microsoft.com/office/powerpoint/2010/main" val="42856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3" name="テキスト ボックス 32"/>
          <p:cNvSpPr txBox="1"/>
          <p:nvPr/>
        </p:nvSpPr>
        <p:spPr>
          <a:xfrm>
            <a:off x="1054598" y="4727404"/>
            <a:ext cx="2776722" cy="584775"/>
          </a:xfrm>
          <a:prstGeom prst="rect">
            <a:avLst/>
          </a:prstGeom>
          <a:solidFill>
            <a:schemeClr val="bg1"/>
          </a:solidFill>
          <a:ln w="38100">
            <a:solidFill>
              <a:schemeClr val="tx1"/>
            </a:solidFill>
          </a:ln>
        </p:spPr>
        <p:txBody>
          <a:bodyPr wrap="none" rtlCol="0">
            <a:spAutoFit/>
          </a:bodyPr>
          <a:lstStyle/>
          <a:p>
            <a:r>
              <a:rPr lang="ja-JP" altLang="en-US" sz="3200" dirty="0" smtClean="0"/>
              <a:t>あまり進まない</a:t>
            </a:r>
            <a:endParaRPr kumimoji="1" lang="en-US" altLang="ja-JP" sz="3200" dirty="0" smtClean="0"/>
          </a:p>
        </p:txBody>
      </p:sp>
      <p:sp>
        <p:nvSpPr>
          <p:cNvPr id="38" name="下矢印 72">
            <a:extLst>
              <a:ext uri="{FF2B5EF4-FFF2-40B4-BE49-F238E27FC236}">
                <a16:creationId xmlns="" xmlns:a16="http://schemas.microsoft.com/office/drawing/2014/main" id="{9D5C5BD4-0A69-4FC6-AE18-E01F50F89DDF}"/>
              </a:ext>
            </a:extLst>
          </p:cNvPr>
          <p:cNvSpPr/>
          <p:nvPr/>
        </p:nvSpPr>
        <p:spPr>
          <a:xfrm>
            <a:off x="6251519" y="476573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722813" y="5723609"/>
            <a:ext cx="3884397" cy="461665"/>
          </a:xfrm>
          <a:prstGeom prst="rect">
            <a:avLst/>
          </a:prstGeom>
          <a:noFill/>
          <a:ln>
            <a:solidFill>
              <a:schemeClr val="tx1"/>
            </a:solidFill>
          </a:ln>
        </p:spPr>
        <p:txBody>
          <a:bodyPr wrap="none" rtlCol="0">
            <a:spAutoFit/>
          </a:bodyPr>
          <a:lstStyle/>
          <a:p>
            <a:r>
              <a:rPr lang="ja-JP" altLang="en-US" sz="2400" dirty="0" smtClean="0">
                <a:solidFill>
                  <a:srgbClr val="FF0000"/>
                </a:solidFill>
              </a:rPr>
              <a:t>プレイアウトが早く</a:t>
            </a:r>
            <a:r>
              <a:rPr lang="ja-JP" altLang="en-US" sz="2400" dirty="0" smtClean="0">
                <a:solidFill>
                  <a:srgbClr val="FF0000"/>
                </a:solidFill>
              </a:rPr>
              <a:t>終わりそう</a:t>
            </a:r>
            <a:endParaRPr kumimoji="1" lang="en-US" altLang="ja-JP" sz="2400" dirty="0" smtClean="0">
              <a:solidFill>
                <a:srgbClr val="FF0000"/>
              </a:solidFill>
            </a:endParaRPr>
          </a:p>
        </p:txBody>
      </p:sp>
      <p:grpSp>
        <p:nvGrpSpPr>
          <p:cNvPr id="6" name="グループ化 5"/>
          <p:cNvGrpSpPr/>
          <p:nvPr/>
        </p:nvGrpSpPr>
        <p:grpSpPr>
          <a:xfrm>
            <a:off x="4142374" y="3748194"/>
            <a:ext cx="4971386" cy="850930"/>
            <a:chOff x="4142374" y="3748194"/>
            <a:chExt cx="4971386" cy="850930"/>
          </a:xfrm>
        </p:grpSpPr>
        <p:sp>
          <p:nvSpPr>
            <p:cNvPr id="37" name="テキスト ボックス 36"/>
            <p:cNvSpPr txBox="1"/>
            <p:nvPr/>
          </p:nvSpPr>
          <p:spPr>
            <a:xfrm>
              <a:off x="4216265" y="4137459"/>
              <a:ext cx="4897495" cy="461665"/>
            </a:xfrm>
            <a:prstGeom prst="rect">
              <a:avLst/>
            </a:prstGeom>
            <a:noFill/>
            <a:ln>
              <a:solidFill>
                <a:schemeClr val="tx1"/>
              </a:solidFill>
            </a:ln>
          </p:spPr>
          <p:txBody>
            <a:bodyPr wrap="none" rtlCol="0">
              <a:spAutoFit/>
            </a:bodyPr>
            <a:lstStyle/>
            <a:p>
              <a:r>
                <a:rPr lang="ja-JP" altLang="en-US" sz="2400" dirty="0" smtClean="0"/>
                <a:t>領地を増やす手を選ぶ確率を上げる</a:t>
              </a:r>
              <a:endParaRPr kumimoji="1" lang="en-US" altLang="ja-JP" sz="2400" dirty="0" smtClean="0"/>
            </a:p>
          </p:txBody>
        </p:sp>
        <p:sp>
          <p:nvSpPr>
            <p:cNvPr id="36" name="テキスト ボックス 35"/>
            <p:cNvSpPr txBox="1"/>
            <p:nvPr/>
          </p:nvSpPr>
          <p:spPr>
            <a:xfrm>
              <a:off x="4142374" y="3748194"/>
              <a:ext cx="2093843" cy="461665"/>
            </a:xfrm>
            <a:prstGeom prst="rect">
              <a:avLst/>
            </a:prstGeom>
            <a:solidFill>
              <a:schemeClr val="bg1">
                <a:lumMod val="95000"/>
              </a:schemeClr>
            </a:solidFill>
            <a:ln>
              <a:solidFill>
                <a:schemeClr val="tx1"/>
              </a:solidFill>
            </a:ln>
          </p:spPr>
          <p:txBody>
            <a:bodyPr wrap="none" rtlCol="0">
              <a:spAutoFit/>
            </a:bodyPr>
            <a:lstStyle/>
            <a:p>
              <a:r>
                <a:rPr lang="ja-JP" altLang="en-US" sz="2400" dirty="0" smtClean="0"/>
                <a:t>ルーレット選択</a:t>
              </a:r>
              <a:endParaRPr kumimoji="1" lang="en-US" altLang="ja-JP" sz="2400" dirty="0" smtClean="0"/>
            </a:p>
          </p:txBody>
        </p:sp>
      </p:grpSp>
    </p:spTree>
    <p:extLst>
      <p:ext uri="{BB962C8B-B14F-4D97-AF65-F5344CB8AC3E}">
        <p14:creationId xmlns:p14="http://schemas.microsoft.com/office/powerpoint/2010/main" val="15096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a:t>
            </a:r>
            <a:r>
              <a:rPr kumimoji="1" lang="ja-JP" altLang="en-US" dirty="0" smtClean="0"/>
              <a:t>で</a:t>
            </a:r>
            <a:r>
              <a:rPr kumimoji="1" lang="ja-JP" altLang="en-US" dirty="0" smtClean="0">
                <a:solidFill>
                  <a:srgbClr val="00B050"/>
                </a:solidFill>
              </a:rPr>
              <a:t>盤面のマスの数</a:t>
            </a:r>
            <a:r>
              <a:rPr kumimoji="1" lang="ja-JP" altLang="en-US" dirty="0" smtClean="0"/>
              <a:t>を</a:t>
            </a:r>
            <a:r>
              <a:rPr kumimoji="1" lang="ja-JP" altLang="en-US" dirty="0"/>
              <a:t>変えながら</a:t>
            </a:r>
            <a:endParaRPr kumimoji="1" lang="en-US" altLang="ja-JP" dirty="0"/>
          </a:p>
          <a:p>
            <a:r>
              <a:rPr kumimoji="1" lang="en-US" altLang="ja-JP" dirty="0"/>
              <a:t>500</a:t>
            </a:r>
            <a:r>
              <a:rPr kumimoji="1" lang="ja-JP" altLang="en-US" dirty="0"/>
              <a:t>種類の初期盤面に</a:t>
            </a:r>
            <a:r>
              <a:rPr kumimoji="1" lang="ja-JP" altLang="en-US" dirty="0" smtClean="0"/>
              <a:t>対して，一回のプレイアウトを行う際に，平均して</a:t>
            </a:r>
            <a:r>
              <a:rPr kumimoji="1" lang="ja-JP" altLang="en-US" dirty="0" smtClean="0">
                <a:solidFill>
                  <a:srgbClr val="FF0000"/>
                </a:solidFill>
              </a:rPr>
              <a:t>何手分の盤面を読む必要があるのか</a:t>
            </a:r>
            <a:r>
              <a:rPr kumimoji="1" lang="ja-JP" altLang="en-US" dirty="0" smtClean="0"/>
              <a:t>を記録した．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ルーレット選択を用いる</a:t>
            </a:r>
            <a:r>
              <a:rPr kumimoji="1" lang="ja-JP" altLang="en-US" dirty="0" smtClean="0"/>
              <a:t>と</a:t>
            </a:r>
            <a:r>
              <a:rPr kumimoji="1" lang="ja-JP" altLang="en-US" dirty="0" smtClean="0">
                <a:solidFill>
                  <a:srgbClr val="FF0000"/>
                </a:solidFill>
              </a:rPr>
              <a:t>読まなければ</a:t>
            </a:r>
            <a:r>
              <a:rPr kumimoji="1" lang="ja-JP" altLang="en-US" dirty="0" smtClean="0">
                <a:solidFill>
                  <a:srgbClr val="FF0000"/>
                </a:solidFill>
              </a:rPr>
              <a:t>ならない盤面</a:t>
            </a:r>
            <a:endParaRPr kumimoji="1" lang="en-US" altLang="ja-JP" dirty="0" smtClean="0">
              <a:solidFill>
                <a:srgbClr val="FF0000"/>
              </a:solidFill>
            </a:endParaRPr>
          </a:p>
          <a:p>
            <a:r>
              <a:rPr kumimoji="1" lang="ja-JP" altLang="en-US" dirty="0" smtClean="0">
                <a:solidFill>
                  <a:srgbClr val="FF0000"/>
                </a:solidFill>
              </a:rPr>
              <a:t>の数は減る</a:t>
            </a:r>
            <a:r>
              <a:rPr kumimoji="1" lang="ja-JP" altLang="en-US" dirty="0" smtClean="0"/>
              <a:t>．</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smtClean="0"/>
              <a:t>盤面のマスの数とプレイアウトに必要な盤面の</a:t>
            </a:r>
            <a:r>
              <a:rPr lang="ja-JP" altLang="en-US" sz="2400" dirty="0"/>
              <a:t>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smtClean="0"/>
              <a:t>読まなければならない盤面の数の平均値</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324025" y="184945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smtClean="0"/>
              <a:t>盤面のマスの数</a:t>
            </a:r>
            <a:endParaRPr kumimoji="1" lang="ja-JP" altLang="en-US" sz="2400" dirty="0"/>
          </a:p>
        </p:txBody>
      </p:sp>
      <p:sp>
        <p:nvSpPr>
          <p:cNvPr id="11" name="二等辺三角形 10">
            <a:extLst>
              <a:ext uri="{FF2B5EF4-FFF2-40B4-BE49-F238E27FC236}">
                <a16:creationId xmlns="" xmlns:a16="http://schemas.microsoft.com/office/drawing/2014/main"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ルーレット選択は</a:t>
            </a:r>
            <a:r>
              <a:rPr lang="ja-JP" altLang="en-US" dirty="0" smtClean="0">
                <a:solidFill>
                  <a:srgbClr val="FF0000"/>
                </a:solidFill>
              </a:rPr>
              <a:t>計算量の削減にも貢献できそう</a:t>
            </a:r>
            <a:r>
              <a:rPr lang="ja-JP" altLang="en-US" dirty="0" smtClean="0"/>
              <a:t>．</a:t>
            </a:r>
            <a:endParaRPr lang="ja-JP" altLang="en-US" dirty="0"/>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盤面を受け取ってから出力を行うまでの時間</a:t>
            </a:r>
            <a:r>
              <a:rPr kumimoji="1" lang="ja-JP" altLang="en-US" dirty="0" smtClean="0"/>
              <a:t>を計測し，ルーレット選択を用いなかった場合と比較した．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smtClean="0"/>
              <a:t>ルーレット選択を用いた方が出力までに</a:t>
            </a:r>
            <a:r>
              <a:rPr kumimoji="1" lang="ja-JP" altLang="en-US" dirty="0" smtClean="0">
                <a:solidFill>
                  <a:schemeClr val="accent1"/>
                </a:solidFill>
              </a:rPr>
              <a:t>時間がかかる</a:t>
            </a:r>
            <a:r>
              <a:rPr kumimoji="1" lang="ja-JP" altLang="en-US" dirty="0" smtClean="0"/>
              <a:t>．</a:t>
            </a:r>
            <a:endParaRPr kumimoji="1" lang="ja-JP" altLang="en-US" dirty="0"/>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プレイアウトに必要な盤面の数は減っても，</a:t>
            </a:r>
            <a:endParaRPr lang="en-US" altLang="ja-JP" dirty="0" smtClean="0"/>
          </a:p>
          <a:p>
            <a:r>
              <a:rPr lang="ja-JP" altLang="en-US" dirty="0" smtClean="0">
                <a:solidFill>
                  <a:schemeClr val="accent1"/>
                </a:solidFill>
              </a:rPr>
              <a:t>ルーレットの計算の時間の方がかかってしまう</a:t>
            </a:r>
            <a:r>
              <a:rPr lang="ja-JP" altLang="en-US" dirty="0" smtClean="0"/>
              <a:t>．</a:t>
            </a: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smtClean="0"/>
              <a:t>出力までにかかる時間</a:t>
            </a:r>
            <a:r>
              <a:rPr kumimoji="1" lang="en-US" altLang="ja-JP" sz="2400" dirty="0" smtClean="0"/>
              <a:t>[s]</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6"/>
            <a:ext cx="7543801" cy="1419112"/>
          </a:xfrm>
        </p:spPr>
        <p:txBody>
          <a:bodyPr/>
          <a:lstStyle/>
          <a:p>
            <a:r>
              <a:rPr kumimoji="1" lang="ja-JP" altLang="en-US" dirty="0" smtClean="0"/>
              <a:t>ルーレット選択を用いると，</a:t>
            </a:r>
            <a:r>
              <a:rPr kumimoji="1" lang="ja-JP" altLang="en-US" dirty="0" smtClean="0">
                <a:solidFill>
                  <a:srgbClr val="FF0000"/>
                </a:solidFill>
              </a:rPr>
              <a:t>勝率は上がる</a:t>
            </a:r>
            <a:r>
              <a:rPr kumimoji="1" lang="ja-JP" altLang="en-US" dirty="0" smtClean="0"/>
              <a:t>が，</a:t>
            </a:r>
            <a:endParaRPr kumimoji="1" lang="en-US" altLang="ja-JP" dirty="0" smtClean="0"/>
          </a:p>
          <a:p>
            <a:r>
              <a:rPr kumimoji="1" lang="ja-JP" altLang="en-US" dirty="0" smtClean="0">
                <a:solidFill>
                  <a:schemeClr val="accent1"/>
                </a:solidFill>
              </a:rPr>
              <a:t>計算時間がかかってしまう</a:t>
            </a:r>
            <a:r>
              <a:rPr kumimoji="1" lang="ja-JP" altLang="en-US" dirty="0" smtClean="0"/>
              <a:t>．</a:t>
            </a:r>
            <a:endParaRPr kumimoji="1" lang="en-US" altLang="ja-JP" dirty="0" smtClean="0"/>
          </a:p>
          <a:p>
            <a:r>
              <a:rPr kumimoji="1" lang="ja-JP" altLang="en-US" dirty="0" smtClean="0"/>
              <a:t>計算</a:t>
            </a:r>
            <a:r>
              <a:rPr kumimoji="1" lang="ja-JP" altLang="en-US" dirty="0" smtClean="0"/>
              <a:t>時間あたりの勝率で</a:t>
            </a:r>
            <a:r>
              <a:rPr kumimoji="1" lang="ja-JP" altLang="en-US" dirty="0" smtClean="0"/>
              <a:t>比較するとどうか？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
        <p:nvSpPr>
          <p:cNvPr id="7" name="コンテンツ プレースホルダー 2"/>
          <p:cNvSpPr txBox="1">
            <a:spLocks/>
          </p:cNvSpPr>
          <p:nvPr/>
        </p:nvSpPr>
        <p:spPr>
          <a:xfrm>
            <a:off x="1179654" y="2447165"/>
            <a:ext cx="6857717"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二つのグラフから，時間と勝率のグラフを作成</a:t>
            </a:r>
            <a:endParaRPr lang="ja-JP" altLang="en-US" dirty="0"/>
          </a:p>
        </p:txBody>
      </p:sp>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5"/>
            <a:ext cx="7543801" cy="951131"/>
          </a:xfrm>
        </p:spPr>
        <p:txBody>
          <a:bodyPr/>
          <a:lstStyle/>
          <a:p>
            <a:r>
              <a:rPr lang="ja-JP" altLang="en-US" dirty="0" smtClean="0"/>
              <a:t>どの計算時間においても，ルーレット選択を用いた</a:t>
            </a:r>
            <a:endParaRPr lang="en-US" altLang="ja-JP" dirty="0" smtClean="0"/>
          </a:p>
          <a:p>
            <a:r>
              <a:rPr lang="ja-JP" altLang="en-US" dirty="0" smtClean="0"/>
              <a:t>方が勝率が高くなっている</a:t>
            </a:r>
            <a:r>
              <a:rPr kumimoji="1" lang="ja-JP" altLang="en-US"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smtClean="0"/>
              <a:t>かかる時間と勝率の</a:t>
            </a:r>
            <a:r>
              <a:rPr lang="ja-JP" altLang="en-US" sz="2400" dirty="0"/>
              <a:t>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1"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smtClean="0"/>
              <a:t>出力までにかかる時間</a:t>
            </a:r>
            <a:r>
              <a:rPr kumimoji="1" lang="en-US" altLang="ja-JP" sz="2400" dirty="0" smtClean="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671208" y="1837995"/>
            <a:ext cx="7801585"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smtClean="0">
                <a:solidFill>
                  <a:srgbClr val="FF0000"/>
                </a:solidFill>
              </a:rPr>
              <a:t>ルーレット選択は時間効率の点で見ても有効である．</a:t>
            </a:r>
            <a:endParaRPr lang="ja-JP" altLang="en-US" dirty="0">
              <a:solidFill>
                <a:srgbClr val="FF0000"/>
              </a:solidFill>
            </a:endParaRPr>
          </a:p>
        </p:txBody>
      </p:sp>
    </p:spTree>
    <p:extLst>
      <p:ext uri="{BB962C8B-B14F-4D97-AF65-F5344CB8AC3E}">
        <p14:creationId xmlns:p14="http://schemas.microsoft.com/office/powerpoint/2010/main" val="3802308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a:t>
            </a:r>
            <a:endParaRPr lang="en-US" altLang="ja-JP" dirty="0" smtClean="0"/>
          </a:p>
          <a:p>
            <a:r>
              <a:rPr lang="ja-JP" altLang="en-US" dirty="0"/>
              <a:t>　</a:t>
            </a:r>
            <a:r>
              <a:rPr lang="ja-JP" altLang="en-US" dirty="0" smtClean="0"/>
              <a:t>　に応用することで，</a:t>
            </a:r>
            <a:r>
              <a:rPr lang="ja-JP" altLang="en-US" dirty="0" smtClean="0">
                <a:solidFill>
                  <a:srgbClr val="FF0000"/>
                </a:solidFill>
              </a:rPr>
              <a:t>勝率を上げられる</a:t>
            </a:r>
            <a:r>
              <a:rPr lang="ja-JP" altLang="en-US" dirty="0" smtClean="0"/>
              <a:t>．</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ルーレット選択をすることで，プレイアウトで</a:t>
            </a:r>
            <a:endParaRPr lang="en-US" altLang="ja-JP" dirty="0" smtClean="0"/>
          </a:p>
          <a:p>
            <a:r>
              <a:rPr lang="ja-JP" altLang="en-US" dirty="0"/>
              <a:t>　</a:t>
            </a:r>
            <a:r>
              <a:rPr lang="ja-JP" altLang="en-US" dirty="0" smtClean="0"/>
              <a:t>　</a:t>
            </a:r>
            <a:r>
              <a:rPr lang="ja-JP" altLang="en-US" dirty="0" smtClean="0">
                <a:solidFill>
                  <a:srgbClr val="FF0000"/>
                </a:solidFill>
              </a:rPr>
              <a:t>先読みする必要のある盤面は減る</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ルーレット選択をすると，しない場合よりも</a:t>
            </a:r>
            <a:r>
              <a:rPr lang="ja-JP" altLang="en-US" dirty="0" smtClean="0">
                <a:solidFill>
                  <a:schemeClr val="accent1"/>
                </a:solidFill>
              </a:rPr>
              <a:t>時間</a:t>
            </a:r>
            <a:endParaRPr lang="en-US" altLang="ja-JP" dirty="0" smtClean="0">
              <a:solidFill>
                <a:schemeClr val="accent1"/>
              </a:solidFill>
            </a:endParaRPr>
          </a:p>
          <a:p>
            <a:r>
              <a:rPr lang="ja-JP" altLang="en-US" dirty="0">
                <a:solidFill>
                  <a:schemeClr val="accent1"/>
                </a:solidFill>
              </a:rPr>
              <a:t>　</a:t>
            </a:r>
            <a:r>
              <a:rPr lang="ja-JP" altLang="en-US" dirty="0" smtClean="0">
                <a:solidFill>
                  <a:schemeClr val="accent1"/>
                </a:solidFill>
              </a:rPr>
              <a:t>　がかかってしまう</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計算時間を同等に与えると，</a:t>
            </a:r>
            <a:r>
              <a:rPr lang="ja-JP" altLang="en-US" dirty="0" smtClean="0">
                <a:solidFill>
                  <a:srgbClr val="FF0000"/>
                </a:solidFill>
              </a:rPr>
              <a:t>ルーレット選択を</a:t>
            </a:r>
            <a:endParaRPr lang="en-US" altLang="ja-JP" dirty="0" smtClean="0">
              <a:solidFill>
                <a:srgbClr val="FF0000"/>
              </a:solidFill>
            </a:endParaRPr>
          </a:p>
          <a:p>
            <a:r>
              <a:rPr lang="ja-JP" altLang="en-US" dirty="0">
                <a:solidFill>
                  <a:srgbClr val="FF0000"/>
                </a:solidFill>
              </a:rPr>
              <a:t>　</a:t>
            </a:r>
            <a:r>
              <a:rPr lang="ja-JP" altLang="en-US" dirty="0" smtClean="0">
                <a:solidFill>
                  <a:srgbClr val="FF0000"/>
                </a:solidFill>
              </a:rPr>
              <a:t>　用いた方が勝率が高い</a:t>
            </a:r>
            <a:r>
              <a:rPr lang="ja-JP" altLang="en-US" dirty="0" smtClean="0"/>
              <a:t>．</a:t>
            </a:r>
            <a:endParaRPr lang="en-US" altLang="ja-JP" dirty="0" smtClean="0"/>
          </a:p>
          <a:p>
            <a:endParaRPr lang="en-US" altLang="ja-JP" dirty="0" smtClean="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a:t>
            </a:r>
            <a:r>
              <a:rPr kumimoji="1" lang="ja-JP" altLang="en-US" dirty="0" smtClean="0"/>
              <a:t>の方針</a:t>
            </a:r>
            <a:endParaRPr kumimoji="1" lang="ja-JP" altLang="en-US" dirty="0"/>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より良い確率配分の模索</a:t>
            </a:r>
            <a:endParaRPr lang="en-US" altLang="ja-JP" dirty="0" smtClean="0"/>
          </a:p>
          <a:p>
            <a:pPr marL="514350" indent="-514350">
              <a:buFont typeface="Arial" panose="020B0604020202020204" pitchFamily="34" charset="0"/>
              <a:buChar char="•"/>
            </a:pPr>
            <a:endParaRPr lang="en-US" altLang="ja-JP" dirty="0" smtClean="0"/>
          </a:p>
          <a:p>
            <a:pPr marL="514350" indent="-514350">
              <a:buFont typeface="Arial" panose="020B0604020202020204" pitchFamily="34" charset="0"/>
              <a:buChar char="•"/>
            </a:pPr>
            <a:endParaRPr lang="en-US" altLang="ja-JP" dirty="0" smtClean="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smtClean="0"/>
              <a:t>ルーレット</a:t>
            </a:r>
            <a:r>
              <a:rPr lang="ja-JP" altLang="en-US" dirty="0" smtClean="0"/>
              <a:t>選択の実装の高速化</a:t>
            </a:r>
            <a:endParaRPr lang="en-US" altLang="ja-JP" dirty="0" smtClean="0"/>
          </a:p>
          <a:p>
            <a:endParaRPr lang="en-US" altLang="ja-JP" dirty="0" smtClean="0"/>
          </a:p>
          <a:p>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077" y="1165917"/>
            <a:ext cx="2608959" cy="1740936"/>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622" y="3406551"/>
            <a:ext cx="3074138" cy="1304180"/>
          </a:xfrm>
          <a:prstGeom prst="rect">
            <a:avLst/>
          </a:prstGeom>
        </p:spPr>
      </p:pic>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3703652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499541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endCxn id="121" idx="0"/>
          </p:cNvCxnSpPr>
          <p:nvPr/>
        </p:nvCxnSpPr>
        <p:spPr>
          <a:xfrm flipH="1">
            <a:off x="1253459" y="2697018"/>
            <a:ext cx="843197" cy="2242746"/>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a:t>
            </a:r>
            <a:r>
              <a:rPr kumimoji="1" lang="ja-JP" altLang="en-US" dirty="0" smtClean="0">
                <a:solidFill>
                  <a:srgbClr val="FF0000"/>
                </a:solidFill>
              </a:rPr>
              <a:t>勝率が上がっている</a:t>
            </a:r>
            <a:r>
              <a:rPr kumimoji="1" lang="ja-JP" altLang="en-US" dirty="0" smtClean="0"/>
              <a:t>．</a:t>
            </a:r>
            <a:endParaRPr kumimoji="1" lang="ja-JP" altLang="en-US" dirty="0"/>
          </a:p>
        </p:txBody>
      </p: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勝てる試合が増えている</a:t>
            </a:r>
            <a:endParaRPr lang="ja-JP" altLang="en-US" dirty="0">
              <a:solidFill>
                <a:srgbClr val="FF0000"/>
              </a:solidFill>
            </a:endParaRP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43"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471775300"/>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smtClean="0">
                          <a:ln>
                            <a:noFill/>
                          </a:ln>
                          <a:solidFill>
                            <a:prstClr val="black"/>
                          </a:solidFill>
                          <a:effectLst/>
                          <a:uLnTx/>
                          <a:uFillTx/>
                          <a:latin typeface="+mn-lt"/>
                          <a:ea typeface="+mn-ea"/>
                          <a:cs typeface="+mn-cs"/>
                        </a:rPr>
                        <a:t>選択肢</a:t>
                      </a:r>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7691</TotalTime>
  <Words>2569</Words>
  <Application>Microsoft Office PowerPoint</Application>
  <PresentationFormat>画面に合わせる (4:3)</PresentationFormat>
  <Paragraphs>622</Paragraphs>
  <Slides>50</Slides>
  <Notes>31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アルゴリズムの改良案</vt:lpstr>
      <vt:lpstr>アルゴリズムの改良案</vt:lpstr>
      <vt:lpstr>ルーレット選択</vt:lpstr>
      <vt:lpstr>ルーレット選択</vt:lpstr>
      <vt:lpstr>ルーレット選択</vt:lpstr>
      <vt:lpstr>ルーレット選択</vt:lpstr>
      <vt:lpstr>ルーレット選択</vt:lpstr>
      <vt:lpstr>ルーレット選択</vt:lpstr>
      <vt:lpstr>ルーレット選択</vt:lpstr>
      <vt:lpstr>実験</vt:lpstr>
      <vt:lpstr>実験結果</vt:lpstr>
      <vt:lpstr>ルーレット選択のメリット</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今後の方針</vt:lpstr>
      <vt:lpstr>PowerPoint プレゼンテーション</vt:lpstr>
      <vt:lpstr>PowerPoint プレゼンテーション</vt:lpstr>
      <vt:lpstr>アルゴリズムの改良案</vt:lpstr>
      <vt:lpstr>アルゴリズムの改良案</vt:lpstr>
      <vt:lpstr>実験結果</vt:lpstr>
      <vt:lpstr>ルーレット選択</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435</cp:revision>
  <cp:lastPrinted>2018-12-10T00:18:31Z</cp:lastPrinted>
  <dcterms:created xsi:type="dcterms:W3CDTF">2018-10-26T05:41:54Z</dcterms:created>
  <dcterms:modified xsi:type="dcterms:W3CDTF">2019-07-05T06:14:01Z</dcterms:modified>
</cp:coreProperties>
</file>