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3"/>
  </p:notesMasterIdLst>
  <p:sldIdLst>
    <p:sldId id="256" r:id="rId2"/>
    <p:sldId id="259" r:id="rId3"/>
    <p:sldId id="267" r:id="rId4"/>
    <p:sldId id="265" r:id="rId5"/>
    <p:sldId id="260" r:id="rId6"/>
    <p:sldId id="261" r:id="rId7"/>
    <p:sldId id="268" r:id="rId8"/>
    <p:sldId id="269" r:id="rId9"/>
    <p:sldId id="270" r:id="rId10"/>
    <p:sldId id="262" r:id="rId11"/>
    <p:sldId id="266"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234" y="13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定式化って言っていいのか？</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図は</a:t>
            </a:r>
            <a:r>
              <a:rPr kumimoji="1" lang="en-US" altLang="ja-JP" dirty="0" smtClean="0"/>
              <a:t>OC</a:t>
            </a:r>
            <a:r>
              <a:rPr kumimoji="1" lang="ja-JP" altLang="en-US" dirty="0" smtClean="0"/>
              <a:t>の説明スライドやゲーム画像から持ってきていいのか？</a:t>
            </a:r>
            <a:endParaRPr kumimoji="1" lang="en-US" altLang="ja-JP" dirty="0" smtClean="0"/>
          </a:p>
          <a:p>
            <a:r>
              <a:rPr kumimoji="1" lang="ja-JP" altLang="en-US" dirty="0" smtClean="0"/>
              <a:t>目的？</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今の</a:t>
            </a:r>
            <a:r>
              <a:rPr kumimoji="1" lang="en-US" altLang="ja-JP" dirty="0" smtClean="0"/>
              <a:t>AI</a:t>
            </a:r>
            <a:r>
              <a:rPr kumimoji="1" lang="ja-JP" altLang="en-US" dirty="0" smtClean="0"/>
              <a:t>の説明をする？</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勝ちを見るのか陣地の広さを見るのか</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1" name="正方形/長方形 10"/>
          <p:cNvSpPr/>
          <p:nvPr userDrawn="1"/>
        </p:nvSpPr>
        <p:spPr>
          <a:xfrm>
            <a:off x="0" y="0"/>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モンテカルロ法に基づく</a:t>
            </a:r>
            <a:r>
              <a:rPr kumimoji="1" lang="en-US" altLang="ja-JP" dirty="0" smtClean="0"/>
              <a:t/>
            </a:r>
            <a:br>
              <a:rPr kumimoji="1" lang="en-US" altLang="ja-JP" dirty="0" smtClean="0"/>
            </a:br>
            <a:r>
              <a:rPr lang="en-US" altLang="ja-JP" dirty="0" smtClean="0"/>
              <a:t>Flood-It</a:t>
            </a:r>
            <a:r>
              <a:rPr lang="ja-JP" altLang="en-US" dirty="0" smtClean="0"/>
              <a:t>の</a:t>
            </a:r>
            <a:r>
              <a:rPr lang="en-US" altLang="ja-JP" dirty="0" smtClean="0"/>
              <a:t>AI</a:t>
            </a:r>
            <a:r>
              <a:rPr lang="ja-JP" altLang="en-US" dirty="0" smtClean="0"/>
              <a:t>に関する</a:t>
            </a:r>
            <a:r>
              <a:rPr lang="en-US" altLang="ja-JP" dirty="0" smtClean="0"/>
              <a:t/>
            </a:r>
            <a:br>
              <a:rPr lang="en-US" altLang="ja-JP" dirty="0" smtClean="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smtClean="0"/>
          </a:p>
          <a:p>
            <a:r>
              <a:rPr kumimoji="1" lang="ja-JP" altLang="en-US" dirty="0" smtClean="0"/>
              <a:t>周・伊藤研究室　学部４年　小田将也</a:t>
            </a:r>
            <a:endParaRPr kumimoji="1" lang="ja-JP" altLang="en-US" dirty="0"/>
          </a:p>
        </p:txBody>
      </p:sp>
      <p:sp>
        <p:nvSpPr>
          <p:cNvPr id="4" name="スライド番号プレースホルダー 3"/>
          <p:cNvSpPr>
            <a:spLocks noGrp="1"/>
          </p:cNvSpPr>
          <p:nvPr>
            <p:ph type="sldNum" sz="quarter" idx="12"/>
          </p:nvPr>
        </p:nvSpPr>
        <p:spPr/>
        <p:txBody>
          <a:bodyPr/>
          <a:lstStyle/>
          <a:p>
            <a:fld id="{E736F2BC-E947-47BA-BE39-953A2F8183BB}" type="slidenum">
              <a:rPr kumimoji="1" lang="ja-JP" altLang="en-US" smtClean="0"/>
              <a:t>1</a:t>
            </a:fld>
            <a:endParaRPr kumimoji="1" lang="ja-JP" altLang="en-US"/>
          </a:p>
        </p:txBody>
      </p:sp>
      <p:sp>
        <p:nvSpPr>
          <p:cNvPr id="5" name="正方形/長方形 4"/>
          <p:cNvSpPr/>
          <p:nvPr/>
        </p:nvSpPr>
        <p:spPr>
          <a:xfrm>
            <a:off x="1026368" y="2503487"/>
            <a:ext cx="2631232" cy="167951"/>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モンテカルロ法　とは</a:t>
            </a:r>
            <a:endParaRPr kumimoji="1" lang="ja-JP" altLang="en-US" dirty="0"/>
          </a:p>
        </p:txBody>
      </p:sp>
      <p:sp>
        <p:nvSpPr>
          <p:cNvPr id="3" name="コンテンツ プレースホルダー 2"/>
          <p:cNvSpPr>
            <a:spLocks noGrp="1"/>
          </p:cNvSpPr>
          <p:nvPr>
            <p:ph idx="1"/>
          </p:nvPr>
        </p:nvSpPr>
        <p:spPr>
          <a:xfrm>
            <a:off x="822959" y="758816"/>
            <a:ext cx="7543801" cy="812810"/>
          </a:xfrm>
        </p:spPr>
        <p:txBody>
          <a:bodyPr/>
          <a:lstStyle/>
          <a:p>
            <a:r>
              <a:rPr kumimoji="1" lang="ja-JP" altLang="en-US" dirty="0" smtClean="0"/>
              <a:t>シミュレーションや数値計算を乱数を用いて行う手法の総称．</a:t>
            </a:r>
            <a:endParaRPr kumimoji="1" lang="en-US" altLang="ja-JP" dirty="0" smtClean="0"/>
          </a:p>
          <a:p>
            <a:r>
              <a:rPr lang="ja-JP" altLang="en-US" dirty="0" smtClean="0"/>
              <a:t>こ</a:t>
            </a:r>
            <a:r>
              <a:rPr lang="ja-JP" altLang="en-US" dirty="0"/>
              <a:t>の</a:t>
            </a:r>
            <a:r>
              <a:rPr kumimoji="1" lang="ja-JP" altLang="en-US" dirty="0" smtClean="0"/>
              <a:t>ゲームにおいては</a:t>
            </a:r>
            <a:r>
              <a:rPr kumimoji="1" lang="en-US" altLang="ja-JP" dirty="0" smtClean="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822959" y="2066925"/>
            <a:ext cx="7543800" cy="9541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ある盤面からゲーム終了までの操作をランダムに選び，次に取りうる行動ごとの勝率を求める．</a:t>
            </a:r>
            <a:endParaRPr kumimoji="1" lang="ja-JP" altLang="en-US" sz="2800" dirty="0"/>
          </a:p>
        </p:txBody>
      </p:sp>
      <p:sp>
        <p:nvSpPr>
          <p:cNvPr id="7" name="円/楕円 6"/>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smtClean="0"/>
              <a:t>現在の盤面</a:t>
            </a:r>
            <a:endParaRPr kumimoji="1" lang="ja-JP" altLang="en-US" sz="2400" dirty="0"/>
          </a:p>
        </p:txBody>
      </p:sp>
      <p:sp>
        <p:nvSpPr>
          <p:cNvPr id="28" name="円/楕円 27"/>
          <p:cNvSpPr/>
          <p:nvPr/>
        </p:nvSpPr>
        <p:spPr>
          <a:xfrm>
            <a:off x="3790938" y="3851644"/>
            <a:ext cx="216000" cy="216000"/>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9" name="テキスト ボックス 58"/>
          <p:cNvSpPr txBox="1"/>
          <p:nvPr/>
        </p:nvSpPr>
        <p:spPr>
          <a:xfrm>
            <a:off x="4003556" y="3705608"/>
            <a:ext cx="1415772" cy="461665"/>
          </a:xfrm>
          <a:prstGeom prst="rect">
            <a:avLst/>
          </a:prstGeom>
          <a:noFill/>
        </p:spPr>
        <p:txBody>
          <a:bodyPr wrap="none" rtlCol="0">
            <a:spAutoFit/>
          </a:bodyPr>
          <a:lstStyle/>
          <a:p>
            <a:r>
              <a:rPr kumimoji="1" lang="ja-JP" altLang="en-US" sz="2400" dirty="0" smtClean="0"/>
              <a:t>次の選択</a:t>
            </a:r>
            <a:endParaRPr kumimoji="1" lang="ja-JP" altLang="en-US" sz="2400" dirty="0"/>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smtClean="0"/>
              <a:t>ゲーム終了</a:t>
            </a:r>
            <a:endParaRPr kumimoji="1" lang="ja-JP" altLang="en-US" sz="2400" dirty="0"/>
          </a:p>
        </p:txBody>
      </p:sp>
      <p:sp>
        <p:nvSpPr>
          <p:cNvPr id="96" name="円/楕円 95"/>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4869430" y="5033904"/>
            <a:ext cx="633507" cy="646331"/>
          </a:xfrm>
          <a:prstGeom prst="rect">
            <a:avLst/>
          </a:prstGeom>
          <a:noFill/>
        </p:spPr>
        <p:txBody>
          <a:bodyPr wrap="none" rtlCol="0">
            <a:spAutoFit/>
          </a:bodyPr>
          <a:lstStyle/>
          <a:p>
            <a:r>
              <a:rPr kumimoji="1" lang="ja-JP" altLang="en-US" dirty="0" smtClean="0"/>
              <a:t>勝ち</a:t>
            </a:r>
            <a:endParaRPr kumimoji="1" lang="en-US" altLang="ja-JP" dirty="0" smtClean="0"/>
          </a:p>
          <a:p>
            <a:r>
              <a:rPr lang="ja-JP" altLang="en-US" dirty="0"/>
              <a:t>負</a:t>
            </a:r>
            <a:r>
              <a:rPr lang="ja-JP" altLang="en-US" dirty="0" smtClean="0"/>
              <a:t>け</a:t>
            </a:r>
            <a:endParaRPr kumimoji="1" lang="ja-JP" altLang="en-US" dirty="0"/>
          </a:p>
        </p:txBody>
      </p:sp>
      <p:sp>
        <p:nvSpPr>
          <p:cNvPr id="45" name="正方形/長方形 44"/>
          <p:cNvSpPr/>
          <p:nvPr/>
        </p:nvSpPr>
        <p:spPr>
          <a:xfrm>
            <a:off x="5777508" y="3494176"/>
            <a:ext cx="2974605" cy="2897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盤面の</a:t>
            </a:r>
            <a:r>
              <a:rPr kumimoji="1" lang="ja-JP" altLang="en-US" dirty="0" smtClean="0"/>
              <a:t>図</a:t>
            </a:r>
            <a:endParaRPr kumimoji="1" lang="en-US" altLang="ja-JP" dirty="0" smtClean="0"/>
          </a:p>
          <a:p>
            <a:pPr algn="ctr"/>
            <a:r>
              <a:rPr lang="ja-JP" altLang="en-US" dirty="0"/>
              <a:t>選択</a:t>
            </a:r>
            <a:r>
              <a:rPr lang="ja-JP" altLang="en-US" dirty="0" smtClean="0"/>
              <a:t>した色によって変える</a:t>
            </a:r>
            <a:endParaRPr kumimoji="1" lang="ja-JP" altLang="en-US" dirty="0"/>
          </a:p>
        </p:txBody>
      </p:sp>
    </p:spTree>
    <p:extLst>
      <p:ext uri="{BB962C8B-B14F-4D97-AF65-F5344CB8AC3E}">
        <p14:creationId xmlns:p14="http://schemas.microsoft.com/office/powerpoint/2010/main" val="941680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当面の目標</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Flood-It</a:t>
            </a:r>
            <a:r>
              <a:rPr lang="ja-JP" altLang="en-US" dirty="0" smtClean="0"/>
              <a:t>の</a:t>
            </a:r>
            <a:r>
              <a:rPr lang="en-US" altLang="ja-JP" dirty="0" smtClean="0"/>
              <a:t>AI</a:t>
            </a:r>
            <a:r>
              <a:rPr lang="ja-JP" altLang="en-US" dirty="0" smtClean="0"/>
              <a:t>の作成</a:t>
            </a:r>
            <a:endParaRPr lang="en-US" altLang="ja-JP" dirty="0" smtClean="0"/>
          </a:p>
          <a:p>
            <a:pPr marL="457200" indent="-457200">
              <a:buFont typeface="Arial" panose="020B0604020202020204" pitchFamily="34" charset="0"/>
              <a:buChar char="•"/>
            </a:pPr>
            <a:r>
              <a:rPr lang="ja-JP" altLang="en-US" dirty="0" smtClean="0"/>
              <a:t>モンテカルロ法の</a:t>
            </a:r>
            <a:r>
              <a:rPr lang="en-US" altLang="ja-JP" dirty="0" smtClean="0"/>
              <a:t>AI</a:t>
            </a:r>
            <a:r>
              <a:rPr lang="ja-JP" altLang="en-US" dirty="0" smtClean="0"/>
              <a:t>のプログラム</a:t>
            </a:r>
            <a:r>
              <a:rPr lang="ja-JP" altLang="en-US" dirty="0"/>
              <a:t>を作る</a:t>
            </a:r>
          </a:p>
          <a:p>
            <a:pPr marL="457200" indent="-457200">
              <a:buFont typeface="Arial" panose="020B0604020202020204" pitchFamily="34" charset="0"/>
              <a:buChar char="•"/>
            </a:pPr>
            <a:r>
              <a:rPr lang="ja-JP" altLang="en-US" dirty="0" smtClean="0"/>
              <a:t>対戦</a:t>
            </a:r>
            <a:r>
              <a:rPr lang="ja-JP" altLang="en-US" dirty="0"/>
              <a:t>テスト用プログラムを作る</a:t>
            </a:r>
          </a:p>
          <a:p>
            <a:pPr marL="457200" indent="-457200">
              <a:buFont typeface="Arial" panose="020B0604020202020204" pitchFamily="34" charset="0"/>
              <a:buChar char="•"/>
            </a:pPr>
            <a:r>
              <a:rPr lang="ja-JP" altLang="en-US" dirty="0" smtClean="0"/>
              <a:t>現在</a:t>
            </a:r>
            <a:r>
              <a:rPr lang="ja-JP" altLang="en-US" dirty="0"/>
              <a:t>の最強のアルゴリズムと戦わせて勝率を確認</a:t>
            </a:r>
            <a:r>
              <a:rPr lang="ja-JP" altLang="en-US" dirty="0" smtClean="0"/>
              <a:t>する</a:t>
            </a:r>
            <a:endParaRPr lang="en-US" altLang="ja-JP" dirty="0" smtClean="0"/>
          </a:p>
          <a:p>
            <a:r>
              <a:rPr lang="en-US" altLang="ja-JP" dirty="0" smtClean="0"/>
              <a:t>AI</a:t>
            </a:r>
            <a:r>
              <a:rPr lang="ja-JP" altLang="en-US" dirty="0" smtClean="0"/>
              <a:t>の強化</a:t>
            </a:r>
            <a:endParaRPr lang="ja-JP" altLang="en-US" dirty="0"/>
          </a:p>
          <a:p>
            <a:pPr marL="457200" indent="-457200">
              <a:buFont typeface="Arial" panose="020B0604020202020204" pitchFamily="34" charset="0"/>
              <a:buChar char="•"/>
            </a:pPr>
            <a:r>
              <a:rPr lang="ja-JP" altLang="en-US" dirty="0" smtClean="0"/>
              <a:t>同じ</a:t>
            </a:r>
            <a:r>
              <a:rPr lang="ja-JP" altLang="en-US" dirty="0"/>
              <a:t>盤面に対するモンテカルロ法</a:t>
            </a:r>
            <a:r>
              <a:rPr lang="ja-JP" altLang="en-US" dirty="0" smtClean="0"/>
              <a:t>の</a:t>
            </a:r>
            <a:r>
              <a:rPr lang="en-US" altLang="ja-JP" dirty="0" smtClean="0"/>
              <a:t>AI</a:t>
            </a:r>
            <a:r>
              <a:rPr lang="ja-JP" altLang="en-US" dirty="0" smtClean="0"/>
              <a:t>の選択と</a:t>
            </a:r>
            <a:r>
              <a:rPr lang="ja-JP" altLang="en-US" dirty="0"/>
              <a:t>現在の</a:t>
            </a:r>
            <a:r>
              <a:rPr lang="ja-JP" altLang="en-US" dirty="0" smtClean="0"/>
              <a:t>最強の</a:t>
            </a:r>
            <a:r>
              <a:rPr lang="en-US" altLang="ja-JP" dirty="0" smtClean="0"/>
              <a:t>AI</a:t>
            </a:r>
            <a:r>
              <a:rPr lang="ja-JP" altLang="en-US" dirty="0" smtClean="0"/>
              <a:t>の選択や人間の選択を比較し，モンテカルロ法の選択の特徴を探る</a:t>
            </a:r>
            <a:endParaRPr lang="en-US" altLang="ja-JP" dirty="0" smtClean="0"/>
          </a:p>
          <a:p>
            <a:pPr marL="457200" indent="-457200">
              <a:buFont typeface="Arial" panose="020B0604020202020204" pitchFamily="34" charset="0"/>
              <a:buChar char="•"/>
            </a:pPr>
            <a:r>
              <a:rPr lang="ja-JP" altLang="en-US" dirty="0" smtClean="0"/>
              <a:t>モンテカルロ法の改善アルゴリズムを応用して強くなるか確かめてみる</a:t>
            </a:r>
            <a:endParaRPr lang="ja-JP" altLang="en-US" dirty="0"/>
          </a:p>
          <a:p>
            <a:endParaRPr kumimoji="1" lang="en-US" altLang="ja-JP" dirty="0" smtClean="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Tree>
    <p:extLst>
      <p:ext uri="{BB962C8B-B14F-4D97-AF65-F5344CB8AC3E}">
        <p14:creationId xmlns:p14="http://schemas.microsoft.com/office/powerpoint/2010/main" val="4211724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Flood-It</a:t>
            </a:r>
            <a:r>
              <a:rPr kumimoji="1" lang="ja-JP" altLang="en-US" dirty="0" smtClean="0"/>
              <a:t>　とは</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smtClean="0"/>
                  <a:t>のグリッド上で行う一人用のゲーム</a:t>
                </a:r>
                <a:endParaRPr lang="en-US" altLang="ja-JP" dirty="0" smtClean="0"/>
              </a:p>
              <a:p>
                <a:pPr marL="0" indent="0">
                  <a:buNone/>
                </a:pPr>
                <a:r>
                  <a:rPr lang="ja-JP" altLang="en-US" dirty="0" smtClean="0"/>
                  <a:t>目的：左上のマスと隣接した同じ色のマスの色を</a:t>
                </a:r>
                <a:endParaRPr lang="en-US" altLang="ja-JP" dirty="0" smtClean="0"/>
              </a:p>
              <a:p>
                <a:pPr marL="0" indent="0">
                  <a:buNone/>
                </a:pPr>
                <a:r>
                  <a:rPr lang="ja-JP" altLang="en-US" dirty="0" smtClean="0"/>
                  <a:t>          変えていくことでグリッドを一色に塗りつぶす．</a:t>
                </a: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2827" t="-2384" r="-436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401217" y="2575249"/>
            <a:ext cx="4254760" cy="3928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図とアニメーション</a:t>
            </a:r>
            <a:endParaRPr kumimoji="1" lang="ja-JP" altLang="en-US" dirty="0"/>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Flood</a:t>
            </a:r>
            <a:r>
              <a:rPr lang="en-US" altLang="ja-JP" dirty="0" smtClean="0"/>
              <a:t>-It</a:t>
            </a:r>
            <a:r>
              <a:rPr lang="ja-JP" altLang="en-US" dirty="0" smtClean="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5" name="正方形/長方形 4"/>
          <p:cNvSpPr/>
          <p:nvPr/>
        </p:nvSpPr>
        <p:spPr>
          <a:xfrm>
            <a:off x="513183" y="1194318"/>
            <a:ext cx="3489648" cy="3377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図とアニメーション</a:t>
            </a:r>
            <a:endParaRPr kumimoji="1" lang="ja-JP" altLang="en-US" dirty="0"/>
          </a:p>
        </p:txBody>
      </p:sp>
      <p:sp>
        <p:nvSpPr>
          <p:cNvPr id="6" name="正方形/長方形 5"/>
          <p:cNvSpPr/>
          <p:nvPr/>
        </p:nvSpPr>
        <p:spPr>
          <a:xfrm>
            <a:off x="4877112" y="1194318"/>
            <a:ext cx="3489648" cy="3377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図とアニメーション</a:t>
            </a:r>
            <a:endParaRPr kumimoji="1" lang="ja-JP" altLang="en-US" dirty="0"/>
          </a:p>
        </p:txBody>
      </p:sp>
      <p:sp>
        <p:nvSpPr>
          <p:cNvPr id="7" name="コンテンツ プレースホルダー 2"/>
          <p:cNvSpPr>
            <a:spLocks noGrp="1"/>
          </p:cNvSpPr>
          <p:nvPr>
            <p:ph idx="1"/>
          </p:nvPr>
        </p:nvSpPr>
        <p:spPr>
          <a:xfrm>
            <a:off x="822959" y="4655976"/>
            <a:ext cx="7543801" cy="1213118"/>
          </a:xfrm>
        </p:spPr>
        <p:txBody>
          <a:bodyPr/>
          <a:lstStyle/>
          <a:p>
            <a:pPr marL="0" indent="0">
              <a:buNone/>
            </a:pPr>
            <a:r>
              <a:rPr lang="ja-JP" altLang="en-US" dirty="0" smtClean="0"/>
              <a:t>同じグリッドでも，塗り替え方によって回数が変わる</a:t>
            </a:r>
            <a:endParaRPr lang="en-US" altLang="ja-JP" dirty="0" smtClean="0"/>
          </a:p>
          <a:p>
            <a:pPr marL="0" indent="0">
              <a:buNone/>
            </a:pPr>
            <a:r>
              <a:rPr lang="ja-JP" altLang="en-US" dirty="0"/>
              <a:t>　</a:t>
            </a:r>
            <a:r>
              <a:rPr lang="ja-JP" altLang="en-US" dirty="0" smtClean="0"/>
              <a:t>→最小の塗り替え方を求めたい</a:t>
            </a:r>
            <a:endParaRPr lang="ja-JP" altLang="en-US" dirty="0"/>
          </a:p>
        </p:txBody>
      </p:sp>
    </p:spTree>
    <p:extLst>
      <p:ext uri="{BB962C8B-B14F-4D97-AF65-F5344CB8AC3E}">
        <p14:creationId xmlns:p14="http://schemas.microsoft.com/office/powerpoint/2010/main" val="69090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838289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gridCol w="4183380"/>
              </a:tblGrid>
              <a:tr h="587818">
                <a:tc>
                  <a:txBody>
                    <a:bodyPr/>
                    <a:lstStyle/>
                    <a:p>
                      <a:pPr algn="ctr"/>
                      <a:r>
                        <a:rPr kumimoji="1" lang="ja-JP" altLang="en-US" sz="2800" dirty="0" smtClean="0"/>
                        <a:t>入力</a:t>
                      </a:r>
                      <a:endParaRPr kumimoji="1" lang="ja-JP" altLang="en-US" sz="2800" dirty="0"/>
                    </a:p>
                  </a:txBody>
                  <a:tcPr/>
                </a:tc>
                <a:tc>
                  <a:txBody>
                    <a:bodyPr/>
                    <a:lstStyle/>
                    <a:p>
                      <a:pPr algn="ctr"/>
                      <a:r>
                        <a:rPr kumimoji="1" lang="ja-JP" altLang="en-US" sz="2800" dirty="0" smtClean="0"/>
                        <a:t>出力</a:t>
                      </a:r>
                      <a:endParaRPr kumimoji="1" lang="ja-JP" altLang="en-US" sz="2800" dirty="0"/>
                    </a:p>
                  </a:txBody>
                  <a:tcPr/>
                </a:tc>
              </a:tr>
              <a:tr h="4037123">
                <a:tc>
                  <a:txBody>
                    <a:bodyPr/>
                    <a:lstStyle/>
                    <a:p>
                      <a:pPr algn="ctr"/>
                      <a:r>
                        <a:rPr kumimoji="1" lang="ja-JP" altLang="en-US" sz="2800" dirty="0" smtClean="0"/>
                        <a:t>ある色分けされたグリッド</a:t>
                      </a:r>
                      <a:endParaRPr kumimoji="1" lang="ja-JP" altLang="en-US" sz="2800" dirty="0"/>
                    </a:p>
                  </a:txBody>
                  <a:tcPr/>
                </a:tc>
                <a:tc>
                  <a:txBody>
                    <a:bodyPr/>
                    <a:lstStyle/>
                    <a:p>
                      <a:pPr algn="ctr"/>
                      <a:r>
                        <a:rPr kumimoji="1" lang="ja-JP" altLang="en-US" sz="2800" dirty="0" smtClean="0"/>
                        <a:t>塗りつぶす最小の操作列</a:t>
                      </a:r>
                      <a:endParaRPr kumimoji="1" lang="ja-JP" altLang="en-US" sz="2800" dirty="0"/>
                    </a:p>
                  </a:txBody>
                  <a:tcPr/>
                </a:tc>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6" name="正方形/長方形 5"/>
          <p:cNvSpPr/>
          <p:nvPr/>
        </p:nvSpPr>
        <p:spPr>
          <a:xfrm>
            <a:off x="1175656" y="3135084"/>
            <a:ext cx="2360645" cy="2239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盤面の図</a:t>
            </a:r>
            <a:endParaRPr kumimoji="1" lang="ja-JP" altLang="en-US" dirty="0"/>
          </a:p>
        </p:txBody>
      </p:sp>
      <p:sp>
        <p:nvSpPr>
          <p:cNvPr id="7" name="正方形/長方形 6"/>
          <p:cNvSpPr/>
          <p:nvPr/>
        </p:nvSpPr>
        <p:spPr>
          <a:xfrm>
            <a:off x="4808376"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8" name="正方形/長方形 7"/>
          <p:cNvSpPr/>
          <p:nvPr/>
        </p:nvSpPr>
        <p:spPr>
          <a:xfrm>
            <a:off x="5772539"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9" name="正方形/長方形 8"/>
          <p:cNvSpPr/>
          <p:nvPr/>
        </p:nvSpPr>
        <p:spPr>
          <a:xfrm>
            <a:off x="6736702"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10" name="正方形/長方形 9"/>
          <p:cNvSpPr/>
          <p:nvPr/>
        </p:nvSpPr>
        <p:spPr>
          <a:xfrm>
            <a:off x="7720150"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以下の</a:t>
            </a:r>
            <a:r>
              <a:rPr lang="ja-JP" altLang="en-US" dirty="0" smtClean="0"/>
              <a:t>よう</a:t>
            </a:r>
            <a:r>
              <a:rPr lang="ja-JP" altLang="en-US" dirty="0" smtClean="0"/>
              <a:t>な問題として考えられる．</a:t>
            </a:r>
            <a:endParaRPr lang="ja-JP" altLang="en-US" dirty="0"/>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09926660"/>
                  </p:ext>
                </p:extLst>
              </p:nvPr>
            </p:nvGraphicFramePr>
            <p:xfrm>
              <a:off x="1129469" y="1668034"/>
              <a:ext cx="6930780" cy="3291840"/>
            </p:xfrm>
            <a:graphic>
              <a:graphicData uri="http://schemas.openxmlformats.org/drawingml/2006/table">
                <a:tbl>
                  <a:tblPr firstRow="1" bandRow="1">
                    <a:tableStyleId>{5C22544A-7EE6-4342-B048-85BDC9FD1C3A}</a:tableStyleId>
                  </a:tblPr>
                  <a:tblGrid>
                    <a:gridCol w="2310260"/>
                    <a:gridCol w="2310260"/>
                    <a:gridCol w="2310260"/>
                  </a:tblGrid>
                  <a:tr h="370840">
                    <a:tc>
                      <a:txBody>
                        <a:bodyPr/>
                        <a:lstStyle/>
                        <a:p>
                          <a:pPr algn="ctr"/>
                          <a:r>
                            <a:rPr kumimoji="1" lang="ja-JP" altLang="en-US" sz="2400" dirty="0" smtClean="0"/>
                            <a:t>グリッドの大きさ</a:t>
                          </a:r>
                          <a:endParaRPr kumimoji="1" lang="ja-JP" altLang="en-US" sz="2400" dirty="0"/>
                        </a:p>
                      </a:txBody>
                      <a:tcPr/>
                    </a:tc>
                    <a:tc>
                      <a:txBody>
                        <a:bodyPr/>
                        <a:lstStyle/>
                        <a:p>
                          <a:pPr algn="ctr"/>
                          <a:r>
                            <a:rPr kumimoji="1" lang="ja-JP" altLang="en-US" sz="2400" dirty="0" smtClean="0"/>
                            <a:t>色の数</a:t>
                          </a:r>
                          <a:endParaRPr kumimoji="1" lang="ja-JP" altLang="en-US" sz="2400" dirty="0"/>
                        </a:p>
                      </a:txBody>
                      <a:tcPr/>
                    </a:tc>
                    <a:tc>
                      <a:txBody>
                        <a:bodyPr/>
                        <a:lstStyle/>
                        <a:p>
                          <a:pPr algn="ctr"/>
                          <a:r>
                            <a:rPr kumimoji="1" lang="ja-JP" altLang="en-US" sz="2400" dirty="0" smtClean="0"/>
                            <a:t>難しさ</a:t>
                          </a:r>
                          <a:endParaRPr kumimoji="1" lang="ja-JP" altLang="en-US" sz="2400"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smtClean="0"/>
                            <a:t>3</a:t>
                          </a:r>
                          <a:r>
                            <a:rPr kumimoji="1" lang="ja-JP" altLang="en-US" sz="2800" dirty="0" smtClean="0"/>
                            <a:t>色以上</a:t>
                          </a:r>
                          <a:endParaRPr kumimoji="1" lang="ja-JP" altLang="en-US" sz="2800" dirty="0"/>
                        </a:p>
                      </a:txBody>
                      <a:tcPr/>
                    </a:tc>
                    <a:tc>
                      <a:txBody>
                        <a:bodyPr/>
                        <a:lstStyle/>
                        <a:p>
                          <a:pPr algn="ctr"/>
                          <a:r>
                            <a:rPr kumimoji="1" lang="en-US" altLang="ja-JP" sz="2800" dirty="0" smtClean="0">
                              <a:solidFill>
                                <a:srgbClr val="FF0000"/>
                              </a:solidFill>
                            </a:rPr>
                            <a:t>NP</a:t>
                          </a:r>
                          <a:r>
                            <a:rPr kumimoji="1" lang="ja-JP" altLang="en-US" sz="2800" dirty="0" smtClean="0">
                              <a:solidFill>
                                <a:srgbClr val="FF0000"/>
                              </a:solidFill>
                            </a:rPr>
                            <a:t>困難</a:t>
                          </a:r>
                          <a:endParaRPr kumimoji="1" lang="en-US" altLang="ja-JP" sz="2800" dirty="0" smtClean="0">
                            <a:solidFill>
                              <a:srgbClr val="FF0000"/>
                            </a:solidFill>
                          </a:endParaRPr>
                        </a:p>
                        <a:p>
                          <a:pPr algn="ctr"/>
                          <a:r>
                            <a:rPr kumimoji="1" lang="en-US" altLang="ja-JP" sz="2800" dirty="0" smtClean="0"/>
                            <a:t>[ACJMS10]</a:t>
                          </a:r>
                          <a:endParaRPr kumimoji="1" lang="ja-JP" altLang="en-US" sz="2800"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smtClean="0">
                              <a:solidFill>
                                <a:srgbClr val="FF0000"/>
                              </a:solidFill>
                            </a:rPr>
                            <a:t>NP</a:t>
                          </a:r>
                          <a:r>
                            <a:rPr kumimoji="1" lang="ja-JP" altLang="en-US" sz="2800" dirty="0" smtClean="0">
                              <a:solidFill>
                                <a:srgbClr val="FF0000"/>
                              </a:solidFill>
                            </a:rPr>
                            <a:t>困難</a:t>
                          </a:r>
                          <a:endParaRPr kumimoji="1" lang="en-US" altLang="ja-JP" sz="2800" dirty="0" smtClean="0">
                            <a:solidFill>
                              <a:srgbClr val="FF0000"/>
                            </a:solidFill>
                          </a:endParaRPr>
                        </a:p>
                        <a:p>
                          <a:pPr algn="ctr"/>
                          <a:r>
                            <a:rPr kumimoji="1" lang="en-US" altLang="ja-JP" sz="2800" dirty="0" smtClean="0"/>
                            <a:t>[MS12]</a:t>
                          </a:r>
                          <a:endParaRPr kumimoji="1" lang="ja-JP" altLang="en-US" sz="2800"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smtClean="0"/>
                            <a:t>制限なし</a:t>
                          </a:r>
                          <a:endParaRPr kumimoji="1" lang="ja-JP" altLang="en-US" sz="2800" dirty="0"/>
                        </a:p>
                      </a:txBody>
                      <a:tcPr/>
                    </a:tc>
                    <a:tc>
                      <a:txBody>
                        <a:bodyPr/>
                        <a:lstStyle/>
                        <a:p>
                          <a:pPr algn="ctr"/>
                          <a:r>
                            <a:rPr kumimoji="1" lang="ja-JP" altLang="en-US" sz="2800" dirty="0" smtClean="0">
                              <a:solidFill>
                                <a:srgbClr val="00B050"/>
                              </a:solidFill>
                            </a:rPr>
                            <a:t>多項式時間</a:t>
                          </a:r>
                          <a:endParaRPr kumimoji="1" lang="en-US" altLang="ja-JP" sz="2800" dirty="0" smtClean="0">
                            <a:solidFill>
                              <a:srgbClr val="00B050"/>
                            </a:solidFill>
                          </a:endParaRPr>
                        </a:p>
                        <a:p>
                          <a:pPr algn="ctr"/>
                          <a:r>
                            <a:rPr kumimoji="1" lang="en-US" altLang="ja-JP" sz="2800" dirty="0" smtClean="0"/>
                            <a:t>[CJMS12]</a:t>
                          </a:r>
                          <a:endParaRPr kumimoji="1" lang="ja-JP" altLang="en-US" sz="2800" dirty="0"/>
                        </a:p>
                      </a:txBody>
                      <a:tcPr/>
                    </a:tc>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09926660"/>
                  </p:ext>
                </p:extLst>
              </p:nvPr>
            </p:nvGraphicFramePr>
            <p:xfrm>
              <a:off x="1129469" y="1668034"/>
              <a:ext cx="6930780" cy="3291840"/>
            </p:xfrm>
            <a:graphic>
              <a:graphicData uri="http://schemas.openxmlformats.org/drawingml/2006/table">
                <a:tbl>
                  <a:tblPr firstRow="1" bandRow="1">
                    <a:tableStyleId>{5C22544A-7EE6-4342-B048-85BDC9FD1C3A}</a:tableStyleId>
                  </a:tblPr>
                  <a:tblGrid>
                    <a:gridCol w="2310260"/>
                    <a:gridCol w="2310260"/>
                    <a:gridCol w="2310260"/>
                  </a:tblGrid>
                  <a:tr h="457200">
                    <a:tc>
                      <a:txBody>
                        <a:bodyPr/>
                        <a:lstStyle/>
                        <a:p>
                          <a:pPr algn="ctr"/>
                          <a:r>
                            <a:rPr kumimoji="1" lang="ja-JP" altLang="en-US" sz="2400" dirty="0" smtClean="0"/>
                            <a:t>グリッドの大きさ</a:t>
                          </a:r>
                          <a:endParaRPr kumimoji="1" lang="ja-JP" altLang="en-US" sz="2400" dirty="0"/>
                        </a:p>
                      </a:txBody>
                      <a:tcPr/>
                    </a:tc>
                    <a:tc>
                      <a:txBody>
                        <a:bodyPr/>
                        <a:lstStyle/>
                        <a:p>
                          <a:pPr algn="ctr"/>
                          <a:r>
                            <a:rPr kumimoji="1" lang="ja-JP" altLang="en-US" sz="2400" dirty="0" smtClean="0"/>
                            <a:t>色の数</a:t>
                          </a:r>
                          <a:endParaRPr kumimoji="1" lang="ja-JP" altLang="en-US" sz="2400" dirty="0"/>
                        </a:p>
                      </a:txBody>
                      <a:tcPr/>
                    </a:tc>
                    <a:tc>
                      <a:txBody>
                        <a:bodyPr/>
                        <a:lstStyle/>
                        <a:p>
                          <a:pPr algn="ctr"/>
                          <a:r>
                            <a:rPr kumimoji="1" lang="ja-JP" altLang="en-US" sz="2400" dirty="0" smtClean="0"/>
                            <a:t>難しさ</a:t>
                          </a:r>
                          <a:endParaRPr kumimoji="1" lang="ja-JP" altLang="en-US" sz="2400" dirty="0"/>
                        </a:p>
                      </a:txBody>
                      <a:tcPr/>
                    </a:tc>
                  </a:tr>
                  <a:tr h="944880">
                    <a:tc>
                      <a:txBody>
                        <a:bodyPr/>
                        <a:lstStyle/>
                        <a:p>
                          <a:endParaRPr lang="ja-JP"/>
                        </a:p>
                      </a:txBody>
                      <a:tcPr>
                        <a:blipFill rotWithShape="0">
                          <a:blip r:embed="rId2"/>
                          <a:stretch>
                            <a:fillRect l="-264" t="-54839" r="-201319" b="-218710"/>
                          </a:stretch>
                        </a:blipFill>
                      </a:tcPr>
                    </a:tc>
                    <a:tc>
                      <a:txBody>
                        <a:bodyPr/>
                        <a:lstStyle/>
                        <a:p>
                          <a:pPr algn="ctr"/>
                          <a:r>
                            <a:rPr kumimoji="1" lang="en-US" altLang="ja-JP" sz="2800" dirty="0" smtClean="0"/>
                            <a:t>3</a:t>
                          </a:r>
                          <a:r>
                            <a:rPr kumimoji="1" lang="ja-JP" altLang="en-US" sz="2800" dirty="0" smtClean="0"/>
                            <a:t>色以上</a:t>
                          </a:r>
                          <a:endParaRPr kumimoji="1" lang="ja-JP" altLang="en-US" sz="2800" dirty="0"/>
                        </a:p>
                      </a:txBody>
                      <a:tcPr/>
                    </a:tc>
                    <a:tc>
                      <a:txBody>
                        <a:bodyPr/>
                        <a:lstStyle/>
                        <a:p>
                          <a:pPr algn="ctr"/>
                          <a:r>
                            <a:rPr kumimoji="1" lang="en-US" altLang="ja-JP" sz="2800" dirty="0" smtClean="0">
                              <a:solidFill>
                                <a:srgbClr val="FF0000"/>
                              </a:solidFill>
                            </a:rPr>
                            <a:t>NP</a:t>
                          </a:r>
                          <a:r>
                            <a:rPr kumimoji="1" lang="ja-JP" altLang="en-US" sz="2800" dirty="0" smtClean="0">
                              <a:solidFill>
                                <a:srgbClr val="FF0000"/>
                              </a:solidFill>
                            </a:rPr>
                            <a:t>困難</a:t>
                          </a:r>
                          <a:endParaRPr kumimoji="1" lang="en-US" altLang="ja-JP" sz="2800" dirty="0" smtClean="0">
                            <a:solidFill>
                              <a:srgbClr val="FF0000"/>
                            </a:solidFill>
                          </a:endParaRPr>
                        </a:p>
                        <a:p>
                          <a:pPr algn="ctr"/>
                          <a:r>
                            <a:rPr kumimoji="1" lang="en-US" altLang="ja-JP" sz="2800" dirty="0" smtClean="0"/>
                            <a:t>[ACJMS10]</a:t>
                          </a:r>
                          <a:endParaRPr kumimoji="1" lang="ja-JP" altLang="en-US" sz="2800" dirty="0"/>
                        </a:p>
                      </a:txBody>
                      <a:tcPr/>
                    </a:tc>
                  </a:tr>
                  <a:tr h="944880">
                    <a:tc>
                      <a:txBody>
                        <a:bodyPr/>
                        <a:lstStyle/>
                        <a:p>
                          <a:endParaRPr lang="ja-JP"/>
                        </a:p>
                      </a:txBody>
                      <a:tcPr>
                        <a:blipFill rotWithShape="0">
                          <a:blip r:embed="rId2"/>
                          <a:stretch>
                            <a:fillRect l="-264" t="-153846" r="-201319" b="-117308"/>
                          </a:stretch>
                        </a:blipFill>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smtClean="0">
                              <a:solidFill>
                                <a:srgbClr val="FF0000"/>
                              </a:solidFill>
                            </a:rPr>
                            <a:t>NP</a:t>
                          </a:r>
                          <a:r>
                            <a:rPr kumimoji="1" lang="ja-JP" altLang="en-US" sz="2800" dirty="0" smtClean="0">
                              <a:solidFill>
                                <a:srgbClr val="FF0000"/>
                              </a:solidFill>
                            </a:rPr>
                            <a:t>困難</a:t>
                          </a:r>
                          <a:endParaRPr kumimoji="1" lang="en-US" altLang="ja-JP" sz="2800" dirty="0" smtClean="0">
                            <a:solidFill>
                              <a:srgbClr val="FF0000"/>
                            </a:solidFill>
                          </a:endParaRPr>
                        </a:p>
                        <a:p>
                          <a:pPr algn="ctr"/>
                          <a:r>
                            <a:rPr kumimoji="1" lang="en-US" altLang="ja-JP" sz="2800" dirty="0" smtClean="0"/>
                            <a:t>[MS12]</a:t>
                          </a:r>
                          <a:endParaRPr kumimoji="1" lang="ja-JP" altLang="en-US" sz="2800" dirty="0"/>
                        </a:p>
                      </a:txBody>
                      <a:tcPr/>
                    </a:tc>
                  </a:tr>
                  <a:tr h="944880">
                    <a:tc>
                      <a:txBody>
                        <a:bodyPr/>
                        <a:lstStyle/>
                        <a:p>
                          <a:endParaRPr lang="ja-JP"/>
                        </a:p>
                      </a:txBody>
                      <a:tcPr>
                        <a:blipFill rotWithShape="0">
                          <a:blip r:embed="rId2"/>
                          <a:stretch>
                            <a:fillRect l="-264" t="-255484" r="-201319" b="-18065"/>
                          </a:stretch>
                        </a:blipFill>
                      </a:tcPr>
                    </a:tc>
                    <a:tc>
                      <a:txBody>
                        <a:bodyPr/>
                        <a:lstStyle/>
                        <a:p>
                          <a:pPr algn="ctr"/>
                          <a:r>
                            <a:rPr kumimoji="1" lang="ja-JP" altLang="en-US" sz="2800" dirty="0" smtClean="0"/>
                            <a:t>制限なし</a:t>
                          </a:r>
                          <a:endParaRPr kumimoji="1" lang="ja-JP" altLang="en-US" sz="2800" dirty="0"/>
                        </a:p>
                      </a:txBody>
                      <a:tcPr/>
                    </a:tc>
                    <a:tc>
                      <a:txBody>
                        <a:bodyPr/>
                        <a:lstStyle/>
                        <a:p>
                          <a:pPr algn="ctr"/>
                          <a:r>
                            <a:rPr kumimoji="1" lang="ja-JP" altLang="en-US" sz="2800" dirty="0" smtClean="0">
                              <a:solidFill>
                                <a:srgbClr val="00B050"/>
                              </a:solidFill>
                            </a:rPr>
                            <a:t>多項式時間</a:t>
                          </a:r>
                          <a:endParaRPr kumimoji="1" lang="en-US" altLang="ja-JP" sz="2800" dirty="0" smtClean="0">
                            <a:solidFill>
                              <a:srgbClr val="00B050"/>
                            </a:solidFill>
                          </a:endParaRPr>
                        </a:p>
                        <a:p>
                          <a:pPr algn="ctr"/>
                          <a:r>
                            <a:rPr kumimoji="1" lang="en-US" altLang="ja-JP" sz="2800" dirty="0" smtClean="0"/>
                            <a:t>[CJMS12]</a:t>
                          </a:r>
                          <a:endParaRPr kumimoji="1" lang="ja-JP" altLang="en-US" sz="2800" dirty="0"/>
                        </a:p>
                      </a:txBody>
                      <a:tcPr/>
                    </a:tc>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6"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Flood-It</a:t>
            </a:r>
            <a:r>
              <a:rPr lang="ja-JP" altLang="en-US" dirty="0" smtClean="0"/>
              <a:t>の</a:t>
            </a:r>
            <a:r>
              <a:rPr lang="ja-JP" altLang="en-US" dirty="0"/>
              <a:t>最短</a:t>
            </a:r>
            <a:r>
              <a:rPr lang="ja-JP" altLang="en-US" dirty="0" smtClean="0"/>
              <a:t>の操作列を求める問題においては，以下の困難性が知られている．</a:t>
            </a:r>
            <a:endParaRPr lang="en-US" altLang="ja-JP" dirty="0" smtClean="0"/>
          </a:p>
        </p:txBody>
      </p:sp>
      <p:sp>
        <p:nvSpPr>
          <p:cNvPr id="7" name="正方形/長方形 6"/>
          <p:cNvSpPr/>
          <p:nvPr/>
        </p:nvSpPr>
        <p:spPr>
          <a:xfrm>
            <a:off x="3783095" y="5143736"/>
            <a:ext cx="1623527" cy="1583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a:t>
            </a:r>
            <a:endParaRPr kumimoji="1" lang="ja-JP" altLang="en-US" dirty="0"/>
          </a:p>
        </p:txBody>
      </p:sp>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今回扱うゲーム</a:t>
            </a:r>
            <a:endParaRPr kumimoji="1" lang="ja-JP" altLang="en-US" dirty="0"/>
          </a:p>
        </p:txBody>
      </p:sp>
      <p:sp>
        <p:nvSpPr>
          <p:cNvPr id="3" name="コンテンツ プレースホルダー 2"/>
          <p:cNvSpPr>
            <a:spLocks noGrp="1"/>
          </p:cNvSpPr>
          <p:nvPr>
            <p:ph idx="1"/>
          </p:nvPr>
        </p:nvSpPr>
        <p:spPr>
          <a:xfrm>
            <a:off x="822959" y="758815"/>
            <a:ext cx="7543801" cy="2098685"/>
          </a:xfrm>
        </p:spPr>
        <p:txBody>
          <a:bodyPr/>
          <a:lstStyle/>
          <a:p>
            <a:r>
              <a:rPr lang="en-US" altLang="ja-JP" dirty="0" smtClean="0"/>
              <a:t>Flood-It</a:t>
            </a:r>
            <a:r>
              <a:rPr lang="ja-JP" altLang="en-US" dirty="0" smtClean="0"/>
              <a:t>を二人用対戦ゲームにしたもの</a:t>
            </a:r>
            <a:endParaRPr lang="en-US" altLang="ja-JP" dirty="0" smtClean="0"/>
          </a:p>
          <a:p>
            <a:r>
              <a:rPr lang="ja-JP" altLang="en-US" dirty="0"/>
              <a:t>目的</a:t>
            </a:r>
            <a:r>
              <a:rPr lang="ja-JP" altLang="en-US" dirty="0" smtClean="0"/>
              <a:t>：交互に自分の</a:t>
            </a:r>
            <a:r>
              <a:rPr lang="ja-JP" altLang="en-US" dirty="0"/>
              <a:t>マスの色を</a:t>
            </a:r>
            <a:r>
              <a:rPr lang="ja-JP" altLang="en-US" dirty="0" smtClean="0"/>
              <a:t>変えていくことで</a:t>
            </a:r>
            <a:endParaRPr lang="en-US" altLang="ja-JP" dirty="0" smtClean="0"/>
          </a:p>
          <a:p>
            <a:r>
              <a:rPr lang="ja-JP" altLang="en-US" dirty="0" smtClean="0"/>
              <a:t>          自分の色の範囲</a:t>
            </a:r>
            <a:r>
              <a:rPr lang="en-US" altLang="ja-JP" dirty="0" smtClean="0"/>
              <a:t>(</a:t>
            </a:r>
            <a:r>
              <a:rPr lang="ja-JP" altLang="en-US" dirty="0" smtClean="0"/>
              <a:t>陣地</a:t>
            </a:r>
            <a:r>
              <a:rPr lang="en-US" altLang="ja-JP" dirty="0" smtClean="0"/>
              <a:t>)</a:t>
            </a:r>
            <a:r>
              <a:rPr lang="ja-JP" altLang="en-US" dirty="0" smtClean="0"/>
              <a:t>を拡大し，陣地</a:t>
            </a:r>
            <a:r>
              <a:rPr kumimoji="1" lang="ja-JP" altLang="en-US" dirty="0" smtClean="0"/>
              <a:t>を相</a:t>
            </a:r>
            <a:endParaRPr kumimoji="1" lang="en-US" altLang="ja-JP" dirty="0" smtClean="0"/>
          </a:p>
          <a:p>
            <a:r>
              <a:rPr lang="en-US" altLang="ja-JP" dirty="0"/>
              <a:t> </a:t>
            </a:r>
            <a:r>
              <a:rPr lang="en-US" altLang="ja-JP" dirty="0" smtClean="0"/>
              <a:t>        </a:t>
            </a:r>
            <a:r>
              <a:rPr kumimoji="1" lang="ja-JP" altLang="en-US" dirty="0" smtClean="0"/>
              <a:t> 手より広くする．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1099457" y="3099513"/>
            <a:ext cx="3340359" cy="3209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図とアニメーション</a:t>
            </a:r>
            <a:endParaRPr kumimoji="1" lang="ja-JP" altLang="en-US" dirty="0"/>
          </a:p>
        </p:txBody>
      </p:sp>
      <p:sp>
        <p:nvSpPr>
          <p:cNvPr id="6" name="テキスト ボックス 5"/>
          <p:cNvSpPr txBox="1"/>
          <p:nvPr/>
        </p:nvSpPr>
        <p:spPr>
          <a:xfrm>
            <a:off x="4594859" y="4879910"/>
            <a:ext cx="4219425" cy="369332"/>
          </a:xfrm>
          <a:prstGeom prst="rect">
            <a:avLst/>
          </a:prstGeom>
          <a:noFill/>
        </p:spPr>
        <p:txBody>
          <a:bodyPr wrap="none" rtlCol="0">
            <a:spAutoFit/>
          </a:bodyPr>
          <a:lstStyle/>
          <a:p>
            <a:r>
              <a:rPr kumimoji="1" lang="en-US" altLang="ja-JP" dirty="0" smtClean="0"/>
              <a:t>※</a:t>
            </a:r>
            <a:r>
              <a:rPr kumimoji="1" lang="ja-JP" altLang="en-US" dirty="0" smtClean="0"/>
              <a:t>ただし相手の色に変えることはできない</a:t>
            </a:r>
            <a:endParaRPr kumimoji="1" lang="ja-JP" altLang="en-US" dirty="0"/>
          </a:p>
        </p:txBody>
      </p:sp>
    </p:spTree>
    <p:extLst>
      <p:ext uri="{BB962C8B-B14F-4D97-AF65-F5344CB8AC3E}">
        <p14:creationId xmlns:p14="http://schemas.microsoft.com/office/powerpoint/2010/main" val="1433285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考えられる戦略</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多く塗りつぶした方の勝ち</a:t>
            </a:r>
            <a:endParaRPr lang="en-US" altLang="ja-JP" dirty="0" smtClean="0"/>
          </a:p>
          <a:p>
            <a:r>
              <a:rPr lang="ja-JP" altLang="en-US" dirty="0" smtClean="0"/>
              <a:t>　→一人でやる場合の最短の手を求める</a:t>
            </a:r>
            <a:endParaRPr lang="en-US" altLang="ja-JP" dirty="0" smtClean="0"/>
          </a:p>
          <a:p>
            <a:endParaRPr lang="en-US" altLang="ja-JP" dirty="0" smtClean="0"/>
          </a:p>
          <a:p>
            <a:r>
              <a:rPr lang="ja-JP" altLang="en-US" dirty="0" smtClean="0"/>
              <a:t>自分の色には相手は変更することができない</a:t>
            </a:r>
            <a:endParaRPr lang="en-US" altLang="ja-JP" dirty="0" smtClean="0"/>
          </a:p>
          <a:p>
            <a:r>
              <a:rPr lang="ja-JP" altLang="en-US" dirty="0" smtClean="0"/>
              <a:t>　→相手の次の良い手を阻止するような色に自分の色を変更して相手の邪魔をする</a:t>
            </a:r>
            <a:endParaRPr kumimoji="1" lang="en-US" altLang="ja-JP" dirty="0" smtClean="0"/>
          </a:p>
          <a:p>
            <a:endParaRPr kumimoji="1" lang="en-US" altLang="ja-JP" dirty="0" smtClean="0"/>
          </a:p>
          <a:p>
            <a:r>
              <a:rPr kumimoji="1" lang="ja-JP" altLang="en-US" dirty="0" smtClean="0"/>
              <a:t>このように囲んでしまえば相手にとられなくなる</a:t>
            </a:r>
            <a:endParaRPr kumimoji="1" lang="en-US" altLang="ja-JP" dirty="0" smtClean="0"/>
          </a:p>
          <a:p>
            <a:r>
              <a:rPr kumimoji="1" lang="ja-JP" altLang="en-US" dirty="0" smtClean="0"/>
              <a:t>　→塗りつぶすよりも囲むことを狙う</a:t>
            </a:r>
            <a:endParaRPr kumimoji="1" lang="en-US" altLang="ja-JP" dirty="0" smtClean="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6570617" y="4693298"/>
            <a:ext cx="2209490" cy="2071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盤面の図</a:t>
            </a:r>
            <a:endParaRPr kumimoji="1" lang="ja-JP" altLang="en-US" dirty="0"/>
          </a:p>
        </p:txBody>
      </p:sp>
    </p:spTree>
    <p:extLst>
      <p:ext uri="{BB962C8B-B14F-4D97-AF65-F5344CB8AC3E}">
        <p14:creationId xmlns:p14="http://schemas.microsoft.com/office/powerpoint/2010/main" val="3200717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現在の</a:t>
            </a:r>
            <a:r>
              <a:rPr kumimoji="1" lang="en-US" altLang="ja-JP" dirty="0" smtClean="0"/>
              <a:t>AI</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Arial" panose="020B0604020202020204" pitchFamily="34" charset="0"/>
              <a:buChar char="•"/>
            </a:pPr>
            <a:r>
              <a:rPr lang="ja-JP" altLang="en-US" dirty="0"/>
              <a:t>自分</a:t>
            </a:r>
            <a:r>
              <a:rPr lang="ja-JP" altLang="en-US" dirty="0" smtClean="0"/>
              <a:t>の色が一番広くなる選択をする</a:t>
            </a:r>
            <a:endParaRPr lang="en-US" altLang="ja-JP" dirty="0" smtClean="0"/>
          </a:p>
          <a:p>
            <a:pPr marL="457200" indent="-457200">
              <a:buFont typeface="Arial" panose="020B0604020202020204" pitchFamily="34" charset="0"/>
              <a:buChar char="•"/>
            </a:pPr>
            <a:endParaRPr kumimoji="1" lang="en-US" altLang="ja-JP" dirty="0"/>
          </a:p>
          <a:p>
            <a:pPr marL="457200" indent="-457200">
              <a:buFont typeface="Arial" panose="020B0604020202020204" pitchFamily="34" charset="0"/>
              <a:buChar char="•"/>
            </a:pPr>
            <a:r>
              <a:rPr lang="ja-JP" altLang="en-US" dirty="0" smtClean="0"/>
              <a:t>相手の陣地を囲むような選択をする</a:t>
            </a:r>
            <a:endParaRPr lang="en-US" altLang="ja-JP" dirty="0" smtClean="0"/>
          </a:p>
          <a:p>
            <a:pPr marL="457200" indent="-457200">
              <a:buFont typeface="Arial" panose="020B0604020202020204" pitchFamily="34" charset="0"/>
              <a:buChar char="•"/>
            </a:pPr>
            <a:endParaRPr kumimoji="1" lang="en-US" altLang="ja-JP" dirty="0"/>
          </a:p>
          <a:p>
            <a:pPr marL="457200" indent="-457200">
              <a:buFont typeface="Arial" panose="020B0604020202020204" pitchFamily="34" charset="0"/>
              <a:buChar char="•"/>
            </a:pPr>
            <a:r>
              <a:rPr kumimoji="1" lang="ja-JP" altLang="en-US" dirty="0" smtClean="0"/>
              <a:t>自分が取れそうな範囲を拡大するような選択をする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Tree>
    <p:extLst>
      <p:ext uri="{BB962C8B-B14F-4D97-AF65-F5344CB8AC3E}">
        <p14:creationId xmlns:p14="http://schemas.microsoft.com/office/powerpoint/2010/main" val="2467681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今回の試み</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sz="6000" dirty="0" smtClean="0">
              <a:latin typeface="HGP明朝B" panose="02020800000000000000" pitchFamily="18" charset="-128"/>
              <a:ea typeface="HGP明朝B" panose="02020800000000000000" pitchFamily="18" charset="-128"/>
            </a:endParaRPr>
          </a:p>
          <a:p>
            <a:r>
              <a:rPr lang="ja-JP" altLang="en-US" sz="6000" dirty="0" smtClean="0"/>
              <a:t>モンテカルロ法</a:t>
            </a:r>
            <a:endParaRPr lang="en-US" altLang="ja-JP" sz="6000" dirty="0" smtClean="0"/>
          </a:p>
          <a:p>
            <a:endParaRPr lang="en-US" altLang="ja-JP" sz="6000" dirty="0"/>
          </a:p>
          <a:p>
            <a:r>
              <a:rPr kumimoji="1" lang="ja-JP" altLang="en-US" dirty="0" smtClean="0"/>
              <a:t>を使う</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spTree>
    <p:extLst>
      <p:ext uri="{BB962C8B-B14F-4D97-AF65-F5344CB8AC3E}">
        <p14:creationId xmlns:p14="http://schemas.microsoft.com/office/powerpoint/2010/main" val="284074284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403</TotalTime>
  <Words>468</Words>
  <Application>Microsoft Office PowerPoint</Application>
  <PresentationFormat>画面に合わせる (4:3)</PresentationFormat>
  <Paragraphs>112</Paragraphs>
  <Slides>11</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今回扱うゲーム</vt:lpstr>
      <vt:lpstr>考えられる戦略</vt:lpstr>
      <vt:lpstr>現在のAI</vt:lpstr>
      <vt:lpstr>今回の試み</vt:lpstr>
      <vt:lpstr>モンテカルロ法　とは</vt:lpstr>
      <vt:lpstr>当面の目標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33</cp:revision>
  <dcterms:created xsi:type="dcterms:W3CDTF">2018-10-26T05:41:54Z</dcterms:created>
  <dcterms:modified xsi:type="dcterms:W3CDTF">2018-11-01T03:42:48Z</dcterms:modified>
</cp:coreProperties>
</file>