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10"/>
  </p:notesMasterIdLst>
  <p:sldIdLst>
    <p:sldId id="256" r:id="rId2"/>
    <p:sldId id="259" r:id="rId3"/>
    <p:sldId id="265" r:id="rId4"/>
    <p:sldId id="260" r:id="rId5"/>
    <p:sldId id="261" r:id="rId6"/>
    <p:sldId id="264" r:id="rId7"/>
    <p:sldId id="262" r:id="rId8"/>
    <p:sldId id="266" r:id="rId9"/>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40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4788A5-3B01-435B-A23C-A845A191AE97}" type="datetimeFigureOut">
              <a:rPr kumimoji="1" lang="ja-JP" altLang="en-US" smtClean="0"/>
              <a:t>2018/10/30</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27B9D3-8F54-487C-BCF6-0FEDF67B0644}" type="slidenum">
              <a:rPr kumimoji="1" lang="ja-JP" altLang="en-US" smtClean="0"/>
              <a:t>‹#›</a:t>
            </a:fld>
            <a:endParaRPr kumimoji="1" lang="ja-JP" altLang="en-US"/>
          </a:p>
        </p:txBody>
      </p:sp>
    </p:spTree>
    <p:extLst>
      <p:ext uri="{BB962C8B-B14F-4D97-AF65-F5344CB8AC3E}">
        <p14:creationId xmlns:p14="http://schemas.microsoft.com/office/powerpoint/2010/main" val="38647119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a:t>
            </a:fld>
            <a:endParaRPr kumimoji="1" lang="ja-JP" altLang="en-US"/>
          </a:p>
        </p:txBody>
      </p:sp>
    </p:spTree>
    <p:extLst>
      <p:ext uri="{BB962C8B-B14F-4D97-AF65-F5344CB8AC3E}">
        <p14:creationId xmlns:p14="http://schemas.microsoft.com/office/powerpoint/2010/main" val="299536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勝ちを見るのか陣地の広さを見るのか</a:t>
            </a:r>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7</a:t>
            </a:fld>
            <a:endParaRPr kumimoji="1" lang="ja-JP" altLang="en-US"/>
          </a:p>
        </p:txBody>
      </p:sp>
    </p:spTree>
    <p:extLst>
      <p:ext uri="{BB962C8B-B14F-4D97-AF65-F5344CB8AC3E}">
        <p14:creationId xmlns:p14="http://schemas.microsoft.com/office/powerpoint/2010/main" val="12509682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17878100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36656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08208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822960" y="0"/>
            <a:ext cx="7543800" cy="692331"/>
          </a:xfrm>
          <a:prstGeom prst="rect">
            <a:avLst/>
          </a:prstGeom>
        </p:spPr>
        <p:txBody>
          <a:bodyPr vert="horz" lIns="91440" tIns="45720" rIns="91440" bIns="45720" rtlCol="0" anchor="b">
            <a:normAutofit/>
          </a:bodyPr>
          <a:lstStyle/>
          <a:p>
            <a:r>
              <a:rPr lang="ja-JP" altLang="en-US" dirty="0" smtClean="0"/>
              <a:t>マスター タイトルの書式設定</a:t>
            </a:r>
            <a:endParaRPr lang="en-US" dirty="0"/>
          </a:p>
        </p:txBody>
      </p:sp>
      <p:sp>
        <p:nvSpPr>
          <p:cNvPr id="8" name="Text Placeholder 2"/>
          <p:cNvSpPr>
            <a:spLocks noGrp="1"/>
          </p:cNvSpPr>
          <p:nvPr>
            <p:ph idx="1"/>
          </p:nvPr>
        </p:nvSpPr>
        <p:spPr>
          <a:xfrm>
            <a:off x="822959" y="758815"/>
            <a:ext cx="7543801" cy="5110279"/>
          </a:xfrm>
          <a:prstGeom prst="rect">
            <a:avLst/>
          </a:prstGeom>
        </p:spPr>
        <p:txBody>
          <a:bodyPr vert="horz" lIns="0" tIns="45720" rIns="0" bIns="45720" rtlCol="0">
            <a:normAutofit/>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11" name="正方形/長方形 10"/>
          <p:cNvSpPr/>
          <p:nvPr userDrawn="1"/>
        </p:nvSpPr>
        <p:spPr>
          <a:xfrm>
            <a:off x="0" y="0"/>
            <a:ext cx="9144000" cy="692331"/>
          </a:xfrm>
          <a:prstGeom prst="rect">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cxnSp>
        <p:nvCxnSpPr>
          <p:cNvPr id="9" name="直線コネクタ 8"/>
          <p:cNvCxnSpPr/>
          <p:nvPr userDrawn="1"/>
        </p:nvCxnSpPr>
        <p:spPr>
          <a:xfrm>
            <a:off x="0" y="692331"/>
            <a:ext cx="9144000" cy="0"/>
          </a:xfrm>
          <a:prstGeom prst="line">
            <a:avLst/>
          </a:prstGeom>
        </p:spPr>
        <p:style>
          <a:lnRef idx="3">
            <a:schemeClr val="accent1"/>
          </a:lnRef>
          <a:fillRef idx="0">
            <a:schemeClr val="accent1"/>
          </a:fillRef>
          <a:effectRef idx="2">
            <a:schemeClr val="accent1"/>
          </a:effectRef>
          <a:fontRef idx="minor">
            <a:schemeClr val="tx1"/>
          </a:fontRef>
        </p:style>
      </p:cxnSp>
      <p:sp>
        <p:nvSpPr>
          <p:cNvPr id="10" name="Slide Number Placeholder 5"/>
          <p:cNvSpPr>
            <a:spLocks noGrp="1"/>
          </p:cNvSpPr>
          <p:nvPr>
            <p:ph type="sldNum" sz="quarter" idx="4"/>
          </p:nvPr>
        </p:nvSpPr>
        <p:spPr>
          <a:xfrm>
            <a:off x="7086600" y="0"/>
            <a:ext cx="2057400" cy="365125"/>
          </a:xfrm>
          <a:prstGeom prst="rect">
            <a:avLst/>
          </a:prstGeom>
        </p:spPr>
        <p:txBody>
          <a:bodyPr vert="horz" lIns="91440" tIns="45720" rIns="91440" bIns="45720" rtlCol="0" anchor="ctr"/>
          <a:lstStyle>
            <a:lvl1pPr algn="r">
              <a:defRPr sz="3200">
                <a:solidFill>
                  <a:schemeClr val="tx1"/>
                </a:solidFill>
              </a:defRPr>
            </a:lvl1pPr>
          </a:lstStyle>
          <a:p>
            <a:fld id="{06866E33-5310-403C-85EB-90D9101399C4}" type="slidenum">
              <a:rPr lang="ja-JP" altLang="en-US" smtClean="0"/>
              <a:pPr/>
              <a:t>‹#›</a:t>
            </a:fld>
            <a:endParaRPr lang="ja-JP" altLang="en-US" dirty="0"/>
          </a:p>
        </p:txBody>
      </p:sp>
    </p:spTree>
    <p:extLst>
      <p:ext uri="{BB962C8B-B14F-4D97-AF65-F5344CB8AC3E}">
        <p14:creationId xmlns:p14="http://schemas.microsoft.com/office/powerpoint/2010/main" val="171164918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08026757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804375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635967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357638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34736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722072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70212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5654236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モンテカルロ法に基づく</a:t>
            </a:r>
            <a:r>
              <a:rPr kumimoji="1" lang="en-US" altLang="ja-JP" dirty="0" smtClean="0"/>
              <a:t/>
            </a:r>
            <a:br>
              <a:rPr kumimoji="1" lang="en-US" altLang="ja-JP" dirty="0" smtClean="0"/>
            </a:br>
            <a:r>
              <a:rPr lang="en-US" altLang="ja-JP" dirty="0" smtClean="0"/>
              <a:t>Flood-It</a:t>
            </a:r>
            <a:r>
              <a:rPr lang="ja-JP" altLang="en-US" dirty="0" smtClean="0"/>
              <a:t>の</a:t>
            </a:r>
            <a:r>
              <a:rPr lang="en-US" altLang="ja-JP" dirty="0" smtClean="0"/>
              <a:t>AI</a:t>
            </a:r>
            <a:r>
              <a:rPr lang="ja-JP" altLang="en-US" dirty="0" smtClean="0"/>
              <a:t>に関する</a:t>
            </a:r>
            <a:r>
              <a:rPr lang="en-US" altLang="ja-JP" dirty="0" smtClean="0"/>
              <a:t/>
            </a:r>
            <a:br>
              <a:rPr lang="en-US" altLang="ja-JP" dirty="0" smtClean="0"/>
            </a:br>
            <a:r>
              <a:rPr lang="ja-JP" altLang="en-US" dirty="0"/>
              <a:t>研究</a:t>
            </a:r>
            <a:endParaRPr kumimoji="1" lang="ja-JP" altLang="en-US" dirty="0"/>
          </a:p>
        </p:txBody>
      </p:sp>
      <p:sp>
        <p:nvSpPr>
          <p:cNvPr id="3" name="サブタイトル 2"/>
          <p:cNvSpPr>
            <a:spLocks noGrp="1"/>
          </p:cNvSpPr>
          <p:nvPr>
            <p:ph type="subTitle" idx="1"/>
          </p:nvPr>
        </p:nvSpPr>
        <p:spPr/>
        <p:txBody>
          <a:bodyPr/>
          <a:lstStyle/>
          <a:p>
            <a:endParaRPr kumimoji="1" lang="en-US" altLang="ja-JP" dirty="0" smtClean="0"/>
          </a:p>
          <a:p>
            <a:r>
              <a:rPr kumimoji="1" lang="ja-JP" altLang="en-US" dirty="0" smtClean="0"/>
              <a:t>周・伊藤研究室　学部４年　小田将也</a:t>
            </a:r>
            <a:endParaRPr kumimoji="1" lang="ja-JP" altLang="en-US" dirty="0"/>
          </a:p>
        </p:txBody>
      </p:sp>
      <p:sp>
        <p:nvSpPr>
          <p:cNvPr id="4" name="スライド番号プレースホルダー 3"/>
          <p:cNvSpPr>
            <a:spLocks noGrp="1"/>
          </p:cNvSpPr>
          <p:nvPr>
            <p:ph type="sldNum" sz="quarter" idx="12"/>
          </p:nvPr>
        </p:nvSpPr>
        <p:spPr/>
        <p:txBody>
          <a:bodyPr/>
          <a:lstStyle/>
          <a:p>
            <a:fld id="{E736F2BC-E947-47BA-BE39-953A2F8183BB}" type="slidenum">
              <a:rPr kumimoji="1" lang="ja-JP" altLang="en-US" smtClean="0"/>
              <a:t>1</a:t>
            </a:fld>
            <a:endParaRPr kumimoji="1" lang="ja-JP" altLang="en-US"/>
          </a:p>
        </p:txBody>
      </p:sp>
    </p:spTree>
    <p:extLst>
      <p:ext uri="{BB962C8B-B14F-4D97-AF65-F5344CB8AC3E}">
        <p14:creationId xmlns:p14="http://schemas.microsoft.com/office/powerpoint/2010/main" val="17167953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Flood-It</a:t>
            </a:r>
            <a:r>
              <a:rPr kumimoji="1" lang="ja-JP" altLang="en-US" dirty="0" smtClean="0"/>
              <a:t>　とは</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p:txBody>
              <a:bodyPr/>
              <a:lstStyle/>
              <a:p>
                <a:pPr marL="0" indent="0">
                  <a:buNone/>
                </a:pPr>
                <a14:m>
                  <m:oMath xmlns:m="http://schemas.openxmlformats.org/officeDocument/2006/math">
                    <m:r>
                      <a:rPr lang="en-US" altLang="ja-JP" b="0" i="1" smtClean="0">
                        <a:latin typeface="Cambria Math" panose="02040503050406030204" pitchFamily="18" charset="0"/>
                      </a:rPr>
                      <m:t>𝑛</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oMath>
                </a14:m>
                <a:r>
                  <a:rPr lang="ja-JP" altLang="en-US" dirty="0" smtClean="0"/>
                  <a:t>のグリッド上で行う一人用のゲーム</a:t>
                </a:r>
                <a:endParaRPr lang="en-US" altLang="ja-JP" dirty="0" smtClean="0"/>
              </a:p>
              <a:p>
                <a:pPr marL="0" indent="0">
                  <a:buNone/>
                </a:pPr>
                <a:r>
                  <a:rPr lang="ja-JP" altLang="en-US" dirty="0" smtClean="0"/>
                  <a:t>目的：左上のマスの色を変えていくことで</a:t>
                </a:r>
                <a:endParaRPr lang="en-US" altLang="ja-JP" dirty="0" smtClean="0"/>
              </a:p>
              <a:p>
                <a:pPr marL="0" indent="0">
                  <a:buNone/>
                </a:pPr>
                <a:r>
                  <a:rPr lang="ja-JP" altLang="en-US" dirty="0" smtClean="0"/>
                  <a:t>          グリッドを一色に塗りつぶす．</a:t>
                </a:r>
                <a:endParaRPr lang="ja-JP" altLang="en-US"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3"/>
                <a:stretch>
                  <a:fillRect l="-2827" t="-2384"/>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a:t>
            </a:fld>
            <a:endParaRPr lang="ja-JP" altLang="en-US" dirty="0"/>
          </a:p>
        </p:txBody>
      </p:sp>
    </p:spTree>
    <p:extLst>
      <p:ext uri="{BB962C8B-B14F-4D97-AF65-F5344CB8AC3E}">
        <p14:creationId xmlns:p14="http://schemas.microsoft.com/office/powerpoint/2010/main" val="41960521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Flood-It</a:t>
            </a:r>
            <a:r>
              <a:rPr lang="ja-JP" altLang="en-US" dirty="0"/>
              <a:t>　とは</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2076252493"/>
              </p:ext>
            </p:extLst>
          </p:nvPr>
        </p:nvGraphicFramePr>
        <p:xfrm>
          <a:off x="411480" y="1374643"/>
          <a:ext cx="8366760" cy="4624941"/>
        </p:xfrm>
        <a:graphic>
          <a:graphicData uri="http://schemas.openxmlformats.org/drawingml/2006/table">
            <a:tbl>
              <a:tblPr firstRow="1" bandRow="1">
                <a:tableStyleId>{5C22544A-7EE6-4342-B048-85BDC9FD1C3A}</a:tableStyleId>
              </a:tblPr>
              <a:tblGrid>
                <a:gridCol w="4183380"/>
                <a:gridCol w="4183380"/>
              </a:tblGrid>
              <a:tr h="587818">
                <a:tc>
                  <a:txBody>
                    <a:bodyPr/>
                    <a:lstStyle/>
                    <a:p>
                      <a:pPr algn="ctr"/>
                      <a:r>
                        <a:rPr kumimoji="1" lang="ja-JP" altLang="en-US" sz="2800" dirty="0" smtClean="0"/>
                        <a:t>入力</a:t>
                      </a:r>
                      <a:endParaRPr kumimoji="1" lang="ja-JP" altLang="en-US" sz="2800" dirty="0"/>
                    </a:p>
                  </a:txBody>
                  <a:tcPr/>
                </a:tc>
                <a:tc>
                  <a:txBody>
                    <a:bodyPr/>
                    <a:lstStyle/>
                    <a:p>
                      <a:pPr algn="ctr"/>
                      <a:r>
                        <a:rPr kumimoji="1" lang="ja-JP" altLang="en-US" sz="2800" dirty="0" smtClean="0"/>
                        <a:t>出力</a:t>
                      </a:r>
                      <a:endParaRPr kumimoji="1" lang="ja-JP" altLang="en-US" sz="2800" dirty="0"/>
                    </a:p>
                  </a:txBody>
                  <a:tcPr/>
                </a:tc>
              </a:tr>
              <a:tr h="4037123">
                <a:tc>
                  <a:txBody>
                    <a:bodyPr/>
                    <a:lstStyle/>
                    <a:p>
                      <a:pPr algn="ctr"/>
                      <a:r>
                        <a:rPr kumimoji="1" lang="ja-JP" altLang="en-US" sz="2800" dirty="0" smtClean="0"/>
                        <a:t>ある色分けされたグリッド</a:t>
                      </a:r>
                      <a:endParaRPr kumimoji="1" lang="ja-JP" altLang="en-US" sz="2800" dirty="0"/>
                    </a:p>
                  </a:txBody>
                  <a:tcPr/>
                </a:tc>
                <a:tc>
                  <a:txBody>
                    <a:bodyPr/>
                    <a:lstStyle/>
                    <a:p>
                      <a:pPr algn="ctr"/>
                      <a:r>
                        <a:rPr kumimoji="1" lang="ja-JP" altLang="en-US" sz="2800" dirty="0" smtClean="0"/>
                        <a:t>塗りつぶす最小の操作列</a:t>
                      </a:r>
                      <a:endParaRPr kumimoji="1" lang="ja-JP" altLang="en-US" sz="2800" dirty="0"/>
                    </a:p>
                  </a:txBody>
                  <a:tcPr/>
                </a:tc>
              </a:tr>
            </a:tbl>
          </a:graphicData>
        </a:graphic>
      </p:graphicFrame>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a:t>
            </a:fld>
            <a:endParaRPr lang="ja-JP" altLang="en-US" dirty="0"/>
          </a:p>
        </p:txBody>
      </p:sp>
    </p:spTree>
    <p:extLst>
      <p:ext uri="{BB962C8B-B14F-4D97-AF65-F5344CB8AC3E}">
        <p14:creationId xmlns:p14="http://schemas.microsoft.com/office/powerpoint/2010/main" val="3243575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既知の結果</a:t>
            </a:r>
            <a:endParaRPr kumimoji="1" lang="ja-JP" altLang="en-US" dirty="0"/>
          </a:p>
        </p:txBody>
      </p:sp>
      <mc:AlternateContent xmlns:mc="http://schemas.openxmlformats.org/markup-compatibility/2006">
        <mc:Choice xmlns:a14="http://schemas.microsoft.com/office/drawing/2010/main" Requires="a14">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2213137471"/>
                  </p:ext>
                </p:extLst>
              </p:nvPr>
            </p:nvGraphicFramePr>
            <p:xfrm>
              <a:off x="1129470" y="1897160"/>
              <a:ext cx="6930780" cy="3291840"/>
            </p:xfrm>
            <a:graphic>
              <a:graphicData uri="http://schemas.openxmlformats.org/drawingml/2006/table">
                <a:tbl>
                  <a:tblPr firstRow="1" bandRow="1">
                    <a:tableStyleId>{5C22544A-7EE6-4342-B048-85BDC9FD1C3A}</a:tableStyleId>
                  </a:tblPr>
                  <a:tblGrid>
                    <a:gridCol w="2310260"/>
                    <a:gridCol w="2310260"/>
                    <a:gridCol w="2310260"/>
                  </a:tblGrid>
                  <a:tr h="370840">
                    <a:tc>
                      <a:txBody>
                        <a:bodyPr/>
                        <a:lstStyle/>
                        <a:p>
                          <a:pPr algn="ctr"/>
                          <a:r>
                            <a:rPr kumimoji="1" lang="ja-JP" altLang="en-US" sz="2400" dirty="0" smtClean="0"/>
                            <a:t>グリッドの大きさ</a:t>
                          </a:r>
                          <a:endParaRPr kumimoji="1" lang="ja-JP" altLang="en-US" sz="2400" dirty="0"/>
                        </a:p>
                      </a:txBody>
                      <a:tcPr/>
                    </a:tc>
                    <a:tc>
                      <a:txBody>
                        <a:bodyPr/>
                        <a:lstStyle/>
                        <a:p>
                          <a:pPr algn="ctr"/>
                          <a:r>
                            <a:rPr kumimoji="1" lang="ja-JP" altLang="en-US" sz="2400" dirty="0" smtClean="0"/>
                            <a:t>色の数</a:t>
                          </a:r>
                          <a:endParaRPr kumimoji="1" lang="ja-JP" altLang="en-US" sz="2400" dirty="0"/>
                        </a:p>
                      </a:txBody>
                      <a:tcPr/>
                    </a:tc>
                    <a:tc>
                      <a:txBody>
                        <a:bodyPr/>
                        <a:lstStyle/>
                        <a:p>
                          <a:pPr algn="ctr"/>
                          <a:r>
                            <a:rPr kumimoji="1" lang="ja-JP" altLang="en-US" sz="2400" dirty="0" smtClean="0"/>
                            <a:t>難しさ</a:t>
                          </a:r>
                          <a:endParaRPr kumimoji="1" lang="ja-JP" altLang="en-US" sz="2400" dirty="0"/>
                        </a:p>
                      </a:txBody>
                      <a:tcPr/>
                    </a:tc>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smtClean="0"/>
                            <a:t>3</a:t>
                          </a:r>
                          <a:r>
                            <a:rPr kumimoji="1" lang="ja-JP" altLang="en-US" sz="2800" dirty="0" smtClean="0"/>
                            <a:t>色以上</a:t>
                          </a:r>
                          <a:endParaRPr kumimoji="1" lang="ja-JP" altLang="en-US" sz="2800" dirty="0"/>
                        </a:p>
                      </a:txBody>
                      <a:tcPr/>
                    </a:tc>
                    <a:tc>
                      <a:txBody>
                        <a:bodyPr/>
                        <a:lstStyle/>
                        <a:p>
                          <a:pPr algn="ctr"/>
                          <a:r>
                            <a:rPr kumimoji="1" lang="en-US" altLang="ja-JP" sz="2800" dirty="0" smtClean="0"/>
                            <a:t>NP</a:t>
                          </a:r>
                          <a:r>
                            <a:rPr kumimoji="1" lang="ja-JP" altLang="en-US" sz="2800" dirty="0" smtClean="0"/>
                            <a:t>困難</a:t>
                          </a:r>
                          <a:endParaRPr kumimoji="1" lang="en-US" altLang="ja-JP" sz="2800" dirty="0" smtClean="0"/>
                        </a:p>
                        <a:p>
                          <a:pPr algn="ctr"/>
                          <a:r>
                            <a:rPr kumimoji="1" lang="en-US" altLang="ja-JP" sz="2800" dirty="0" smtClean="0"/>
                            <a:t>[ACJMS10]</a:t>
                          </a:r>
                          <a:endParaRPr kumimoji="1" lang="ja-JP" altLang="en-US" sz="2800" dirty="0"/>
                        </a:p>
                      </a:txBody>
                      <a:tcPr/>
                    </a:tc>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smtClean="0"/>
                            <a:t>4</a:t>
                          </a:r>
                          <a:r>
                            <a:rPr kumimoji="1" lang="ja-JP" altLang="en-US" sz="2800" dirty="0" smtClean="0"/>
                            <a:t>色以上</a:t>
                          </a:r>
                          <a:endParaRPr kumimoji="1" lang="ja-JP" altLang="en-US" sz="2800" dirty="0"/>
                        </a:p>
                      </a:txBody>
                      <a:tcPr/>
                    </a:tc>
                    <a:tc>
                      <a:txBody>
                        <a:bodyPr/>
                        <a:lstStyle/>
                        <a:p>
                          <a:pPr algn="ctr"/>
                          <a:r>
                            <a:rPr kumimoji="1" lang="en-US" altLang="ja-JP" sz="2800" dirty="0" smtClean="0"/>
                            <a:t>NP</a:t>
                          </a:r>
                          <a:r>
                            <a:rPr kumimoji="1" lang="ja-JP" altLang="en-US" sz="2800" dirty="0" smtClean="0"/>
                            <a:t>困難</a:t>
                          </a:r>
                          <a:endParaRPr kumimoji="1" lang="en-US" altLang="ja-JP" sz="2800" dirty="0" smtClean="0"/>
                        </a:p>
                        <a:p>
                          <a:pPr algn="ctr"/>
                          <a:r>
                            <a:rPr kumimoji="1" lang="en-US" altLang="ja-JP" sz="2800" dirty="0" smtClean="0"/>
                            <a:t>[MS12]</a:t>
                          </a:r>
                          <a:endParaRPr kumimoji="1" lang="ja-JP" altLang="en-US" sz="2800" dirty="0"/>
                        </a:p>
                      </a:txBody>
                      <a:tcPr/>
                    </a:tc>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ja-JP" altLang="en-US" sz="2800" dirty="0" smtClean="0"/>
                            <a:t>制限なし</a:t>
                          </a:r>
                          <a:endParaRPr kumimoji="1" lang="ja-JP" altLang="en-US" sz="2800" dirty="0"/>
                        </a:p>
                      </a:txBody>
                      <a:tcPr/>
                    </a:tc>
                    <a:tc>
                      <a:txBody>
                        <a:bodyPr/>
                        <a:lstStyle/>
                        <a:p>
                          <a:pPr algn="ctr"/>
                          <a:r>
                            <a:rPr kumimoji="1" lang="ja-JP" altLang="en-US" sz="2800" dirty="0" smtClean="0"/>
                            <a:t>多項式時間</a:t>
                          </a:r>
                          <a:endParaRPr kumimoji="1" lang="en-US" altLang="ja-JP" sz="2800" dirty="0" smtClean="0"/>
                        </a:p>
                        <a:p>
                          <a:pPr algn="ctr"/>
                          <a:r>
                            <a:rPr kumimoji="1" lang="en-US" altLang="ja-JP" sz="2800" dirty="0" smtClean="0"/>
                            <a:t>[CJMS12]</a:t>
                          </a:r>
                          <a:endParaRPr kumimoji="1" lang="ja-JP" altLang="en-US" sz="2800" dirty="0"/>
                        </a:p>
                      </a:txBody>
                      <a:tcPr/>
                    </a:tc>
                  </a:tr>
                </a:tbl>
              </a:graphicData>
            </a:graphic>
          </p:graphicFrame>
        </mc:Choice>
        <mc:Fallback>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2213137471"/>
                  </p:ext>
                </p:extLst>
              </p:nvPr>
            </p:nvGraphicFramePr>
            <p:xfrm>
              <a:off x="1129470" y="1897160"/>
              <a:ext cx="6930780" cy="3291840"/>
            </p:xfrm>
            <a:graphic>
              <a:graphicData uri="http://schemas.openxmlformats.org/drawingml/2006/table">
                <a:tbl>
                  <a:tblPr firstRow="1" bandRow="1">
                    <a:tableStyleId>{5C22544A-7EE6-4342-B048-85BDC9FD1C3A}</a:tableStyleId>
                  </a:tblPr>
                  <a:tblGrid>
                    <a:gridCol w="2310260"/>
                    <a:gridCol w="2310260"/>
                    <a:gridCol w="2310260"/>
                  </a:tblGrid>
                  <a:tr h="457200">
                    <a:tc>
                      <a:txBody>
                        <a:bodyPr/>
                        <a:lstStyle/>
                        <a:p>
                          <a:pPr algn="ctr"/>
                          <a:r>
                            <a:rPr kumimoji="1" lang="ja-JP" altLang="en-US" sz="2400" dirty="0" smtClean="0"/>
                            <a:t>グリッドの大きさ</a:t>
                          </a:r>
                          <a:endParaRPr kumimoji="1" lang="ja-JP" altLang="en-US" sz="2400" dirty="0"/>
                        </a:p>
                      </a:txBody>
                      <a:tcPr/>
                    </a:tc>
                    <a:tc>
                      <a:txBody>
                        <a:bodyPr/>
                        <a:lstStyle/>
                        <a:p>
                          <a:pPr algn="ctr"/>
                          <a:r>
                            <a:rPr kumimoji="1" lang="ja-JP" altLang="en-US" sz="2400" dirty="0" smtClean="0"/>
                            <a:t>色の数</a:t>
                          </a:r>
                          <a:endParaRPr kumimoji="1" lang="ja-JP" altLang="en-US" sz="2400" dirty="0"/>
                        </a:p>
                      </a:txBody>
                      <a:tcPr/>
                    </a:tc>
                    <a:tc>
                      <a:txBody>
                        <a:bodyPr/>
                        <a:lstStyle/>
                        <a:p>
                          <a:pPr algn="ctr"/>
                          <a:r>
                            <a:rPr kumimoji="1" lang="ja-JP" altLang="en-US" sz="2400" dirty="0" smtClean="0"/>
                            <a:t>難しさ</a:t>
                          </a:r>
                          <a:endParaRPr kumimoji="1" lang="ja-JP" altLang="en-US" sz="2400" dirty="0"/>
                        </a:p>
                      </a:txBody>
                      <a:tcPr/>
                    </a:tc>
                  </a:tr>
                  <a:tr h="944880">
                    <a:tc>
                      <a:txBody>
                        <a:bodyPr/>
                        <a:lstStyle/>
                        <a:p>
                          <a:endParaRPr lang="ja-JP"/>
                        </a:p>
                      </a:txBody>
                      <a:tcPr>
                        <a:blipFill rotWithShape="0">
                          <a:blip r:embed="rId2"/>
                          <a:stretch>
                            <a:fillRect l="-264" t="-55484" r="-201319" b="-218065"/>
                          </a:stretch>
                        </a:blipFill>
                      </a:tcPr>
                    </a:tc>
                    <a:tc>
                      <a:txBody>
                        <a:bodyPr/>
                        <a:lstStyle/>
                        <a:p>
                          <a:pPr algn="ctr"/>
                          <a:r>
                            <a:rPr kumimoji="1" lang="en-US" altLang="ja-JP" sz="2800" dirty="0" smtClean="0"/>
                            <a:t>3</a:t>
                          </a:r>
                          <a:r>
                            <a:rPr kumimoji="1" lang="ja-JP" altLang="en-US" sz="2800" dirty="0" smtClean="0"/>
                            <a:t>色以上</a:t>
                          </a:r>
                          <a:endParaRPr kumimoji="1" lang="ja-JP" altLang="en-US" sz="2800" dirty="0"/>
                        </a:p>
                      </a:txBody>
                      <a:tcPr/>
                    </a:tc>
                    <a:tc>
                      <a:txBody>
                        <a:bodyPr/>
                        <a:lstStyle/>
                        <a:p>
                          <a:pPr algn="ctr"/>
                          <a:r>
                            <a:rPr kumimoji="1" lang="en-US" altLang="ja-JP" sz="2800" dirty="0" smtClean="0"/>
                            <a:t>NP</a:t>
                          </a:r>
                          <a:r>
                            <a:rPr kumimoji="1" lang="ja-JP" altLang="en-US" sz="2800" dirty="0" smtClean="0"/>
                            <a:t>困難</a:t>
                          </a:r>
                          <a:endParaRPr kumimoji="1" lang="en-US" altLang="ja-JP" sz="2800" dirty="0" smtClean="0"/>
                        </a:p>
                        <a:p>
                          <a:pPr algn="ctr"/>
                          <a:r>
                            <a:rPr kumimoji="1" lang="en-US" altLang="ja-JP" sz="2800" dirty="0" smtClean="0"/>
                            <a:t>[ACJMS10]</a:t>
                          </a:r>
                          <a:endParaRPr kumimoji="1" lang="ja-JP" altLang="en-US" sz="2800" dirty="0"/>
                        </a:p>
                      </a:txBody>
                      <a:tcPr/>
                    </a:tc>
                  </a:tr>
                  <a:tr h="944880">
                    <a:tc>
                      <a:txBody>
                        <a:bodyPr/>
                        <a:lstStyle/>
                        <a:p>
                          <a:endParaRPr lang="ja-JP"/>
                        </a:p>
                      </a:txBody>
                      <a:tcPr>
                        <a:blipFill rotWithShape="0">
                          <a:blip r:embed="rId2"/>
                          <a:stretch>
                            <a:fillRect l="-264" t="-154487" r="-201319" b="-116667"/>
                          </a:stretch>
                        </a:blipFill>
                      </a:tcPr>
                    </a:tc>
                    <a:tc>
                      <a:txBody>
                        <a:bodyPr/>
                        <a:lstStyle/>
                        <a:p>
                          <a:pPr algn="ctr"/>
                          <a:r>
                            <a:rPr kumimoji="1" lang="en-US" altLang="ja-JP" sz="2800" dirty="0" smtClean="0"/>
                            <a:t>4</a:t>
                          </a:r>
                          <a:r>
                            <a:rPr kumimoji="1" lang="ja-JP" altLang="en-US" sz="2800" dirty="0" smtClean="0"/>
                            <a:t>色以上</a:t>
                          </a:r>
                          <a:endParaRPr kumimoji="1" lang="ja-JP" altLang="en-US" sz="2800" dirty="0"/>
                        </a:p>
                      </a:txBody>
                      <a:tcPr/>
                    </a:tc>
                    <a:tc>
                      <a:txBody>
                        <a:bodyPr/>
                        <a:lstStyle/>
                        <a:p>
                          <a:pPr algn="ctr"/>
                          <a:r>
                            <a:rPr kumimoji="1" lang="en-US" altLang="ja-JP" sz="2800" dirty="0" smtClean="0"/>
                            <a:t>NP</a:t>
                          </a:r>
                          <a:r>
                            <a:rPr kumimoji="1" lang="ja-JP" altLang="en-US" sz="2800" dirty="0" smtClean="0"/>
                            <a:t>困難</a:t>
                          </a:r>
                          <a:endParaRPr kumimoji="1" lang="en-US" altLang="ja-JP" sz="2800" dirty="0" smtClean="0"/>
                        </a:p>
                        <a:p>
                          <a:pPr algn="ctr"/>
                          <a:r>
                            <a:rPr kumimoji="1" lang="en-US" altLang="ja-JP" sz="2800" dirty="0" smtClean="0"/>
                            <a:t>[MS12]</a:t>
                          </a:r>
                          <a:endParaRPr kumimoji="1" lang="ja-JP" altLang="en-US" sz="2800" dirty="0"/>
                        </a:p>
                      </a:txBody>
                      <a:tcPr/>
                    </a:tc>
                  </a:tr>
                  <a:tr h="944880">
                    <a:tc>
                      <a:txBody>
                        <a:bodyPr/>
                        <a:lstStyle/>
                        <a:p>
                          <a:endParaRPr lang="ja-JP"/>
                        </a:p>
                      </a:txBody>
                      <a:tcPr>
                        <a:blipFill rotWithShape="0">
                          <a:blip r:embed="rId2"/>
                          <a:stretch>
                            <a:fillRect l="-264" t="-256129" r="-201319" b="-17419"/>
                          </a:stretch>
                        </a:blipFill>
                      </a:tcPr>
                    </a:tc>
                    <a:tc>
                      <a:txBody>
                        <a:bodyPr/>
                        <a:lstStyle/>
                        <a:p>
                          <a:pPr algn="ctr"/>
                          <a:r>
                            <a:rPr kumimoji="1" lang="ja-JP" altLang="en-US" sz="2800" dirty="0" smtClean="0"/>
                            <a:t>制限なし</a:t>
                          </a:r>
                          <a:endParaRPr kumimoji="1" lang="ja-JP" altLang="en-US" sz="2800" dirty="0"/>
                        </a:p>
                      </a:txBody>
                      <a:tcPr/>
                    </a:tc>
                    <a:tc>
                      <a:txBody>
                        <a:bodyPr/>
                        <a:lstStyle/>
                        <a:p>
                          <a:pPr algn="ctr"/>
                          <a:r>
                            <a:rPr kumimoji="1" lang="ja-JP" altLang="en-US" sz="2800" dirty="0" smtClean="0"/>
                            <a:t>多項式時間</a:t>
                          </a:r>
                          <a:endParaRPr kumimoji="1" lang="en-US" altLang="ja-JP" sz="2800" dirty="0" smtClean="0"/>
                        </a:p>
                        <a:p>
                          <a:pPr algn="ctr"/>
                          <a:r>
                            <a:rPr kumimoji="1" lang="en-US" altLang="ja-JP" sz="2800" dirty="0" smtClean="0"/>
                            <a:t>[CJMS12]</a:t>
                          </a:r>
                          <a:endParaRPr kumimoji="1" lang="ja-JP" altLang="en-US" sz="2800" dirty="0"/>
                        </a:p>
                      </a:txBody>
                      <a:tcPr/>
                    </a:tc>
                  </a:tr>
                </a:tbl>
              </a:graphicData>
            </a:graphic>
          </p:graphicFrame>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a:t>
            </a:fld>
            <a:endParaRPr lang="ja-JP" altLang="en-US" dirty="0"/>
          </a:p>
        </p:txBody>
      </p:sp>
      <p:sp>
        <p:nvSpPr>
          <p:cNvPr id="6" name="コンテンツ プレースホルダー 2"/>
          <p:cNvSpPr txBox="1">
            <a:spLocks/>
          </p:cNvSpPr>
          <p:nvPr/>
        </p:nvSpPr>
        <p:spPr>
          <a:xfrm>
            <a:off x="822959" y="758815"/>
            <a:ext cx="7543801" cy="5110279"/>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smtClean="0"/>
              <a:t>Flood-It</a:t>
            </a:r>
            <a:r>
              <a:rPr lang="ja-JP" altLang="en-US" dirty="0" smtClean="0"/>
              <a:t>においては，以下の計算困難性が知られている．</a:t>
            </a:r>
            <a:endParaRPr lang="en-US" altLang="ja-JP" dirty="0" smtClean="0"/>
          </a:p>
        </p:txBody>
      </p:sp>
    </p:spTree>
    <p:extLst>
      <p:ext uri="{BB962C8B-B14F-4D97-AF65-F5344CB8AC3E}">
        <p14:creationId xmlns:p14="http://schemas.microsoft.com/office/powerpoint/2010/main" val="39673774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今回扱うゲーム</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Flood-It</a:t>
            </a:r>
            <a:r>
              <a:rPr lang="ja-JP" altLang="en-US" dirty="0" smtClean="0"/>
              <a:t>を二人対戦用ゲームにしたもの</a:t>
            </a:r>
            <a:endParaRPr lang="en-US" altLang="ja-JP" dirty="0" smtClean="0"/>
          </a:p>
          <a:p>
            <a:r>
              <a:rPr lang="ja-JP" altLang="en-US" dirty="0"/>
              <a:t>目的</a:t>
            </a:r>
            <a:r>
              <a:rPr lang="ja-JP" altLang="en-US" dirty="0" smtClean="0"/>
              <a:t>：交互に自分の</a:t>
            </a:r>
            <a:r>
              <a:rPr lang="ja-JP" altLang="en-US" dirty="0"/>
              <a:t>マスの色を</a:t>
            </a:r>
            <a:r>
              <a:rPr lang="ja-JP" altLang="en-US" dirty="0" smtClean="0"/>
              <a:t>変えていき</a:t>
            </a:r>
            <a:endParaRPr lang="en-US" altLang="ja-JP" dirty="0" smtClean="0"/>
          </a:p>
          <a:p>
            <a:r>
              <a:rPr lang="ja-JP" altLang="en-US" dirty="0" smtClean="0"/>
              <a:t>          自分の色の範囲</a:t>
            </a:r>
            <a:r>
              <a:rPr lang="en-US" altLang="ja-JP" dirty="0" smtClean="0"/>
              <a:t>(</a:t>
            </a:r>
            <a:r>
              <a:rPr lang="ja-JP" altLang="en-US" dirty="0" smtClean="0"/>
              <a:t>陣地</a:t>
            </a:r>
            <a:r>
              <a:rPr lang="en-US" altLang="ja-JP" dirty="0" smtClean="0"/>
              <a:t>)</a:t>
            </a:r>
            <a:r>
              <a:rPr lang="ja-JP" altLang="en-US" dirty="0" smtClean="0"/>
              <a:t>を拡大し，陣地</a:t>
            </a:r>
            <a:endParaRPr lang="en-US" altLang="ja-JP" dirty="0" smtClean="0"/>
          </a:p>
          <a:p>
            <a:r>
              <a:rPr kumimoji="1" lang="ja-JP" altLang="en-US" dirty="0"/>
              <a:t>　</a:t>
            </a:r>
            <a:r>
              <a:rPr kumimoji="1" lang="ja-JP" altLang="en-US" dirty="0" smtClean="0"/>
              <a:t>　　　を相手より広くする．</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a:t>
            </a:fld>
            <a:endParaRPr lang="ja-JP" altLang="en-US" dirty="0"/>
          </a:p>
        </p:txBody>
      </p:sp>
    </p:spTree>
    <p:extLst>
      <p:ext uri="{BB962C8B-B14F-4D97-AF65-F5344CB8AC3E}">
        <p14:creationId xmlns:p14="http://schemas.microsoft.com/office/powerpoint/2010/main" val="14332850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モンテカルロ法に基づく</a:t>
            </a:r>
            <a:r>
              <a:rPr kumimoji="1" lang="en-US" altLang="ja-JP" dirty="0" smtClean="0"/>
              <a:t/>
            </a:r>
            <a:br>
              <a:rPr kumimoji="1" lang="en-US" altLang="ja-JP" dirty="0" smtClean="0"/>
            </a:br>
            <a:r>
              <a:rPr lang="en-US" altLang="ja-JP" dirty="0" smtClean="0"/>
              <a:t>Flood-It</a:t>
            </a:r>
            <a:r>
              <a:rPr lang="ja-JP" altLang="en-US" dirty="0" smtClean="0"/>
              <a:t>の</a:t>
            </a:r>
            <a:r>
              <a:rPr lang="en-US" altLang="ja-JP" dirty="0" smtClean="0"/>
              <a:t>AI</a:t>
            </a:r>
            <a:r>
              <a:rPr lang="ja-JP" altLang="en-US" dirty="0" smtClean="0"/>
              <a:t>に関する</a:t>
            </a:r>
            <a:r>
              <a:rPr lang="en-US" altLang="ja-JP" dirty="0" smtClean="0"/>
              <a:t/>
            </a:r>
            <a:br>
              <a:rPr lang="en-US" altLang="ja-JP" dirty="0" smtClean="0"/>
            </a:br>
            <a:r>
              <a:rPr lang="ja-JP" altLang="en-US" dirty="0"/>
              <a:t>研究</a:t>
            </a:r>
            <a:endParaRPr kumimoji="1" lang="ja-JP" altLang="en-US" dirty="0"/>
          </a:p>
        </p:txBody>
      </p:sp>
      <p:sp>
        <p:nvSpPr>
          <p:cNvPr id="3" name="サブタイトル 2"/>
          <p:cNvSpPr>
            <a:spLocks noGrp="1"/>
          </p:cNvSpPr>
          <p:nvPr>
            <p:ph type="subTitle" idx="1"/>
          </p:nvPr>
        </p:nvSpPr>
        <p:spPr/>
        <p:txBody>
          <a:bodyPr/>
          <a:lstStyle/>
          <a:p>
            <a:endParaRPr kumimoji="1" lang="en-US" altLang="ja-JP" dirty="0" smtClean="0"/>
          </a:p>
          <a:p>
            <a:r>
              <a:rPr kumimoji="1" lang="ja-JP" altLang="en-US" dirty="0" smtClean="0"/>
              <a:t>周・伊藤研究室　学部４年　小田将也</a:t>
            </a:r>
            <a:endParaRPr kumimoji="1" lang="ja-JP" altLang="en-US" dirty="0"/>
          </a:p>
        </p:txBody>
      </p:sp>
      <p:sp>
        <p:nvSpPr>
          <p:cNvPr id="4" name="スライド番号プレースホルダー 3"/>
          <p:cNvSpPr>
            <a:spLocks noGrp="1"/>
          </p:cNvSpPr>
          <p:nvPr>
            <p:ph type="sldNum" sz="quarter" idx="12"/>
          </p:nvPr>
        </p:nvSpPr>
        <p:spPr/>
        <p:txBody>
          <a:bodyPr/>
          <a:lstStyle/>
          <a:p>
            <a:fld id="{E736F2BC-E947-47BA-BE39-953A2F8183BB}" type="slidenum">
              <a:rPr kumimoji="1" lang="ja-JP" altLang="en-US" smtClean="0"/>
              <a:t>6</a:t>
            </a:fld>
            <a:endParaRPr kumimoji="1" lang="ja-JP" altLang="en-US"/>
          </a:p>
        </p:txBody>
      </p:sp>
    </p:spTree>
    <p:extLst>
      <p:ext uri="{BB962C8B-B14F-4D97-AF65-F5344CB8AC3E}">
        <p14:creationId xmlns:p14="http://schemas.microsoft.com/office/powerpoint/2010/main" val="19084240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モンテカルロ法　とは</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乱数により生成した多数のサンプルから問題の解を推定する手法の総称．</a:t>
            </a:r>
            <a:endParaRPr kumimoji="1" lang="en-US" altLang="ja-JP" dirty="0" smtClean="0"/>
          </a:p>
          <a:p>
            <a:r>
              <a:rPr kumimoji="1" lang="ja-JP" altLang="en-US" dirty="0" smtClean="0"/>
              <a:t>ゲームにおいては</a:t>
            </a:r>
            <a:r>
              <a:rPr kumimoji="1" lang="en-US" altLang="ja-JP" dirty="0" smtClean="0"/>
              <a:t>…</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a:t>
            </a:fld>
            <a:endParaRPr lang="ja-JP" altLang="en-US" dirty="0"/>
          </a:p>
        </p:txBody>
      </p:sp>
    </p:spTree>
    <p:extLst>
      <p:ext uri="{BB962C8B-B14F-4D97-AF65-F5344CB8AC3E}">
        <p14:creationId xmlns:p14="http://schemas.microsoft.com/office/powerpoint/2010/main" val="9416804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当面の目標</a:t>
            </a:r>
            <a:endParaRPr kumimoji="1" lang="ja-JP" altLang="en-US" dirty="0"/>
          </a:p>
        </p:txBody>
      </p:sp>
      <p:sp>
        <p:nvSpPr>
          <p:cNvPr id="3" name="コンテンツ プレースホルダー 2"/>
          <p:cNvSpPr>
            <a:spLocks noGrp="1"/>
          </p:cNvSpPr>
          <p:nvPr>
            <p:ph idx="1"/>
          </p:nvPr>
        </p:nvSpPr>
        <p:spPr/>
        <p:txBody>
          <a:bodyPr/>
          <a:lstStyle/>
          <a:p>
            <a:pPr marL="457200" indent="-457200">
              <a:buFont typeface="Arial" panose="020B0604020202020204" pitchFamily="34" charset="0"/>
              <a:buChar char="•"/>
            </a:pPr>
            <a:r>
              <a:rPr lang="ja-JP" altLang="en-US" dirty="0" smtClean="0"/>
              <a:t>プログラム</a:t>
            </a:r>
            <a:r>
              <a:rPr lang="ja-JP" altLang="en-US" dirty="0"/>
              <a:t>を作る</a:t>
            </a:r>
          </a:p>
          <a:p>
            <a:pPr marL="457200" indent="-457200">
              <a:buFont typeface="Arial" panose="020B0604020202020204" pitchFamily="34" charset="0"/>
              <a:buChar char="•"/>
            </a:pPr>
            <a:r>
              <a:rPr lang="ja-JP" altLang="en-US" dirty="0" smtClean="0"/>
              <a:t>対戦</a:t>
            </a:r>
            <a:r>
              <a:rPr lang="ja-JP" altLang="en-US" dirty="0"/>
              <a:t>テスト用プログラムを作る</a:t>
            </a:r>
          </a:p>
          <a:p>
            <a:pPr marL="457200" indent="-457200">
              <a:buFont typeface="Arial" panose="020B0604020202020204" pitchFamily="34" charset="0"/>
              <a:buChar char="•"/>
            </a:pPr>
            <a:r>
              <a:rPr lang="ja-JP" altLang="en-US" dirty="0" smtClean="0"/>
              <a:t>現在</a:t>
            </a:r>
            <a:r>
              <a:rPr lang="ja-JP" altLang="en-US" dirty="0"/>
              <a:t>の最強のアルゴリズムと戦わせて勝率を確認する</a:t>
            </a:r>
          </a:p>
          <a:p>
            <a:pPr marL="457200" indent="-457200">
              <a:buFont typeface="Arial" panose="020B0604020202020204" pitchFamily="34" charset="0"/>
              <a:buChar char="•"/>
            </a:pPr>
            <a:r>
              <a:rPr lang="ja-JP" altLang="en-US" smtClean="0"/>
              <a:t>同じ</a:t>
            </a:r>
            <a:r>
              <a:rPr lang="ja-JP" altLang="en-US" dirty="0"/>
              <a:t>盤面に対するモンテカルロ法の手と現在</a:t>
            </a:r>
            <a:r>
              <a:rPr lang="ja-JP" altLang="en-US"/>
              <a:t>の</a:t>
            </a:r>
            <a:r>
              <a:rPr lang="ja-JP" altLang="en-US" smtClean="0"/>
              <a:t>最強の手を比較し，モンテカルロ法の手の特徴を探る</a:t>
            </a:r>
            <a:endParaRPr lang="ja-JP" altLang="en-US" dirty="0"/>
          </a:p>
          <a:p>
            <a:endParaRPr kumimoji="1" lang="en-US" altLang="ja-JP" dirty="0" smtClean="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a:t>
            </a:fld>
            <a:endParaRPr lang="ja-JP" altLang="en-US" dirty="0"/>
          </a:p>
        </p:txBody>
      </p:sp>
    </p:spTree>
    <p:extLst>
      <p:ext uri="{BB962C8B-B14F-4D97-AF65-F5344CB8AC3E}">
        <p14:creationId xmlns:p14="http://schemas.microsoft.com/office/powerpoint/2010/main" val="42117246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周・伊藤研究室">
      <a:majorFont>
        <a:latin typeface="Times New Roman"/>
        <a:ea typeface="ＭＳ Ｐゴシック"/>
        <a:cs typeface=""/>
      </a:majorFont>
      <a:minorFont>
        <a:latin typeface="Times New Roman"/>
        <a:ea typeface="ＭＳ Ｐゴシック"/>
        <a:cs typeface=""/>
      </a:minorFont>
    </a:fontScheme>
    <a:fmtScheme name="反射">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81</TotalTime>
  <Words>241</Words>
  <Application>Microsoft Office PowerPoint</Application>
  <PresentationFormat>画面に合わせる (4:3)</PresentationFormat>
  <Paragraphs>56</Paragraphs>
  <Slides>8</Slides>
  <Notes>2</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8</vt:i4>
      </vt:variant>
    </vt:vector>
  </HeadingPairs>
  <TitlesOfParts>
    <vt:vector size="14" baseType="lpstr">
      <vt:lpstr>ＭＳ Ｐゴシック</vt:lpstr>
      <vt:lpstr>Arial</vt:lpstr>
      <vt:lpstr>Calibri</vt:lpstr>
      <vt:lpstr>Cambria Math</vt:lpstr>
      <vt:lpstr>Times New Roman</vt:lpstr>
      <vt:lpstr>Office Theme</vt:lpstr>
      <vt:lpstr>モンテカルロ法に基づく Flood-ItのAIに関する 研究</vt:lpstr>
      <vt:lpstr>Flood-It　とは</vt:lpstr>
      <vt:lpstr>Flood-It　とは</vt:lpstr>
      <vt:lpstr>既知の結果</vt:lpstr>
      <vt:lpstr>今回扱うゲーム</vt:lpstr>
      <vt:lpstr>モンテカルロ法に基づく Flood-ItのAIに関する 研究</vt:lpstr>
      <vt:lpstr>モンテカルロ法　とは</vt:lpstr>
      <vt:lpstr>当面の目標</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PC53</dc:creator>
  <cp:lastModifiedBy>PC53</cp:lastModifiedBy>
  <cp:revision>10</cp:revision>
  <dcterms:created xsi:type="dcterms:W3CDTF">2018-10-26T05:41:54Z</dcterms:created>
  <dcterms:modified xsi:type="dcterms:W3CDTF">2018-10-30T07:22:41Z</dcterms:modified>
</cp:coreProperties>
</file>