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0"/>
  </p:notesMasterIdLst>
  <p:handoutMasterIdLst>
    <p:handoutMasterId r:id="rId51"/>
  </p:handoutMasterIdLst>
  <p:sldIdLst>
    <p:sldId id="256" r:id="rId2"/>
    <p:sldId id="259" r:id="rId3"/>
    <p:sldId id="267" r:id="rId4"/>
    <p:sldId id="265" r:id="rId5"/>
    <p:sldId id="260" r:id="rId6"/>
    <p:sldId id="261" r:id="rId7"/>
    <p:sldId id="289" r:id="rId8"/>
    <p:sldId id="370" r:id="rId9"/>
    <p:sldId id="303" r:id="rId10"/>
    <p:sldId id="330" r:id="rId11"/>
    <p:sldId id="359" r:id="rId12"/>
    <p:sldId id="360" r:id="rId13"/>
    <p:sldId id="332" r:id="rId14"/>
    <p:sldId id="340" r:id="rId15"/>
    <p:sldId id="339" r:id="rId16"/>
    <p:sldId id="337" r:id="rId17"/>
    <p:sldId id="279" r:id="rId18"/>
    <p:sldId id="262" r:id="rId19"/>
    <p:sldId id="278" r:id="rId20"/>
    <p:sldId id="271" r:id="rId21"/>
    <p:sldId id="371" r:id="rId22"/>
    <p:sldId id="367" r:id="rId23"/>
    <p:sldId id="368" r:id="rId24"/>
    <p:sldId id="369" r:id="rId25"/>
    <p:sldId id="374" r:id="rId26"/>
    <p:sldId id="318" r:id="rId27"/>
    <p:sldId id="343" r:id="rId28"/>
    <p:sldId id="352" r:id="rId29"/>
    <p:sldId id="372" r:id="rId30"/>
    <p:sldId id="376" r:id="rId31"/>
    <p:sldId id="377" r:id="rId32"/>
    <p:sldId id="378" r:id="rId33"/>
    <p:sldId id="373" r:id="rId34"/>
    <p:sldId id="375" r:id="rId35"/>
    <p:sldId id="361" r:id="rId36"/>
    <p:sldId id="319" r:id="rId37"/>
    <p:sldId id="342" r:id="rId38"/>
    <p:sldId id="355" r:id="rId39"/>
    <p:sldId id="358" r:id="rId40"/>
    <p:sldId id="356" r:id="rId41"/>
    <p:sldId id="357" r:id="rId42"/>
    <p:sldId id="348" r:id="rId43"/>
    <p:sldId id="362" r:id="rId44"/>
    <p:sldId id="349" r:id="rId45"/>
    <p:sldId id="350" r:id="rId46"/>
    <p:sldId id="363" r:id="rId47"/>
    <p:sldId id="346" r:id="rId48"/>
    <p:sldId id="317" r:id="rId49"/>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106" d="100"/>
          <a:sy n="106" d="100"/>
        </p:scale>
        <p:origin x="126"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playouttime\playout&#12392;&#26178;&#3829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85220536"/>
        <c:axId val="385222104"/>
      </c:scatterChart>
      <c:valAx>
        <c:axId val="38522053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22104"/>
        <c:crosses val="autoZero"/>
        <c:crossBetween val="midCat"/>
        <c:majorUnit val="500"/>
        <c:minorUnit val="250"/>
      </c:valAx>
      <c:valAx>
        <c:axId val="3852221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8522053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85223280"/>
        <c:axId val="387049728"/>
      </c:scatterChart>
      <c:valAx>
        <c:axId val="3852232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7049728"/>
        <c:crosses val="autoZero"/>
        <c:crossBetween val="midCat"/>
        <c:majorUnit val="500"/>
        <c:minorUnit val="250"/>
      </c:valAx>
      <c:valAx>
        <c:axId val="38704972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852232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87047768"/>
        <c:axId val="387052472"/>
      </c:scatterChart>
      <c:valAx>
        <c:axId val="38704776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7052472"/>
        <c:crosses val="autoZero"/>
        <c:crossBetween val="midCat"/>
        <c:majorUnit val="500"/>
        <c:minorUnit val="250"/>
      </c:valAx>
      <c:valAx>
        <c:axId val="38705247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8704776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85218968"/>
        <c:axId val="385220928"/>
      </c:scatterChart>
      <c:valAx>
        <c:axId val="385218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20928"/>
        <c:crosses val="autoZero"/>
        <c:crossBetween val="midCat"/>
      </c:valAx>
      <c:valAx>
        <c:axId val="38522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1896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85224064"/>
        <c:axId val="385219360"/>
      </c:scatterChart>
      <c:valAx>
        <c:axId val="3852240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19360"/>
        <c:crosses val="autoZero"/>
        <c:crossBetween val="midCat"/>
      </c:valAx>
      <c:valAx>
        <c:axId val="3852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2406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89414222765533E-2"/>
          <c:y val="4.4176706827309238E-2"/>
          <c:w val="0.91977852083558054"/>
          <c:h val="0.77078961515352751"/>
        </c:manualLayout>
      </c:layout>
      <c:scatterChart>
        <c:scatterStyle val="smoothMarker"/>
        <c:varyColors val="0"/>
        <c:ser>
          <c:idx val="0"/>
          <c:order val="0"/>
          <c:spPr>
            <a:ln w="19050" cap="rnd">
              <a:solidFill>
                <a:schemeClr val="accent1"/>
              </a:solidFill>
              <a:round/>
            </a:ln>
            <a:effectLst/>
          </c:spPr>
          <c:marker>
            <c:symbol val="circle"/>
            <c:size val="7"/>
            <c:spPr>
              <a:solidFill>
                <a:schemeClr val="accent1"/>
              </a:solidFill>
              <a:ln w="63500">
                <a:solidFill>
                  <a:schemeClr val="accent1"/>
                </a:solidFill>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Sheet11!$D$1:$D$6</c:f>
              <c:numCache>
                <c:formatCode>General</c:formatCode>
                <c:ptCount val="6"/>
                <c:pt idx="0">
                  <c:v>0.10083999999999983</c:v>
                </c:pt>
                <c:pt idx="1">
                  <c:v>0.2000639999999996</c:v>
                </c:pt>
                <c:pt idx="2">
                  <c:v>0.49603199999999975</c:v>
                </c:pt>
                <c:pt idx="3">
                  <c:v>0.98947399999999974</c:v>
                </c:pt>
                <c:pt idx="4">
                  <c:v>1.4593479999999996</c:v>
                </c:pt>
                <c:pt idx="5">
                  <c:v>1.9490859999999999</c:v>
                </c:pt>
              </c:numCache>
            </c:numRef>
          </c:yVal>
          <c:smooth val="1"/>
        </c:ser>
        <c:ser>
          <c:idx val="1"/>
          <c:order val="1"/>
          <c:spPr>
            <a:ln w="19050" cap="rnd">
              <a:solidFill>
                <a:schemeClr val="accent2"/>
              </a:solidFill>
              <a:round/>
            </a:ln>
            <a:effectLst/>
          </c:spPr>
          <c:marker>
            <c:symbol val="triangle"/>
            <c:size val="7"/>
            <c:spPr>
              <a:solidFill>
                <a:schemeClr val="accent2"/>
              </a:solidFill>
              <a:ln w="63500">
                <a:solidFill>
                  <a:schemeClr val="accent2"/>
                </a:solidFill>
                <a:miter lim="800000"/>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Sheet11!$E$1:$E$6</c:f>
              <c:numCache>
                <c:formatCode>General</c:formatCode>
                <c:ptCount val="6"/>
                <c:pt idx="0">
                  <c:v>8.3048000000000038E-2</c:v>
                </c:pt>
                <c:pt idx="1">
                  <c:v>0.16484600000000027</c:v>
                </c:pt>
                <c:pt idx="2">
                  <c:v>0.41132999999999986</c:v>
                </c:pt>
                <c:pt idx="3">
                  <c:v>0.81487199999999971</c:v>
                </c:pt>
                <c:pt idx="4">
                  <c:v>1.1997899999999988</c:v>
                </c:pt>
                <c:pt idx="5">
                  <c:v>1.6012699999999995</c:v>
                </c:pt>
              </c:numCache>
            </c:numRef>
          </c:yVal>
          <c:smooth val="1"/>
        </c:ser>
        <c:dLbls>
          <c:showLegendKey val="0"/>
          <c:showVal val="0"/>
          <c:showCatName val="0"/>
          <c:showSerName val="0"/>
          <c:showPercent val="0"/>
          <c:showBubbleSize val="0"/>
        </c:dLbls>
        <c:axId val="385224456"/>
        <c:axId val="385221320"/>
      </c:scatterChart>
      <c:valAx>
        <c:axId val="385224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85221320"/>
        <c:crosses val="autoZero"/>
        <c:crossBetween val="midCat"/>
        <c:majorUnit val="250"/>
      </c:valAx>
      <c:valAx>
        <c:axId val="385221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8522445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85221712"/>
        <c:axId val="385226024"/>
      </c:scatterChart>
      <c:valAx>
        <c:axId val="3852217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85226024"/>
        <c:crosses val="autoZero"/>
        <c:crossBetween val="midCat"/>
        <c:majorUnit val="500"/>
        <c:minorUnit val="250"/>
      </c:valAx>
      <c:valAx>
        <c:axId val="38522602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852217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0.07457</cdr:x>
      <cdr:y>0.37285</cdr:y>
    </cdr:from>
    <cdr:to>
      <cdr:x>0.10866</cdr:x>
      <cdr:y>0.44439</cdr:y>
    </cdr:to>
    <cdr:sp macro="" textlink="">
      <cdr:nvSpPr>
        <cdr:cNvPr id="2" name="円/楕円 1"/>
        <cdr:cNvSpPr/>
      </cdr:nvSpPr>
      <cdr:spPr>
        <a:xfrm xmlns:a="http://schemas.openxmlformats.org/drawingml/2006/main">
          <a:off x="428679" y="1180103"/>
          <a:ext cx="196011" cy="226442"/>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wrap="square">
          <a:noAutofit/>
        </a:bodyPr>
        <a:lstStyle xmlns:a="http://schemas.openxmlformats.org/drawingml/2006/main"/>
        <a:p xmlns:a="http://schemas.openxmlformats.org/drawingml/2006/main">
          <a:endParaRPr lang="ja-JP"/>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2019/6/27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2019/6/27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27264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a16="http://schemas.microsoft.com/office/drawing/2014/main" xmlns=""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a16="http://schemas.microsoft.com/office/drawing/2014/main" xmlns=""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a16="http://schemas.microsoft.com/office/drawing/2014/main" xmlns=""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a16="http://schemas.microsoft.com/office/drawing/2014/main" xmlns=""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a16="http://schemas.microsoft.com/office/drawing/2014/main" xmlns=""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ルーレット法という手法を応用することで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1" name="コンテンツ プレースホルダー 7"/>
          <p:cNvSpPr txBox="1">
            <a:spLocks/>
          </p:cNvSpPr>
          <p:nvPr/>
        </p:nvSpPr>
        <p:spPr>
          <a:xfrm>
            <a:off x="2077700" y="188035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cxnSp>
        <p:nvCxnSpPr>
          <p:cNvPr id="10" name="直線矢印コネクタ 9"/>
          <p:cNvCxnSpPr/>
          <p:nvPr/>
        </p:nvCxnSpPr>
        <p:spPr>
          <a:xfrm flipH="1">
            <a:off x="742744" y="2357621"/>
            <a:ext cx="1495908" cy="259462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5293517" y="3098748"/>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あまり</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a:t>
            </a:r>
            <a:endParaRPr kumimoji="1" lang="en-US" altLang="ja-JP" sz="2800" dirty="0" smtClean="0"/>
          </a:p>
          <a:p>
            <a:pPr algn="ctr"/>
            <a:r>
              <a:rPr kumimoji="1" lang="ja-JP" altLang="en-US" sz="2800" dirty="0" smtClean="0"/>
              <a:t>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5293517" y="4393773"/>
            <a:ext cx="2642116"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a:t>
            </a:r>
            <a:endParaRPr kumimoji="1" lang="en-US" altLang="ja-JP" sz="2800" dirty="0" smtClean="0"/>
          </a:p>
          <a:p>
            <a:pPr algn="ctr"/>
            <a:r>
              <a:rPr kumimoji="1" lang="ja-JP" altLang="en-US" sz="2800" dirty="0" smtClean="0"/>
              <a:t>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705902" y="5753276"/>
            <a:ext cx="4166495" cy="865911"/>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これらを反映して，より良い勝率が得られないか？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814057552"/>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endParaRPr kumimoji="1" lang="ja-JP" altLang="en-US" dirty="0">
              <a:solidFill>
                <a:srgbClr val="FF0000"/>
              </a:solidFill>
            </a:endParaRPr>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1233671534"/>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
        <p:nvSpPr>
          <p:cNvPr id="16" name="テキスト ボックス 15"/>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a:t>
            </a:r>
            <a:r>
              <a:rPr lang="ja-JP" altLang="en-US" dirty="0" smtClean="0"/>
              <a:t>マス</a:t>
            </a:r>
            <a:endParaRPr lang="en-US" altLang="ja-JP" dirty="0" smtClean="0"/>
          </a:p>
          <a:p>
            <a:r>
              <a:rPr lang="ja-JP" altLang="en-US" dirty="0" smtClean="0"/>
              <a:t>増える</a:t>
            </a:r>
            <a:r>
              <a:rPr lang="ja-JP" altLang="en-US" dirty="0" smtClean="0"/>
              <a:t>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a:t>
            </a:r>
            <a:r>
              <a:rPr lang="ja-JP" altLang="en-US" dirty="0" smtClean="0"/>
              <a:t>マス</a:t>
            </a:r>
            <a:endParaRPr lang="en-US" altLang="ja-JP" dirty="0" smtClean="0"/>
          </a:p>
          <a:p>
            <a:r>
              <a:rPr lang="ja-JP" altLang="en-US" dirty="0" smtClean="0"/>
              <a:t>増える</a:t>
            </a:r>
            <a:r>
              <a:rPr lang="ja-JP" altLang="en-US" dirty="0" smtClean="0"/>
              <a:t>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59" y="1218785"/>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a:t>
            </a:r>
            <a:r>
              <a:rPr lang="ja-JP" altLang="en-US" dirty="0" smtClean="0"/>
              <a:t>マス</a:t>
            </a:r>
            <a:endParaRPr lang="en-US" altLang="ja-JP" dirty="0" smtClean="0"/>
          </a:p>
          <a:p>
            <a:r>
              <a:rPr lang="ja-JP" altLang="en-US" dirty="0" smtClean="0"/>
              <a:t>増える</a:t>
            </a:r>
            <a:r>
              <a:rPr lang="ja-JP" altLang="en-US" dirty="0" smtClean="0"/>
              <a:t>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480131"/>
          </a:xfrm>
        </p:spPr>
        <p:txBody>
          <a:bodyPr>
            <a:spAutoFit/>
          </a:bodyPr>
          <a:lstStyle/>
          <a:p>
            <a:r>
              <a:rPr kumimoji="1" lang="ja-JP" altLang="en-US" dirty="0" smtClean="0"/>
              <a:t>ルーレットを用意するためには時間がかかる．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6" name="コンテンツ プレースホルダー 2"/>
          <p:cNvSpPr txBox="1">
            <a:spLocks/>
          </p:cNvSpPr>
          <p:nvPr/>
        </p:nvSpPr>
        <p:spPr>
          <a:xfrm>
            <a:off x="822959" y="1218785"/>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a:t>
            </a:r>
            <a:r>
              <a:rPr lang="ja-JP" altLang="en-US" dirty="0" smtClean="0"/>
              <a:t>マス</a:t>
            </a:r>
            <a:endParaRPr lang="en-US" altLang="ja-JP" dirty="0" smtClean="0"/>
          </a:p>
          <a:p>
            <a:r>
              <a:rPr lang="ja-JP" altLang="en-US" dirty="0" smtClean="0"/>
              <a:t>増える</a:t>
            </a:r>
            <a:r>
              <a:rPr lang="ja-JP" altLang="en-US" dirty="0" smtClean="0"/>
              <a:t>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a:t>
            </a:r>
            <a:endParaRPr kumimoji="1" lang="en-US" altLang="ja-JP" dirty="0" smtClean="0">
              <a:solidFill>
                <a:srgbClr val="FF0000"/>
              </a:solidFill>
            </a:endParaRPr>
          </a:p>
          <a:p>
            <a:r>
              <a:rPr kumimoji="1" lang="ja-JP" altLang="en-US" dirty="0" smtClean="0">
                <a:solidFill>
                  <a:srgbClr val="FF0000"/>
                </a:solidFill>
              </a:rPr>
              <a:t>から出力を行うまでの時間</a:t>
            </a:r>
            <a:r>
              <a:rPr kumimoji="1" lang="ja-JP" altLang="en-US" dirty="0" smtClean="0"/>
              <a:t>を計測し，ルーレット</a:t>
            </a:r>
            <a:endParaRPr kumimoji="1" lang="en-US" altLang="ja-JP" dirty="0" smtClean="0"/>
          </a:p>
          <a:p>
            <a:r>
              <a:rPr kumimoji="1" lang="ja-JP" altLang="en-US" dirty="0" smtClean="0"/>
              <a:t>選択を行わなかった場合と比較した．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1921853479"/>
                  </p:ext>
                </p:extLst>
              </p:nvPr>
            </p:nvGraphicFramePr>
            <p:xfrm>
              <a:off x="1560513" y="2948521"/>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667" r="-600" b="-129167"/>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7895" r="-600" b="-30526"/>
                          </a:stretch>
                        </a:blipFill>
                      </a:tcPr>
                    </a:tc>
                    <a:extLst>
                      <a:ext uri="{0D108BD9-81ED-4DB2-BD59-A6C34878D82A}">
                        <a16:rowId xmlns="" xmlns:a16="http://schemas.microsoft.com/office/drawing/2014/main" xmlns:a14="http://schemas.microsoft.com/office/drawing/2010/main" val="10001"/>
                      </a:ext>
                    </a:extLst>
                  </a:tr>
                </a:tbl>
              </a:graphicData>
            </a:graphic>
          </p:graphicFrame>
        </mc:Fallback>
      </mc:AlternateContent>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429687" y="4350730"/>
            <a:ext cx="3720705" cy="461665"/>
          </a:xfrm>
          <a:prstGeom prst="rect">
            <a:avLst/>
          </a:prstGeom>
          <a:noFill/>
        </p:spPr>
        <p:txBody>
          <a:bodyPr wrap="square" rtlCol="0">
            <a:spAutoFit/>
          </a:bodyPr>
          <a:lstStyle/>
          <a:p>
            <a:r>
              <a:rPr kumimoji="1" lang="ja-JP" altLang="en-US" sz="2400" dirty="0" smtClean="0"/>
              <a:t>出力までにかかった時間</a:t>
            </a:r>
            <a:r>
              <a:rPr kumimoji="1" lang="en-US" altLang="ja-JP" sz="2400" dirty="0" smtClean="0"/>
              <a:t>[s]</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3524549890"/>
              </p:ext>
            </p:extLst>
          </p:nvPr>
        </p:nvGraphicFramePr>
        <p:xfrm>
          <a:off x="1857375" y="2934175"/>
          <a:ext cx="6257925" cy="33420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をモンテカルロ法のプレイアウトに応用することで，効率よく探索を行える．</a:t>
            </a:r>
            <a:endParaRPr lang="en-US" altLang="ja-JP" dirty="0" smtClean="0"/>
          </a:p>
          <a:p>
            <a:pPr marL="457200" indent="-457200">
              <a:buFont typeface="Arial" panose="020B0604020202020204" pitchFamily="34" charset="0"/>
              <a:buChar char="•"/>
            </a:pPr>
            <a:r>
              <a:rPr lang="ja-JP" altLang="en-US" dirty="0" smtClean="0"/>
              <a:t>ルーレット選択をすることで，新たに勝てるようになった対戦がある．</a:t>
            </a:r>
            <a:endParaRPr lang="en-US" altLang="ja-JP" dirty="0" smtClean="0"/>
          </a:p>
          <a:p>
            <a:pPr marL="457200" indent="-457200">
              <a:buFont typeface="Arial" panose="020B0604020202020204" pitchFamily="34" charset="0"/>
              <a:buChar char="•"/>
            </a:pPr>
            <a:r>
              <a:rPr lang="ja-JP" altLang="en-US" dirty="0" smtClean="0"/>
              <a:t>ルーレット選択を行うと時間がかかってしまう</a:t>
            </a:r>
            <a:r>
              <a:rPr lang="ja-JP" altLang="en-US" smtClean="0"/>
              <a:t>が，</a:t>
            </a:r>
            <a:r>
              <a:rPr lang="ja-JP" altLang="en-US"/>
              <a:t>費用対</a:t>
            </a:r>
            <a:r>
              <a:rPr lang="ja-JP" altLang="en-US" smtClean="0"/>
              <a:t>効果は大きい．</a:t>
            </a:r>
            <a:endParaRPr lang="en-US" altLang="ja-JP" smtClean="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アルゴリズム</a:t>
            </a:r>
            <a:r>
              <a:rPr lang="ja-JP" altLang="en-US" dirty="0" smtClean="0"/>
              <a:t>の理論的解析</a:t>
            </a:r>
            <a:endParaRPr lang="en-US" altLang="ja-JP" smtClean="0"/>
          </a:p>
          <a:p>
            <a:endParaRPr lang="en-US" altLang="ja-JP" dirty="0" smtClean="0"/>
          </a:p>
          <a:p>
            <a:pPr marL="514350" indent="-514350">
              <a:buFont typeface="Arial" panose="020B0604020202020204" pitchFamily="34" charset="0"/>
              <a:buChar char="•"/>
            </a:pPr>
            <a:r>
              <a:rPr lang="ja-JP" altLang="en-US" dirty="0" smtClean="0"/>
              <a:t>より良い確率配分の模索</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a16="http://schemas.microsoft.com/office/drawing/2014/main" xmlns=""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xmlns=""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a16="http://schemas.microsoft.com/office/drawing/2014/main" xmlns=""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a16="http://schemas.microsoft.com/office/drawing/2014/main" xmlns=""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a16="http://schemas.microsoft.com/office/drawing/2014/main" xmlns=""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a16="http://schemas.microsoft.com/office/drawing/2014/main" xmlns=""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a16="http://schemas.microsoft.com/office/drawing/2014/main" xmlns=""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a16="http://schemas.microsoft.com/office/drawing/2014/main" xmlns=""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xmlns=""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xmlns=""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xmlns=""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a16="http://schemas.microsoft.com/office/drawing/2014/main" xmlns=""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xmlns=""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xmlns=""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a16="http://schemas.microsoft.com/office/drawing/2014/main" xmlns=""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xmlns=""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a16="http://schemas.microsoft.com/office/drawing/2014/main" xmlns=""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a16="http://schemas.microsoft.com/office/drawing/2014/main" xmlns=""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a16="http://schemas.microsoft.com/office/drawing/2014/main" xmlns=""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a16="http://schemas.microsoft.com/office/drawing/2014/main" xmlns=""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a16="http://schemas.microsoft.com/office/drawing/2014/main" xmlns=""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a16="http://schemas.microsoft.com/office/drawing/2014/main" xmlns=""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a16="http://schemas.microsoft.com/office/drawing/2014/main" xmlns=""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a16="http://schemas.microsoft.com/office/drawing/2014/main" xmlns=""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xmlns=""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a16="http://schemas.microsoft.com/office/drawing/2014/main" xmlns=""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a16="http://schemas.microsoft.com/office/drawing/2014/main" xmlns=""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a16="http://schemas.microsoft.com/office/drawing/2014/main" xmlns=""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a16="http://schemas.microsoft.com/office/drawing/2014/main" xmlns=""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a16="http://schemas.microsoft.com/office/drawing/2014/main" xmlns=""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a16="http://schemas.microsoft.com/office/drawing/2014/main" xmlns=""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a16="http://schemas.microsoft.com/office/drawing/2014/main" xmlns=""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a16="http://schemas.microsoft.com/office/drawing/2014/main" xmlns=""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a16="http://schemas.microsoft.com/office/drawing/2014/main" xmlns=""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a16="http://schemas.microsoft.com/office/drawing/2014/main" xmlns=""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a16="http://schemas.microsoft.com/office/drawing/2014/main" xmlns=""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a16="http://schemas.microsoft.com/office/drawing/2014/main" xmlns=""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a16="http://schemas.microsoft.com/office/drawing/2014/main" xmlns=""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a16="http://schemas.microsoft.com/office/drawing/2014/main" xmlns=""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a16="http://schemas.microsoft.com/office/drawing/2014/main" xmlns=""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a16="http://schemas.microsoft.com/office/drawing/2014/main" xmlns=""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a16="http://schemas.microsoft.com/office/drawing/2014/main" xmlns=""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a16="http://schemas.microsoft.com/office/drawing/2014/main" xmlns=""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a16="http://schemas.microsoft.com/office/drawing/2014/main" xmlns=""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a16="http://schemas.microsoft.com/office/drawing/2014/main" xmlns=""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a16="http://schemas.microsoft.com/office/drawing/2014/main" xmlns=""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a16="http://schemas.microsoft.com/office/drawing/2014/main" xmlns=""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a16="http://schemas.microsoft.com/office/drawing/2014/main" xmlns=""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a16="http://schemas.microsoft.com/office/drawing/2014/main" xmlns=""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a16="http://schemas.microsoft.com/office/drawing/2014/main" xmlns=""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a16="http://schemas.microsoft.com/office/drawing/2014/main" xmlns=""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a16="http://schemas.microsoft.com/office/drawing/2014/main" xmlns=""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a16="http://schemas.microsoft.com/office/drawing/2014/main" xmlns=""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a16="http://schemas.microsoft.com/office/drawing/2014/main" xmlns=""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a16="http://schemas.microsoft.com/office/drawing/2014/main" xmlns=""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a16="http://schemas.microsoft.com/office/drawing/2014/main" xmlns=""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a16="http://schemas.microsoft.com/office/drawing/2014/main" xmlns=""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a16="http://schemas.microsoft.com/office/drawing/2014/main" xmlns=""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a16="http://schemas.microsoft.com/office/drawing/2014/main" xmlns=""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a16="http://schemas.microsoft.com/office/drawing/2014/main" xmlns=""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a16="http://schemas.microsoft.com/office/drawing/2014/main" xmlns=""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a16="http://schemas.microsoft.com/office/drawing/2014/main" xmlns=""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a16="http://schemas.microsoft.com/office/drawing/2014/main" xmlns=""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a16="http://schemas.microsoft.com/office/drawing/2014/main" xmlns=""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xmlns=""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xmlns=""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a16="http://schemas.microsoft.com/office/drawing/2014/main" xmlns=""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a16="http://schemas.microsoft.com/office/drawing/2014/main" xmlns=""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a16="http://schemas.microsoft.com/office/drawing/2014/main" xmlns=""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a16="http://schemas.microsoft.com/office/drawing/2014/main" xmlns=""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a16="http://schemas.microsoft.com/office/drawing/2014/main" xmlns=""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a16="http://schemas.microsoft.com/office/drawing/2014/main" xmlns=""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a16="http://schemas.microsoft.com/office/drawing/2014/main" xmlns=""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a16="http://schemas.microsoft.com/office/drawing/2014/main" xmlns=""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a16="http://schemas.microsoft.com/office/drawing/2014/main" xmlns=""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a16="http://schemas.microsoft.com/office/drawing/2014/main" xmlns=""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a16="http://schemas.microsoft.com/office/drawing/2014/main" xmlns=""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a16="http://schemas.microsoft.com/office/drawing/2014/main" xmlns=""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a16="http://schemas.microsoft.com/office/drawing/2014/main" xmlns=""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xmlns=""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a16="http://schemas.microsoft.com/office/drawing/2014/main" xmlns=""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xmlns=""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xmlns=""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a16="http://schemas.microsoft.com/office/drawing/2014/main" xmlns=""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a16="http://schemas.microsoft.com/office/drawing/2014/main" xmlns=""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a16="http://schemas.microsoft.com/office/drawing/2014/main" xmlns=""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a16="http://schemas.microsoft.com/office/drawing/2014/main" xmlns=""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a16="http://schemas.microsoft.com/office/drawing/2014/main" xmlns=""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a16="http://schemas.microsoft.com/office/drawing/2014/main" xmlns=""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a16="http://schemas.microsoft.com/office/drawing/2014/main" xmlns=""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a16="http://schemas.microsoft.com/office/drawing/2014/main" xmlns=""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a16="http://schemas.microsoft.com/office/drawing/2014/main" xmlns=""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xmlns=""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a16="http://schemas.microsoft.com/office/drawing/2014/main" xmlns=""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a16="http://schemas.microsoft.com/office/drawing/2014/main" xmlns=""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xmlns=""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xmlns=""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xmlns=""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84103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a16="http://schemas.microsoft.com/office/drawing/2014/main" xmlns=""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6373</TotalTime>
  <Words>2469</Words>
  <Application>Microsoft Office PowerPoint</Application>
  <PresentationFormat>画面に合わせる (4:3)</PresentationFormat>
  <Paragraphs>566</Paragraphs>
  <Slides>48</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既存のアルゴリズム</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今回の内容</vt:lpstr>
      <vt:lpstr>モンテカルロ法　とは</vt:lpstr>
      <vt:lpstr>アルゴリズムの改良案</vt:lpstr>
      <vt:lpstr>ルーレット選択</vt:lpstr>
      <vt:lpstr>ルーレット選択</vt:lpstr>
      <vt:lpstr>今回の実験</vt:lpstr>
      <vt:lpstr>実験結果</vt:lpstr>
      <vt:lpstr>考察</vt:lpstr>
      <vt:lpstr>ルーレット選択のデメリット</vt:lpstr>
      <vt:lpstr>ルーレット選択のデメリット</vt:lpstr>
      <vt:lpstr>ルーレット選択のデメリット</vt:lpstr>
      <vt:lpstr>ルーレット選択のデメリット</vt:lpstr>
      <vt:lpstr>実験</vt:lpstr>
      <vt:lpstr>考察</vt:lpstr>
      <vt:lpstr>まとめ</vt:lpstr>
      <vt:lpstr>今後の課題</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PowerPoint プレゼンテーション</vt:lpstr>
      <vt:lpstr>モンテカルロ法の強さの評価</vt:lpstr>
      <vt:lpstr>考察</vt:lpstr>
      <vt:lpstr>考察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381</cp:revision>
  <cp:lastPrinted>2018-12-10T00:18:31Z</cp:lastPrinted>
  <dcterms:created xsi:type="dcterms:W3CDTF">2018-10-26T05:41:54Z</dcterms:created>
  <dcterms:modified xsi:type="dcterms:W3CDTF">2019-06-27T08:04:45Z</dcterms:modified>
</cp:coreProperties>
</file>