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4"/>
  </p:notesMasterIdLst>
  <p:handoutMasterIdLst>
    <p:handoutMasterId r:id="rId75"/>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32" r:id="rId14"/>
    <p:sldId id="340" r:id="rId15"/>
    <p:sldId id="339" r:id="rId16"/>
    <p:sldId id="337" r:id="rId17"/>
    <p:sldId id="279" r:id="rId18"/>
    <p:sldId id="262" r:id="rId19"/>
    <p:sldId id="278" r:id="rId20"/>
    <p:sldId id="271" r:id="rId21"/>
    <p:sldId id="334" r:id="rId22"/>
    <p:sldId id="333" r:id="rId23"/>
    <p:sldId id="318" r:id="rId24"/>
    <p:sldId id="343" r:id="rId25"/>
    <p:sldId id="335" r:id="rId26"/>
    <p:sldId id="342" r:id="rId27"/>
    <p:sldId id="344" r:id="rId28"/>
    <p:sldId id="345" r:id="rId29"/>
    <p:sldId id="317" r:id="rId30"/>
    <p:sldId id="346" r:id="rId31"/>
    <p:sldId id="319" r:id="rId32"/>
    <p:sldId id="296" r:id="rId33"/>
    <p:sldId id="306" r:id="rId34"/>
    <p:sldId id="305" r:id="rId35"/>
    <p:sldId id="324" r:id="rId36"/>
    <p:sldId id="331" r:id="rId37"/>
    <p:sldId id="322" r:id="rId38"/>
    <p:sldId id="315" r:id="rId39"/>
    <p:sldId id="292" r:id="rId40"/>
    <p:sldId id="284" r:id="rId41"/>
    <p:sldId id="286" r:id="rId42"/>
    <p:sldId id="283" r:id="rId43"/>
    <p:sldId id="295" r:id="rId44"/>
    <p:sldId id="293" r:id="rId45"/>
    <p:sldId id="281" r:id="rId46"/>
    <p:sldId id="282" r:id="rId47"/>
    <p:sldId id="277" r:id="rId48"/>
    <p:sldId id="276" r:id="rId49"/>
    <p:sldId id="275" r:id="rId50"/>
    <p:sldId id="273" r:id="rId51"/>
    <p:sldId id="280" r:id="rId52"/>
    <p:sldId id="266" r:id="rId53"/>
    <p:sldId id="294" r:id="rId54"/>
    <p:sldId id="285" r:id="rId55"/>
    <p:sldId id="287" r:id="rId56"/>
    <p:sldId id="291" r:id="rId57"/>
    <p:sldId id="268" r:id="rId58"/>
    <p:sldId id="290" r:id="rId59"/>
    <p:sldId id="299" r:id="rId60"/>
    <p:sldId id="313" r:id="rId61"/>
    <p:sldId id="307" r:id="rId62"/>
    <p:sldId id="310" r:id="rId63"/>
    <p:sldId id="316" r:id="rId64"/>
    <p:sldId id="320" r:id="rId65"/>
    <p:sldId id="269" r:id="rId66"/>
    <p:sldId id="327" r:id="rId67"/>
    <p:sldId id="321" r:id="rId68"/>
    <p:sldId id="304" r:id="rId69"/>
    <p:sldId id="329" r:id="rId70"/>
    <p:sldId id="336" r:id="rId71"/>
    <p:sldId id="272" r:id="rId72"/>
    <p:sldId id="270" r:id="rId7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3349" autoAdjust="0"/>
  </p:normalViewPr>
  <p:slideViewPr>
    <p:cSldViewPr snapToGrid="0">
      <p:cViewPr varScale="1">
        <p:scale>
          <a:sx n="98" d="100"/>
          <a:sy n="98" d="100"/>
        </p:scale>
        <p:origin x="252" y="8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ser>
        <c:dLbls>
          <c:showLegendKey val="0"/>
          <c:showVal val="0"/>
          <c:showCatName val="0"/>
          <c:showSerName val="0"/>
          <c:showPercent val="0"/>
          <c:showBubbleSize val="0"/>
        </c:dLbls>
        <c:axId val="520393048"/>
        <c:axId val="520402848"/>
      </c:scatterChart>
      <c:valAx>
        <c:axId val="52039304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0402848"/>
        <c:crosses val="autoZero"/>
        <c:crossBetween val="midCat"/>
        <c:majorUnit val="500"/>
        <c:minorUnit val="250"/>
      </c:valAx>
      <c:valAx>
        <c:axId val="5204028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52039304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ser>
        <c:dLbls>
          <c:showLegendKey val="0"/>
          <c:showVal val="0"/>
          <c:showCatName val="0"/>
          <c:showSerName val="0"/>
          <c:showPercent val="0"/>
          <c:showBubbleSize val="0"/>
        </c:dLbls>
        <c:axId val="875899984"/>
        <c:axId val="875900768"/>
      </c:scatterChart>
      <c:valAx>
        <c:axId val="8758999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5900768"/>
        <c:crosses val="autoZero"/>
        <c:crossBetween val="midCat"/>
        <c:majorUnit val="500"/>
        <c:minorUnit val="250"/>
      </c:valAx>
      <c:valAx>
        <c:axId val="8759007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58999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ser>
        <c:dLbls>
          <c:showLegendKey val="0"/>
          <c:showVal val="0"/>
          <c:showCatName val="0"/>
          <c:showSerName val="0"/>
          <c:showPercent val="0"/>
          <c:showBubbleSize val="0"/>
        </c:dLbls>
        <c:axId val="871401656"/>
        <c:axId val="871397736"/>
      </c:scatterChart>
      <c:valAx>
        <c:axId val="8714016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871397736"/>
        <c:crosses val="autoZero"/>
        <c:crossBetween val="midCat"/>
        <c:majorUnit val="500"/>
        <c:minorUnit val="250"/>
      </c:valAx>
      <c:valAx>
        <c:axId val="8713977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8714016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39</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43</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44</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53</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58</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65</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70</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71</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それか負けるしかないと悟る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smtClean="0"/>
              <a:t>既存の</a:t>
            </a:r>
            <a:r>
              <a:rPr lang="ja-JP" altLang="en-US" dirty="0"/>
              <a:t>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a:t>
            </a:r>
            <a:r>
              <a:rPr lang="ja-JP" altLang="en-US" dirty="0" smtClean="0"/>
              <a:t>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smtClean="0"/>
              <a:t>評価値</a:t>
            </a:r>
            <a:r>
              <a:rPr lang="en-US" altLang="ja-JP" sz="2400" dirty="0" smtClean="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smtClean="0"/>
              <a:t>minimax</a:t>
            </a:r>
            <a:r>
              <a:rPr lang="ja-JP" altLang="en-US" u="sng" dirty="0" smtClean="0"/>
              <a:t>法</a:t>
            </a:r>
            <a:endParaRPr lang="ja-JP" altLang="en-US" u="sng" dirty="0"/>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の番では次の盤面の最大の評価値を</a:t>
            </a:r>
            <a:endParaRPr lang="en-US" altLang="ja-JP" dirty="0"/>
          </a:p>
          <a:p>
            <a:r>
              <a:rPr lang="ja-JP" altLang="en-US" dirty="0"/>
              <a:t>その盤面の評価値</a:t>
            </a:r>
            <a:r>
              <a:rPr lang="ja-JP" altLang="en-US" dirty="0" smtClean="0"/>
              <a:t>にする</a:t>
            </a:r>
            <a:endParaRPr lang="ja-JP" altLang="en-US" dirty="0"/>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rgbClr val="00B0F0"/>
                </a:solidFill>
              </a:rPr>
              <a:t>相手</a:t>
            </a:r>
            <a:r>
              <a:rPr lang="ja-JP" altLang="en-US" dirty="0"/>
              <a:t>の番では次の盤面の最小の評価値を</a:t>
            </a:r>
            <a:endParaRPr lang="en-US" altLang="ja-JP" dirty="0"/>
          </a:p>
          <a:p>
            <a:r>
              <a:rPr lang="ja-JP" altLang="en-US" dirty="0"/>
              <a:t>その盤面の評価値</a:t>
            </a:r>
            <a:r>
              <a:rPr lang="ja-JP" altLang="en-US" dirty="0" smtClean="0"/>
              <a:t>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smtClean="0"/>
              <a:t>一番評価値が高くなる操作を選ぶ</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こっちにする</a:t>
            </a:r>
            <a:endParaRPr kumimoji="1" lang="ja-JP" altLang="en-US" dirty="0"/>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t>
            </a:r>
            <a:r>
              <a:rPr kumimoji="1" lang="en-US" altLang="ja-JP" dirty="0" smtClean="0"/>
              <a:t>inimax</a:t>
            </a:r>
            <a:r>
              <a:rPr kumimoji="1" lang="ja-JP" altLang="en-US" dirty="0" smtClean="0"/>
              <a:t>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7738578"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rgbClr val="FF0000"/>
                </a:solidFill>
              </a:rPr>
              <a:t>ゲーム</a:t>
            </a:r>
            <a:r>
              <a:rPr lang="ja-JP" altLang="en-US" dirty="0">
                <a:solidFill>
                  <a:srgbClr val="FF0000"/>
                </a:solidFill>
              </a:rPr>
              <a:t>終了</a:t>
            </a:r>
            <a:r>
              <a:rPr lang="ja-JP" altLang="en-US" dirty="0" smtClean="0">
                <a:solidFill>
                  <a:srgbClr val="FF0000"/>
                </a:solidFill>
              </a:rPr>
              <a:t>まで探索すれば必ず勝てる手がわかる</a:t>
            </a:r>
            <a:endParaRPr lang="ja-JP" altLang="en-US" dirty="0">
              <a:solidFill>
                <a:srgbClr val="FF0000"/>
              </a:solidFill>
            </a:endParaRP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chemeClr val="accent5"/>
                </a:solidFill>
              </a:rPr>
              <a:t>最後まで読むには莫大な計算が必要</a:t>
            </a:r>
            <a:endParaRPr lang="ja-JP" altLang="en-US" dirty="0">
              <a:solidFill>
                <a:schemeClr val="accent5"/>
              </a:solidFill>
            </a:endParaRP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一方で</a:t>
            </a:r>
            <a:r>
              <a:rPr lang="en-US" altLang="ja-JP" dirty="0" smtClean="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a:t>
            </a:r>
            <a:r>
              <a:rPr lang="ja-JP" altLang="en-US" dirty="0" smtClean="0"/>
              <a:t>で探索を打ち切り，その時点での盤面を評価</a:t>
            </a:r>
            <a:endParaRPr lang="ja-JP" altLang="en-US" dirty="0"/>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60" name="グループ化 359"/>
          <p:cNvGrpSpPr/>
          <p:nvPr/>
        </p:nvGrpSpPr>
        <p:grpSpPr>
          <a:xfrm>
            <a:off x="2683524" y="3465764"/>
            <a:ext cx="3863359" cy="3074593"/>
            <a:chOff x="2668010" y="3398031"/>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3373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69150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28894"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686662"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6242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2019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57587"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899323" y="492016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60485" y="492016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46433"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24237"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10741"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897244" y="4614667"/>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77924"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00905" y="3944878"/>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26998" y="339803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61892" y="3703530"/>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41051" y="3703530"/>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30401" y="4250377"/>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791977" y="4250377"/>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094709" y="4250377"/>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14958" y="4250377"/>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04163" y="4920166"/>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38290" y="4920166"/>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70630" y="4920166"/>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24793" y="4920166"/>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75470" y="4920166"/>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11297" y="4920166"/>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2" name="楕円 19">
              <a:extLst>
                <a:ext uri="{FF2B5EF4-FFF2-40B4-BE49-F238E27FC236}">
                  <a16:creationId xmlns:a16="http://schemas.microsoft.com/office/drawing/2014/main" xmlns="" id="{C3A38CDE-7027-4CD0-812A-A579F92E280A}"/>
                </a:ext>
              </a:extLst>
            </p:cNvPr>
            <p:cNvSpPr/>
            <p:nvPr/>
          </p:nvSpPr>
          <p:spPr>
            <a:xfrm>
              <a:off x="2715355" y="5254946"/>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56487" y="5968624"/>
              <a:ext cx="45721" cy="504000"/>
              <a:chOff x="992298" y="2865227"/>
              <a:chExt cx="45721" cy="311919"/>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68010"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29172"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06050"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67212"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46335" y="555882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07497" y="555882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09728"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70890"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32237" y="556044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4993399" y="556044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75707" y="5566822"/>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36869" y="5566822"/>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46999" y="554487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08161" y="554487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089137" y="5558640"/>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50299" y="5558640"/>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left)">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smtClean="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smtClean="0"/>
              <a:t>既存の</a:t>
            </a:r>
            <a:r>
              <a:rPr lang="ja-JP" altLang="en-US" dirty="0" smtClean="0"/>
              <a:t>対戦</a:t>
            </a:r>
            <a:r>
              <a:rPr lang="ja-JP" altLang="en-US" dirty="0"/>
              <a:t>アルゴリズム</a:t>
            </a:r>
            <a:endParaRPr lang="en-US" altLang="ja-JP" dirty="0"/>
          </a:p>
          <a:p>
            <a:r>
              <a:rPr lang="ja-JP" altLang="en-US" dirty="0"/>
              <a:t>途中</a:t>
            </a:r>
            <a:r>
              <a:rPr lang="ja-JP" altLang="en-US" dirty="0" smtClean="0"/>
              <a:t>で探索を打ち切り，その時点での</a:t>
            </a:r>
            <a:r>
              <a:rPr lang="ja-JP" altLang="en-US" dirty="0"/>
              <a:t>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lang="ja-JP" altLang="en-US" dirty="0"/>
              <a:t>対戦アルゴリズム</a:t>
            </a:r>
            <a:endParaRPr lang="en-US" altLang="ja-JP" dirty="0"/>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799514"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勝てる可能性の高い操作を選べる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smtClean="0"/>
              <a:t>実際の勝率</a:t>
            </a:r>
            <a:endParaRPr kumimoji="1" lang="ja-JP" altLang="en-US" sz="2000" dirty="0"/>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smtClean="0"/>
              <a:t>勝率は収束していき，</a:t>
            </a:r>
            <a:endParaRPr lang="en-US" altLang="ja-JP" sz="2800" dirty="0" smtClean="0"/>
          </a:p>
          <a:p>
            <a:r>
              <a:rPr lang="ja-JP" altLang="en-US" sz="2800" dirty="0"/>
              <a:t>選択</a:t>
            </a:r>
            <a:r>
              <a:rPr lang="ja-JP" altLang="en-US" sz="2800" dirty="0" smtClean="0"/>
              <a:t>の精度が上がる</a:t>
            </a:r>
            <a:endParaRPr lang="en-US" altLang="ja-JP" sz="2800" dirty="0"/>
          </a:p>
        </p:txBody>
      </p:sp>
      <p:sp>
        <p:nvSpPr>
          <p:cNvPr id="58"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smtClean="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smtClean="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smtClean="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smtClean="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した</m:t>
                          </m:r>
                          <m:r>
                            <a:rPr lang="ja-JP" altLang="en-US" i="1">
                              <a:solidFill>
                                <a:srgbClr val="FF0000"/>
                              </a:solidFill>
                              <a:latin typeface="Cambria Math" panose="02040503050406030204" pitchFamily="18" charset="0"/>
                            </a:rPr>
                            <m:t>盤面の数</m:t>
                          </m:r>
                        </m:num>
                        <m:den>
                          <m:r>
                            <a:rPr lang="ja-JP" altLang="en-US" i="1">
                              <a:solidFill>
                                <a:srgbClr val="002060"/>
                              </a:solidFill>
                              <a:latin typeface="Cambria Math" panose="02040503050406030204" pitchFamily="18" charset="0"/>
                            </a:rPr>
                            <m:t>次の</m:t>
                          </m:r>
                          <m:r>
                            <a:rPr lang="ja-JP" altLang="en-US" i="1">
                              <a:solidFill>
                                <a:srgbClr val="002060"/>
                              </a:solidFill>
                              <a:latin typeface="Cambria Math" panose="02040503050406030204" pitchFamily="18" charset="0"/>
                            </a:rPr>
                            <m:t>操作以降の全ての終了盤面の数</m:t>
                          </m:r>
                        </m:den>
                      </m:f>
                    </m:oMath>
                  </m:oMathPara>
                </a14:m>
                <a:endParaRPr kumimoji="1" lang="ja-JP" altLang="en-US" dirty="0"/>
              </a:p>
            </p:txBody>
          </p:sp>
        </mc:Choice>
        <mc:Fallback>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smtClean="0"/>
              <a:t>プレイアウトで求めた勝率</a:t>
            </a:r>
            <a:endParaRPr kumimoji="1" lang="ja-JP" altLang="en-US" sz="2000" dirty="0"/>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500"/>
                                        <p:tgtEl>
                                          <p:spTgt spid="9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0" grpId="0"/>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smtClean="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smtClean="0">
                  <a:solidFill>
                    <a:srgbClr val="00B050"/>
                  </a:solidFill>
                </a:rPr>
                <a:t>90</a:t>
              </a:r>
              <a:r>
                <a:rPr kumimoji="1" lang="en-US" altLang="ja-JP" sz="2400" dirty="0">
                  <a:solidFill>
                    <a:srgbClr val="00B050"/>
                  </a:solidFill>
                </a:rPr>
                <a:t>%</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a:t>
            </a:r>
            <a:r>
              <a:rPr lang="ja-JP" altLang="en-US" sz="3600" dirty="0" smtClean="0">
                <a:solidFill>
                  <a:srgbClr val="FF0000"/>
                </a:solidFill>
              </a:rPr>
              <a:t>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smtClean="0"/>
              <a:t>実際の勝率</a:t>
            </a:r>
            <a:endParaRPr kumimoji="1" lang="ja-JP" altLang="en-US" sz="2000" dirty="0"/>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smtClean="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smtClean="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smtClean="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smtClean="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smtClean="0"/>
              <a:t>勝率は収束していき，</a:t>
            </a:r>
            <a:endParaRPr lang="en-US" altLang="ja-JP" sz="2800" dirty="0" smtClean="0"/>
          </a:p>
          <a:p>
            <a:r>
              <a:rPr lang="ja-JP" altLang="en-US" sz="2800" dirty="0"/>
              <a:t>選択</a:t>
            </a:r>
            <a:r>
              <a:rPr lang="ja-JP" altLang="en-US" sz="2800" dirty="0" smtClean="0"/>
              <a:t>の精度が上がる</a:t>
            </a:r>
            <a:endParaRPr lang="en-US" altLang="ja-JP" sz="2800" dirty="0"/>
          </a:p>
        </p:txBody>
      </p:sp>
      <p:sp>
        <p:nvSpPr>
          <p:cNvPr id="96"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smtClean="0"/>
              <a:t>プレイアウトで求めた勝率</a:t>
            </a:r>
            <a:endParaRPr kumimoji="1" lang="ja-JP" altLang="en-US" sz="2000" dirty="0"/>
          </a:p>
        </p:txBody>
      </p:sp>
      <mc:AlternateContent xmlns:mc="http://schemas.openxmlformats.org/markup-compatibility/2006">
        <mc:Choice xmlns:a14="http://schemas.microsoft.com/office/drawing/2010/main"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ja-JP" altLang="en-US" i="1">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した</m:t>
                          </m:r>
                          <m:r>
                            <a:rPr lang="ja-JP" altLang="en-US" i="1">
                              <a:solidFill>
                                <a:srgbClr val="FF0000"/>
                              </a:solidFill>
                              <a:latin typeface="Cambria Math" panose="02040503050406030204" pitchFamily="18" charset="0"/>
                            </a:rPr>
                            <m:t>盤面の数</m:t>
                          </m:r>
                        </m:num>
                        <m:den>
                          <m:r>
                            <a:rPr lang="ja-JP" altLang="en-US" i="1">
                              <a:solidFill>
                                <a:srgbClr val="002060"/>
                              </a:solidFill>
                              <a:latin typeface="Cambria Math" panose="02040503050406030204" pitchFamily="18" charset="0"/>
                            </a:rPr>
                            <m:t>次の</m:t>
                          </m:r>
                          <m:r>
                            <a:rPr lang="ja-JP" altLang="en-US" i="1">
                              <a:solidFill>
                                <a:srgbClr val="002060"/>
                              </a:solidFill>
                              <a:latin typeface="Cambria Math" panose="02040503050406030204" pitchFamily="18" charset="0"/>
                            </a:rPr>
                            <m:t>操作以降の全ての終了盤面の数</m:t>
                          </m:r>
                        </m:den>
                      </m:f>
                    </m:oMath>
                  </m:oMathPara>
                </a14:m>
                <a:endParaRPr kumimoji="1" lang="ja-JP" altLang="en-US" dirty="0"/>
              </a:p>
            </p:txBody>
          </p:sp>
        </mc:Choice>
        <mc:Fallback>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59" y="758816"/>
            <a:ext cx="7722525" cy="1522830"/>
          </a:xfrm>
        </p:spPr>
        <p:txBody>
          <a:bodyPr>
            <a:norm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a:t>
            </a:r>
            <a:r>
              <a:rPr kumimoji="1" lang="ja-JP" altLang="en-US" dirty="0" smtClean="0"/>
              <a:t>行い，</a:t>
            </a:r>
            <a:r>
              <a:rPr kumimoji="1" lang="ja-JP" altLang="en-US" dirty="0" smtClean="0">
                <a:solidFill>
                  <a:srgbClr val="FF0000"/>
                </a:solidFill>
              </a:rPr>
              <a:t>モンテカルロ法の勝率</a:t>
            </a:r>
            <a:r>
              <a:rPr kumimoji="1" lang="ja-JP" altLang="en-US" dirty="0" smtClean="0"/>
              <a:t>を求めた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1040568955"/>
              </p:ext>
            </p:extLst>
          </p:nvPr>
        </p:nvGraphicFramePr>
        <p:xfrm>
          <a:off x="1546859" y="4799258"/>
          <a:ext cx="6096000" cy="1483360"/>
        </p:xfrm>
        <a:graphic>
          <a:graphicData uri="http://schemas.openxmlformats.org/drawingml/2006/table">
            <a:tbl>
              <a:tblPr firstRow="1" bandRow="1">
                <a:tableStyleId>{16D9F66E-5EB9-4882-86FB-DCBF35E3C3E4}</a:tableStyleId>
              </a:tblPr>
              <a:tblGrid>
                <a:gridCol w="1176886">
                  <a:extLst>
                    <a:ext uri="{9D8B030D-6E8A-4147-A177-3AD203B41FA5}">
                      <a16:colId xmlns:a16="http://schemas.microsoft.com/office/drawing/2014/main" xmlns="" val="20000"/>
                    </a:ext>
                  </a:extLst>
                </a:gridCol>
                <a:gridCol w="4919114">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CPU</a:t>
                      </a:r>
                    </a:p>
                  </a:txBody>
                  <a:tcPr/>
                </a:tc>
                <a:tc>
                  <a:txBody>
                    <a:bodyPr/>
                    <a:lstStyle/>
                    <a:p>
                      <a:r>
                        <a:rPr kumimoji="1" lang="en-US" altLang="ja-JP" b="0" dirty="0"/>
                        <a:t>Intel</a:t>
                      </a:r>
                      <a:r>
                        <a:rPr kumimoji="1" lang="en-US" altLang="ja-JP" b="0" baseline="0" dirty="0"/>
                        <a:t> Core i7-4770 CPU / 3.40GHz</a:t>
                      </a:r>
                      <a:endParaRPr kumimoji="1" lang="ja-JP" altLang="en-US"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メモリ</a:t>
                      </a:r>
                      <a:endParaRPr kumimoji="1" lang="en-US" altLang="ja-JP" dirty="0"/>
                    </a:p>
                  </a:txBody>
                  <a:tcPr/>
                </a:tc>
                <a:tc>
                  <a:txBody>
                    <a:bodyPr/>
                    <a:lstStyle/>
                    <a:p>
                      <a:r>
                        <a:rPr kumimoji="1" lang="en-US" altLang="ja-JP" dirty="0" smtClean="0"/>
                        <a:t>8.00GB</a:t>
                      </a:r>
                      <a:r>
                        <a:rPr kumimoji="1" lang="ja-JP" altLang="en-US" dirty="0" smtClean="0"/>
                        <a:t>　</a:t>
                      </a:r>
                      <a:r>
                        <a:rPr kumimoji="1" lang="en-US" altLang="ja-JP" dirty="0" smtClean="0"/>
                        <a:t>DDR3</a:t>
                      </a:r>
                      <a:endParaRPr kumimoji="1" lang="ja-JP" altLang="en-US"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OS</a:t>
                      </a:r>
                    </a:p>
                  </a:txBody>
                  <a:tcPr/>
                </a:tc>
                <a:tc>
                  <a:txBody>
                    <a:bodyPr/>
                    <a:lstStyle/>
                    <a:p>
                      <a:r>
                        <a:rPr kumimoji="1" lang="en-US" altLang="ja-JP" dirty="0"/>
                        <a:t>Windows 10 Home</a:t>
                      </a:r>
                      <a:endParaRPr kumimoji="1" lang="ja-JP" altLang="en-US"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コンパイラ</a:t>
                      </a:r>
                    </a:p>
                  </a:txBody>
                  <a:tcPr/>
                </a:tc>
                <a:tc>
                  <a:txBody>
                    <a:bodyPr/>
                    <a:lstStyle/>
                    <a:p>
                      <a:r>
                        <a:rPr kumimoji="1" lang="en-US" altLang="ja-JP" dirty="0"/>
                        <a:t>Visual</a:t>
                      </a:r>
                      <a:r>
                        <a:rPr kumimoji="1" lang="ja-JP" altLang="en-US" dirty="0"/>
                        <a:t> </a:t>
                      </a:r>
                      <a:r>
                        <a:rPr kumimoji="1" lang="en-US" altLang="ja-JP" dirty="0"/>
                        <a:t>Studio</a:t>
                      </a:r>
                      <a:r>
                        <a:rPr kumimoji="1" lang="ja-JP" altLang="en-US" dirty="0"/>
                        <a:t> </a:t>
                      </a:r>
                      <a:r>
                        <a:rPr kumimoji="1" lang="en-US" altLang="ja-JP" dirty="0"/>
                        <a:t>2017 Community</a:t>
                      </a:r>
                      <a:r>
                        <a:rPr kumimoji="1" lang="ja-JP" altLang="en-US"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smtClean="0"/>
              <a:t>プレイアウト</a:t>
            </a:r>
            <a:r>
              <a:rPr lang="ja-JP" altLang="en-US" dirty="0"/>
              <a:t>数</a:t>
            </a:r>
            <a:r>
              <a:rPr lang="en-US" altLang="ja-JP" dirty="0"/>
              <a:t>50</a:t>
            </a:r>
            <a:r>
              <a:rPr lang="ja-JP" altLang="en-US" dirty="0"/>
              <a:t>回</a:t>
            </a:r>
            <a:r>
              <a:rPr lang="ja-JP" altLang="en-US" dirty="0" smtClean="0"/>
              <a:t>から</a:t>
            </a:r>
            <a:r>
              <a:rPr lang="en-US" altLang="ja-JP" dirty="0" smtClean="0"/>
              <a:t>400</a:t>
            </a:r>
            <a:r>
              <a:rPr lang="ja-JP" altLang="en-US" dirty="0"/>
              <a:t>回にかけては，勝率が急激に増加して</a:t>
            </a:r>
            <a:r>
              <a:rPr lang="ja-JP" altLang="en-US" dirty="0" smtClean="0"/>
              <a:t>いた</a:t>
            </a:r>
            <a:endParaRPr lang="ja-JP" altLang="en-US" dirty="0"/>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プレイアウト数が</a:t>
            </a:r>
            <a:r>
              <a:rPr lang="en-US" altLang="ja-JP" dirty="0" smtClean="0">
                <a:solidFill>
                  <a:srgbClr val="00B050"/>
                </a:solidFill>
              </a:rPr>
              <a:t>750</a:t>
            </a:r>
            <a:r>
              <a:rPr lang="ja-JP" altLang="en-US" dirty="0" smtClean="0">
                <a:solidFill>
                  <a:srgbClr val="00B050"/>
                </a:solidFill>
              </a:rPr>
              <a:t>回</a:t>
            </a:r>
            <a:r>
              <a:rPr lang="ja-JP" altLang="en-US" dirty="0" smtClean="0"/>
              <a:t>になったあたりから</a:t>
            </a:r>
            <a:r>
              <a:rPr lang="en-US" altLang="ja-JP" dirty="0" smtClean="0"/>
              <a:t>8</a:t>
            </a:r>
            <a:r>
              <a:rPr lang="ja-JP" altLang="en-US" dirty="0" smtClean="0"/>
              <a:t>手読みに対するモンテカルロ法の勝率は収束していた</a:t>
            </a: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a:t>
            </a:r>
            <a:r>
              <a:rPr lang="ja-JP" altLang="en-US" sz="2400" dirty="0" smtClean="0"/>
              <a:t>ごと</a:t>
            </a:r>
            <a:r>
              <a:rPr lang="ja-JP" altLang="en-US" sz="2400" dirty="0" smtClean="0"/>
              <a:t>の</a:t>
            </a:r>
            <a:r>
              <a:rPr lang="ja-JP" altLang="en-US" sz="2400" dirty="0"/>
              <a:t>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59719"/>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4F2F79-6531-4262-8CEF-5BB56B8ECDE6}"/>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xmlns="" id="{D87ADFE0-A5FD-4EE5-8A0C-0FFED721810F}"/>
              </a:ext>
            </a:extLst>
          </p:cNvPr>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7"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a:t>
            </a:r>
            <a:r>
              <a:rPr lang="ja-JP" altLang="en-US" dirty="0" smtClean="0"/>
              <a:t>から</a:t>
            </a:r>
            <a:r>
              <a:rPr lang="en-US" altLang="ja-JP" dirty="0" smtClean="0"/>
              <a:t>400</a:t>
            </a:r>
            <a:r>
              <a:rPr lang="ja-JP" altLang="en-US" dirty="0"/>
              <a:t>回にかけては，勝率が急激に増加して</a:t>
            </a:r>
            <a:r>
              <a:rPr lang="ja-JP" altLang="en-US" dirty="0" smtClean="0"/>
              <a:t>いた</a:t>
            </a:r>
            <a:endParaRPr lang="ja-JP" altLang="en-US" dirty="0"/>
          </a:p>
          <a:p>
            <a:endParaRPr kumimoji="1" lang="ja-JP" altLang="en-US" dirty="0"/>
          </a:p>
        </p:txBody>
      </p:sp>
      <p:sp>
        <p:nvSpPr>
          <p:cNvPr id="9" name="下矢印 72">
            <a:extLst>
              <a:ext uri="{FF2B5EF4-FFF2-40B4-BE49-F238E27FC236}">
                <a16:creationId xmlns:a16="http://schemas.microsoft.com/office/drawing/2014/main" xmlns="" id="{9D5C5BD4-0A69-4FC6-AE18-E01F50F89DDF}"/>
              </a:ext>
            </a:extLst>
          </p:cNvPr>
          <p:cNvSpPr/>
          <p:nvPr/>
        </p:nvSpPr>
        <p:spPr>
          <a:xfrm>
            <a:off x="4386588" y="17379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148528"/>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選択の精度が上がっていき，</a:t>
            </a:r>
            <a:r>
              <a:rPr lang="ja-JP" altLang="en-US" dirty="0" smtClean="0">
                <a:solidFill>
                  <a:srgbClr val="FF0000"/>
                </a:solidFill>
              </a:rPr>
              <a:t>勝率が高い操作</a:t>
            </a:r>
            <a:r>
              <a:rPr lang="ja-JP" altLang="en-US" dirty="0" smtClean="0"/>
              <a:t>を選べるようになっていった</a:t>
            </a:r>
            <a:endParaRPr lang="ja-JP" altLang="en-US" dirty="0"/>
          </a:p>
        </p:txBody>
      </p:sp>
      <p:sp>
        <p:nvSpPr>
          <p:cNvPr id="11" name="コンテンツ プレースホルダー 2"/>
          <p:cNvSpPr txBox="1">
            <a:spLocks/>
          </p:cNvSpPr>
          <p:nvPr/>
        </p:nvSpPr>
        <p:spPr>
          <a:xfrm>
            <a:off x="822959" y="3459597"/>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プレイアウト数が</a:t>
            </a:r>
            <a:r>
              <a:rPr lang="en-US" altLang="ja-JP" dirty="0" smtClean="0">
                <a:solidFill>
                  <a:srgbClr val="00B050"/>
                </a:solidFill>
              </a:rPr>
              <a:t>750</a:t>
            </a:r>
            <a:r>
              <a:rPr lang="ja-JP" altLang="en-US" dirty="0" smtClean="0">
                <a:solidFill>
                  <a:srgbClr val="00B050"/>
                </a:solidFill>
              </a:rPr>
              <a:t>回</a:t>
            </a:r>
            <a:r>
              <a:rPr lang="ja-JP" altLang="en-US" dirty="0" smtClean="0"/>
              <a:t>になったあたりから</a:t>
            </a:r>
            <a:r>
              <a:rPr lang="en-US" altLang="ja-JP" dirty="0" smtClean="0"/>
              <a:t>8</a:t>
            </a:r>
            <a:r>
              <a:rPr lang="ja-JP" altLang="en-US" dirty="0" smtClean="0"/>
              <a:t>手読みに対するモンテカルロ法の勝率は収束していた</a:t>
            </a:r>
            <a:endParaRPr lang="ja-JP" altLang="en-US" dirty="0"/>
          </a:p>
        </p:txBody>
      </p:sp>
      <p:sp>
        <p:nvSpPr>
          <p:cNvPr id="12" name="下矢印 72">
            <a:extLst>
              <a:ext uri="{FF2B5EF4-FFF2-40B4-BE49-F238E27FC236}">
                <a16:creationId xmlns:a16="http://schemas.microsoft.com/office/drawing/2014/main" xmlns="" id="{9D5C5BD4-0A69-4FC6-AE18-E01F50F89DDF}"/>
              </a:ext>
            </a:extLst>
          </p:cNvPr>
          <p:cNvSpPr/>
          <p:nvPr/>
        </p:nvSpPr>
        <p:spPr>
          <a:xfrm>
            <a:off x="4372934" y="4401513"/>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4728718"/>
            <a:ext cx="6925423" cy="1662353"/>
          </a:xfrm>
          <a:prstGeom prst="rect">
            <a:avLst/>
          </a:prstGeom>
        </p:spPr>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a:t>
            </a:r>
            <a:r>
              <a:rPr lang="ja-JP" altLang="en-US" dirty="0"/>
              <a:t>アウト</a:t>
            </a:r>
            <a:r>
              <a:rPr lang="ja-JP" altLang="en-US" dirty="0" smtClean="0"/>
              <a:t>数が十分になったため，</a:t>
            </a:r>
            <a:endParaRPr lang="en-US" altLang="ja-JP" dirty="0" smtClean="0"/>
          </a:p>
          <a:p>
            <a:r>
              <a:rPr lang="ja-JP" altLang="en-US" dirty="0" smtClean="0"/>
              <a:t>選択の精度が上がらなくなった</a:t>
            </a:r>
            <a:endParaRPr lang="en-US" altLang="ja-JP" dirty="0" smtClean="0"/>
          </a:p>
          <a:p>
            <a:r>
              <a:rPr lang="en-US" altLang="ja-JP" dirty="0" smtClean="0"/>
              <a:t>(</a:t>
            </a:r>
            <a:r>
              <a:rPr lang="ja-JP" altLang="en-US" dirty="0" smtClean="0"/>
              <a:t>安定して</a:t>
            </a:r>
            <a:r>
              <a:rPr lang="ja-JP" altLang="en-US" dirty="0" smtClean="0">
                <a:solidFill>
                  <a:srgbClr val="FF0000"/>
                </a:solidFill>
              </a:rPr>
              <a:t>勝率</a:t>
            </a:r>
            <a:r>
              <a:rPr lang="ja-JP" altLang="en-US" dirty="0">
                <a:solidFill>
                  <a:srgbClr val="FF0000"/>
                </a:solidFill>
              </a:rPr>
              <a:t>が高い操作</a:t>
            </a:r>
            <a:r>
              <a:rPr lang="ja-JP" altLang="en-US" dirty="0"/>
              <a:t>を選べるように</a:t>
            </a:r>
            <a:r>
              <a:rPr lang="ja-JP" altLang="en-US" dirty="0" smtClean="0"/>
              <a:t>なった</a:t>
            </a:r>
            <a:r>
              <a:rPr lang="en-US" altLang="ja-JP" dirty="0" smtClean="0"/>
              <a:t>)</a:t>
            </a:r>
            <a:endParaRPr lang="ja-JP" altLang="en-US" dirty="0"/>
          </a:p>
        </p:txBody>
      </p:sp>
    </p:spTree>
    <p:extLst>
      <p:ext uri="{BB962C8B-B14F-4D97-AF65-F5344CB8AC3E}">
        <p14:creationId xmlns:p14="http://schemas.microsoft.com/office/powerpoint/2010/main" val="2472841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プレイアウト数が</a:t>
            </a:r>
            <a:r>
              <a:rPr lang="en-US" altLang="ja-JP" dirty="0" smtClean="0">
                <a:solidFill>
                  <a:srgbClr val="00B050"/>
                </a:solidFill>
              </a:rPr>
              <a:t>750</a:t>
            </a:r>
            <a:r>
              <a:rPr lang="ja-JP" altLang="en-US" dirty="0" smtClean="0">
                <a:solidFill>
                  <a:srgbClr val="00B050"/>
                </a:solidFill>
              </a:rPr>
              <a:t>回</a:t>
            </a:r>
            <a:r>
              <a:rPr lang="ja-JP" altLang="en-US" dirty="0" smtClean="0"/>
              <a:t>になったあたりから</a:t>
            </a:r>
            <a:r>
              <a:rPr lang="en-US" altLang="ja-JP" dirty="0" smtClean="0"/>
              <a:t>8</a:t>
            </a:r>
            <a:r>
              <a:rPr lang="ja-JP" altLang="en-US" dirty="0" smtClean="0"/>
              <a:t>手読みに対するモンテカルロ法の勝率は</a:t>
            </a:r>
            <a:r>
              <a:rPr lang="ja-JP" altLang="en-US" u="sng" dirty="0" smtClean="0"/>
              <a:t>収束していた</a:t>
            </a:r>
            <a:endParaRPr lang="ja-JP" altLang="en-US" u="sng" dirty="0"/>
          </a:p>
        </p:txBody>
      </p:sp>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92105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考えられる理由</a:t>
            </a:r>
            <a:endParaRPr lang="en-US" altLang="ja-JP" dirty="0" smtClean="0"/>
          </a:p>
          <a:p>
            <a:pPr marL="514350" indent="-514350">
              <a:buFont typeface="+mj-lt"/>
              <a:buAutoNum type="arabicPeriod"/>
            </a:pPr>
            <a:r>
              <a:rPr lang="ja-JP" altLang="en-US" dirty="0" smtClean="0"/>
              <a:t>盤面による先手後手の有利不利が影響している</a:t>
            </a:r>
            <a:endParaRPr lang="en-US" altLang="ja-JP" dirty="0" smtClean="0"/>
          </a:p>
          <a:p>
            <a:pPr marL="514350" indent="-514350">
              <a:buFont typeface="+mj-lt"/>
              <a:buAutoNum type="arabicPeriod"/>
            </a:pPr>
            <a:r>
              <a:rPr lang="ja-JP" altLang="en-US" dirty="0" smtClean="0"/>
              <a:t>モンテカルロ法が正しい選択をしても勝てない盤面がある</a:t>
            </a:r>
            <a:endParaRPr lang="en-US" altLang="ja-JP" dirty="0" smtClean="0"/>
          </a:p>
          <a:p>
            <a:pPr marL="457200" indent="-457200">
              <a:buFont typeface="Arial" panose="020B0604020202020204" pitchFamily="34" charset="0"/>
              <a:buChar char="•"/>
            </a:pPr>
            <a:endParaRPr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プレイアウト数が</a:t>
            </a:r>
            <a:r>
              <a:rPr lang="en-US" altLang="ja-JP" dirty="0" smtClean="0">
                <a:solidFill>
                  <a:srgbClr val="00B050"/>
                </a:solidFill>
              </a:rPr>
              <a:t>750</a:t>
            </a:r>
            <a:r>
              <a:rPr lang="ja-JP" altLang="en-US" dirty="0" smtClean="0">
                <a:solidFill>
                  <a:srgbClr val="00B050"/>
                </a:solidFill>
              </a:rPr>
              <a:t>回</a:t>
            </a:r>
            <a:r>
              <a:rPr lang="ja-JP" altLang="en-US" dirty="0" smtClean="0"/>
              <a:t>になったあたりから</a:t>
            </a:r>
            <a:r>
              <a:rPr lang="en-US" altLang="ja-JP" dirty="0" smtClean="0"/>
              <a:t>8</a:t>
            </a:r>
            <a:r>
              <a:rPr lang="ja-JP" altLang="en-US" dirty="0" smtClean="0"/>
              <a:t>手読みに対するモンテカルロ法の勝率は</a:t>
            </a:r>
            <a:r>
              <a:rPr lang="ja-JP" altLang="en-US" u="sng" dirty="0" smtClean="0"/>
              <a:t>収束していた</a:t>
            </a:r>
            <a:endParaRPr lang="ja-JP" altLang="en-US" u="sng" dirty="0"/>
          </a:p>
        </p:txBody>
      </p:sp>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04556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考えられる理由</a:t>
            </a:r>
            <a:endParaRPr lang="en-US" altLang="ja-JP" dirty="0" smtClean="0"/>
          </a:p>
          <a:p>
            <a:pPr marL="514350" indent="-514350">
              <a:buFont typeface="+mj-lt"/>
              <a:buAutoNum type="arabicPeriod"/>
            </a:pPr>
            <a:r>
              <a:rPr lang="ja-JP" altLang="en-US" dirty="0" smtClean="0"/>
              <a:t>盤面による先手後手の有利不利が影響している</a:t>
            </a:r>
            <a:endParaRPr lang="en-US" altLang="ja-JP" dirty="0" smtClean="0"/>
          </a:p>
          <a:p>
            <a:endParaRPr lang="en-US" altLang="ja-JP" dirty="0" smtClean="0"/>
          </a:p>
          <a:p>
            <a:endParaRPr lang="ja-JP" altLang="en-US" dirty="0"/>
          </a:p>
        </p:txBody>
      </p:sp>
      <p:sp>
        <p:nvSpPr>
          <p:cNvPr id="3" name="正方形/長方形 2"/>
          <p:cNvSpPr/>
          <p:nvPr/>
        </p:nvSpPr>
        <p:spPr>
          <a:xfrm>
            <a:off x="1145801" y="2859932"/>
            <a:ext cx="7570182" cy="830997"/>
          </a:xfrm>
          <a:prstGeom prst="rect">
            <a:avLst/>
          </a:prstGeom>
        </p:spPr>
        <p:txBody>
          <a:bodyPr wrap="square">
            <a:spAutoFit/>
          </a:bodyPr>
          <a:lstStyle/>
          <a:p>
            <a:r>
              <a:rPr lang="ja-JP" altLang="en-US" sz="2400" dirty="0"/>
              <a:t>明らかに先手または後手が有利すぎる盤面のため</a:t>
            </a:r>
            <a:r>
              <a:rPr lang="ja-JP" altLang="en-US" sz="2400" dirty="0" smtClean="0"/>
              <a:t>，</a:t>
            </a:r>
            <a:endParaRPr lang="en-US" altLang="ja-JP" sz="2400" dirty="0" smtClean="0"/>
          </a:p>
          <a:p>
            <a:r>
              <a:rPr lang="ja-JP" altLang="en-US" sz="2400" dirty="0" smtClean="0">
                <a:solidFill>
                  <a:srgbClr val="FF0000"/>
                </a:solidFill>
              </a:rPr>
              <a:t>どう頑張っても勝てない</a:t>
            </a:r>
            <a:endParaRPr lang="en-US" altLang="ja-JP" sz="2400" dirty="0">
              <a:solidFill>
                <a:srgbClr val="FF0000"/>
              </a:solidFill>
            </a:endParaRPr>
          </a:p>
        </p:txBody>
      </p:sp>
    </p:spTree>
    <p:extLst>
      <p:ext uri="{BB962C8B-B14F-4D97-AF65-F5344CB8AC3E}">
        <p14:creationId xmlns:p14="http://schemas.microsoft.com/office/powerpoint/2010/main" val="2113135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89877" y="2514727"/>
            <a:ext cx="6925423" cy="197945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ランダムな操作をするプレイヤー同士で</a:t>
            </a:r>
            <a:endParaRPr lang="en-US" altLang="ja-JP" dirty="0" smtClean="0"/>
          </a:p>
          <a:p>
            <a:r>
              <a:rPr lang="en-US" altLang="ja-JP" dirty="0" smtClean="0"/>
              <a:t>1000</a:t>
            </a:r>
            <a:r>
              <a:rPr lang="ja-JP" altLang="en-US" dirty="0" smtClean="0"/>
              <a:t>回対戦を行い，</a:t>
            </a:r>
            <a:endParaRPr lang="en-US" altLang="ja-JP" dirty="0" smtClean="0"/>
          </a:p>
          <a:p>
            <a:r>
              <a:rPr lang="ja-JP" altLang="en-US" dirty="0" smtClean="0"/>
              <a:t>先手または後手の勝率が</a:t>
            </a:r>
            <a:r>
              <a:rPr lang="en-US" altLang="ja-JP" dirty="0" smtClean="0"/>
              <a:t>6</a:t>
            </a:r>
            <a:r>
              <a:rPr lang="ja-JP" altLang="en-US" dirty="0" smtClean="0"/>
              <a:t>割を超える盤面をのぞいてみる</a:t>
            </a:r>
            <a:endParaRPr lang="ja-JP" altLang="en-US" dirty="0"/>
          </a:p>
        </p:txBody>
      </p:sp>
      <p:sp>
        <p:nvSpPr>
          <p:cNvPr id="31"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smtClean="0"/>
              <a:t>盤面による先手後手の有利不利が影響している</a:t>
            </a:r>
            <a:endParaRPr lang="en-US" altLang="ja-JP" dirty="0" smtClean="0"/>
          </a:p>
          <a:p>
            <a:endParaRPr lang="ja-JP" altLang="en-US" dirty="0"/>
          </a:p>
        </p:txBody>
      </p:sp>
      <p:sp>
        <p:nvSpPr>
          <p:cNvPr id="3" name="正方形/長方形 2"/>
          <p:cNvSpPr/>
          <p:nvPr/>
        </p:nvSpPr>
        <p:spPr>
          <a:xfrm>
            <a:off x="1223622" y="1421084"/>
            <a:ext cx="7570182" cy="830997"/>
          </a:xfrm>
          <a:prstGeom prst="rect">
            <a:avLst/>
          </a:prstGeom>
        </p:spPr>
        <p:txBody>
          <a:bodyPr wrap="square">
            <a:spAutoFit/>
          </a:bodyPr>
          <a:lstStyle/>
          <a:p>
            <a:r>
              <a:rPr lang="ja-JP" altLang="en-US" sz="2400" dirty="0"/>
              <a:t>明らかに先手または後手が有利すぎる盤面のため</a:t>
            </a:r>
            <a:r>
              <a:rPr lang="ja-JP" altLang="en-US" sz="2400" dirty="0" smtClean="0"/>
              <a:t>，</a:t>
            </a:r>
            <a:endParaRPr lang="en-US" altLang="ja-JP" sz="2400" dirty="0" smtClean="0"/>
          </a:p>
          <a:p>
            <a:r>
              <a:rPr lang="ja-JP" altLang="en-US" sz="2400" dirty="0" smtClean="0">
                <a:solidFill>
                  <a:srgbClr val="FF0000"/>
                </a:solidFill>
              </a:rPr>
              <a:t>どう頑張っても勝てない</a:t>
            </a:r>
            <a:endParaRPr lang="en-US" altLang="ja-JP" sz="2400" dirty="0">
              <a:solidFill>
                <a:srgbClr val="FF0000"/>
              </a:solidFill>
            </a:endParaRPr>
          </a:p>
        </p:txBody>
      </p:sp>
    </p:spTree>
    <p:extLst>
      <p:ext uri="{BB962C8B-B14F-4D97-AF65-F5344CB8AC3E}">
        <p14:creationId xmlns:p14="http://schemas.microsoft.com/office/powerpoint/2010/main" val="1834767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a:t>
            </a:r>
            <a:r>
              <a:rPr lang="ja-JP" altLang="en-US" sz="2400" dirty="0" smtClean="0"/>
              <a:t>ごと</a:t>
            </a:r>
            <a:r>
              <a:rPr lang="ja-JP" altLang="en-US" sz="2400" dirty="0" smtClean="0"/>
              <a:t>の</a:t>
            </a:r>
            <a:r>
              <a:rPr lang="ja-JP" altLang="en-US" sz="2400" dirty="0"/>
              <a:t>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smtClean="0"/>
              <a:t>盤面による先手後手の有利不利が影響している</a:t>
            </a:r>
            <a:endParaRPr lang="en-US" altLang="ja-JP" dirty="0" smtClean="0"/>
          </a:p>
          <a:p>
            <a:endParaRPr lang="ja-JP" altLang="en-US" dirty="0"/>
          </a:p>
        </p:txBody>
      </p:sp>
      <p:sp>
        <p:nvSpPr>
          <p:cNvPr id="18" name="正方形/長方形 17"/>
          <p:cNvSpPr/>
          <p:nvPr/>
        </p:nvSpPr>
        <p:spPr>
          <a:xfrm>
            <a:off x="1223622" y="1421084"/>
            <a:ext cx="5862978" cy="830997"/>
          </a:xfrm>
          <a:prstGeom prst="rect">
            <a:avLst/>
          </a:prstGeom>
        </p:spPr>
        <p:txBody>
          <a:bodyPr wrap="square">
            <a:spAutoFit/>
          </a:bodyPr>
          <a:lstStyle/>
          <a:p>
            <a:r>
              <a:rPr lang="ja-JP" altLang="en-US" sz="2400" dirty="0" smtClean="0"/>
              <a:t>偏った盤面による結果を取り除いた場合に，</a:t>
            </a:r>
            <a:endParaRPr lang="en-US" altLang="ja-JP" sz="2400" dirty="0" smtClean="0"/>
          </a:p>
          <a:p>
            <a:r>
              <a:rPr lang="ja-JP" altLang="en-US" sz="2400" dirty="0" smtClean="0"/>
              <a:t>勝率は</a:t>
            </a:r>
            <a:r>
              <a:rPr lang="en-US" altLang="ja-JP" sz="2400" dirty="0" smtClean="0"/>
              <a:t>8</a:t>
            </a:r>
            <a:r>
              <a:rPr lang="ja-JP" altLang="en-US" sz="2400" dirty="0" smtClean="0"/>
              <a:t>割程度になった</a:t>
            </a:r>
            <a:endParaRPr lang="en-US" altLang="ja-JP" sz="2400" dirty="0">
              <a:solidFill>
                <a:srgbClr val="FF0000"/>
              </a:solidFill>
            </a:endParaRPr>
          </a:p>
        </p:txBody>
      </p:sp>
    </p:spTree>
    <p:extLst>
      <p:ext uri="{BB962C8B-B14F-4D97-AF65-F5344CB8AC3E}">
        <p14:creationId xmlns:p14="http://schemas.microsoft.com/office/powerpoint/2010/main" val="1440778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a:t>
            </a:r>
            <a:r>
              <a:rPr lang="ja-JP" altLang="en-US" sz="2400" dirty="0" smtClean="0"/>
              <a:t>ごと</a:t>
            </a:r>
            <a:r>
              <a:rPr lang="ja-JP" altLang="en-US" sz="2400" dirty="0" smtClean="0"/>
              <a:t>の</a:t>
            </a:r>
            <a:r>
              <a:rPr lang="ja-JP" altLang="en-US" sz="2400" dirty="0"/>
              <a:t>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0" y="777399"/>
            <a:ext cx="8048665"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smtClean="0"/>
              <a:t>盤面による先手後手の有利不利が影響している</a:t>
            </a:r>
            <a:endParaRPr lang="en-US" altLang="ja-JP" dirty="0" smtClean="0"/>
          </a:p>
          <a:p>
            <a:endParaRPr lang="ja-JP" altLang="en-US" dirty="0"/>
          </a:p>
        </p:txBody>
      </p:sp>
      <p:sp>
        <p:nvSpPr>
          <p:cNvPr id="10" name="正方形/長方形 9"/>
          <p:cNvSpPr/>
          <p:nvPr/>
        </p:nvSpPr>
        <p:spPr>
          <a:xfrm>
            <a:off x="1223622" y="1421084"/>
            <a:ext cx="6422318" cy="830997"/>
          </a:xfrm>
          <a:prstGeom prst="rect">
            <a:avLst/>
          </a:prstGeom>
        </p:spPr>
        <p:txBody>
          <a:bodyPr wrap="square">
            <a:spAutoFit/>
          </a:bodyPr>
          <a:lstStyle/>
          <a:p>
            <a:r>
              <a:rPr lang="ja-JP" altLang="en-US" sz="2400" dirty="0" smtClean="0"/>
              <a:t>残りの</a:t>
            </a:r>
            <a:r>
              <a:rPr lang="en-US" altLang="ja-JP" sz="2400" dirty="0" smtClean="0"/>
              <a:t>2</a:t>
            </a:r>
            <a:r>
              <a:rPr lang="ja-JP" altLang="en-US" sz="2400" dirty="0" smtClean="0"/>
              <a:t>割に関しては，モンテカルロ法が正しい選択をしても勝てない盤面であると考えられる</a:t>
            </a:r>
            <a:endParaRPr lang="en-US" altLang="ja-JP" sz="2400" dirty="0">
              <a:solidFill>
                <a:srgbClr val="FF0000"/>
              </a:solidFill>
            </a:endParaRPr>
          </a:p>
        </p:txBody>
      </p:sp>
    </p:spTree>
    <p:extLst>
      <p:ext uri="{BB962C8B-B14F-4D97-AF65-F5344CB8AC3E}">
        <p14:creationId xmlns:p14="http://schemas.microsoft.com/office/powerpoint/2010/main" val="2083606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mj-lt"/>
              <a:buAutoNum type="arabicPeriod"/>
            </a:pPr>
            <a:r>
              <a:rPr lang="ja-JP" altLang="en-US" dirty="0"/>
              <a:t>先読みアルゴリズム</a:t>
            </a:r>
            <a:r>
              <a:rPr lang="ja-JP" altLang="en-US" dirty="0" smtClean="0"/>
              <a:t>の修正</a:t>
            </a:r>
            <a:endParaRPr lang="en-US" altLang="ja-JP" dirty="0" smtClean="0"/>
          </a:p>
          <a:p>
            <a:r>
              <a:rPr lang="ja-JP" altLang="en-US" dirty="0"/>
              <a:t>　</a:t>
            </a:r>
            <a:r>
              <a:rPr lang="ja-JP" altLang="en-US" dirty="0" smtClean="0"/>
              <a:t>　</a:t>
            </a:r>
            <a:endParaRPr lang="en-US" altLang="ja-JP" dirty="0"/>
          </a:p>
          <a:p>
            <a:pPr marL="514350" indent="-514350">
              <a:buFont typeface="+mj-lt"/>
              <a:buAutoNum type="arabicPeriod" startAt="2"/>
            </a:pPr>
            <a:r>
              <a:rPr lang="ja-JP" altLang="en-US" dirty="0"/>
              <a:t>対戦相手の先読みの手数を</a:t>
            </a:r>
            <a:r>
              <a:rPr lang="ja-JP" altLang="en-US" dirty="0" smtClean="0"/>
              <a:t>変えて実験をする</a:t>
            </a:r>
            <a:endParaRPr lang="en-US" altLang="ja-JP" dirty="0" smtClean="0"/>
          </a:p>
          <a:p>
            <a:pPr marL="514350" indent="-514350">
              <a:buFont typeface="+mj-lt"/>
              <a:buAutoNum type="arabicPeriod" startAt="2"/>
            </a:pPr>
            <a:endParaRPr lang="en-US" altLang="ja-JP" dirty="0"/>
          </a:p>
          <a:p>
            <a:pPr marL="514350" indent="-514350">
              <a:buFont typeface="+mj-lt"/>
              <a:buAutoNum type="arabicPeriod" startAt="2"/>
            </a:pPr>
            <a:r>
              <a:rPr lang="ja-JP" altLang="en-US" dirty="0" smtClean="0"/>
              <a:t>多腕バンディットのアルゴリズムを用いて，勝率を保ちつつ計算量を抑えられないか実験する</a:t>
            </a:r>
            <a:endParaRPr lang="en-US" altLang="ja-JP" dirty="0" smtClean="0"/>
          </a:p>
          <a:p>
            <a:pPr marL="514350" indent="-514350">
              <a:buFont typeface="+mj-lt"/>
              <a:buAutoNum type="arabicPeriod" startAt="2"/>
            </a:pPr>
            <a:endParaRPr lang="en-US" altLang="ja-JP" dirty="0"/>
          </a:p>
          <a:p>
            <a:pPr marL="514350" indent="-514350">
              <a:buFont typeface="+mj-lt"/>
              <a:buAutoNum type="arabicPeriod" startAt="2"/>
            </a:pPr>
            <a:r>
              <a:rPr lang="ja-JP" altLang="en-US" dirty="0" smtClean="0"/>
              <a:t>グリッド</a:t>
            </a:r>
            <a:r>
              <a:rPr lang="ja-JP" altLang="en-US" dirty="0"/>
              <a:t>での計算困難性が言えない</a:t>
            </a:r>
            <a:r>
              <a:rPr lang="ja-JP" altLang="en-US" dirty="0" smtClean="0"/>
              <a:t>か考える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a:t>
            </a:r>
            <a:r>
              <a:rPr kumimoji="1" lang="ja-JP" altLang="en-US" dirty="0" smtClean="0"/>
              <a:t>して定義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smtClean="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smtClean="0">
                  <a:solidFill>
                    <a:srgbClr val="00B050"/>
                  </a:solidFill>
                </a:rPr>
                <a:t>90</a:t>
              </a:r>
              <a:r>
                <a:rPr kumimoji="1" lang="en-US" altLang="ja-JP" sz="2400" dirty="0">
                  <a:solidFill>
                    <a:srgbClr val="00B050"/>
                  </a:solidFill>
                </a:rPr>
                <a:t>%</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xmlns=""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xmlns=""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smtClean="0"/>
              <a:t>実際の勝率</a:t>
            </a:r>
            <a:endParaRPr kumimoji="1" lang="ja-JP" altLang="en-US" sz="2000" dirty="0"/>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smtClean="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smtClean="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smtClean="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smtClean="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r>
              <a:rPr kumimoji="1" lang="ja-JP" altLang="en-US" dirty="0" smtClean="0"/>
              <a:t>．</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4181</TotalTime>
  <Words>3225</Words>
  <Application>Microsoft Office PowerPoint</Application>
  <PresentationFormat>画面に合わせる (4:3)</PresentationFormat>
  <Paragraphs>808</Paragraphs>
  <Slides>72</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今後の課題</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269</cp:revision>
  <dcterms:created xsi:type="dcterms:W3CDTF">2018-10-26T05:41:54Z</dcterms:created>
  <dcterms:modified xsi:type="dcterms:W3CDTF">2018-12-06T12:21:05Z</dcterms:modified>
</cp:coreProperties>
</file>