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1"/>
  </p:notesMasterIdLst>
  <p:handoutMasterIdLst>
    <p:handoutMasterId r:id="rId42"/>
  </p:handoutMasterIdLst>
  <p:sldIdLst>
    <p:sldId id="256" r:id="rId2"/>
    <p:sldId id="259" r:id="rId3"/>
    <p:sldId id="267" r:id="rId4"/>
    <p:sldId id="265" r:id="rId5"/>
    <p:sldId id="260" r:id="rId6"/>
    <p:sldId id="261" r:id="rId7"/>
    <p:sldId id="289" r:id="rId8"/>
    <p:sldId id="387" r:id="rId9"/>
    <p:sldId id="388" r:id="rId10"/>
    <p:sldId id="379" r:id="rId11"/>
    <p:sldId id="380" r:id="rId12"/>
    <p:sldId id="381" r:id="rId13"/>
    <p:sldId id="382" r:id="rId14"/>
    <p:sldId id="383" r:id="rId15"/>
    <p:sldId id="384" r:id="rId16"/>
    <p:sldId id="385" r:id="rId17"/>
    <p:sldId id="371" r:id="rId18"/>
    <p:sldId id="367" r:id="rId19"/>
    <p:sldId id="368" r:id="rId20"/>
    <p:sldId id="369" r:id="rId21"/>
    <p:sldId id="374" r:id="rId22"/>
    <p:sldId id="392" r:id="rId23"/>
    <p:sldId id="393" r:id="rId24"/>
    <p:sldId id="318" r:id="rId25"/>
    <p:sldId id="343" r:id="rId26"/>
    <p:sldId id="352" r:id="rId27"/>
    <p:sldId id="397" r:id="rId28"/>
    <p:sldId id="398" r:id="rId29"/>
    <p:sldId id="399" r:id="rId30"/>
    <p:sldId id="401" r:id="rId31"/>
    <p:sldId id="400" r:id="rId32"/>
    <p:sldId id="372" r:id="rId33"/>
    <p:sldId id="376" r:id="rId34"/>
    <p:sldId id="377" r:id="rId35"/>
    <p:sldId id="378" r:id="rId36"/>
    <p:sldId id="373" r:id="rId37"/>
    <p:sldId id="375" r:id="rId38"/>
    <p:sldId id="361" r:id="rId39"/>
    <p:sldId id="319" r:id="rId40"/>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059" autoAdjust="0"/>
  </p:normalViewPr>
  <p:slideViewPr>
    <p:cSldViewPr snapToGrid="0">
      <p:cViewPr varScale="1">
        <p:scale>
          <a:sx n="104" d="100"/>
          <a:sy n="104" d="100"/>
        </p:scale>
        <p:origin x="192" y="150"/>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PC53\Desktop\playouttime\playout&#12392;&#26178;&#38291;.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rouletteplayoutboardcounter\roulettebanmenperplayou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9389414222765533E-2"/>
          <c:y val="4.4176706827309238E-2"/>
          <c:w val="0.91977852083558054"/>
          <c:h val="0.77078961515352751"/>
        </c:manualLayout>
      </c:layout>
      <c:scatterChart>
        <c:scatterStyle val="smoothMarker"/>
        <c:varyColors val="0"/>
        <c:ser>
          <c:idx val="0"/>
          <c:order val="0"/>
          <c:spPr>
            <a:ln w="19050" cap="rnd">
              <a:solidFill>
                <a:schemeClr val="accent1"/>
              </a:solidFill>
              <a:round/>
            </a:ln>
            <a:effectLst/>
          </c:spPr>
          <c:marker>
            <c:symbol val="circle"/>
            <c:size val="7"/>
            <c:spPr>
              <a:solidFill>
                <a:schemeClr val="accent1"/>
              </a:solidFill>
              <a:ln w="63500">
                <a:solidFill>
                  <a:schemeClr val="accent1"/>
                </a:solidFill>
              </a:ln>
              <a:effectLst/>
            </c:spPr>
          </c:marker>
          <c:xVal>
            <c:numRef>
              <c:f>Sheet11!$A$1:$A$6</c:f>
              <c:numCache>
                <c:formatCode>General</c:formatCode>
                <c:ptCount val="6"/>
                <c:pt idx="0">
                  <c:v>50</c:v>
                </c:pt>
                <c:pt idx="1">
                  <c:v>100</c:v>
                </c:pt>
                <c:pt idx="2">
                  <c:v>250</c:v>
                </c:pt>
                <c:pt idx="3">
                  <c:v>500</c:v>
                </c:pt>
                <c:pt idx="4">
                  <c:v>750</c:v>
                </c:pt>
                <c:pt idx="5">
                  <c:v>1000</c:v>
                </c:pt>
              </c:numCache>
            </c:numRef>
          </c:xVal>
          <c:yVal>
            <c:numRef>
              <c:f>Sheet11!$D$1:$D$6</c:f>
              <c:numCache>
                <c:formatCode>General</c:formatCode>
                <c:ptCount val="6"/>
                <c:pt idx="0">
                  <c:v>0.10083999999999983</c:v>
                </c:pt>
                <c:pt idx="1">
                  <c:v>0.2000639999999996</c:v>
                </c:pt>
                <c:pt idx="2">
                  <c:v>0.49603199999999975</c:v>
                </c:pt>
                <c:pt idx="3">
                  <c:v>0.98947399999999974</c:v>
                </c:pt>
                <c:pt idx="4">
                  <c:v>1.4593479999999996</c:v>
                </c:pt>
                <c:pt idx="5">
                  <c:v>1.9490859999999999</c:v>
                </c:pt>
              </c:numCache>
            </c:numRef>
          </c:yVal>
          <c:smooth val="1"/>
        </c:ser>
        <c:ser>
          <c:idx val="1"/>
          <c:order val="1"/>
          <c:spPr>
            <a:ln w="19050" cap="rnd">
              <a:solidFill>
                <a:schemeClr val="accent2"/>
              </a:solidFill>
              <a:round/>
            </a:ln>
            <a:effectLst/>
          </c:spPr>
          <c:marker>
            <c:symbol val="triangle"/>
            <c:size val="7"/>
            <c:spPr>
              <a:solidFill>
                <a:schemeClr val="accent2"/>
              </a:solidFill>
              <a:ln w="63500">
                <a:solidFill>
                  <a:schemeClr val="accent2"/>
                </a:solidFill>
                <a:miter lim="800000"/>
              </a:ln>
              <a:effectLst/>
            </c:spPr>
          </c:marker>
          <c:xVal>
            <c:numRef>
              <c:f>Sheet11!$A$1:$A$6</c:f>
              <c:numCache>
                <c:formatCode>General</c:formatCode>
                <c:ptCount val="6"/>
                <c:pt idx="0">
                  <c:v>50</c:v>
                </c:pt>
                <c:pt idx="1">
                  <c:v>100</c:v>
                </c:pt>
                <c:pt idx="2">
                  <c:v>250</c:v>
                </c:pt>
                <c:pt idx="3">
                  <c:v>500</c:v>
                </c:pt>
                <c:pt idx="4">
                  <c:v>750</c:v>
                </c:pt>
                <c:pt idx="5">
                  <c:v>1000</c:v>
                </c:pt>
              </c:numCache>
            </c:numRef>
          </c:xVal>
          <c:yVal>
            <c:numRef>
              <c:f>Sheet11!$E$1:$E$6</c:f>
              <c:numCache>
                <c:formatCode>General</c:formatCode>
                <c:ptCount val="6"/>
                <c:pt idx="0">
                  <c:v>8.3048000000000038E-2</c:v>
                </c:pt>
                <c:pt idx="1">
                  <c:v>0.16484600000000027</c:v>
                </c:pt>
                <c:pt idx="2">
                  <c:v>0.41132999999999986</c:v>
                </c:pt>
                <c:pt idx="3">
                  <c:v>0.81487199999999971</c:v>
                </c:pt>
                <c:pt idx="4">
                  <c:v>1.1997899999999988</c:v>
                </c:pt>
                <c:pt idx="5">
                  <c:v>1.6012699999999995</c:v>
                </c:pt>
              </c:numCache>
            </c:numRef>
          </c:yVal>
          <c:smooth val="1"/>
        </c:ser>
        <c:dLbls>
          <c:showLegendKey val="0"/>
          <c:showVal val="0"/>
          <c:showCatName val="0"/>
          <c:showSerName val="0"/>
          <c:showPercent val="0"/>
          <c:showBubbleSize val="0"/>
        </c:dLbls>
        <c:axId val="378977816"/>
        <c:axId val="378977032"/>
      </c:scatterChart>
      <c:valAx>
        <c:axId val="378977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78977032"/>
        <c:crosses val="autoZero"/>
        <c:crossBetween val="midCat"/>
        <c:majorUnit val="250"/>
      </c:valAx>
      <c:valAx>
        <c:axId val="378977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78977816"/>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dLbls>
          <c:showLegendKey val="0"/>
          <c:showVal val="0"/>
          <c:showCatName val="0"/>
          <c:showSerName val="0"/>
          <c:showPercent val="0"/>
          <c:showBubbleSize val="0"/>
        </c:dLbls>
        <c:axId val="377480464"/>
        <c:axId val="377478896"/>
      </c:scatterChart>
      <c:valAx>
        <c:axId val="3774804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77478896"/>
        <c:crosses val="autoZero"/>
        <c:crossBetween val="midCat"/>
      </c:valAx>
      <c:valAx>
        <c:axId val="377478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77480464"/>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ser>
          <c:idx val="1"/>
          <c:order val="1"/>
          <c:spPr>
            <a:ln w="28575" cap="rnd">
              <a:noFill/>
              <a:round/>
            </a:ln>
            <a:effectLst/>
          </c:spPr>
          <c:marker>
            <c:symbol val="triangle"/>
            <c:size val="7"/>
            <c:spPr>
              <a:solidFill>
                <a:schemeClr val="accent2"/>
              </a:solidFill>
              <a:ln w="63500">
                <a:solidFill>
                  <a:schemeClr val="accent2"/>
                </a:solidFill>
                <a:miter lim="800000"/>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ser>
        <c:dLbls>
          <c:showLegendKey val="0"/>
          <c:showVal val="0"/>
          <c:showCatName val="0"/>
          <c:showSerName val="0"/>
          <c:showPercent val="0"/>
          <c:showBubbleSize val="0"/>
        </c:dLbls>
        <c:axId val="377479680"/>
        <c:axId val="377480072"/>
      </c:scatterChart>
      <c:valAx>
        <c:axId val="377479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77480072"/>
        <c:crosses val="autoZero"/>
        <c:crossBetween val="midCat"/>
      </c:valAx>
      <c:valAx>
        <c:axId val="377480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7747968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15"/>
            <c:spPr>
              <a:solidFill>
                <a:schemeClr val="accent1"/>
              </a:solidFill>
              <a:ln w="9525">
                <a:solidFill>
                  <a:schemeClr val="accent1"/>
                </a:solidFill>
              </a:ln>
              <a:effectLst/>
            </c:spPr>
          </c:marker>
          <c:xVal>
            <c:numRef>
              <c:f>Sheet5!$B$3:$B$7</c:f>
              <c:numCache>
                <c:formatCode>General</c:formatCode>
                <c:ptCount val="5"/>
                <c:pt idx="0">
                  <c:v>100</c:v>
                </c:pt>
                <c:pt idx="1">
                  <c:v>225</c:v>
                </c:pt>
                <c:pt idx="2">
                  <c:v>400</c:v>
                </c:pt>
                <c:pt idx="3">
                  <c:v>625</c:v>
                </c:pt>
                <c:pt idx="4">
                  <c:v>900</c:v>
                </c:pt>
              </c:numCache>
            </c:numRef>
          </c:xVal>
          <c:yVal>
            <c:numRef>
              <c:f>Sheet5!$C$3:$C$7</c:f>
              <c:numCache>
                <c:formatCode>General</c:formatCode>
                <c:ptCount val="5"/>
                <c:pt idx="0">
                  <c:v>26.673999999999999</c:v>
                </c:pt>
                <c:pt idx="1">
                  <c:v>40.287999999999997</c:v>
                </c:pt>
                <c:pt idx="2">
                  <c:v>53.908000000000001</c:v>
                </c:pt>
                <c:pt idx="3">
                  <c:v>67.248000000000005</c:v>
                </c:pt>
                <c:pt idx="4">
                  <c:v>81.787999999999997</c:v>
                </c:pt>
              </c:numCache>
            </c:numRef>
          </c:yVal>
          <c:smooth val="1"/>
        </c:ser>
        <c:ser>
          <c:idx val="1"/>
          <c:order val="1"/>
          <c:spPr>
            <a:ln w="19050" cap="rnd">
              <a:solidFill>
                <a:schemeClr val="accent2"/>
              </a:solidFill>
              <a:round/>
            </a:ln>
            <a:effectLst/>
          </c:spPr>
          <c:marker>
            <c:symbol val="triangle"/>
            <c:size val="15"/>
            <c:spPr>
              <a:solidFill>
                <a:schemeClr val="accent2"/>
              </a:solidFill>
              <a:ln w="9525">
                <a:solidFill>
                  <a:schemeClr val="accent2"/>
                </a:solidFill>
              </a:ln>
              <a:effectLst/>
            </c:spPr>
          </c:marker>
          <c:xVal>
            <c:numRef>
              <c:f>Sheet5!$B$3:$B$7</c:f>
              <c:numCache>
                <c:formatCode>General</c:formatCode>
                <c:ptCount val="5"/>
                <c:pt idx="0">
                  <c:v>100</c:v>
                </c:pt>
                <c:pt idx="1">
                  <c:v>225</c:v>
                </c:pt>
                <c:pt idx="2">
                  <c:v>400</c:v>
                </c:pt>
                <c:pt idx="3">
                  <c:v>625</c:v>
                </c:pt>
                <c:pt idx="4">
                  <c:v>900</c:v>
                </c:pt>
              </c:numCache>
            </c:numRef>
          </c:xVal>
          <c:yVal>
            <c:numRef>
              <c:f>Sheet5!$D$3:$D$7</c:f>
              <c:numCache>
                <c:formatCode>General</c:formatCode>
                <c:ptCount val="5"/>
                <c:pt idx="0">
                  <c:v>37.122</c:v>
                </c:pt>
                <c:pt idx="1">
                  <c:v>54.427999999999997</c:v>
                </c:pt>
                <c:pt idx="2">
                  <c:v>71.048000000000002</c:v>
                </c:pt>
                <c:pt idx="3">
                  <c:v>86.808000000000007</c:v>
                </c:pt>
                <c:pt idx="4">
                  <c:v>103.842</c:v>
                </c:pt>
              </c:numCache>
            </c:numRef>
          </c:yVal>
          <c:smooth val="1"/>
        </c:ser>
        <c:dLbls>
          <c:showLegendKey val="0"/>
          <c:showVal val="0"/>
          <c:showCatName val="0"/>
          <c:showSerName val="0"/>
          <c:showPercent val="0"/>
          <c:showBubbleSize val="0"/>
        </c:dLbls>
        <c:axId val="520709408"/>
        <c:axId val="520710584"/>
      </c:scatterChart>
      <c:valAx>
        <c:axId val="520709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20710584"/>
        <c:crosses val="autoZero"/>
        <c:crossBetween val="midCat"/>
      </c:valAx>
      <c:valAx>
        <c:axId val="520710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2070940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2019/7/1</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2019/7/1</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416631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425337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757382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534161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156997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2788184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4194933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1229497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402714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2152741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897114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33</a:t>
            </a:fld>
            <a:endParaRPr kumimoji="1" lang="ja-JP" altLang="en-US"/>
          </a:p>
        </p:txBody>
      </p:sp>
    </p:spTree>
    <p:extLst>
      <p:ext uri="{BB962C8B-B14F-4D97-AF65-F5344CB8AC3E}">
        <p14:creationId xmlns:p14="http://schemas.microsoft.com/office/powerpoint/2010/main" val="194152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34</a:t>
            </a:fld>
            <a:endParaRPr kumimoji="1" lang="ja-JP" altLang="en-US"/>
          </a:p>
        </p:txBody>
      </p:sp>
    </p:spTree>
    <p:extLst>
      <p:ext uri="{BB962C8B-B14F-4D97-AF65-F5344CB8AC3E}">
        <p14:creationId xmlns:p14="http://schemas.microsoft.com/office/powerpoint/2010/main" val="783607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35</a:t>
            </a:fld>
            <a:endParaRPr kumimoji="1" lang="ja-JP" altLang="en-US"/>
          </a:p>
        </p:txBody>
      </p:sp>
    </p:spTree>
    <p:extLst>
      <p:ext uri="{BB962C8B-B14F-4D97-AF65-F5344CB8AC3E}">
        <p14:creationId xmlns:p14="http://schemas.microsoft.com/office/powerpoint/2010/main" val="92168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911283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61248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358905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74266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a16="http://schemas.microsoft.com/office/drawing/2014/main" xmlns=""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a16="http://schemas.microsoft.com/office/drawing/2014/main" xmlns=""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a16="http://schemas.microsoft.com/office/drawing/2014/main" xmlns=""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a16="http://schemas.microsoft.com/office/drawing/2014/main" xmlns=""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a16="http://schemas.microsoft.com/office/drawing/2014/main" xmlns=""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a16="http://schemas.microsoft.com/office/drawing/2014/main" xmlns=""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a16="http://schemas.microsoft.com/office/drawing/2014/main" xmlns=""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a16="http://schemas.microsoft.com/office/drawing/2014/main" xmlns=""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xmlns=""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a16="http://schemas.microsoft.com/office/drawing/2014/main" xmlns=""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a16="http://schemas.microsoft.com/office/drawing/2014/main" xmlns=""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a16="http://schemas.microsoft.com/office/drawing/2014/main" xmlns=""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a16="http://schemas.microsoft.com/office/drawing/2014/main" xmlns=""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a16="http://schemas.microsoft.com/office/drawing/2014/main" xmlns=""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a16="http://schemas.microsoft.com/office/drawing/2014/main" xmlns=""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a16="http://schemas.microsoft.com/office/drawing/2014/main" xmlns=""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a16="http://schemas.microsoft.com/office/drawing/2014/main" xmlns=""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a16="http://schemas.microsoft.com/office/drawing/2014/main" xmlns=""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a16="http://schemas.microsoft.com/office/drawing/2014/main" xmlns=""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a16="http://schemas.microsoft.com/office/drawing/2014/main" xmlns=""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a16="http://schemas.microsoft.com/office/drawing/2014/main" xmlns=""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a16="http://schemas.microsoft.com/office/drawing/2014/main" xmlns=""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a16="http://schemas.microsoft.com/office/drawing/2014/main" xmlns=""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a16="http://schemas.microsoft.com/office/drawing/2014/main" xmlns=""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a16="http://schemas.microsoft.com/office/drawing/2014/main" xmlns=""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a16="http://schemas.microsoft.com/office/drawing/2014/main" xmlns=""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a16="http://schemas.microsoft.com/office/drawing/2014/main" xmlns=""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a16="http://schemas.microsoft.com/office/drawing/2014/main" xmlns=""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a16="http://schemas.microsoft.com/office/drawing/2014/main" xmlns=""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a16="http://schemas.microsoft.com/office/drawing/2014/main" xmlns=""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a16="http://schemas.microsoft.com/office/drawing/2014/main" xmlns=""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a16="http://schemas.microsoft.com/office/drawing/2014/main" xmlns=""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a16="http://schemas.microsoft.com/office/drawing/2014/main" xmlns=""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xmlns=""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xmlns=""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xmlns=""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xmlns=""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xmlns=""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a16="http://schemas.microsoft.com/office/drawing/2014/main" xmlns=""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a16="http://schemas.microsoft.com/office/drawing/2014/main" xmlns=""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a16="http://schemas.microsoft.com/office/drawing/2014/main" xmlns=""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a16="http://schemas.microsoft.com/office/drawing/2014/main" xmlns=""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a16="http://schemas.microsoft.com/office/drawing/2014/main" xmlns=""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a16="http://schemas.microsoft.com/office/drawing/2014/main" xmlns=""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a16="http://schemas.microsoft.com/office/drawing/2014/main" xmlns=""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a16="http://schemas.microsoft.com/office/drawing/2014/main" xmlns=""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a16="http://schemas.microsoft.com/office/drawing/2014/main" xmlns=""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a16="http://schemas.microsoft.com/office/drawing/2014/main" xmlns=""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a16="http://schemas.microsoft.com/office/drawing/2014/main" xmlns=""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xmlns=""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a16="http://schemas.microsoft.com/office/drawing/2014/main" xmlns=""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a16="http://schemas.microsoft.com/office/drawing/2014/main" xmlns=""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a16="http://schemas.microsoft.com/office/drawing/2014/main" xmlns=""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xmlns=""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a16="http://schemas.microsoft.com/office/drawing/2014/main" xmlns=""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a16="http://schemas.microsoft.com/office/drawing/2014/main" xmlns=""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a16="http://schemas.microsoft.com/office/drawing/2014/main" xmlns=""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a16="http://schemas.microsoft.com/office/drawing/2014/main" xmlns=""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a16="http://schemas.microsoft.com/office/drawing/2014/main" xmlns=""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a16="http://schemas.microsoft.com/office/drawing/2014/main" xmlns=""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a16="http://schemas.microsoft.com/office/drawing/2014/main" xmlns=""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a16="http://schemas.microsoft.com/office/drawing/2014/main" xmlns=""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a16="http://schemas.microsoft.com/office/drawing/2014/main" xmlns=""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a16="http://schemas.microsoft.com/office/drawing/2014/main" xmlns=""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a16="http://schemas.microsoft.com/office/drawing/2014/main" xmlns=""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a16="http://schemas.microsoft.com/office/drawing/2014/main" xmlns=""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a16="http://schemas.microsoft.com/office/drawing/2014/main" xmlns=""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a16="http://schemas.microsoft.com/office/drawing/2014/main" xmlns=""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a16="http://schemas.microsoft.com/office/drawing/2014/main" xmlns=""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a16="http://schemas.microsoft.com/office/drawing/2014/main" xmlns=""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a16="http://schemas.microsoft.com/office/drawing/2014/main" xmlns=""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a16="http://schemas.microsoft.com/office/drawing/2014/main" xmlns=""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a16="http://schemas.microsoft.com/office/drawing/2014/main" xmlns=""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a16="http://schemas.microsoft.com/office/drawing/2014/main" xmlns=""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a16="http://schemas.microsoft.com/office/drawing/2014/main" xmlns=""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a16="http://schemas.microsoft.com/office/drawing/2014/main" xmlns=""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a16="http://schemas.microsoft.com/office/drawing/2014/main" xmlns=""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a16="http://schemas.microsoft.com/office/drawing/2014/main" xmlns=""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a16="http://schemas.microsoft.com/office/drawing/2014/main" xmlns=""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a16="http://schemas.microsoft.com/office/drawing/2014/main" xmlns=""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a16="http://schemas.microsoft.com/office/drawing/2014/main" xmlns=""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a16="http://schemas.microsoft.com/office/drawing/2014/main" xmlns=""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a16="http://schemas.microsoft.com/office/drawing/2014/main" xmlns=""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a16="http://schemas.microsoft.com/office/drawing/2014/main" xmlns=""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a16="http://schemas.microsoft.com/office/drawing/2014/main" xmlns=""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a16="http://schemas.microsoft.com/office/drawing/2014/main" xmlns=""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a16="http://schemas.microsoft.com/office/drawing/2014/main" xmlns=""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a16="http://schemas.microsoft.com/office/drawing/2014/main" xmlns=""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a16="http://schemas.microsoft.com/office/drawing/2014/main" xmlns=""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a16="http://schemas.microsoft.com/office/drawing/2014/main" xmlns=""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a16="http://schemas.microsoft.com/office/drawing/2014/main" xmlns=""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a16="http://schemas.microsoft.com/office/drawing/2014/main" xmlns=""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a16="http://schemas.microsoft.com/office/drawing/2014/main" xmlns=""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a16="http://schemas.microsoft.com/office/drawing/2014/main" xmlns=""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a16="http://schemas.microsoft.com/office/drawing/2014/main" xmlns=""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a16="http://schemas.microsoft.com/office/drawing/2014/main" xmlns=""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a16="http://schemas.microsoft.com/office/drawing/2014/main" xmlns=""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a16="http://schemas.microsoft.com/office/drawing/2014/main" xmlns=""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a16="http://schemas.microsoft.com/office/drawing/2014/main" xmlns=""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a16="http://schemas.microsoft.com/office/drawing/2014/main" xmlns=""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a16="http://schemas.microsoft.com/office/drawing/2014/main" xmlns=""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a16="http://schemas.microsoft.com/office/drawing/2014/main" xmlns=""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a16="http://schemas.microsoft.com/office/drawing/2014/main" xmlns=""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a16="http://schemas.microsoft.com/office/drawing/2014/main" xmlns=""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a16="http://schemas.microsoft.com/office/drawing/2014/main" xmlns=""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a16="http://schemas.microsoft.com/office/drawing/2014/main" xmlns=""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a16="http://schemas.microsoft.com/office/drawing/2014/main" xmlns=""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a16="http://schemas.microsoft.com/office/drawing/2014/main" xmlns=""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a16="http://schemas.microsoft.com/office/drawing/2014/main" xmlns=""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a16="http://schemas.microsoft.com/office/drawing/2014/main" xmlns=""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a16="http://schemas.microsoft.com/office/drawing/2014/main" xmlns=""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a16="http://schemas.microsoft.com/office/drawing/2014/main" xmlns=""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a16="http://schemas.microsoft.com/office/drawing/2014/main" xmlns=""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a16="http://schemas.microsoft.com/office/drawing/2014/main" xmlns=""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完全な先読みは</a:t>
            </a:r>
            <a:r>
              <a:rPr lang="ja-JP" altLang="en-US" dirty="0" smtClean="0">
                <a:solidFill>
                  <a:schemeClr val="accent5"/>
                </a:solidFill>
              </a:rPr>
              <a:t>不可能</a:t>
            </a:r>
            <a:endParaRPr lang="ja-JP" altLang="en-US" dirty="0">
              <a:solidFill>
                <a:schemeClr val="accent5"/>
              </a:solidFill>
            </a:endParaRPr>
          </a:p>
        </p:txBody>
      </p:sp>
    </p:spTree>
    <p:extLst>
      <p:ext uri="{BB962C8B-B14F-4D97-AF65-F5344CB8AC3E}">
        <p14:creationId xmlns:p14="http://schemas.microsoft.com/office/powerpoint/2010/main" val="27273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a16="http://schemas.microsoft.com/office/drawing/2014/main" xmlns=""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a16="http://schemas.microsoft.com/office/drawing/2014/main" xmlns=""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a16="http://schemas.microsoft.com/office/drawing/2014/main" xmlns=""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a16="http://schemas.microsoft.com/office/drawing/2014/main" xmlns=""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a16="http://schemas.microsoft.com/office/drawing/2014/main" xmlns=""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a16="http://schemas.microsoft.com/office/drawing/2014/main" xmlns=""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a16="http://schemas.microsoft.com/office/drawing/2014/main" xmlns=""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a16="http://schemas.microsoft.com/office/drawing/2014/main" xmlns=""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a16="http://schemas.microsoft.com/office/drawing/2014/main" xmlns=""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a16="http://schemas.microsoft.com/office/drawing/2014/main" xmlns=""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a16="http://schemas.microsoft.com/office/drawing/2014/main" xmlns=""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a16="http://schemas.microsoft.com/office/drawing/2014/main" xmlns=""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a16="http://schemas.microsoft.com/office/drawing/2014/main" xmlns=""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a16="http://schemas.microsoft.com/office/drawing/2014/main" xmlns=""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a16="http://schemas.microsoft.com/office/drawing/2014/main" xmlns=""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a16="http://schemas.microsoft.com/office/drawing/2014/main" xmlns=""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a16="http://schemas.microsoft.com/office/drawing/2014/main" xmlns=""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a16="http://schemas.microsoft.com/office/drawing/2014/main" xmlns=""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a16="http://schemas.microsoft.com/office/drawing/2014/main" xmlns=""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a16="http://schemas.microsoft.com/office/drawing/2014/main" xmlns=""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a16="http://schemas.microsoft.com/office/drawing/2014/main" xmlns=""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a16="http://schemas.microsoft.com/office/drawing/2014/main" xmlns=""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a16="http://schemas.microsoft.com/office/drawing/2014/main" xmlns=""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a16="http://schemas.microsoft.com/office/drawing/2014/main" xmlns=""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a16="http://schemas.microsoft.com/office/drawing/2014/main" xmlns=""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a16="http://schemas.microsoft.com/office/drawing/2014/main" xmlns=""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a16="http://schemas.microsoft.com/office/drawing/2014/main" xmlns=""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a16="http://schemas.microsoft.com/office/drawing/2014/main" xmlns=""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a16="http://schemas.microsoft.com/office/drawing/2014/main" xmlns=""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a16="http://schemas.microsoft.com/office/drawing/2014/main" xmlns=""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a16="http://schemas.microsoft.com/office/drawing/2014/main" xmlns=""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a16="http://schemas.microsoft.com/office/drawing/2014/main" xmlns=""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a16="http://schemas.microsoft.com/office/drawing/2014/main" xmlns=""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a16="http://schemas.microsoft.com/office/drawing/2014/main" xmlns=""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a16="http://schemas.microsoft.com/office/drawing/2014/main" xmlns=""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a16="http://schemas.microsoft.com/office/drawing/2014/main" xmlns=""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a16="http://schemas.microsoft.com/office/drawing/2014/main" xmlns=""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a16="http://schemas.microsoft.com/office/drawing/2014/main" xmlns=""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a16="http://schemas.microsoft.com/office/drawing/2014/main" xmlns=""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a16="http://schemas.microsoft.com/office/drawing/2014/main" xmlns=""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a16="http://schemas.microsoft.com/office/drawing/2014/main" xmlns=""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a16="http://schemas.microsoft.com/office/drawing/2014/main" xmlns=""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a16="http://schemas.microsoft.com/office/drawing/2014/main" xmlns=""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a16="http://schemas.microsoft.com/office/drawing/2014/main" xmlns=""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427134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62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8" name="コンテンツ プレースホルダー 2">
            <a:extLst>
              <a:ext uri="{FF2B5EF4-FFF2-40B4-BE49-F238E27FC236}">
                <a16:creationId xmlns:a16="http://schemas.microsoft.com/office/drawing/2014/main" xmlns=""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678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xmlns=""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a16="http://schemas.microsoft.com/office/drawing/2014/main" xmlns=""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a16="http://schemas.microsoft.com/office/drawing/2014/main" xmlns=""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a16="http://schemas.microsoft.com/office/drawing/2014/main" xmlns=""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a16="http://schemas.microsoft.com/office/drawing/2014/main" xmlns=""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a16="http://schemas.microsoft.com/office/drawing/2014/main" xmlns=""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a16="http://schemas.microsoft.com/office/drawing/2014/main" xmlns=""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a16="http://schemas.microsoft.com/office/drawing/2014/main" xmlns=""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a16="http://schemas.microsoft.com/office/drawing/2014/main" xmlns=""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a16="http://schemas.microsoft.com/office/drawing/2014/main" xmlns=""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a16="http://schemas.microsoft.com/office/drawing/2014/main" xmlns=""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a16="http://schemas.microsoft.com/office/drawing/2014/main" xmlns=""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a16="http://schemas.microsoft.com/office/drawing/2014/main" xmlns=""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xmlns=""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a16="http://schemas.microsoft.com/office/drawing/2014/main" xmlns=""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a16="http://schemas.microsoft.com/office/drawing/2014/main" xmlns=""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a16="http://schemas.microsoft.com/office/drawing/2014/main" xmlns=""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a16="http://schemas.microsoft.com/office/drawing/2014/main" xmlns=""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a16="http://schemas.microsoft.com/office/drawing/2014/main" xmlns=""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a16="http://schemas.microsoft.com/office/drawing/2014/main" xmlns=""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a16="http://schemas.microsoft.com/office/drawing/2014/main" xmlns=""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a16="http://schemas.microsoft.com/office/drawing/2014/main" xmlns=""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a16="http://schemas.microsoft.com/office/drawing/2014/main" xmlns=""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a16="http://schemas.microsoft.com/office/drawing/2014/main" xmlns=""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a16="http://schemas.microsoft.com/office/drawing/2014/main" xmlns=""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a16="http://schemas.microsoft.com/office/drawing/2014/main" xmlns=""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a16="http://schemas.microsoft.com/office/drawing/2014/main" xmlns=""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a16="http://schemas.microsoft.com/office/drawing/2014/main" xmlns=""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a16="http://schemas.microsoft.com/office/drawing/2014/main" xmlns=""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a16="http://schemas.microsoft.com/office/drawing/2014/main" xmlns=""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a16="http://schemas.microsoft.com/office/drawing/2014/main" xmlns=""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a16="http://schemas.microsoft.com/office/drawing/2014/main" xmlns=""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a16="http://schemas.microsoft.com/office/drawing/2014/main" xmlns=""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a16="http://schemas.microsoft.com/office/drawing/2014/main" xmlns=""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a16="http://schemas.microsoft.com/office/drawing/2014/main" xmlns=""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a16="http://schemas.microsoft.com/office/drawing/2014/main" xmlns=""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a16="http://schemas.microsoft.com/office/drawing/2014/main" xmlns=""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a16="http://schemas.microsoft.com/office/drawing/2014/main" xmlns=""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a16="http://schemas.microsoft.com/office/drawing/2014/main" xmlns=""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a16="http://schemas.microsoft.com/office/drawing/2014/main" xmlns=""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a16="http://schemas.microsoft.com/office/drawing/2014/main" xmlns=""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a16="http://schemas.microsoft.com/office/drawing/2014/main" xmlns=""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a16="http://schemas.microsoft.com/office/drawing/2014/main" xmlns=""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a16="http://schemas.microsoft.com/office/drawing/2014/main" xmlns=""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a16="http://schemas.microsoft.com/office/drawing/2014/main" xmlns=""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a16="http://schemas.microsoft.com/office/drawing/2014/main" xmlns=""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a16="http://schemas.microsoft.com/office/drawing/2014/main" xmlns=""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a16="http://schemas.microsoft.com/office/drawing/2014/main" xmlns=""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a16="http://schemas.microsoft.com/office/drawing/2014/main" xmlns=""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a16="http://schemas.microsoft.com/office/drawing/2014/main" xmlns=""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a16="http://schemas.microsoft.com/office/drawing/2014/main" xmlns=""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a16="http://schemas.microsoft.com/office/drawing/2014/main" xmlns=""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xmlns=""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a16="http://schemas.microsoft.com/office/drawing/2014/main" xmlns=""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a16="http://schemas.microsoft.com/office/drawing/2014/main" xmlns=""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a16="http://schemas.microsoft.com/office/drawing/2014/main" xmlns=""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a16="http://schemas.microsoft.com/office/drawing/2014/main" xmlns=""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a16="http://schemas.microsoft.com/office/drawing/2014/main" xmlns=""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a16="http://schemas.microsoft.com/office/drawing/2014/main" xmlns=""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a16="http://schemas.microsoft.com/office/drawing/2014/main" xmlns=""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a16="http://schemas.microsoft.com/office/drawing/2014/main" xmlns=""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a16="http://schemas.microsoft.com/office/drawing/2014/main" xmlns=""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a16="http://schemas.microsoft.com/office/drawing/2014/main" xmlns=""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a16="http://schemas.microsoft.com/office/drawing/2014/main" xmlns=""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a16="http://schemas.microsoft.com/office/drawing/2014/main" xmlns=""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a16="http://schemas.microsoft.com/office/drawing/2014/main" xmlns=""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a16="http://schemas.microsoft.com/office/drawing/2014/main" xmlns=""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a16="http://schemas.microsoft.com/office/drawing/2014/main" xmlns=""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a16="http://schemas.microsoft.com/office/drawing/2014/main" xmlns=""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a16="http://schemas.microsoft.com/office/drawing/2014/main" xmlns=""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a16="http://schemas.microsoft.com/office/drawing/2014/main" xmlns=""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a16="http://schemas.microsoft.com/office/drawing/2014/main" xmlns=""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a16="http://schemas.microsoft.com/office/drawing/2014/main" xmlns=""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a16="http://schemas.microsoft.com/office/drawing/2014/main" xmlns=""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a16="http://schemas.microsoft.com/office/drawing/2014/main" xmlns=""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a16="http://schemas.microsoft.com/office/drawing/2014/main" xmlns=""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a16="http://schemas.microsoft.com/office/drawing/2014/main" xmlns=""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a16="http://schemas.microsoft.com/office/drawing/2014/main" xmlns=""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a16="http://schemas.microsoft.com/office/drawing/2014/main" xmlns=""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a16="http://schemas.microsoft.com/office/drawing/2014/main" xmlns=""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a16="http://schemas.microsoft.com/office/drawing/2014/main" xmlns=""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739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055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smtClean="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26303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モンテカルロ法を用いたアルゴリズムを，</a:t>
            </a:r>
            <a:endParaRPr kumimoji="1" lang="en-US" altLang="ja-JP" dirty="0" smtClean="0"/>
          </a:p>
          <a:p>
            <a:r>
              <a:rPr lang="ja-JP" altLang="en-US" dirty="0" smtClean="0"/>
              <a:t>ルーレット</a:t>
            </a:r>
            <a:r>
              <a:rPr lang="ja-JP" altLang="en-US" dirty="0"/>
              <a:t>選択</a:t>
            </a:r>
            <a:r>
              <a:rPr lang="ja-JP" altLang="en-US" dirty="0" smtClean="0"/>
              <a:t>とい</a:t>
            </a:r>
            <a:r>
              <a:rPr lang="ja-JP" altLang="en-US" dirty="0" smtClean="0"/>
              <a:t>う手法を応用することで</a:t>
            </a:r>
            <a:endParaRPr lang="en-US" altLang="ja-JP" dirty="0" smtClean="0"/>
          </a:p>
          <a:p>
            <a:r>
              <a:rPr lang="ja-JP" altLang="en-US" dirty="0" smtClean="0"/>
              <a:t>強化できない</a:t>
            </a:r>
            <a:r>
              <a:rPr lang="ja-JP" altLang="en-US" dirty="0"/>
              <a:t>か</a:t>
            </a:r>
            <a:r>
              <a:rPr lang="ja-JP" altLang="en-US" dirty="0" smtClean="0"/>
              <a:t>実験した．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Tree>
    <p:extLst>
      <p:ext uri="{BB962C8B-B14F-4D97-AF65-F5344CB8AC3E}">
        <p14:creationId xmlns:p14="http://schemas.microsoft.com/office/powerpoint/2010/main" val="3204570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smtClean="0"/>
              <a:t>改善案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矢印コネクタ 9"/>
          <p:cNvCxnSpPr/>
          <p:nvPr/>
        </p:nvCxnSpPr>
        <p:spPr>
          <a:xfrm flipH="1">
            <a:off x="742744" y="2723236"/>
            <a:ext cx="1334956" cy="222901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7"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4215065" y="3098748"/>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t>領地があまり増えない</a:t>
            </a:r>
            <a:r>
              <a:rPr kumimoji="1" lang="ja-JP" altLang="en-US" sz="2800" dirty="0" smtClean="0">
                <a:solidFill>
                  <a:schemeClr val="accent5"/>
                </a:solidFill>
              </a:rPr>
              <a:t>青</a:t>
            </a:r>
            <a:r>
              <a:rPr kumimoji="1" lang="ja-JP" altLang="en-US" sz="2800" dirty="0" smtClean="0"/>
              <a:t>や</a:t>
            </a:r>
            <a:r>
              <a:rPr kumimoji="1" lang="ja-JP" altLang="en-US" sz="2800" dirty="0" smtClean="0">
                <a:solidFill>
                  <a:srgbClr val="7030A0"/>
                </a:solidFill>
              </a:rPr>
              <a:t>紫</a:t>
            </a:r>
            <a:r>
              <a:rPr kumimoji="1" lang="ja-JP" altLang="en-US" sz="2800" dirty="0" smtClean="0"/>
              <a:t>は選</a:t>
            </a:r>
            <a:r>
              <a:rPr kumimoji="1" lang="ja-JP" altLang="en-US" sz="2800" dirty="0" err="1" smtClean="0"/>
              <a:t>ば</a:t>
            </a:r>
            <a:r>
              <a:rPr kumimoji="1" lang="ja-JP" altLang="en-US" sz="2800" dirty="0" smtClean="0"/>
              <a:t>なそう</a:t>
            </a:r>
          </a:p>
        </p:txBody>
      </p:sp>
      <p:sp>
        <p:nvSpPr>
          <p:cNvPr id="121" name="角丸四角形吹き出し 120"/>
          <p:cNvSpPr/>
          <p:nvPr/>
        </p:nvSpPr>
        <p:spPr>
          <a:xfrm>
            <a:off x="4215065" y="4393773"/>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solidFill>
                  <a:schemeClr val="tx1"/>
                </a:solidFill>
              </a:rPr>
              <a:t>領地がたくさん増える</a:t>
            </a:r>
            <a:endParaRPr kumimoji="1" lang="en-US" altLang="ja-JP" sz="2800" dirty="0" smtClean="0">
              <a:solidFill>
                <a:schemeClr val="tx1"/>
              </a:solidFill>
            </a:endParaRPr>
          </a:p>
          <a:p>
            <a:pPr algn="ctr"/>
            <a:r>
              <a:rPr kumimoji="1" lang="ja-JP" altLang="en-US" sz="2800" dirty="0" smtClean="0">
                <a:solidFill>
                  <a:srgbClr val="00B050"/>
                </a:solidFill>
              </a:rPr>
              <a:t>緑</a:t>
            </a:r>
            <a:r>
              <a:rPr kumimoji="1" lang="ja-JP" altLang="en-US" sz="2800" dirty="0" smtClean="0"/>
              <a:t>や</a:t>
            </a:r>
            <a:r>
              <a:rPr lang="ja-JP" altLang="en-US" sz="2800" dirty="0">
                <a:solidFill>
                  <a:srgbClr val="FF0000"/>
                </a:solidFill>
              </a:rPr>
              <a:t>赤</a:t>
            </a:r>
            <a:r>
              <a:rPr kumimoji="1" lang="ja-JP" altLang="en-US" sz="2800" dirty="0" smtClean="0"/>
              <a:t>を選びそう</a:t>
            </a:r>
            <a:endParaRPr kumimoji="1" lang="ja-JP" altLang="en-US" sz="2800" dirty="0" smtClean="0"/>
          </a:p>
        </p:txBody>
      </p:sp>
      <p:sp>
        <p:nvSpPr>
          <p:cNvPr id="123"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
        <p:nvSpPr>
          <p:cNvPr id="125" name="コンテンツ プレースホルダー 7"/>
          <p:cNvSpPr txBox="1">
            <a:spLocks/>
          </p:cNvSpPr>
          <p:nvPr/>
        </p:nvSpPr>
        <p:spPr>
          <a:xfrm>
            <a:off x="4109026" y="5753276"/>
            <a:ext cx="4757883" cy="97079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これらを反映して，より</a:t>
            </a:r>
            <a:r>
              <a:rPr lang="ja-JP" altLang="en-US" dirty="0" smtClean="0"/>
              <a:t>良い</a:t>
            </a:r>
            <a:endParaRPr lang="en-US" altLang="ja-JP" dirty="0" smtClean="0"/>
          </a:p>
          <a:p>
            <a:r>
              <a:rPr lang="ja-JP" altLang="en-US" dirty="0" smtClean="0"/>
              <a:t>シミュレーションができないか？</a:t>
            </a:r>
            <a:endParaRPr lang="ja-JP" altLang="en-US" dirty="0"/>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214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P spid="1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 xmlns:a16="http://schemas.microsoft.com/office/drawing/2014/main"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 xmlns:a16="http://schemas.microsoft.com/office/drawing/2014/main"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 xmlns:a16="http://schemas.microsoft.com/office/drawing/2014/main"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 xmlns:a16="http://schemas.microsoft.com/office/drawing/2014/main"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 xmlns:a16="http://schemas.microsoft.com/office/drawing/2014/main"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 xmlns:a16="http://schemas.microsoft.com/office/drawing/2014/main"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 xmlns:a16="http://schemas.microsoft.com/office/drawing/2014/main"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 xmlns:a16="http://schemas.microsoft.com/office/drawing/2014/main"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138537206"/>
              </p:ext>
            </p:extLst>
          </p:nvPr>
        </p:nvGraphicFramePr>
        <p:xfrm>
          <a:off x="4321105" y="3307543"/>
          <a:ext cx="4427998" cy="2921988"/>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r h="790434">
                <a:tc>
                  <a:txBody>
                    <a:bodyPr/>
                    <a:lstStyle/>
                    <a:p>
                      <a:r>
                        <a:rPr kumimoji="1" lang="ja-JP" altLang="en-US" sz="2800" dirty="0" smtClean="0"/>
                        <a:t>基礎点</a:t>
                      </a:r>
                      <a:endParaRPr kumimoji="1" lang="ja-JP" altLang="en-US" sz="28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r>
              <a:tr h="790434">
                <a:tc>
                  <a:txBody>
                    <a:bodyPr/>
                    <a:lstStyle/>
                    <a:p>
                      <a:r>
                        <a:rPr kumimoji="1" lang="ja-JP" altLang="en-US" sz="4000" dirty="0" smtClean="0"/>
                        <a:t>合計</a:t>
                      </a:r>
                      <a:endParaRPr kumimoji="1" lang="ja-JP" altLang="en-US" sz="4000" dirty="0"/>
                    </a:p>
                  </a:txBody>
                  <a:tcPr/>
                </a:tc>
                <a:tc>
                  <a:txBody>
                    <a:bodyPr/>
                    <a:lstStyle/>
                    <a:p>
                      <a:r>
                        <a:rPr kumimoji="1" lang="en-US" altLang="ja-JP" sz="4400" dirty="0" smtClean="0">
                          <a:solidFill>
                            <a:srgbClr val="FF0000"/>
                          </a:solidFill>
                        </a:rPr>
                        <a:t>4</a:t>
                      </a:r>
                      <a:endParaRPr kumimoji="1" lang="ja-JP" altLang="en-US" sz="4400" dirty="0">
                        <a:solidFill>
                          <a:srgbClr val="FF0000"/>
                        </a:solidFill>
                      </a:endParaRPr>
                    </a:p>
                  </a:txBody>
                  <a:tcPr/>
                </a:tc>
                <a:tc>
                  <a:txBody>
                    <a:bodyPr/>
                    <a:lstStyle/>
                    <a:p>
                      <a:r>
                        <a:rPr kumimoji="1" lang="en-US" altLang="ja-JP" sz="4400" dirty="0" smtClean="0">
                          <a:solidFill>
                            <a:srgbClr val="00B050"/>
                          </a:solidFill>
                        </a:rPr>
                        <a:t>3</a:t>
                      </a:r>
                      <a:endParaRPr kumimoji="1" lang="ja-JP" altLang="en-US" sz="4400" dirty="0">
                        <a:solidFill>
                          <a:srgbClr val="00B050"/>
                        </a:solidFill>
                      </a:endParaRPr>
                    </a:p>
                  </a:txBody>
                  <a:tcPr/>
                </a:tc>
                <a:tc>
                  <a:txBody>
                    <a:bodyPr/>
                    <a:lstStyle/>
                    <a:p>
                      <a:r>
                        <a:rPr kumimoji="1" lang="en-US" altLang="ja-JP" sz="4400" dirty="0" smtClean="0">
                          <a:solidFill>
                            <a:srgbClr val="7030A0"/>
                          </a:solidFill>
                        </a:rPr>
                        <a:t>2</a:t>
                      </a:r>
                      <a:endParaRPr kumimoji="1" lang="ja-JP" altLang="en-US" sz="4400" dirty="0">
                        <a:solidFill>
                          <a:srgbClr val="7030A0"/>
                        </a:solidFill>
                      </a:endParaRPr>
                    </a:p>
                  </a:txBody>
                  <a:tcPr/>
                </a:tc>
                <a:tc>
                  <a:txBody>
                    <a:bodyPr/>
                    <a:lstStyle/>
                    <a:p>
                      <a:r>
                        <a:rPr kumimoji="1" lang="en-US" altLang="ja-JP" sz="4400" dirty="0" smtClean="0">
                          <a:solidFill>
                            <a:schemeClr val="accent1"/>
                          </a:solidFill>
                        </a:rPr>
                        <a:t>1</a:t>
                      </a:r>
                      <a:endParaRPr kumimoji="1" lang="ja-JP" altLang="en-US" sz="4400" dirty="0">
                        <a:solidFill>
                          <a:schemeClr val="accent1"/>
                        </a:solidFill>
                      </a:endParaRPr>
                    </a:p>
                  </a:txBody>
                  <a:tcPr/>
                </a:tc>
              </a:tr>
            </a:tbl>
          </a:graphicData>
        </a:graphic>
      </p:graphicFrame>
    </p:spTree>
    <p:extLst>
      <p:ext uri="{BB962C8B-B14F-4D97-AF65-F5344CB8AC3E}">
        <p14:creationId xmlns:p14="http://schemas.microsoft.com/office/powerpoint/2010/main" val="170229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3981915740"/>
              </p:ext>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2" name="下矢印 11"/>
          <p:cNvSpPr/>
          <p:nvPr/>
        </p:nvSpPr>
        <p:spPr>
          <a:xfrm rot="14661740">
            <a:off x="6688130" y="4818430"/>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2739545680"/>
              </p:ext>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165165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329199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1756186674"/>
              </p:ext>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u="none" dirty="0" smtClean="0">
                          <a:solidFill>
                            <a:srgbClr val="FFCC00"/>
                          </a:solidFill>
                        </a:rPr>
                        <a:t>黄</a:t>
                      </a:r>
                      <a:endParaRPr kumimoji="1" lang="ja-JP" altLang="en-US" sz="2800" u="none" dirty="0">
                        <a:solidFill>
                          <a:srgbClr val="FFCC0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00B050"/>
                          </a:solidFill>
                        </a:rPr>
                        <a:t>4</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rgbClr val="FFCC00"/>
                          </a:solidFill>
                        </a:rPr>
                        <a:t>1</a:t>
                      </a:r>
                      <a:endParaRPr kumimoji="1" lang="ja-JP" altLang="en-US" sz="3600" dirty="0">
                        <a:solidFill>
                          <a:srgbClr val="FFCC0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graphicFrame>
        <p:nvGraphicFramePr>
          <p:cNvPr id="37" name="グラフ 36"/>
          <p:cNvGraphicFramePr/>
          <p:nvPr>
            <p:extLst>
              <p:ext uri="{D42A27DB-BD31-4B8C-83A1-F6EECF244321}">
                <p14:modId xmlns:p14="http://schemas.microsoft.com/office/powerpoint/2010/main" val="194961215"/>
              </p:ext>
            </p:extLst>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16736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grpId="1" nodeType="clickEffect">
                                  <p:stCondLst>
                                    <p:cond delay="0"/>
                                  </p:stCondLst>
                                  <p:childTnLst>
                                    <p:animRot by="21600000">
                                      <p:cBhvr>
                                        <p:cTn id="16" dur="14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P spid="38" grpId="0" animBg="1"/>
      <p:bldP spid="3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a:t>
            </a:r>
            <a:r>
              <a:rPr kumimoji="1" lang="ja-JP" altLang="en-US" dirty="0" smtClean="0"/>
              <a:t>して</a:t>
            </a:r>
            <a:r>
              <a:rPr kumimoji="1" lang="en-US" altLang="ja-JP" dirty="0" smtClean="0"/>
              <a:t>1000</a:t>
            </a:r>
            <a:r>
              <a:rPr kumimoji="1" lang="ja-JP" altLang="en-US" dirty="0"/>
              <a:t>回ずつ対戦を行い</a:t>
            </a:r>
            <a:r>
              <a:rPr kumimoji="1" lang="ja-JP" altLang="en-US" dirty="0" smtClean="0"/>
              <a:t>，</a:t>
            </a:r>
            <a:r>
              <a:rPr kumimoji="1" lang="ja-JP" altLang="en-US" dirty="0" smtClean="0">
                <a:solidFill>
                  <a:srgbClr val="FF0000"/>
                </a:solidFill>
              </a:rPr>
              <a:t>ルーレットモンテカルロ法</a:t>
            </a:r>
            <a:r>
              <a:rPr kumimoji="1" lang="ja-JP" altLang="en-US" dirty="0">
                <a:solidFill>
                  <a:srgbClr val="FF0000"/>
                </a:solidFill>
              </a:rPr>
              <a:t>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9" name="コンテンツ プレースホルダー 2"/>
          <p:cNvSpPr txBox="1">
            <a:spLocks/>
          </p:cNvSpPr>
          <p:nvPr/>
        </p:nvSpPr>
        <p:spPr>
          <a:xfrm>
            <a:off x="822960" y="777197"/>
            <a:ext cx="8038943"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ルーレット選択を用いなかった場合と同様に，</a:t>
            </a:r>
            <a:endParaRPr lang="en-US" altLang="ja-JP" dirty="0" smtClean="0"/>
          </a:p>
          <a:p>
            <a:r>
              <a:rPr lang="ja-JP" altLang="en-US" dirty="0"/>
              <a:t>　</a:t>
            </a:r>
            <a:r>
              <a:rPr lang="ja-JP" altLang="en-US" dirty="0" smtClean="0"/>
              <a:t>　プレイアウト数</a:t>
            </a:r>
            <a:r>
              <a:rPr lang="ja-JP" altLang="en-US" dirty="0"/>
              <a:t>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smtClean="0"/>
              <a:t>手読み</a:t>
            </a:r>
            <a:endParaRPr lang="en-US" altLang="ja-JP" dirty="0" smtClean="0"/>
          </a:p>
          <a:p>
            <a:r>
              <a:rPr lang="ja-JP" altLang="en-US" dirty="0"/>
              <a:t>　</a:t>
            </a:r>
            <a:r>
              <a:rPr lang="ja-JP" altLang="en-US" dirty="0" smtClean="0"/>
              <a:t>　に対するルーレットモンテカルロ法</a:t>
            </a:r>
            <a:r>
              <a:rPr lang="ja-JP" altLang="en-US" dirty="0"/>
              <a:t>の勝率は</a:t>
            </a:r>
            <a:r>
              <a:rPr lang="ja-JP" altLang="en-US" dirty="0" smtClean="0"/>
              <a:t>収束</a:t>
            </a:r>
            <a:endParaRPr lang="en-US" altLang="ja-JP" dirty="0" smtClean="0"/>
          </a:p>
          <a:p>
            <a:r>
              <a:rPr lang="ja-JP" altLang="en-US" dirty="0"/>
              <a:t>　</a:t>
            </a:r>
            <a:r>
              <a:rPr lang="ja-JP" altLang="en-US" dirty="0" smtClean="0"/>
              <a:t>　していた．</a:t>
            </a:r>
            <a:endParaRPr lang="ja-JP" altLang="en-US" dirty="0"/>
          </a:p>
        </p:txBody>
      </p:sp>
      <p:sp>
        <p:nvSpPr>
          <p:cNvPr id="10" name="テキスト ボックス 9"/>
          <p:cNvSpPr txBox="1"/>
          <p:nvPr/>
        </p:nvSpPr>
        <p:spPr>
          <a:xfrm>
            <a:off x="2772249" y="2661255"/>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155646"/>
            <a:ext cx="2771532" cy="830997"/>
          </a:xfrm>
          <a:prstGeom prst="rect">
            <a:avLst/>
          </a:prstGeom>
          <a:noFill/>
        </p:spPr>
        <p:txBody>
          <a:bodyPr wrap="square" rtlCol="0">
            <a:spAutoFit/>
          </a:bodyPr>
          <a:lstStyle/>
          <a:p>
            <a:r>
              <a:rPr kumimoji="1" lang="ja-JP" altLang="en-US" sz="2400" dirty="0" smtClean="0"/>
              <a:t>ルーレット</a:t>
            </a:r>
            <a:endParaRPr kumimoji="1" lang="en-US" altLang="ja-JP" sz="2400" dirty="0" smtClean="0"/>
          </a:p>
          <a:p>
            <a:r>
              <a:rPr kumimoji="1" lang="ja-JP" altLang="en-US" sz="2400" dirty="0" smtClean="0"/>
              <a:t>モンテカルロ法</a:t>
            </a:r>
            <a:r>
              <a:rPr kumimoji="1" lang="ja-JP" altLang="en-US" sz="2400" dirty="0"/>
              <a:t>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5" name="グラフ 14"/>
          <p:cNvGraphicFramePr>
            <a:graphicFrameLocks/>
          </p:cNvGraphicFramePr>
          <p:nvPr>
            <p:extLst>
              <p:ext uri="{D42A27DB-BD31-4B8C-83A1-F6EECF244321}">
                <p14:modId xmlns:p14="http://schemas.microsoft.com/office/powerpoint/2010/main" val="2346880358"/>
              </p:ext>
            </p:extLst>
          </p:nvPr>
        </p:nvGraphicFramePr>
        <p:xfrm>
          <a:off x="1910281" y="3099901"/>
          <a:ext cx="5748951" cy="3165097"/>
        </p:xfrm>
        <a:graphic>
          <a:graphicData uri="http://schemas.openxmlformats.org/drawingml/2006/chart">
            <c:chart xmlns:c="http://schemas.openxmlformats.org/drawingml/2006/chart" xmlns:r="http://schemas.openxmlformats.org/officeDocument/2006/relationships" r:id="rId2"/>
          </a:graphicData>
        </a:graphic>
      </p:graphicFrame>
      <p:cxnSp>
        <p:nvCxnSpPr>
          <p:cNvPr id="20" name="直線コネクタ 19"/>
          <p:cNvCxnSpPr/>
          <p:nvPr/>
        </p:nvCxnSpPr>
        <p:spPr>
          <a:xfrm flipV="1">
            <a:off x="2905738" y="3607603"/>
            <a:ext cx="3758036" cy="0"/>
          </a:xfrm>
          <a:prstGeom prst="line">
            <a:avLst/>
          </a:prstGeom>
          <a:ln>
            <a:solidFill>
              <a:srgbClr val="FF0000"/>
            </a:solidFill>
            <a:prstDash val="dash"/>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1009504"/>
          </a:xfrm>
        </p:spPr>
        <p:txBody>
          <a:bodyPr>
            <a:normAutofit/>
          </a:bodyPr>
          <a:lstStyle/>
          <a:p>
            <a:r>
              <a:rPr kumimoji="1" lang="ja-JP" altLang="en-US" dirty="0" smtClean="0"/>
              <a:t>ルーレット選択を行った場合，行わなかった場合に</a:t>
            </a:r>
            <a:endParaRPr kumimoji="1" lang="en-US" altLang="ja-JP" dirty="0" smtClean="0"/>
          </a:p>
          <a:p>
            <a:r>
              <a:rPr kumimoji="1" lang="ja-JP" altLang="en-US" dirty="0" smtClean="0"/>
              <a:t>比べて勝率が上がっている．</a:t>
            </a:r>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コンテンツ プレースホルダー 2">
            <a:extLst>
              <a:ext uri="{FF2B5EF4-FFF2-40B4-BE49-F238E27FC236}">
                <a16:creationId xmlns="" xmlns:a16="http://schemas.microsoft.com/office/drawing/2014/main"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8" name="グラフ 17"/>
          <p:cNvGraphicFramePr>
            <a:graphicFrameLocks/>
          </p:cNvGraphicFramePr>
          <p:nvPr>
            <p:extLst>
              <p:ext uri="{D42A27DB-BD31-4B8C-83A1-F6EECF244321}">
                <p14:modId xmlns:p14="http://schemas.microsoft.com/office/powerpoint/2010/main" val="197545159"/>
              </p:ext>
            </p:extLst>
          </p:nvPr>
        </p:nvGraphicFramePr>
        <p:xfrm>
          <a:off x="1910280" y="3099900"/>
          <a:ext cx="5748951" cy="3165097"/>
        </p:xfrm>
        <a:graphic>
          <a:graphicData uri="http://schemas.openxmlformats.org/drawingml/2006/chart">
            <c:chart xmlns:c="http://schemas.openxmlformats.org/drawingml/2006/chart" xmlns:r="http://schemas.openxmlformats.org/officeDocument/2006/relationships" r:id="rId2"/>
          </a:graphicData>
        </a:graphic>
      </p:graphicFrame>
      <p:sp>
        <p:nvSpPr>
          <p:cNvPr id="19" name="二等辺三角形 18">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21"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3" name="コンテンツ プレースホルダー 2"/>
          <p:cNvSpPr txBox="1">
            <a:spLocks/>
          </p:cNvSpPr>
          <p:nvPr/>
        </p:nvSpPr>
        <p:spPr>
          <a:xfrm>
            <a:off x="822958" y="1869376"/>
            <a:ext cx="7543801" cy="49571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ルーレット選択によって</a:t>
            </a:r>
            <a:r>
              <a:rPr lang="ja-JP" altLang="en-US" dirty="0" smtClean="0">
                <a:solidFill>
                  <a:srgbClr val="FF0000"/>
                </a:solidFill>
              </a:rPr>
              <a:t>勝率を上げられる</a:t>
            </a:r>
            <a:endParaRPr lang="ja-JP" altLang="en-US" dirty="0">
              <a:solidFill>
                <a:srgbClr val="FF0000"/>
              </a:solidFill>
            </a:endParaRPr>
          </a:p>
        </p:txBody>
      </p:sp>
      <p:sp>
        <p:nvSpPr>
          <p:cNvPr id="16" name="テキスト ボックス 15"/>
          <p:cNvSpPr txBox="1"/>
          <p:nvPr/>
        </p:nvSpPr>
        <p:spPr>
          <a:xfrm rot="16200000">
            <a:off x="138875" y="4155646"/>
            <a:ext cx="2771532" cy="830997"/>
          </a:xfrm>
          <a:prstGeom prst="rect">
            <a:avLst/>
          </a:prstGeom>
          <a:noFill/>
        </p:spPr>
        <p:txBody>
          <a:bodyPr wrap="square" rtlCol="0">
            <a:spAutoFit/>
          </a:bodyPr>
          <a:lstStyle/>
          <a:p>
            <a:r>
              <a:rPr kumimoji="1" lang="ja-JP" altLang="en-US" sz="2400" dirty="0" smtClean="0"/>
              <a:t>ルーレット</a:t>
            </a:r>
            <a:endParaRPr kumimoji="1" lang="en-US" altLang="ja-JP" sz="2400" dirty="0" smtClean="0"/>
          </a:p>
          <a:p>
            <a:r>
              <a:rPr kumimoji="1" lang="ja-JP" altLang="en-US" sz="2400" dirty="0" smtClean="0"/>
              <a:t>モンテカルロ法</a:t>
            </a:r>
            <a:r>
              <a:rPr kumimoji="1" lang="ja-JP" altLang="en-US" sz="2400" dirty="0"/>
              <a:t>勝率</a:t>
            </a:r>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2028248"/>
          </a:xfrm>
        </p:spPr>
        <p:txBody>
          <a:bodyPr>
            <a:spAutoFit/>
          </a:bodyPr>
          <a:lstStyle/>
          <a:p>
            <a:r>
              <a:rPr kumimoji="1" lang="ja-JP" altLang="en-US" dirty="0" smtClean="0"/>
              <a:t>完全</a:t>
            </a:r>
            <a:r>
              <a:rPr kumimoji="1" lang="ja-JP" altLang="en-US" dirty="0" smtClean="0"/>
              <a:t>にランダムにプレイアウトを行うよりも</a:t>
            </a:r>
            <a:endParaRPr kumimoji="1" lang="en-US" altLang="ja-JP" dirty="0" smtClean="0"/>
          </a:p>
          <a:p>
            <a:r>
              <a:rPr kumimoji="1" lang="ja-JP" altLang="en-US" dirty="0" smtClean="0"/>
              <a:t>無駄な手が減ると考えられるため，</a:t>
            </a:r>
            <a:endParaRPr kumimoji="1" lang="en-US" altLang="ja-JP" dirty="0" smtClean="0"/>
          </a:p>
          <a:p>
            <a:r>
              <a:rPr kumimoji="1" lang="ja-JP" altLang="en-US" dirty="0" smtClean="0"/>
              <a:t>ゲーム終了まで読まなければならない盤面の数は</a:t>
            </a:r>
            <a:endParaRPr kumimoji="1" lang="en-US" altLang="ja-JP" dirty="0" smtClean="0"/>
          </a:p>
          <a:p>
            <a:r>
              <a:rPr lang="ja-JP" altLang="en-US" dirty="0"/>
              <a:t>減</a:t>
            </a:r>
            <a:r>
              <a:rPr lang="ja-JP" altLang="en-US" dirty="0" smtClean="0"/>
              <a:t>ることが予想される．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a:t>
            </a:r>
            <a:r>
              <a:rPr kumimoji="1" lang="ja-JP" altLang="en-US" dirty="0" smtClean="0"/>
              <a:t>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7355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2028248"/>
          </a:xfrm>
        </p:spPr>
        <p:txBody>
          <a:bodyPr>
            <a:spAutoFit/>
          </a:bodyPr>
          <a:lstStyle/>
          <a:p>
            <a:r>
              <a:rPr kumimoji="1" lang="ja-JP" altLang="en-US" dirty="0" smtClean="0"/>
              <a:t>完全</a:t>
            </a:r>
            <a:r>
              <a:rPr kumimoji="1" lang="ja-JP" altLang="en-US" dirty="0" smtClean="0"/>
              <a:t>にランダムにプレイアウトを行うよりも</a:t>
            </a:r>
            <a:endParaRPr kumimoji="1" lang="en-US" altLang="ja-JP" dirty="0" smtClean="0"/>
          </a:p>
          <a:p>
            <a:r>
              <a:rPr kumimoji="1" lang="ja-JP" altLang="en-US" dirty="0" smtClean="0"/>
              <a:t>無駄な手が減ると考えられるため，</a:t>
            </a:r>
            <a:endParaRPr kumimoji="1" lang="en-US" altLang="ja-JP" dirty="0" smtClean="0"/>
          </a:p>
          <a:p>
            <a:r>
              <a:rPr kumimoji="1" lang="ja-JP" altLang="en-US" dirty="0" smtClean="0"/>
              <a:t>ゲーム終了まで読まなければならない盤面の数は</a:t>
            </a:r>
            <a:endParaRPr kumimoji="1" lang="en-US" altLang="ja-JP" dirty="0" smtClean="0"/>
          </a:p>
          <a:p>
            <a:r>
              <a:rPr lang="ja-JP" altLang="en-US" dirty="0"/>
              <a:t>減</a:t>
            </a:r>
            <a:r>
              <a:rPr lang="ja-JP" altLang="en-US" dirty="0" smtClean="0"/>
              <a:t>ることが予想される．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a:t>
            </a:r>
            <a:r>
              <a:rPr kumimoji="1" lang="ja-JP" altLang="en-US" dirty="0" smtClean="0"/>
              <a:t>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15969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2028248"/>
          </a:xfrm>
        </p:spPr>
        <p:txBody>
          <a:bodyPr>
            <a:spAutoFit/>
          </a:bodyPr>
          <a:lstStyle/>
          <a:p>
            <a:r>
              <a:rPr kumimoji="1" lang="ja-JP" altLang="en-US" dirty="0" smtClean="0"/>
              <a:t>完全</a:t>
            </a:r>
            <a:r>
              <a:rPr kumimoji="1" lang="ja-JP" altLang="en-US" dirty="0" smtClean="0"/>
              <a:t>にランダムにプレイアウトを行うよりも</a:t>
            </a:r>
            <a:endParaRPr kumimoji="1" lang="en-US" altLang="ja-JP" dirty="0" smtClean="0"/>
          </a:p>
          <a:p>
            <a:r>
              <a:rPr kumimoji="1" lang="ja-JP" altLang="en-US" dirty="0" smtClean="0"/>
              <a:t>無駄な手が減ると考えられるため，</a:t>
            </a:r>
            <a:endParaRPr kumimoji="1" lang="en-US" altLang="ja-JP" dirty="0" smtClean="0"/>
          </a:p>
          <a:p>
            <a:r>
              <a:rPr kumimoji="1" lang="ja-JP" altLang="en-US" dirty="0" smtClean="0"/>
              <a:t>ゲーム終了まで読まなければならない盤面の数は</a:t>
            </a:r>
            <a:endParaRPr kumimoji="1" lang="en-US" altLang="ja-JP" dirty="0" smtClean="0"/>
          </a:p>
          <a:p>
            <a:r>
              <a:rPr lang="ja-JP" altLang="en-US" dirty="0"/>
              <a:t>減</a:t>
            </a:r>
            <a:r>
              <a:rPr lang="ja-JP" altLang="en-US" dirty="0" smtClean="0"/>
              <a:t>ることが予想される．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a:t>
            </a:r>
            <a:r>
              <a:rPr kumimoji="1" lang="ja-JP" altLang="en-US" dirty="0" smtClean="0"/>
              <a:t>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テキスト ボックス 2"/>
          <p:cNvSpPr txBox="1"/>
          <p:nvPr/>
        </p:nvSpPr>
        <p:spPr>
          <a:xfrm>
            <a:off x="4849091" y="3226062"/>
            <a:ext cx="3122971" cy="923330"/>
          </a:xfrm>
          <a:prstGeom prst="rect">
            <a:avLst/>
          </a:prstGeom>
          <a:noFill/>
        </p:spPr>
        <p:txBody>
          <a:bodyPr wrap="none" rtlCol="0">
            <a:spAutoFit/>
          </a:bodyPr>
          <a:lstStyle/>
          <a:p>
            <a:r>
              <a:rPr lang="ja-JP" altLang="en-US" dirty="0" smtClean="0"/>
              <a:t>ルーレット</a:t>
            </a:r>
            <a:r>
              <a:rPr lang="ja-JP" altLang="en-US" dirty="0"/>
              <a:t>選択</a:t>
            </a:r>
            <a:r>
              <a:rPr lang="ja-JP" altLang="en-US" dirty="0" smtClean="0"/>
              <a:t>を用いれば，</a:t>
            </a:r>
            <a:endParaRPr lang="en-US" altLang="ja-JP" dirty="0" smtClean="0"/>
          </a:p>
          <a:p>
            <a:r>
              <a:rPr lang="ja-JP" altLang="en-US" dirty="0" smtClean="0"/>
              <a:t>プレイアウト</a:t>
            </a:r>
            <a:r>
              <a:rPr kumimoji="1" lang="ja-JP" altLang="en-US" dirty="0" smtClean="0"/>
              <a:t>中に無駄な手で</a:t>
            </a:r>
            <a:endParaRPr kumimoji="1" lang="en-US" altLang="ja-JP" dirty="0" smtClean="0"/>
          </a:p>
          <a:p>
            <a:r>
              <a:rPr lang="ja-JP" altLang="en-US" dirty="0"/>
              <a:t>進</a:t>
            </a:r>
            <a:r>
              <a:rPr lang="ja-JP" altLang="en-US" dirty="0" smtClean="0"/>
              <a:t>まなくなることは</a:t>
            </a:r>
            <a:r>
              <a:rPr kumimoji="1" lang="ja-JP" altLang="en-US" dirty="0" smtClean="0"/>
              <a:t>起こりにくい</a:t>
            </a:r>
            <a:endParaRPr kumimoji="1" lang="en-US" altLang="ja-JP" dirty="0" smtClean="0"/>
          </a:p>
        </p:txBody>
      </p:sp>
      <p:sp>
        <p:nvSpPr>
          <p:cNvPr id="32" name="テキスト ボックス 31"/>
          <p:cNvSpPr txBox="1"/>
          <p:nvPr/>
        </p:nvSpPr>
        <p:spPr>
          <a:xfrm>
            <a:off x="4594860" y="4593313"/>
            <a:ext cx="4204997" cy="923330"/>
          </a:xfrm>
          <a:prstGeom prst="rect">
            <a:avLst/>
          </a:prstGeom>
          <a:noFill/>
        </p:spPr>
        <p:txBody>
          <a:bodyPr wrap="none" rtlCol="0">
            <a:spAutoFit/>
          </a:bodyPr>
          <a:lstStyle/>
          <a:p>
            <a:r>
              <a:rPr lang="ja-JP" altLang="en-US" dirty="0" smtClean="0"/>
              <a:t>プレイアウト中領地を増やしがちなので，</a:t>
            </a:r>
            <a:endParaRPr lang="en-US" altLang="ja-JP" dirty="0" smtClean="0"/>
          </a:p>
          <a:p>
            <a:r>
              <a:rPr kumimoji="1" lang="ja-JP" altLang="en-US" dirty="0" smtClean="0"/>
              <a:t>ゲーム</a:t>
            </a:r>
            <a:r>
              <a:rPr kumimoji="1" lang="ja-JP" altLang="en-US" dirty="0"/>
              <a:t>終了</a:t>
            </a:r>
            <a:r>
              <a:rPr kumimoji="1" lang="ja-JP" altLang="en-US" dirty="0" smtClean="0"/>
              <a:t>までに読む必要のある盤面の</a:t>
            </a:r>
            <a:endParaRPr kumimoji="1" lang="en-US" altLang="ja-JP" dirty="0" smtClean="0"/>
          </a:p>
          <a:p>
            <a:r>
              <a:rPr lang="ja-JP" altLang="en-US" dirty="0"/>
              <a:t>数</a:t>
            </a:r>
            <a:r>
              <a:rPr lang="ja-JP" altLang="en-US" dirty="0" smtClean="0"/>
              <a:t>が少なくなる</a:t>
            </a:r>
            <a:endParaRPr kumimoji="1" lang="en-US" altLang="ja-JP" dirty="0" smtClean="0"/>
          </a:p>
        </p:txBody>
      </p:sp>
    </p:spTree>
    <p:extLst>
      <p:ext uri="{BB962C8B-B14F-4D97-AF65-F5344CB8AC3E}">
        <p14:creationId xmlns:p14="http://schemas.microsoft.com/office/powerpoint/2010/main" val="370887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 xmlns:a16="http://schemas.microsoft.com/office/drawing/2014/main"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 xmlns:a16="http://schemas.microsoft.com/office/drawing/2014/main"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 xmlns:a16="http://schemas.microsoft.com/office/drawing/2014/main"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 xmlns:a16="http://schemas.microsoft.com/office/drawing/2014/main"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7649832" cy="1958874"/>
          </a:xfrm>
        </p:spPr>
        <p:txBody>
          <a:bodyPr>
            <a:noAutofit/>
          </a:bodyPr>
          <a:lstStyle/>
          <a:p>
            <a:r>
              <a:rPr kumimoji="1" lang="ja-JP" altLang="en-US" dirty="0"/>
              <a:t>以下の条件</a:t>
            </a:r>
            <a:r>
              <a:rPr kumimoji="1" lang="ja-JP" altLang="en-US" dirty="0" smtClean="0"/>
              <a:t>で盤面のマスの数を</a:t>
            </a:r>
            <a:r>
              <a:rPr kumimoji="1" lang="ja-JP" altLang="en-US" dirty="0"/>
              <a:t>変えながら</a:t>
            </a:r>
            <a:endParaRPr kumimoji="1" lang="en-US" altLang="ja-JP" dirty="0"/>
          </a:p>
          <a:p>
            <a:r>
              <a:rPr kumimoji="1" lang="en-US" altLang="ja-JP" dirty="0"/>
              <a:t>500</a:t>
            </a:r>
            <a:r>
              <a:rPr kumimoji="1" lang="ja-JP" altLang="en-US" dirty="0"/>
              <a:t>種類の初期盤面に</a:t>
            </a:r>
            <a:r>
              <a:rPr kumimoji="1" lang="ja-JP" altLang="en-US" dirty="0" smtClean="0"/>
              <a:t>対して</a:t>
            </a:r>
            <a:r>
              <a:rPr kumimoji="1" lang="ja-JP" altLang="en-US" dirty="0" smtClean="0"/>
              <a:t>，一回のプレイアウトを行う際に，平均して何手分の盤面を読む必要があるのかを記録した</a:t>
            </a:r>
            <a:r>
              <a:rPr kumimoji="1" lang="ja-JP" altLang="en-US" dirty="0" smtClean="0"/>
              <a:t>．</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mc:Choice xmlns:a14="http://schemas.microsoft.com/office/drawing/2010/main" Requires="a14">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89418">
                    <a:tc>
                      <a:txBody>
                        <a:bodyPr/>
                        <a:lstStyle/>
                        <a:p>
                          <a:pPr algn="ctr"/>
                          <a:r>
                            <a:rPr kumimoji="1" lang="ja-JP" altLang="en-US" sz="3200" b="0" i="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b="0" i="0" smtClean="0">
                                  <a:latin typeface="Cambria Math" panose="02040503050406030204" pitchFamily="18" charset="0"/>
                                </a:rPr>
                                <m:t>6</m:t>
                              </m:r>
                            </m:oMath>
                          </a14:m>
                          <a:r>
                            <a:rPr kumimoji="1" lang="ja-JP" altLang="en-US" sz="3200" b="0" i="0" dirty="0"/>
                            <a:t>色</a:t>
                          </a:r>
                          <a:endParaRPr kumimoji="1" lang="en-US" altLang="ja-JP" sz="3200" b="0" i="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i="0" dirty="0"/>
                            <a:t>色の数</a:t>
                          </a:r>
                        </a:p>
                      </a:txBody>
                      <a:tcPr/>
                    </a:tc>
                    <a:tc>
                      <a:txBody>
                        <a:bodyPr/>
                        <a:lstStyle/>
                        <a:p>
                          <a:endParaRPr lang="ja-JP"/>
                        </a:p>
                      </a:txBody>
                      <a:tcPr>
                        <a:blipFill rotWithShape="0">
                          <a:blip r:embed="rId2"/>
                          <a:stretch>
                            <a:fillRect l="-100400" t="-17708" r="-600" b="-128125"/>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417115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900748626"/>
              </p:ext>
            </p:extLst>
          </p:nvPr>
        </p:nvGraphicFramePr>
        <p:xfrm>
          <a:off x="1742498" y="2834123"/>
          <a:ext cx="6915150" cy="3502139"/>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r>
              <a:rPr kumimoji="1" lang="ja-JP" altLang="en-US" dirty="0" smtClean="0"/>
              <a:t>ルーレット選択を</a:t>
            </a:r>
            <a:r>
              <a:rPr kumimoji="1" lang="ja-JP" altLang="en-US" dirty="0" smtClean="0"/>
              <a:t>用いると，読まなければならない盤面の数は減る．</a:t>
            </a:r>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1822594" y="2372458"/>
            <a:ext cx="6754957" cy="461665"/>
          </a:xfrm>
          <a:prstGeom prst="rect">
            <a:avLst/>
          </a:prstGeom>
          <a:noFill/>
        </p:spPr>
        <p:txBody>
          <a:bodyPr wrap="square" rtlCol="0">
            <a:spAutoFit/>
          </a:bodyPr>
          <a:lstStyle/>
          <a:p>
            <a:r>
              <a:rPr lang="ja-JP" altLang="en-US" sz="2400" dirty="0" smtClean="0"/>
              <a:t>盤面のマスの数とプレイアウトに必要な盤面の</a:t>
            </a:r>
            <a:r>
              <a:rPr lang="ja-JP" altLang="en-US" sz="2400" dirty="0"/>
              <a:t>関係</a:t>
            </a:r>
            <a:endParaRPr kumimoji="1" lang="ja-JP" altLang="en-US" sz="2400" dirty="0"/>
          </a:p>
        </p:txBody>
      </p:sp>
      <p:sp>
        <p:nvSpPr>
          <p:cNvPr id="14" name="テキスト ボックス 13"/>
          <p:cNvSpPr txBox="1"/>
          <p:nvPr/>
        </p:nvSpPr>
        <p:spPr>
          <a:xfrm rot="16200000">
            <a:off x="-533353" y="4169693"/>
            <a:ext cx="3720705" cy="830997"/>
          </a:xfrm>
          <a:prstGeom prst="rect">
            <a:avLst/>
          </a:prstGeom>
          <a:noFill/>
        </p:spPr>
        <p:txBody>
          <a:bodyPr wrap="square" rtlCol="0">
            <a:spAutoFit/>
          </a:bodyPr>
          <a:lstStyle/>
          <a:p>
            <a:r>
              <a:rPr lang="ja-JP" altLang="en-US" sz="2400" dirty="0" smtClean="0"/>
              <a:t>読まなければならない盤面の数の平均値</a:t>
            </a:r>
            <a:endParaRPr kumimoji="1" lang="ja-JP" altLang="en-US" sz="2400" dirty="0"/>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373683" y="187733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4AA50F6C-1A65-4ECE-BE58-3776BDAFE1BE}"/>
              </a:ext>
            </a:extLst>
          </p:cNvPr>
          <p:cNvSpPr txBox="1"/>
          <p:nvPr/>
        </p:nvSpPr>
        <p:spPr>
          <a:xfrm>
            <a:off x="3589543" y="6336262"/>
            <a:ext cx="3221059" cy="461665"/>
          </a:xfrm>
          <a:prstGeom prst="rect">
            <a:avLst/>
          </a:prstGeom>
          <a:noFill/>
        </p:spPr>
        <p:txBody>
          <a:bodyPr wrap="square" rtlCol="0">
            <a:spAutoFit/>
          </a:bodyPr>
          <a:lstStyle/>
          <a:p>
            <a:r>
              <a:rPr lang="ja-JP" altLang="en-US" sz="2400" dirty="0" smtClean="0"/>
              <a:t>盤面のマスの数</a:t>
            </a:r>
            <a:endParaRPr kumimoji="1" lang="ja-JP" altLang="en-US" sz="2400" dirty="0"/>
          </a:p>
        </p:txBody>
      </p:sp>
      <p:sp>
        <p:nvSpPr>
          <p:cNvPr id="11" name="二等辺三角形 10">
            <a:extLst>
              <a:ext uri="{FF2B5EF4-FFF2-40B4-BE49-F238E27FC236}">
                <a16:creationId xmlns="" xmlns:a16="http://schemas.microsoft.com/office/drawing/2014/main" id="{11D592AE-89A5-4D14-B11C-CCA625146E32}"/>
              </a:ext>
            </a:extLst>
          </p:cNvPr>
          <p:cNvSpPr/>
          <p:nvPr/>
        </p:nvSpPr>
        <p:spPr>
          <a:xfrm>
            <a:off x="5947215" y="4855601"/>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1D4B7164-57EA-4AA1-9A9A-EECE7BB2DA75}"/>
              </a:ext>
            </a:extLst>
          </p:cNvPr>
          <p:cNvSpPr txBox="1"/>
          <p:nvPr/>
        </p:nvSpPr>
        <p:spPr>
          <a:xfrm>
            <a:off x="6233888" y="4792855"/>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3" name="楕円 5">
            <a:extLst>
              <a:ext uri="{FF2B5EF4-FFF2-40B4-BE49-F238E27FC236}">
                <a16:creationId xmlns="" xmlns:a16="http://schemas.microsoft.com/office/drawing/2014/main" id="{F70F1D20-AA9C-4123-A3B8-76B1B189FC52}"/>
              </a:ext>
            </a:extLst>
          </p:cNvPr>
          <p:cNvSpPr/>
          <p:nvPr/>
        </p:nvSpPr>
        <p:spPr>
          <a:xfrm>
            <a:off x="5965176" y="5259869"/>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6BDA310D-BA26-485C-92A8-30235A4EFA3C}"/>
              </a:ext>
            </a:extLst>
          </p:cNvPr>
          <p:cNvSpPr txBox="1"/>
          <p:nvPr/>
        </p:nvSpPr>
        <p:spPr>
          <a:xfrm>
            <a:off x="6233888" y="5221690"/>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0" name="コンテンツ プレースホルダー 2"/>
          <p:cNvSpPr txBox="1">
            <a:spLocks/>
          </p:cNvSpPr>
          <p:nvPr/>
        </p:nvSpPr>
        <p:spPr>
          <a:xfrm>
            <a:off x="822959" y="1798921"/>
            <a:ext cx="8038938" cy="471165"/>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ルーレット選択は計算量の削減にも貢献できそう．</a:t>
            </a:r>
            <a:endParaRPr lang="ja-JP" altLang="en-US" dirty="0"/>
          </a:p>
        </p:txBody>
      </p:sp>
    </p:spTree>
    <p:extLst>
      <p:ext uri="{BB962C8B-B14F-4D97-AF65-F5344CB8AC3E}">
        <p14:creationId xmlns:p14="http://schemas.microsoft.com/office/powerpoint/2010/main" val="11083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5913345">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3618903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277150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60494917"/>
              </p:ext>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000551">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 xmlns:a16="http://schemas.microsoft.com/office/drawing/2014/main"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106116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grpId="1" nodeType="clickEffect">
                                  <p:stCondLst>
                                    <p:cond delay="0"/>
                                  </p:stCondLst>
                                  <p:childTnLst>
                                    <p:animRot by="21600000">
                                      <p:cBhvr>
                                        <p:cTn id="19" dur="14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P spid="12"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5"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20482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8067822" cy="1958874"/>
          </a:xfrm>
        </p:spPr>
        <p:txBody>
          <a:bodyPr>
            <a:noAutofit/>
          </a:bodyPr>
          <a:lstStyle/>
          <a:p>
            <a:r>
              <a:rPr kumimoji="1" lang="ja-JP" altLang="en-US" dirty="0"/>
              <a:t>以下の条件でプレイアウト数を変えながら</a:t>
            </a:r>
            <a:endParaRPr kumimoji="1" lang="en-US" altLang="ja-JP" dirty="0"/>
          </a:p>
          <a:p>
            <a:r>
              <a:rPr kumimoji="1" lang="en-US" altLang="ja-JP" dirty="0"/>
              <a:t>500</a:t>
            </a:r>
            <a:r>
              <a:rPr kumimoji="1" lang="ja-JP" altLang="en-US" dirty="0"/>
              <a:t>種類の初期盤面に</a:t>
            </a:r>
            <a:r>
              <a:rPr kumimoji="1" lang="ja-JP" altLang="en-US" dirty="0" smtClean="0"/>
              <a:t>対して，</a:t>
            </a:r>
            <a:r>
              <a:rPr kumimoji="1" lang="ja-JP" altLang="en-US" dirty="0" smtClean="0">
                <a:solidFill>
                  <a:srgbClr val="FF0000"/>
                </a:solidFill>
              </a:rPr>
              <a:t>盤面を</a:t>
            </a:r>
            <a:r>
              <a:rPr kumimoji="1" lang="ja-JP" altLang="en-US" dirty="0" smtClean="0">
                <a:solidFill>
                  <a:srgbClr val="FF0000"/>
                </a:solidFill>
              </a:rPr>
              <a:t>受け取ってから</a:t>
            </a:r>
            <a:r>
              <a:rPr kumimoji="1" lang="ja-JP" altLang="en-US" dirty="0" smtClean="0">
                <a:solidFill>
                  <a:srgbClr val="FF0000"/>
                </a:solidFill>
              </a:rPr>
              <a:t>出力を行うまでの時間</a:t>
            </a:r>
            <a:r>
              <a:rPr kumimoji="1" lang="ja-JP" altLang="en-US" dirty="0" smtClean="0"/>
              <a:t>を計測し，</a:t>
            </a:r>
            <a:r>
              <a:rPr kumimoji="1" lang="ja-JP" altLang="en-US" dirty="0" smtClean="0"/>
              <a:t>ルーレット選択</a:t>
            </a:r>
            <a:r>
              <a:rPr kumimoji="1" lang="ja-JP" altLang="en-US" dirty="0" smtClean="0"/>
              <a:t>を用いなかった場合と比較した．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 xmlns:a16="http://schemas.microsoft.com/office/drawing/2014/main" val="20000"/>
                    </a:ext>
                  </a:extLst>
                </a:gridCol>
                <a:gridCol w="4491097">
                  <a:extLst>
                    <a:ext uri="{9D8B030D-6E8A-4147-A177-3AD203B41FA5}">
                      <a16:colId xmlns=""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 xmlns:a16="http://schemas.microsoft.com/office/drawing/2014/main"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mc:Choice xmlns:a14="http://schemas.microsoft.com/office/drawing/2010/main" Requires="a14">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 xmlns:a16="http://schemas.microsoft.com/office/drawing/2014/main"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 xmlns:a16="http://schemas.microsoft.com/office/drawing/2014/main"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val="1759249878"/>
                      </a:ext>
                    </a:extLst>
                  </a:tr>
                </a:tbl>
              </a:graphicData>
            </a:graphic>
          </p:graphicFrame>
        </mc:Choice>
        <mc:Fallback>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1579"/>
                          </a:stretch>
                        </a:blipFill>
                      </a:tcPr>
                    </a:tc>
                    <a:extLst>
                      <a:ext uri="{0D108BD9-81ED-4DB2-BD59-A6C34878D82A}">
                        <a16:rowId xmlns="" xmlns:a16="http://schemas.microsoft.com/office/drawing/2014/main"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29167"/>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2805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6" name="コンテンツ プレースホルダー 2"/>
          <p:cNvSpPr>
            <a:spLocks noGrp="1"/>
          </p:cNvSpPr>
          <p:nvPr>
            <p:ph idx="1"/>
          </p:nvPr>
        </p:nvSpPr>
        <p:spPr>
          <a:xfrm>
            <a:off x="822959" y="758816"/>
            <a:ext cx="8182496" cy="507051"/>
          </a:xfrm>
        </p:spPr>
        <p:txBody>
          <a:bodyPr>
            <a:normAutofit/>
          </a:bodyPr>
          <a:lstStyle/>
          <a:p>
            <a:r>
              <a:rPr kumimoji="1" lang="ja-JP" altLang="en-US" dirty="0" smtClean="0"/>
              <a:t>ルーレット選択を用いた方</a:t>
            </a:r>
            <a:r>
              <a:rPr kumimoji="1" lang="ja-JP" altLang="en-US" dirty="0" smtClean="0"/>
              <a:t>が出力までに時間</a:t>
            </a:r>
            <a:r>
              <a:rPr kumimoji="1" lang="ja-JP" altLang="en-US" dirty="0" smtClean="0"/>
              <a:t>がかかる．</a:t>
            </a:r>
            <a:endParaRPr kumimoji="1" lang="ja-JP" altLang="en-US" dirty="0"/>
          </a:p>
        </p:txBody>
      </p:sp>
      <p:sp>
        <p:nvSpPr>
          <p:cNvPr id="9" name="コンテンツ プレースホルダー 2"/>
          <p:cNvSpPr txBox="1">
            <a:spLocks/>
          </p:cNvSpPr>
          <p:nvPr/>
        </p:nvSpPr>
        <p:spPr>
          <a:xfrm>
            <a:off x="822955" y="1332352"/>
            <a:ext cx="8038943" cy="108008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プレイアウトに必要な盤面の数は減っても，</a:t>
            </a:r>
            <a:endParaRPr lang="en-US" altLang="ja-JP" dirty="0" smtClean="0"/>
          </a:p>
          <a:p>
            <a:r>
              <a:rPr lang="ja-JP" altLang="en-US" dirty="0" smtClean="0"/>
              <a:t>ルーレットの計算の時間の方がかかってしまう．</a:t>
            </a:r>
            <a:endParaRPr lang="ja-JP" altLang="en-US" dirty="0"/>
          </a:p>
        </p:txBody>
      </p:sp>
      <p:sp>
        <p:nvSpPr>
          <p:cNvPr id="10" name="テキスト ボックス 9"/>
          <p:cNvSpPr txBox="1"/>
          <p:nvPr/>
        </p:nvSpPr>
        <p:spPr>
          <a:xfrm>
            <a:off x="2251169" y="2412437"/>
            <a:ext cx="4687382" cy="461665"/>
          </a:xfrm>
          <a:prstGeom prst="rect">
            <a:avLst/>
          </a:prstGeom>
          <a:noFill/>
        </p:spPr>
        <p:txBody>
          <a:bodyPr wrap="square" rtlCol="0">
            <a:spAutoFit/>
          </a:bodyPr>
          <a:lstStyle/>
          <a:p>
            <a:r>
              <a:rPr lang="ja-JP" altLang="en-US" sz="2400" dirty="0"/>
              <a:t>プレイアウト数</a:t>
            </a:r>
            <a:r>
              <a:rPr lang="ja-JP" altLang="en-US" sz="2400" dirty="0" smtClean="0"/>
              <a:t>とかかる時間の</a:t>
            </a:r>
            <a:r>
              <a:rPr lang="ja-JP" altLang="en-US" sz="2400" dirty="0"/>
              <a:t>関係</a:t>
            </a:r>
            <a:endParaRPr kumimoji="1" lang="ja-JP" altLang="en-US" sz="2400" dirty="0"/>
          </a:p>
        </p:txBody>
      </p:sp>
      <p:sp>
        <p:nvSpPr>
          <p:cNvPr id="14" name="テキスト ボックス 13"/>
          <p:cNvSpPr txBox="1"/>
          <p:nvPr/>
        </p:nvSpPr>
        <p:spPr>
          <a:xfrm rot="16200000">
            <a:off x="-429687" y="4350730"/>
            <a:ext cx="3720705" cy="461665"/>
          </a:xfrm>
          <a:prstGeom prst="rect">
            <a:avLst/>
          </a:prstGeom>
          <a:noFill/>
        </p:spPr>
        <p:txBody>
          <a:bodyPr wrap="square" rtlCol="0">
            <a:spAutoFit/>
          </a:bodyPr>
          <a:lstStyle/>
          <a:p>
            <a:r>
              <a:rPr kumimoji="1" lang="ja-JP" altLang="en-US" sz="2400" dirty="0" smtClean="0"/>
              <a:t>出力までにかかった時間</a:t>
            </a:r>
            <a:r>
              <a:rPr kumimoji="1" lang="en-US" altLang="ja-JP" sz="2400" dirty="0" smtClean="0"/>
              <a:t>[s]</a:t>
            </a:r>
            <a:endParaRPr kumimoji="1" lang="ja-JP" altLang="en-US" sz="2400" dirty="0"/>
          </a:p>
        </p:txBody>
      </p:sp>
      <p:sp>
        <p:nvSpPr>
          <p:cNvPr id="15" name="下矢印 72">
            <a:extLst>
              <a:ext uri="{FF2B5EF4-FFF2-40B4-BE49-F238E27FC236}">
                <a16:creationId xmlns="" xmlns:a16="http://schemas.microsoft.com/office/drawing/2014/main" id="{9D5C5BD4-0A69-4FC6-AE18-E01F50F89DDF}"/>
              </a:ext>
            </a:extLst>
          </p:cNvPr>
          <p:cNvSpPr/>
          <p:nvPr/>
        </p:nvSpPr>
        <p:spPr>
          <a:xfrm rot="16200000">
            <a:off x="447574" y="168359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4AA50F6C-1A65-4ECE-BE58-3776BDAFE1BE}"/>
              </a:ext>
            </a:extLst>
          </p:cNvPr>
          <p:cNvSpPr txBox="1"/>
          <p:nvPr/>
        </p:nvSpPr>
        <p:spPr>
          <a:xfrm>
            <a:off x="3231895" y="6336263"/>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6" name="グラフ 15"/>
          <p:cNvGraphicFramePr>
            <a:graphicFrameLocks/>
          </p:cNvGraphicFramePr>
          <p:nvPr>
            <p:extLst>
              <p:ext uri="{D42A27DB-BD31-4B8C-83A1-F6EECF244321}">
                <p14:modId xmlns:p14="http://schemas.microsoft.com/office/powerpoint/2010/main" val="3524549890"/>
              </p:ext>
            </p:extLst>
          </p:nvPr>
        </p:nvGraphicFramePr>
        <p:xfrm>
          <a:off x="1857375" y="2934175"/>
          <a:ext cx="6257925" cy="3342015"/>
        </p:xfrm>
        <a:graphic>
          <a:graphicData uri="http://schemas.openxmlformats.org/drawingml/2006/chart">
            <c:chart xmlns:c="http://schemas.openxmlformats.org/drawingml/2006/chart" xmlns:r="http://schemas.openxmlformats.org/officeDocument/2006/relationships" r:id="rId2"/>
          </a:graphicData>
        </a:graphic>
      </p:graphicFrame>
      <p:sp>
        <p:nvSpPr>
          <p:cNvPr id="11" name="二等辺三角形 10">
            <a:extLst>
              <a:ext uri="{FF2B5EF4-FFF2-40B4-BE49-F238E27FC236}">
                <a16:creationId xmlns="" xmlns:a16="http://schemas.microsoft.com/office/drawing/2014/main"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 xmlns:a16="http://schemas.microsoft.com/office/drawing/2014/main"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3" name="楕円 5">
            <a:extLst>
              <a:ext uri="{FF2B5EF4-FFF2-40B4-BE49-F238E27FC236}">
                <a16:creationId xmlns="" xmlns:a16="http://schemas.microsoft.com/office/drawing/2014/main"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 xmlns:a16="http://schemas.microsoft.com/office/drawing/2014/main"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Tree>
    <p:extLst>
      <p:ext uri="{BB962C8B-B14F-4D97-AF65-F5344CB8AC3E}">
        <p14:creationId xmlns:p14="http://schemas.microsoft.com/office/powerpoint/2010/main" val="36547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 xmlns:a16="http://schemas.microsoft.com/office/drawing/2014/main"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lang="ja-JP" altLang="en-US" dirty="0" smtClean="0"/>
              <a:t>ルーレット</a:t>
            </a:r>
            <a:r>
              <a:rPr lang="ja-JP" altLang="en-US" dirty="0"/>
              <a:t>選択</a:t>
            </a:r>
            <a:r>
              <a:rPr lang="ja-JP" altLang="en-US" dirty="0" smtClean="0"/>
              <a:t>をモンテカルロ法のプレイアウトに応用することで，効率よく探索を行える．</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t>ルーレット選択をすることで，新たに勝てるようになった対戦がある．</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t>ルーレット選択を行うと時間がかかってしまうが，</a:t>
            </a:r>
            <a:r>
              <a:rPr lang="ja-JP" altLang="en-US" dirty="0"/>
              <a:t>費用対</a:t>
            </a:r>
            <a:r>
              <a:rPr lang="ja-JP" altLang="en-US" dirty="0" smtClean="0"/>
              <a:t>効果は大きい．</a:t>
            </a:r>
            <a:endParaRPr lang="en-US" altLang="ja-JP" dirty="0" smtClean="0"/>
          </a:p>
        </p:txBody>
      </p:sp>
      <p:sp>
        <p:nvSpPr>
          <p:cNvPr id="4" name="スライド番号プレースホルダー 3">
            <a:extLst>
              <a:ext uri="{FF2B5EF4-FFF2-40B4-BE49-F238E27FC236}">
                <a16:creationId xmlns="" xmlns:a16="http://schemas.microsoft.com/office/drawing/2014/main" id="{FE45ECC0-C258-405D-8649-1D52BE0FE745}"/>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35320634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 xmlns:a16="http://schemas.microsoft.com/office/drawing/2014/main"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smtClean="0"/>
              <a:t>より良い確率配分の模索</a:t>
            </a:r>
            <a:endParaRPr lang="en-US" altLang="ja-JP" dirty="0" smtClean="0"/>
          </a:p>
          <a:p>
            <a:endParaRPr lang="en-US" altLang="ja-JP" dirty="0"/>
          </a:p>
          <a:p>
            <a:pPr marL="514350" indent="-514350">
              <a:buFont typeface="Arial" panose="020B0604020202020204" pitchFamily="34" charset="0"/>
              <a:buChar char="•"/>
            </a:pPr>
            <a:r>
              <a:rPr lang="ja-JP" altLang="en-US" dirty="0" smtClean="0"/>
              <a:t>密なグラフで理論的な結果が得られないか</a:t>
            </a:r>
            <a:endParaRPr lang="en-US" altLang="ja-JP" dirty="0" smtClean="0"/>
          </a:p>
          <a:p>
            <a:r>
              <a:rPr lang="ja-JP" altLang="en-US" dirty="0"/>
              <a:t>　　考える</a:t>
            </a:r>
            <a:endParaRPr lang="en-US" altLang="ja-JP" dirty="0"/>
          </a:p>
        </p:txBody>
      </p:sp>
      <p:sp>
        <p:nvSpPr>
          <p:cNvPr id="4" name="スライド番号プレースホルダー 3">
            <a:extLst>
              <a:ext uri="{FF2B5EF4-FFF2-40B4-BE49-F238E27FC236}">
                <a16:creationId xmlns="" xmlns:a16="http://schemas.microsoft.com/office/drawing/2014/main" id="{7668F4DD-D35E-4648-A560-EE762E783ED0}"/>
              </a:ext>
            </a:extLst>
          </p:cNvPr>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 xmlns:a16="http://schemas.microsoft.com/office/drawing/2014/main" val="20000"/>
                    </a:ext>
                  </a:extLst>
                </a:gridCol>
                <a:gridCol w="4183380">
                  <a:extLst>
                    <a:ext uri="{9D8B030D-6E8A-4147-A177-3AD203B41FA5}">
                      <a16:colId xmlns="" xmlns:a16="http://schemas.microsoft.com/office/drawing/2014/main"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 xmlns:a16="http://schemas.microsoft.com/office/drawing/2014/main"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 xmlns:a16="http://schemas.microsoft.com/office/drawing/2014/main"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 xmlns:a16="http://schemas.microsoft.com/office/drawing/2014/main"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 xmlns:a16="http://schemas.microsoft.com/office/drawing/2014/main" val="20000"/>
                        </a:ext>
                      </a:extLst>
                    </a:gridCol>
                    <a:gridCol w="2310260">
                      <a:extLst>
                        <a:ext uri="{9D8B030D-6E8A-4147-A177-3AD203B41FA5}">
                          <a16:colId xmlns="" xmlns:a16="http://schemas.microsoft.com/office/drawing/2014/main" val="20001"/>
                        </a:ext>
                      </a:extLst>
                    </a:gridCol>
                    <a:gridCol w="2310260">
                      <a:extLst>
                        <a:ext uri="{9D8B030D-6E8A-4147-A177-3AD203B41FA5}">
                          <a16:colId xmlns="" xmlns:a16="http://schemas.microsoft.com/office/drawing/2014/main"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 xmlns:a16="http://schemas.microsoft.com/office/drawing/2014/main"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 xmlns:a16="http://schemas.microsoft.com/office/drawing/2014/main"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 xmlns:a16="http://schemas.microsoft.com/office/drawing/2014/main"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 xmlns:a16="http://schemas.microsoft.com/office/drawing/2014/main"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 xmlns:a16="http://schemas.microsoft.com/office/drawing/2014/main"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 xmlns:a16="http://schemas.microsoft.com/office/drawing/2014/main"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 xmlns:a16="http://schemas.microsoft.com/office/drawing/2014/main"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 xmlns:a16="http://schemas.microsoft.com/office/drawing/2014/main"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 xmlns:a16="http://schemas.microsoft.com/office/drawing/2014/main"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 xmlns:a16="http://schemas.microsoft.com/office/drawing/2014/main"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 xmlns:a16="http://schemas.microsoft.com/office/drawing/2014/main"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 xmlns:a16="http://schemas.microsoft.com/office/drawing/2014/main"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 xmlns:a16="http://schemas.microsoft.com/office/drawing/2014/main"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 xmlns:a16="http://schemas.microsoft.com/office/drawing/2014/main"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 xmlns:a16="http://schemas.microsoft.com/office/drawing/2014/main"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 xmlns:a16="http://schemas.microsoft.com/office/drawing/2014/main"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 xmlns:a16="http://schemas.microsoft.com/office/drawing/2014/main"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 xmlns:a16="http://schemas.microsoft.com/office/drawing/2014/main"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 xmlns:a16="http://schemas.microsoft.com/office/drawing/2014/main"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 xmlns:a16="http://schemas.microsoft.com/office/drawing/2014/main"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 xmlns:a16="http://schemas.microsoft.com/office/drawing/2014/main"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 xmlns:a16="http://schemas.microsoft.com/office/drawing/2014/main"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 xmlns:a16="http://schemas.microsoft.com/office/drawing/2014/main"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 xmlns:a16="http://schemas.microsoft.com/office/drawing/2014/main"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 xmlns:a16="http://schemas.microsoft.com/office/drawing/2014/main"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 xmlns:a16="http://schemas.microsoft.com/office/drawing/2014/main"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 xmlns:a16="http://schemas.microsoft.com/office/drawing/2014/main"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 xmlns:a16="http://schemas.microsoft.com/office/drawing/2014/main"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 xmlns:a16="http://schemas.microsoft.com/office/drawing/2014/main"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 xmlns:a16="http://schemas.microsoft.com/office/drawing/2014/main"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 xmlns:a16="http://schemas.microsoft.com/office/drawing/2014/main"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 xmlns:a16="http://schemas.microsoft.com/office/drawing/2014/main"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 xmlns:a16="http://schemas.microsoft.com/office/drawing/2014/main"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 xmlns:a16="http://schemas.microsoft.com/office/drawing/2014/main"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 xmlns:a16="http://schemas.microsoft.com/office/drawing/2014/main"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 xmlns:a16="http://schemas.microsoft.com/office/drawing/2014/main"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 xmlns:a16="http://schemas.microsoft.com/office/drawing/2014/main"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 xmlns:a16="http://schemas.microsoft.com/office/drawing/2014/main"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 xmlns:a16="http://schemas.microsoft.com/office/drawing/2014/main"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 xmlns:a16="http://schemas.microsoft.com/office/drawing/2014/main"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 xmlns:a16="http://schemas.microsoft.com/office/drawing/2014/main"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 xmlns:a16="http://schemas.microsoft.com/office/drawing/2014/main"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 xmlns:a16="http://schemas.microsoft.com/office/drawing/2014/main"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 xmlns:a16="http://schemas.microsoft.com/office/drawing/2014/main"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 xmlns:a16="http://schemas.microsoft.com/office/drawing/2014/main"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 xmlns:a16="http://schemas.microsoft.com/office/drawing/2014/main"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a16="http://schemas.microsoft.com/office/drawing/2014/main" xmlns=""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a16="http://schemas.microsoft.com/office/drawing/2014/main" xmlns=""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a16="http://schemas.microsoft.com/office/drawing/2014/main" xmlns="" id="{771E7EDC-65C6-46D7-A3E5-DE4668338813}"/>
                  </a:ext>
                </a:extLst>
              </p:cNvPr>
              <p:cNvGraphicFramePr>
                <a:graphicFrameLocks noGrp="1"/>
              </p:cNvGraphicFramePr>
              <p:nvPr>
                <p:ph idx="1"/>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 val="20000"/>
                        </a:ext>
                      </a:extLst>
                    </a:gridCol>
                    <a:gridCol w="2916283">
                      <a:extLst>
                        <a:ext uri="{9D8B030D-6E8A-4147-A177-3AD203B41FA5}">
                          <a16:colId xmlns:a16="http://schemas.microsoft.com/office/drawing/2014/main" xmlns=""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a16="http://schemas.microsoft.com/office/drawing/2014/main" xmlns=""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a16="http://schemas.microsoft.com/office/drawing/2014/main" xmlns=""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xmlns=""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xmlns=""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xmlns=""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xmlns=""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a16="http://schemas.microsoft.com/office/drawing/2014/main" xmlns=""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a16="http://schemas.microsoft.com/office/drawing/2014/main" xmlns=""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a16="http://schemas.microsoft.com/office/drawing/2014/main" xmlns=""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a16="http://schemas.microsoft.com/office/drawing/2014/main" xmlns=""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xmlns=""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xmlns=""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a16="http://schemas.microsoft.com/office/drawing/2014/main" xmlns=""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a16="http://schemas.microsoft.com/office/drawing/2014/main" xmlns=""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a16="http://schemas.microsoft.com/office/drawing/2014/main" xmlns=""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a16="http://schemas.microsoft.com/office/drawing/2014/main" xmlns=""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a16="http://schemas.microsoft.com/office/drawing/2014/main" xmlns=""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a16="http://schemas.microsoft.com/office/drawing/2014/main" xmlns=""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a16="http://schemas.microsoft.com/office/drawing/2014/main" xmlns=""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a16="http://schemas.microsoft.com/office/drawing/2014/main" xmlns=""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a16="http://schemas.microsoft.com/office/drawing/2014/main" xmlns=""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a16="http://schemas.microsoft.com/office/drawing/2014/main" xmlns=""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a16="http://schemas.microsoft.com/office/drawing/2014/main" xmlns=""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a16="http://schemas.microsoft.com/office/drawing/2014/main" xmlns=""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a16="http://schemas.microsoft.com/office/drawing/2014/main" xmlns=""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a16="http://schemas.microsoft.com/office/drawing/2014/main" xmlns=""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a16="http://schemas.microsoft.com/office/drawing/2014/main" xmlns=""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a16="http://schemas.microsoft.com/office/drawing/2014/main" xmlns=""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a16="http://schemas.microsoft.com/office/drawing/2014/main" xmlns=""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a16="http://schemas.microsoft.com/office/drawing/2014/main" xmlns=""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a16="http://schemas.microsoft.com/office/drawing/2014/main" xmlns=""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a16="http://schemas.microsoft.com/office/drawing/2014/main" xmlns=""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a16="http://schemas.microsoft.com/office/drawing/2014/main" xmlns=""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a16="http://schemas.microsoft.com/office/drawing/2014/main" xmlns=""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a16="http://schemas.microsoft.com/office/drawing/2014/main" xmlns=""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a16="http://schemas.microsoft.com/office/drawing/2014/main" xmlns=""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a16="http://schemas.microsoft.com/office/drawing/2014/main" xmlns=""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a16="http://schemas.microsoft.com/office/drawing/2014/main" xmlns=""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a16="http://schemas.microsoft.com/office/drawing/2014/main" xmlns=""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a16="http://schemas.microsoft.com/office/drawing/2014/main" xmlns=""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404267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a16="http://schemas.microsoft.com/office/drawing/2014/main" xmlns=""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a16="http://schemas.microsoft.com/office/drawing/2014/main" xmlns=""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val="20000"/>
                        </a:ext>
                      </a:extLst>
                    </a:gridCol>
                    <a:gridCol w="1597344">
                      <a:extLst>
                        <a:ext uri="{9D8B030D-6E8A-4147-A177-3AD203B41FA5}">
                          <a16:colId xmlns:a16="http://schemas.microsoft.com/office/drawing/2014/main" xmlns="" val="20001"/>
                        </a:ext>
                      </a:extLst>
                    </a:gridCol>
                    <a:gridCol w="3206798">
                      <a:extLst>
                        <a:ext uri="{9D8B030D-6E8A-4147-A177-3AD203B41FA5}">
                          <a16:colId xmlns:a16="http://schemas.microsoft.com/office/drawing/2014/main" xmlns=""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xmlns=""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xmlns=""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36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6883</TotalTime>
  <Words>2107</Words>
  <Application>Microsoft Office PowerPoint</Application>
  <PresentationFormat>画面に合わせる (4:3)</PresentationFormat>
  <Paragraphs>486</Paragraphs>
  <Slides>39</Slides>
  <Notes>24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39</vt:i4>
      </vt:variant>
    </vt:vector>
  </HeadingPairs>
  <TitlesOfParts>
    <vt:vector size="45"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問題として定義</vt:lpstr>
      <vt:lpstr>既存の結果</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今回の内容</vt:lpstr>
      <vt:lpstr>改善案</vt:lpstr>
      <vt:lpstr>アルゴリズムの改良案</vt:lpstr>
      <vt:lpstr>ルーレット選択</vt:lpstr>
      <vt:lpstr>ルーレット選択</vt:lpstr>
      <vt:lpstr>ルーレット選択</vt:lpstr>
      <vt:lpstr>ルーレット選択</vt:lpstr>
      <vt:lpstr>今回の実験</vt:lpstr>
      <vt:lpstr>実験結果</vt:lpstr>
      <vt:lpstr>考察</vt:lpstr>
      <vt:lpstr>ルーレット選択のメリット</vt:lpstr>
      <vt:lpstr>ルーレット選択のメリット</vt:lpstr>
      <vt:lpstr>ルーレット選択のメリット</vt:lpstr>
      <vt:lpstr>実験</vt:lpstr>
      <vt:lpstr>実験結果</vt:lpstr>
      <vt:lpstr>ルーレット選択のデメリット</vt:lpstr>
      <vt:lpstr>ルーレット選択のデメリット</vt:lpstr>
      <vt:lpstr>ルーレット選択のデメリット</vt:lpstr>
      <vt:lpstr>ルーレット選択のデメリット</vt:lpstr>
      <vt:lpstr>実験</vt:lpstr>
      <vt:lpstr>実験結果</vt:lpstr>
      <vt:lpstr>まとめ</vt:lpstr>
      <vt:lpstr>今後の課題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402</cp:revision>
  <cp:lastPrinted>2018-12-10T00:18:31Z</cp:lastPrinted>
  <dcterms:created xsi:type="dcterms:W3CDTF">2018-10-26T05:41:54Z</dcterms:created>
  <dcterms:modified xsi:type="dcterms:W3CDTF">2019-07-01T08:02:38Z</dcterms:modified>
</cp:coreProperties>
</file>