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41"/>
  </p:notesMasterIdLst>
  <p:handoutMasterIdLst>
    <p:handoutMasterId r:id="rId42"/>
  </p:handoutMasterIdLst>
  <p:sldIdLst>
    <p:sldId id="256" r:id="rId2"/>
    <p:sldId id="259" r:id="rId3"/>
    <p:sldId id="267" r:id="rId4"/>
    <p:sldId id="265" r:id="rId5"/>
    <p:sldId id="260" r:id="rId6"/>
    <p:sldId id="261" r:id="rId7"/>
    <p:sldId id="289" r:id="rId8"/>
    <p:sldId id="387" r:id="rId9"/>
    <p:sldId id="388" r:id="rId10"/>
    <p:sldId id="379" r:id="rId11"/>
    <p:sldId id="380" r:id="rId12"/>
    <p:sldId id="381" r:id="rId13"/>
    <p:sldId id="382" r:id="rId14"/>
    <p:sldId id="383" r:id="rId15"/>
    <p:sldId id="384" r:id="rId16"/>
    <p:sldId id="385" r:id="rId17"/>
    <p:sldId id="371" r:id="rId18"/>
    <p:sldId id="367" r:id="rId19"/>
    <p:sldId id="368" r:id="rId20"/>
    <p:sldId id="369" r:id="rId21"/>
    <p:sldId id="374" r:id="rId22"/>
    <p:sldId id="392" r:id="rId23"/>
    <p:sldId id="393" r:id="rId24"/>
    <p:sldId id="318" r:id="rId25"/>
    <p:sldId id="343" r:id="rId26"/>
    <p:sldId id="352" r:id="rId27"/>
    <p:sldId id="397" r:id="rId28"/>
    <p:sldId id="398" r:id="rId29"/>
    <p:sldId id="399" r:id="rId30"/>
    <p:sldId id="401" r:id="rId31"/>
    <p:sldId id="400" r:id="rId32"/>
    <p:sldId id="372" r:id="rId33"/>
    <p:sldId id="376" r:id="rId34"/>
    <p:sldId id="377" r:id="rId35"/>
    <p:sldId id="378" r:id="rId36"/>
    <p:sldId id="373" r:id="rId37"/>
    <p:sldId id="375" r:id="rId38"/>
    <p:sldId id="361" r:id="rId39"/>
    <p:sldId id="319" r:id="rId40"/>
  </p:sldIdLst>
  <p:sldSz cx="9144000" cy="6858000" type="screen4x3"/>
  <p:notesSz cx="9939338" cy="68072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5" userDrawn="1">
          <p15:clr>
            <a:srgbClr val="A4A3A4"/>
          </p15:clr>
        </p15:guide>
        <p15:guide id="2" pos="29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059" autoAdjust="0"/>
  </p:normalViewPr>
  <p:slideViewPr>
    <p:cSldViewPr snapToGrid="0">
      <p:cViewPr varScale="1">
        <p:scale>
          <a:sx n="79" d="100"/>
          <a:sy n="79" d="100"/>
        </p:scale>
        <p:origin x="66" y="654"/>
      </p:cViewPr>
      <p:guideLst>
        <p:guide orient="horz" pos="2455"/>
        <p:guide pos="290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1.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___7.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PC53\Desktop\playouttime3\playouttime.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PC53\Desktop\roulettemonteVS8teyomi.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PC53\Desktop\rouletteplayoutboardcounter\roulettebanmenperplayou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___4.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______5.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______6.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solidFill>
              <a:round/>
            </a:ln>
            <a:effectLst/>
          </c:spPr>
          <c:marker>
            <c:symbol val="circle"/>
            <c:size val="10"/>
            <c:spPr>
              <a:solidFill>
                <a:schemeClr val="accent1"/>
              </a:solidFill>
              <a:ln w="9525">
                <a:solidFill>
                  <a:schemeClr val="accent1"/>
                </a:solidFill>
              </a:ln>
              <a:effectLst/>
            </c:spPr>
          </c:marker>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Sheet20!$C$2:$C$21</c:f>
              <c:numCache>
                <c:formatCode>General</c:formatCode>
                <c:ptCount val="20"/>
                <c:pt idx="0">
                  <c:v>9.8050999999999305E-2</c:v>
                </c:pt>
                <c:pt idx="1">
                  <c:v>0.20397799999999966</c:v>
                </c:pt>
                <c:pt idx="2">
                  <c:v>0.29339499999999991</c:v>
                </c:pt>
                <c:pt idx="3">
                  <c:v>0.37846499999999977</c:v>
                </c:pt>
                <c:pt idx="4">
                  <c:v>0.47205800000000131</c:v>
                </c:pt>
                <c:pt idx="5">
                  <c:v>0.56570699999999996</c:v>
                </c:pt>
                <c:pt idx="6">
                  <c:v>0.66061399999999937</c:v>
                </c:pt>
                <c:pt idx="7">
                  <c:v>0.7544339999999996</c:v>
                </c:pt>
                <c:pt idx="8">
                  <c:v>0.84752200000000055</c:v>
                </c:pt>
                <c:pt idx="9">
                  <c:v>0.9422859999999994</c:v>
                </c:pt>
                <c:pt idx="10">
                  <c:v>1.034549999999999</c:v>
                </c:pt>
                <c:pt idx="11">
                  <c:v>1.1291839999999991</c:v>
                </c:pt>
                <c:pt idx="12">
                  <c:v>1.2237009999999997</c:v>
                </c:pt>
                <c:pt idx="13">
                  <c:v>1.317800000000001</c:v>
                </c:pt>
                <c:pt idx="14">
                  <c:v>1.4111510000000007</c:v>
                </c:pt>
                <c:pt idx="15">
                  <c:v>1.5057590000000016</c:v>
                </c:pt>
                <c:pt idx="16">
                  <c:v>1.5995129999999986</c:v>
                </c:pt>
                <c:pt idx="17">
                  <c:v>1.6927010000000009</c:v>
                </c:pt>
                <c:pt idx="18">
                  <c:v>1.7862719999999974</c:v>
                </c:pt>
                <c:pt idx="19">
                  <c:v>1.8809000000000007</c:v>
                </c:pt>
              </c:numCache>
            </c:numRef>
          </c:yVal>
          <c:smooth val="0"/>
        </c:ser>
        <c:ser>
          <c:idx val="1"/>
          <c:order val="1"/>
          <c:spPr>
            <a:ln w="19050" cap="rnd">
              <a:solidFill>
                <a:schemeClr val="accent2"/>
              </a:solidFill>
              <a:round/>
            </a:ln>
            <a:effectLst/>
          </c:spPr>
          <c:marker>
            <c:symbol val="triangle"/>
            <c:size val="12"/>
            <c:spPr>
              <a:solidFill>
                <a:schemeClr val="accent2"/>
              </a:solidFill>
              <a:ln w="9525">
                <a:solidFill>
                  <a:schemeClr val="accent2"/>
                </a:solidFill>
              </a:ln>
              <a:effectLst/>
            </c:spPr>
          </c:marker>
          <c:trendline>
            <c:spPr>
              <a:ln w="19050" cap="rnd">
                <a:solidFill>
                  <a:schemeClr val="accent2"/>
                </a:solidFill>
                <a:prstDash val="sysDot"/>
              </a:ln>
              <a:effectLst/>
            </c:spPr>
            <c:trendlineType val="linear"/>
            <c:dispRSqr val="0"/>
            <c:dispEq val="0"/>
          </c:trendline>
          <c:xVal>
            <c:numRef>
              <c:f>Sheet20!$B$2:$B$21</c:f>
              <c:numCache>
                <c:formatCode>General</c:formatCode>
                <c:ptCount val="2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numCache>
            </c:numRef>
          </c:xVal>
          <c:yVal>
            <c:numRef>
              <c:f>Sheet20!$D$2:$D$21</c:f>
              <c:numCache>
                <c:formatCode>General</c:formatCode>
                <c:ptCount val="20"/>
                <c:pt idx="0">
                  <c:v>8.1046999999999828E-2</c:v>
                </c:pt>
                <c:pt idx="1">
                  <c:v>0.16888900000000029</c:v>
                </c:pt>
                <c:pt idx="2">
                  <c:v>0.24224200000000043</c:v>
                </c:pt>
                <c:pt idx="3">
                  <c:v>0.31258899999999951</c:v>
                </c:pt>
                <c:pt idx="4">
                  <c:v>0.39008999999999949</c:v>
                </c:pt>
                <c:pt idx="5">
                  <c:v>0.46782500000000038</c:v>
                </c:pt>
                <c:pt idx="6">
                  <c:v>0.54508099999999948</c:v>
                </c:pt>
                <c:pt idx="7">
                  <c:v>0.6218170000000004</c:v>
                </c:pt>
                <c:pt idx="8">
                  <c:v>0.69948700000000041</c:v>
                </c:pt>
                <c:pt idx="9">
                  <c:v>0.77639599999999964</c:v>
                </c:pt>
                <c:pt idx="10">
                  <c:v>0.85282100000000094</c:v>
                </c:pt>
                <c:pt idx="11">
                  <c:v>0.93122299999999958</c:v>
                </c:pt>
                <c:pt idx="12">
                  <c:v>1.008799</c:v>
                </c:pt>
                <c:pt idx="13">
                  <c:v>1.0845030000000011</c:v>
                </c:pt>
                <c:pt idx="14">
                  <c:v>1.1618510000000004</c:v>
                </c:pt>
                <c:pt idx="15">
                  <c:v>1.2397480000000003</c:v>
                </c:pt>
                <c:pt idx="16">
                  <c:v>1.3170550000000023</c:v>
                </c:pt>
                <c:pt idx="17">
                  <c:v>1.3929270000000018</c:v>
                </c:pt>
                <c:pt idx="18">
                  <c:v>1.4710390000000013</c:v>
                </c:pt>
                <c:pt idx="19">
                  <c:v>1.547449000000001</c:v>
                </c:pt>
              </c:numCache>
            </c:numRef>
          </c:yVal>
          <c:smooth val="0"/>
        </c:ser>
        <c:dLbls>
          <c:showLegendKey val="0"/>
          <c:showVal val="0"/>
          <c:showCatName val="0"/>
          <c:showSerName val="0"/>
          <c:showPercent val="0"/>
          <c:showBubbleSize val="0"/>
        </c:dLbls>
        <c:axId val="537887816"/>
        <c:axId val="537884288"/>
      </c:scatterChart>
      <c:valAx>
        <c:axId val="5378878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37884288"/>
        <c:crosses val="autoZero"/>
        <c:crossBetween val="midCat"/>
      </c:valAx>
      <c:valAx>
        <c:axId val="537884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53788781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531819896"/>
        <c:axId val="531808136"/>
      </c:scatterChart>
      <c:valAx>
        <c:axId val="53181989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1808136"/>
        <c:crosses val="autoZero"/>
        <c:crossBetween val="midCat"/>
      </c:valAx>
      <c:valAx>
        <c:axId val="531808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53181989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8575" cap="rnd">
              <a:noFill/>
              <a:round/>
            </a:ln>
            <a:effectLst/>
          </c:spPr>
          <c:marker>
            <c:symbol val="circle"/>
            <c:size val="7"/>
            <c:spPr>
              <a:solidFill>
                <a:schemeClr val="accent1"/>
              </a:solidFill>
              <a:ln w="63500">
                <a:solidFill>
                  <a:schemeClr val="accent1"/>
                </a:solidFill>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Sheet1!$B$1:$B$14</c:f>
              <c:numCache>
                <c:formatCode>General</c:formatCode>
                <c:ptCount val="14"/>
                <c:pt idx="0">
                  <c:v>0.51</c:v>
                </c:pt>
                <c:pt idx="1">
                  <c:v>0.63600000000000001</c:v>
                </c:pt>
                <c:pt idx="2">
                  <c:v>0.70099999999999996</c:v>
                </c:pt>
                <c:pt idx="3">
                  <c:v>0.73499999999999999</c:v>
                </c:pt>
                <c:pt idx="4">
                  <c:v>0.77200000000000002</c:v>
                </c:pt>
                <c:pt idx="5">
                  <c:v>0.78</c:v>
                </c:pt>
                <c:pt idx="6">
                  <c:v>0.77600000000000002</c:v>
                </c:pt>
                <c:pt idx="7">
                  <c:v>0.77600000000000002</c:v>
                </c:pt>
                <c:pt idx="8">
                  <c:v>0.79</c:v>
                </c:pt>
                <c:pt idx="9">
                  <c:v>0.77200000000000002</c:v>
                </c:pt>
                <c:pt idx="10">
                  <c:v>0.79100000000000004</c:v>
                </c:pt>
                <c:pt idx="11">
                  <c:v>0.78600000000000003</c:v>
                </c:pt>
                <c:pt idx="12">
                  <c:v>0.78300000000000003</c:v>
                </c:pt>
                <c:pt idx="13">
                  <c:v>0.79508196721311475</c:v>
                </c:pt>
              </c:numCache>
            </c:numRef>
          </c:yVal>
          <c:smooth val="0"/>
        </c:ser>
        <c:ser>
          <c:idx val="1"/>
          <c:order val="1"/>
          <c:spPr>
            <a:ln w="28575" cap="rnd">
              <a:noFill/>
              <a:round/>
            </a:ln>
            <a:effectLst/>
          </c:spPr>
          <c:marker>
            <c:symbol val="triangle"/>
            <c:size val="7"/>
            <c:spPr>
              <a:solidFill>
                <a:schemeClr val="accent2"/>
              </a:solidFill>
              <a:ln w="63500">
                <a:solidFill>
                  <a:schemeClr val="accent2"/>
                </a:solidFill>
                <a:miter lim="800000"/>
              </a:ln>
              <a:effectLst/>
            </c:spPr>
          </c:marker>
          <c:xVal>
            <c:numRef>
              <c:f>Sheet1!$A$1:$A$14</c:f>
              <c:numCache>
                <c:formatCode>General</c:formatCode>
                <c:ptCount val="14"/>
                <c:pt idx="0">
                  <c:v>50</c:v>
                </c:pt>
                <c:pt idx="1">
                  <c:v>100</c:v>
                </c:pt>
                <c:pt idx="2">
                  <c:v>250</c:v>
                </c:pt>
                <c:pt idx="3">
                  <c:v>500</c:v>
                </c:pt>
                <c:pt idx="4">
                  <c:v>750</c:v>
                </c:pt>
                <c:pt idx="5">
                  <c:v>1000</c:v>
                </c:pt>
                <c:pt idx="6">
                  <c:v>1250</c:v>
                </c:pt>
                <c:pt idx="7">
                  <c:v>1500</c:v>
                </c:pt>
                <c:pt idx="8">
                  <c:v>1750</c:v>
                </c:pt>
                <c:pt idx="9">
                  <c:v>2000</c:v>
                </c:pt>
                <c:pt idx="10">
                  <c:v>2250</c:v>
                </c:pt>
                <c:pt idx="11">
                  <c:v>2500</c:v>
                </c:pt>
                <c:pt idx="12">
                  <c:v>2750</c:v>
                </c:pt>
                <c:pt idx="13">
                  <c:v>3000</c:v>
                </c:pt>
              </c:numCache>
            </c:numRef>
          </c:xVal>
          <c:yVal>
            <c:numRef>
              <c:f>Sheet1!$C$1:$C$14</c:f>
              <c:numCache>
                <c:formatCode>General</c:formatCode>
                <c:ptCount val="14"/>
                <c:pt idx="0">
                  <c:v>0.36</c:v>
                </c:pt>
                <c:pt idx="1">
                  <c:v>0.50700000000000001</c:v>
                </c:pt>
                <c:pt idx="2">
                  <c:v>0.64600000000000002</c:v>
                </c:pt>
                <c:pt idx="3">
                  <c:v>0.68300000000000005</c:v>
                </c:pt>
                <c:pt idx="4">
                  <c:v>0.69899999999999995</c:v>
                </c:pt>
                <c:pt idx="5">
                  <c:v>0.71599999999999997</c:v>
                </c:pt>
                <c:pt idx="6">
                  <c:v>0.70599999999999996</c:v>
                </c:pt>
                <c:pt idx="7">
                  <c:v>0.69699999999999995</c:v>
                </c:pt>
                <c:pt idx="8">
                  <c:v>0.73799999999999999</c:v>
                </c:pt>
                <c:pt idx="9">
                  <c:v>0.70599999999999996</c:v>
                </c:pt>
                <c:pt idx="10">
                  <c:v>0.71499999999999997</c:v>
                </c:pt>
                <c:pt idx="11">
                  <c:v>0.72499999999999998</c:v>
                </c:pt>
                <c:pt idx="12">
                  <c:v>0.71799999999999997</c:v>
                </c:pt>
                <c:pt idx="13">
                  <c:v>0.74099999999999999</c:v>
                </c:pt>
              </c:numCache>
            </c:numRef>
          </c:yVal>
          <c:smooth val="0"/>
        </c:ser>
        <c:dLbls>
          <c:showLegendKey val="0"/>
          <c:showVal val="0"/>
          <c:showCatName val="0"/>
          <c:showSerName val="0"/>
          <c:showPercent val="0"/>
          <c:showBubbleSize val="0"/>
        </c:dLbls>
        <c:axId val="360307208"/>
        <c:axId val="359852064"/>
      </c:scatterChart>
      <c:valAx>
        <c:axId val="3603072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59852064"/>
        <c:crosses val="autoZero"/>
        <c:crossBetween val="midCat"/>
      </c:valAx>
      <c:valAx>
        <c:axId val="359852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ja-JP"/>
          </a:p>
        </c:txPr>
        <c:crossAx val="360307208"/>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circle"/>
            <c:size val="15"/>
            <c:spPr>
              <a:solidFill>
                <a:schemeClr val="accent1"/>
              </a:solidFill>
              <a:ln w="9525">
                <a:solidFill>
                  <a:schemeClr val="accent1"/>
                </a:solidFill>
              </a:ln>
              <a:effectLst/>
            </c:spPr>
          </c:marker>
          <c:xVal>
            <c:numRef>
              <c:f>Sheet5!$B$3:$B$7</c:f>
              <c:numCache>
                <c:formatCode>General</c:formatCode>
                <c:ptCount val="5"/>
                <c:pt idx="0">
                  <c:v>100</c:v>
                </c:pt>
                <c:pt idx="1">
                  <c:v>225</c:v>
                </c:pt>
                <c:pt idx="2">
                  <c:v>400</c:v>
                </c:pt>
                <c:pt idx="3">
                  <c:v>625</c:v>
                </c:pt>
                <c:pt idx="4">
                  <c:v>900</c:v>
                </c:pt>
              </c:numCache>
            </c:numRef>
          </c:xVal>
          <c:yVal>
            <c:numRef>
              <c:f>Sheet5!$C$3:$C$7</c:f>
              <c:numCache>
                <c:formatCode>General</c:formatCode>
                <c:ptCount val="5"/>
                <c:pt idx="0">
                  <c:v>26.673999999999999</c:v>
                </c:pt>
                <c:pt idx="1">
                  <c:v>40.287999999999997</c:v>
                </c:pt>
                <c:pt idx="2">
                  <c:v>53.908000000000001</c:v>
                </c:pt>
                <c:pt idx="3">
                  <c:v>67.248000000000005</c:v>
                </c:pt>
                <c:pt idx="4">
                  <c:v>81.787999999999997</c:v>
                </c:pt>
              </c:numCache>
            </c:numRef>
          </c:yVal>
          <c:smooth val="1"/>
        </c:ser>
        <c:ser>
          <c:idx val="1"/>
          <c:order val="1"/>
          <c:spPr>
            <a:ln w="19050" cap="rnd">
              <a:solidFill>
                <a:schemeClr val="accent2"/>
              </a:solidFill>
              <a:round/>
            </a:ln>
            <a:effectLst/>
          </c:spPr>
          <c:marker>
            <c:symbol val="triangle"/>
            <c:size val="15"/>
            <c:spPr>
              <a:solidFill>
                <a:schemeClr val="accent2"/>
              </a:solidFill>
              <a:ln w="9525">
                <a:solidFill>
                  <a:schemeClr val="accent2"/>
                </a:solidFill>
              </a:ln>
              <a:effectLst/>
            </c:spPr>
          </c:marker>
          <c:xVal>
            <c:numRef>
              <c:f>Sheet5!$B$3:$B$7</c:f>
              <c:numCache>
                <c:formatCode>General</c:formatCode>
                <c:ptCount val="5"/>
                <c:pt idx="0">
                  <c:v>100</c:v>
                </c:pt>
                <c:pt idx="1">
                  <c:v>225</c:v>
                </c:pt>
                <c:pt idx="2">
                  <c:v>400</c:v>
                </c:pt>
                <c:pt idx="3">
                  <c:v>625</c:v>
                </c:pt>
                <c:pt idx="4">
                  <c:v>900</c:v>
                </c:pt>
              </c:numCache>
            </c:numRef>
          </c:xVal>
          <c:yVal>
            <c:numRef>
              <c:f>Sheet5!$D$3:$D$7</c:f>
              <c:numCache>
                <c:formatCode>General</c:formatCode>
                <c:ptCount val="5"/>
                <c:pt idx="0">
                  <c:v>37.122</c:v>
                </c:pt>
                <c:pt idx="1">
                  <c:v>54.427999999999997</c:v>
                </c:pt>
                <c:pt idx="2">
                  <c:v>71.048000000000002</c:v>
                </c:pt>
                <c:pt idx="3">
                  <c:v>86.808000000000007</c:v>
                </c:pt>
                <c:pt idx="4">
                  <c:v>103.842</c:v>
                </c:pt>
              </c:numCache>
            </c:numRef>
          </c:yVal>
          <c:smooth val="1"/>
        </c:ser>
        <c:dLbls>
          <c:showLegendKey val="0"/>
          <c:showVal val="0"/>
          <c:showCatName val="0"/>
          <c:showSerName val="0"/>
          <c:showPercent val="0"/>
          <c:showBubbleSize val="0"/>
        </c:dLbls>
        <c:axId val="359846872"/>
        <c:axId val="359847264"/>
      </c:scatterChart>
      <c:valAx>
        <c:axId val="3598468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59847264"/>
        <c:crosses val="autoZero"/>
        <c:crossBetween val="midCat"/>
      </c:valAx>
      <c:valAx>
        <c:axId val="359847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ja-JP"/>
          </a:p>
        </c:txPr>
        <c:crossAx val="3598468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pPr>
      <a:endParaRPr lang="ja-JP"/>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FF0000"/>
              </a:solidFill>
              <a:ln w="19050">
                <a:solidFill>
                  <a:schemeClr val="tx1"/>
                </a:solidFill>
              </a:ln>
              <a:effectLst/>
            </c:spPr>
          </c:dPt>
          <c:dPt>
            <c:idx val="1"/>
            <c:bubble3D val="0"/>
            <c:spPr>
              <a:solidFill>
                <a:srgbClr val="00B050"/>
              </a:solidFill>
              <a:ln w="19050">
                <a:solidFill>
                  <a:schemeClr val="tx1"/>
                </a:solidFill>
              </a:ln>
              <a:effectLst/>
            </c:spPr>
          </c:dPt>
          <c:dPt>
            <c:idx val="2"/>
            <c:bubble3D val="0"/>
            <c:spPr>
              <a:solidFill>
                <a:srgbClr val="7030A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赤</c:v>
                </c:pt>
                <c:pt idx="1">
                  <c:v>緑</c:v>
                </c:pt>
                <c:pt idx="2">
                  <c:v>紫</c:v>
                </c:pt>
                <c:pt idx="3">
                  <c:v>青</c:v>
                </c:pt>
              </c:strCache>
            </c:strRef>
          </c:cat>
          <c:val>
            <c:numRef>
              <c:f>Sheet1!$B$2:$B$5</c:f>
              <c:numCache>
                <c:formatCode>General</c:formatCode>
                <c:ptCount val="4"/>
                <c:pt idx="0">
                  <c:v>4</c:v>
                </c:pt>
                <c:pt idx="1">
                  <c:v>3</c:v>
                </c:pt>
                <c:pt idx="2">
                  <c:v>2</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ln>
              <a:solidFill>
                <a:schemeClr val="tx1"/>
              </a:solidFill>
            </a:ln>
          </c:spPr>
          <c:dPt>
            <c:idx val="0"/>
            <c:bubble3D val="0"/>
            <c:spPr>
              <a:solidFill>
                <a:srgbClr val="00B050"/>
              </a:solidFill>
              <a:ln w="19050">
                <a:solidFill>
                  <a:schemeClr val="tx1"/>
                </a:solidFill>
              </a:ln>
              <a:effectLst/>
            </c:spPr>
          </c:dPt>
          <c:dPt>
            <c:idx val="1"/>
            <c:bubble3D val="0"/>
            <c:spPr>
              <a:solidFill>
                <a:srgbClr val="7030A0"/>
              </a:solidFill>
              <a:ln w="19050">
                <a:solidFill>
                  <a:schemeClr val="tx1"/>
                </a:solidFill>
              </a:ln>
              <a:effectLst/>
            </c:spPr>
          </c:dPt>
          <c:dPt>
            <c:idx val="2"/>
            <c:bubble3D val="0"/>
            <c:spPr>
              <a:solidFill>
                <a:srgbClr val="FFFF00"/>
              </a:solidFill>
              <a:ln w="19050">
                <a:solidFill>
                  <a:schemeClr val="tx1"/>
                </a:solidFill>
              </a:ln>
              <a:effectLst/>
            </c:spPr>
          </c:dPt>
          <c:dPt>
            <c:idx val="3"/>
            <c:bubble3D val="0"/>
            <c:spPr>
              <a:solidFill>
                <a:schemeClr val="accent1"/>
              </a:solidFill>
              <a:ln w="19050">
                <a:solidFill>
                  <a:schemeClr val="tx1"/>
                </a:solidFill>
              </a:ln>
              <a:effectLst/>
            </c:spPr>
          </c:dPt>
          <c:cat>
            <c:strRef>
              <c:f>Sheet1!$A$2:$A$5</c:f>
              <c:strCache>
                <c:ptCount val="4"/>
                <c:pt idx="0">
                  <c:v>緑</c:v>
                </c:pt>
                <c:pt idx="1">
                  <c:v>紫</c:v>
                </c:pt>
                <c:pt idx="2">
                  <c:v>黄</c:v>
                </c:pt>
                <c:pt idx="3">
                  <c:v>青</c:v>
                </c:pt>
              </c:strCache>
            </c:strRef>
          </c:cat>
          <c:val>
            <c:numRef>
              <c:f>Sheet1!$B$2:$B$5</c:f>
              <c:numCache>
                <c:formatCode>General</c:formatCode>
                <c:ptCount val="4"/>
                <c:pt idx="0">
                  <c:v>4</c:v>
                </c:pt>
                <c:pt idx="1">
                  <c:v>2</c:v>
                </c:pt>
                <c:pt idx="2">
                  <c:v>1</c:v>
                </c:pt>
                <c:pt idx="3">
                  <c:v>1</c:v>
                </c:pt>
              </c:numCache>
            </c:numRef>
          </c:val>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5629992" y="1"/>
            <a:ext cx="4307046" cy="341542"/>
          </a:xfrm>
          <a:prstGeom prst="rect">
            <a:avLst/>
          </a:prstGeom>
        </p:spPr>
        <p:txBody>
          <a:bodyPr vert="horz" lIns="91440" tIns="45720" rIns="91440" bIns="45720" rtlCol="0"/>
          <a:lstStyle>
            <a:lvl1pPr algn="r">
              <a:defRPr sz="1200"/>
            </a:lvl1pPr>
          </a:lstStyle>
          <a:p>
            <a:fld id="{D69C877A-1408-4CA7-AF97-EB5419D186A0}" type="datetimeFigureOut">
              <a:rPr kumimoji="1" lang="ja-JP" altLang="en-US" smtClean="0"/>
              <a:t>2019/7/2</a:t>
            </a:fld>
            <a:endParaRPr kumimoji="1" lang="ja-JP" altLang="en-US"/>
          </a:p>
        </p:txBody>
      </p:sp>
      <p:sp>
        <p:nvSpPr>
          <p:cNvPr id="4" name="フッター プレースホルダー 3"/>
          <p:cNvSpPr>
            <a:spLocks noGrp="1"/>
          </p:cNvSpPr>
          <p:nvPr>
            <p:ph type="ftr" sz="quarter" idx="2"/>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5629992" y="6465659"/>
            <a:ext cx="4307046" cy="341541"/>
          </a:xfrm>
          <a:prstGeom prst="rect">
            <a:avLst/>
          </a:prstGeom>
        </p:spPr>
        <p:txBody>
          <a:bodyPr vert="horz" lIns="91440" tIns="45720" rIns="91440" bIns="45720" rtlCol="0" anchor="b"/>
          <a:lstStyle>
            <a:lvl1pPr algn="r">
              <a:defRPr sz="1200"/>
            </a:lvl1pPr>
          </a:lstStyle>
          <a:p>
            <a:fld id="{4A25A1C9-A765-46A6-B732-057D76ECDFE0}" type="slidenum">
              <a:rPr kumimoji="1" lang="ja-JP" altLang="en-US" smtClean="0"/>
              <a:t>‹#›</a:t>
            </a:fld>
            <a:endParaRPr kumimoji="1" lang="ja-JP" altLang="en-US"/>
          </a:p>
        </p:txBody>
      </p:sp>
    </p:spTree>
    <p:extLst>
      <p:ext uri="{BB962C8B-B14F-4D97-AF65-F5344CB8AC3E}">
        <p14:creationId xmlns:p14="http://schemas.microsoft.com/office/powerpoint/2010/main" val="35981781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4307046" cy="341542"/>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5629992" y="1"/>
            <a:ext cx="4307046" cy="341542"/>
          </a:xfrm>
          <a:prstGeom prst="rect">
            <a:avLst/>
          </a:prstGeom>
        </p:spPr>
        <p:txBody>
          <a:bodyPr vert="horz" lIns="91440" tIns="45720" rIns="91440" bIns="45720" rtlCol="0"/>
          <a:lstStyle>
            <a:lvl1pPr algn="r">
              <a:defRPr sz="1200"/>
            </a:lvl1pPr>
          </a:lstStyle>
          <a:p>
            <a:fld id="{374788A5-3B01-435B-A23C-A845A191AE97}" type="datetimeFigureOut">
              <a:rPr kumimoji="1" lang="ja-JP" altLang="en-US" smtClean="0"/>
              <a:t>2019/7/2</a:t>
            </a:fld>
            <a:endParaRPr kumimoji="1" lang="ja-JP" altLang="en-US"/>
          </a:p>
        </p:txBody>
      </p:sp>
      <p:sp>
        <p:nvSpPr>
          <p:cNvPr id="4" name="スライド イメージ プレースホルダー 3"/>
          <p:cNvSpPr>
            <a:spLocks noGrp="1" noRot="1" noChangeAspect="1"/>
          </p:cNvSpPr>
          <p:nvPr>
            <p:ph type="sldImg" idx="2"/>
          </p:nvPr>
        </p:nvSpPr>
        <p:spPr>
          <a:xfrm>
            <a:off x="3438525" y="850900"/>
            <a:ext cx="3062288" cy="229711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993934" y="3275965"/>
            <a:ext cx="7951470" cy="268033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465659"/>
            <a:ext cx="4307046" cy="341541"/>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5629992" y="6465659"/>
            <a:ext cx="4307046" cy="341541"/>
          </a:xfrm>
          <a:prstGeom prst="rect">
            <a:avLst/>
          </a:prstGeom>
        </p:spPr>
        <p:txBody>
          <a:bodyPr vert="horz" lIns="91440" tIns="45720" rIns="91440" bIns="45720" rtlCol="0" anchor="b"/>
          <a:lstStyle>
            <a:lvl1pPr algn="r">
              <a:defRPr sz="1200"/>
            </a:lvl1pPr>
          </a:lstStyle>
          <a:p>
            <a:fld id="{DB27B9D3-8F54-487C-BCF6-0FEDF67B0644}" type="slidenum">
              <a:rPr kumimoji="1" lang="ja-JP" altLang="en-US" smtClean="0"/>
              <a:t>‹#›</a:t>
            </a:fld>
            <a:endParaRPr kumimoji="1" lang="ja-JP" altLang="en-US"/>
          </a:p>
        </p:txBody>
      </p:sp>
    </p:spTree>
    <p:extLst>
      <p:ext uri="{BB962C8B-B14F-4D97-AF65-F5344CB8AC3E}">
        <p14:creationId xmlns:p14="http://schemas.microsoft.com/office/powerpoint/2010/main" val="3864711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a:t>
            </a:fld>
            <a:endParaRPr kumimoji="1" lang="ja-JP" altLang="en-US"/>
          </a:p>
        </p:txBody>
      </p:sp>
    </p:spTree>
    <p:extLst>
      <p:ext uri="{BB962C8B-B14F-4D97-AF65-F5344CB8AC3E}">
        <p14:creationId xmlns:p14="http://schemas.microsoft.com/office/powerpoint/2010/main" val="2995361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15</a:t>
            </a:fld>
            <a:endParaRPr kumimoji="1" lang="ja-JP" altLang="en-US"/>
          </a:p>
        </p:txBody>
      </p:sp>
    </p:spTree>
    <p:extLst>
      <p:ext uri="{BB962C8B-B14F-4D97-AF65-F5344CB8AC3E}">
        <p14:creationId xmlns:p14="http://schemas.microsoft.com/office/powerpoint/2010/main" val="4166315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16</a:t>
            </a:fld>
            <a:endParaRPr kumimoji="1" lang="ja-JP" altLang="en-US"/>
          </a:p>
        </p:txBody>
      </p:sp>
    </p:spTree>
    <p:extLst>
      <p:ext uri="{BB962C8B-B14F-4D97-AF65-F5344CB8AC3E}">
        <p14:creationId xmlns:p14="http://schemas.microsoft.com/office/powerpoint/2010/main" val="42533757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18</a:t>
            </a:fld>
            <a:endParaRPr kumimoji="1" lang="ja-JP" altLang="en-US"/>
          </a:p>
        </p:txBody>
      </p:sp>
    </p:spTree>
    <p:extLst>
      <p:ext uri="{BB962C8B-B14F-4D97-AF65-F5344CB8AC3E}">
        <p14:creationId xmlns:p14="http://schemas.microsoft.com/office/powerpoint/2010/main" val="1546986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19</a:t>
            </a:fld>
            <a:endParaRPr kumimoji="1" lang="ja-JP" altLang="en-US"/>
          </a:p>
        </p:txBody>
      </p:sp>
    </p:spTree>
    <p:extLst>
      <p:ext uri="{BB962C8B-B14F-4D97-AF65-F5344CB8AC3E}">
        <p14:creationId xmlns:p14="http://schemas.microsoft.com/office/powerpoint/2010/main" val="757382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20</a:t>
            </a:fld>
            <a:endParaRPr kumimoji="1" lang="ja-JP" altLang="en-US"/>
          </a:p>
        </p:txBody>
      </p:sp>
    </p:spTree>
    <p:extLst>
      <p:ext uri="{BB962C8B-B14F-4D97-AF65-F5344CB8AC3E}">
        <p14:creationId xmlns:p14="http://schemas.microsoft.com/office/powerpoint/2010/main" val="534161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21</a:t>
            </a:fld>
            <a:endParaRPr kumimoji="1" lang="ja-JP" altLang="en-US"/>
          </a:p>
        </p:txBody>
      </p:sp>
    </p:spTree>
    <p:extLst>
      <p:ext uri="{BB962C8B-B14F-4D97-AF65-F5344CB8AC3E}">
        <p14:creationId xmlns:p14="http://schemas.microsoft.com/office/powerpoint/2010/main" val="3156997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22</a:t>
            </a:fld>
            <a:endParaRPr kumimoji="1" lang="ja-JP" altLang="en-US"/>
          </a:p>
        </p:txBody>
      </p:sp>
    </p:spTree>
    <p:extLst>
      <p:ext uri="{BB962C8B-B14F-4D97-AF65-F5344CB8AC3E}">
        <p14:creationId xmlns:p14="http://schemas.microsoft.com/office/powerpoint/2010/main" val="2788184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23</a:t>
            </a:fld>
            <a:endParaRPr kumimoji="1" lang="ja-JP" altLang="en-US"/>
          </a:p>
        </p:txBody>
      </p:sp>
    </p:spTree>
    <p:extLst>
      <p:ext uri="{BB962C8B-B14F-4D97-AF65-F5344CB8AC3E}">
        <p14:creationId xmlns:p14="http://schemas.microsoft.com/office/powerpoint/2010/main" val="4194933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27</a:t>
            </a:fld>
            <a:endParaRPr kumimoji="1" lang="ja-JP" altLang="en-US"/>
          </a:p>
        </p:txBody>
      </p:sp>
    </p:spTree>
    <p:extLst>
      <p:ext uri="{BB962C8B-B14F-4D97-AF65-F5344CB8AC3E}">
        <p14:creationId xmlns:p14="http://schemas.microsoft.com/office/powerpoint/2010/main" val="122949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28</a:t>
            </a:fld>
            <a:endParaRPr kumimoji="1" lang="ja-JP" altLang="en-US"/>
          </a:p>
        </p:txBody>
      </p:sp>
    </p:spTree>
    <p:extLst>
      <p:ext uri="{BB962C8B-B14F-4D97-AF65-F5344CB8AC3E}">
        <p14:creationId xmlns:p14="http://schemas.microsoft.com/office/powerpoint/2010/main" val="402714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4</a:t>
            </a:fld>
            <a:endParaRPr kumimoji="1" lang="ja-JP" altLang="en-US"/>
          </a:p>
        </p:txBody>
      </p:sp>
    </p:spTree>
    <p:extLst>
      <p:ext uri="{BB962C8B-B14F-4D97-AF65-F5344CB8AC3E}">
        <p14:creationId xmlns:p14="http://schemas.microsoft.com/office/powerpoint/2010/main" val="5893529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29</a:t>
            </a:fld>
            <a:endParaRPr kumimoji="1" lang="ja-JP" altLang="en-US"/>
          </a:p>
        </p:txBody>
      </p:sp>
    </p:spTree>
    <p:extLst>
      <p:ext uri="{BB962C8B-B14F-4D97-AF65-F5344CB8AC3E}">
        <p14:creationId xmlns:p14="http://schemas.microsoft.com/office/powerpoint/2010/main" val="2152741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32</a:t>
            </a:fld>
            <a:endParaRPr kumimoji="1" lang="ja-JP" altLang="en-US"/>
          </a:p>
        </p:txBody>
      </p:sp>
    </p:spTree>
    <p:extLst>
      <p:ext uri="{BB962C8B-B14F-4D97-AF65-F5344CB8AC3E}">
        <p14:creationId xmlns:p14="http://schemas.microsoft.com/office/powerpoint/2010/main" val="897114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33</a:t>
            </a:fld>
            <a:endParaRPr kumimoji="1" lang="ja-JP" altLang="en-US"/>
          </a:p>
        </p:txBody>
      </p:sp>
    </p:spTree>
    <p:extLst>
      <p:ext uri="{BB962C8B-B14F-4D97-AF65-F5344CB8AC3E}">
        <p14:creationId xmlns:p14="http://schemas.microsoft.com/office/powerpoint/2010/main" val="1941520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34</a:t>
            </a:fld>
            <a:endParaRPr kumimoji="1" lang="ja-JP" altLang="en-US"/>
          </a:p>
        </p:txBody>
      </p:sp>
    </p:spTree>
    <p:extLst>
      <p:ext uri="{BB962C8B-B14F-4D97-AF65-F5344CB8AC3E}">
        <p14:creationId xmlns:p14="http://schemas.microsoft.com/office/powerpoint/2010/main" val="783607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35</a:t>
            </a:fld>
            <a:endParaRPr kumimoji="1" lang="ja-JP" altLang="en-US"/>
          </a:p>
        </p:txBody>
      </p:sp>
    </p:spTree>
    <p:extLst>
      <p:ext uri="{BB962C8B-B14F-4D97-AF65-F5344CB8AC3E}">
        <p14:creationId xmlns:p14="http://schemas.microsoft.com/office/powerpoint/2010/main" val="921686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このように</a:t>
            </a:r>
            <a:r>
              <a:rPr kumimoji="1" lang="en-US" altLang="ja-JP" dirty="0" err="1"/>
              <a:t>FloodIt</a:t>
            </a:r>
            <a:r>
              <a:rPr kumimoji="1" lang="ja-JP" altLang="en-US" dirty="0"/>
              <a:t>については研究がなされてきているんですが，今回はこの</a:t>
            </a:r>
            <a:r>
              <a:rPr kumimoji="1" lang="en-US" altLang="ja-JP" dirty="0" err="1"/>
              <a:t>FloodIt</a:t>
            </a:r>
            <a:r>
              <a:rPr kumimoji="1" lang="ja-JP" altLang="en-US" dirty="0"/>
              <a:t>を二人用の対戦ゲームにしたものを考えます．</a:t>
            </a:r>
          </a:p>
        </p:txBody>
      </p:sp>
      <p:sp>
        <p:nvSpPr>
          <p:cNvPr id="4" name="スライド番号プレースホルダー 3"/>
          <p:cNvSpPr>
            <a:spLocks noGrp="1"/>
          </p:cNvSpPr>
          <p:nvPr>
            <p:ph type="sldNum" sz="quarter" idx="5"/>
          </p:nvPr>
        </p:nvSpPr>
        <p:spPr/>
        <p:txBody>
          <a:bodyPr/>
          <a:lstStyle/>
          <a:p>
            <a:fld id="{DB27B9D3-8F54-487C-BCF6-0FEDF67B0644}" type="slidenum">
              <a:rPr kumimoji="1" lang="ja-JP" altLang="en-US" smtClean="0"/>
              <a:t>5</a:t>
            </a:fld>
            <a:endParaRPr kumimoji="1" lang="ja-JP" altLang="en-US"/>
          </a:p>
        </p:txBody>
      </p:sp>
    </p:spTree>
    <p:extLst>
      <p:ext uri="{BB962C8B-B14F-4D97-AF65-F5344CB8AC3E}">
        <p14:creationId xmlns:p14="http://schemas.microsoft.com/office/powerpoint/2010/main" val="499563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いまこのグリッドの状態を盤面と呼んでいくんですが、</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6</a:t>
            </a:fld>
            <a:endParaRPr kumimoji="1" lang="ja-JP" altLang="en-US"/>
          </a:p>
        </p:txBody>
      </p:sp>
    </p:spTree>
    <p:extLst>
      <p:ext uri="{BB962C8B-B14F-4D97-AF65-F5344CB8AC3E}">
        <p14:creationId xmlns:p14="http://schemas.microsoft.com/office/powerpoint/2010/main" val="202982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図は</a:t>
            </a:r>
            <a:r>
              <a:rPr kumimoji="1" lang="en-US" altLang="ja-JP" dirty="0"/>
              <a:t>OC</a:t>
            </a:r>
            <a:r>
              <a:rPr kumimoji="1" lang="ja-JP" altLang="en-US" dirty="0"/>
              <a:t>の説明スライドやゲーム画像から持ってきていいのか？</a:t>
            </a:r>
            <a:endParaRPr kumimoji="1" lang="en-US" altLang="ja-JP" dirty="0"/>
          </a:p>
          <a:p>
            <a:r>
              <a:rPr kumimoji="1" lang="ja-JP" altLang="en-US" dirty="0"/>
              <a:t>目的？</a:t>
            </a:r>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7</a:t>
            </a:fld>
            <a:endParaRPr kumimoji="1" lang="ja-JP" altLang="en-US"/>
          </a:p>
        </p:txBody>
      </p:sp>
    </p:spTree>
    <p:extLst>
      <p:ext uri="{BB962C8B-B14F-4D97-AF65-F5344CB8AC3E}">
        <p14:creationId xmlns:p14="http://schemas.microsoft.com/office/powerpoint/2010/main" val="2085360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11</a:t>
            </a:fld>
            <a:endParaRPr kumimoji="1" lang="ja-JP" altLang="en-US"/>
          </a:p>
        </p:txBody>
      </p:sp>
    </p:spTree>
    <p:extLst>
      <p:ext uri="{BB962C8B-B14F-4D97-AF65-F5344CB8AC3E}">
        <p14:creationId xmlns:p14="http://schemas.microsoft.com/office/powerpoint/2010/main" val="911283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現段階では得かもしれないけどのちのち損する手を選んでいるかもしれないことが起こりうる</a:t>
            </a:r>
            <a:endParaRPr kumimoji="1" lang="en-US" altLang="ja-JP" dirty="0"/>
          </a:p>
          <a:p>
            <a:r>
              <a:rPr kumimoji="1" lang="ja-JP" altLang="en-US" dirty="0"/>
              <a:t>モンテカルロ法では、今まで選んでこなかった手をえらべる可能性がある</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12</a:t>
            </a:fld>
            <a:endParaRPr kumimoji="1" lang="ja-JP" altLang="en-US"/>
          </a:p>
        </p:txBody>
      </p:sp>
    </p:spTree>
    <p:extLst>
      <p:ext uri="{BB962C8B-B14F-4D97-AF65-F5344CB8AC3E}">
        <p14:creationId xmlns:p14="http://schemas.microsoft.com/office/powerpoint/2010/main" val="2612484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13</a:t>
            </a:fld>
            <a:endParaRPr kumimoji="1" lang="ja-JP" altLang="en-US"/>
          </a:p>
        </p:txBody>
      </p:sp>
    </p:spTree>
    <p:extLst>
      <p:ext uri="{BB962C8B-B14F-4D97-AF65-F5344CB8AC3E}">
        <p14:creationId xmlns:p14="http://schemas.microsoft.com/office/powerpoint/2010/main" val="358905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B27B9D3-8F54-487C-BCF6-0FEDF67B0644}" type="slidenum">
              <a:rPr kumimoji="1" lang="ja-JP" altLang="en-US" smtClean="0"/>
              <a:t>14</a:t>
            </a:fld>
            <a:endParaRPr kumimoji="1" lang="ja-JP" altLang="en-US"/>
          </a:p>
        </p:txBody>
      </p:sp>
    </p:spTree>
    <p:extLst>
      <p:ext uri="{BB962C8B-B14F-4D97-AF65-F5344CB8AC3E}">
        <p14:creationId xmlns:p14="http://schemas.microsoft.com/office/powerpoint/2010/main" val="3742660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178781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36656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08208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1" name="正方形/長方形 10"/>
          <p:cNvSpPr/>
          <p:nvPr userDrawn="1"/>
        </p:nvSpPr>
        <p:spPr>
          <a:xfrm>
            <a:off x="0" y="-1"/>
            <a:ext cx="9144000" cy="692331"/>
          </a:xfrm>
          <a:prstGeom prst="rect">
            <a:avLst/>
          </a:prstGeom>
          <a:solidFill>
            <a:schemeClr val="accent1">
              <a:lumMod val="20000"/>
              <a:lumOff val="80000"/>
            </a:schemeClr>
          </a:solidFill>
          <a:ln>
            <a:noFill/>
          </a:ln>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sz="4400" dirty="0"/>
          </a:p>
        </p:txBody>
      </p:sp>
      <p:sp>
        <p:nvSpPr>
          <p:cNvPr id="7" name="Title Placeholder 1"/>
          <p:cNvSpPr>
            <a:spLocks noGrp="1"/>
          </p:cNvSpPr>
          <p:nvPr>
            <p:ph type="title"/>
          </p:nvPr>
        </p:nvSpPr>
        <p:spPr>
          <a:xfrm>
            <a:off x="822960" y="0"/>
            <a:ext cx="7543800" cy="692331"/>
          </a:xfrm>
          <a:prstGeom prst="rect">
            <a:avLst/>
          </a:prstGeom>
        </p:spPr>
        <p:txBody>
          <a:bodyPr vert="horz" lIns="91440" tIns="45720" rIns="91440" bIns="45720" rtlCol="0" anchor="b">
            <a:noAutofit/>
          </a:bodyPr>
          <a:lstStyle>
            <a:lvl1pPr>
              <a:defRPr sz="4400"/>
            </a:lvl1pPr>
          </a:lstStyle>
          <a:p>
            <a:r>
              <a:rPr lang="ja-JP" altLang="en-US" dirty="0"/>
              <a:t>マスター タイトルの書式設定</a:t>
            </a:r>
            <a:endParaRPr lang="en-US" dirty="0"/>
          </a:p>
        </p:txBody>
      </p:sp>
      <p:sp>
        <p:nvSpPr>
          <p:cNvPr id="8" name="Text Placeholder 2"/>
          <p:cNvSpPr>
            <a:spLocks noGrp="1"/>
          </p:cNvSpPr>
          <p:nvPr>
            <p:ph idx="1"/>
          </p:nvPr>
        </p:nvSpPr>
        <p:spPr>
          <a:xfrm>
            <a:off x="822959" y="758815"/>
            <a:ext cx="7543801" cy="5110279"/>
          </a:xfrm>
          <a:prstGeom prst="rect">
            <a:avLst/>
          </a:prstGeom>
        </p:spPr>
        <p:txBody>
          <a:bodyPr vert="horz" lIns="0" tIns="45720" rIns="0" bIns="45720" rtlCol="0">
            <a:normAutofit/>
          </a:bodyPr>
          <a:lstStyle>
            <a:lvl1pPr marL="0" indent="0">
              <a:buNone/>
              <a:defRPr/>
            </a:lvl1pPr>
            <a:lvl2pPr marL="457200" indent="0">
              <a:buNone/>
              <a:defRPr/>
            </a:lvl2pPr>
            <a:lvl3pPr marL="914400" indent="0">
              <a:buFontTx/>
              <a:buNone/>
              <a:defRPr/>
            </a:lvl3pPr>
            <a:lvl4pPr marL="1371600" indent="0">
              <a:buNone/>
              <a:defRPr/>
            </a:lvl4pPr>
            <a:lvl5pPr marL="1828800" indent="0">
              <a:buNone/>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cxnSp>
        <p:nvCxnSpPr>
          <p:cNvPr id="9" name="直線コネクタ 8"/>
          <p:cNvCxnSpPr/>
          <p:nvPr userDrawn="1"/>
        </p:nvCxnSpPr>
        <p:spPr>
          <a:xfrm>
            <a:off x="0" y="692331"/>
            <a:ext cx="9144000" cy="0"/>
          </a:xfrm>
          <a:prstGeom prst="line">
            <a:avLst/>
          </a:prstGeom>
        </p:spPr>
        <p:style>
          <a:lnRef idx="3">
            <a:schemeClr val="accent1"/>
          </a:lnRef>
          <a:fillRef idx="0">
            <a:schemeClr val="accent1"/>
          </a:fillRef>
          <a:effectRef idx="2">
            <a:schemeClr val="accent1"/>
          </a:effectRef>
          <a:fontRef idx="minor">
            <a:schemeClr val="tx1"/>
          </a:fontRef>
        </p:style>
      </p:cxnSp>
      <p:sp>
        <p:nvSpPr>
          <p:cNvPr id="10" name="Slide Number Placeholder 5"/>
          <p:cNvSpPr>
            <a:spLocks noGrp="1"/>
          </p:cNvSpPr>
          <p:nvPr>
            <p:ph type="sldNum" sz="quarter" idx="4"/>
          </p:nvPr>
        </p:nvSpPr>
        <p:spPr>
          <a:xfrm>
            <a:off x="7086600" y="0"/>
            <a:ext cx="2057400" cy="365125"/>
          </a:xfrm>
          <a:prstGeom prst="rect">
            <a:avLst/>
          </a:prstGeom>
        </p:spPr>
        <p:txBody>
          <a:bodyPr vert="horz" lIns="91440" tIns="45720" rIns="91440" bIns="45720" rtlCol="0" anchor="ctr"/>
          <a:lstStyle>
            <a:lvl1pPr algn="r">
              <a:defRPr sz="3200">
                <a:solidFill>
                  <a:schemeClr val="tx1"/>
                </a:solidFill>
              </a:defRPr>
            </a:lvl1pPr>
          </a:lstStyle>
          <a:p>
            <a:fld id="{06866E33-5310-403C-85EB-90D9101399C4}" type="slidenum">
              <a:rPr lang="ja-JP" altLang="en-US" smtClean="0"/>
              <a:pPr/>
              <a:t>‹#›</a:t>
            </a:fld>
            <a:endParaRPr lang="ja-JP" altLang="en-US" dirty="0"/>
          </a:p>
        </p:txBody>
      </p:sp>
    </p:spTree>
    <p:extLst>
      <p:ext uri="{BB962C8B-B14F-4D97-AF65-F5344CB8AC3E}">
        <p14:creationId xmlns:p14="http://schemas.microsoft.com/office/powerpoint/2010/main" val="1711649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08026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80437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63596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35763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2534736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3722072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970212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6F2BC-E947-47BA-BE39-953A2F8183BB}" type="slidenum">
              <a:rPr kumimoji="1" lang="ja-JP" altLang="en-US" smtClean="0"/>
              <a:t>‹#›</a:t>
            </a:fld>
            <a:endParaRPr kumimoji="1" lang="ja-JP" altLang="en-US"/>
          </a:p>
        </p:txBody>
      </p:sp>
    </p:spTree>
    <p:extLst>
      <p:ext uri="{BB962C8B-B14F-4D97-AF65-F5344CB8AC3E}">
        <p14:creationId xmlns:p14="http://schemas.microsoft.com/office/powerpoint/2010/main" val="156542362"/>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0.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11957" y="1102824"/>
            <a:ext cx="8593111" cy="2387600"/>
          </a:xfrm>
        </p:spPr>
        <p:txBody>
          <a:bodyPr>
            <a:normAutofit fontScale="90000"/>
          </a:bodyPr>
          <a:lstStyle/>
          <a:p>
            <a:r>
              <a:rPr kumimoji="1" lang="ja-JP" altLang="en-US" dirty="0"/>
              <a:t>モンテカルロ法に基づく</a:t>
            </a:r>
            <a:r>
              <a:rPr kumimoji="1" lang="en-US" altLang="ja-JP" dirty="0"/>
              <a:t/>
            </a:r>
            <a:br>
              <a:rPr kumimoji="1" lang="en-US" altLang="ja-JP" dirty="0"/>
            </a:br>
            <a:r>
              <a:rPr lang="en-US" altLang="ja-JP" dirty="0"/>
              <a:t>Flood-It</a:t>
            </a:r>
            <a:r>
              <a:rPr lang="ja-JP" altLang="en-US" dirty="0"/>
              <a:t>の対戦アルゴリズムに関する研究</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a:p>
          <a:p>
            <a:r>
              <a:rPr kumimoji="1" lang="ja-JP" altLang="en-US" sz="2800" dirty="0"/>
              <a:t>周・伊藤研究室　学部４年　小田将也</a:t>
            </a:r>
          </a:p>
        </p:txBody>
      </p:sp>
      <p:sp>
        <p:nvSpPr>
          <p:cNvPr id="5" name="正方形/長方形 4"/>
          <p:cNvSpPr/>
          <p:nvPr/>
        </p:nvSpPr>
        <p:spPr>
          <a:xfrm>
            <a:off x="592137" y="2621369"/>
            <a:ext cx="2254136" cy="131074"/>
          </a:xfrm>
          <a:prstGeom prst="rect">
            <a:avLst/>
          </a:prstGeom>
          <a:solidFill>
            <a:srgbClr val="7030A0"/>
          </a:solidFill>
          <a:ln>
            <a:solidFill>
              <a:srgbClr val="7030A0"/>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1143000" y="4711206"/>
            <a:ext cx="1920687" cy="1827707"/>
            <a:chOff x="567609" y="2857500"/>
            <a:chExt cx="3600000" cy="3600000"/>
          </a:xfrm>
        </p:grpSpPr>
        <p:sp>
          <p:nvSpPr>
            <p:cNvPr id="6" name="正方形/長方形 5"/>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4" name="正方形/長方形 33"/>
          <p:cNvSpPr/>
          <p:nvPr/>
        </p:nvSpPr>
        <p:spPr>
          <a:xfrm>
            <a:off x="6161361" y="4711206"/>
            <a:ext cx="1920687" cy="1827707"/>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35" name="正方形/長方形 34"/>
          <p:cNvSpPr/>
          <p:nvPr/>
        </p:nvSpPr>
        <p:spPr>
          <a:xfrm>
            <a:off x="616136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p:cNvSpPr/>
          <p:nvPr/>
        </p:nvSpPr>
        <p:spPr>
          <a:xfrm>
            <a:off x="6545498"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p:cNvSpPr/>
          <p:nvPr/>
        </p:nvSpPr>
        <p:spPr>
          <a:xfrm>
            <a:off x="7697911"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p:cNvSpPr/>
          <p:nvPr/>
        </p:nvSpPr>
        <p:spPr>
          <a:xfrm>
            <a:off x="7313773"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p:cNvSpPr/>
          <p:nvPr/>
        </p:nvSpPr>
        <p:spPr>
          <a:xfrm>
            <a:off x="6929636" y="4711206"/>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p:cNvSpPr/>
          <p:nvPr/>
        </p:nvSpPr>
        <p:spPr>
          <a:xfrm>
            <a:off x="616136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p:cNvSpPr/>
          <p:nvPr/>
        </p:nvSpPr>
        <p:spPr>
          <a:xfrm>
            <a:off x="6545498"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p:cNvSpPr/>
          <p:nvPr/>
        </p:nvSpPr>
        <p:spPr>
          <a:xfrm>
            <a:off x="7697911"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p:cNvSpPr/>
          <p:nvPr/>
        </p:nvSpPr>
        <p:spPr>
          <a:xfrm>
            <a:off x="7313773"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p:cNvSpPr/>
          <p:nvPr/>
        </p:nvSpPr>
        <p:spPr>
          <a:xfrm>
            <a:off x="6929636" y="5076747"/>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p:cNvSpPr/>
          <p:nvPr/>
        </p:nvSpPr>
        <p:spPr>
          <a:xfrm>
            <a:off x="616136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6545498"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p:cNvSpPr/>
          <p:nvPr/>
        </p:nvSpPr>
        <p:spPr>
          <a:xfrm>
            <a:off x="7697911"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p:cNvSpPr/>
          <p:nvPr/>
        </p:nvSpPr>
        <p:spPr>
          <a:xfrm>
            <a:off x="7313773"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p:cNvSpPr/>
          <p:nvPr/>
        </p:nvSpPr>
        <p:spPr>
          <a:xfrm>
            <a:off x="6929636" y="5442289"/>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p:cNvSpPr/>
          <p:nvPr/>
        </p:nvSpPr>
        <p:spPr>
          <a:xfrm>
            <a:off x="6161361"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p:cNvSpPr/>
          <p:nvPr/>
        </p:nvSpPr>
        <p:spPr>
          <a:xfrm>
            <a:off x="6545498" y="5807830"/>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p:cNvSpPr/>
          <p:nvPr/>
        </p:nvSpPr>
        <p:spPr>
          <a:xfrm>
            <a:off x="7697911"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p:cNvSpPr/>
          <p:nvPr/>
        </p:nvSpPr>
        <p:spPr>
          <a:xfrm>
            <a:off x="7313773"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p:cNvSpPr/>
          <p:nvPr/>
        </p:nvSpPr>
        <p:spPr>
          <a:xfrm>
            <a:off x="6929636" y="5807830"/>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6161361" y="6173372"/>
            <a:ext cx="384137" cy="365541"/>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p:cNvSpPr/>
          <p:nvPr/>
        </p:nvSpPr>
        <p:spPr>
          <a:xfrm>
            <a:off x="6545498"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p:cNvSpPr/>
          <p:nvPr/>
        </p:nvSpPr>
        <p:spPr>
          <a:xfrm>
            <a:off x="7697911"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p:cNvSpPr/>
          <p:nvPr/>
        </p:nvSpPr>
        <p:spPr>
          <a:xfrm>
            <a:off x="7313773"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p:cNvSpPr/>
          <p:nvPr/>
        </p:nvSpPr>
        <p:spPr>
          <a:xfrm>
            <a:off x="6929636" y="6173372"/>
            <a:ext cx="384137" cy="365541"/>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下矢印 60"/>
          <p:cNvSpPr/>
          <p:nvPr/>
        </p:nvSpPr>
        <p:spPr>
          <a:xfrm rot="16200000">
            <a:off x="4666796" y="4909436"/>
            <a:ext cx="362685" cy="1243563"/>
          </a:xfrm>
          <a:prstGeom prst="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kumimoji="1" lang="ja-JP" altLang="en-US"/>
          </a:p>
        </p:txBody>
      </p:sp>
      <p:pic>
        <p:nvPicPr>
          <p:cNvPr id="2050" name="Picture 2" descr="塗り絵をする男の子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41490"/>
            <a:ext cx="1476000" cy="141575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塗り絵をする女の子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14003" y="5349875"/>
            <a:ext cx="1280340" cy="143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679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対戦アルゴリズム</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10</a:t>
            </a:fld>
            <a:endParaRPr lang="ja-JP" altLang="en-US" dirty="0"/>
          </a:p>
        </p:txBody>
      </p:sp>
      <p:grpSp>
        <p:nvGrpSpPr>
          <p:cNvPr id="46" name="グループ化 45"/>
          <p:cNvGrpSpPr/>
          <p:nvPr/>
        </p:nvGrpSpPr>
        <p:grpSpPr>
          <a:xfrm>
            <a:off x="1315893" y="2334301"/>
            <a:ext cx="6512215" cy="2214164"/>
            <a:chOff x="1300016" y="2404058"/>
            <a:chExt cx="6512215" cy="2214164"/>
          </a:xfrm>
        </p:grpSpPr>
        <p:sp>
          <p:nvSpPr>
            <p:cNvPr id="47" name="楕円 45">
              <a:extLst>
                <a:ext uri="{FF2B5EF4-FFF2-40B4-BE49-F238E27FC236}">
                  <a16:creationId xmlns="" xmlns:a16="http://schemas.microsoft.com/office/drawing/2014/main" id="{E2E6DF5E-75CD-4057-91CF-D457BE8B54F7}"/>
                </a:ext>
              </a:extLst>
            </p:cNvPr>
            <p:cNvSpPr/>
            <p:nvPr/>
          </p:nvSpPr>
          <p:spPr>
            <a:xfrm>
              <a:off x="4392000" y="2404058"/>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48" name="直線コネクタ 47">
              <a:extLst>
                <a:ext uri="{FF2B5EF4-FFF2-40B4-BE49-F238E27FC236}">
                  <a16:creationId xmlns="" xmlns:a16="http://schemas.microsoft.com/office/drawing/2014/main" id="{3BDA5F92-AA65-4534-B21E-D5CA8660A090}"/>
                </a:ext>
              </a:extLst>
            </p:cNvPr>
            <p:cNvCxnSpPr>
              <a:cxnSpLocks/>
              <a:endCxn id="47" idx="4"/>
            </p:cNvCxnSpPr>
            <p:nvPr/>
          </p:nvCxnSpPr>
          <p:spPr>
            <a:xfrm flipH="1" flipV="1">
              <a:off x="4572000"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49" name="直線コネクタ 48">
              <a:extLst>
                <a:ext uri="{FF2B5EF4-FFF2-40B4-BE49-F238E27FC236}">
                  <a16:creationId xmlns="" xmlns:a16="http://schemas.microsoft.com/office/drawing/2014/main" id="{C0E5B93D-D118-4B7F-AE93-FB67A63FAEA8}"/>
                </a:ext>
              </a:extLst>
            </p:cNvPr>
            <p:cNvCxnSpPr>
              <a:cxnSpLocks/>
              <a:stCxn id="47" idx="4"/>
            </p:cNvCxnSpPr>
            <p:nvPr/>
          </p:nvCxnSpPr>
          <p:spPr>
            <a:xfrm flipH="1">
              <a:off x="2284722" y="2764058"/>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0" name="楕円 53">
              <a:extLst>
                <a:ext uri="{FF2B5EF4-FFF2-40B4-BE49-F238E27FC236}">
                  <a16:creationId xmlns="" xmlns:a16="http://schemas.microsoft.com/office/drawing/2014/main" id="{D8F9136D-0C61-457F-A419-E34000C84472}"/>
                </a:ext>
              </a:extLst>
            </p:cNvPr>
            <p:cNvSpPr/>
            <p:nvPr/>
          </p:nvSpPr>
          <p:spPr>
            <a:xfrm>
              <a:off x="21047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1" name="楕円 54">
              <a:extLst>
                <a:ext uri="{FF2B5EF4-FFF2-40B4-BE49-F238E27FC236}">
                  <a16:creationId xmlns="" xmlns:a16="http://schemas.microsoft.com/office/drawing/2014/main" id="{414FCE65-7DCC-4181-94F0-46E4217B44D8}"/>
                </a:ext>
              </a:extLst>
            </p:cNvPr>
            <p:cNvSpPr/>
            <p:nvPr/>
          </p:nvSpPr>
          <p:spPr>
            <a:xfrm>
              <a:off x="66792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2" name="楕円 55">
              <a:extLst>
                <a:ext uri="{FF2B5EF4-FFF2-40B4-BE49-F238E27FC236}">
                  <a16:creationId xmlns="" xmlns:a16="http://schemas.microsoft.com/office/drawing/2014/main" id="{518FB9C2-7248-417F-92A6-6FE476534E3C}"/>
                </a:ext>
              </a:extLst>
            </p:cNvPr>
            <p:cNvSpPr/>
            <p:nvPr/>
          </p:nvSpPr>
          <p:spPr>
            <a:xfrm>
              <a:off x="3704922"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3" name="楕円 58">
              <a:extLst>
                <a:ext uri="{FF2B5EF4-FFF2-40B4-BE49-F238E27FC236}">
                  <a16:creationId xmlns="" xmlns:a16="http://schemas.microsoft.com/office/drawing/2014/main" id="{C9057028-988F-49ED-A769-CC13B6650A55}"/>
                </a:ext>
              </a:extLst>
            </p:cNvPr>
            <p:cNvSpPr/>
            <p:nvPr/>
          </p:nvSpPr>
          <p:spPr>
            <a:xfrm>
              <a:off x="5079078" y="308216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54" name="直線コネクタ 53">
              <a:extLst>
                <a:ext uri="{FF2B5EF4-FFF2-40B4-BE49-F238E27FC236}">
                  <a16:creationId xmlns="" xmlns:a16="http://schemas.microsoft.com/office/drawing/2014/main" id="{925E01E6-CC2A-4EFF-AACE-BF94CE84A6E8}"/>
                </a:ext>
              </a:extLst>
            </p:cNvPr>
            <p:cNvCxnSpPr>
              <a:cxnSpLocks/>
              <a:stCxn id="47" idx="4"/>
              <a:endCxn id="52" idx="0"/>
            </p:cNvCxnSpPr>
            <p:nvPr/>
          </p:nvCxnSpPr>
          <p:spPr>
            <a:xfrm flipH="1">
              <a:off x="3884922" y="2764058"/>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 xmlns:a16="http://schemas.microsoft.com/office/drawing/2014/main" id="{1DEBCD05-0739-4712-8E97-1703C736C933}"/>
                </a:ext>
              </a:extLst>
            </p:cNvPr>
            <p:cNvCxnSpPr>
              <a:cxnSpLocks/>
              <a:stCxn id="47" idx="4"/>
              <a:endCxn id="53" idx="0"/>
            </p:cNvCxnSpPr>
            <p:nvPr/>
          </p:nvCxnSpPr>
          <p:spPr>
            <a:xfrm>
              <a:off x="4572000" y="2764058"/>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56" name="楕円 65">
              <a:extLst>
                <a:ext uri="{FF2B5EF4-FFF2-40B4-BE49-F238E27FC236}">
                  <a16:creationId xmlns="" xmlns:a16="http://schemas.microsoft.com/office/drawing/2014/main" id="{CB06118E-8F5B-4DA7-896C-EEB8F65B1BE3}"/>
                </a:ext>
              </a:extLst>
            </p:cNvPr>
            <p:cNvSpPr/>
            <p:nvPr/>
          </p:nvSpPr>
          <p:spPr>
            <a:xfrm>
              <a:off x="130001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7" name="楕円 66">
              <a:extLst>
                <a:ext uri="{FF2B5EF4-FFF2-40B4-BE49-F238E27FC236}">
                  <a16:creationId xmlns="" xmlns:a16="http://schemas.microsoft.com/office/drawing/2014/main" id="{50C0E5C2-202E-47C1-A024-89752612DEB0}"/>
                </a:ext>
              </a:extLst>
            </p:cNvPr>
            <p:cNvSpPr/>
            <p:nvPr/>
          </p:nvSpPr>
          <p:spPr>
            <a:xfrm>
              <a:off x="624663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8" name="楕円 67">
              <a:extLst>
                <a:ext uri="{FF2B5EF4-FFF2-40B4-BE49-F238E27FC236}">
                  <a16:creationId xmlns="" xmlns:a16="http://schemas.microsoft.com/office/drawing/2014/main" id="{D0A4F83E-2898-4B6E-8B75-B973F7EC17F5}"/>
                </a:ext>
              </a:extLst>
            </p:cNvPr>
            <p:cNvSpPr/>
            <p:nvPr/>
          </p:nvSpPr>
          <p:spPr>
            <a:xfrm>
              <a:off x="294087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59" name="楕円 68">
              <a:extLst>
                <a:ext uri="{FF2B5EF4-FFF2-40B4-BE49-F238E27FC236}">
                  <a16:creationId xmlns="" xmlns:a16="http://schemas.microsoft.com/office/drawing/2014/main" id="{01BCCA22-BC8F-4D00-AAD5-DC098E6A755B}"/>
                </a:ext>
              </a:extLst>
            </p:cNvPr>
            <p:cNvSpPr/>
            <p:nvPr/>
          </p:nvSpPr>
          <p:spPr>
            <a:xfrm>
              <a:off x="459949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0" name="楕円 69">
              <a:extLst>
                <a:ext uri="{FF2B5EF4-FFF2-40B4-BE49-F238E27FC236}">
                  <a16:creationId xmlns="" xmlns:a16="http://schemas.microsoft.com/office/drawing/2014/main" id="{FD7C7D98-D6F3-4672-9118-1A36CF2ACB8C}"/>
                </a:ext>
              </a:extLst>
            </p:cNvPr>
            <p:cNvSpPr/>
            <p:nvPr/>
          </p:nvSpPr>
          <p:spPr>
            <a:xfrm>
              <a:off x="1704066"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1" name="楕円 70">
              <a:extLst>
                <a:ext uri="{FF2B5EF4-FFF2-40B4-BE49-F238E27FC236}">
                  <a16:creationId xmlns="" xmlns:a16="http://schemas.microsoft.com/office/drawing/2014/main" id="{8AFDF69C-34BD-4671-88F3-6EC3EB218F89}"/>
                </a:ext>
              </a:extLst>
            </p:cNvPr>
            <p:cNvSpPr/>
            <p:nvPr/>
          </p:nvSpPr>
          <p:spPr>
            <a:xfrm>
              <a:off x="6650687"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2" name="楕円 71">
              <a:extLst>
                <a:ext uri="{FF2B5EF4-FFF2-40B4-BE49-F238E27FC236}">
                  <a16:creationId xmlns="" xmlns:a16="http://schemas.microsoft.com/office/drawing/2014/main" id="{4DECF26C-5F6D-4032-B56A-017A131B6291}"/>
                </a:ext>
              </a:extLst>
            </p:cNvPr>
            <p:cNvSpPr/>
            <p:nvPr/>
          </p:nvSpPr>
          <p:spPr>
            <a:xfrm>
              <a:off x="3344922" y="366519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3" name="楕円 72">
              <a:extLst>
                <a:ext uri="{FF2B5EF4-FFF2-40B4-BE49-F238E27FC236}">
                  <a16:creationId xmlns="" xmlns:a16="http://schemas.microsoft.com/office/drawing/2014/main" id="{DF86E1A0-3430-44A6-BE23-D25F21926889}"/>
                </a:ext>
              </a:extLst>
            </p:cNvPr>
            <p:cNvSpPr/>
            <p:nvPr/>
          </p:nvSpPr>
          <p:spPr>
            <a:xfrm>
              <a:off x="5003549" y="3657136"/>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4" name="楕円 73">
              <a:extLst>
                <a:ext uri="{FF2B5EF4-FFF2-40B4-BE49-F238E27FC236}">
                  <a16:creationId xmlns="" xmlns:a16="http://schemas.microsoft.com/office/drawing/2014/main" id="{3CC07AC7-20ED-41D3-ABED-1C0406A87CD4}"/>
                </a:ext>
              </a:extLst>
            </p:cNvPr>
            <p:cNvSpPr/>
            <p:nvPr/>
          </p:nvSpPr>
          <p:spPr>
            <a:xfrm>
              <a:off x="210156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5" name="楕円 74">
              <a:extLst>
                <a:ext uri="{FF2B5EF4-FFF2-40B4-BE49-F238E27FC236}">
                  <a16:creationId xmlns="" xmlns:a16="http://schemas.microsoft.com/office/drawing/2014/main" id="{BE4D90C9-1847-4762-BC82-1206EB64F404}"/>
                </a:ext>
              </a:extLst>
            </p:cNvPr>
            <p:cNvSpPr/>
            <p:nvPr/>
          </p:nvSpPr>
          <p:spPr>
            <a:xfrm>
              <a:off x="7048181"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6" name="楕円 75">
              <a:extLst>
                <a:ext uri="{FF2B5EF4-FFF2-40B4-BE49-F238E27FC236}">
                  <a16:creationId xmlns="" xmlns:a16="http://schemas.microsoft.com/office/drawing/2014/main" id="{0D0E0976-8A73-4D27-A0D6-2702A64D1DA4}"/>
                </a:ext>
              </a:extLst>
            </p:cNvPr>
            <p:cNvSpPr/>
            <p:nvPr/>
          </p:nvSpPr>
          <p:spPr>
            <a:xfrm>
              <a:off x="3742416"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7" name="楕円 76">
              <a:extLst>
                <a:ext uri="{FF2B5EF4-FFF2-40B4-BE49-F238E27FC236}">
                  <a16:creationId xmlns="" xmlns:a16="http://schemas.microsoft.com/office/drawing/2014/main" id="{277EABF9-9EAF-4FB1-B3D8-940B7F3A0D67}"/>
                </a:ext>
              </a:extLst>
            </p:cNvPr>
            <p:cNvSpPr/>
            <p:nvPr/>
          </p:nvSpPr>
          <p:spPr>
            <a:xfrm>
              <a:off x="5401043" y="3662134"/>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8" name="楕円 77">
              <a:extLst>
                <a:ext uri="{FF2B5EF4-FFF2-40B4-BE49-F238E27FC236}">
                  <a16:creationId xmlns="" xmlns:a16="http://schemas.microsoft.com/office/drawing/2014/main" id="{899649BB-A32C-4578-B091-D49687365AAA}"/>
                </a:ext>
              </a:extLst>
            </p:cNvPr>
            <p:cNvSpPr/>
            <p:nvPr/>
          </p:nvSpPr>
          <p:spPr>
            <a:xfrm>
              <a:off x="2505610" y="367019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69" name="楕円 78">
              <a:extLst>
                <a:ext uri="{FF2B5EF4-FFF2-40B4-BE49-F238E27FC236}">
                  <a16:creationId xmlns="" xmlns:a16="http://schemas.microsoft.com/office/drawing/2014/main" id="{503BFAF7-1337-427D-A9E3-57F4E220D87B}"/>
                </a:ext>
              </a:extLst>
            </p:cNvPr>
            <p:cNvSpPr/>
            <p:nvPr/>
          </p:nvSpPr>
          <p:spPr>
            <a:xfrm>
              <a:off x="7452231" y="3676002"/>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0" name="楕円 79">
              <a:extLst>
                <a:ext uri="{FF2B5EF4-FFF2-40B4-BE49-F238E27FC236}">
                  <a16:creationId xmlns="" xmlns:a16="http://schemas.microsoft.com/office/drawing/2014/main" id="{00BAD2DC-7C8F-49C8-A738-A05F17C480A0}"/>
                </a:ext>
              </a:extLst>
            </p:cNvPr>
            <p:cNvSpPr/>
            <p:nvPr/>
          </p:nvSpPr>
          <p:spPr>
            <a:xfrm>
              <a:off x="4164237" y="367262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71" name="楕円 80">
              <a:extLst>
                <a:ext uri="{FF2B5EF4-FFF2-40B4-BE49-F238E27FC236}">
                  <a16:creationId xmlns="" xmlns:a16="http://schemas.microsoft.com/office/drawing/2014/main" id="{4AFB9943-4CF3-400F-8FBB-C4A498D5FAF0}"/>
                </a:ext>
              </a:extLst>
            </p:cNvPr>
            <p:cNvSpPr/>
            <p:nvPr/>
          </p:nvSpPr>
          <p:spPr>
            <a:xfrm>
              <a:off x="5808487" y="3672730"/>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72" name="直線コネクタ 71">
              <a:extLst>
                <a:ext uri="{FF2B5EF4-FFF2-40B4-BE49-F238E27FC236}">
                  <a16:creationId xmlns="" xmlns:a16="http://schemas.microsoft.com/office/drawing/2014/main" id="{98036078-8DD0-40FC-BAE6-8F7EE5B2AB5B}"/>
                </a:ext>
              </a:extLst>
            </p:cNvPr>
            <p:cNvCxnSpPr>
              <a:cxnSpLocks/>
              <a:stCxn id="50" idx="4"/>
              <a:endCxn id="56" idx="0"/>
            </p:cNvCxnSpPr>
            <p:nvPr/>
          </p:nvCxnSpPr>
          <p:spPr>
            <a:xfrm flipH="1">
              <a:off x="1480016" y="3442162"/>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3" name="直線コネクタ 72">
              <a:extLst>
                <a:ext uri="{FF2B5EF4-FFF2-40B4-BE49-F238E27FC236}">
                  <a16:creationId xmlns="" xmlns:a16="http://schemas.microsoft.com/office/drawing/2014/main" id="{01020577-7E10-4FD7-AA4A-D2F10FA2F7A9}"/>
                </a:ext>
              </a:extLst>
            </p:cNvPr>
            <p:cNvCxnSpPr>
              <a:cxnSpLocks/>
              <a:stCxn id="50" idx="4"/>
              <a:endCxn id="60" idx="0"/>
            </p:cNvCxnSpPr>
            <p:nvPr/>
          </p:nvCxnSpPr>
          <p:spPr>
            <a:xfrm flipH="1">
              <a:off x="1884066" y="3442162"/>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4" name="直線コネクタ 73">
              <a:extLst>
                <a:ext uri="{FF2B5EF4-FFF2-40B4-BE49-F238E27FC236}">
                  <a16:creationId xmlns="" xmlns:a16="http://schemas.microsoft.com/office/drawing/2014/main" id="{9A4F71BE-E4A6-4B55-B105-D6439D99C531}"/>
                </a:ext>
              </a:extLst>
            </p:cNvPr>
            <p:cNvCxnSpPr>
              <a:cxnSpLocks/>
              <a:stCxn id="50" idx="4"/>
              <a:endCxn id="64" idx="0"/>
            </p:cNvCxnSpPr>
            <p:nvPr/>
          </p:nvCxnSpPr>
          <p:spPr>
            <a:xfrm flipH="1">
              <a:off x="2281560" y="3442162"/>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5" name="直線コネクタ 74">
              <a:extLst>
                <a:ext uri="{FF2B5EF4-FFF2-40B4-BE49-F238E27FC236}">
                  <a16:creationId xmlns="" xmlns:a16="http://schemas.microsoft.com/office/drawing/2014/main" id="{CCA707DD-7095-48E6-8185-BADFD2FAA17A}"/>
                </a:ext>
              </a:extLst>
            </p:cNvPr>
            <p:cNvCxnSpPr>
              <a:cxnSpLocks/>
              <a:stCxn id="50" idx="4"/>
              <a:endCxn id="68" idx="0"/>
            </p:cNvCxnSpPr>
            <p:nvPr/>
          </p:nvCxnSpPr>
          <p:spPr>
            <a:xfrm>
              <a:off x="2284722" y="3442162"/>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6" name="直線コネクタ 75">
              <a:extLst>
                <a:ext uri="{FF2B5EF4-FFF2-40B4-BE49-F238E27FC236}">
                  <a16:creationId xmlns="" xmlns:a16="http://schemas.microsoft.com/office/drawing/2014/main" id="{42FD5333-DC33-44BF-A92C-D508572D47EC}"/>
                </a:ext>
              </a:extLst>
            </p:cNvPr>
            <p:cNvCxnSpPr>
              <a:cxnSpLocks/>
              <a:stCxn id="52" idx="4"/>
              <a:endCxn id="58" idx="0"/>
            </p:cNvCxnSpPr>
            <p:nvPr/>
          </p:nvCxnSpPr>
          <p:spPr>
            <a:xfrm flipH="1">
              <a:off x="3120872" y="3442162"/>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7" name="直線コネクタ 76">
              <a:extLst>
                <a:ext uri="{FF2B5EF4-FFF2-40B4-BE49-F238E27FC236}">
                  <a16:creationId xmlns="" xmlns:a16="http://schemas.microsoft.com/office/drawing/2014/main" id="{E158FE35-6984-4CEB-92AA-8F0FCDFB4C35}"/>
                </a:ext>
              </a:extLst>
            </p:cNvPr>
            <p:cNvCxnSpPr>
              <a:cxnSpLocks/>
              <a:stCxn id="52" idx="4"/>
              <a:endCxn id="62" idx="0"/>
            </p:cNvCxnSpPr>
            <p:nvPr/>
          </p:nvCxnSpPr>
          <p:spPr>
            <a:xfrm flipH="1">
              <a:off x="3524922" y="3442162"/>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8" name="直線コネクタ 77">
              <a:extLst>
                <a:ext uri="{FF2B5EF4-FFF2-40B4-BE49-F238E27FC236}">
                  <a16:creationId xmlns="" xmlns:a16="http://schemas.microsoft.com/office/drawing/2014/main" id="{B6A0256F-8F11-415D-821F-761E0326F8CC}"/>
                </a:ext>
              </a:extLst>
            </p:cNvPr>
            <p:cNvCxnSpPr>
              <a:cxnSpLocks/>
              <a:stCxn id="52" idx="4"/>
              <a:endCxn id="66" idx="0"/>
            </p:cNvCxnSpPr>
            <p:nvPr/>
          </p:nvCxnSpPr>
          <p:spPr>
            <a:xfrm>
              <a:off x="3884922" y="3442162"/>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9" name="直線コネクタ 78">
              <a:extLst>
                <a:ext uri="{FF2B5EF4-FFF2-40B4-BE49-F238E27FC236}">
                  <a16:creationId xmlns="" xmlns:a16="http://schemas.microsoft.com/office/drawing/2014/main" id="{462B1297-0E66-4A76-A8BC-C167050BA96C}"/>
                </a:ext>
              </a:extLst>
            </p:cNvPr>
            <p:cNvCxnSpPr>
              <a:cxnSpLocks/>
              <a:stCxn id="52" idx="4"/>
              <a:endCxn id="70" idx="0"/>
            </p:cNvCxnSpPr>
            <p:nvPr/>
          </p:nvCxnSpPr>
          <p:spPr>
            <a:xfrm>
              <a:off x="3884922" y="3442162"/>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0" name="直線コネクタ 79">
              <a:extLst>
                <a:ext uri="{FF2B5EF4-FFF2-40B4-BE49-F238E27FC236}">
                  <a16:creationId xmlns="" xmlns:a16="http://schemas.microsoft.com/office/drawing/2014/main" id="{2E254509-BC6E-44C2-B494-E257A440FC6B}"/>
                </a:ext>
              </a:extLst>
            </p:cNvPr>
            <p:cNvCxnSpPr>
              <a:cxnSpLocks/>
              <a:stCxn id="53" idx="4"/>
              <a:endCxn id="59" idx="0"/>
            </p:cNvCxnSpPr>
            <p:nvPr/>
          </p:nvCxnSpPr>
          <p:spPr>
            <a:xfrm flipH="1">
              <a:off x="4779499" y="3442162"/>
              <a:ext cx="47957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1" name="直線コネクタ 80">
              <a:extLst>
                <a:ext uri="{FF2B5EF4-FFF2-40B4-BE49-F238E27FC236}">
                  <a16:creationId xmlns="" xmlns:a16="http://schemas.microsoft.com/office/drawing/2014/main" id="{CD2042C4-D293-4C17-AB9C-B84BBEA43A37}"/>
                </a:ext>
              </a:extLst>
            </p:cNvPr>
            <p:cNvCxnSpPr>
              <a:cxnSpLocks/>
              <a:stCxn id="53" idx="4"/>
              <a:endCxn id="63" idx="0"/>
            </p:cNvCxnSpPr>
            <p:nvPr/>
          </p:nvCxnSpPr>
          <p:spPr>
            <a:xfrm flipH="1">
              <a:off x="5183549" y="3442162"/>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2" name="直線コネクタ 81">
              <a:extLst>
                <a:ext uri="{FF2B5EF4-FFF2-40B4-BE49-F238E27FC236}">
                  <a16:creationId xmlns="" xmlns:a16="http://schemas.microsoft.com/office/drawing/2014/main" id="{1F62BFB9-8F61-4DB0-8048-841508AFD3A2}"/>
                </a:ext>
              </a:extLst>
            </p:cNvPr>
            <p:cNvCxnSpPr>
              <a:cxnSpLocks/>
              <a:stCxn id="53" idx="4"/>
              <a:endCxn id="67" idx="0"/>
            </p:cNvCxnSpPr>
            <p:nvPr/>
          </p:nvCxnSpPr>
          <p:spPr>
            <a:xfrm>
              <a:off x="5259078" y="3442162"/>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3" name="直線コネクタ 82">
              <a:extLst>
                <a:ext uri="{FF2B5EF4-FFF2-40B4-BE49-F238E27FC236}">
                  <a16:creationId xmlns="" xmlns:a16="http://schemas.microsoft.com/office/drawing/2014/main" id="{DF204CD9-5DB9-4AA4-9C43-25C9001C0BFF}"/>
                </a:ext>
              </a:extLst>
            </p:cNvPr>
            <p:cNvCxnSpPr>
              <a:cxnSpLocks/>
              <a:stCxn id="53" idx="4"/>
              <a:endCxn id="71" idx="0"/>
            </p:cNvCxnSpPr>
            <p:nvPr/>
          </p:nvCxnSpPr>
          <p:spPr>
            <a:xfrm>
              <a:off x="5259078" y="3442162"/>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4" name="直線コネクタ 83">
              <a:extLst>
                <a:ext uri="{FF2B5EF4-FFF2-40B4-BE49-F238E27FC236}">
                  <a16:creationId xmlns="" xmlns:a16="http://schemas.microsoft.com/office/drawing/2014/main" id="{ED9E23E5-CADA-46DD-89AE-66FFCFA4B954}"/>
                </a:ext>
              </a:extLst>
            </p:cNvPr>
            <p:cNvCxnSpPr>
              <a:cxnSpLocks/>
              <a:stCxn id="51" idx="4"/>
              <a:endCxn id="57" idx="0"/>
            </p:cNvCxnSpPr>
            <p:nvPr/>
          </p:nvCxnSpPr>
          <p:spPr>
            <a:xfrm flipH="1">
              <a:off x="6426637" y="3442162"/>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5" name="直線コネクタ 84">
              <a:extLst>
                <a:ext uri="{FF2B5EF4-FFF2-40B4-BE49-F238E27FC236}">
                  <a16:creationId xmlns="" xmlns:a16="http://schemas.microsoft.com/office/drawing/2014/main" id="{31CCBF65-91A5-44D4-9C9F-959F7D7DCBB4}"/>
                </a:ext>
              </a:extLst>
            </p:cNvPr>
            <p:cNvCxnSpPr>
              <a:cxnSpLocks/>
              <a:stCxn id="51" idx="4"/>
              <a:endCxn id="61" idx="0"/>
            </p:cNvCxnSpPr>
            <p:nvPr/>
          </p:nvCxnSpPr>
          <p:spPr>
            <a:xfrm flipH="1">
              <a:off x="6830687" y="3442162"/>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6" name="直線コネクタ 85">
              <a:extLst>
                <a:ext uri="{FF2B5EF4-FFF2-40B4-BE49-F238E27FC236}">
                  <a16:creationId xmlns="" xmlns:a16="http://schemas.microsoft.com/office/drawing/2014/main" id="{E4B6EA9B-D3AF-4065-987E-00B0A24A6844}"/>
                </a:ext>
              </a:extLst>
            </p:cNvPr>
            <p:cNvCxnSpPr>
              <a:cxnSpLocks/>
              <a:stCxn id="51" idx="4"/>
              <a:endCxn id="65" idx="0"/>
            </p:cNvCxnSpPr>
            <p:nvPr/>
          </p:nvCxnSpPr>
          <p:spPr>
            <a:xfrm>
              <a:off x="6859278" y="3442162"/>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87" name="直線コネクタ 86">
              <a:extLst>
                <a:ext uri="{FF2B5EF4-FFF2-40B4-BE49-F238E27FC236}">
                  <a16:creationId xmlns="" xmlns:a16="http://schemas.microsoft.com/office/drawing/2014/main" id="{51840487-F56C-44FC-A5D6-CA5FFE7728C6}"/>
                </a:ext>
              </a:extLst>
            </p:cNvPr>
            <p:cNvCxnSpPr>
              <a:cxnSpLocks/>
              <a:stCxn id="51" idx="4"/>
              <a:endCxn id="69" idx="0"/>
            </p:cNvCxnSpPr>
            <p:nvPr/>
          </p:nvCxnSpPr>
          <p:spPr>
            <a:xfrm>
              <a:off x="6859278" y="3442162"/>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88" name="グループ化 87">
              <a:extLst>
                <a:ext uri="{FF2B5EF4-FFF2-40B4-BE49-F238E27FC236}">
                  <a16:creationId xmlns="" xmlns:a16="http://schemas.microsoft.com/office/drawing/2014/main" id="{66CF3673-73EA-4BF7-AD19-FC8CB5DFC862}"/>
                </a:ext>
              </a:extLst>
            </p:cNvPr>
            <p:cNvGrpSpPr/>
            <p:nvPr/>
          </p:nvGrpSpPr>
          <p:grpSpPr>
            <a:xfrm>
              <a:off x="2088216" y="4258222"/>
              <a:ext cx="108000" cy="360000"/>
              <a:chOff x="992298" y="2865227"/>
              <a:chExt cx="45721" cy="311919"/>
            </a:xfrm>
          </p:grpSpPr>
          <p:sp>
            <p:nvSpPr>
              <p:cNvPr id="103" name="円/楕円 105">
                <a:extLst>
                  <a:ext uri="{FF2B5EF4-FFF2-40B4-BE49-F238E27FC236}">
                    <a16:creationId xmlns="" xmlns:a16="http://schemas.microsoft.com/office/drawing/2014/main" id="{B7EFFF8A-8BD4-4130-AD88-80967C054CCE}"/>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4" name="円/楕円 106">
                <a:extLst>
                  <a:ext uri="{FF2B5EF4-FFF2-40B4-BE49-F238E27FC236}">
                    <a16:creationId xmlns="" xmlns:a16="http://schemas.microsoft.com/office/drawing/2014/main" id="{73D668E2-22CE-498B-A5C9-70722453E351}"/>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5" name="円/楕円 107">
                <a:extLst>
                  <a:ext uri="{FF2B5EF4-FFF2-40B4-BE49-F238E27FC236}">
                    <a16:creationId xmlns="" xmlns:a16="http://schemas.microsoft.com/office/drawing/2014/main" id="{C76A87AE-3D51-4C04-A179-7292247CF53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89" name="グループ化 88">
              <a:extLst>
                <a:ext uri="{FF2B5EF4-FFF2-40B4-BE49-F238E27FC236}">
                  <a16:creationId xmlns="" xmlns:a16="http://schemas.microsoft.com/office/drawing/2014/main" id="{8779A2A7-E35F-4DB6-AE10-9DA54ED9EA1F}"/>
                </a:ext>
              </a:extLst>
            </p:cNvPr>
            <p:cNvGrpSpPr/>
            <p:nvPr/>
          </p:nvGrpSpPr>
          <p:grpSpPr>
            <a:xfrm>
              <a:off x="3688416" y="4258222"/>
              <a:ext cx="108000" cy="360000"/>
              <a:chOff x="992298" y="2865227"/>
              <a:chExt cx="45721" cy="311919"/>
            </a:xfrm>
          </p:grpSpPr>
          <p:sp>
            <p:nvSpPr>
              <p:cNvPr id="100" name="円/楕円 105">
                <a:extLst>
                  <a:ext uri="{FF2B5EF4-FFF2-40B4-BE49-F238E27FC236}">
                    <a16:creationId xmlns="" xmlns:a16="http://schemas.microsoft.com/office/drawing/2014/main" id="{20648900-A315-4E57-8489-143602BB8E07}"/>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1" name="円/楕円 106">
                <a:extLst>
                  <a:ext uri="{FF2B5EF4-FFF2-40B4-BE49-F238E27FC236}">
                    <a16:creationId xmlns="" xmlns:a16="http://schemas.microsoft.com/office/drawing/2014/main" id="{FCCB4051-DEFA-4DB8-BD4B-3D5405C547C0}"/>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02" name="円/楕円 107">
                <a:extLst>
                  <a:ext uri="{FF2B5EF4-FFF2-40B4-BE49-F238E27FC236}">
                    <a16:creationId xmlns="" xmlns:a16="http://schemas.microsoft.com/office/drawing/2014/main" id="{F3157040-95B1-4FE2-9028-535C35820C8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 xmlns:a16="http://schemas.microsoft.com/office/drawing/2014/main" id="{E8EE2427-17FA-4A0B-BF7C-2682FAB70276}"/>
                </a:ext>
              </a:extLst>
            </p:cNvPr>
            <p:cNvGrpSpPr/>
            <p:nvPr/>
          </p:nvGrpSpPr>
          <p:grpSpPr>
            <a:xfrm>
              <a:off x="5347043" y="4258222"/>
              <a:ext cx="108000" cy="360000"/>
              <a:chOff x="992298" y="2865227"/>
              <a:chExt cx="45721" cy="311919"/>
            </a:xfrm>
          </p:grpSpPr>
          <p:sp>
            <p:nvSpPr>
              <p:cNvPr id="97" name="円/楕円 105">
                <a:extLst>
                  <a:ext uri="{FF2B5EF4-FFF2-40B4-BE49-F238E27FC236}">
                    <a16:creationId xmlns="" xmlns:a16="http://schemas.microsoft.com/office/drawing/2014/main" id="{F73595A3-9FC2-4910-BE77-E5ED879C4329}"/>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円/楕円 106">
                <a:extLst>
                  <a:ext uri="{FF2B5EF4-FFF2-40B4-BE49-F238E27FC236}">
                    <a16:creationId xmlns="" xmlns:a16="http://schemas.microsoft.com/office/drawing/2014/main" id="{FD1E39A2-7029-42D7-908D-D1EC8FAE33EB}"/>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9" name="円/楕円 107">
                <a:extLst>
                  <a:ext uri="{FF2B5EF4-FFF2-40B4-BE49-F238E27FC236}">
                    <a16:creationId xmlns="" xmlns:a16="http://schemas.microsoft.com/office/drawing/2014/main" id="{1F40A1B3-0657-45C8-A2C9-F9BBFD7260B0}"/>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 xmlns:a16="http://schemas.microsoft.com/office/drawing/2014/main" id="{61622B1E-14C4-43C4-BDDA-F8A87C677F74}"/>
                </a:ext>
              </a:extLst>
            </p:cNvPr>
            <p:cNvGrpSpPr/>
            <p:nvPr/>
          </p:nvGrpSpPr>
          <p:grpSpPr>
            <a:xfrm>
              <a:off x="6912260" y="4258222"/>
              <a:ext cx="108000" cy="360000"/>
              <a:chOff x="992298" y="2865227"/>
              <a:chExt cx="45721" cy="311919"/>
            </a:xfrm>
          </p:grpSpPr>
          <p:sp>
            <p:nvSpPr>
              <p:cNvPr id="94" name="円/楕円 105">
                <a:extLst>
                  <a:ext uri="{FF2B5EF4-FFF2-40B4-BE49-F238E27FC236}">
                    <a16:creationId xmlns="" xmlns:a16="http://schemas.microsoft.com/office/drawing/2014/main" id="{FD7C4CA5-85F6-4767-B4FF-DFCA5AA307F1}"/>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円/楕円 106">
                <a:extLst>
                  <a:ext uri="{FF2B5EF4-FFF2-40B4-BE49-F238E27FC236}">
                    <a16:creationId xmlns="" xmlns:a16="http://schemas.microsoft.com/office/drawing/2014/main" id="{7420E82D-DEA7-42E9-8993-D0EBB2906447}"/>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6" name="円/楕円 107">
                <a:extLst>
                  <a:ext uri="{FF2B5EF4-FFF2-40B4-BE49-F238E27FC236}">
                    <a16:creationId xmlns="" xmlns:a16="http://schemas.microsoft.com/office/drawing/2014/main" id="{114F55BD-8A8C-4DD8-BAE8-957491C56661}"/>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grpSp>
      <p:sp>
        <p:nvSpPr>
          <p:cNvPr id="144" name="コンテンツ プレースホルダー 2"/>
          <p:cNvSpPr txBox="1">
            <a:spLocks/>
          </p:cNvSpPr>
          <p:nvPr/>
        </p:nvSpPr>
        <p:spPr>
          <a:xfrm>
            <a:off x="2505769" y="5965523"/>
            <a:ext cx="4132463" cy="553051"/>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600" u="sng" dirty="0"/>
              <a:t>どう探索していくか？</a:t>
            </a:r>
            <a:endParaRPr lang="en-US" altLang="ja-JP" sz="3600" u="sng" dirty="0"/>
          </a:p>
        </p:txBody>
      </p:sp>
      <p:grpSp>
        <p:nvGrpSpPr>
          <p:cNvPr id="166" name="グループ化 165"/>
          <p:cNvGrpSpPr/>
          <p:nvPr/>
        </p:nvGrpSpPr>
        <p:grpSpPr>
          <a:xfrm>
            <a:off x="977641" y="4693143"/>
            <a:ext cx="7188718" cy="360000"/>
            <a:chOff x="977641" y="4693143"/>
            <a:chExt cx="7188718" cy="360000"/>
          </a:xfrm>
        </p:grpSpPr>
        <p:sp>
          <p:nvSpPr>
            <p:cNvPr id="108" name="楕円 199">
              <a:extLst>
                <a:ext uri="{FF2B5EF4-FFF2-40B4-BE49-F238E27FC236}">
                  <a16:creationId xmlns="" xmlns:a16="http://schemas.microsoft.com/office/drawing/2014/main" id="{1E83E09D-014B-4535-A8DB-103C3725A51E}"/>
                </a:ext>
              </a:extLst>
            </p:cNvPr>
            <p:cNvSpPr/>
            <p:nvPr/>
          </p:nvSpPr>
          <p:spPr>
            <a:xfrm>
              <a:off x="97764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09" name="楕円 210">
              <a:extLst>
                <a:ext uri="{FF2B5EF4-FFF2-40B4-BE49-F238E27FC236}">
                  <a16:creationId xmlns="" xmlns:a16="http://schemas.microsoft.com/office/drawing/2014/main" id="{5E84E067-308D-4F9D-BE2B-0E5D62C769B9}"/>
                </a:ext>
              </a:extLst>
            </p:cNvPr>
            <p:cNvSpPr/>
            <p:nvPr/>
          </p:nvSpPr>
          <p:spPr>
            <a:xfrm>
              <a:off x="1108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0" name="楕円 211">
              <a:extLst>
                <a:ext uri="{FF2B5EF4-FFF2-40B4-BE49-F238E27FC236}">
                  <a16:creationId xmlns="" xmlns:a16="http://schemas.microsoft.com/office/drawing/2014/main" id="{92698FB7-4B1B-4EE5-AFD5-1253684A66E3}"/>
                </a:ext>
              </a:extLst>
            </p:cNvPr>
            <p:cNvSpPr/>
            <p:nvPr/>
          </p:nvSpPr>
          <p:spPr>
            <a:xfrm>
              <a:off x="12704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1" name="楕円 212">
              <a:extLst>
                <a:ext uri="{FF2B5EF4-FFF2-40B4-BE49-F238E27FC236}">
                  <a16:creationId xmlns="" xmlns:a16="http://schemas.microsoft.com/office/drawing/2014/main" id="{6329E060-39C7-4B82-8F96-FCD3154D9622}"/>
                </a:ext>
              </a:extLst>
            </p:cNvPr>
            <p:cNvSpPr/>
            <p:nvPr/>
          </p:nvSpPr>
          <p:spPr>
            <a:xfrm>
              <a:off x="1401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112" name="グループ化 111">
              <a:extLst>
                <a:ext uri="{FF2B5EF4-FFF2-40B4-BE49-F238E27FC236}">
                  <a16:creationId xmlns="" xmlns:a16="http://schemas.microsoft.com/office/drawing/2014/main" id="{3E19F77A-E8BF-4130-A378-947350711FD9}"/>
                </a:ext>
              </a:extLst>
            </p:cNvPr>
            <p:cNvGrpSpPr/>
            <p:nvPr/>
          </p:nvGrpSpPr>
          <p:grpSpPr>
            <a:xfrm rot="16200000">
              <a:off x="4481219" y="4382465"/>
              <a:ext cx="70947" cy="981354"/>
              <a:chOff x="992298" y="2865227"/>
              <a:chExt cx="45721" cy="311919"/>
            </a:xfrm>
          </p:grpSpPr>
          <p:sp>
            <p:nvSpPr>
              <p:cNvPr id="141" name="円/楕円 93">
                <a:extLst>
                  <a:ext uri="{FF2B5EF4-FFF2-40B4-BE49-F238E27FC236}">
                    <a16:creationId xmlns="" xmlns:a16="http://schemas.microsoft.com/office/drawing/2014/main" id="{2717E954-3B03-4B4A-821E-BBCFEE93F162}"/>
                  </a:ext>
                </a:extLst>
              </p:cNvPr>
              <p:cNvSpPr/>
              <p:nvPr/>
            </p:nvSpPr>
            <p:spPr>
              <a:xfrm>
                <a:off x="992300" y="28652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2" name="円/楕円 94">
                <a:extLst>
                  <a:ext uri="{FF2B5EF4-FFF2-40B4-BE49-F238E27FC236}">
                    <a16:creationId xmlns="" xmlns:a16="http://schemas.microsoft.com/office/drawing/2014/main" id="{1659C349-3A2E-48B0-A82D-1F6395474D62}"/>
                  </a:ext>
                </a:extLst>
              </p:cNvPr>
              <p:cNvSpPr/>
              <p:nvPr/>
            </p:nvSpPr>
            <p:spPr>
              <a:xfrm>
                <a:off x="992299" y="29983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3" name="円/楕円 95">
                <a:extLst>
                  <a:ext uri="{FF2B5EF4-FFF2-40B4-BE49-F238E27FC236}">
                    <a16:creationId xmlns="" xmlns:a16="http://schemas.microsoft.com/office/drawing/2014/main" id="{E48AB258-0909-428D-81A3-0197BA536C7E}"/>
                  </a:ext>
                </a:extLst>
              </p:cNvPr>
              <p:cNvSpPr/>
              <p:nvPr/>
            </p:nvSpPr>
            <p:spPr>
              <a:xfrm>
                <a:off x="992298" y="3131427"/>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grpSp>
        <p:sp>
          <p:nvSpPr>
            <p:cNvPr id="113" name="楕円 217">
              <a:extLst>
                <a:ext uri="{FF2B5EF4-FFF2-40B4-BE49-F238E27FC236}">
                  <a16:creationId xmlns="" xmlns:a16="http://schemas.microsoft.com/office/drawing/2014/main" id="{548C273A-DE8B-458A-ADD5-DD3E315BA33D}"/>
                </a:ext>
              </a:extLst>
            </p:cNvPr>
            <p:cNvSpPr/>
            <p:nvPr/>
          </p:nvSpPr>
          <p:spPr>
            <a:xfrm>
              <a:off x="151479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4" name="楕円 218">
              <a:extLst>
                <a:ext uri="{FF2B5EF4-FFF2-40B4-BE49-F238E27FC236}">
                  <a16:creationId xmlns="" xmlns:a16="http://schemas.microsoft.com/office/drawing/2014/main" id="{B434954F-F54D-4462-9DE1-A5FAC4DC512A}"/>
                </a:ext>
              </a:extLst>
            </p:cNvPr>
            <p:cNvSpPr/>
            <p:nvPr/>
          </p:nvSpPr>
          <p:spPr>
            <a:xfrm>
              <a:off x="1645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5" name="楕円 219">
              <a:extLst>
                <a:ext uri="{FF2B5EF4-FFF2-40B4-BE49-F238E27FC236}">
                  <a16:creationId xmlns="" xmlns:a16="http://schemas.microsoft.com/office/drawing/2014/main" id="{1A65D73F-CEA2-4EDC-A1F1-B9B4EB9F5E88}"/>
                </a:ext>
              </a:extLst>
            </p:cNvPr>
            <p:cNvSpPr/>
            <p:nvPr/>
          </p:nvSpPr>
          <p:spPr>
            <a:xfrm>
              <a:off x="180761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6" name="楕円 220">
              <a:extLst>
                <a:ext uri="{FF2B5EF4-FFF2-40B4-BE49-F238E27FC236}">
                  <a16:creationId xmlns="" xmlns:a16="http://schemas.microsoft.com/office/drawing/2014/main" id="{DCA76345-EBDF-4FBE-8939-C68F658E616A}"/>
                </a:ext>
              </a:extLst>
            </p:cNvPr>
            <p:cNvSpPr/>
            <p:nvPr/>
          </p:nvSpPr>
          <p:spPr>
            <a:xfrm>
              <a:off x="1938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7" name="楕円 221">
              <a:extLst>
                <a:ext uri="{FF2B5EF4-FFF2-40B4-BE49-F238E27FC236}">
                  <a16:creationId xmlns="" xmlns:a16="http://schemas.microsoft.com/office/drawing/2014/main" id="{959ADC3F-5AC4-4AFC-89B4-D0FE1B2BBE1E}"/>
                </a:ext>
              </a:extLst>
            </p:cNvPr>
            <p:cNvSpPr/>
            <p:nvPr/>
          </p:nvSpPr>
          <p:spPr>
            <a:xfrm>
              <a:off x="207450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222">
              <a:extLst>
                <a:ext uri="{FF2B5EF4-FFF2-40B4-BE49-F238E27FC236}">
                  <a16:creationId xmlns="" xmlns:a16="http://schemas.microsoft.com/office/drawing/2014/main" id="{821092A8-2A63-4AED-9F86-A863B5028314}"/>
                </a:ext>
              </a:extLst>
            </p:cNvPr>
            <p:cNvSpPr/>
            <p:nvPr/>
          </p:nvSpPr>
          <p:spPr>
            <a:xfrm>
              <a:off x="220553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223">
              <a:extLst>
                <a:ext uri="{FF2B5EF4-FFF2-40B4-BE49-F238E27FC236}">
                  <a16:creationId xmlns="" xmlns:a16="http://schemas.microsoft.com/office/drawing/2014/main" id="{9F6C8268-DB6C-4E76-808C-90406B12CCC5}"/>
                </a:ext>
              </a:extLst>
            </p:cNvPr>
            <p:cNvSpPr/>
            <p:nvPr/>
          </p:nvSpPr>
          <p:spPr>
            <a:xfrm>
              <a:off x="23673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0" name="楕円 224">
              <a:extLst>
                <a:ext uri="{FF2B5EF4-FFF2-40B4-BE49-F238E27FC236}">
                  <a16:creationId xmlns="" xmlns:a16="http://schemas.microsoft.com/office/drawing/2014/main" id="{CF63FE18-5FE8-45ED-B11D-D1C3CF03CDC4}"/>
                </a:ext>
              </a:extLst>
            </p:cNvPr>
            <p:cNvSpPr/>
            <p:nvPr/>
          </p:nvSpPr>
          <p:spPr>
            <a:xfrm>
              <a:off x="24983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1" name="楕円 225">
              <a:extLst>
                <a:ext uri="{FF2B5EF4-FFF2-40B4-BE49-F238E27FC236}">
                  <a16:creationId xmlns="" xmlns:a16="http://schemas.microsoft.com/office/drawing/2014/main" id="{A93887EF-29A8-4AEE-9993-1172FC44D948}"/>
                </a:ext>
              </a:extLst>
            </p:cNvPr>
            <p:cNvSpPr/>
            <p:nvPr/>
          </p:nvSpPr>
          <p:spPr>
            <a:xfrm>
              <a:off x="261165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2" name="楕円 226">
              <a:extLst>
                <a:ext uri="{FF2B5EF4-FFF2-40B4-BE49-F238E27FC236}">
                  <a16:creationId xmlns="" xmlns:a16="http://schemas.microsoft.com/office/drawing/2014/main" id="{D2B08B25-02BF-4641-BF7A-83335BE0430D}"/>
                </a:ext>
              </a:extLst>
            </p:cNvPr>
            <p:cNvSpPr/>
            <p:nvPr/>
          </p:nvSpPr>
          <p:spPr>
            <a:xfrm>
              <a:off x="274268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3" name="楕円 227">
              <a:extLst>
                <a:ext uri="{FF2B5EF4-FFF2-40B4-BE49-F238E27FC236}">
                  <a16:creationId xmlns="" xmlns:a16="http://schemas.microsoft.com/office/drawing/2014/main" id="{AF366139-C254-4366-BDDB-14F94FFD23E2}"/>
                </a:ext>
              </a:extLst>
            </p:cNvPr>
            <p:cNvSpPr/>
            <p:nvPr/>
          </p:nvSpPr>
          <p:spPr>
            <a:xfrm>
              <a:off x="290447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4" name="楕円 228">
              <a:extLst>
                <a:ext uri="{FF2B5EF4-FFF2-40B4-BE49-F238E27FC236}">
                  <a16:creationId xmlns="" xmlns:a16="http://schemas.microsoft.com/office/drawing/2014/main" id="{9155C424-E30F-4598-88A3-2EC7C760089D}"/>
                </a:ext>
              </a:extLst>
            </p:cNvPr>
            <p:cNvSpPr/>
            <p:nvPr/>
          </p:nvSpPr>
          <p:spPr>
            <a:xfrm>
              <a:off x="303550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229">
              <a:extLst>
                <a:ext uri="{FF2B5EF4-FFF2-40B4-BE49-F238E27FC236}">
                  <a16:creationId xmlns="" xmlns:a16="http://schemas.microsoft.com/office/drawing/2014/main" id="{DE4F7AFF-67CB-4C3B-9D5B-B28455879295}"/>
                </a:ext>
              </a:extLst>
            </p:cNvPr>
            <p:cNvSpPr/>
            <p:nvPr/>
          </p:nvSpPr>
          <p:spPr>
            <a:xfrm>
              <a:off x="314881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230">
              <a:extLst>
                <a:ext uri="{FF2B5EF4-FFF2-40B4-BE49-F238E27FC236}">
                  <a16:creationId xmlns="" xmlns:a16="http://schemas.microsoft.com/office/drawing/2014/main" id="{CE2B2204-292D-4EE1-961E-9FE3A7629319}"/>
                </a:ext>
              </a:extLst>
            </p:cNvPr>
            <p:cNvSpPr/>
            <p:nvPr/>
          </p:nvSpPr>
          <p:spPr>
            <a:xfrm>
              <a:off x="3279840"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231">
              <a:extLst>
                <a:ext uri="{FF2B5EF4-FFF2-40B4-BE49-F238E27FC236}">
                  <a16:creationId xmlns="" xmlns:a16="http://schemas.microsoft.com/office/drawing/2014/main" id="{F32CC7A3-D680-40BD-B464-E704E2B04277}"/>
                </a:ext>
              </a:extLst>
            </p:cNvPr>
            <p:cNvSpPr/>
            <p:nvPr/>
          </p:nvSpPr>
          <p:spPr>
            <a:xfrm>
              <a:off x="344163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232">
              <a:extLst>
                <a:ext uri="{FF2B5EF4-FFF2-40B4-BE49-F238E27FC236}">
                  <a16:creationId xmlns="" xmlns:a16="http://schemas.microsoft.com/office/drawing/2014/main" id="{74B6FCDB-DE9F-4E7E-8D12-62CA6C8AD453}"/>
                </a:ext>
              </a:extLst>
            </p:cNvPr>
            <p:cNvSpPr/>
            <p:nvPr/>
          </p:nvSpPr>
          <p:spPr>
            <a:xfrm>
              <a:off x="3572663"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233">
              <a:extLst>
                <a:ext uri="{FF2B5EF4-FFF2-40B4-BE49-F238E27FC236}">
                  <a16:creationId xmlns="" xmlns:a16="http://schemas.microsoft.com/office/drawing/2014/main" id="{6DACDF7F-5908-4392-8667-06886984543F}"/>
                </a:ext>
              </a:extLst>
            </p:cNvPr>
            <p:cNvSpPr/>
            <p:nvPr/>
          </p:nvSpPr>
          <p:spPr>
            <a:xfrm>
              <a:off x="368596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234">
              <a:extLst>
                <a:ext uri="{FF2B5EF4-FFF2-40B4-BE49-F238E27FC236}">
                  <a16:creationId xmlns="" xmlns:a16="http://schemas.microsoft.com/office/drawing/2014/main" id="{DE105588-E33A-42BA-8CA4-8D6F0FB746FA}"/>
                </a:ext>
              </a:extLst>
            </p:cNvPr>
            <p:cNvSpPr/>
            <p:nvPr/>
          </p:nvSpPr>
          <p:spPr>
            <a:xfrm>
              <a:off x="38169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1" name="楕円 235">
              <a:extLst>
                <a:ext uri="{FF2B5EF4-FFF2-40B4-BE49-F238E27FC236}">
                  <a16:creationId xmlns="" xmlns:a16="http://schemas.microsoft.com/office/drawing/2014/main" id="{D8FC2A30-963B-4DA0-9216-304AB4B29D7E}"/>
                </a:ext>
              </a:extLst>
            </p:cNvPr>
            <p:cNvSpPr/>
            <p:nvPr/>
          </p:nvSpPr>
          <p:spPr>
            <a:xfrm>
              <a:off x="397878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2" name="楕円 236">
              <a:extLst>
                <a:ext uri="{FF2B5EF4-FFF2-40B4-BE49-F238E27FC236}">
                  <a16:creationId xmlns="" xmlns:a16="http://schemas.microsoft.com/office/drawing/2014/main" id="{3AB319B9-FAB6-40A7-82B1-CC916594B955}"/>
                </a:ext>
              </a:extLst>
            </p:cNvPr>
            <p:cNvSpPr/>
            <p:nvPr/>
          </p:nvSpPr>
          <p:spPr>
            <a:xfrm>
              <a:off x="410981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3" name="楕円 237">
              <a:extLst>
                <a:ext uri="{FF2B5EF4-FFF2-40B4-BE49-F238E27FC236}">
                  <a16:creationId xmlns="" xmlns:a16="http://schemas.microsoft.com/office/drawing/2014/main" id="{C46E9C25-4CB1-41F1-A464-321D060E56B4}"/>
                </a:ext>
              </a:extLst>
            </p:cNvPr>
            <p:cNvSpPr/>
            <p:nvPr/>
          </p:nvSpPr>
          <p:spPr>
            <a:xfrm>
              <a:off x="424567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4" name="楕円 238">
              <a:extLst>
                <a:ext uri="{FF2B5EF4-FFF2-40B4-BE49-F238E27FC236}">
                  <a16:creationId xmlns="" xmlns:a16="http://schemas.microsoft.com/office/drawing/2014/main" id="{3751E5EB-D141-44EE-B294-21F41CDA830F}"/>
                </a:ext>
              </a:extLst>
            </p:cNvPr>
            <p:cNvSpPr/>
            <p:nvPr/>
          </p:nvSpPr>
          <p:spPr>
            <a:xfrm>
              <a:off x="437670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5" name="楕円 239">
              <a:extLst>
                <a:ext uri="{FF2B5EF4-FFF2-40B4-BE49-F238E27FC236}">
                  <a16:creationId xmlns="" xmlns:a16="http://schemas.microsoft.com/office/drawing/2014/main" id="{6E5AC0F3-B884-457E-8EBC-90BB1E19354E}"/>
                </a:ext>
              </a:extLst>
            </p:cNvPr>
            <p:cNvSpPr/>
            <p:nvPr/>
          </p:nvSpPr>
          <p:spPr>
            <a:xfrm>
              <a:off x="453849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6" name="楕円 240">
              <a:extLst>
                <a:ext uri="{FF2B5EF4-FFF2-40B4-BE49-F238E27FC236}">
                  <a16:creationId xmlns="" xmlns:a16="http://schemas.microsoft.com/office/drawing/2014/main" id="{0CB3FF28-F455-4993-8040-C6F9E566C312}"/>
                </a:ext>
              </a:extLst>
            </p:cNvPr>
            <p:cNvSpPr/>
            <p:nvPr/>
          </p:nvSpPr>
          <p:spPr>
            <a:xfrm>
              <a:off x="466952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7" name="楕円 241">
              <a:extLst>
                <a:ext uri="{FF2B5EF4-FFF2-40B4-BE49-F238E27FC236}">
                  <a16:creationId xmlns="" xmlns:a16="http://schemas.microsoft.com/office/drawing/2014/main" id="{5D46CB84-EAD5-452B-AC9A-ED4032F951E3}"/>
                </a:ext>
              </a:extLst>
            </p:cNvPr>
            <p:cNvSpPr/>
            <p:nvPr/>
          </p:nvSpPr>
          <p:spPr>
            <a:xfrm>
              <a:off x="478282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8" name="楕円 242">
              <a:extLst>
                <a:ext uri="{FF2B5EF4-FFF2-40B4-BE49-F238E27FC236}">
                  <a16:creationId xmlns="" xmlns:a16="http://schemas.microsoft.com/office/drawing/2014/main" id="{CC8D8821-6524-4A62-849E-83E456CDAF2D}"/>
                </a:ext>
              </a:extLst>
            </p:cNvPr>
            <p:cNvSpPr/>
            <p:nvPr/>
          </p:nvSpPr>
          <p:spPr>
            <a:xfrm>
              <a:off x="491385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9" name="楕円 243">
              <a:extLst>
                <a:ext uri="{FF2B5EF4-FFF2-40B4-BE49-F238E27FC236}">
                  <a16:creationId xmlns="" xmlns:a16="http://schemas.microsoft.com/office/drawing/2014/main" id="{DB463C82-6BFB-444C-8310-6B26C0C43BD6}"/>
                </a:ext>
              </a:extLst>
            </p:cNvPr>
            <p:cNvSpPr/>
            <p:nvPr/>
          </p:nvSpPr>
          <p:spPr>
            <a:xfrm>
              <a:off x="507564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0" name="楕円 244">
              <a:extLst>
                <a:ext uri="{FF2B5EF4-FFF2-40B4-BE49-F238E27FC236}">
                  <a16:creationId xmlns="" xmlns:a16="http://schemas.microsoft.com/office/drawing/2014/main" id="{59BCC856-B050-4EE8-B96A-A131BADD822E}"/>
                </a:ext>
              </a:extLst>
            </p:cNvPr>
            <p:cNvSpPr/>
            <p:nvPr/>
          </p:nvSpPr>
          <p:spPr>
            <a:xfrm>
              <a:off x="520667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1" name="楕円 243">
              <a:extLst>
                <a:ext uri="{FF2B5EF4-FFF2-40B4-BE49-F238E27FC236}">
                  <a16:creationId xmlns="" xmlns:a16="http://schemas.microsoft.com/office/drawing/2014/main" id="{DB463C82-6BFB-444C-8310-6B26C0C43BD6}"/>
                </a:ext>
              </a:extLst>
            </p:cNvPr>
            <p:cNvSpPr/>
            <p:nvPr/>
          </p:nvSpPr>
          <p:spPr>
            <a:xfrm>
              <a:off x="528541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2" name="楕円 244">
              <a:extLst>
                <a:ext uri="{FF2B5EF4-FFF2-40B4-BE49-F238E27FC236}">
                  <a16:creationId xmlns="" xmlns:a16="http://schemas.microsoft.com/office/drawing/2014/main" id="{59BCC856-B050-4EE8-B96A-A131BADD822E}"/>
                </a:ext>
              </a:extLst>
            </p:cNvPr>
            <p:cNvSpPr/>
            <p:nvPr/>
          </p:nvSpPr>
          <p:spPr>
            <a:xfrm>
              <a:off x="54164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5" name="楕円 229">
              <a:extLst>
                <a:ext uri="{FF2B5EF4-FFF2-40B4-BE49-F238E27FC236}">
                  <a16:creationId xmlns="" xmlns:a16="http://schemas.microsoft.com/office/drawing/2014/main" id="{DE4F7AFF-67CB-4C3B-9D5B-B28455879295}"/>
                </a:ext>
              </a:extLst>
            </p:cNvPr>
            <p:cNvSpPr/>
            <p:nvPr/>
          </p:nvSpPr>
          <p:spPr>
            <a:xfrm>
              <a:off x="574849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3" name="楕円 244">
              <a:extLst>
                <a:ext uri="{FF2B5EF4-FFF2-40B4-BE49-F238E27FC236}">
                  <a16:creationId xmlns="" xmlns:a16="http://schemas.microsoft.com/office/drawing/2014/main" id="{59BCC856-B050-4EE8-B96A-A131BADD822E}"/>
                </a:ext>
              </a:extLst>
            </p:cNvPr>
            <p:cNvSpPr/>
            <p:nvPr/>
          </p:nvSpPr>
          <p:spPr>
            <a:xfrm>
              <a:off x="5514737"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4" name="楕円 243">
              <a:extLst>
                <a:ext uri="{FF2B5EF4-FFF2-40B4-BE49-F238E27FC236}">
                  <a16:creationId xmlns="" xmlns:a16="http://schemas.microsoft.com/office/drawing/2014/main" id="{DB463C82-6BFB-444C-8310-6B26C0C43BD6}"/>
                </a:ext>
              </a:extLst>
            </p:cNvPr>
            <p:cNvSpPr/>
            <p:nvPr/>
          </p:nvSpPr>
          <p:spPr>
            <a:xfrm>
              <a:off x="559347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65" name="楕円 244">
              <a:extLst>
                <a:ext uri="{FF2B5EF4-FFF2-40B4-BE49-F238E27FC236}">
                  <a16:creationId xmlns="" xmlns:a16="http://schemas.microsoft.com/office/drawing/2014/main" id="{59BCC856-B050-4EE8-B96A-A131BADD822E}"/>
                </a:ext>
              </a:extLst>
            </p:cNvPr>
            <p:cNvSpPr/>
            <p:nvPr/>
          </p:nvSpPr>
          <p:spPr>
            <a:xfrm>
              <a:off x="572450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6" name="楕円 230">
              <a:extLst>
                <a:ext uri="{FF2B5EF4-FFF2-40B4-BE49-F238E27FC236}">
                  <a16:creationId xmlns="" xmlns:a16="http://schemas.microsoft.com/office/drawing/2014/main" id="{CE2B2204-292D-4EE1-961E-9FE3A7629319}"/>
                </a:ext>
              </a:extLst>
            </p:cNvPr>
            <p:cNvSpPr/>
            <p:nvPr/>
          </p:nvSpPr>
          <p:spPr>
            <a:xfrm>
              <a:off x="5879521"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7" name="楕円 231">
              <a:extLst>
                <a:ext uri="{FF2B5EF4-FFF2-40B4-BE49-F238E27FC236}">
                  <a16:creationId xmlns="" xmlns:a16="http://schemas.microsoft.com/office/drawing/2014/main" id="{F32CC7A3-D680-40BD-B464-E704E2B04277}"/>
                </a:ext>
              </a:extLst>
            </p:cNvPr>
            <p:cNvSpPr/>
            <p:nvPr/>
          </p:nvSpPr>
          <p:spPr>
            <a:xfrm>
              <a:off x="604131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8" name="楕円 232">
              <a:extLst>
                <a:ext uri="{FF2B5EF4-FFF2-40B4-BE49-F238E27FC236}">
                  <a16:creationId xmlns="" xmlns:a16="http://schemas.microsoft.com/office/drawing/2014/main" id="{74B6FCDB-DE9F-4E7E-8D12-62CA6C8AD453}"/>
                </a:ext>
              </a:extLst>
            </p:cNvPr>
            <p:cNvSpPr/>
            <p:nvPr/>
          </p:nvSpPr>
          <p:spPr>
            <a:xfrm>
              <a:off x="6172344"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29" name="楕円 233">
              <a:extLst>
                <a:ext uri="{FF2B5EF4-FFF2-40B4-BE49-F238E27FC236}">
                  <a16:creationId xmlns="" xmlns:a16="http://schemas.microsoft.com/office/drawing/2014/main" id="{6DACDF7F-5908-4392-8667-06886984543F}"/>
                </a:ext>
              </a:extLst>
            </p:cNvPr>
            <p:cNvSpPr/>
            <p:nvPr/>
          </p:nvSpPr>
          <p:spPr>
            <a:xfrm>
              <a:off x="628564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0" name="楕円 234">
              <a:extLst>
                <a:ext uri="{FF2B5EF4-FFF2-40B4-BE49-F238E27FC236}">
                  <a16:creationId xmlns="" xmlns:a16="http://schemas.microsoft.com/office/drawing/2014/main" id="{DE105588-E33A-42BA-8CA4-8D6F0FB746FA}"/>
                </a:ext>
              </a:extLst>
            </p:cNvPr>
            <p:cNvSpPr/>
            <p:nvPr/>
          </p:nvSpPr>
          <p:spPr>
            <a:xfrm>
              <a:off x="64166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1" name="楕円 235">
              <a:extLst>
                <a:ext uri="{FF2B5EF4-FFF2-40B4-BE49-F238E27FC236}">
                  <a16:creationId xmlns="" xmlns:a16="http://schemas.microsoft.com/office/drawing/2014/main" id="{D8FC2A30-963B-4DA0-9216-304AB4B29D7E}"/>
                </a:ext>
              </a:extLst>
            </p:cNvPr>
            <p:cNvSpPr/>
            <p:nvPr/>
          </p:nvSpPr>
          <p:spPr>
            <a:xfrm>
              <a:off x="657846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2" name="楕円 236">
              <a:extLst>
                <a:ext uri="{FF2B5EF4-FFF2-40B4-BE49-F238E27FC236}">
                  <a16:creationId xmlns="" xmlns:a16="http://schemas.microsoft.com/office/drawing/2014/main" id="{3AB319B9-FAB6-40A7-82B1-CC916594B955}"/>
                </a:ext>
              </a:extLst>
            </p:cNvPr>
            <p:cNvSpPr/>
            <p:nvPr/>
          </p:nvSpPr>
          <p:spPr>
            <a:xfrm>
              <a:off x="6709498"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3" name="楕円 237">
              <a:extLst>
                <a:ext uri="{FF2B5EF4-FFF2-40B4-BE49-F238E27FC236}">
                  <a16:creationId xmlns="" xmlns:a16="http://schemas.microsoft.com/office/drawing/2014/main" id="{C46E9C25-4CB1-41F1-A464-321D060E56B4}"/>
                </a:ext>
              </a:extLst>
            </p:cNvPr>
            <p:cNvSpPr/>
            <p:nvPr/>
          </p:nvSpPr>
          <p:spPr>
            <a:xfrm>
              <a:off x="684535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4" name="楕円 238">
              <a:extLst>
                <a:ext uri="{FF2B5EF4-FFF2-40B4-BE49-F238E27FC236}">
                  <a16:creationId xmlns="" xmlns:a16="http://schemas.microsoft.com/office/drawing/2014/main" id="{3751E5EB-D141-44EE-B294-21F41CDA830F}"/>
                </a:ext>
              </a:extLst>
            </p:cNvPr>
            <p:cNvSpPr/>
            <p:nvPr/>
          </p:nvSpPr>
          <p:spPr>
            <a:xfrm>
              <a:off x="6976382"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5" name="楕円 239">
              <a:extLst>
                <a:ext uri="{FF2B5EF4-FFF2-40B4-BE49-F238E27FC236}">
                  <a16:creationId xmlns="" xmlns:a16="http://schemas.microsoft.com/office/drawing/2014/main" id="{6E5AC0F3-B884-457E-8EBC-90BB1E19354E}"/>
                </a:ext>
              </a:extLst>
            </p:cNvPr>
            <p:cNvSpPr/>
            <p:nvPr/>
          </p:nvSpPr>
          <p:spPr>
            <a:xfrm>
              <a:off x="713817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6" name="楕円 240">
              <a:extLst>
                <a:ext uri="{FF2B5EF4-FFF2-40B4-BE49-F238E27FC236}">
                  <a16:creationId xmlns="" xmlns:a16="http://schemas.microsoft.com/office/drawing/2014/main" id="{0CB3FF28-F455-4993-8040-C6F9E566C312}"/>
                </a:ext>
              </a:extLst>
            </p:cNvPr>
            <p:cNvSpPr/>
            <p:nvPr/>
          </p:nvSpPr>
          <p:spPr>
            <a:xfrm>
              <a:off x="7269205"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7" name="楕円 241">
              <a:extLst>
                <a:ext uri="{FF2B5EF4-FFF2-40B4-BE49-F238E27FC236}">
                  <a16:creationId xmlns="" xmlns:a16="http://schemas.microsoft.com/office/drawing/2014/main" id="{5D46CB84-EAD5-452B-AC9A-ED4032F951E3}"/>
                </a:ext>
              </a:extLst>
            </p:cNvPr>
            <p:cNvSpPr/>
            <p:nvPr/>
          </p:nvSpPr>
          <p:spPr>
            <a:xfrm>
              <a:off x="738250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242">
              <a:extLst>
                <a:ext uri="{FF2B5EF4-FFF2-40B4-BE49-F238E27FC236}">
                  <a16:creationId xmlns="" xmlns:a16="http://schemas.microsoft.com/office/drawing/2014/main" id="{CC8D8821-6524-4A62-849E-83E456CDAF2D}"/>
                </a:ext>
              </a:extLst>
            </p:cNvPr>
            <p:cNvSpPr/>
            <p:nvPr/>
          </p:nvSpPr>
          <p:spPr>
            <a:xfrm>
              <a:off x="7513536"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243">
              <a:extLst>
                <a:ext uri="{FF2B5EF4-FFF2-40B4-BE49-F238E27FC236}">
                  <a16:creationId xmlns="" xmlns:a16="http://schemas.microsoft.com/office/drawing/2014/main" id="{DB463C82-6BFB-444C-8310-6B26C0C43BD6}"/>
                </a:ext>
              </a:extLst>
            </p:cNvPr>
            <p:cNvSpPr/>
            <p:nvPr/>
          </p:nvSpPr>
          <p:spPr>
            <a:xfrm>
              <a:off x="767532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244">
              <a:extLst>
                <a:ext uri="{FF2B5EF4-FFF2-40B4-BE49-F238E27FC236}">
                  <a16:creationId xmlns="" xmlns:a16="http://schemas.microsoft.com/office/drawing/2014/main" id="{59BCC856-B050-4EE8-B96A-A131BADD822E}"/>
                </a:ext>
              </a:extLst>
            </p:cNvPr>
            <p:cNvSpPr/>
            <p:nvPr/>
          </p:nvSpPr>
          <p:spPr>
            <a:xfrm>
              <a:off x="7806359" y="4693143"/>
              <a:ext cx="360000" cy="360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sp>
        <p:nvSpPr>
          <p:cNvPr id="167" name="コンテンツ プレースホルダー 2"/>
          <p:cNvSpPr txBox="1">
            <a:spLocks/>
          </p:cNvSpPr>
          <p:nvPr/>
        </p:nvSpPr>
        <p:spPr>
          <a:xfrm>
            <a:off x="832887" y="799547"/>
            <a:ext cx="7533873" cy="527757"/>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FF0000"/>
                </a:solidFill>
              </a:rPr>
              <a:t>ゲーム終了まで完全に先読みすれば必ず勝てる</a:t>
            </a:r>
          </a:p>
        </p:txBody>
      </p:sp>
      <p:sp>
        <p:nvSpPr>
          <p:cNvPr id="168" name="コンテンツ プレースホルダー 2"/>
          <p:cNvSpPr txBox="1">
            <a:spLocks/>
          </p:cNvSpPr>
          <p:nvPr/>
        </p:nvSpPr>
        <p:spPr>
          <a:xfrm>
            <a:off x="816035" y="182025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chemeClr val="accent5"/>
                </a:solidFill>
              </a:rPr>
              <a:t>最後まで読むには莫大な計算が必要</a:t>
            </a:r>
          </a:p>
        </p:txBody>
      </p:sp>
      <p:sp>
        <p:nvSpPr>
          <p:cNvPr id="169" name="コンテンツ プレースホルダー 2"/>
          <p:cNvSpPr txBox="1">
            <a:spLocks/>
          </p:cNvSpPr>
          <p:nvPr/>
        </p:nvSpPr>
        <p:spPr>
          <a:xfrm>
            <a:off x="800478" y="1298720"/>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しかし</a:t>
            </a:r>
            <a:r>
              <a:rPr lang="en-US" altLang="ja-JP" dirty="0"/>
              <a:t>…</a:t>
            </a:r>
            <a:endParaRPr lang="ja-JP" altLang="en-US" dirty="0"/>
          </a:p>
        </p:txBody>
      </p:sp>
      <p:sp>
        <p:nvSpPr>
          <p:cNvPr id="170" name="コンテンツ プレースホルダー 2"/>
          <p:cNvSpPr txBox="1">
            <a:spLocks/>
          </p:cNvSpPr>
          <p:nvPr/>
        </p:nvSpPr>
        <p:spPr>
          <a:xfrm>
            <a:off x="800478" y="5270114"/>
            <a:ext cx="5722741" cy="481938"/>
          </a:xfrm>
          <a:prstGeom prst="rect">
            <a:avLst/>
          </a:prstGeom>
          <a:ln>
            <a:noFill/>
          </a:ln>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完全な先読みは</a:t>
            </a:r>
            <a:r>
              <a:rPr lang="ja-JP" altLang="en-US" dirty="0" smtClean="0">
                <a:solidFill>
                  <a:schemeClr val="accent5"/>
                </a:solidFill>
              </a:rPr>
              <a:t>不可能</a:t>
            </a:r>
            <a:endParaRPr lang="ja-JP" altLang="en-US" dirty="0">
              <a:solidFill>
                <a:schemeClr val="accent5"/>
              </a:solidFill>
            </a:endParaRPr>
          </a:p>
        </p:txBody>
      </p:sp>
    </p:spTree>
    <p:extLst>
      <p:ext uri="{BB962C8B-B14F-4D97-AF65-F5344CB8AC3E}">
        <p14:creationId xmlns:p14="http://schemas.microsoft.com/office/powerpoint/2010/main" val="2727314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up)">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9"/>
                                        </p:tgtEl>
                                        <p:attrNameLst>
                                          <p:attrName>style.visibility</p:attrName>
                                        </p:attrNameLst>
                                      </p:cBhvr>
                                      <p:to>
                                        <p:strVal val="visible"/>
                                      </p:to>
                                    </p:set>
                                    <p:animEffect transition="in" filter="fade">
                                      <p:cBhvr>
                                        <p:cTn id="12" dur="500"/>
                                        <p:tgtEl>
                                          <p:spTgt spid="16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6"/>
                                        </p:tgtEl>
                                        <p:attrNameLst>
                                          <p:attrName>style.visibility</p:attrName>
                                        </p:attrNameLst>
                                      </p:cBhvr>
                                      <p:to>
                                        <p:strVal val="visible"/>
                                      </p:to>
                                    </p:set>
                                    <p:animEffect transition="in" filter="wipe(left)">
                                      <p:cBhvr>
                                        <p:cTn id="17" dur="500"/>
                                        <p:tgtEl>
                                          <p:spTgt spid="1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fade">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70"/>
                                        </p:tgtEl>
                                        <p:attrNameLst>
                                          <p:attrName>style.visibility</p:attrName>
                                        </p:attrNameLst>
                                      </p:cBhvr>
                                      <p:to>
                                        <p:strVal val="visible"/>
                                      </p:to>
                                    </p:set>
                                    <p:animEffect transition="in" filter="fade">
                                      <p:cBhvr>
                                        <p:cTn id="27" dur="500"/>
                                        <p:tgtEl>
                                          <p:spTgt spid="17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4"/>
                                        </p:tgtEl>
                                        <p:attrNameLst>
                                          <p:attrName>style.visibility</p:attrName>
                                        </p:attrNameLst>
                                      </p:cBhvr>
                                      <p:to>
                                        <p:strVal val="visible"/>
                                      </p:to>
                                    </p:set>
                                    <p:animEffect transition="in" filter="fade">
                                      <p:cBhvr>
                                        <p:cTn id="3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p:bldP spid="168" grpId="0"/>
      <p:bldP spid="169" grpId="0"/>
      <p:bldP spid="17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既存のアルゴリズム</a:t>
            </a:r>
            <a:endParaRPr kumimoji="1" lang="ja-JP" altLang="en-US" dirty="0"/>
          </a:p>
        </p:txBody>
      </p:sp>
      <p:sp>
        <p:nvSpPr>
          <p:cNvPr id="3" name="コンテンツ プレースホルダー 2"/>
          <p:cNvSpPr>
            <a:spLocks noGrp="1"/>
          </p:cNvSpPr>
          <p:nvPr>
            <p:ph idx="1"/>
          </p:nvPr>
        </p:nvSpPr>
        <p:spPr>
          <a:xfrm>
            <a:off x="822959" y="3644544"/>
            <a:ext cx="6987541" cy="3146781"/>
          </a:xfrm>
        </p:spPr>
        <p:txBody>
          <a:bodyPr>
            <a:noAutofit/>
          </a:bodyPr>
          <a:lstStyle/>
          <a:p>
            <a:endParaRPr lang="en-US" altLang="ja-JP" dirty="0">
              <a:solidFill>
                <a:schemeClr val="accent5"/>
              </a:solidFill>
            </a:endParaRPr>
          </a:p>
          <a:p>
            <a:r>
              <a:rPr lang="ja-JP" altLang="en-US" dirty="0">
                <a:solidFill>
                  <a:schemeClr val="accent5"/>
                </a:solidFill>
              </a:rPr>
              <a:t>数手先</a:t>
            </a:r>
            <a:r>
              <a:rPr lang="ja-JP" altLang="en-US" dirty="0"/>
              <a:t>の各盤面ごとに</a:t>
            </a:r>
            <a:endParaRPr lang="en-US" altLang="ja-JP" dirty="0"/>
          </a:p>
          <a:p>
            <a:r>
              <a:rPr lang="ja-JP" altLang="en-US" dirty="0"/>
              <a:t>（自分の領地－相手の領地）の評価値を計算．</a:t>
            </a:r>
            <a:endParaRPr lang="en-US" altLang="ja-JP" dirty="0"/>
          </a:p>
          <a:p>
            <a:endParaRPr lang="en-US" altLang="ja-JP" dirty="0"/>
          </a:p>
          <a:p>
            <a:r>
              <a:rPr lang="ja-JP" altLang="en-US" dirty="0"/>
              <a:t>自分と相手が最善の手を打つとしたときに</a:t>
            </a:r>
            <a:endParaRPr lang="en-US" altLang="ja-JP" dirty="0"/>
          </a:p>
          <a:p>
            <a:r>
              <a:rPr lang="ja-JP" altLang="en-US" dirty="0">
                <a:solidFill>
                  <a:schemeClr val="accent5"/>
                </a:solidFill>
              </a:rPr>
              <a:t>数手先</a:t>
            </a:r>
            <a:r>
              <a:rPr lang="ja-JP" altLang="en-US" dirty="0"/>
              <a:t>で評価値が最大になる操作を選択．</a:t>
            </a:r>
            <a:endParaRPr lang="en-US" altLang="ja-JP"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11</a:t>
            </a:fld>
            <a:endParaRPr lang="ja-JP" altLang="en-US" dirty="0"/>
          </a:p>
        </p:txBody>
      </p:sp>
      <p:sp>
        <p:nvSpPr>
          <p:cNvPr id="127" name="コンテンツ プレースホルダー 2"/>
          <p:cNvSpPr txBox="1">
            <a:spLocks/>
          </p:cNvSpPr>
          <p:nvPr/>
        </p:nvSpPr>
        <p:spPr>
          <a:xfrm>
            <a:off x="822959" y="742250"/>
            <a:ext cx="7543801" cy="559102"/>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お互いの操作を</a:t>
            </a:r>
            <a:r>
              <a:rPr lang="ja-JP" altLang="en-US" dirty="0">
                <a:solidFill>
                  <a:schemeClr val="accent5"/>
                </a:solidFill>
              </a:rPr>
              <a:t>数手先</a:t>
            </a:r>
            <a:r>
              <a:rPr lang="ja-JP" altLang="en-US" dirty="0"/>
              <a:t>まで進める．</a:t>
            </a:r>
          </a:p>
        </p:txBody>
      </p:sp>
      <p:sp>
        <p:nvSpPr>
          <p:cNvPr id="10" name="円形吹き出し 9"/>
          <p:cNvSpPr/>
          <p:nvPr/>
        </p:nvSpPr>
        <p:spPr>
          <a:xfrm>
            <a:off x="6992233" y="852272"/>
            <a:ext cx="2043491" cy="1554617"/>
          </a:xfrm>
          <a:prstGeom prst="wedgeEllipseCallout">
            <a:avLst>
              <a:gd name="adj1" fmla="val -79799"/>
              <a:gd name="adj2" fmla="val 1038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7" name="グループ化 16"/>
          <p:cNvGrpSpPr/>
          <p:nvPr/>
        </p:nvGrpSpPr>
        <p:grpSpPr>
          <a:xfrm>
            <a:off x="7473978" y="1094950"/>
            <a:ext cx="1080000" cy="1080000"/>
            <a:chOff x="7473978" y="1094950"/>
            <a:chExt cx="1080000" cy="1080000"/>
          </a:xfrm>
        </p:grpSpPr>
        <p:sp>
          <p:nvSpPr>
            <p:cNvPr id="54" name="正方形/長方形 53"/>
            <p:cNvSpPr/>
            <p:nvPr/>
          </p:nvSpPr>
          <p:spPr>
            <a:xfrm>
              <a:off x="7473978" y="1094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正方形/長方形 6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正方形/長方形 64"/>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正方形/長方形 68"/>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正方形/長方形 69"/>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8337978" y="1958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87" name="テキスト ボックス 86"/>
          <p:cNvSpPr txBox="1"/>
          <p:nvPr/>
        </p:nvSpPr>
        <p:spPr>
          <a:xfrm>
            <a:off x="4529691" y="1502207"/>
            <a:ext cx="1723549" cy="461665"/>
          </a:xfrm>
          <a:prstGeom prst="rect">
            <a:avLst/>
          </a:prstGeom>
          <a:noFill/>
        </p:spPr>
        <p:txBody>
          <a:bodyPr wrap="none" rtlCol="0">
            <a:spAutoFit/>
          </a:bodyPr>
          <a:lstStyle/>
          <a:p>
            <a:r>
              <a:rPr kumimoji="1" lang="ja-JP" altLang="en-US" sz="2400" dirty="0"/>
              <a:t>現在の盤面</a:t>
            </a:r>
          </a:p>
        </p:txBody>
      </p:sp>
      <p:grpSp>
        <p:nvGrpSpPr>
          <p:cNvPr id="100" name="グループ化 99"/>
          <p:cNvGrpSpPr/>
          <p:nvPr/>
        </p:nvGrpSpPr>
        <p:grpSpPr>
          <a:xfrm>
            <a:off x="7797978" y="4453545"/>
            <a:ext cx="1201066" cy="1142878"/>
            <a:chOff x="7473978" y="1094950"/>
            <a:chExt cx="1080000" cy="1080000"/>
          </a:xfrm>
        </p:grpSpPr>
        <p:sp>
          <p:nvSpPr>
            <p:cNvPr id="101" name="正方形/長方形 100"/>
            <p:cNvSpPr/>
            <p:nvPr/>
          </p:nvSpPr>
          <p:spPr>
            <a:xfrm>
              <a:off x="7473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p:cNvSpPr/>
            <p:nvPr/>
          </p:nvSpPr>
          <p:spPr>
            <a:xfrm>
              <a:off x="7689978" y="1094950"/>
              <a:ext cx="216000" cy="216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p:cNvSpPr/>
            <p:nvPr/>
          </p:nvSpPr>
          <p:spPr>
            <a:xfrm>
              <a:off x="8337978" y="1094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p:cNvSpPr/>
            <p:nvPr/>
          </p:nvSpPr>
          <p:spPr>
            <a:xfrm>
              <a:off x="8121978" y="1094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p:cNvSpPr/>
            <p:nvPr/>
          </p:nvSpPr>
          <p:spPr>
            <a:xfrm>
              <a:off x="7905978" y="1094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p:cNvSpPr/>
            <p:nvPr/>
          </p:nvSpPr>
          <p:spPr>
            <a:xfrm>
              <a:off x="7473978" y="1310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p:cNvSpPr/>
            <p:nvPr/>
          </p:nvSpPr>
          <p:spPr>
            <a:xfrm>
              <a:off x="7689978" y="1310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p:cNvSpPr/>
            <p:nvPr/>
          </p:nvSpPr>
          <p:spPr>
            <a:xfrm>
              <a:off x="8337978" y="1310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p:cNvSpPr/>
            <p:nvPr/>
          </p:nvSpPr>
          <p:spPr>
            <a:xfrm>
              <a:off x="8121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p:cNvSpPr/>
            <p:nvPr/>
          </p:nvSpPr>
          <p:spPr>
            <a:xfrm>
              <a:off x="7905978" y="1310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正方形/長方形 120"/>
            <p:cNvSpPr/>
            <p:nvPr/>
          </p:nvSpPr>
          <p:spPr>
            <a:xfrm>
              <a:off x="7473978" y="1526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正方形/長方形 121"/>
            <p:cNvSpPr/>
            <p:nvPr/>
          </p:nvSpPr>
          <p:spPr>
            <a:xfrm>
              <a:off x="7689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正方形/長方形 122"/>
            <p:cNvSpPr/>
            <p:nvPr/>
          </p:nvSpPr>
          <p:spPr>
            <a:xfrm>
              <a:off x="8337978" y="1526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正方形/長方形 123"/>
            <p:cNvSpPr/>
            <p:nvPr/>
          </p:nvSpPr>
          <p:spPr>
            <a:xfrm>
              <a:off x="8121978" y="1526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正方形/長方形 124"/>
            <p:cNvSpPr/>
            <p:nvPr/>
          </p:nvSpPr>
          <p:spPr>
            <a:xfrm>
              <a:off x="7905978" y="1526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正方形/長方形 125"/>
            <p:cNvSpPr/>
            <p:nvPr/>
          </p:nvSpPr>
          <p:spPr>
            <a:xfrm>
              <a:off x="7473978" y="1742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正方形/長方形 127"/>
            <p:cNvSpPr/>
            <p:nvPr/>
          </p:nvSpPr>
          <p:spPr>
            <a:xfrm>
              <a:off x="7689978" y="1742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正方形/長方形 128"/>
            <p:cNvSpPr/>
            <p:nvPr/>
          </p:nvSpPr>
          <p:spPr>
            <a:xfrm>
              <a:off x="8337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正方形/長方形 129"/>
            <p:cNvSpPr/>
            <p:nvPr/>
          </p:nvSpPr>
          <p:spPr>
            <a:xfrm>
              <a:off x="8121978" y="1742950"/>
              <a:ext cx="216000" cy="216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正方形/長方形 130"/>
            <p:cNvSpPr/>
            <p:nvPr/>
          </p:nvSpPr>
          <p:spPr>
            <a:xfrm>
              <a:off x="7905978" y="1742950"/>
              <a:ext cx="216000" cy="216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正方形/長方形 131"/>
            <p:cNvSpPr/>
            <p:nvPr/>
          </p:nvSpPr>
          <p:spPr>
            <a:xfrm>
              <a:off x="7473978" y="1958950"/>
              <a:ext cx="216000" cy="216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正方形/長方形 132"/>
            <p:cNvSpPr/>
            <p:nvPr/>
          </p:nvSpPr>
          <p:spPr>
            <a:xfrm>
              <a:off x="7689978" y="1958950"/>
              <a:ext cx="216000" cy="216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正方形/長方形 133"/>
            <p:cNvSpPr/>
            <p:nvPr/>
          </p:nvSpPr>
          <p:spPr>
            <a:xfrm>
              <a:off x="8337978" y="1958950"/>
              <a:ext cx="216000" cy="216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正方形/長方形 134"/>
            <p:cNvSpPr/>
            <p:nvPr/>
          </p:nvSpPr>
          <p:spPr>
            <a:xfrm>
              <a:off x="8121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正方形/長方形 135"/>
            <p:cNvSpPr/>
            <p:nvPr/>
          </p:nvSpPr>
          <p:spPr>
            <a:xfrm>
              <a:off x="7905978" y="1958950"/>
              <a:ext cx="216000" cy="216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7" name="正方形/長方形 6"/>
          <p:cNvSpPr/>
          <p:nvPr/>
        </p:nvSpPr>
        <p:spPr>
          <a:xfrm>
            <a:off x="7815036" y="5603577"/>
            <a:ext cx="1261884" cy="461665"/>
          </a:xfrm>
          <a:prstGeom prst="rect">
            <a:avLst/>
          </a:prstGeom>
        </p:spPr>
        <p:txBody>
          <a:bodyPr wrap="none">
            <a:spAutoFit/>
          </a:bodyPr>
          <a:lstStyle/>
          <a:p>
            <a:r>
              <a:rPr lang="ja-JP" altLang="en-US" sz="2400" dirty="0"/>
              <a:t>評価値</a:t>
            </a:r>
            <a:r>
              <a:rPr lang="en-US" altLang="ja-JP" sz="2400" dirty="0"/>
              <a:t>2</a:t>
            </a:r>
            <a:endParaRPr lang="ja-JP" altLang="en-US" sz="2400" dirty="0"/>
          </a:p>
        </p:txBody>
      </p:sp>
      <p:cxnSp>
        <p:nvCxnSpPr>
          <p:cNvPr id="16" name="直線矢印コネクタ 15">
            <a:extLst>
              <a:ext uri="{FF2B5EF4-FFF2-40B4-BE49-F238E27FC236}">
                <a16:creationId xmlns="" xmlns:a16="http://schemas.microsoft.com/office/drawing/2014/main" id="{CC01A4B0-7271-4E54-A240-5B87071590E3}"/>
              </a:ext>
            </a:extLst>
          </p:cNvPr>
          <p:cNvCxnSpPr>
            <a:cxnSpLocks/>
          </p:cNvCxnSpPr>
          <p:nvPr/>
        </p:nvCxnSpPr>
        <p:spPr>
          <a:xfrm flipH="1" flipV="1">
            <a:off x="7086600" y="3452464"/>
            <a:ext cx="1035378" cy="870490"/>
          </a:xfrm>
          <a:prstGeom prst="straightConnector1">
            <a:avLst/>
          </a:prstGeom>
          <a:ln w="76200">
            <a:prstDash val="dash"/>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88" name="楕円 87">
            <a:extLst>
              <a:ext uri="{FF2B5EF4-FFF2-40B4-BE49-F238E27FC236}">
                <a16:creationId xmlns="" xmlns:a16="http://schemas.microsoft.com/office/drawing/2014/main" id="{87B8357F-CCA5-4E08-A8A8-FB4D70C36B56}"/>
              </a:ext>
            </a:extLst>
          </p:cNvPr>
          <p:cNvSpPr/>
          <p:nvPr/>
        </p:nvSpPr>
        <p:spPr>
          <a:xfrm>
            <a:off x="4133203" y="1763956"/>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grpSp>
        <p:nvGrpSpPr>
          <p:cNvPr id="5" name="グループ化 4"/>
          <p:cNvGrpSpPr/>
          <p:nvPr/>
        </p:nvGrpSpPr>
        <p:grpSpPr>
          <a:xfrm>
            <a:off x="1041219" y="2123956"/>
            <a:ext cx="7807954" cy="1288620"/>
            <a:chOff x="1041219" y="2123956"/>
            <a:chExt cx="7807954" cy="1288620"/>
          </a:xfrm>
        </p:grpSpPr>
        <p:sp>
          <p:nvSpPr>
            <p:cNvPr id="113" name="テキスト ボックス 112">
              <a:extLst>
                <a:ext uri="{FF2B5EF4-FFF2-40B4-BE49-F238E27FC236}">
                  <a16:creationId xmlns="" xmlns:a16="http://schemas.microsoft.com/office/drawing/2014/main" id="{8231B892-4FD0-4D36-A1D0-FD414E70E273}"/>
                </a:ext>
              </a:extLst>
            </p:cNvPr>
            <p:cNvSpPr txBox="1"/>
            <p:nvPr/>
          </p:nvSpPr>
          <p:spPr>
            <a:xfrm>
              <a:off x="7635932" y="3012466"/>
              <a:ext cx="1213241" cy="400110"/>
            </a:xfrm>
            <a:prstGeom prst="rect">
              <a:avLst/>
            </a:prstGeom>
            <a:noFill/>
          </p:spPr>
          <p:txBody>
            <a:bodyPr wrap="square" rtlCol="0">
              <a:spAutoFit/>
            </a:bodyPr>
            <a:lstStyle/>
            <a:p>
              <a:r>
                <a:rPr kumimoji="1" lang="ja-JP" altLang="en-US" sz="2000" dirty="0"/>
                <a:t>自分の番</a:t>
              </a:r>
            </a:p>
          </p:txBody>
        </p:sp>
        <p:sp>
          <p:nvSpPr>
            <p:cNvPr id="114" name="テキスト ボックス 113">
              <a:extLst>
                <a:ext uri="{FF2B5EF4-FFF2-40B4-BE49-F238E27FC236}">
                  <a16:creationId xmlns="" xmlns:a16="http://schemas.microsoft.com/office/drawing/2014/main" id="{8DDF1B60-0E4C-4DAA-ABDA-649E90408089}"/>
                </a:ext>
              </a:extLst>
            </p:cNvPr>
            <p:cNvSpPr txBox="1"/>
            <p:nvPr/>
          </p:nvSpPr>
          <p:spPr>
            <a:xfrm>
              <a:off x="6924702" y="2402908"/>
              <a:ext cx="1500895" cy="400110"/>
            </a:xfrm>
            <a:prstGeom prst="rect">
              <a:avLst/>
            </a:prstGeom>
            <a:noFill/>
          </p:spPr>
          <p:txBody>
            <a:bodyPr wrap="square" rtlCol="0">
              <a:spAutoFit/>
            </a:bodyPr>
            <a:lstStyle/>
            <a:p>
              <a:r>
                <a:rPr lang="ja-JP" altLang="en-US" sz="2000" dirty="0"/>
                <a:t>相手</a:t>
              </a:r>
              <a:r>
                <a:rPr kumimoji="1" lang="ja-JP" altLang="en-US" sz="2000" dirty="0"/>
                <a:t>の番</a:t>
              </a:r>
            </a:p>
          </p:txBody>
        </p:sp>
        <p:cxnSp>
          <p:nvCxnSpPr>
            <p:cNvPr id="89" name="直線コネクタ 88">
              <a:extLst>
                <a:ext uri="{FF2B5EF4-FFF2-40B4-BE49-F238E27FC236}">
                  <a16:creationId xmlns="" xmlns:a16="http://schemas.microsoft.com/office/drawing/2014/main" id="{9A627C5E-384C-41B4-90EC-9670005E1C86}"/>
                </a:ext>
              </a:extLst>
            </p:cNvPr>
            <p:cNvCxnSpPr>
              <a:cxnSpLocks/>
              <a:endCxn id="88" idx="4"/>
            </p:cNvCxnSpPr>
            <p:nvPr/>
          </p:nvCxnSpPr>
          <p:spPr>
            <a:xfrm flipH="1" flipV="1">
              <a:off x="4313203"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90" name="直線コネクタ 89">
              <a:extLst>
                <a:ext uri="{FF2B5EF4-FFF2-40B4-BE49-F238E27FC236}">
                  <a16:creationId xmlns="" xmlns:a16="http://schemas.microsoft.com/office/drawing/2014/main" id="{6A8CF7FC-AB5E-47BC-8F88-5A391E0082A2}"/>
                </a:ext>
              </a:extLst>
            </p:cNvPr>
            <p:cNvCxnSpPr>
              <a:cxnSpLocks/>
              <a:stCxn id="88" idx="4"/>
            </p:cNvCxnSpPr>
            <p:nvPr/>
          </p:nvCxnSpPr>
          <p:spPr>
            <a:xfrm flipH="1">
              <a:off x="2025925" y="2123956"/>
              <a:ext cx="2287278" cy="30727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1" name="楕円 90">
              <a:extLst>
                <a:ext uri="{FF2B5EF4-FFF2-40B4-BE49-F238E27FC236}">
                  <a16:creationId xmlns="" xmlns:a16="http://schemas.microsoft.com/office/drawing/2014/main" id="{08C89B98-43D7-4559-8C51-3E01760A24D2}"/>
                </a:ext>
              </a:extLst>
            </p:cNvPr>
            <p:cNvSpPr/>
            <p:nvPr/>
          </p:nvSpPr>
          <p:spPr>
            <a:xfrm>
              <a:off x="1845925" y="2442060"/>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2" name="楕円 91">
              <a:extLst>
                <a:ext uri="{FF2B5EF4-FFF2-40B4-BE49-F238E27FC236}">
                  <a16:creationId xmlns="" xmlns:a16="http://schemas.microsoft.com/office/drawing/2014/main" id="{1B53A187-D8A7-47C6-91C5-534AD105F606}"/>
                </a:ext>
              </a:extLst>
            </p:cNvPr>
            <p:cNvSpPr/>
            <p:nvPr/>
          </p:nvSpPr>
          <p:spPr>
            <a:xfrm>
              <a:off x="6420481" y="244206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3" name="楕円 92">
              <a:extLst>
                <a:ext uri="{FF2B5EF4-FFF2-40B4-BE49-F238E27FC236}">
                  <a16:creationId xmlns="" xmlns:a16="http://schemas.microsoft.com/office/drawing/2014/main" id="{DC840E2E-F208-49B8-97EB-C58FC4365FCD}"/>
                </a:ext>
              </a:extLst>
            </p:cNvPr>
            <p:cNvSpPr/>
            <p:nvPr/>
          </p:nvSpPr>
          <p:spPr>
            <a:xfrm>
              <a:off x="3446125" y="2442060"/>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97" name="楕円 96">
              <a:extLst>
                <a:ext uri="{FF2B5EF4-FFF2-40B4-BE49-F238E27FC236}">
                  <a16:creationId xmlns="" xmlns:a16="http://schemas.microsoft.com/office/drawing/2014/main" id="{76FA0E0E-5A05-478D-B34E-02B650CA0F91}"/>
                </a:ext>
              </a:extLst>
            </p:cNvPr>
            <p:cNvSpPr/>
            <p:nvPr/>
          </p:nvSpPr>
          <p:spPr>
            <a:xfrm>
              <a:off x="4820281" y="244206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98" name="直線コネクタ 97">
              <a:extLst>
                <a:ext uri="{FF2B5EF4-FFF2-40B4-BE49-F238E27FC236}">
                  <a16:creationId xmlns="" xmlns:a16="http://schemas.microsoft.com/office/drawing/2014/main" id="{CA968423-25F5-40F1-A0C0-CF363D5DEFD9}"/>
                </a:ext>
              </a:extLst>
            </p:cNvPr>
            <p:cNvCxnSpPr>
              <a:cxnSpLocks/>
              <a:stCxn id="88" idx="4"/>
              <a:endCxn id="93" idx="0"/>
            </p:cNvCxnSpPr>
            <p:nvPr/>
          </p:nvCxnSpPr>
          <p:spPr>
            <a:xfrm flipH="1">
              <a:off x="3626125" y="2123956"/>
              <a:ext cx="687078" cy="318104"/>
            </a:xfrm>
            <a:prstGeom prst="line">
              <a:avLst/>
            </a:prstGeom>
            <a:ln w="28575"/>
          </p:spPr>
          <p:style>
            <a:lnRef idx="1">
              <a:schemeClr val="dk1"/>
            </a:lnRef>
            <a:fillRef idx="0">
              <a:schemeClr val="dk1"/>
            </a:fillRef>
            <a:effectRef idx="0">
              <a:schemeClr val="dk1"/>
            </a:effectRef>
            <a:fontRef idx="minor">
              <a:schemeClr val="tx1"/>
            </a:fontRef>
          </p:style>
        </p:cxnSp>
        <p:cxnSp>
          <p:nvCxnSpPr>
            <p:cNvPr id="116" name="直線コネクタ 115">
              <a:extLst>
                <a:ext uri="{FF2B5EF4-FFF2-40B4-BE49-F238E27FC236}">
                  <a16:creationId xmlns="" xmlns:a16="http://schemas.microsoft.com/office/drawing/2014/main" id="{39266C7D-4A46-49B4-9179-51B87F6F2A6C}"/>
                </a:ext>
              </a:extLst>
            </p:cNvPr>
            <p:cNvCxnSpPr>
              <a:cxnSpLocks/>
              <a:stCxn id="88" idx="4"/>
              <a:endCxn id="97" idx="0"/>
            </p:cNvCxnSpPr>
            <p:nvPr/>
          </p:nvCxnSpPr>
          <p:spPr>
            <a:xfrm>
              <a:off x="4313203" y="2123956"/>
              <a:ext cx="687078" cy="31810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17" name="楕円 116">
              <a:extLst>
                <a:ext uri="{FF2B5EF4-FFF2-40B4-BE49-F238E27FC236}">
                  <a16:creationId xmlns="" xmlns:a16="http://schemas.microsoft.com/office/drawing/2014/main" id="{7254C953-A04B-4EDD-B87B-D679589BFBA6}"/>
                </a:ext>
              </a:extLst>
            </p:cNvPr>
            <p:cNvSpPr/>
            <p:nvPr/>
          </p:nvSpPr>
          <p:spPr>
            <a:xfrm>
              <a:off x="1041219"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8" name="楕円 117">
              <a:extLst>
                <a:ext uri="{FF2B5EF4-FFF2-40B4-BE49-F238E27FC236}">
                  <a16:creationId xmlns="" xmlns:a16="http://schemas.microsoft.com/office/drawing/2014/main" id="{98651F8C-396A-41FB-90F5-DBCCF2AD8B91}"/>
                </a:ext>
              </a:extLst>
            </p:cNvPr>
            <p:cNvSpPr/>
            <p:nvPr/>
          </p:nvSpPr>
          <p:spPr>
            <a:xfrm>
              <a:off x="5987840" y="3017034"/>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19" name="楕円 118">
              <a:extLst>
                <a:ext uri="{FF2B5EF4-FFF2-40B4-BE49-F238E27FC236}">
                  <a16:creationId xmlns="" xmlns:a16="http://schemas.microsoft.com/office/drawing/2014/main" id="{A13D4E56-DCFB-41F9-B7D5-1B4BCCCF78E4}"/>
                </a:ext>
              </a:extLst>
            </p:cNvPr>
            <p:cNvSpPr/>
            <p:nvPr/>
          </p:nvSpPr>
          <p:spPr>
            <a:xfrm>
              <a:off x="2682075" y="3025092"/>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8" name="楕円 137">
              <a:extLst>
                <a:ext uri="{FF2B5EF4-FFF2-40B4-BE49-F238E27FC236}">
                  <a16:creationId xmlns="" xmlns:a16="http://schemas.microsoft.com/office/drawing/2014/main" id="{2FEF834B-EA34-424F-B9F7-0ECB4D37FE57}"/>
                </a:ext>
              </a:extLst>
            </p:cNvPr>
            <p:cNvSpPr/>
            <p:nvPr/>
          </p:nvSpPr>
          <p:spPr>
            <a:xfrm>
              <a:off x="4340702" y="3025430"/>
              <a:ext cx="360000" cy="360000"/>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39" name="楕円 138">
              <a:extLst>
                <a:ext uri="{FF2B5EF4-FFF2-40B4-BE49-F238E27FC236}">
                  <a16:creationId xmlns="" xmlns:a16="http://schemas.microsoft.com/office/drawing/2014/main" id="{128A1654-33EB-4550-946A-982AB1570FB9}"/>
                </a:ext>
              </a:extLst>
            </p:cNvPr>
            <p:cNvSpPr/>
            <p:nvPr/>
          </p:nvSpPr>
          <p:spPr>
            <a:xfrm>
              <a:off x="1445269" y="302509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0" name="楕円 139">
              <a:extLst>
                <a:ext uri="{FF2B5EF4-FFF2-40B4-BE49-F238E27FC236}">
                  <a16:creationId xmlns="" xmlns:a16="http://schemas.microsoft.com/office/drawing/2014/main" id="{2A545CC8-1367-477A-966B-0A7A73EEBD91}"/>
                </a:ext>
              </a:extLst>
            </p:cNvPr>
            <p:cNvSpPr/>
            <p:nvPr/>
          </p:nvSpPr>
          <p:spPr>
            <a:xfrm>
              <a:off x="6391890"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1" name="楕円 140">
              <a:extLst>
                <a:ext uri="{FF2B5EF4-FFF2-40B4-BE49-F238E27FC236}">
                  <a16:creationId xmlns="" xmlns:a16="http://schemas.microsoft.com/office/drawing/2014/main" id="{AEE6AAF2-EB77-4F02-9885-38776E6C8FB1}"/>
                </a:ext>
              </a:extLst>
            </p:cNvPr>
            <p:cNvSpPr/>
            <p:nvPr/>
          </p:nvSpPr>
          <p:spPr>
            <a:xfrm>
              <a:off x="3086125" y="3025092"/>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2" name="楕円 141">
              <a:extLst>
                <a:ext uri="{FF2B5EF4-FFF2-40B4-BE49-F238E27FC236}">
                  <a16:creationId xmlns="" xmlns:a16="http://schemas.microsoft.com/office/drawing/2014/main" id="{7DA94B52-3229-413F-B090-237E3EE8AC34}"/>
                </a:ext>
              </a:extLst>
            </p:cNvPr>
            <p:cNvSpPr/>
            <p:nvPr/>
          </p:nvSpPr>
          <p:spPr>
            <a:xfrm>
              <a:off x="4744752" y="3017034"/>
              <a:ext cx="360000" cy="360000"/>
            </a:xfrm>
            <a:prstGeom prst="ellipse">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3" name="楕円 142">
              <a:extLst>
                <a:ext uri="{FF2B5EF4-FFF2-40B4-BE49-F238E27FC236}">
                  <a16:creationId xmlns="" xmlns:a16="http://schemas.microsoft.com/office/drawing/2014/main" id="{839207FD-368D-438A-94BC-52D2940CCBE2}"/>
                </a:ext>
              </a:extLst>
            </p:cNvPr>
            <p:cNvSpPr/>
            <p:nvPr/>
          </p:nvSpPr>
          <p:spPr>
            <a:xfrm>
              <a:off x="1842763"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4" name="楕円 143">
              <a:extLst>
                <a:ext uri="{FF2B5EF4-FFF2-40B4-BE49-F238E27FC236}">
                  <a16:creationId xmlns="" xmlns:a16="http://schemas.microsoft.com/office/drawing/2014/main" id="{BD9CB80A-517A-4769-B2CE-0E90C0CA0B04}"/>
                </a:ext>
              </a:extLst>
            </p:cNvPr>
            <p:cNvSpPr/>
            <p:nvPr/>
          </p:nvSpPr>
          <p:spPr>
            <a:xfrm>
              <a:off x="6789384"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5" name="楕円 144">
              <a:extLst>
                <a:ext uri="{FF2B5EF4-FFF2-40B4-BE49-F238E27FC236}">
                  <a16:creationId xmlns="" xmlns:a16="http://schemas.microsoft.com/office/drawing/2014/main" id="{A0F8086F-7AC0-458C-BAFA-5D6E0B9A38AB}"/>
                </a:ext>
              </a:extLst>
            </p:cNvPr>
            <p:cNvSpPr/>
            <p:nvPr/>
          </p:nvSpPr>
          <p:spPr>
            <a:xfrm>
              <a:off x="3483619" y="303009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6" name="楕円 145">
              <a:extLst>
                <a:ext uri="{FF2B5EF4-FFF2-40B4-BE49-F238E27FC236}">
                  <a16:creationId xmlns="" xmlns:a16="http://schemas.microsoft.com/office/drawing/2014/main" id="{14EA8649-70DA-42ED-909E-CC0722C78B31}"/>
                </a:ext>
              </a:extLst>
            </p:cNvPr>
            <p:cNvSpPr/>
            <p:nvPr/>
          </p:nvSpPr>
          <p:spPr>
            <a:xfrm>
              <a:off x="5142246" y="3022032"/>
              <a:ext cx="360000" cy="360000"/>
            </a:xfrm>
            <a:prstGeom prst="ellipse">
              <a:avLst/>
            </a:prstGeom>
            <a:solidFill>
              <a:schemeClr val="accent2"/>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7" name="楕円 146">
              <a:extLst>
                <a:ext uri="{FF2B5EF4-FFF2-40B4-BE49-F238E27FC236}">
                  <a16:creationId xmlns="" xmlns:a16="http://schemas.microsoft.com/office/drawing/2014/main" id="{2205AD42-377A-4FFB-BB43-5FEC51C824FA}"/>
                </a:ext>
              </a:extLst>
            </p:cNvPr>
            <p:cNvSpPr/>
            <p:nvPr/>
          </p:nvSpPr>
          <p:spPr>
            <a:xfrm>
              <a:off x="2246813" y="3030090"/>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8" name="楕円 147">
              <a:extLst>
                <a:ext uri="{FF2B5EF4-FFF2-40B4-BE49-F238E27FC236}">
                  <a16:creationId xmlns="" xmlns:a16="http://schemas.microsoft.com/office/drawing/2014/main" id="{1E52E5E3-118E-46C5-A5A3-494049060B5D}"/>
                </a:ext>
              </a:extLst>
            </p:cNvPr>
            <p:cNvSpPr/>
            <p:nvPr/>
          </p:nvSpPr>
          <p:spPr>
            <a:xfrm>
              <a:off x="7193434" y="3035900"/>
              <a:ext cx="360000" cy="360000"/>
            </a:xfrm>
            <a:prstGeom prst="ellipse">
              <a:avLst/>
            </a:prstGeom>
            <a:solidFill>
              <a:schemeClr val="accent1"/>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49" name="楕円 148">
              <a:extLst>
                <a:ext uri="{FF2B5EF4-FFF2-40B4-BE49-F238E27FC236}">
                  <a16:creationId xmlns="" xmlns:a16="http://schemas.microsoft.com/office/drawing/2014/main" id="{00C1175F-4449-4767-929D-8491EC12EE1F}"/>
                </a:ext>
              </a:extLst>
            </p:cNvPr>
            <p:cNvSpPr/>
            <p:nvPr/>
          </p:nvSpPr>
          <p:spPr>
            <a:xfrm>
              <a:off x="3905440" y="3032521"/>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sp>
          <p:nvSpPr>
            <p:cNvPr id="150" name="楕円 149">
              <a:extLst>
                <a:ext uri="{FF2B5EF4-FFF2-40B4-BE49-F238E27FC236}">
                  <a16:creationId xmlns="" xmlns:a16="http://schemas.microsoft.com/office/drawing/2014/main" id="{90C260DB-6143-44F2-9963-53AF9FA498AF}"/>
                </a:ext>
              </a:extLst>
            </p:cNvPr>
            <p:cNvSpPr/>
            <p:nvPr/>
          </p:nvSpPr>
          <p:spPr>
            <a:xfrm>
              <a:off x="5549690" y="3032628"/>
              <a:ext cx="360000" cy="360000"/>
            </a:xfrm>
            <a:prstGeom prst="ellipse">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2800" dirty="0"/>
            </a:p>
          </p:txBody>
        </p:sp>
        <p:cxnSp>
          <p:nvCxnSpPr>
            <p:cNvPr id="151" name="直線コネクタ 150">
              <a:extLst>
                <a:ext uri="{FF2B5EF4-FFF2-40B4-BE49-F238E27FC236}">
                  <a16:creationId xmlns="" xmlns:a16="http://schemas.microsoft.com/office/drawing/2014/main" id="{EBE2E9D6-0860-4CFD-BE92-96EE41EFCC2A}"/>
                </a:ext>
              </a:extLst>
            </p:cNvPr>
            <p:cNvCxnSpPr>
              <a:cxnSpLocks/>
              <a:stCxn id="91" idx="4"/>
              <a:endCxn id="117" idx="0"/>
            </p:cNvCxnSpPr>
            <p:nvPr/>
          </p:nvCxnSpPr>
          <p:spPr>
            <a:xfrm flipH="1">
              <a:off x="1221219" y="2802060"/>
              <a:ext cx="80470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2" name="直線コネクタ 151">
              <a:extLst>
                <a:ext uri="{FF2B5EF4-FFF2-40B4-BE49-F238E27FC236}">
                  <a16:creationId xmlns="" xmlns:a16="http://schemas.microsoft.com/office/drawing/2014/main" id="{2D6457CD-C939-4EFC-8A56-920C1B14428F}"/>
                </a:ext>
              </a:extLst>
            </p:cNvPr>
            <p:cNvCxnSpPr>
              <a:cxnSpLocks/>
              <a:stCxn id="91" idx="4"/>
              <a:endCxn id="139" idx="0"/>
            </p:cNvCxnSpPr>
            <p:nvPr/>
          </p:nvCxnSpPr>
          <p:spPr>
            <a:xfrm flipH="1">
              <a:off x="1625269" y="2802060"/>
              <a:ext cx="400656"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3" name="直線コネクタ 152">
              <a:extLst>
                <a:ext uri="{FF2B5EF4-FFF2-40B4-BE49-F238E27FC236}">
                  <a16:creationId xmlns="" xmlns:a16="http://schemas.microsoft.com/office/drawing/2014/main" id="{6B965FF8-B115-4FFD-A30D-98A6934F98C2}"/>
                </a:ext>
              </a:extLst>
            </p:cNvPr>
            <p:cNvCxnSpPr>
              <a:cxnSpLocks/>
              <a:stCxn id="91" idx="4"/>
              <a:endCxn id="143" idx="0"/>
            </p:cNvCxnSpPr>
            <p:nvPr/>
          </p:nvCxnSpPr>
          <p:spPr>
            <a:xfrm flipH="1">
              <a:off x="2022763" y="2802060"/>
              <a:ext cx="3162"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4" name="直線コネクタ 153">
              <a:extLst>
                <a:ext uri="{FF2B5EF4-FFF2-40B4-BE49-F238E27FC236}">
                  <a16:creationId xmlns="" xmlns:a16="http://schemas.microsoft.com/office/drawing/2014/main" id="{E2CAFEF4-7373-47A4-808C-3050468BA373}"/>
                </a:ext>
              </a:extLst>
            </p:cNvPr>
            <p:cNvCxnSpPr>
              <a:cxnSpLocks/>
              <a:stCxn id="91" idx="4"/>
              <a:endCxn id="147" idx="0"/>
            </p:cNvCxnSpPr>
            <p:nvPr/>
          </p:nvCxnSpPr>
          <p:spPr>
            <a:xfrm>
              <a:off x="2025925" y="2802060"/>
              <a:ext cx="400888"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5" name="直線コネクタ 154">
              <a:extLst>
                <a:ext uri="{FF2B5EF4-FFF2-40B4-BE49-F238E27FC236}">
                  <a16:creationId xmlns="" xmlns:a16="http://schemas.microsoft.com/office/drawing/2014/main" id="{F62EF0A0-2C32-4752-965B-C65E6EF91582}"/>
                </a:ext>
              </a:extLst>
            </p:cNvPr>
            <p:cNvCxnSpPr>
              <a:cxnSpLocks/>
              <a:stCxn id="93" idx="4"/>
              <a:endCxn id="119" idx="0"/>
            </p:cNvCxnSpPr>
            <p:nvPr/>
          </p:nvCxnSpPr>
          <p:spPr>
            <a:xfrm flipH="1">
              <a:off x="2862075" y="2802060"/>
              <a:ext cx="76405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6" name="直線コネクタ 155">
              <a:extLst>
                <a:ext uri="{FF2B5EF4-FFF2-40B4-BE49-F238E27FC236}">
                  <a16:creationId xmlns="" xmlns:a16="http://schemas.microsoft.com/office/drawing/2014/main" id="{1D1FF205-6C02-4C4E-AE1B-3658DA198BE7}"/>
                </a:ext>
              </a:extLst>
            </p:cNvPr>
            <p:cNvCxnSpPr>
              <a:cxnSpLocks/>
              <a:stCxn id="93" idx="4"/>
              <a:endCxn id="141" idx="0"/>
            </p:cNvCxnSpPr>
            <p:nvPr/>
          </p:nvCxnSpPr>
          <p:spPr>
            <a:xfrm flipH="1">
              <a:off x="3266125" y="2802060"/>
              <a:ext cx="360000" cy="22303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7" name="直線コネクタ 156">
              <a:extLst>
                <a:ext uri="{FF2B5EF4-FFF2-40B4-BE49-F238E27FC236}">
                  <a16:creationId xmlns="" xmlns:a16="http://schemas.microsoft.com/office/drawing/2014/main" id="{1F22F27F-70F0-4E57-AFEA-8FBC98BFFC1C}"/>
                </a:ext>
              </a:extLst>
            </p:cNvPr>
            <p:cNvCxnSpPr>
              <a:cxnSpLocks/>
              <a:stCxn id="93" idx="4"/>
              <a:endCxn id="145" idx="0"/>
            </p:cNvCxnSpPr>
            <p:nvPr/>
          </p:nvCxnSpPr>
          <p:spPr>
            <a:xfrm>
              <a:off x="3626125" y="2802060"/>
              <a:ext cx="37494" cy="22803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8" name="直線コネクタ 157">
              <a:extLst>
                <a:ext uri="{FF2B5EF4-FFF2-40B4-BE49-F238E27FC236}">
                  <a16:creationId xmlns="" xmlns:a16="http://schemas.microsoft.com/office/drawing/2014/main" id="{50586F93-9062-488B-AEAF-C7C08B8241F1}"/>
                </a:ext>
              </a:extLst>
            </p:cNvPr>
            <p:cNvCxnSpPr>
              <a:cxnSpLocks/>
              <a:stCxn id="93" idx="4"/>
              <a:endCxn id="149" idx="0"/>
            </p:cNvCxnSpPr>
            <p:nvPr/>
          </p:nvCxnSpPr>
          <p:spPr>
            <a:xfrm>
              <a:off x="3626125" y="2802060"/>
              <a:ext cx="459315" cy="23046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9" name="直線コネクタ 158">
              <a:extLst>
                <a:ext uri="{FF2B5EF4-FFF2-40B4-BE49-F238E27FC236}">
                  <a16:creationId xmlns="" xmlns:a16="http://schemas.microsoft.com/office/drawing/2014/main" id="{F2A5DE47-594A-4D9A-BD6D-0A2FBDB7836A}"/>
                </a:ext>
              </a:extLst>
            </p:cNvPr>
            <p:cNvCxnSpPr>
              <a:cxnSpLocks/>
              <a:stCxn id="97" idx="4"/>
              <a:endCxn id="138" idx="0"/>
            </p:cNvCxnSpPr>
            <p:nvPr/>
          </p:nvCxnSpPr>
          <p:spPr>
            <a:xfrm flipH="1">
              <a:off x="4520702" y="2802060"/>
              <a:ext cx="479579" cy="22337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0" name="直線コネクタ 159">
              <a:extLst>
                <a:ext uri="{FF2B5EF4-FFF2-40B4-BE49-F238E27FC236}">
                  <a16:creationId xmlns="" xmlns:a16="http://schemas.microsoft.com/office/drawing/2014/main" id="{81E4CE7B-2BFB-4456-A44A-5759BBEC8F20}"/>
                </a:ext>
              </a:extLst>
            </p:cNvPr>
            <p:cNvCxnSpPr>
              <a:cxnSpLocks/>
              <a:stCxn id="97" idx="4"/>
              <a:endCxn id="142" idx="0"/>
            </p:cNvCxnSpPr>
            <p:nvPr/>
          </p:nvCxnSpPr>
          <p:spPr>
            <a:xfrm flipH="1">
              <a:off x="4924752" y="2802060"/>
              <a:ext cx="75529"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3" name="直線コネクタ 162">
              <a:extLst>
                <a:ext uri="{FF2B5EF4-FFF2-40B4-BE49-F238E27FC236}">
                  <a16:creationId xmlns="" xmlns:a16="http://schemas.microsoft.com/office/drawing/2014/main" id="{40E19E27-4507-4917-B0A6-A29F716FB325}"/>
                </a:ext>
              </a:extLst>
            </p:cNvPr>
            <p:cNvCxnSpPr>
              <a:cxnSpLocks/>
              <a:stCxn id="97" idx="4"/>
              <a:endCxn id="146" idx="0"/>
            </p:cNvCxnSpPr>
            <p:nvPr/>
          </p:nvCxnSpPr>
          <p:spPr>
            <a:xfrm>
              <a:off x="5000281" y="2802060"/>
              <a:ext cx="321965"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4" name="直線コネクタ 163">
              <a:extLst>
                <a:ext uri="{FF2B5EF4-FFF2-40B4-BE49-F238E27FC236}">
                  <a16:creationId xmlns="" xmlns:a16="http://schemas.microsoft.com/office/drawing/2014/main" id="{96C3C574-1032-4DD3-ACAC-C7768F129500}"/>
                </a:ext>
              </a:extLst>
            </p:cNvPr>
            <p:cNvCxnSpPr>
              <a:cxnSpLocks/>
              <a:stCxn id="97" idx="4"/>
              <a:endCxn id="150" idx="0"/>
            </p:cNvCxnSpPr>
            <p:nvPr/>
          </p:nvCxnSpPr>
          <p:spPr>
            <a:xfrm>
              <a:off x="5000281" y="2802060"/>
              <a:ext cx="729409" cy="23056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5" name="直線コネクタ 164">
              <a:extLst>
                <a:ext uri="{FF2B5EF4-FFF2-40B4-BE49-F238E27FC236}">
                  <a16:creationId xmlns="" xmlns:a16="http://schemas.microsoft.com/office/drawing/2014/main" id="{B034A415-1CD2-440C-B646-C624A17C376C}"/>
                </a:ext>
              </a:extLst>
            </p:cNvPr>
            <p:cNvCxnSpPr>
              <a:cxnSpLocks/>
              <a:stCxn id="92" idx="4"/>
              <a:endCxn id="118" idx="0"/>
            </p:cNvCxnSpPr>
            <p:nvPr/>
          </p:nvCxnSpPr>
          <p:spPr>
            <a:xfrm flipH="1">
              <a:off x="6167840" y="2802060"/>
              <a:ext cx="43264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6" name="直線コネクタ 165">
              <a:extLst>
                <a:ext uri="{FF2B5EF4-FFF2-40B4-BE49-F238E27FC236}">
                  <a16:creationId xmlns="" xmlns:a16="http://schemas.microsoft.com/office/drawing/2014/main" id="{D4B3906C-8DCF-4519-8D29-7A5B815938B7}"/>
                </a:ext>
              </a:extLst>
            </p:cNvPr>
            <p:cNvCxnSpPr>
              <a:cxnSpLocks/>
              <a:stCxn id="92" idx="4"/>
              <a:endCxn id="140" idx="0"/>
            </p:cNvCxnSpPr>
            <p:nvPr/>
          </p:nvCxnSpPr>
          <p:spPr>
            <a:xfrm flipH="1">
              <a:off x="6571890" y="2802060"/>
              <a:ext cx="28591" cy="21497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7" name="直線コネクタ 166">
              <a:extLst>
                <a:ext uri="{FF2B5EF4-FFF2-40B4-BE49-F238E27FC236}">
                  <a16:creationId xmlns="" xmlns:a16="http://schemas.microsoft.com/office/drawing/2014/main" id="{B084CACB-36EB-45B4-996F-830FFE629090}"/>
                </a:ext>
              </a:extLst>
            </p:cNvPr>
            <p:cNvCxnSpPr>
              <a:cxnSpLocks/>
              <a:stCxn id="92" idx="4"/>
              <a:endCxn id="144" idx="0"/>
            </p:cNvCxnSpPr>
            <p:nvPr/>
          </p:nvCxnSpPr>
          <p:spPr>
            <a:xfrm>
              <a:off x="6600481" y="2802060"/>
              <a:ext cx="368903" cy="2199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68" name="直線コネクタ 167">
              <a:extLst>
                <a:ext uri="{FF2B5EF4-FFF2-40B4-BE49-F238E27FC236}">
                  <a16:creationId xmlns="" xmlns:a16="http://schemas.microsoft.com/office/drawing/2014/main" id="{83F854E3-512A-47D1-BFA8-7A35F6D66C5D}"/>
                </a:ext>
              </a:extLst>
            </p:cNvPr>
            <p:cNvCxnSpPr>
              <a:cxnSpLocks/>
              <a:stCxn id="92" idx="4"/>
              <a:endCxn id="148" idx="0"/>
            </p:cNvCxnSpPr>
            <p:nvPr/>
          </p:nvCxnSpPr>
          <p:spPr>
            <a:xfrm>
              <a:off x="6600481" y="2802060"/>
              <a:ext cx="772953" cy="23384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cxnSp>
        <p:nvCxnSpPr>
          <p:cNvPr id="107" name="直線コネクタ 106"/>
          <p:cNvCxnSpPr/>
          <p:nvPr/>
        </p:nvCxnSpPr>
        <p:spPr>
          <a:xfrm>
            <a:off x="754189" y="3636826"/>
            <a:ext cx="7200000"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2" name="グループ化 11"/>
          <p:cNvGrpSpPr/>
          <p:nvPr/>
        </p:nvGrpSpPr>
        <p:grpSpPr>
          <a:xfrm>
            <a:off x="1813691" y="3502613"/>
            <a:ext cx="4974199" cy="339003"/>
            <a:chOff x="1813691" y="3502613"/>
            <a:chExt cx="4974199" cy="339003"/>
          </a:xfrm>
        </p:grpSpPr>
        <p:grpSp>
          <p:nvGrpSpPr>
            <p:cNvPr id="11" name="グループ化 10"/>
            <p:cNvGrpSpPr/>
            <p:nvPr/>
          </p:nvGrpSpPr>
          <p:grpSpPr>
            <a:xfrm>
              <a:off x="1813691" y="3502613"/>
              <a:ext cx="72000" cy="339003"/>
              <a:chOff x="1813691" y="3502613"/>
              <a:chExt cx="72000" cy="339003"/>
            </a:xfrm>
          </p:grpSpPr>
          <p:sp>
            <p:nvSpPr>
              <p:cNvPr id="9" name="円/楕円 8"/>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1" name="円/楕円 16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62" name="円/楕円 16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69" name="グループ化 168"/>
            <p:cNvGrpSpPr/>
            <p:nvPr/>
          </p:nvGrpSpPr>
          <p:grpSpPr>
            <a:xfrm>
              <a:off x="3446125" y="3502613"/>
              <a:ext cx="72000" cy="339003"/>
              <a:chOff x="1813691" y="3502613"/>
              <a:chExt cx="72000" cy="339003"/>
            </a:xfrm>
          </p:grpSpPr>
          <p:sp>
            <p:nvSpPr>
              <p:cNvPr id="170" name="円/楕円 169"/>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1" name="円/楕円 170"/>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2" name="円/楕円 171"/>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3" name="グループ化 172"/>
            <p:cNvGrpSpPr/>
            <p:nvPr/>
          </p:nvGrpSpPr>
          <p:grpSpPr>
            <a:xfrm>
              <a:off x="5104752" y="3502613"/>
              <a:ext cx="72000" cy="339003"/>
              <a:chOff x="1813691" y="3502613"/>
              <a:chExt cx="72000" cy="339003"/>
            </a:xfrm>
          </p:grpSpPr>
          <p:sp>
            <p:nvSpPr>
              <p:cNvPr id="174" name="円/楕円 173"/>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5" name="円/楕円 174"/>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6" name="円/楕円 175"/>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nvGrpSpPr>
            <p:cNvPr id="177" name="グループ化 176"/>
            <p:cNvGrpSpPr/>
            <p:nvPr/>
          </p:nvGrpSpPr>
          <p:grpSpPr>
            <a:xfrm>
              <a:off x="6715890" y="3502613"/>
              <a:ext cx="72000" cy="339003"/>
              <a:chOff x="1813691" y="3502613"/>
              <a:chExt cx="72000" cy="339003"/>
            </a:xfrm>
          </p:grpSpPr>
          <p:sp>
            <p:nvSpPr>
              <p:cNvPr id="178" name="円/楕円 177"/>
              <p:cNvSpPr/>
              <p:nvPr/>
            </p:nvSpPr>
            <p:spPr>
              <a:xfrm>
                <a:off x="1813691" y="3502613"/>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79" name="円/楕円 178"/>
              <p:cNvSpPr/>
              <p:nvPr/>
            </p:nvSpPr>
            <p:spPr>
              <a:xfrm>
                <a:off x="1813691" y="363682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180" name="円/楕円 179"/>
              <p:cNvSpPr/>
              <p:nvPr/>
            </p:nvSpPr>
            <p:spPr>
              <a:xfrm>
                <a:off x="1813691" y="3769616"/>
                <a:ext cx="72000" cy="72000"/>
              </a:xfrm>
              <a:prstGeom prst="ellipse">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grpSp>
    </p:spTree>
    <p:extLst>
      <p:ext uri="{BB962C8B-B14F-4D97-AF65-F5344CB8AC3E}">
        <p14:creationId xmlns:p14="http://schemas.microsoft.com/office/powerpoint/2010/main" val="427134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8"/>
                                        </p:tgtEl>
                                        <p:attrNameLst>
                                          <p:attrName>style.visibility</p:attrName>
                                        </p:attrNameLst>
                                      </p:cBhvr>
                                      <p:to>
                                        <p:strVal val="visible"/>
                                      </p:to>
                                    </p:set>
                                    <p:animEffect transition="in" filter="fade">
                                      <p:cBhvr>
                                        <p:cTn id="10" dur="500"/>
                                        <p:tgtEl>
                                          <p:spTgt spid="88"/>
                                        </p:tgtEl>
                                      </p:cBhvr>
                                    </p:animEffect>
                                  </p:childTnLst>
                                </p:cTn>
                              </p:par>
                              <p:par>
                                <p:cTn id="11" presetID="10"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up)">
                                      <p:cBhvr>
                                        <p:cTn id="21" dur="500"/>
                                        <p:tgtEl>
                                          <p:spTgt spid="5"/>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up)">
                                      <p:cBhvr>
                                        <p:cTn id="25" dur="500"/>
                                        <p:tgtEl>
                                          <p:spTgt spid="12"/>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wipe(left)">
                                      <p:cBhvr>
                                        <p:cTn id="29" dur="500"/>
                                        <p:tgtEl>
                                          <p:spTgt spid="10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 end="1"/>
                                            </p:txEl>
                                          </p:spTgt>
                                        </p:tgtEl>
                                        <p:attrNameLst>
                                          <p:attrName>style.visibility</p:attrName>
                                        </p:attrNameLst>
                                      </p:cBhvr>
                                      <p:to>
                                        <p:strVal val="visible"/>
                                      </p:to>
                                    </p:set>
                                    <p:animEffect transition="in" filter="fade">
                                      <p:cBhvr>
                                        <p:cTn id="34" dur="500"/>
                                        <p:tgtEl>
                                          <p:spTgt spid="3">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fade">
                                      <p:cBhvr>
                                        <p:cTn id="37" dur="500"/>
                                        <p:tgtEl>
                                          <p:spTgt spid="3">
                                            <p:txEl>
                                              <p:pRg st="2" end="2"/>
                                            </p:txEl>
                                          </p:spTgt>
                                        </p:tgtEl>
                                      </p:cBhvr>
                                    </p:animEffect>
                                  </p:childTnLst>
                                </p:cTn>
                              </p:par>
                              <p:par>
                                <p:cTn id="38" presetID="22" presetClass="entr" presetSubtype="1"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fade">
                                      <p:cBhvr>
                                        <p:cTn id="44" dur="500"/>
                                        <p:tgtEl>
                                          <p:spTgt spid="100"/>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Effect transition="in" filter="fade">
                                      <p:cBhvr>
                                        <p:cTn id="53" dur="500"/>
                                        <p:tgtEl>
                                          <p:spTgt spid="3">
                                            <p:txEl>
                                              <p:pRg st="4" end="4"/>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5" end="5"/>
                                            </p:txEl>
                                          </p:spTgt>
                                        </p:tgtEl>
                                        <p:attrNameLst>
                                          <p:attrName>style.visibility</p:attrName>
                                        </p:attrNameLst>
                                      </p:cBhvr>
                                      <p:to>
                                        <p:strVal val="visible"/>
                                      </p:to>
                                    </p:set>
                                    <p:animEffect transition="in" filter="fade">
                                      <p:cBhvr>
                                        <p:cTn id="5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7" grpId="0"/>
      <p:bldP spid="7" grpId="0"/>
      <p:bldP spid="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アルゴリズム</a:t>
            </a:r>
            <a:r>
              <a:rPr kumimoji="1" lang="ja-JP" altLang="en-US" dirty="0"/>
              <a:t>の</a:t>
            </a:r>
            <a:r>
              <a:rPr lang="ja-JP" altLang="en-US" dirty="0"/>
              <a:t>特徴</a:t>
            </a:r>
            <a:endParaRPr kumimoji="1" lang="ja-JP" altLang="en-US" dirty="0"/>
          </a:p>
        </p:txBody>
      </p:sp>
      <p:sp>
        <p:nvSpPr>
          <p:cNvPr id="3" name="コンテンツ プレースホルダー 2"/>
          <p:cNvSpPr>
            <a:spLocks noGrp="1"/>
          </p:cNvSpPr>
          <p:nvPr>
            <p:ph idx="1"/>
          </p:nvPr>
        </p:nvSpPr>
        <p:spPr>
          <a:xfrm>
            <a:off x="822957" y="1096377"/>
            <a:ext cx="7543801" cy="1661656"/>
          </a:xfrm>
          <a:ln>
            <a:solidFill>
              <a:srgbClr val="FFC000"/>
            </a:solidFill>
          </a:ln>
        </p:spPr>
        <p:style>
          <a:lnRef idx="2">
            <a:schemeClr val="dk1"/>
          </a:lnRef>
          <a:fillRef idx="1">
            <a:schemeClr val="lt1"/>
          </a:fillRef>
          <a:effectRef idx="0">
            <a:schemeClr val="dk1"/>
          </a:effectRef>
          <a:fontRef idx="minor">
            <a:schemeClr val="dk1"/>
          </a:fontRef>
        </p:style>
        <p:txBody>
          <a:body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kumimoji="1" lang="ja-JP" altLang="en-US" dirty="0"/>
              <a:t>　　　　</a:t>
            </a:r>
            <a:r>
              <a:rPr kumimoji="1" lang="ja-JP" altLang="en-US" sz="3200" dirty="0">
                <a:solidFill>
                  <a:schemeClr val="accent5"/>
                </a:solidFill>
              </a:rPr>
              <a:t>最終的に勝てるのかは分からない</a:t>
            </a:r>
            <a:endParaRPr kumimoji="1" lang="en-US" altLang="ja-JP" sz="3200" dirty="0">
              <a:solidFill>
                <a:schemeClr val="accent5"/>
              </a:solidFill>
            </a:endParaRP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12</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sp>
        <p:nvSpPr>
          <p:cNvPr id="55" name="コンテンツ プレースホルダー 2"/>
          <p:cNvSpPr txBox="1">
            <a:spLocks/>
          </p:cNvSpPr>
          <p:nvPr/>
        </p:nvSpPr>
        <p:spPr>
          <a:xfrm>
            <a:off x="822959" y="4459110"/>
            <a:ext cx="7543801" cy="1409983"/>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6000" dirty="0">
                <a:ln w="0"/>
                <a:solidFill>
                  <a:srgbClr val="FF0000"/>
                </a:solidFill>
                <a:effectLst>
                  <a:reflection blurRad="6350" stA="53000" endA="300" endPos="35500" dir="5400000" sy="-90000" algn="bl" rotWithShape="0"/>
                </a:effectLst>
              </a:rPr>
              <a:t>モンテカルロ法</a:t>
            </a:r>
            <a:endParaRPr lang="en-US" altLang="ja-JP" sz="6000" dirty="0">
              <a:ln w="0"/>
              <a:solidFill>
                <a:srgbClr val="FF0000"/>
              </a:solidFill>
              <a:effectLst>
                <a:reflection blurRad="6350" stA="53000" endA="300" endPos="35500" dir="5400000" sy="-90000" algn="bl" rotWithShape="0"/>
              </a:effectLst>
            </a:endParaRPr>
          </a:p>
        </p:txBody>
      </p:sp>
    </p:spTree>
    <p:extLst>
      <p:ext uri="{BB962C8B-B14F-4D97-AF65-F5344CB8AC3E}">
        <p14:creationId xmlns:p14="http://schemas.microsoft.com/office/powerpoint/2010/main" val="146239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13</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8" name="コンテンツ プレースホルダー 2">
            <a:extLst>
              <a:ext uri="{FF2B5EF4-FFF2-40B4-BE49-F238E27FC236}">
                <a16:creationId xmlns="" xmlns:a16="http://schemas.microsoft.com/office/drawing/2014/main" id="{877285FE-D63E-4C93-98CE-556B7B9B400D}"/>
              </a:ext>
            </a:extLst>
          </p:cNvPr>
          <p:cNvSpPr txBox="1">
            <a:spLocks/>
          </p:cNvSpPr>
          <p:nvPr/>
        </p:nvSpPr>
        <p:spPr>
          <a:xfrm>
            <a:off x="822959" y="758816"/>
            <a:ext cx="7543801" cy="1276150"/>
          </a:xfrm>
          <a:prstGeom prst="rect">
            <a:avLst/>
          </a:prstGeom>
        </p:spPr>
        <p:txBody>
          <a:bodyPr vert="horz" lIns="0" tIns="45720" rIns="0" bIns="45720" rtlCol="0">
            <a:normAutofit fontScale="62500" lnSpcReduction="2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4500" dirty="0"/>
              <a:t>シミュレーションや数値計算を乱数を用いて行う</a:t>
            </a:r>
            <a:endParaRPr lang="en-US" altLang="ja-JP" sz="4500" dirty="0"/>
          </a:p>
          <a:p>
            <a:r>
              <a:rPr lang="ja-JP" altLang="en-US" sz="4500" dirty="0"/>
              <a:t>手法の総称．</a:t>
            </a:r>
            <a:endParaRPr lang="en-US" altLang="ja-JP" sz="4500" dirty="0"/>
          </a:p>
          <a:p>
            <a:r>
              <a:rPr lang="ja-JP" altLang="en-US" sz="4500" dirty="0"/>
              <a:t>どういうことかというと</a:t>
            </a:r>
            <a:r>
              <a:rPr lang="en-US" altLang="ja-JP" sz="4500" dirty="0"/>
              <a:t>…</a:t>
            </a:r>
          </a:p>
          <a:p>
            <a:endParaRPr lang="ja-JP" altLang="en-US" dirty="0"/>
          </a:p>
        </p:txBody>
      </p:sp>
      <p:cxnSp>
        <p:nvCxnSpPr>
          <p:cNvPr id="13" name="直線コネクタ 12"/>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角丸四角形吹き出し 14"/>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spTree>
    <p:extLst>
      <p:ext uri="{BB962C8B-B14F-4D97-AF65-F5344CB8AC3E}">
        <p14:creationId xmlns:p14="http://schemas.microsoft.com/office/powerpoint/2010/main" val="406678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fade">
                                      <p:cBhvr>
                                        <p:cTn id="7" dur="500"/>
                                        <p:tgtEl>
                                          <p:spTgt spid="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left)">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down)">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 xmlns:a16="http://schemas.microsoft.com/office/drawing/2014/main" id="{AD40F226-FD69-4836-ABF5-B8FC1C2EC909}"/>
              </a:ext>
            </a:extLst>
          </p:cNvPr>
          <p:cNvGrpSpPr/>
          <p:nvPr/>
        </p:nvGrpSpPr>
        <p:grpSpPr>
          <a:xfrm>
            <a:off x="5714255" y="3269708"/>
            <a:ext cx="3240000" cy="3240000"/>
            <a:chOff x="5395221" y="3069000"/>
            <a:chExt cx="3600000" cy="3600000"/>
          </a:xfrm>
        </p:grpSpPr>
        <p:sp>
          <p:nvSpPr>
            <p:cNvPr id="75" name="正方形/長方形 74">
              <a:extLst>
                <a:ext uri="{FF2B5EF4-FFF2-40B4-BE49-F238E27FC236}">
                  <a16:creationId xmlns="" xmlns:a16="http://schemas.microsoft.com/office/drawing/2014/main" id="{EAF68157-864A-4AB7-B22D-8A4A8D43D270}"/>
                </a:ext>
              </a:extLst>
            </p:cNvPr>
            <p:cNvSpPr/>
            <p:nvPr/>
          </p:nvSpPr>
          <p:spPr>
            <a:xfrm>
              <a:off x="5395221" y="30690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6" name="正方形/長方形 75">
              <a:extLst>
                <a:ext uri="{FF2B5EF4-FFF2-40B4-BE49-F238E27FC236}">
                  <a16:creationId xmlns="" xmlns:a16="http://schemas.microsoft.com/office/drawing/2014/main" id="{7354DAC7-D2CE-416D-9635-FC3754DAC3E3}"/>
                </a:ext>
              </a:extLst>
            </p:cNvPr>
            <p:cNvSpPr/>
            <p:nvPr/>
          </p:nvSpPr>
          <p:spPr>
            <a:xfrm>
              <a:off x="5395221" y="306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115221" y="30690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275221" y="306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555221" y="306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6835221" y="306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395221" y="378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115221" y="378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275221" y="378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55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6835221" y="378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395221" y="450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11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275221" y="45090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555221" y="450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6835221" y="450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395221" y="522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115221" y="522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27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555221" y="52290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6835221" y="522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395221" y="59490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115221" y="59490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275221" y="59490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55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6835221" y="59490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50" name="グループ化 149">
            <a:extLst>
              <a:ext uri="{FF2B5EF4-FFF2-40B4-BE49-F238E27FC236}">
                <a16:creationId xmlns="" xmlns:a16="http://schemas.microsoft.com/office/drawing/2014/main" id="{78BC7BF4-632E-4134-82C5-DE4F837F509D}"/>
              </a:ext>
            </a:extLst>
          </p:cNvPr>
          <p:cNvGrpSpPr/>
          <p:nvPr/>
        </p:nvGrpSpPr>
        <p:grpSpPr>
          <a:xfrm>
            <a:off x="5714878" y="3265217"/>
            <a:ext cx="3240000" cy="3240000"/>
            <a:chOff x="661140" y="1302996"/>
            <a:chExt cx="3240000" cy="3240000"/>
          </a:xfrm>
        </p:grpSpPr>
        <p:sp>
          <p:nvSpPr>
            <p:cNvPr id="151" name="正方形/長方形 150">
              <a:extLst>
                <a:ext uri="{FF2B5EF4-FFF2-40B4-BE49-F238E27FC236}">
                  <a16:creationId xmlns="" xmlns:a16="http://schemas.microsoft.com/office/drawing/2014/main" id="{76C7358E-9848-4B61-8394-5DCA64C7F75B}"/>
                </a:ext>
              </a:extLst>
            </p:cNvPr>
            <p:cNvSpPr/>
            <p:nvPr/>
          </p:nvSpPr>
          <p:spPr>
            <a:xfrm>
              <a:off x="662515" y="1302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正方形/長方形 151">
              <a:extLst>
                <a:ext uri="{FF2B5EF4-FFF2-40B4-BE49-F238E27FC236}">
                  <a16:creationId xmlns="" xmlns:a16="http://schemas.microsoft.com/office/drawing/2014/main" id="{8BAC5ECB-3560-4FB1-AD1B-DAEB841DD0EC}"/>
                </a:ext>
              </a:extLst>
            </p:cNvPr>
            <p:cNvSpPr/>
            <p:nvPr/>
          </p:nvSpPr>
          <p:spPr>
            <a:xfrm>
              <a:off x="1309140" y="1302996"/>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正方形/長方形 152">
              <a:extLst>
                <a:ext uri="{FF2B5EF4-FFF2-40B4-BE49-F238E27FC236}">
                  <a16:creationId xmlns="" xmlns:a16="http://schemas.microsoft.com/office/drawing/2014/main" id="{7F039C9C-1B4C-40D1-B391-D63EBAAD2A42}"/>
                </a:ext>
              </a:extLst>
            </p:cNvPr>
            <p:cNvSpPr/>
            <p:nvPr/>
          </p:nvSpPr>
          <p:spPr>
            <a:xfrm>
              <a:off x="3253140" y="1302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正方形/長方形 153">
              <a:extLst>
                <a:ext uri="{FF2B5EF4-FFF2-40B4-BE49-F238E27FC236}">
                  <a16:creationId xmlns="" xmlns:a16="http://schemas.microsoft.com/office/drawing/2014/main" id="{79E17703-41F8-4246-A62C-5F86BD1F45B3}"/>
                </a:ext>
              </a:extLst>
            </p:cNvPr>
            <p:cNvSpPr/>
            <p:nvPr/>
          </p:nvSpPr>
          <p:spPr>
            <a:xfrm>
              <a:off x="2605140" y="1302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正方形/長方形 154">
              <a:extLst>
                <a:ext uri="{FF2B5EF4-FFF2-40B4-BE49-F238E27FC236}">
                  <a16:creationId xmlns="" xmlns:a16="http://schemas.microsoft.com/office/drawing/2014/main" id="{A82576F1-F069-4450-B877-44807548D6B8}"/>
                </a:ext>
              </a:extLst>
            </p:cNvPr>
            <p:cNvSpPr/>
            <p:nvPr/>
          </p:nvSpPr>
          <p:spPr>
            <a:xfrm>
              <a:off x="1957140" y="1302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正方形/長方形 155">
              <a:extLst>
                <a:ext uri="{FF2B5EF4-FFF2-40B4-BE49-F238E27FC236}">
                  <a16:creationId xmlns="" xmlns:a16="http://schemas.microsoft.com/office/drawing/2014/main" id="{4007B2CD-845B-4CD1-92CA-9B5D9C6DD267}"/>
                </a:ext>
              </a:extLst>
            </p:cNvPr>
            <p:cNvSpPr/>
            <p:nvPr/>
          </p:nvSpPr>
          <p:spPr>
            <a:xfrm>
              <a:off x="661140" y="1950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7" name="正方形/長方形 156">
              <a:extLst>
                <a:ext uri="{FF2B5EF4-FFF2-40B4-BE49-F238E27FC236}">
                  <a16:creationId xmlns="" xmlns:a16="http://schemas.microsoft.com/office/drawing/2014/main" id="{3B01C241-5016-4CC8-BC85-9F6DAC45E52E}"/>
                </a:ext>
              </a:extLst>
            </p:cNvPr>
            <p:cNvSpPr/>
            <p:nvPr/>
          </p:nvSpPr>
          <p:spPr>
            <a:xfrm>
              <a:off x="1309140" y="1950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正方形/長方形 157">
              <a:extLst>
                <a:ext uri="{FF2B5EF4-FFF2-40B4-BE49-F238E27FC236}">
                  <a16:creationId xmlns="" xmlns:a16="http://schemas.microsoft.com/office/drawing/2014/main" id="{37BA423E-C85D-4A25-BDB6-D8B072871FD1}"/>
                </a:ext>
              </a:extLst>
            </p:cNvPr>
            <p:cNvSpPr/>
            <p:nvPr/>
          </p:nvSpPr>
          <p:spPr>
            <a:xfrm>
              <a:off x="3253140" y="1950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正方形/長方形 158">
              <a:extLst>
                <a:ext uri="{FF2B5EF4-FFF2-40B4-BE49-F238E27FC236}">
                  <a16:creationId xmlns="" xmlns:a16="http://schemas.microsoft.com/office/drawing/2014/main" id="{91598F51-3325-4BE5-8B89-6C1387CCC3B8}"/>
                </a:ext>
              </a:extLst>
            </p:cNvPr>
            <p:cNvSpPr/>
            <p:nvPr/>
          </p:nvSpPr>
          <p:spPr>
            <a:xfrm>
              <a:off x="2605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 xmlns:a16="http://schemas.microsoft.com/office/drawing/2014/main" id="{A6F74566-830D-4A13-ADCD-C28377B91AAB}"/>
                </a:ext>
              </a:extLst>
            </p:cNvPr>
            <p:cNvSpPr/>
            <p:nvPr/>
          </p:nvSpPr>
          <p:spPr>
            <a:xfrm>
              <a:off x="1957140" y="1950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正方形/長方形 160">
              <a:extLst>
                <a:ext uri="{FF2B5EF4-FFF2-40B4-BE49-F238E27FC236}">
                  <a16:creationId xmlns="" xmlns:a16="http://schemas.microsoft.com/office/drawing/2014/main" id="{9A0EB82E-E5B2-4433-9B40-8E1445AF8ABF}"/>
                </a:ext>
              </a:extLst>
            </p:cNvPr>
            <p:cNvSpPr/>
            <p:nvPr/>
          </p:nvSpPr>
          <p:spPr>
            <a:xfrm>
              <a:off x="661140" y="2598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正方形/長方形 161">
              <a:extLst>
                <a:ext uri="{FF2B5EF4-FFF2-40B4-BE49-F238E27FC236}">
                  <a16:creationId xmlns="" xmlns:a16="http://schemas.microsoft.com/office/drawing/2014/main" id="{4F881D0F-BD5B-4768-A657-7BB1A3235FC6}"/>
                </a:ext>
              </a:extLst>
            </p:cNvPr>
            <p:cNvSpPr/>
            <p:nvPr/>
          </p:nvSpPr>
          <p:spPr>
            <a:xfrm>
              <a:off x="1309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正方形/長方形 162">
              <a:extLst>
                <a:ext uri="{FF2B5EF4-FFF2-40B4-BE49-F238E27FC236}">
                  <a16:creationId xmlns="" xmlns:a16="http://schemas.microsoft.com/office/drawing/2014/main" id="{0FE68140-DD49-413D-9C8E-E1F3E7509A2C}"/>
                </a:ext>
              </a:extLst>
            </p:cNvPr>
            <p:cNvSpPr/>
            <p:nvPr/>
          </p:nvSpPr>
          <p:spPr>
            <a:xfrm>
              <a:off x="3253140" y="2598996"/>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正方形/長方形 163">
              <a:extLst>
                <a:ext uri="{FF2B5EF4-FFF2-40B4-BE49-F238E27FC236}">
                  <a16:creationId xmlns="" xmlns:a16="http://schemas.microsoft.com/office/drawing/2014/main" id="{172A919C-9109-4B19-9932-28DDF943B1FE}"/>
                </a:ext>
              </a:extLst>
            </p:cNvPr>
            <p:cNvSpPr/>
            <p:nvPr/>
          </p:nvSpPr>
          <p:spPr>
            <a:xfrm>
              <a:off x="2605140" y="2598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正方形/長方形 164">
              <a:extLst>
                <a:ext uri="{FF2B5EF4-FFF2-40B4-BE49-F238E27FC236}">
                  <a16:creationId xmlns="" xmlns:a16="http://schemas.microsoft.com/office/drawing/2014/main" id="{2709BA6D-59A7-43CF-8267-E3764D05D0BA}"/>
                </a:ext>
              </a:extLst>
            </p:cNvPr>
            <p:cNvSpPr/>
            <p:nvPr/>
          </p:nvSpPr>
          <p:spPr>
            <a:xfrm>
              <a:off x="1957140" y="2598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正方形/長方形 165">
              <a:extLst>
                <a:ext uri="{FF2B5EF4-FFF2-40B4-BE49-F238E27FC236}">
                  <a16:creationId xmlns="" xmlns:a16="http://schemas.microsoft.com/office/drawing/2014/main" id="{AFEA876D-DD9D-41C8-A491-CBAEEB127010}"/>
                </a:ext>
              </a:extLst>
            </p:cNvPr>
            <p:cNvSpPr/>
            <p:nvPr/>
          </p:nvSpPr>
          <p:spPr>
            <a:xfrm>
              <a:off x="661140" y="3246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正方形/長方形 166">
              <a:extLst>
                <a:ext uri="{FF2B5EF4-FFF2-40B4-BE49-F238E27FC236}">
                  <a16:creationId xmlns="" xmlns:a16="http://schemas.microsoft.com/office/drawing/2014/main" id="{91532C8B-F0FA-4E15-AAE6-7790D290907D}"/>
                </a:ext>
              </a:extLst>
            </p:cNvPr>
            <p:cNvSpPr/>
            <p:nvPr/>
          </p:nvSpPr>
          <p:spPr>
            <a:xfrm>
              <a:off x="1309140" y="3246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正方形/長方形 167">
              <a:extLst>
                <a:ext uri="{FF2B5EF4-FFF2-40B4-BE49-F238E27FC236}">
                  <a16:creationId xmlns="" xmlns:a16="http://schemas.microsoft.com/office/drawing/2014/main" id="{2C92AA51-DA7F-49D6-A507-8DBD931C3AFD}"/>
                </a:ext>
              </a:extLst>
            </p:cNvPr>
            <p:cNvSpPr/>
            <p:nvPr/>
          </p:nvSpPr>
          <p:spPr>
            <a:xfrm>
              <a:off x="3253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9" name="正方形/長方形 168">
              <a:extLst>
                <a:ext uri="{FF2B5EF4-FFF2-40B4-BE49-F238E27FC236}">
                  <a16:creationId xmlns="" xmlns:a16="http://schemas.microsoft.com/office/drawing/2014/main" id="{5A46D54D-5049-4C76-A2EB-0B8A022F8C04}"/>
                </a:ext>
              </a:extLst>
            </p:cNvPr>
            <p:cNvSpPr/>
            <p:nvPr/>
          </p:nvSpPr>
          <p:spPr>
            <a:xfrm>
              <a:off x="2605140" y="3246996"/>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正方形/長方形 169">
              <a:extLst>
                <a:ext uri="{FF2B5EF4-FFF2-40B4-BE49-F238E27FC236}">
                  <a16:creationId xmlns="" xmlns:a16="http://schemas.microsoft.com/office/drawing/2014/main" id="{5D2EDB4C-8146-4906-AD32-7DEE91C27BBC}"/>
                </a:ext>
              </a:extLst>
            </p:cNvPr>
            <p:cNvSpPr/>
            <p:nvPr/>
          </p:nvSpPr>
          <p:spPr>
            <a:xfrm>
              <a:off x="1957140" y="3246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1" name="正方形/長方形 170">
              <a:extLst>
                <a:ext uri="{FF2B5EF4-FFF2-40B4-BE49-F238E27FC236}">
                  <a16:creationId xmlns="" xmlns:a16="http://schemas.microsoft.com/office/drawing/2014/main" id="{7951BED8-B602-48B4-B8D1-83E50B302381}"/>
                </a:ext>
              </a:extLst>
            </p:cNvPr>
            <p:cNvSpPr/>
            <p:nvPr/>
          </p:nvSpPr>
          <p:spPr>
            <a:xfrm>
              <a:off x="661140" y="3894996"/>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正方形/長方形 171">
              <a:extLst>
                <a:ext uri="{FF2B5EF4-FFF2-40B4-BE49-F238E27FC236}">
                  <a16:creationId xmlns="" xmlns:a16="http://schemas.microsoft.com/office/drawing/2014/main" id="{B9B4BC76-7BAA-45B7-9F18-B4F17B35434D}"/>
                </a:ext>
              </a:extLst>
            </p:cNvPr>
            <p:cNvSpPr/>
            <p:nvPr/>
          </p:nvSpPr>
          <p:spPr>
            <a:xfrm>
              <a:off x="1309140" y="3894996"/>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3" name="正方形/長方形 172">
              <a:extLst>
                <a:ext uri="{FF2B5EF4-FFF2-40B4-BE49-F238E27FC236}">
                  <a16:creationId xmlns="" xmlns:a16="http://schemas.microsoft.com/office/drawing/2014/main" id="{8AA46274-B9C8-4E57-82A4-700F55EF70F7}"/>
                </a:ext>
              </a:extLst>
            </p:cNvPr>
            <p:cNvSpPr/>
            <p:nvPr/>
          </p:nvSpPr>
          <p:spPr>
            <a:xfrm>
              <a:off x="3253140" y="3894996"/>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4" name="正方形/長方形 173">
              <a:extLst>
                <a:ext uri="{FF2B5EF4-FFF2-40B4-BE49-F238E27FC236}">
                  <a16:creationId xmlns="" xmlns:a16="http://schemas.microsoft.com/office/drawing/2014/main" id="{2696ED9C-C1C9-408C-A64A-2258283D54C5}"/>
                </a:ext>
              </a:extLst>
            </p:cNvPr>
            <p:cNvSpPr/>
            <p:nvPr/>
          </p:nvSpPr>
          <p:spPr>
            <a:xfrm>
              <a:off x="2605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正方形/長方形 174">
              <a:extLst>
                <a:ext uri="{FF2B5EF4-FFF2-40B4-BE49-F238E27FC236}">
                  <a16:creationId xmlns="" xmlns:a16="http://schemas.microsoft.com/office/drawing/2014/main" id="{A44FC149-DC58-486E-9A20-D33104B683AB}"/>
                </a:ext>
              </a:extLst>
            </p:cNvPr>
            <p:cNvSpPr/>
            <p:nvPr/>
          </p:nvSpPr>
          <p:spPr>
            <a:xfrm>
              <a:off x="1957140" y="3894996"/>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0" name="グループ化 9">
            <a:extLst>
              <a:ext uri="{FF2B5EF4-FFF2-40B4-BE49-F238E27FC236}">
                <a16:creationId xmlns="" xmlns:a16="http://schemas.microsoft.com/office/drawing/2014/main" id="{748426FC-1A8D-4B93-9896-9F6A573EF602}"/>
              </a:ext>
            </a:extLst>
          </p:cNvPr>
          <p:cNvGrpSpPr/>
          <p:nvPr/>
        </p:nvGrpSpPr>
        <p:grpSpPr>
          <a:xfrm>
            <a:off x="5714255" y="3274421"/>
            <a:ext cx="3240000" cy="3240000"/>
            <a:chOff x="4594860" y="1437215"/>
            <a:chExt cx="3240000" cy="3240000"/>
          </a:xfrm>
        </p:grpSpPr>
        <p:sp>
          <p:nvSpPr>
            <p:cNvPr id="176" name="正方形/長方形 175">
              <a:extLst>
                <a:ext uri="{FF2B5EF4-FFF2-40B4-BE49-F238E27FC236}">
                  <a16:creationId xmlns="" xmlns:a16="http://schemas.microsoft.com/office/drawing/2014/main" id="{D634C2C4-C71F-49CE-910C-EA10598DF4BC}"/>
                </a:ext>
              </a:extLst>
            </p:cNvPr>
            <p:cNvSpPr/>
            <p:nvPr/>
          </p:nvSpPr>
          <p:spPr>
            <a:xfrm>
              <a:off x="4594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正方形/長方形 176">
              <a:extLst>
                <a:ext uri="{FF2B5EF4-FFF2-40B4-BE49-F238E27FC236}">
                  <a16:creationId xmlns="" xmlns:a16="http://schemas.microsoft.com/office/drawing/2014/main" id="{535BB632-E819-4436-9985-7552F85E57C4}"/>
                </a:ext>
              </a:extLst>
            </p:cNvPr>
            <p:cNvSpPr/>
            <p:nvPr/>
          </p:nvSpPr>
          <p:spPr>
            <a:xfrm>
              <a:off x="5242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8" name="正方形/長方形 177">
              <a:extLst>
                <a:ext uri="{FF2B5EF4-FFF2-40B4-BE49-F238E27FC236}">
                  <a16:creationId xmlns="" xmlns:a16="http://schemas.microsoft.com/office/drawing/2014/main" id="{58F6E205-C7A1-4DB7-890E-9F4A1543B885}"/>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正方形/長方形 178">
              <a:extLst>
                <a:ext uri="{FF2B5EF4-FFF2-40B4-BE49-F238E27FC236}">
                  <a16:creationId xmlns="" xmlns:a16="http://schemas.microsoft.com/office/drawing/2014/main" id="{B8FE278C-EF48-4485-8819-04931CB6E05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0" name="正方形/長方形 179">
              <a:extLst>
                <a:ext uri="{FF2B5EF4-FFF2-40B4-BE49-F238E27FC236}">
                  <a16:creationId xmlns="" xmlns:a16="http://schemas.microsoft.com/office/drawing/2014/main" id="{00CDF4D7-5D13-4A0C-A1FA-2D9646DF2C78}"/>
                </a:ext>
              </a:extLst>
            </p:cNvPr>
            <p:cNvSpPr/>
            <p:nvPr/>
          </p:nvSpPr>
          <p:spPr>
            <a:xfrm>
              <a:off x="5890860" y="1437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正方形/長方形 180">
              <a:extLst>
                <a:ext uri="{FF2B5EF4-FFF2-40B4-BE49-F238E27FC236}">
                  <a16:creationId xmlns="" xmlns:a16="http://schemas.microsoft.com/office/drawing/2014/main" id="{2A69E60A-D946-44DD-B118-23ACF6E553B3}"/>
                </a:ext>
              </a:extLst>
            </p:cNvPr>
            <p:cNvSpPr/>
            <p:nvPr/>
          </p:nvSpPr>
          <p:spPr>
            <a:xfrm>
              <a:off x="4594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2" name="正方形/長方形 181">
              <a:extLst>
                <a:ext uri="{FF2B5EF4-FFF2-40B4-BE49-F238E27FC236}">
                  <a16:creationId xmlns="" xmlns:a16="http://schemas.microsoft.com/office/drawing/2014/main" id="{F4C672F7-F21D-4E4E-9537-DECE38082BF8}"/>
                </a:ext>
              </a:extLst>
            </p:cNvPr>
            <p:cNvSpPr/>
            <p:nvPr/>
          </p:nvSpPr>
          <p:spPr>
            <a:xfrm>
              <a:off x="5242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正方形/長方形 182">
              <a:extLst>
                <a:ext uri="{FF2B5EF4-FFF2-40B4-BE49-F238E27FC236}">
                  <a16:creationId xmlns="" xmlns:a16="http://schemas.microsoft.com/office/drawing/2014/main" id="{3E8B7F04-0696-4900-949D-A6336789ABA5}"/>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4" name="正方形/長方形 183">
              <a:extLst>
                <a:ext uri="{FF2B5EF4-FFF2-40B4-BE49-F238E27FC236}">
                  <a16:creationId xmlns="" xmlns:a16="http://schemas.microsoft.com/office/drawing/2014/main" id="{35FF96A1-0FBD-49E2-BB64-E03319D187F1}"/>
                </a:ext>
              </a:extLst>
            </p:cNvPr>
            <p:cNvSpPr/>
            <p:nvPr/>
          </p:nvSpPr>
          <p:spPr>
            <a:xfrm>
              <a:off x="6538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正方形/長方形 184">
              <a:extLst>
                <a:ext uri="{FF2B5EF4-FFF2-40B4-BE49-F238E27FC236}">
                  <a16:creationId xmlns="" xmlns:a16="http://schemas.microsoft.com/office/drawing/2014/main" id="{4FE3AFDE-D95A-404A-B4E0-AD3F91DD01B8}"/>
                </a:ext>
              </a:extLst>
            </p:cNvPr>
            <p:cNvSpPr/>
            <p:nvPr/>
          </p:nvSpPr>
          <p:spPr>
            <a:xfrm>
              <a:off x="5890860" y="2085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6" name="正方形/長方形 185">
              <a:extLst>
                <a:ext uri="{FF2B5EF4-FFF2-40B4-BE49-F238E27FC236}">
                  <a16:creationId xmlns="" xmlns:a16="http://schemas.microsoft.com/office/drawing/2014/main" id="{707B03BE-5F88-4D09-B57B-7B8FFC8DB66E}"/>
                </a:ext>
              </a:extLst>
            </p:cNvPr>
            <p:cNvSpPr/>
            <p:nvPr/>
          </p:nvSpPr>
          <p:spPr>
            <a:xfrm>
              <a:off x="4594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正方形/長方形 186">
              <a:extLst>
                <a:ext uri="{FF2B5EF4-FFF2-40B4-BE49-F238E27FC236}">
                  <a16:creationId xmlns="" xmlns:a16="http://schemas.microsoft.com/office/drawing/2014/main" id="{1EA41C4A-596F-46ED-ACD9-F18879265825}"/>
                </a:ext>
              </a:extLst>
            </p:cNvPr>
            <p:cNvSpPr/>
            <p:nvPr/>
          </p:nvSpPr>
          <p:spPr>
            <a:xfrm>
              <a:off x="5242860" y="2733215"/>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8" name="正方形/長方形 187">
              <a:extLst>
                <a:ext uri="{FF2B5EF4-FFF2-40B4-BE49-F238E27FC236}">
                  <a16:creationId xmlns="" xmlns:a16="http://schemas.microsoft.com/office/drawing/2014/main" id="{3C4BAD99-9DA9-4F19-B70F-062E3D47D0E7}"/>
                </a:ext>
              </a:extLst>
            </p:cNvPr>
            <p:cNvSpPr/>
            <p:nvPr/>
          </p:nvSpPr>
          <p:spPr>
            <a:xfrm>
              <a:off x="7186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正方形/長方形 188">
              <a:extLst>
                <a:ext uri="{FF2B5EF4-FFF2-40B4-BE49-F238E27FC236}">
                  <a16:creationId xmlns="" xmlns:a16="http://schemas.microsoft.com/office/drawing/2014/main" id="{11070DC1-C537-4FAD-BA8A-F24F30EFC094}"/>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正方形/長方形 189">
              <a:extLst>
                <a:ext uri="{FF2B5EF4-FFF2-40B4-BE49-F238E27FC236}">
                  <a16:creationId xmlns="" xmlns:a16="http://schemas.microsoft.com/office/drawing/2014/main" id="{E87C9EED-FC56-4D2F-891B-A1E87F819FC4}"/>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正方形/長方形 190">
              <a:extLst>
                <a:ext uri="{FF2B5EF4-FFF2-40B4-BE49-F238E27FC236}">
                  <a16:creationId xmlns="" xmlns:a16="http://schemas.microsoft.com/office/drawing/2014/main" id="{A0ACB5BD-6C8C-434B-9706-FA4BF379BC8B}"/>
                </a:ext>
              </a:extLst>
            </p:cNvPr>
            <p:cNvSpPr/>
            <p:nvPr/>
          </p:nvSpPr>
          <p:spPr>
            <a:xfrm>
              <a:off x="4594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正方形/長方形 191">
              <a:extLst>
                <a:ext uri="{FF2B5EF4-FFF2-40B4-BE49-F238E27FC236}">
                  <a16:creationId xmlns="" xmlns:a16="http://schemas.microsoft.com/office/drawing/2014/main" id="{FCB80AD4-1010-446F-86BD-793A2A26698C}"/>
                </a:ext>
              </a:extLst>
            </p:cNvPr>
            <p:cNvSpPr/>
            <p:nvPr/>
          </p:nvSpPr>
          <p:spPr>
            <a:xfrm>
              <a:off x="5242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正方形/長方形 192">
              <a:extLst>
                <a:ext uri="{FF2B5EF4-FFF2-40B4-BE49-F238E27FC236}">
                  <a16:creationId xmlns="" xmlns:a16="http://schemas.microsoft.com/office/drawing/2014/main" id="{4C5447FA-8FE7-4FD0-ACE7-3880261BA199}"/>
                </a:ext>
              </a:extLst>
            </p:cNvPr>
            <p:cNvSpPr/>
            <p:nvPr/>
          </p:nvSpPr>
          <p:spPr>
            <a:xfrm>
              <a:off x="7186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正方形/長方形 193">
              <a:extLst>
                <a:ext uri="{FF2B5EF4-FFF2-40B4-BE49-F238E27FC236}">
                  <a16:creationId xmlns="" xmlns:a16="http://schemas.microsoft.com/office/drawing/2014/main" id="{E45955DB-F1EA-4A44-83DE-5C396B2A1C50}"/>
                </a:ext>
              </a:extLst>
            </p:cNvPr>
            <p:cNvSpPr/>
            <p:nvPr/>
          </p:nvSpPr>
          <p:spPr>
            <a:xfrm>
              <a:off x="6538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正方形/長方形 194">
              <a:extLst>
                <a:ext uri="{FF2B5EF4-FFF2-40B4-BE49-F238E27FC236}">
                  <a16:creationId xmlns="" xmlns:a16="http://schemas.microsoft.com/office/drawing/2014/main" id="{7FD4400D-315B-459B-A1B4-886C8E5611D6}"/>
                </a:ext>
              </a:extLst>
            </p:cNvPr>
            <p:cNvSpPr/>
            <p:nvPr/>
          </p:nvSpPr>
          <p:spPr>
            <a:xfrm>
              <a:off x="5890860" y="3381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正方形/長方形 195">
              <a:extLst>
                <a:ext uri="{FF2B5EF4-FFF2-40B4-BE49-F238E27FC236}">
                  <a16:creationId xmlns="" xmlns:a16="http://schemas.microsoft.com/office/drawing/2014/main" id="{8C125775-6804-4D6A-B2B3-A7EF0FA94AFA}"/>
                </a:ext>
              </a:extLst>
            </p:cNvPr>
            <p:cNvSpPr/>
            <p:nvPr/>
          </p:nvSpPr>
          <p:spPr>
            <a:xfrm>
              <a:off x="4594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7" name="正方形/長方形 196">
              <a:extLst>
                <a:ext uri="{FF2B5EF4-FFF2-40B4-BE49-F238E27FC236}">
                  <a16:creationId xmlns="" xmlns:a16="http://schemas.microsoft.com/office/drawing/2014/main" id="{53BFA0B9-A520-4B55-831D-5A7E9DB64CEA}"/>
                </a:ext>
              </a:extLst>
            </p:cNvPr>
            <p:cNvSpPr/>
            <p:nvPr/>
          </p:nvSpPr>
          <p:spPr>
            <a:xfrm>
              <a:off x="5242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 xmlns:a16="http://schemas.microsoft.com/office/drawing/2014/main" id="{0F58374F-ECDF-4C70-A0F3-B9F7FE05D181}"/>
                </a:ext>
              </a:extLst>
            </p:cNvPr>
            <p:cNvSpPr/>
            <p:nvPr/>
          </p:nvSpPr>
          <p:spPr>
            <a:xfrm>
              <a:off x="7186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9" name="正方形/長方形 198">
              <a:extLst>
                <a:ext uri="{FF2B5EF4-FFF2-40B4-BE49-F238E27FC236}">
                  <a16:creationId xmlns="" xmlns:a16="http://schemas.microsoft.com/office/drawing/2014/main" id="{16A2CF45-28F0-4D8C-9F50-AC2783AC6882}"/>
                </a:ext>
              </a:extLst>
            </p:cNvPr>
            <p:cNvSpPr/>
            <p:nvPr/>
          </p:nvSpPr>
          <p:spPr>
            <a:xfrm>
              <a:off x="6538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正方形/長方形 199">
              <a:extLst>
                <a:ext uri="{FF2B5EF4-FFF2-40B4-BE49-F238E27FC236}">
                  <a16:creationId xmlns="" xmlns:a16="http://schemas.microsoft.com/office/drawing/2014/main" id="{20C2313A-FB5C-45AC-B09A-4B9B991500F5}"/>
                </a:ext>
              </a:extLst>
            </p:cNvPr>
            <p:cNvSpPr/>
            <p:nvPr/>
          </p:nvSpPr>
          <p:spPr>
            <a:xfrm>
              <a:off x="5890860" y="4029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39" name="グループ化 138"/>
          <p:cNvGrpSpPr/>
          <p:nvPr/>
        </p:nvGrpSpPr>
        <p:grpSpPr>
          <a:xfrm>
            <a:off x="5714255" y="3274421"/>
            <a:ext cx="3240000" cy="3240000"/>
            <a:chOff x="4594860" y="1437215"/>
            <a:chExt cx="3240000" cy="3240000"/>
          </a:xfrm>
        </p:grpSpPr>
        <p:sp>
          <p:nvSpPr>
            <p:cNvPr id="140" name="正方形/長方形 139">
              <a:extLst>
                <a:ext uri="{FF2B5EF4-FFF2-40B4-BE49-F238E27FC236}">
                  <a16:creationId xmlns="" xmlns:a16="http://schemas.microsoft.com/office/drawing/2014/main" id="{F83B3AB7-8861-4B78-8FDA-9CD6084C9E89}"/>
                </a:ext>
              </a:extLst>
            </p:cNvPr>
            <p:cNvSpPr/>
            <p:nvPr/>
          </p:nvSpPr>
          <p:spPr>
            <a:xfrm>
              <a:off x="4594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正方形/長方形 140">
              <a:extLst>
                <a:ext uri="{FF2B5EF4-FFF2-40B4-BE49-F238E27FC236}">
                  <a16:creationId xmlns="" xmlns:a16="http://schemas.microsoft.com/office/drawing/2014/main" id="{482A54D5-27B8-4F2D-AD7A-D79B091FA1CB}"/>
                </a:ext>
              </a:extLst>
            </p:cNvPr>
            <p:cNvSpPr/>
            <p:nvPr/>
          </p:nvSpPr>
          <p:spPr>
            <a:xfrm>
              <a:off x="5242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2" name="正方形/長方形 141">
              <a:extLst>
                <a:ext uri="{FF2B5EF4-FFF2-40B4-BE49-F238E27FC236}">
                  <a16:creationId xmlns="" xmlns:a16="http://schemas.microsoft.com/office/drawing/2014/main" id="{C1D084F3-382C-40CE-B976-29F6E197F859}"/>
                </a:ext>
              </a:extLst>
            </p:cNvPr>
            <p:cNvSpPr/>
            <p:nvPr/>
          </p:nvSpPr>
          <p:spPr>
            <a:xfrm>
              <a:off x="7186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正方形/長方形 142">
              <a:extLst>
                <a:ext uri="{FF2B5EF4-FFF2-40B4-BE49-F238E27FC236}">
                  <a16:creationId xmlns="" xmlns:a16="http://schemas.microsoft.com/office/drawing/2014/main" id="{8E969007-ADDC-4113-AC8C-BB77D77240C7}"/>
                </a:ext>
              </a:extLst>
            </p:cNvPr>
            <p:cNvSpPr/>
            <p:nvPr/>
          </p:nvSpPr>
          <p:spPr>
            <a:xfrm>
              <a:off x="6538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4" name="正方形/長方形 143">
              <a:extLst>
                <a:ext uri="{FF2B5EF4-FFF2-40B4-BE49-F238E27FC236}">
                  <a16:creationId xmlns="" xmlns:a16="http://schemas.microsoft.com/office/drawing/2014/main" id="{6D79E0BA-D35E-47CE-A75F-58622E5E8903}"/>
                </a:ext>
              </a:extLst>
            </p:cNvPr>
            <p:cNvSpPr/>
            <p:nvPr/>
          </p:nvSpPr>
          <p:spPr>
            <a:xfrm>
              <a:off x="5890860" y="1437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正方形/長方形 144">
              <a:extLst>
                <a:ext uri="{FF2B5EF4-FFF2-40B4-BE49-F238E27FC236}">
                  <a16:creationId xmlns="" xmlns:a16="http://schemas.microsoft.com/office/drawing/2014/main" id="{2D0713FD-9EB7-4750-B47B-A1D0636DB4C0}"/>
                </a:ext>
              </a:extLst>
            </p:cNvPr>
            <p:cNvSpPr/>
            <p:nvPr/>
          </p:nvSpPr>
          <p:spPr>
            <a:xfrm>
              <a:off x="4594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正方形/長方形 145">
              <a:extLst>
                <a:ext uri="{FF2B5EF4-FFF2-40B4-BE49-F238E27FC236}">
                  <a16:creationId xmlns="" xmlns:a16="http://schemas.microsoft.com/office/drawing/2014/main" id="{9ED35389-B638-4F69-9B26-8D560DE44819}"/>
                </a:ext>
              </a:extLst>
            </p:cNvPr>
            <p:cNvSpPr/>
            <p:nvPr/>
          </p:nvSpPr>
          <p:spPr>
            <a:xfrm>
              <a:off x="5242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正方形/長方形 146">
              <a:extLst>
                <a:ext uri="{FF2B5EF4-FFF2-40B4-BE49-F238E27FC236}">
                  <a16:creationId xmlns="" xmlns:a16="http://schemas.microsoft.com/office/drawing/2014/main" id="{4A0CF798-3C9E-4033-B11A-EB25163BD582}"/>
                </a:ext>
              </a:extLst>
            </p:cNvPr>
            <p:cNvSpPr/>
            <p:nvPr/>
          </p:nvSpPr>
          <p:spPr>
            <a:xfrm>
              <a:off x="7186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正方形/長方形 147">
              <a:extLst>
                <a:ext uri="{FF2B5EF4-FFF2-40B4-BE49-F238E27FC236}">
                  <a16:creationId xmlns="" xmlns:a16="http://schemas.microsoft.com/office/drawing/2014/main" id="{C7AA66E7-CABF-44A7-AFB7-73005BAF19E7}"/>
                </a:ext>
              </a:extLst>
            </p:cNvPr>
            <p:cNvSpPr/>
            <p:nvPr/>
          </p:nvSpPr>
          <p:spPr>
            <a:xfrm>
              <a:off x="6538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正方形/長方形 148">
              <a:extLst>
                <a:ext uri="{FF2B5EF4-FFF2-40B4-BE49-F238E27FC236}">
                  <a16:creationId xmlns="" xmlns:a16="http://schemas.microsoft.com/office/drawing/2014/main" id="{B9ED5EF6-D476-4DEA-9585-BF13C1E26B12}"/>
                </a:ext>
              </a:extLst>
            </p:cNvPr>
            <p:cNvSpPr/>
            <p:nvPr/>
          </p:nvSpPr>
          <p:spPr>
            <a:xfrm>
              <a:off x="5890860" y="2085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1" name="正方形/長方形 200">
              <a:extLst>
                <a:ext uri="{FF2B5EF4-FFF2-40B4-BE49-F238E27FC236}">
                  <a16:creationId xmlns="" xmlns:a16="http://schemas.microsoft.com/office/drawing/2014/main" id="{9C518613-C236-4D3A-991D-651EDB13D2AD}"/>
                </a:ext>
              </a:extLst>
            </p:cNvPr>
            <p:cNvSpPr/>
            <p:nvPr/>
          </p:nvSpPr>
          <p:spPr>
            <a:xfrm>
              <a:off x="4594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正方形/長方形 201">
              <a:extLst>
                <a:ext uri="{FF2B5EF4-FFF2-40B4-BE49-F238E27FC236}">
                  <a16:creationId xmlns="" xmlns:a16="http://schemas.microsoft.com/office/drawing/2014/main" id="{3607DEB6-EF44-4DAC-B190-C29AEBB5AD6D}"/>
                </a:ext>
              </a:extLst>
            </p:cNvPr>
            <p:cNvSpPr/>
            <p:nvPr/>
          </p:nvSpPr>
          <p:spPr>
            <a:xfrm>
              <a:off x="5242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3" name="正方形/長方形 202">
              <a:extLst>
                <a:ext uri="{FF2B5EF4-FFF2-40B4-BE49-F238E27FC236}">
                  <a16:creationId xmlns="" xmlns:a16="http://schemas.microsoft.com/office/drawing/2014/main" id="{463F5353-5332-4940-821F-A898C1983FFA}"/>
                </a:ext>
              </a:extLst>
            </p:cNvPr>
            <p:cNvSpPr/>
            <p:nvPr/>
          </p:nvSpPr>
          <p:spPr>
            <a:xfrm>
              <a:off x="7186860" y="2733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正方形/長方形 203">
              <a:extLst>
                <a:ext uri="{FF2B5EF4-FFF2-40B4-BE49-F238E27FC236}">
                  <a16:creationId xmlns="" xmlns:a16="http://schemas.microsoft.com/office/drawing/2014/main" id="{328D7153-5AA7-4376-822D-AB9510CDDD22}"/>
                </a:ext>
              </a:extLst>
            </p:cNvPr>
            <p:cNvSpPr/>
            <p:nvPr/>
          </p:nvSpPr>
          <p:spPr>
            <a:xfrm>
              <a:off x="6538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5" name="正方形/長方形 204">
              <a:extLst>
                <a:ext uri="{FF2B5EF4-FFF2-40B4-BE49-F238E27FC236}">
                  <a16:creationId xmlns="" xmlns:a16="http://schemas.microsoft.com/office/drawing/2014/main" id="{9FF5FAF4-6621-48C8-BD0B-541E999E4D98}"/>
                </a:ext>
              </a:extLst>
            </p:cNvPr>
            <p:cNvSpPr/>
            <p:nvPr/>
          </p:nvSpPr>
          <p:spPr>
            <a:xfrm>
              <a:off x="5890860" y="2733215"/>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正方形/長方形 205">
              <a:extLst>
                <a:ext uri="{FF2B5EF4-FFF2-40B4-BE49-F238E27FC236}">
                  <a16:creationId xmlns="" xmlns:a16="http://schemas.microsoft.com/office/drawing/2014/main" id="{A15710EC-77EF-4680-9EBA-BE3994BBAFE7}"/>
                </a:ext>
              </a:extLst>
            </p:cNvPr>
            <p:cNvSpPr/>
            <p:nvPr/>
          </p:nvSpPr>
          <p:spPr>
            <a:xfrm>
              <a:off x="4594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7" name="正方形/長方形 206">
              <a:extLst>
                <a:ext uri="{FF2B5EF4-FFF2-40B4-BE49-F238E27FC236}">
                  <a16:creationId xmlns="" xmlns:a16="http://schemas.microsoft.com/office/drawing/2014/main" id="{DF72C81E-EDF8-49BD-ACA0-831F5B7EEA69}"/>
                </a:ext>
              </a:extLst>
            </p:cNvPr>
            <p:cNvSpPr/>
            <p:nvPr/>
          </p:nvSpPr>
          <p:spPr>
            <a:xfrm>
              <a:off x="5242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8" name="正方形/長方形 207">
              <a:extLst>
                <a:ext uri="{FF2B5EF4-FFF2-40B4-BE49-F238E27FC236}">
                  <a16:creationId xmlns="" xmlns:a16="http://schemas.microsoft.com/office/drawing/2014/main" id="{B42406D6-7C4F-4F3D-882B-BE9C0BC8E4AD}"/>
                </a:ext>
              </a:extLst>
            </p:cNvPr>
            <p:cNvSpPr/>
            <p:nvPr/>
          </p:nvSpPr>
          <p:spPr>
            <a:xfrm>
              <a:off x="7186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正方形/長方形 208">
              <a:extLst>
                <a:ext uri="{FF2B5EF4-FFF2-40B4-BE49-F238E27FC236}">
                  <a16:creationId xmlns="" xmlns:a16="http://schemas.microsoft.com/office/drawing/2014/main" id="{03A057DE-B6D1-41F4-8097-2DF9EFC861DF}"/>
                </a:ext>
              </a:extLst>
            </p:cNvPr>
            <p:cNvSpPr/>
            <p:nvPr/>
          </p:nvSpPr>
          <p:spPr>
            <a:xfrm>
              <a:off x="6538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0" name="正方形/長方形 209">
              <a:extLst>
                <a:ext uri="{FF2B5EF4-FFF2-40B4-BE49-F238E27FC236}">
                  <a16:creationId xmlns="" xmlns:a16="http://schemas.microsoft.com/office/drawing/2014/main" id="{E801373F-531F-44FD-B4E2-0239EA938EB8}"/>
                </a:ext>
              </a:extLst>
            </p:cNvPr>
            <p:cNvSpPr/>
            <p:nvPr/>
          </p:nvSpPr>
          <p:spPr>
            <a:xfrm>
              <a:off x="5890860" y="3381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正方形/長方形 210">
              <a:extLst>
                <a:ext uri="{FF2B5EF4-FFF2-40B4-BE49-F238E27FC236}">
                  <a16:creationId xmlns="" xmlns:a16="http://schemas.microsoft.com/office/drawing/2014/main" id="{5E0E171D-8898-40BE-936B-5F4F1BAE38E9}"/>
                </a:ext>
              </a:extLst>
            </p:cNvPr>
            <p:cNvSpPr/>
            <p:nvPr/>
          </p:nvSpPr>
          <p:spPr>
            <a:xfrm>
              <a:off x="4594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2" name="正方形/長方形 211">
              <a:extLst>
                <a:ext uri="{FF2B5EF4-FFF2-40B4-BE49-F238E27FC236}">
                  <a16:creationId xmlns="" xmlns:a16="http://schemas.microsoft.com/office/drawing/2014/main" id="{768F9923-E617-4F30-829B-0842CD708D18}"/>
                </a:ext>
              </a:extLst>
            </p:cNvPr>
            <p:cNvSpPr/>
            <p:nvPr/>
          </p:nvSpPr>
          <p:spPr>
            <a:xfrm>
              <a:off x="5242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正方形/長方形 212">
              <a:extLst>
                <a:ext uri="{FF2B5EF4-FFF2-40B4-BE49-F238E27FC236}">
                  <a16:creationId xmlns="" xmlns:a16="http://schemas.microsoft.com/office/drawing/2014/main" id="{6FBC9603-9D10-4ECD-A14F-27E7C97A9FE6}"/>
                </a:ext>
              </a:extLst>
            </p:cNvPr>
            <p:cNvSpPr/>
            <p:nvPr/>
          </p:nvSpPr>
          <p:spPr>
            <a:xfrm>
              <a:off x="7186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4" name="正方形/長方形 213">
              <a:extLst>
                <a:ext uri="{FF2B5EF4-FFF2-40B4-BE49-F238E27FC236}">
                  <a16:creationId xmlns="" xmlns:a16="http://schemas.microsoft.com/office/drawing/2014/main" id="{5EF7CF4E-1DE1-4805-9E20-103C5ADABC25}"/>
                </a:ext>
              </a:extLst>
            </p:cNvPr>
            <p:cNvSpPr/>
            <p:nvPr/>
          </p:nvSpPr>
          <p:spPr>
            <a:xfrm>
              <a:off x="6538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正方形/長方形 214">
              <a:extLst>
                <a:ext uri="{FF2B5EF4-FFF2-40B4-BE49-F238E27FC236}">
                  <a16:creationId xmlns="" xmlns:a16="http://schemas.microsoft.com/office/drawing/2014/main" id="{E82146DF-40FF-49F4-8530-70571FAEC58F}"/>
                </a:ext>
              </a:extLst>
            </p:cNvPr>
            <p:cNvSpPr/>
            <p:nvPr/>
          </p:nvSpPr>
          <p:spPr>
            <a:xfrm>
              <a:off x="5890860" y="4029215"/>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46" name="グループ化 245"/>
          <p:cNvGrpSpPr/>
          <p:nvPr/>
        </p:nvGrpSpPr>
        <p:grpSpPr>
          <a:xfrm>
            <a:off x="5714255" y="3268991"/>
            <a:ext cx="3240000" cy="3240828"/>
            <a:chOff x="5714255" y="3268991"/>
            <a:chExt cx="3240000" cy="3240828"/>
          </a:xfrm>
        </p:grpSpPr>
        <p:sp>
          <p:nvSpPr>
            <p:cNvPr id="247" name="正方形/長方形 246">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8" name="正方形/長方形 24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正方形/長方形 24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0" name="正方形/長方形 249">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正方形/長方形 250">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2" name="正方形/長方形 251">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正方形/長方形 252">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4" name="正方形/長方形 253">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正方形/長方形 254">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6" name="正方形/長方形 255">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正方形/長方形 256">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8" name="正方形/長方形 257">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9" name="正方形/長方形 258">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正方形/長方形 259">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1" name="正方形/長方形 260">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正方形/長方形 261">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3" name="正方形/長方形 262">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正方形/長方形 263">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5" name="正方形/長方形 264">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正方形/長方形 265">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7" name="正方形/長方形 266">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正方形/長方形 267">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9" name="正方形/長方形 268">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正方形/長方形 269">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1" name="正方形/長方形 270">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14</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96" name="円/楕円 95"/>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乗算記号 96"/>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8" name="テキスト ボックス 97"/>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cxnSp>
        <p:nvCxnSpPr>
          <p:cNvPr id="16" name="直線矢印コネクタ 15"/>
          <p:cNvCxnSpPr/>
          <p:nvPr/>
        </p:nvCxnSpPr>
        <p:spPr>
          <a:xfrm flipH="1">
            <a:off x="234826" y="4076633"/>
            <a:ext cx="378044"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34" name="円/楕円 13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6" name="直線矢印コネクタ 135"/>
          <p:cNvCxnSpPr>
            <a:stCxn id="44" idx="0"/>
          </p:cNvCxnSpPr>
          <p:nvPr/>
        </p:nvCxnSpPr>
        <p:spPr>
          <a:xfrm>
            <a:off x="612870" y="4067644"/>
            <a:ext cx="129872" cy="2095595"/>
          </a:xfrm>
          <a:prstGeom prst="straightConnector1">
            <a:avLst/>
          </a:prstGeom>
          <a:ln>
            <a:solidFill>
              <a:schemeClr val="tx1"/>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228" name="グループ化 227"/>
          <p:cNvGrpSpPr/>
          <p:nvPr/>
        </p:nvGrpSpPr>
        <p:grpSpPr>
          <a:xfrm>
            <a:off x="1624629" y="3516331"/>
            <a:ext cx="2382309" cy="551313"/>
            <a:chOff x="1624629" y="3516331"/>
            <a:chExt cx="2382309" cy="551313"/>
          </a:xfrm>
        </p:grpSpPr>
        <p:cxnSp>
          <p:nvCxnSpPr>
            <p:cNvPr id="222" name="直線コネクタ 221"/>
            <p:cNvCxnSpPr>
              <a:stCxn id="225" idx="1"/>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3" name="直線コネクタ 222"/>
            <p:cNvCxnSpPr>
              <a:stCxn id="226" idx="0"/>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24" name="直線コネクタ 223"/>
            <p:cNvCxnSpPr>
              <a:stCxn id="227" idx="0"/>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25" name="円/楕円 224"/>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6" name="円/楕円 225"/>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27" name="円/楕円 226"/>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grpSp>
      <p:sp>
        <p:nvSpPr>
          <p:cNvPr id="229" name="テキスト ボックス 228"/>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216" name="コンテンツ プレースホルダー 2">
            <a:extLst>
              <a:ext uri="{FF2B5EF4-FFF2-40B4-BE49-F238E27FC236}">
                <a16:creationId xmlns="" xmlns:a16="http://schemas.microsoft.com/office/drawing/2014/main" id="{B3DCC789-5F1B-4FB2-9146-B2144EA89377}"/>
              </a:ext>
            </a:extLst>
          </p:cNvPr>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3" name="角丸四角形吹き出し 2"/>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8" name="直線コネクタ 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7" name="直線コネクタ 216"/>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7394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wipe(up)">
                                      <p:cBhvr>
                                        <p:cTn id="11" dur="500"/>
                                        <p:tgtEl>
                                          <p:spTgt spid="31"/>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29"/>
                                        </p:tgtEl>
                                        <p:attrNameLst>
                                          <p:attrName>style.visibility</p:attrName>
                                        </p:attrNameLst>
                                      </p:cBhvr>
                                      <p:to>
                                        <p:strVal val="visible"/>
                                      </p:to>
                                    </p:set>
                                    <p:animEffect transition="in" filter="fade">
                                      <p:cBhvr>
                                        <p:cTn id="14" dur="500"/>
                                        <p:tgtEl>
                                          <p:spTgt spid="229"/>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0"/>
                                        </p:tgtEl>
                                        <p:attrNameLst>
                                          <p:attrName>style.visibility</p:attrName>
                                        </p:attrNameLst>
                                      </p:cBhvr>
                                      <p:to>
                                        <p:strVal val="visible"/>
                                      </p:to>
                                    </p:set>
                                    <p:animEffect transition="in" filter="fade">
                                      <p:cBhvr>
                                        <p:cTn id="19" dur="500"/>
                                        <p:tgtEl>
                                          <p:spTgt spid="15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barn(outVertical)">
                                      <p:cBhvr>
                                        <p:cTn id="24" dur="500"/>
                                        <p:tgtEl>
                                          <p:spTgt spid="44"/>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95"/>
                                        </p:tgtEl>
                                        <p:attrNameLst>
                                          <p:attrName>style.visibility</p:attrName>
                                        </p:attrNameLst>
                                      </p:cBhvr>
                                      <p:to>
                                        <p:strVal val="visible"/>
                                      </p:to>
                                    </p:set>
                                    <p:animEffect transition="in" filter="fade">
                                      <p:cBhvr>
                                        <p:cTn id="28" dur="500"/>
                                        <p:tgtEl>
                                          <p:spTgt spid="9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10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96"/>
                                        </p:tgtEl>
                                        <p:attrNameLst>
                                          <p:attrName>style.visibility</p:attrName>
                                        </p:attrNameLst>
                                      </p:cBhvr>
                                      <p:to>
                                        <p:strVal val="visible"/>
                                      </p:to>
                                    </p:set>
                                    <p:animEffect transition="in" filter="fade">
                                      <p:cBhvr>
                                        <p:cTn id="45" dur="500"/>
                                        <p:tgtEl>
                                          <p:spTgt spid="9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7"/>
                                        </p:tgtEl>
                                        <p:attrNameLst>
                                          <p:attrName>style.visibility</p:attrName>
                                        </p:attrNameLst>
                                      </p:cBhvr>
                                      <p:to>
                                        <p:strVal val="visible"/>
                                      </p:to>
                                    </p:set>
                                    <p:animEffect transition="in" filter="fade">
                                      <p:cBhvr>
                                        <p:cTn id="48" dur="500"/>
                                        <p:tgtEl>
                                          <p:spTgt spid="9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animEffect transition="in" filter="fade">
                                      <p:cBhvr>
                                        <p:cTn id="51" dur="500"/>
                                        <p:tgtEl>
                                          <p:spTgt spid="9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nodeType="clickEffect">
                                  <p:stCondLst>
                                    <p:cond delay="0"/>
                                  </p:stCondLst>
                                  <p:childTnLst>
                                    <p:animEffect transition="out" filter="fade">
                                      <p:cBhvr>
                                        <p:cTn id="55" dur="1000"/>
                                        <p:tgtEl>
                                          <p:spTgt spid="10"/>
                                        </p:tgtEl>
                                      </p:cBhvr>
                                    </p:animEffect>
                                    <p:set>
                                      <p:cBhvr>
                                        <p:cTn id="56" dur="1" fill="hold">
                                          <p:stCondLst>
                                            <p:cond delay="999"/>
                                          </p:stCondLst>
                                        </p:cTn>
                                        <p:tgtEl>
                                          <p:spTgt spid="10"/>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1000"/>
                                        <p:tgtEl>
                                          <p:spTgt spid="16"/>
                                        </p:tgtEl>
                                      </p:cBhvr>
                                    </p:animEffect>
                                    <p:set>
                                      <p:cBhvr>
                                        <p:cTn id="59" dur="1" fill="hold">
                                          <p:stCondLst>
                                            <p:cond delay="9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136"/>
                                        </p:tgtEl>
                                        <p:attrNameLst>
                                          <p:attrName>style.visibility</p:attrName>
                                        </p:attrNameLst>
                                      </p:cBhvr>
                                      <p:to>
                                        <p:strVal val="visible"/>
                                      </p:to>
                                    </p:set>
                                    <p:animEffect transition="in" filter="wipe(up)">
                                      <p:cBhvr>
                                        <p:cTn id="64" dur="1000"/>
                                        <p:tgtEl>
                                          <p:spTgt spid="136"/>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39"/>
                                        </p:tgtEl>
                                        <p:attrNameLst>
                                          <p:attrName>style.visibility</p:attrName>
                                        </p:attrNameLst>
                                      </p:cBhvr>
                                      <p:to>
                                        <p:strVal val="visible"/>
                                      </p:to>
                                    </p:set>
                                    <p:animEffect transition="in" filter="fade">
                                      <p:cBhvr>
                                        <p:cTn id="69" dur="1000"/>
                                        <p:tgtEl>
                                          <p:spTgt spid="139"/>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34"/>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6"/>
                                        </p:tgtEl>
                                        <p:attrNameLst>
                                          <p:attrName>style.visibility</p:attrName>
                                        </p:attrNameLst>
                                      </p:cBhvr>
                                      <p:to>
                                        <p:strVal val="visible"/>
                                      </p:to>
                                    </p:set>
                                    <p:animEffect transition="in" filter="fade">
                                      <p:cBhvr>
                                        <p:cTn id="78" dur="500"/>
                                        <p:tgtEl>
                                          <p:spTgt spid="24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1" fill="hold" nodeType="clickEffect">
                                  <p:stCondLst>
                                    <p:cond delay="0"/>
                                  </p:stCondLst>
                                  <p:childTnLst>
                                    <p:set>
                                      <p:cBhvr>
                                        <p:cTn id="82" dur="1" fill="hold">
                                          <p:stCondLst>
                                            <p:cond delay="0"/>
                                          </p:stCondLst>
                                        </p:cTn>
                                        <p:tgtEl>
                                          <p:spTgt spid="228"/>
                                        </p:tgtEl>
                                        <p:attrNameLst>
                                          <p:attrName>style.visibility</p:attrName>
                                        </p:attrNameLst>
                                      </p:cBhvr>
                                      <p:to>
                                        <p:strVal val="visible"/>
                                      </p:to>
                                    </p:set>
                                    <p:animEffect transition="in" filter="wipe(up)">
                                      <p:cBhvr>
                                        <p:cTn id="83"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1" grpId="0" animBg="1"/>
      <p:bldP spid="88" grpId="0" animBg="1"/>
      <p:bldP spid="95" grpId="0"/>
      <p:bldP spid="96" grpId="0" animBg="1"/>
      <p:bldP spid="97" grpId="0" animBg="1"/>
      <p:bldP spid="98" grpId="0"/>
      <p:bldP spid="134" grpId="0" animBg="1"/>
      <p:bldP spid="2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a:t>モンテカルロ法　とは</a:t>
            </a:r>
          </a:p>
        </p:txBody>
      </p:sp>
      <p:sp>
        <p:nvSpPr>
          <p:cNvPr id="3" name="コンテンツ プレースホルダー 2"/>
          <p:cNvSpPr>
            <a:spLocks noGrp="1"/>
          </p:cNvSpPr>
          <p:nvPr>
            <p:ph idx="1"/>
          </p:nvPr>
        </p:nvSpPr>
        <p:spPr>
          <a:xfrm>
            <a:off x="822959" y="758816"/>
            <a:ext cx="7543801" cy="1276150"/>
          </a:xfrm>
        </p:spPr>
        <p:txBody>
          <a:bodyPr>
            <a:normAutofit fontScale="62500" lnSpcReduction="20000"/>
          </a:bodyPr>
          <a:lstStyle/>
          <a:p>
            <a:r>
              <a:rPr kumimoji="1" lang="ja-JP" altLang="en-US" sz="4500" dirty="0"/>
              <a:t>シミュレーションや数値計算を乱数を用いて行う</a:t>
            </a:r>
            <a:endParaRPr kumimoji="1" lang="en-US" altLang="ja-JP" sz="4500" dirty="0"/>
          </a:p>
          <a:p>
            <a:r>
              <a:rPr kumimoji="1" lang="ja-JP" altLang="en-US" sz="4500" dirty="0"/>
              <a:t>手法の総称．</a:t>
            </a:r>
            <a:endParaRPr kumimoji="1" lang="en-US" altLang="ja-JP" sz="4500" dirty="0"/>
          </a:p>
          <a:p>
            <a:r>
              <a:rPr lang="ja-JP" altLang="en-US" sz="4500" dirty="0"/>
              <a:t>どういうことかというと</a:t>
            </a:r>
            <a:r>
              <a:rPr lang="en-US" altLang="ja-JP" sz="4500" dirty="0"/>
              <a:t>…</a:t>
            </a:r>
          </a:p>
          <a:p>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15</a:t>
            </a:fld>
            <a:endParaRPr lang="ja-JP" altLang="en-US" dirty="0"/>
          </a:p>
        </p:txBody>
      </p:sp>
      <p:sp>
        <p:nvSpPr>
          <p:cNvPr id="6" name="テキスト ボックス 5"/>
          <p:cNvSpPr txBox="1"/>
          <p:nvPr/>
        </p:nvSpPr>
        <p:spPr>
          <a:xfrm>
            <a:off x="822959" y="2066925"/>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ある盤面からゲーム終了までの操作をランダムに選び，次に</a:t>
            </a:r>
            <a:r>
              <a:rPr kumimoji="1" lang="ja-JP" altLang="en-US" sz="2800" dirty="0" smtClean="0"/>
              <a:t>取りうる操作ごとの</a:t>
            </a:r>
            <a:r>
              <a:rPr kumimoji="1" lang="ja-JP" altLang="en-US" sz="2800" dirty="0"/>
              <a:t>勝率を求める．</a:t>
            </a:r>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sp>
        <p:nvSpPr>
          <p:cNvPr id="46" name="角丸四角形 45"/>
          <p:cNvSpPr/>
          <p:nvPr/>
        </p:nvSpPr>
        <p:spPr>
          <a:xfrm>
            <a:off x="2517454" y="3718072"/>
            <a:ext cx="581537" cy="501610"/>
          </a:xfrm>
          <a:prstGeom prst="roundRect">
            <a:avLst/>
          </a:prstGeom>
          <a:noFill/>
          <a:ln w="57150">
            <a:solidFill>
              <a:srgbClr val="FF0000"/>
            </a:solidFill>
            <a:prstDash val="sysDash"/>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 xmlns:a16="http://schemas.microsoft.com/office/drawing/2014/main"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 xmlns:a16="http://schemas.microsoft.com/office/drawing/2014/main"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 xmlns:a16="http://schemas.microsoft.com/office/drawing/2014/main"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 xmlns:a16="http://schemas.microsoft.com/office/drawing/2014/main"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 xmlns:a16="http://schemas.microsoft.com/office/drawing/2014/main"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 xmlns:a16="http://schemas.microsoft.com/office/drawing/2014/main"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 xmlns:a16="http://schemas.microsoft.com/office/drawing/2014/main"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 xmlns:a16="http://schemas.microsoft.com/office/drawing/2014/main"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 xmlns:a16="http://schemas.microsoft.com/office/drawing/2014/main"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 xmlns:a16="http://schemas.microsoft.com/office/drawing/2014/main"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 xmlns:a16="http://schemas.microsoft.com/office/drawing/2014/main"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 xmlns:a16="http://schemas.microsoft.com/office/drawing/2014/main"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 xmlns:a16="http://schemas.microsoft.com/office/drawing/2014/main"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 xmlns:a16="http://schemas.microsoft.com/office/drawing/2014/main"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 xmlns:a16="http://schemas.microsoft.com/office/drawing/2014/main"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 xmlns:a16="http://schemas.microsoft.com/office/drawing/2014/main"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 xmlns:a16="http://schemas.microsoft.com/office/drawing/2014/main"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 xmlns:a16="http://schemas.microsoft.com/office/drawing/2014/main"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 xmlns:a16="http://schemas.microsoft.com/office/drawing/2014/main"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 xmlns:a16="http://schemas.microsoft.com/office/drawing/2014/main"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 xmlns:a16="http://schemas.microsoft.com/office/drawing/2014/main"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 xmlns:a16="http://schemas.microsoft.com/office/drawing/2014/main"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 xmlns:a16="http://schemas.microsoft.com/office/drawing/2014/main"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 xmlns:a16="http://schemas.microsoft.com/office/drawing/2014/main"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 xmlns:a16="http://schemas.microsoft.com/office/drawing/2014/main"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sp>
        <p:nvSpPr>
          <p:cNvPr id="47" name="角丸四角形吹き出し 46"/>
          <p:cNvSpPr/>
          <p:nvPr/>
        </p:nvSpPr>
        <p:spPr>
          <a:xfrm>
            <a:off x="4099358" y="3147727"/>
            <a:ext cx="1896455" cy="855785"/>
          </a:xfrm>
          <a:prstGeom prst="wedgeRoundRectCallout">
            <a:avLst>
              <a:gd name="adj1" fmla="val -109653"/>
              <a:gd name="adj2" fmla="val 41661"/>
              <a:gd name="adj3" fmla="val 16667"/>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勝率が最も高い</a:t>
            </a:r>
            <a:r>
              <a:rPr lang="ja-JP" altLang="en-US" dirty="0"/>
              <a:t>操作</a:t>
            </a:r>
            <a:r>
              <a:rPr kumimoji="1" lang="ja-JP" altLang="en-US" dirty="0"/>
              <a:t>を選ぶ！</a:t>
            </a:r>
            <a:endParaRPr kumimoji="1" lang="ja-JP" altLang="en-US" dirty="0">
              <a:solidFill>
                <a:srgbClr val="FF0000"/>
              </a:solidFill>
            </a:endParaRPr>
          </a:p>
        </p:txBody>
      </p:sp>
      <p:sp>
        <p:nvSpPr>
          <p:cNvPr id="97" name="角丸四角形吹き出し 96"/>
          <p:cNvSpPr/>
          <p:nvPr/>
        </p:nvSpPr>
        <p:spPr>
          <a:xfrm>
            <a:off x="5620215" y="1304693"/>
            <a:ext cx="2686040" cy="546409"/>
          </a:xfrm>
          <a:prstGeom prst="wedgeRoundRectCallout">
            <a:avLst>
              <a:gd name="adj1" fmla="val -70651"/>
              <a:gd name="adj2" fmla="val 105357"/>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400" dirty="0">
                <a:solidFill>
                  <a:srgbClr val="FF0000"/>
                </a:solidFill>
              </a:rPr>
              <a:t>プレイアウト</a:t>
            </a:r>
            <a:r>
              <a:rPr kumimoji="1" lang="ja-JP" altLang="en-US" sz="2400" dirty="0"/>
              <a:t>と呼ぶ</a:t>
            </a:r>
          </a:p>
        </p:txBody>
      </p:sp>
      <p:cxnSp>
        <p:nvCxnSpPr>
          <p:cNvPr id="98" name="直線コネクタ 97"/>
          <p:cNvCxnSpPr/>
          <p:nvPr/>
        </p:nvCxnSpPr>
        <p:spPr>
          <a:xfrm>
            <a:off x="2896011" y="2520176"/>
            <a:ext cx="540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1" name="直線コネクタ 120"/>
          <p:cNvCxnSpPr/>
          <p:nvPr/>
        </p:nvCxnSpPr>
        <p:spPr>
          <a:xfrm flipV="1">
            <a:off x="920633" y="2932771"/>
            <a:ext cx="720000" cy="0"/>
          </a:xfrm>
          <a:prstGeom prst="line">
            <a:avLst/>
          </a:prstGeom>
          <a:ln>
            <a:solidFill>
              <a:srgbClr val="0070C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30553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コンテンツ プレースホルダー 2"/>
          <p:cNvSpPr txBox="1">
            <a:spLocks/>
          </p:cNvSpPr>
          <p:nvPr/>
        </p:nvSpPr>
        <p:spPr>
          <a:xfrm>
            <a:off x="822957" y="1096377"/>
            <a:ext cx="7543801" cy="1661656"/>
          </a:xfrm>
          <a:prstGeom prst="rect">
            <a:avLst/>
          </a:prstGeom>
          <a:ln w="19050" cap="flat" cmpd="sng" algn="ctr">
            <a:solidFill>
              <a:srgbClr val="FFC000"/>
            </a:solidFill>
            <a:prstDash val="solid"/>
          </a:ln>
        </p:spPr>
        <p:style>
          <a:lnRef idx="2">
            <a:schemeClr val="dk1"/>
          </a:lnRef>
          <a:fillRef idx="1">
            <a:schemeClr val="lt1"/>
          </a:fillRef>
          <a:effectRef idx="0">
            <a:schemeClr val="dk1"/>
          </a:effectRef>
          <a:fontRef idx="minor">
            <a:schemeClr val="dk1"/>
          </a:fontRef>
        </p:style>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dirty="0"/>
              <a:t>既存の対戦アルゴリズム</a:t>
            </a:r>
            <a:endParaRPr lang="en-US" altLang="ja-JP" dirty="0"/>
          </a:p>
          <a:p>
            <a:r>
              <a:rPr lang="ja-JP" altLang="en-US" dirty="0"/>
              <a:t>途中で探索を打ち切り，その時点での盤面を評価</a:t>
            </a:r>
            <a:endParaRPr lang="en-US" altLang="ja-JP" dirty="0"/>
          </a:p>
          <a:p>
            <a:r>
              <a:rPr lang="ja-JP" altLang="en-US" dirty="0"/>
              <a:t>　　　　</a:t>
            </a:r>
            <a:r>
              <a:rPr lang="ja-JP" altLang="en-US" sz="3000" dirty="0">
                <a:solidFill>
                  <a:schemeClr val="accent5"/>
                </a:solidFill>
              </a:rPr>
              <a:t>最終的に勝てるのかは分からない</a:t>
            </a:r>
            <a:endParaRPr lang="en-US" altLang="ja-JP" sz="3000" dirty="0">
              <a:solidFill>
                <a:schemeClr val="accent5"/>
              </a:solidFill>
            </a:endParaRPr>
          </a:p>
          <a:p>
            <a:endParaRPr lang="ja-JP" altLang="en-US" dirty="0"/>
          </a:p>
        </p:txBody>
      </p:sp>
      <p:sp>
        <p:nvSpPr>
          <p:cNvPr id="2" name="タイトル 1"/>
          <p:cNvSpPr>
            <a:spLocks noGrp="1"/>
          </p:cNvSpPr>
          <p:nvPr>
            <p:ph type="title"/>
          </p:nvPr>
        </p:nvSpPr>
        <p:spPr/>
        <p:txBody>
          <a:bodyPr>
            <a:noAutofit/>
          </a:bodyPr>
          <a:lstStyle/>
          <a:p>
            <a:r>
              <a:rPr kumimoji="1" lang="ja-JP" altLang="en-US" dirty="0"/>
              <a:t>アルゴリズムの</a:t>
            </a:r>
            <a:r>
              <a:rPr lang="ja-JP" altLang="en-US" dirty="0"/>
              <a:t>特徴</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16</a:t>
            </a:fld>
            <a:endParaRPr lang="ja-JP" altLang="en-US" dirty="0"/>
          </a:p>
        </p:txBody>
      </p:sp>
      <p:sp>
        <p:nvSpPr>
          <p:cNvPr id="47" name="右矢印 46"/>
          <p:cNvSpPr/>
          <p:nvPr/>
        </p:nvSpPr>
        <p:spPr>
          <a:xfrm>
            <a:off x="1065007" y="2098187"/>
            <a:ext cx="602428" cy="548640"/>
          </a:xfrm>
          <a:prstGeom prst="rightArrow">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コンテンツ プレースホルダー 2"/>
          <p:cNvSpPr txBox="1">
            <a:spLocks/>
          </p:cNvSpPr>
          <p:nvPr/>
        </p:nvSpPr>
        <p:spPr>
          <a:xfrm>
            <a:off x="822956" y="3886182"/>
            <a:ext cx="8032286" cy="1639982"/>
          </a:xfrm>
          <a:prstGeom prst="rect">
            <a:avLst/>
          </a:prstGeom>
          <a:ln/>
        </p:spPr>
        <p:style>
          <a:lnRef idx="2">
            <a:schemeClr val="accent6"/>
          </a:lnRef>
          <a:fillRef idx="1">
            <a:schemeClr val="lt1"/>
          </a:fillRef>
          <a:effectRef idx="0">
            <a:schemeClr val="accent6"/>
          </a:effectRef>
          <a:fontRef idx="minor">
            <a:schemeClr val="dk1"/>
          </a:fontRef>
        </p:style>
        <p:txBody>
          <a:bodyPr vert="horz" lIns="0" tIns="45720" rIns="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r>
              <a:rPr lang="ja-JP" altLang="en-US" sz="3000" dirty="0"/>
              <a:t>モンテカルロ法の対戦アルゴリズム</a:t>
            </a:r>
            <a:endParaRPr lang="en-US" altLang="ja-JP" sz="3000" dirty="0"/>
          </a:p>
          <a:p>
            <a:r>
              <a:rPr lang="ja-JP" altLang="en-US" sz="3000" smtClean="0"/>
              <a:t>ランダムに，</a:t>
            </a:r>
            <a:r>
              <a:rPr lang="ja-JP" altLang="en-US" sz="3000" dirty="0"/>
              <a:t>ゲーム終了時まで探索を行う</a:t>
            </a:r>
            <a:endParaRPr lang="en-US" altLang="ja-JP" sz="3000" dirty="0"/>
          </a:p>
          <a:p>
            <a:r>
              <a:rPr lang="ja-JP" altLang="en-US" dirty="0"/>
              <a:t>　　　　</a:t>
            </a:r>
            <a:r>
              <a:rPr lang="ja-JP" altLang="en-US" sz="3200" dirty="0">
                <a:solidFill>
                  <a:srgbClr val="FF0000"/>
                </a:solidFill>
              </a:rPr>
              <a:t>最終的に勝てる可能性の高い操作を選べる</a:t>
            </a:r>
            <a:endParaRPr lang="ja-JP" altLang="en-US" dirty="0"/>
          </a:p>
        </p:txBody>
      </p:sp>
      <p:sp>
        <p:nvSpPr>
          <p:cNvPr id="91" name="右矢印 90"/>
          <p:cNvSpPr/>
          <p:nvPr/>
        </p:nvSpPr>
        <p:spPr>
          <a:xfrm>
            <a:off x="1065007" y="4855881"/>
            <a:ext cx="602428" cy="548640"/>
          </a:xfrm>
          <a:prstGeom prst="rightArrow">
            <a:avLst/>
          </a:prstGeom>
          <a:solidFill>
            <a:srgbClr val="FF0000"/>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grpSp>
        <p:nvGrpSpPr>
          <p:cNvPr id="6" name="グループ化 5"/>
          <p:cNvGrpSpPr/>
          <p:nvPr/>
        </p:nvGrpSpPr>
        <p:grpSpPr>
          <a:xfrm>
            <a:off x="5513042" y="2849880"/>
            <a:ext cx="3544565" cy="982093"/>
            <a:chOff x="2661624" y="1790595"/>
            <a:chExt cx="7083019" cy="2033693"/>
          </a:xfrm>
        </p:grpSpPr>
        <p:grpSp>
          <p:nvGrpSpPr>
            <p:cNvPr id="141" name="グループ化 140"/>
            <p:cNvGrpSpPr/>
            <p:nvPr/>
          </p:nvGrpSpPr>
          <p:grpSpPr>
            <a:xfrm>
              <a:off x="2926740" y="1790595"/>
              <a:ext cx="6012158" cy="2033693"/>
              <a:chOff x="872075" y="1381310"/>
              <a:chExt cx="6012158" cy="2033693"/>
            </a:xfrm>
          </p:grpSpPr>
          <p:sp>
            <p:nvSpPr>
              <p:cNvPr id="142" name="二等辺三角形 141"/>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43" name="円/楕円 142"/>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44" name="直線コネクタ 143"/>
              <p:cNvCxnSpPr>
                <a:stCxn id="148" idx="1"/>
                <a:endCxn id="143"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5" name="直線コネクタ 144"/>
              <p:cNvCxnSpPr>
                <a:stCxn id="143" idx="4"/>
                <a:endCxn id="151"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6" name="直線コネクタ 145"/>
              <p:cNvCxnSpPr>
                <a:stCxn id="149" idx="0"/>
                <a:endCxn id="143"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7" name="直線コネクタ 146"/>
              <p:cNvCxnSpPr>
                <a:stCxn id="150" idx="0"/>
                <a:endCxn id="143"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48" name="円/楕円 147"/>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49" name="円/楕円 148"/>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0" name="円/楕円 149"/>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1" name="円/楕円 150"/>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152" name="二等辺三角形 151"/>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3" name="二等辺三角形 152"/>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154" name="二等辺三角形 153"/>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cxnSp>
          <p:nvCxnSpPr>
            <p:cNvPr id="155" name="直線コネクタ 154"/>
            <p:cNvCxnSpPr/>
            <p:nvPr/>
          </p:nvCxnSpPr>
          <p:spPr>
            <a:xfrm>
              <a:off x="2661624" y="3171632"/>
              <a:ext cx="7083019" cy="0"/>
            </a:xfrm>
            <a:prstGeom prst="line">
              <a:avLst/>
            </a:prstGeom>
            <a:ln>
              <a:prstDash val="lgDashDot"/>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grpSp>
        <p:nvGrpSpPr>
          <p:cNvPr id="58" name="グループ化 57"/>
          <p:cNvGrpSpPr/>
          <p:nvPr/>
        </p:nvGrpSpPr>
        <p:grpSpPr>
          <a:xfrm>
            <a:off x="5645714" y="5727209"/>
            <a:ext cx="3008673" cy="982093"/>
            <a:chOff x="872075" y="1381310"/>
            <a:chExt cx="6012158" cy="2033693"/>
          </a:xfrm>
        </p:grpSpPr>
        <p:sp>
          <p:nvSpPr>
            <p:cNvPr id="60" name="二等辺三角形 59"/>
            <p:cNvSpPr/>
            <p:nvPr/>
          </p:nvSpPr>
          <p:spPr>
            <a:xfrm>
              <a:off x="872075" y="2123096"/>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1" name="円/楕円 60"/>
            <p:cNvSpPr/>
            <p:nvPr/>
          </p:nvSpPr>
          <p:spPr>
            <a:xfrm>
              <a:off x="3799596" y="1381310"/>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62" name="直線コネクタ 61"/>
            <p:cNvCxnSpPr>
              <a:stCxn id="66" idx="1"/>
              <a:endCxn id="61" idx="4"/>
            </p:cNvCxnSpPr>
            <p:nvPr/>
          </p:nvCxnSpPr>
          <p:spPr>
            <a:xfrm flipH="1" flipV="1">
              <a:off x="3907596" y="1597310"/>
              <a:ext cx="2166425" cy="393272"/>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3" name="直線コネクタ 62"/>
            <p:cNvCxnSpPr>
              <a:stCxn id="61" idx="4"/>
              <a:endCxn id="69" idx="0"/>
            </p:cNvCxnSpPr>
            <p:nvPr/>
          </p:nvCxnSpPr>
          <p:spPr>
            <a:xfrm flipH="1">
              <a:off x="1605918" y="1597310"/>
              <a:ext cx="2301678"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4" name="直線コネクタ 63"/>
            <p:cNvCxnSpPr>
              <a:stCxn id="67" idx="0"/>
              <a:endCxn id="61" idx="4"/>
            </p:cNvCxnSpPr>
            <p:nvPr/>
          </p:nvCxnSpPr>
          <p:spPr>
            <a:xfrm flipH="1" flipV="1">
              <a:off x="3907596" y="1597310"/>
              <a:ext cx="716035" cy="316718"/>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65" name="直線コネクタ 64"/>
            <p:cNvCxnSpPr>
              <a:stCxn id="68" idx="0"/>
              <a:endCxn id="61" idx="4"/>
            </p:cNvCxnSpPr>
            <p:nvPr/>
          </p:nvCxnSpPr>
          <p:spPr>
            <a:xfrm flipV="1">
              <a:off x="3145861" y="1597310"/>
              <a:ext cx="761735" cy="329324"/>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66" name="円/楕円 65"/>
            <p:cNvSpPr/>
            <p:nvPr/>
          </p:nvSpPr>
          <p:spPr>
            <a:xfrm>
              <a:off x="6042389" y="1958950"/>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7" name="円/楕円 66"/>
            <p:cNvSpPr/>
            <p:nvPr/>
          </p:nvSpPr>
          <p:spPr>
            <a:xfrm>
              <a:off x="4515631" y="1914028"/>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8" name="円/楕円 67"/>
            <p:cNvSpPr/>
            <p:nvPr/>
          </p:nvSpPr>
          <p:spPr>
            <a:xfrm>
              <a:off x="3037861" y="1926634"/>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69" name="円/楕円 68"/>
            <p:cNvSpPr/>
            <p:nvPr/>
          </p:nvSpPr>
          <p:spPr>
            <a:xfrm>
              <a:off x="1497918" y="192663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70" name="二等辺三角形 69"/>
            <p:cNvSpPr/>
            <p:nvPr/>
          </p:nvSpPr>
          <p:spPr>
            <a:xfrm>
              <a:off x="2402070"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1" name="二等辺三角形 70"/>
            <p:cNvSpPr/>
            <p:nvPr/>
          </p:nvSpPr>
          <p:spPr>
            <a:xfrm>
              <a:off x="3889823"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2" name="二等辺三角形 71"/>
            <p:cNvSpPr/>
            <p:nvPr/>
          </p:nvSpPr>
          <p:spPr>
            <a:xfrm>
              <a:off x="5416546" y="2123095"/>
              <a:ext cx="1467687" cy="129190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grpSp>
      <p:grpSp>
        <p:nvGrpSpPr>
          <p:cNvPr id="5" name="グループ化 4"/>
          <p:cNvGrpSpPr/>
          <p:nvPr/>
        </p:nvGrpSpPr>
        <p:grpSpPr>
          <a:xfrm>
            <a:off x="5607753" y="6495609"/>
            <a:ext cx="3046634" cy="323803"/>
            <a:chOff x="65536" y="6172228"/>
            <a:chExt cx="4406770" cy="350244"/>
          </a:xfrm>
        </p:grpSpPr>
        <p:sp>
          <p:nvSpPr>
            <p:cNvPr id="73" name="円/楕円 72"/>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乗算記号 73"/>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5" name="円/楕円 74"/>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5"/>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76"/>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円/楕円 77"/>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円/楕円 78"/>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円/楕円 79"/>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乗算記号 80"/>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2" name="乗算記号 81"/>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3" name="乗算記号 82"/>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4" name="乗算記号 83"/>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5" name="乗算記号 84"/>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6" name="乗算記号 85"/>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7" name="乗算記号 86"/>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円/楕円 87"/>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426303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今回の内容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モンテカルロ法を用いたアルゴリズムを，</a:t>
            </a:r>
            <a:endParaRPr kumimoji="1" lang="en-US" altLang="ja-JP" dirty="0" smtClean="0"/>
          </a:p>
          <a:p>
            <a:r>
              <a:rPr lang="ja-JP" altLang="en-US" dirty="0" smtClean="0"/>
              <a:t>ルーレット</a:t>
            </a:r>
            <a:r>
              <a:rPr lang="ja-JP" altLang="en-US" dirty="0"/>
              <a:t>選択</a:t>
            </a:r>
            <a:r>
              <a:rPr lang="ja-JP" altLang="en-US" dirty="0" smtClean="0"/>
              <a:t>という手法を応用することで</a:t>
            </a:r>
            <a:endParaRPr lang="en-US" altLang="ja-JP" dirty="0" smtClean="0"/>
          </a:p>
          <a:p>
            <a:r>
              <a:rPr lang="ja-JP" altLang="en-US" dirty="0" smtClean="0"/>
              <a:t>強化できない</a:t>
            </a:r>
            <a:r>
              <a:rPr lang="ja-JP" altLang="en-US" dirty="0"/>
              <a:t>か</a:t>
            </a:r>
            <a:r>
              <a:rPr lang="ja-JP" altLang="en-US" dirty="0" smtClean="0"/>
              <a:t>実験した．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17</a:t>
            </a:fld>
            <a:endParaRPr lang="ja-JP" altLang="en-US" dirty="0"/>
          </a:p>
        </p:txBody>
      </p:sp>
    </p:spTree>
    <p:extLst>
      <p:ext uri="{BB962C8B-B14F-4D97-AF65-F5344CB8AC3E}">
        <p14:creationId xmlns:p14="http://schemas.microsoft.com/office/powerpoint/2010/main" val="32045708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二等辺三角形 43"/>
          <p:cNvSpPr/>
          <p:nvPr/>
        </p:nvSpPr>
        <p:spPr>
          <a:xfrm>
            <a:off x="82518" y="4067644"/>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2" name="タイトル 1"/>
          <p:cNvSpPr>
            <a:spLocks noGrp="1"/>
          </p:cNvSpPr>
          <p:nvPr>
            <p:ph type="title"/>
          </p:nvPr>
        </p:nvSpPr>
        <p:spPr/>
        <p:txBody>
          <a:bodyPr>
            <a:noAutofit/>
          </a:bodyPr>
          <a:lstStyle/>
          <a:p>
            <a:r>
              <a:rPr kumimoji="1" lang="ja-JP" altLang="en-US" dirty="0" smtClean="0"/>
              <a:t>改善案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18</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sp>
        <p:nvSpPr>
          <p:cNvPr id="7" name="円/楕円 6"/>
          <p:cNvSpPr/>
          <p:nvPr/>
        </p:nvSpPr>
        <p:spPr>
          <a:xfrm>
            <a:off x="2132844" y="3300331"/>
            <a:ext cx="216000" cy="216000"/>
          </a:xfrm>
          <a:prstGeom prst="ellipse">
            <a:avLst/>
          </a:prstGeom>
          <a:solidFill>
            <a:srgbClr val="7030A0"/>
          </a:solidFill>
          <a:ln>
            <a:solidFill>
              <a:schemeClr val="tx1"/>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p>
        </p:txBody>
      </p:sp>
      <p:cxnSp>
        <p:nvCxnSpPr>
          <p:cNvPr id="11" name="直線コネクタ 10"/>
          <p:cNvCxnSpPr>
            <a:stCxn id="28" idx="1"/>
            <a:endCxn id="7" idx="4"/>
          </p:cNvCxnSpPr>
          <p:nvPr/>
        </p:nvCxnSpPr>
        <p:spPr>
          <a:xfrm flipH="1" flipV="1">
            <a:off x="2240844" y="3516331"/>
            <a:ext cx="1581726" cy="3669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4"/>
            <a:endCxn id="31" idx="0"/>
          </p:cNvCxnSpPr>
          <p:nvPr/>
        </p:nvCxnSpPr>
        <p:spPr>
          <a:xfrm flipH="1">
            <a:off x="612870" y="3516331"/>
            <a:ext cx="1627974" cy="335313"/>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p:cNvCxnSpPr>
            <a:stCxn id="29" idx="0"/>
            <a:endCxn id="7" idx="4"/>
          </p:cNvCxnSpPr>
          <p:nvPr/>
        </p:nvCxnSpPr>
        <p:spPr>
          <a:xfrm flipH="1" flipV="1">
            <a:off x="2240844" y="3516331"/>
            <a:ext cx="553222" cy="33531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21" name="直線コネクタ 20"/>
          <p:cNvCxnSpPr>
            <a:stCxn id="30" idx="0"/>
            <a:endCxn id="7" idx="4"/>
          </p:cNvCxnSpPr>
          <p:nvPr/>
        </p:nvCxnSpPr>
        <p:spPr>
          <a:xfrm flipV="1">
            <a:off x="1732629" y="3516331"/>
            <a:ext cx="508215" cy="3353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25" name="テキスト ボックス 24"/>
          <p:cNvSpPr txBox="1"/>
          <p:nvPr/>
        </p:nvSpPr>
        <p:spPr>
          <a:xfrm>
            <a:off x="2380579" y="3174961"/>
            <a:ext cx="1723549" cy="461665"/>
          </a:xfrm>
          <a:prstGeom prst="rect">
            <a:avLst/>
          </a:prstGeom>
          <a:noFill/>
        </p:spPr>
        <p:txBody>
          <a:bodyPr wrap="none" rtlCol="0">
            <a:spAutoFit/>
          </a:bodyPr>
          <a:lstStyle/>
          <a:p>
            <a:r>
              <a:rPr kumimoji="1" lang="ja-JP" altLang="en-US" sz="2400" dirty="0"/>
              <a:t>現在の盤面</a:t>
            </a:r>
          </a:p>
        </p:txBody>
      </p:sp>
      <p:sp>
        <p:nvSpPr>
          <p:cNvPr id="28" name="円/楕円 27"/>
          <p:cNvSpPr/>
          <p:nvPr/>
        </p:nvSpPr>
        <p:spPr>
          <a:xfrm>
            <a:off x="3790938" y="3851644"/>
            <a:ext cx="216000" cy="216000"/>
          </a:xfrm>
          <a:prstGeom prst="ellipse">
            <a:avLst/>
          </a:prstGeom>
          <a:solidFill>
            <a:srgbClr val="00B050"/>
          </a:solidFill>
          <a:ln>
            <a:solidFill>
              <a:schemeClr val="tx1"/>
            </a:solidFill>
          </a:ln>
          <a:effectLst/>
          <a:scene3d>
            <a:camera prst="orthographicFront">
              <a:rot lat="0" lon="0" rev="0"/>
            </a:camera>
            <a:lightRig rig="twoPt" dir="t">
              <a:rot lat="0" lon="0" rev="4800000"/>
            </a:lightRig>
          </a:scene3d>
          <a:sp3d prstMaterial="matte"/>
        </p:spPr>
        <p:style>
          <a:lnRef idx="1">
            <a:schemeClr val="accent6"/>
          </a:lnRef>
          <a:fillRef idx="3">
            <a:schemeClr val="accent6"/>
          </a:fillRef>
          <a:effectRef idx="2">
            <a:schemeClr val="accent6"/>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29" name="円/楕円 28"/>
          <p:cNvSpPr/>
          <p:nvPr/>
        </p:nvSpPr>
        <p:spPr>
          <a:xfrm>
            <a:off x="2686066" y="3851641"/>
            <a:ext cx="216000" cy="216000"/>
          </a:xfrm>
          <a:prstGeom prst="ellipse">
            <a:avLst/>
          </a:prstGeom>
          <a:solidFill>
            <a:schemeClr val="accent1"/>
          </a:solidFill>
          <a:ln>
            <a:solidFill>
              <a:schemeClr val="tx1"/>
            </a:solidFill>
          </a:ln>
          <a:effectLst/>
          <a:scene3d>
            <a:camera prst="orthographicFront">
              <a:rot lat="0" lon="0" rev="0"/>
            </a:camera>
            <a:lightRig rig="twoPt" dir="t">
              <a:rot lat="0" lon="0" rev="4800000"/>
            </a:lightRig>
          </a:scene3d>
          <a:sp3d prstMaterial="matte"/>
        </p:spPr>
        <p:style>
          <a:lnRef idx="1">
            <a:schemeClr val="accent5"/>
          </a:lnRef>
          <a:fillRef idx="3">
            <a:schemeClr val="accent5"/>
          </a:fillRef>
          <a:effectRef idx="2">
            <a:schemeClr val="accent5"/>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0" name="円/楕円 29"/>
          <p:cNvSpPr/>
          <p:nvPr/>
        </p:nvSpPr>
        <p:spPr>
          <a:xfrm>
            <a:off x="1624629" y="3851642"/>
            <a:ext cx="216000" cy="216000"/>
          </a:xfrm>
          <a:prstGeom prst="ellipse">
            <a:avLst/>
          </a:prstGeom>
          <a:solidFill>
            <a:srgbClr val="FFFF00"/>
          </a:solidFill>
          <a:ln>
            <a:solidFill>
              <a:schemeClr val="tx1"/>
            </a:solidFill>
          </a:ln>
          <a:effectLst/>
          <a:scene3d>
            <a:camera prst="orthographicFront">
              <a:rot lat="0" lon="0" rev="0"/>
            </a:camera>
            <a:lightRig rig="twoPt" dir="t">
              <a:rot lat="0" lon="0" rev="4800000"/>
            </a:lightRig>
          </a:scene3d>
          <a:sp3d prstMaterial="matte"/>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31" name="円/楕円 30"/>
          <p:cNvSpPr/>
          <p:nvPr/>
        </p:nvSpPr>
        <p:spPr>
          <a:xfrm>
            <a:off x="504870" y="3851644"/>
            <a:ext cx="216000" cy="216000"/>
          </a:xfrm>
          <a:prstGeom prst="ellipse">
            <a:avLst/>
          </a:prstGeom>
          <a:solidFill>
            <a:schemeClr val="accent2"/>
          </a:solidFill>
          <a:ln>
            <a:solidFill>
              <a:schemeClr val="tx1"/>
            </a:solidFill>
          </a:ln>
          <a:effectLst/>
          <a:scene3d>
            <a:camera prst="orthographicFront">
              <a:rot lat="0" lon="0" rev="0"/>
            </a:camera>
            <a:lightRig rig="twoPt" dir="t">
              <a:rot lat="0" lon="0" rev="4800000"/>
            </a:lightRig>
          </a:scene3d>
          <a:sp3d prstMaterial="matte"/>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ja-JP" altLang="en-US">
              <a:ln>
                <a:solidFill>
                  <a:sysClr val="windowText" lastClr="000000"/>
                </a:solidFill>
              </a:ln>
            </a:endParaRPr>
          </a:p>
        </p:txBody>
      </p:sp>
      <p:sp>
        <p:nvSpPr>
          <p:cNvPr id="41" name="二等辺三角形 40"/>
          <p:cNvSpPr/>
          <p:nvPr/>
        </p:nvSpPr>
        <p:spPr>
          <a:xfrm>
            <a:off x="1188252" y="4067642"/>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2" name="二等辺三角形 41"/>
          <p:cNvSpPr/>
          <p:nvPr/>
        </p:nvSpPr>
        <p:spPr>
          <a:xfrm>
            <a:off x="226345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3" name="二等辺三角形 42"/>
          <p:cNvSpPr/>
          <p:nvPr/>
        </p:nvSpPr>
        <p:spPr>
          <a:xfrm>
            <a:off x="3366828" y="4067641"/>
            <a:ext cx="1060704" cy="2323631"/>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円/楕円 76"/>
          <p:cNvSpPr/>
          <p:nvPr/>
        </p:nvSpPr>
        <p:spPr>
          <a:xfrm>
            <a:off x="3618572" y="62524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乗算記号 79"/>
          <p:cNvSpPr/>
          <p:nvPr/>
        </p:nvSpPr>
        <p:spPr>
          <a:xfrm>
            <a:off x="3304816" y="6198472"/>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1" name="円/楕円 80"/>
          <p:cNvSpPr/>
          <p:nvPr/>
        </p:nvSpPr>
        <p:spPr>
          <a:xfrm>
            <a:off x="3937439"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円/楕円 81"/>
          <p:cNvSpPr/>
          <p:nvPr/>
        </p:nvSpPr>
        <p:spPr>
          <a:xfrm>
            <a:off x="4256306" y="624987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円/楕円 82"/>
          <p:cNvSpPr/>
          <p:nvPr/>
        </p:nvSpPr>
        <p:spPr>
          <a:xfrm>
            <a:off x="2573070" y="62450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円/楕円 83"/>
          <p:cNvSpPr/>
          <p:nvPr/>
        </p:nvSpPr>
        <p:spPr>
          <a:xfrm>
            <a:off x="2301455" y="6248269"/>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円/楕円 84"/>
          <p:cNvSpPr/>
          <p:nvPr/>
        </p:nvSpPr>
        <p:spPr>
          <a:xfrm>
            <a:off x="2844685" y="6251382"/>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円/楕円 85"/>
          <p:cNvSpPr/>
          <p:nvPr/>
        </p:nvSpPr>
        <p:spPr>
          <a:xfrm>
            <a:off x="3104194" y="6255585"/>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乗算記号 86"/>
          <p:cNvSpPr/>
          <p:nvPr/>
        </p:nvSpPr>
        <p:spPr>
          <a:xfrm>
            <a:off x="848031"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8" name="乗算記号 87"/>
          <p:cNvSpPr/>
          <p:nvPr/>
        </p:nvSpPr>
        <p:spPr>
          <a:xfrm>
            <a:off x="6553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89" name="乗算記号 88"/>
          <p:cNvSpPr/>
          <p:nvPr/>
        </p:nvSpPr>
        <p:spPr>
          <a:xfrm>
            <a:off x="119785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0" name="乗算記号 89"/>
          <p:cNvSpPr/>
          <p:nvPr/>
        </p:nvSpPr>
        <p:spPr>
          <a:xfrm>
            <a:off x="323409"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1" name="乗算記号 90"/>
          <p:cNvSpPr/>
          <p:nvPr/>
        </p:nvSpPr>
        <p:spPr>
          <a:xfrm>
            <a:off x="1458346"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2" name="乗算記号 91"/>
          <p:cNvSpPr/>
          <p:nvPr/>
        </p:nvSpPr>
        <p:spPr>
          <a:xfrm>
            <a:off x="1713802"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3" name="乗算記号 92"/>
          <p:cNvSpPr/>
          <p:nvPr/>
        </p:nvSpPr>
        <p:spPr>
          <a:xfrm>
            <a:off x="1981607" y="6172228"/>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94" name="円/楕円 93"/>
          <p:cNvSpPr/>
          <p:nvPr/>
        </p:nvSpPr>
        <p:spPr>
          <a:xfrm>
            <a:off x="634742" y="6226228"/>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テキスト ボックス 94"/>
          <p:cNvSpPr txBox="1"/>
          <p:nvPr/>
        </p:nvSpPr>
        <p:spPr>
          <a:xfrm>
            <a:off x="1110516" y="6442228"/>
            <a:ext cx="1694695" cy="461665"/>
          </a:xfrm>
          <a:prstGeom prst="rect">
            <a:avLst/>
          </a:prstGeom>
          <a:noFill/>
        </p:spPr>
        <p:txBody>
          <a:bodyPr wrap="none" rtlCol="0">
            <a:spAutoFit/>
          </a:bodyPr>
          <a:lstStyle/>
          <a:p>
            <a:r>
              <a:rPr kumimoji="1" lang="ja-JP" altLang="en-US" sz="2400" dirty="0"/>
              <a:t>ゲーム終了</a:t>
            </a:r>
          </a:p>
        </p:txBody>
      </p:sp>
      <p:grpSp>
        <p:nvGrpSpPr>
          <p:cNvPr id="5" name="グループ化 4"/>
          <p:cNvGrpSpPr/>
          <p:nvPr/>
        </p:nvGrpSpPr>
        <p:grpSpPr>
          <a:xfrm>
            <a:off x="5714255" y="3268991"/>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9" name="円/楕円 68"/>
          <p:cNvSpPr/>
          <p:nvPr/>
        </p:nvSpPr>
        <p:spPr>
          <a:xfrm>
            <a:off x="2896011" y="6572863"/>
            <a:ext cx="216000" cy="216000"/>
          </a:xfrm>
          <a:prstGeom prst="ellipse">
            <a:avLst/>
          </a:prstGeom>
          <a:noFill/>
          <a:ln w="57150">
            <a:solidFill>
              <a:srgbClr val="FF0000"/>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乗算記号 69"/>
          <p:cNvSpPr/>
          <p:nvPr/>
        </p:nvSpPr>
        <p:spPr>
          <a:xfrm>
            <a:off x="3620634" y="6518894"/>
            <a:ext cx="324000" cy="324000"/>
          </a:xfrm>
          <a:prstGeom prst="mathMultiply">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71" name="テキスト ボックス 70"/>
          <p:cNvSpPr txBox="1"/>
          <p:nvPr/>
        </p:nvSpPr>
        <p:spPr>
          <a:xfrm>
            <a:off x="3091750" y="6496228"/>
            <a:ext cx="1383062" cy="369332"/>
          </a:xfrm>
          <a:prstGeom prst="rect">
            <a:avLst/>
          </a:prstGeom>
          <a:noFill/>
        </p:spPr>
        <p:txBody>
          <a:bodyPr wrap="square" rtlCol="0">
            <a:spAutoFit/>
          </a:bodyPr>
          <a:lstStyle/>
          <a:p>
            <a:r>
              <a:rPr kumimoji="1" lang="ja-JP" altLang="en-US" dirty="0"/>
              <a:t>勝ち　　</a:t>
            </a:r>
            <a:r>
              <a:rPr lang="ja-JP" altLang="en-US" dirty="0"/>
              <a:t>負け</a:t>
            </a:r>
            <a:endParaRPr kumimoji="1" lang="ja-JP" altLang="en-US" dirty="0"/>
          </a:p>
        </p:txBody>
      </p:sp>
      <p:sp>
        <p:nvSpPr>
          <p:cNvPr id="72" name="テキスト ボックス 71"/>
          <p:cNvSpPr txBox="1"/>
          <p:nvPr/>
        </p:nvSpPr>
        <p:spPr>
          <a:xfrm>
            <a:off x="36633" y="3343534"/>
            <a:ext cx="1210588" cy="400110"/>
          </a:xfrm>
          <a:prstGeom prst="rect">
            <a:avLst/>
          </a:prstGeom>
          <a:noFill/>
        </p:spPr>
        <p:txBody>
          <a:bodyPr wrap="none" rtlCol="0">
            <a:spAutoFit/>
          </a:bodyPr>
          <a:lstStyle/>
          <a:p>
            <a:r>
              <a:rPr kumimoji="1" lang="ja-JP" altLang="en-US" sz="2000" dirty="0"/>
              <a:t>次の操作</a:t>
            </a:r>
          </a:p>
        </p:txBody>
      </p:sp>
      <p:sp>
        <p:nvSpPr>
          <p:cNvPr id="73" name="テキスト ボックス 72"/>
          <p:cNvSpPr txBox="1"/>
          <p:nvPr/>
        </p:nvSpPr>
        <p:spPr>
          <a:xfrm>
            <a:off x="612870" y="4099273"/>
            <a:ext cx="748923" cy="461665"/>
          </a:xfrm>
          <a:prstGeom prst="rect">
            <a:avLst/>
          </a:prstGeom>
          <a:noFill/>
        </p:spPr>
        <p:txBody>
          <a:bodyPr wrap="none" rtlCol="0">
            <a:spAutoFit/>
          </a:bodyPr>
          <a:lstStyle/>
          <a:p>
            <a:r>
              <a:rPr kumimoji="1" lang="en-US" altLang="ja-JP" sz="2400" dirty="0"/>
              <a:t>25%</a:t>
            </a:r>
            <a:endParaRPr kumimoji="1" lang="ja-JP" altLang="en-US" sz="2400" dirty="0"/>
          </a:p>
        </p:txBody>
      </p:sp>
      <p:sp>
        <p:nvSpPr>
          <p:cNvPr id="74" name="テキスト ボックス 73"/>
          <p:cNvSpPr txBox="1"/>
          <p:nvPr/>
        </p:nvSpPr>
        <p:spPr>
          <a:xfrm>
            <a:off x="1755974" y="4099273"/>
            <a:ext cx="595035" cy="461665"/>
          </a:xfrm>
          <a:prstGeom prst="rect">
            <a:avLst/>
          </a:prstGeom>
          <a:noFill/>
        </p:spPr>
        <p:txBody>
          <a:bodyPr wrap="none" rtlCol="0">
            <a:spAutoFit/>
          </a:bodyPr>
          <a:lstStyle/>
          <a:p>
            <a:r>
              <a:rPr kumimoji="1" lang="en-US" altLang="ja-JP" sz="2400" dirty="0"/>
              <a:t>0%</a:t>
            </a:r>
            <a:endParaRPr kumimoji="1" lang="ja-JP" altLang="en-US" sz="2400" dirty="0"/>
          </a:p>
        </p:txBody>
      </p:sp>
      <p:sp>
        <p:nvSpPr>
          <p:cNvPr id="75" name="テキスト ボックス 74"/>
          <p:cNvSpPr txBox="1"/>
          <p:nvPr/>
        </p:nvSpPr>
        <p:spPr>
          <a:xfrm>
            <a:off x="2814264" y="4089115"/>
            <a:ext cx="902811" cy="461665"/>
          </a:xfrm>
          <a:prstGeom prst="rect">
            <a:avLst/>
          </a:prstGeom>
          <a:noFill/>
        </p:spPr>
        <p:txBody>
          <a:bodyPr wrap="none" rtlCol="0">
            <a:spAutoFit/>
          </a:bodyPr>
          <a:lstStyle/>
          <a:p>
            <a:r>
              <a:rPr kumimoji="1" lang="en-US" altLang="ja-JP" sz="2400" dirty="0"/>
              <a:t>100%</a:t>
            </a:r>
            <a:endParaRPr kumimoji="1" lang="ja-JP" altLang="en-US" sz="2400" dirty="0"/>
          </a:p>
        </p:txBody>
      </p:sp>
      <p:sp>
        <p:nvSpPr>
          <p:cNvPr id="96" name="テキスト ボックス 95"/>
          <p:cNvSpPr txBox="1"/>
          <p:nvPr/>
        </p:nvSpPr>
        <p:spPr>
          <a:xfrm>
            <a:off x="4021746" y="4099273"/>
            <a:ext cx="748923" cy="461665"/>
          </a:xfrm>
          <a:prstGeom prst="rect">
            <a:avLst/>
          </a:prstGeom>
          <a:noFill/>
        </p:spPr>
        <p:txBody>
          <a:bodyPr wrap="none" rtlCol="0">
            <a:spAutoFit/>
          </a:bodyPr>
          <a:lstStyle/>
          <a:p>
            <a:r>
              <a:rPr kumimoji="1" lang="en-US" altLang="ja-JP" sz="2400" dirty="0"/>
              <a:t>75%</a:t>
            </a:r>
            <a:endParaRPr kumimoji="1" lang="ja-JP" altLang="en-US" sz="24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2" name="直線矢印コネクタ 121"/>
          <p:cNvCxnSpPr/>
          <p:nvPr/>
        </p:nvCxnSpPr>
        <p:spPr>
          <a:xfrm>
            <a:off x="612870" y="4067644"/>
            <a:ext cx="129872" cy="2095595"/>
          </a:xfrm>
          <a:prstGeom prst="straightConnector1">
            <a:avLst/>
          </a:prstGeom>
          <a:ln>
            <a:solidFill>
              <a:srgbClr val="00B050"/>
            </a:solidFill>
            <a:prstDash val="sysDash"/>
            <a:headEnd type="none" w="med" len="med"/>
            <a:tailEnd type="arrow" w="med" len="med"/>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矢印コネクタ 9"/>
          <p:cNvCxnSpPr/>
          <p:nvPr/>
        </p:nvCxnSpPr>
        <p:spPr>
          <a:xfrm flipH="1">
            <a:off x="742744" y="2723236"/>
            <a:ext cx="1334956" cy="2229010"/>
          </a:xfrm>
          <a:prstGeom prst="straightConnector1">
            <a:avLst/>
          </a:prstGeom>
          <a:ln>
            <a:tailEnd type="triangle"/>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97"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Tree>
    <p:extLst>
      <p:ext uri="{BB962C8B-B14F-4D97-AF65-F5344CB8AC3E}">
        <p14:creationId xmlns:p14="http://schemas.microsoft.com/office/powerpoint/2010/main" val="390059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wipe(up)">
                                      <p:cBhvr>
                                        <p:cTn id="7" dur="10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アルゴリズムの改良案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19</a:t>
            </a:fld>
            <a:endParaRPr lang="ja-JP" altLang="en-US" dirty="0"/>
          </a:p>
        </p:txBody>
      </p:sp>
      <p:sp>
        <p:nvSpPr>
          <p:cNvPr id="6" name="テキスト ボックス 5"/>
          <p:cNvSpPr txBox="1"/>
          <p:nvPr/>
        </p:nvSpPr>
        <p:spPr>
          <a:xfrm>
            <a:off x="822959" y="764017"/>
            <a:ext cx="7543800" cy="954107"/>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a:t>ある盤面からゲーム終了までの操作</a:t>
            </a:r>
            <a:r>
              <a:rPr kumimoji="1" lang="ja-JP" altLang="en-US" sz="2800" dirty="0" smtClean="0"/>
              <a:t>を</a:t>
            </a:r>
            <a:r>
              <a:rPr kumimoji="1" lang="ja-JP" altLang="en-US" sz="2800" dirty="0" smtClean="0">
                <a:solidFill>
                  <a:srgbClr val="00B050"/>
                </a:solidFill>
              </a:rPr>
              <a:t>ランダム</a:t>
            </a:r>
            <a:r>
              <a:rPr kumimoji="1" lang="ja-JP" altLang="en-US" sz="2800" dirty="0" smtClean="0"/>
              <a:t>に</a:t>
            </a:r>
            <a:r>
              <a:rPr kumimoji="1" lang="ja-JP" altLang="en-US" sz="2800" dirty="0"/>
              <a:t>選び，次に取りうる行動ごとの勝率を求める</a:t>
            </a:r>
            <a:r>
              <a:rPr kumimoji="1" lang="ja-JP" altLang="en-US" sz="2800" dirty="0" smtClean="0"/>
              <a:t>．</a:t>
            </a:r>
            <a:endParaRPr kumimoji="1" lang="ja-JP" altLang="en-US" sz="2800" dirty="0"/>
          </a:p>
        </p:txBody>
      </p:sp>
      <p:cxnSp>
        <p:nvCxnSpPr>
          <p:cNvPr id="98" name="直線コネクタ 97"/>
          <p:cNvCxnSpPr/>
          <p:nvPr/>
        </p:nvCxnSpPr>
        <p:spPr>
          <a:xfrm flipV="1">
            <a:off x="6686255" y="1241070"/>
            <a:ext cx="1249378" cy="0"/>
          </a:xfrm>
          <a:prstGeom prst="line">
            <a:avLst/>
          </a:prstGeom>
          <a:ln>
            <a:solidFill>
              <a:srgbClr val="00B050"/>
            </a:solidFill>
          </a:ln>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 name="角丸四角形吹き出し 2"/>
          <p:cNvSpPr/>
          <p:nvPr/>
        </p:nvSpPr>
        <p:spPr>
          <a:xfrm>
            <a:off x="4215065" y="3098748"/>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t>領地があまり増えない</a:t>
            </a:r>
            <a:r>
              <a:rPr kumimoji="1" lang="ja-JP" altLang="en-US" sz="2800" dirty="0" smtClean="0">
                <a:solidFill>
                  <a:schemeClr val="accent5"/>
                </a:solidFill>
              </a:rPr>
              <a:t>青</a:t>
            </a:r>
            <a:r>
              <a:rPr kumimoji="1" lang="ja-JP" altLang="en-US" sz="2800" dirty="0" smtClean="0"/>
              <a:t>や</a:t>
            </a:r>
            <a:r>
              <a:rPr kumimoji="1" lang="ja-JP" altLang="en-US" sz="2800" dirty="0" smtClean="0">
                <a:solidFill>
                  <a:srgbClr val="7030A0"/>
                </a:solidFill>
              </a:rPr>
              <a:t>紫</a:t>
            </a:r>
            <a:r>
              <a:rPr kumimoji="1" lang="ja-JP" altLang="en-US" sz="2800" dirty="0" smtClean="0"/>
              <a:t>は選</a:t>
            </a:r>
            <a:r>
              <a:rPr kumimoji="1" lang="ja-JP" altLang="en-US" sz="2800" dirty="0" err="1" smtClean="0"/>
              <a:t>ば</a:t>
            </a:r>
            <a:r>
              <a:rPr kumimoji="1" lang="ja-JP" altLang="en-US" sz="2800" dirty="0" smtClean="0"/>
              <a:t>なそう</a:t>
            </a:r>
          </a:p>
        </p:txBody>
      </p:sp>
      <p:sp>
        <p:nvSpPr>
          <p:cNvPr id="121" name="角丸四角形吹き出し 120"/>
          <p:cNvSpPr/>
          <p:nvPr/>
        </p:nvSpPr>
        <p:spPr>
          <a:xfrm>
            <a:off x="4215065" y="4393773"/>
            <a:ext cx="3720568" cy="1159666"/>
          </a:xfrm>
          <a:prstGeom prst="wedgeRoundRectCallout">
            <a:avLst>
              <a:gd name="adj1" fmla="val -30198"/>
              <a:gd name="adj2" fmla="val 39958"/>
              <a:gd name="adj3" fmla="val 16667"/>
            </a:avLst>
          </a:prstGeom>
          <a:ln w="76200">
            <a:solidFill>
              <a:schemeClr val="bg1">
                <a:lumMod val="50000"/>
              </a:schemeClr>
            </a:solidFill>
            <a:prstDash val="dash"/>
          </a:ln>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r>
              <a:rPr kumimoji="1" lang="ja-JP" altLang="en-US" sz="2800" dirty="0" smtClean="0">
                <a:solidFill>
                  <a:schemeClr val="tx1"/>
                </a:solidFill>
              </a:rPr>
              <a:t>領地がたくさん増える</a:t>
            </a:r>
            <a:endParaRPr kumimoji="1" lang="en-US" altLang="ja-JP" sz="2800" dirty="0" smtClean="0">
              <a:solidFill>
                <a:schemeClr val="tx1"/>
              </a:solidFill>
            </a:endParaRPr>
          </a:p>
          <a:p>
            <a:pPr algn="ctr"/>
            <a:r>
              <a:rPr kumimoji="1" lang="ja-JP" altLang="en-US" sz="2800" dirty="0" smtClean="0">
                <a:solidFill>
                  <a:srgbClr val="00B050"/>
                </a:solidFill>
              </a:rPr>
              <a:t>緑</a:t>
            </a:r>
            <a:r>
              <a:rPr kumimoji="1" lang="ja-JP" altLang="en-US" sz="2800" dirty="0" smtClean="0"/>
              <a:t>や</a:t>
            </a:r>
            <a:r>
              <a:rPr lang="ja-JP" altLang="en-US" sz="2800" dirty="0">
                <a:solidFill>
                  <a:srgbClr val="FF0000"/>
                </a:solidFill>
              </a:rPr>
              <a:t>赤</a:t>
            </a:r>
            <a:r>
              <a:rPr kumimoji="1" lang="ja-JP" altLang="en-US" sz="2800" dirty="0" smtClean="0"/>
              <a:t>を選びそう</a:t>
            </a:r>
          </a:p>
        </p:txBody>
      </p:sp>
      <p:sp>
        <p:nvSpPr>
          <p:cNvPr id="123" name="コンテンツ プレースホルダー 7"/>
          <p:cNvSpPr txBox="1">
            <a:spLocks/>
          </p:cNvSpPr>
          <p:nvPr/>
        </p:nvSpPr>
        <p:spPr>
          <a:xfrm>
            <a:off x="2077700" y="2268949"/>
            <a:ext cx="5061626" cy="45428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完全に</a:t>
            </a:r>
            <a:r>
              <a:rPr lang="ja-JP" altLang="en-US" dirty="0" smtClean="0">
                <a:solidFill>
                  <a:srgbClr val="00B050"/>
                </a:solidFill>
              </a:rPr>
              <a:t>ランダム</a:t>
            </a:r>
            <a:r>
              <a:rPr lang="ja-JP" altLang="en-US" dirty="0" smtClean="0"/>
              <a:t>にする必要はない</a:t>
            </a:r>
            <a:endParaRPr lang="ja-JP" altLang="en-US" dirty="0"/>
          </a:p>
        </p:txBody>
      </p:sp>
      <p:sp>
        <p:nvSpPr>
          <p:cNvPr id="125" name="コンテンツ プレースホルダー 7"/>
          <p:cNvSpPr txBox="1">
            <a:spLocks/>
          </p:cNvSpPr>
          <p:nvPr/>
        </p:nvSpPr>
        <p:spPr>
          <a:xfrm>
            <a:off x="4109026" y="5753276"/>
            <a:ext cx="4757883" cy="970797"/>
          </a:xfrm>
          <a:prstGeom prst="rect">
            <a:avLst/>
          </a:prstGeom>
          <a:ln w="38100">
            <a:solidFill>
              <a:schemeClr val="tx1"/>
            </a:solidFill>
          </a:ln>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これらを反映して，より良い</a:t>
            </a:r>
            <a:endParaRPr lang="en-US" altLang="ja-JP" dirty="0" smtClean="0"/>
          </a:p>
          <a:p>
            <a:r>
              <a:rPr lang="ja-JP" altLang="en-US" dirty="0" smtClean="0"/>
              <a:t>シミュレーションができないか？</a:t>
            </a:r>
            <a:endParaRPr lang="ja-JP" altLang="en-US" dirty="0"/>
          </a:p>
        </p:txBody>
      </p:sp>
      <p:grpSp>
        <p:nvGrpSpPr>
          <p:cNvPr id="37" name="グループ化 36"/>
          <p:cNvGrpSpPr/>
          <p:nvPr/>
        </p:nvGrpSpPr>
        <p:grpSpPr>
          <a:xfrm>
            <a:off x="327065" y="3226062"/>
            <a:ext cx="3240000" cy="3240828"/>
            <a:chOff x="5714255" y="3268991"/>
            <a:chExt cx="3240000" cy="3240828"/>
          </a:xfrm>
        </p:grpSpPr>
        <p:sp>
          <p:nvSpPr>
            <p:cNvPr id="38" name="正方形/長方形 37">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正方形/長方形 49">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正方形/長方形 50">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正方形/長方形 51">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正方形/長方形 52">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正方形/長方形 53">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正方形/長方形 55">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正方形/長方形 56">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正方形/長方形 57">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正方形/長方形 58">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正方形/長方形 59">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正方形/長方形 60">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正方形/長方形 61">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3"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521454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fade">
                                      <p:cBhvr>
                                        <p:cTn id="17"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1" grpId="0" animBg="1"/>
      <p:bldP spid="12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Flood-It</a:t>
            </a:r>
            <a:r>
              <a:rPr kumimoji="1" lang="ja-JP" altLang="en-US" dirty="0"/>
              <a:t>　とは</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22959" y="758815"/>
                <a:ext cx="7543801" cy="1659403"/>
              </a:xfrm>
            </p:spPr>
            <p:txBody>
              <a:bodyPr>
                <a:normAutofit/>
              </a:bodyPr>
              <a:lstStyle/>
              <a:p>
                <a:pPr marL="0" indent="0">
                  <a:buNone/>
                </a:pPr>
                <a14:m>
                  <m:oMath xmlns:m="http://schemas.openxmlformats.org/officeDocument/2006/math">
                    <m:r>
                      <a:rPr lang="en-US" altLang="ja-JP" b="0" i="1" smtClean="0">
                        <a:latin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𝑚</m:t>
                    </m:r>
                  </m:oMath>
                </a14:m>
                <a:r>
                  <a:rPr lang="ja-JP" altLang="en-US" dirty="0"/>
                  <a:t>のグリッド上で行う一人用のゲーム．</a:t>
                </a:r>
                <a:endParaRPr lang="en-US" altLang="ja-JP" dirty="0"/>
              </a:p>
              <a:p>
                <a:pPr marL="0" indent="0">
                  <a:buNone/>
                </a:pPr>
                <a:r>
                  <a:rPr lang="ja-JP" altLang="en-US" dirty="0"/>
                  <a:t>内容：</a:t>
                </a:r>
                <a:r>
                  <a:rPr lang="ja-JP" altLang="en-US" dirty="0">
                    <a:solidFill>
                      <a:srgbClr val="FF0000"/>
                    </a:solidFill>
                  </a:rPr>
                  <a:t>自分の領地</a:t>
                </a:r>
                <a:r>
                  <a:rPr lang="ja-JP" altLang="en-US" dirty="0"/>
                  <a:t>の色を変えていくことで</a:t>
                </a:r>
                <a:endParaRPr lang="en-US" altLang="ja-JP" dirty="0"/>
              </a:p>
              <a:p>
                <a:pPr marL="0" indent="0">
                  <a:buNone/>
                </a:pPr>
                <a:r>
                  <a:rPr lang="ja-JP" altLang="en-US" dirty="0"/>
                  <a:t>　　　　グリッドをすべて自分の領地にする．</a:t>
                </a:r>
                <a:endParaRPr lang="en-US" altLang="ja-JP" dirty="0"/>
              </a:p>
              <a:p>
                <a:pPr marL="0" indent="0">
                  <a:buNone/>
                </a:pPr>
                <a:endParaRPr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22959" y="758815"/>
                <a:ext cx="7543801" cy="1659403"/>
              </a:xfrm>
              <a:blipFill rotWithShape="0">
                <a:blip r:embed="rId3"/>
                <a:stretch>
                  <a:fillRect l="-2827" t="-7326"/>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a:t>
            </a:fld>
            <a:endParaRPr lang="ja-JP" altLang="en-US" dirty="0"/>
          </a:p>
        </p:txBody>
      </p:sp>
      <p:sp>
        <p:nvSpPr>
          <p:cNvPr id="5" name="正方形/長方形 4"/>
          <p:cNvSpPr/>
          <p:nvPr/>
        </p:nvSpPr>
        <p:spPr>
          <a:xfrm>
            <a:off x="594036" y="2859185"/>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正方形/長方形 5"/>
          <p:cNvSpPr/>
          <p:nvPr/>
        </p:nvSpPr>
        <p:spPr>
          <a:xfrm>
            <a:off x="594036" y="285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正方形/長方形 6">
            <a:extLst>
              <a:ext uri="{FF2B5EF4-FFF2-40B4-BE49-F238E27FC236}">
                <a16:creationId xmlns:a16="http://schemas.microsoft.com/office/drawing/2014/main" xmlns="" id="{E52A2A91-F2E4-4C25-BE3D-3CEED0AE96E6}"/>
              </a:ext>
            </a:extLst>
          </p:cNvPr>
          <p:cNvSpPr/>
          <p:nvPr/>
        </p:nvSpPr>
        <p:spPr>
          <a:xfrm>
            <a:off x="1674036" y="285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a:extLst>
              <a:ext uri="{FF2B5EF4-FFF2-40B4-BE49-F238E27FC236}">
                <a16:creationId xmlns:a16="http://schemas.microsoft.com/office/drawing/2014/main" xmlns="" id="{F1F4C1C1-5F6E-448B-B7EE-EFBEBC231B7E}"/>
              </a:ext>
            </a:extLst>
          </p:cNvPr>
          <p:cNvSpPr/>
          <p:nvPr/>
        </p:nvSpPr>
        <p:spPr>
          <a:xfrm>
            <a:off x="2754036" y="2859185"/>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xmlns="" id="{0C73E164-3AF6-48F4-B403-D0BD51A991D8}"/>
              </a:ext>
            </a:extLst>
          </p:cNvPr>
          <p:cNvSpPr/>
          <p:nvPr/>
        </p:nvSpPr>
        <p:spPr>
          <a:xfrm>
            <a:off x="594036" y="393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49A9CF3F-001A-44E4-A0D5-F3083015702D}"/>
              </a:ext>
            </a:extLst>
          </p:cNvPr>
          <p:cNvSpPr/>
          <p:nvPr/>
        </p:nvSpPr>
        <p:spPr>
          <a:xfrm>
            <a:off x="1674036" y="393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E69A3C6-A450-4CFA-90F9-2540F63704D0}"/>
              </a:ext>
            </a:extLst>
          </p:cNvPr>
          <p:cNvSpPr/>
          <p:nvPr/>
        </p:nvSpPr>
        <p:spPr>
          <a:xfrm>
            <a:off x="2754036" y="3939185"/>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2033D3C0-4F22-485E-843B-29C143E7EAF9}"/>
              </a:ext>
            </a:extLst>
          </p:cNvPr>
          <p:cNvSpPr/>
          <p:nvPr/>
        </p:nvSpPr>
        <p:spPr>
          <a:xfrm>
            <a:off x="59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1EA4FFE1-D385-424C-BF24-3FB21712A817}"/>
              </a:ext>
            </a:extLst>
          </p:cNvPr>
          <p:cNvSpPr/>
          <p:nvPr/>
        </p:nvSpPr>
        <p:spPr>
          <a:xfrm>
            <a:off x="1674036" y="5019185"/>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C4A28C8D-7AB7-422C-AAC8-F3C3DBCD2951}"/>
              </a:ext>
            </a:extLst>
          </p:cNvPr>
          <p:cNvSpPr/>
          <p:nvPr/>
        </p:nvSpPr>
        <p:spPr>
          <a:xfrm>
            <a:off x="2754036" y="5019185"/>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345D005-62F6-4471-8564-7C7B25DB3D83}"/>
              </a:ext>
            </a:extLst>
          </p:cNvPr>
          <p:cNvSpPr/>
          <p:nvPr/>
        </p:nvSpPr>
        <p:spPr>
          <a:xfrm>
            <a:off x="4181988"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86E099D-89C3-4281-95EA-A80F4F3EF05C}"/>
              </a:ext>
            </a:extLst>
          </p:cNvPr>
          <p:cNvSpPr/>
          <p:nvPr/>
        </p:nvSpPr>
        <p:spPr>
          <a:xfrm>
            <a:off x="5310911" y="3939185"/>
            <a:ext cx="900000" cy="90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A182A8B8-6808-4B50-BB5F-7B1E015E8E3E}"/>
              </a:ext>
            </a:extLst>
          </p:cNvPr>
          <p:cNvSpPr/>
          <p:nvPr/>
        </p:nvSpPr>
        <p:spPr>
          <a:xfrm>
            <a:off x="6439833" y="3939185"/>
            <a:ext cx="900000" cy="9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7DB09B4B-0A56-45EB-B5B0-1D244B559542}"/>
              </a:ext>
            </a:extLst>
          </p:cNvPr>
          <p:cNvSpPr/>
          <p:nvPr/>
        </p:nvSpPr>
        <p:spPr>
          <a:xfrm>
            <a:off x="7568755" y="3939185"/>
            <a:ext cx="900000" cy="90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フローチャート: 代替処理 18">
            <a:extLst>
              <a:ext uri="{FF2B5EF4-FFF2-40B4-BE49-F238E27FC236}">
                <a16:creationId xmlns:a16="http://schemas.microsoft.com/office/drawing/2014/main" xmlns="" id="{30F5A3A9-4878-4213-B369-08128BE782FF}"/>
              </a:ext>
            </a:extLst>
          </p:cNvPr>
          <p:cNvSpPr/>
          <p:nvPr/>
        </p:nvSpPr>
        <p:spPr>
          <a:xfrm>
            <a:off x="370936" y="2648309"/>
            <a:ext cx="1518249" cy="1500997"/>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0" name="フローチャート: 代替処理 19">
            <a:extLst>
              <a:ext uri="{FF2B5EF4-FFF2-40B4-BE49-F238E27FC236}">
                <a16:creationId xmlns:a16="http://schemas.microsoft.com/office/drawing/2014/main" xmlns="" id="{4C800B90-0788-4DEE-AB8F-47498D0F11E0}"/>
              </a:ext>
            </a:extLst>
          </p:cNvPr>
          <p:cNvSpPr/>
          <p:nvPr/>
        </p:nvSpPr>
        <p:spPr>
          <a:xfrm>
            <a:off x="383568" y="2642659"/>
            <a:ext cx="1518249" cy="3637371"/>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4" name="フリーフォーム: 図形 23">
            <a:extLst>
              <a:ext uri="{FF2B5EF4-FFF2-40B4-BE49-F238E27FC236}">
                <a16:creationId xmlns:a16="http://schemas.microsoft.com/office/drawing/2014/main" xmlns="" id="{6EA98B6F-A5CC-4785-B540-B56ECFA2F555}"/>
              </a:ext>
            </a:extLst>
          </p:cNvPr>
          <p:cNvSpPr/>
          <p:nvPr/>
        </p:nvSpPr>
        <p:spPr>
          <a:xfrm>
            <a:off x="383568" y="2642659"/>
            <a:ext cx="2666644" cy="3637372"/>
          </a:xfrm>
          <a:custGeom>
            <a:avLst/>
            <a:gdLst>
              <a:gd name="connsiteX0" fmla="*/ 253042 w 2666644"/>
              <a:gd name="connsiteY0" fmla="*/ 0 h 3637372"/>
              <a:gd name="connsiteX1" fmla="*/ 1265208 w 2666644"/>
              <a:gd name="connsiteY1" fmla="*/ 0 h 3637372"/>
              <a:gd name="connsiteX2" fmla="*/ 1518250 w 2666644"/>
              <a:gd name="connsiteY2" fmla="*/ 253042 h 3637372"/>
              <a:gd name="connsiteX3" fmla="*/ 1518250 w 2666644"/>
              <a:gd name="connsiteY3" fmla="*/ 932211 h 3637372"/>
              <a:gd name="connsiteX4" fmla="*/ 2222203 w 2666644"/>
              <a:gd name="connsiteY4" fmla="*/ 932211 h 3637372"/>
              <a:gd name="connsiteX5" fmla="*/ 2666644 w 2666644"/>
              <a:gd name="connsiteY5" fmla="*/ 1376652 h 3637372"/>
              <a:gd name="connsiteX6" fmla="*/ 2666643 w 2666644"/>
              <a:gd name="connsiteY6" fmla="*/ 3192931 h 3637372"/>
              <a:gd name="connsiteX7" fmla="*/ 2222202 w 2666644"/>
              <a:gd name="connsiteY7" fmla="*/ 3637372 h 3637372"/>
              <a:gd name="connsiteX8" fmla="*/ 1265212 w 2666644"/>
              <a:gd name="connsiteY8" fmla="*/ 3637372 h 3637372"/>
              <a:gd name="connsiteX9" fmla="*/ 1265207 w 2666644"/>
              <a:gd name="connsiteY9" fmla="*/ 3637372 h 3637372"/>
              <a:gd name="connsiteX10" fmla="*/ 253042 w 2666644"/>
              <a:gd name="connsiteY10" fmla="*/ 3637371 h 3637372"/>
              <a:gd name="connsiteX11" fmla="*/ 0 w 2666644"/>
              <a:gd name="connsiteY11" fmla="*/ 3384329 h 3637372"/>
              <a:gd name="connsiteX12" fmla="*/ 0 w 2666644"/>
              <a:gd name="connsiteY12" fmla="*/ 3192930 h 3637372"/>
              <a:gd name="connsiteX13" fmla="*/ 0 w 2666644"/>
              <a:gd name="connsiteY13" fmla="*/ 1376652 h 3637372"/>
              <a:gd name="connsiteX14" fmla="*/ 0 w 2666644"/>
              <a:gd name="connsiteY14" fmla="*/ 253042 h 3637372"/>
              <a:gd name="connsiteX15" fmla="*/ 253042 w 2666644"/>
              <a:gd name="connsiteY15"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66644" h="3637372">
                <a:moveTo>
                  <a:pt x="253042" y="0"/>
                </a:moveTo>
                <a:lnTo>
                  <a:pt x="1265208" y="0"/>
                </a:lnTo>
                <a:cubicBezTo>
                  <a:pt x="1404959" y="0"/>
                  <a:pt x="1518250" y="113291"/>
                  <a:pt x="1518250" y="253042"/>
                </a:cubicBezTo>
                <a:lnTo>
                  <a:pt x="1518250" y="932211"/>
                </a:lnTo>
                <a:lnTo>
                  <a:pt x="2222203" y="932211"/>
                </a:lnTo>
                <a:cubicBezTo>
                  <a:pt x="2467661" y="932211"/>
                  <a:pt x="2666644" y="1131194"/>
                  <a:pt x="2666644" y="1376652"/>
                </a:cubicBezTo>
                <a:cubicBezTo>
                  <a:pt x="2666644" y="1982078"/>
                  <a:pt x="2666643" y="2587505"/>
                  <a:pt x="2666643" y="3192931"/>
                </a:cubicBezTo>
                <a:cubicBezTo>
                  <a:pt x="2666643" y="3438389"/>
                  <a:pt x="2467660" y="3637372"/>
                  <a:pt x="2222202" y="3637372"/>
                </a:cubicBezTo>
                <a:lnTo>
                  <a:pt x="1265212" y="3637372"/>
                </a:lnTo>
                <a:lnTo>
                  <a:pt x="1265207" y="3637372"/>
                </a:lnTo>
                <a:lnTo>
                  <a:pt x="253042" y="3637371"/>
                </a:lnTo>
                <a:cubicBezTo>
                  <a:pt x="113291" y="3637371"/>
                  <a:pt x="0" y="3524080"/>
                  <a:pt x="0" y="3384329"/>
                </a:cubicBezTo>
                <a:lnTo>
                  <a:pt x="0" y="3192930"/>
                </a:lnTo>
                <a:lnTo>
                  <a:pt x="0" y="1376652"/>
                </a:lnTo>
                <a:lnTo>
                  <a:pt x="0" y="253042"/>
                </a:lnTo>
                <a:cubicBezTo>
                  <a:pt x="0" y="113291"/>
                  <a:pt x="113291" y="0"/>
                  <a:pt x="253042"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7" name="フリーフォーム: 図形 26">
            <a:extLst>
              <a:ext uri="{FF2B5EF4-FFF2-40B4-BE49-F238E27FC236}">
                <a16:creationId xmlns:a16="http://schemas.microsoft.com/office/drawing/2014/main" xmlns="" id="{2405107F-C344-4D84-B07F-8B27924967D4}"/>
              </a:ext>
            </a:extLst>
          </p:cNvPr>
          <p:cNvSpPr/>
          <p:nvPr/>
        </p:nvSpPr>
        <p:spPr>
          <a:xfrm>
            <a:off x="370935" y="2621097"/>
            <a:ext cx="3637077" cy="3637372"/>
          </a:xfrm>
          <a:custGeom>
            <a:avLst/>
            <a:gdLst>
              <a:gd name="connsiteX0" fmla="*/ 447497 w 3637077"/>
              <a:gd name="connsiteY0" fmla="*/ 0 h 3637372"/>
              <a:gd name="connsiteX1" fmla="*/ 2232779 w 3637077"/>
              <a:gd name="connsiteY1" fmla="*/ 0 h 3637372"/>
              <a:gd name="connsiteX2" fmla="*/ 2322728 w 3637077"/>
              <a:gd name="connsiteY2" fmla="*/ 9068 h 3637372"/>
              <a:gd name="connsiteX3" fmla="*/ 2325790 w 3637077"/>
              <a:gd name="connsiteY3" fmla="*/ 10018 h 3637372"/>
              <a:gd name="connsiteX4" fmla="*/ 3200166 w 3637077"/>
              <a:gd name="connsiteY4" fmla="*/ 10018 h 3637372"/>
              <a:gd name="connsiteX5" fmla="*/ 3637077 w 3637077"/>
              <a:gd name="connsiteY5" fmla="*/ 446929 h 3637372"/>
              <a:gd name="connsiteX6" fmla="*/ 3637076 w 3637077"/>
              <a:gd name="connsiteY6" fmla="*/ 2194571 h 3637372"/>
              <a:gd name="connsiteX7" fmla="*/ 3200165 w 3637077"/>
              <a:gd name="connsiteY7" fmla="*/ 2631482 h 3637372"/>
              <a:gd name="connsiteX8" fmla="*/ 2679099 w 3637077"/>
              <a:gd name="connsiteY8" fmla="*/ 2631482 h 3637372"/>
              <a:gd name="connsiteX9" fmla="*/ 2679099 w 3637077"/>
              <a:gd name="connsiteY9" fmla="*/ 3191051 h 3637372"/>
              <a:gd name="connsiteX10" fmla="*/ 2232778 w 3637077"/>
              <a:gd name="connsiteY10" fmla="*/ 3637372 h 3637372"/>
              <a:gd name="connsiteX11" fmla="*/ 447497 w 3637077"/>
              <a:gd name="connsiteY11" fmla="*/ 3637371 h 3637372"/>
              <a:gd name="connsiteX12" fmla="*/ 1176 w 3637077"/>
              <a:gd name="connsiteY12" fmla="*/ 3191050 h 3637372"/>
              <a:gd name="connsiteX13" fmla="*/ 1176 w 3637077"/>
              <a:gd name="connsiteY13" fmla="*/ 2206236 h 3637372"/>
              <a:gd name="connsiteX14" fmla="*/ 0 w 3637077"/>
              <a:gd name="connsiteY14" fmla="*/ 2194570 h 3637372"/>
              <a:gd name="connsiteX15" fmla="*/ 0 w 3637077"/>
              <a:gd name="connsiteY15" fmla="*/ 446929 h 3637372"/>
              <a:gd name="connsiteX16" fmla="*/ 34335 w 3637077"/>
              <a:gd name="connsiteY16" fmla="*/ 276864 h 3637372"/>
              <a:gd name="connsiteX17" fmla="*/ 35713 w 3637077"/>
              <a:gd name="connsiteY17" fmla="*/ 274326 h 3637372"/>
              <a:gd name="connsiteX18" fmla="*/ 36250 w 3637077"/>
              <a:gd name="connsiteY18" fmla="*/ 272593 h 3637372"/>
              <a:gd name="connsiteX19" fmla="*/ 447497 w 3637077"/>
              <a:gd name="connsiteY19" fmla="*/ 0 h 3637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637077" h="3637372">
                <a:moveTo>
                  <a:pt x="447497" y="0"/>
                </a:moveTo>
                <a:lnTo>
                  <a:pt x="2232779" y="0"/>
                </a:lnTo>
                <a:cubicBezTo>
                  <a:pt x="2263591" y="0"/>
                  <a:pt x="2293674" y="3122"/>
                  <a:pt x="2322728" y="9068"/>
                </a:cubicBezTo>
                <a:lnTo>
                  <a:pt x="2325790" y="10018"/>
                </a:lnTo>
                <a:lnTo>
                  <a:pt x="3200166" y="10018"/>
                </a:lnTo>
                <a:cubicBezTo>
                  <a:pt x="3441465" y="10018"/>
                  <a:pt x="3637077" y="205630"/>
                  <a:pt x="3637077" y="446929"/>
                </a:cubicBezTo>
                <a:cubicBezTo>
                  <a:pt x="3637077" y="1029476"/>
                  <a:pt x="3637076" y="1612024"/>
                  <a:pt x="3637076" y="2194571"/>
                </a:cubicBezTo>
                <a:cubicBezTo>
                  <a:pt x="3637076" y="2435870"/>
                  <a:pt x="3441464" y="2631482"/>
                  <a:pt x="3200165" y="2631482"/>
                </a:cubicBezTo>
                <a:lnTo>
                  <a:pt x="2679099" y="2631482"/>
                </a:lnTo>
                <a:lnTo>
                  <a:pt x="2679099" y="3191051"/>
                </a:lnTo>
                <a:cubicBezTo>
                  <a:pt x="2679099" y="3437547"/>
                  <a:pt x="2479274" y="3637372"/>
                  <a:pt x="2232778" y="3637372"/>
                </a:cubicBezTo>
                <a:lnTo>
                  <a:pt x="447497" y="3637371"/>
                </a:lnTo>
                <a:cubicBezTo>
                  <a:pt x="201001" y="3637371"/>
                  <a:pt x="1176" y="3437546"/>
                  <a:pt x="1176" y="3191050"/>
                </a:cubicBezTo>
                <a:lnTo>
                  <a:pt x="1176" y="2206236"/>
                </a:lnTo>
                <a:lnTo>
                  <a:pt x="0" y="2194570"/>
                </a:lnTo>
                <a:lnTo>
                  <a:pt x="0" y="446929"/>
                </a:lnTo>
                <a:cubicBezTo>
                  <a:pt x="0" y="386604"/>
                  <a:pt x="12226" y="329135"/>
                  <a:pt x="34335" y="276864"/>
                </a:cubicBezTo>
                <a:lnTo>
                  <a:pt x="35713" y="274326"/>
                </a:lnTo>
                <a:lnTo>
                  <a:pt x="36250" y="272593"/>
                </a:lnTo>
                <a:cubicBezTo>
                  <a:pt x="104006" y="112402"/>
                  <a:pt x="262625" y="0"/>
                  <a:pt x="447497" y="0"/>
                </a:cubicBezTo>
                <a:close/>
              </a:path>
            </a:pathLst>
          </a:cu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1" name="テキスト ボックス 20"/>
          <p:cNvSpPr txBox="1"/>
          <p:nvPr/>
        </p:nvSpPr>
        <p:spPr>
          <a:xfrm>
            <a:off x="4251114" y="4863408"/>
            <a:ext cx="761747" cy="369332"/>
          </a:xfrm>
          <a:prstGeom prst="rect">
            <a:avLst/>
          </a:prstGeom>
          <a:noFill/>
        </p:spPr>
        <p:txBody>
          <a:bodyPr wrap="none" rtlCol="0">
            <a:spAutoFit/>
          </a:bodyPr>
          <a:lstStyle/>
          <a:p>
            <a:r>
              <a:rPr kumimoji="1" lang="en-US" altLang="ja-JP" dirty="0"/>
              <a:t>1</a:t>
            </a:r>
            <a:r>
              <a:rPr kumimoji="1" lang="ja-JP" altLang="en-US" dirty="0"/>
              <a:t>手目</a:t>
            </a:r>
          </a:p>
        </p:txBody>
      </p:sp>
      <p:sp>
        <p:nvSpPr>
          <p:cNvPr id="25" name="テキスト ボックス 24"/>
          <p:cNvSpPr txBox="1"/>
          <p:nvPr/>
        </p:nvSpPr>
        <p:spPr>
          <a:xfrm>
            <a:off x="5380038" y="4863408"/>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6" name="テキスト ボックス 25"/>
          <p:cNvSpPr txBox="1"/>
          <p:nvPr/>
        </p:nvSpPr>
        <p:spPr>
          <a:xfrm>
            <a:off x="6508960" y="4863408"/>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7637882" y="4863408"/>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29" name="角丸四角形吹き出し 28"/>
          <p:cNvSpPr/>
          <p:nvPr/>
        </p:nvSpPr>
        <p:spPr>
          <a:xfrm>
            <a:off x="4716525" y="2484701"/>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rgbClr val="FF0000"/>
                </a:solidFill>
              </a:rPr>
              <a:t>自分の領地</a:t>
            </a:r>
            <a:endParaRPr lang="en-US" altLang="ja-JP" sz="2000" dirty="0">
              <a:solidFill>
                <a:srgbClr val="FF0000"/>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0" name="フローチャート: 代替処理 29">
            <a:extLst>
              <a:ext uri="{FF2B5EF4-FFF2-40B4-BE49-F238E27FC236}">
                <a16:creationId xmlns:a16="http://schemas.microsoft.com/office/drawing/2014/main" xmlns="" id="{30F5A3A9-4878-4213-B369-08128BE782FF}"/>
              </a:ext>
            </a:extLst>
          </p:cNvPr>
          <p:cNvSpPr/>
          <p:nvPr/>
        </p:nvSpPr>
        <p:spPr>
          <a:xfrm>
            <a:off x="374912" y="2656306"/>
            <a:ext cx="3647280" cy="3645286"/>
          </a:xfrm>
          <a:prstGeom prst="flowChartAlternateProcess">
            <a:avLst/>
          </a:prstGeom>
          <a:noFill/>
          <a:ln w="762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F13ED5BD-DFEF-4AE2-A6EC-433E471BA049}"/>
              </a:ext>
            </a:extLst>
          </p:cNvPr>
          <p:cNvSpPr txBox="1"/>
          <p:nvPr/>
        </p:nvSpPr>
        <p:spPr>
          <a:xfrm>
            <a:off x="4446230" y="5719860"/>
            <a:ext cx="218099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3200" dirty="0"/>
              <a:t>ゲーム終了</a:t>
            </a:r>
          </a:p>
        </p:txBody>
      </p:sp>
    </p:spTree>
    <p:extLst>
      <p:ext uri="{BB962C8B-B14F-4D97-AF65-F5344CB8AC3E}">
        <p14:creationId xmlns:p14="http://schemas.microsoft.com/office/powerpoint/2010/main" val="41960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mph" presetSubtype="2" fill="hold" nodeType="clickEffect">
                                  <p:stCondLst>
                                    <p:cond delay="0"/>
                                  </p:stCondLst>
                                  <p:childTnLst>
                                    <p:animClr clrSpc="rgb" dir="cw">
                                      <p:cBhvr>
                                        <p:cTn id="19" dur="1000" fill="hold"/>
                                        <p:tgtEl>
                                          <p:spTgt spid="6"/>
                                        </p:tgtEl>
                                        <p:attrNameLst>
                                          <p:attrName>fillcolor</p:attrName>
                                        </p:attrNameLst>
                                      </p:cBhvr>
                                      <p:to>
                                        <a:srgbClr val="00B050"/>
                                      </p:to>
                                    </p:animClr>
                                    <p:set>
                                      <p:cBhvr>
                                        <p:cTn id="20" dur="1000" fill="hold"/>
                                        <p:tgtEl>
                                          <p:spTgt spid="6"/>
                                        </p:tgtEl>
                                        <p:attrNameLst>
                                          <p:attrName>fill.type</p:attrName>
                                        </p:attrNameLst>
                                      </p:cBhvr>
                                      <p:to>
                                        <p:strVal val="solid"/>
                                      </p:to>
                                    </p:set>
                                    <p:set>
                                      <p:cBhvr>
                                        <p:cTn id="21" dur="1000" fill="hold"/>
                                        <p:tgtEl>
                                          <p:spTgt spid="6"/>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9"/>
                                        </p:tgtEl>
                                      </p:cBhvr>
                                    </p:animEffect>
                                    <p:set>
                                      <p:cBhvr>
                                        <p:cTn id="26" dur="1" fill="hold">
                                          <p:stCondLst>
                                            <p:cond delay="499"/>
                                          </p:stCondLst>
                                        </p:cTn>
                                        <p:tgtEl>
                                          <p:spTgt spid="1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1000" fill="hold"/>
                                        <p:tgtEl>
                                          <p:spTgt spid="6"/>
                                        </p:tgtEl>
                                        <p:attrNameLst>
                                          <p:attrName>fillcolor</p:attrName>
                                        </p:attrNameLst>
                                      </p:cBhvr>
                                      <p:to>
                                        <a:srgbClr val="FF0000"/>
                                      </p:to>
                                    </p:animClr>
                                    <p:set>
                                      <p:cBhvr>
                                        <p:cTn id="44" dur="1000" fill="hold"/>
                                        <p:tgtEl>
                                          <p:spTgt spid="6"/>
                                        </p:tgtEl>
                                        <p:attrNameLst>
                                          <p:attrName>fill.type</p:attrName>
                                        </p:attrNameLst>
                                      </p:cBhvr>
                                      <p:to>
                                        <p:strVal val="solid"/>
                                      </p:to>
                                    </p:set>
                                    <p:set>
                                      <p:cBhvr>
                                        <p:cTn id="45" dur="1000" fill="hold"/>
                                        <p:tgtEl>
                                          <p:spTgt spid="6"/>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1000" fill="hold"/>
                                        <p:tgtEl>
                                          <p:spTgt spid="9"/>
                                        </p:tgtEl>
                                        <p:attrNameLst>
                                          <p:attrName>fillcolor</p:attrName>
                                        </p:attrNameLst>
                                      </p:cBhvr>
                                      <p:to>
                                        <a:srgbClr val="FF0000"/>
                                      </p:to>
                                    </p:animClr>
                                    <p:set>
                                      <p:cBhvr>
                                        <p:cTn id="48" dur="1000" fill="hold"/>
                                        <p:tgtEl>
                                          <p:spTgt spid="9"/>
                                        </p:tgtEl>
                                        <p:attrNameLst>
                                          <p:attrName>fill.type</p:attrName>
                                        </p:attrNameLst>
                                      </p:cBhvr>
                                      <p:to>
                                        <p:strVal val="solid"/>
                                      </p:to>
                                    </p:set>
                                    <p:set>
                                      <p:cBhvr>
                                        <p:cTn id="49" dur="1000" fill="hold"/>
                                        <p:tgtEl>
                                          <p:spTgt spid="9"/>
                                        </p:tgtEl>
                                        <p:attrNameLst>
                                          <p:attrName>fill.on</p:attrName>
                                        </p:attrNameLst>
                                      </p:cBhvr>
                                      <p:to>
                                        <p:strVal val="true"/>
                                      </p:to>
                                    </p:set>
                                  </p:childTnLst>
                                </p:cTn>
                              </p:par>
                              <p:par>
                                <p:cTn id="50" presetID="1" presetClass="emph" presetSubtype="2" fill="hold" nodeType="withEffect">
                                  <p:stCondLst>
                                    <p:cond delay="0"/>
                                  </p:stCondLst>
                                  <p:childTnLst>
                                    <p:animClr clrSpc="rgb" dir="cw">
                                      <p:cBhvr>
                                        <p:cTn id="51" dur="1000" fill="hold"/>
                                        <p:tgtEl>
                                          <p:spTgt spid="12"/>
                                        </p:tgtEl>
                                        <p:attrNameLst>
                                          <p:attrName>fillcolor</p:attrName>
                                        </p:attrNameLst>
                                      </p:cBhvr>
                                      <p:to>
                                        <a:srgbClr val="FF0000"/>
                                      </p:to>
                                    </p:animClr>
                                    <p:set>
                                      <p:cBhvr>
                                        <p:cTn id="52" dur="1000" fill="hold"/>
                                        <p:tgtEl>
                                          <p:spTgt spid="12"/>
                                        </p:tgtEl>
                                        <p:attrNameLst>
                                          <p:attrName>fill.type</p:attrName>
                                        </p:attrNameLst>
                                      </p:cBhvr>
                                      <p:to>
                                        <p:strVal val="solid"/>
                                      </p:to>
                                    </p:set>
                                    <p:set>
                                      <p:cBhvr>
                                        <p:cTn id="53" dur="1000" fill="hold"/>
                                        <p:tgtEl>
                                          <p:spTgt spid="12"/>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0"/>
                                        </p:tgtEl>
                                      </p:cBhvr>
                                    </p:animEffect>
                                    <p:set>
                                      <p:cBhvr>
                                        <p:cTn id="58" dur="1" fill="hold">
                                          <p:stCondLst>
                                            <p:cond delay="499"/>
                                          </p:stCondLst>
                                        </p:cTn>
                                        <p:tgtEl>
                                          <p:spTgt spid="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mph" presetSubtype="2" fill="hold" nodeType="clickEffect">
                                  <p:stCondLst>
                                    <p:cond delay="0"/>
                                  </p:stCondLst>
                                  <p:childTnLst>
                                    <p:animClr clrSpc="rgb" dir="cw">
                                      <p:cBhvr>
                                        <p:cTn id="75" dur="1000" fill="hold"/>
                                        <p:tgtEl>
                                          <p:spTgt spid="6"/>
                                        </p:tgtEl>
                                        <p:attrNameLst>
                                          <p:attrName>fillcolor</p:attrName>
                                        </p:attrNameLst>
                                      </p:cBhvr>
                                      <p:to>
                                        <a:srgbClr val="5B9BD5"/>
                                      </p:to>
                                    </p:animClr>
                                    <p:set>
                                      <p:cBhvr>
                                        <p:cTn id="76" dur="1000" fill="hold"/>
                                        <p:tgtEl>
                                          <p:spTgt spid="6"/>
                                        </p:tgtEl>
                                        <p:attrNameLst>
                                          <p:attrName>fill.type</p:attrName>
                                        </p:attrNameLst>
                                      </p:cBhvr>
                                      <p:to>
                                        <p:strVal val="solid"/>
                                      </p:to>
                                    </p:set>
                                    <p:set>
                                      <p:cBhvr>
                                        <p:cTn id="77" dur="1000" fill="hold"/>
                                        <p:tgtEl>
                                          <p:spTgt spid="6"/>
                                        </p:tgtEl>
                                        <p:attrNameLst>
                                          <p:attrName>fill.on</p:attrName>
                                        </p:attrNameLst>
                                      </p:cBhvr>
                                      <p:to>
                                        <p:strVal val="true"/>
                                      </p:to>
                                    </p:set>
                                  </p:childTnLst>
                                </p:cTn>
                              </p:par>
                              <p:par>
                                <p:cTn id="78" presetID="1" presetClass="emph" presetSubtype="2" fill="hold" nodeType="withEffect">
                                  <p:stCondLst>
                                    <p:cond delay="0"/>
                                  </p:stCondLst>
                                  <p:childTnLst>
                                    <p:animClr clrSpc="rgb" dir="cw">
                                      <p:cBhvr>
                                        <p:cTn id="79" dur="1000" fill="hold"/>
                                        <p:tgtEl>
                                          <p:spTgt spid="9"/>
                                        </p:tgtEl>
                                        <p:attrNameLst>
                                          <p:attrName>fillcolor</p:attrName>
                                        </p:attrNameLst>
                                      </p:cBhvr>
                                      <p:to>
                                        <a:srgbClr val="5B9BD5"/>
                                      </p:to>
                                    </p:animClr>
                                    <p:set>
                                      <p:cBhvr>
                                        <p:cTn id="80" dur="1000" fill="hold"/>
                                        <p:tgtEl>
                                          <p:spTgt spid="9"/>
                                        </p:tgtEl>
                                        <p:attrNameLst>
                                          <p:attrName>fill.type</p:attrName>
                                        </p:attrNameLst>
                                      </p:cBhvr>
                                      <p:to>
                                        <p:strVal val="solid"/>
                                      </p:to>
                                    </p:set>
                                    <p:set>
                                      <p:cBhvr>
                                        <p:cTn id="81" dur="1000" fill="hold"/>
                                        <p:tgtEl>
                                          <p:spTgt spid="9"/>
                                        </p:tgtEl>
                                        <p:attrNameLst>
                                          <p:attrName>fill.on</p:attrName>
                                        </p:attrNameLst>
                                      </p:cBhvr>
                                      <p:to>
                                        <p:strVal val="true"/>
                                      </p:to>
                                    </p:set>
                                  </p:childTnLst>
                                </p:cTn>
                              </p:par>
                              <p:par>
                                <p:cTn id="82" presetID="1" presetClass="emph" presetSubtype="2" fill="hold" nodeType="withEffect">
                                  <p:stCondLst>
                                    <p:cond delay="0"/>
                                  </p:stCondLst>
                                  <p:childTnLst>
                                    <p:animClr clrSpc="rgb" dir="cw">
                                      <p:cBhvr>
                                        <p:cTn id="83" dur="1000" fill="hold"/>
                                        <p:tgtEl>
                                          <p:spTgt spid="12"/>
                                        </p:tgtEl>
                                        <p:attrNameLst>
                                          <p:attrName>fillcolor</p:attrName>
                                        </p:attrNameLst>
                                      </p:cBhvr>
                                      <p:to>
                                        <a:srgbClr val="5B9BD5"/>
                                      </p:to>
                                    </p:animClr>
                                    <p:set>
                                      <p:cBhvr>
                                        <p:cTn id="84" dur="1000" fill="hold"/>
                                        <p:tgtEl>
                                          <p:spTgt spid="12"/>
                                        </p:tgtEl>
                                        <p:attrNameLst>
                                          <p:attrName>fill.type</p:attrName>
                                        </p:attrNameLst>
                                      </p:cBhvr>
                                      <p:to>
                                        <p:strVal val="solid"/>
                                      </p:to>
                                    </p:set>
                                    <p:set>
                                      <p:cBhvr>
                                        <p:cTn id="85" dur="1000" fill="hold"/>
                                        <p:tgtEl>
                                          <p:spTgt spid="12"/>
                                        </p:tgtEl>
                                        <p:attrNameLst>
                                          <p:attrName>fill.on</p:attrName>
                                        </p:attrNameLst>
                                      </p:cBhvr>
                                      <p:to>
                                        <p:strVal val="true"/>
                                      </p:to>
                                    </p:set>
                                  </p:childTnLst>
                                </p:cTn>
                              </p:par>
                              <p:par>
                                <p:cTn id="86" presetID="1" presetClass="emph" presetSubtype="2" fill="hold" nodeType="withEffect">
                                  <p:stCondLst>
                                    <p:cond delay="0"/>
                                  </p:stCondLst>
                                  <p:childTnLst>
                                    <p:animClr clrSpc="rgb" dir="cw">
                                      <p:cBhvr>
                                        <p:cTn id="87" dur="1000" fill="hold"/>
                                        <p:tgtEl>
                                          <p:spTgt spid="7"/>
                                        </p:tgtEl>
                                        <p:attrNameLst>
                                          <p:attrName>fillcolor</p:attrName>
                                        </p:attrNameLst>
                                      </p:cBhvr>
                                      <p:to>
                                        <a:srgbClr val="5B9BD5"/>
                                      </p:to>
                                    </p:animClr>
                                    <p:set>
                                      <p:cBhvr>
                                        <p:cTn id="88" dur="1000" fill="hold"/>
                                        <p:tgtEl>
                                          <p:spTgt spid="7"/>
                                        </p:tgtEl>
                                        <p:attrNameLst>
                                          <p:attrName>fill.type</p:attrName>
                                        </p:attrNameLst>
                                      </p:cBhvr>
                                      <p:to>
                                        <p:strVal val="solid"/>
                                      </p:to>
                                    </p:set>
                                    <p:set>
                                      <p:cBhvr>
                                        <p:cTn id="89" dur="1000" fill="hold"/>
                                        <p:tgtEl>
                                          <p:spTgt spid="7"/>
                                        </p:tgtEl>
                                        <p:attrNameLst>
                                          <p:attrName>fill.on</p:attrName>
                                        </p:attrNameLst>
                                      </p:cBhvr>
                                      <p:to>
                                        <p:strVal val="true"/>
                                      </p:to>
                                    </p:set>
                                  </p:childTnLst>
                                </p:cTn>
                              </p:par>
                              <p:par>
                                <p:cTn id="90" presetID="1" presetClass="emph" presetSubtype="2" fill="hold" nodeType="withEffect">
                                  <p:stCondLst>
                                    <p:cond delay="0"/>
                                  </p:stCondLst>
                                  <p:childTnLst>
                                    <p:animClr clrSpc="rgb" dir="cw">
                                      <p:cBhvr>
                                        <p:cTn id="91" dur="1000" fill="hold"/>
                                        <p:tgtEl>
                                          <p:spTgt spid="10"/>
                                        </p:tgtEl>
                                        <p:attrNameLst>
                                          <p:attrName>fillcolor</p:attrName>
                                        </p:attrNameLst>
                                      </p:cBhvr>
                                      <p:to>
                                        <a:srgbClr val="5B9BD5"/>
                                      </p:to>
                                    </p:animClr>
                                    <p:set>
                                      <p:cBhvr>
                                        <p:cTn id="92" dur="1000" fill="hold"/>
                                        <p:tgtEl>
                                          <p:spTgt spid="10"/>
                                        </p:tgtEl>
                                        <p:attrNameLst>
                                          <p:attrName>fill.type</p:attrName>
                                        </p:attrNameLst>
                                      </p:cBhvr>
                                      <p:to>
                                        <p:strVal val="solid"/>
                                      </p:to>
                                    </p:set>
                                    <p:set>
                                      <p:cBhvr>
                                        <p:cTn id="93" dur="1000" fill="hold"/>
                                        <p:tgtEl>
                                          <p:spTgt spid="10"/>
                                        </p:tgtEl>
                                        <p:attrNameLst>
                                          <p:attrName>fill.on</p:attrName>
                                        </p:attrNameLst>
                                      </p:cBhvr>
                                      <p:to>
                                        <p:strVal val="true"/>
                                      </p:to>
                                    </p:set>
                                  </p:childTnLst>
                                </p:cTn>
                              </p:par>
                              <p:par>
                                <p:cTn id="94" presetID="1" presetClass="emph" presetSubtype="2" fill="hold" nodeType="withEffect">
                                  <p:stCondLst>
                                    <p:cond delay="0"/>
                                  </p:stCondLst>
                                  <p:childTnLst>
                                    <p:animClr clrSpc="rgb" dir="cw">
                                      <p:cBhvr>
                                        <p:cTn id="95" dur="1000" fill="hold"/>
                                        <p:tgtEl>
                                          <p:spTgt spid="13"/>
                                        </p:tgtEl>
                                        <p:attrNameLst>
                                          <p:attrName>fillcolor</p:attrName>
                                        </p:attrNameLst>
                                      </p:cBhvr>
                                      <p:to>
                                        <a:srgbClr val="5B9BD5"/>
                                      </p:to>
                                    </p:animClr>
                                    <p:set>
                                      <p:cBhvr>
                                        <p:cTn id="96" dur="1000" fill="hold"/>
                                        <p:tgtEl>
                                          <p:spTgt spid="13"/>
                                        </p:tgtEl>
                                        <p:attrNameLst>
                                          <p:attrName>fill.type</p:attrName>
                                        </p:attrNameLst>
                                      </p:cBhvr>
                                      <p:to>
                                        <p:strVal val="solid"/>
                                      </p:to>
                                    </p:set>
                                    <p:set>
                                      <p:cBhvr>
                                        <p:cTn id="97" dur="1000" fill="hold"/>
                                        <p:tgtEl>
                                          <p:spTgt spid="13"/>
                                        </p:tgtEl>
                                        <p:attrNameLst>
                                          <p:attrName>fill.on</p:attrName>
                                        </p:attrNameLst>
                                      </p:cBhvr>
                                      <p:to>
                                        <p:strVal val="true"/>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1" nodeType="clickEffect">
                                  <p:stCondLst>
                                    <p:cond delay="0"/>
                                  </p:stCondLst>
                                  <p:childTnLst>
                                    <p:animEffect transition="out" filter="fade">
                                      <p:cBhvr>
                                        <p:cTn id="101" dur="500"/>
                                        <p:tgtEl>
                                          <p:spTgt spid="24"/>
                                        </p:tgtEl>
                                      </p:cBhvr>
                                    </p:animEffect>
                                    <p:set>
                                      <p:cBhvr>
                                        <p:cTn id="102" dur="1" fill="hold">
                                          <p:stCondLst>
                                            <p:cond delay="499"/>
                                          </p:stCondLst>
                                        </p:cTn>
                                        <p:tgtEl>
                                          <p:spTgt spid="24"/>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7"/>
                                        </p:tgtEl>
                                        <p:attrNameLst>
                                          <p:attrName>style.visibility</p:attrName>
                                        </p:attrNameLst>
                                      </p:cBhvr>
                                      <p:to>
                                        <p:strVal val="visible"/>
                                      </p:to>
                                    </p:set>
                                    <p:animEffect transition="in" filter="fade">
                                      <p:cBhvr>
                                        <p:cTn id="107" dur="500"/>
                                        <p:tgtEl>
                                          <p:spTgt spid="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18"/>
                                        </p:tgtEl>
                                        <p:attrNameLst>
                                          <p:attrName>style.visibility</p:attrName>
                                        </p:attrNameLst>
                                      </p:cBhvr>
                                      <p:to>
                                        <p:strVal val="visible"/>
                                      </p:to>
                                    </p:set>
                                    <p:animEffect transition="in" filter="fade">
                                      <p:cBhvr>
                                        <p:cTn id="112" dur="500"/>
                                        <p:tgtEl>
                                          <p:spTgt spid="1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fade">
                                      <p:cBhvr>
                                        <p:cTn id="115" dur="500"/>
                                        <p:tgtEl>
                                          <p:spTgt spid="28"/>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mph" presetSubtype="2" fill="hold" nodeType="clickEffect">
                                  <p:stCondLst>
                                    <p:cond delay="0"/>
                                  </p:stCondLst>
                                  <p:childTnLst>
                                    <p:animClr clrSpc="rgb" dir="cw">
                                      <p:cBhvr>
                                        <p:cTn id="119" dur="1000" fill="hold"/>
                                        <p:tgtEl>
                                          <p:spTgt spid="6"/>
                                        </p:tgtEl>
                                        <p:attrNameLst>
                                          <p:attrName>fillcolor</p:attrName>
                                        </p:attrNameLst>
                                      </p:cBhvr>
                                      <p:to>
                                        <a:srgbClr val="00B050"/>
                                      </p:to>
                                    </p:animClr>
                                    <p:set>
                                      <p:cBhvr>
                                        <p:cTn id="120" dur="1000" fill="hold"/>
                                        <p:tgtEl>
                                          <p:spTgt spid="6"/>
                                        </p:tgtEl>
                                        <p:attrNameLst>
                                          <p:attrName>fill.type</p:attrName>
                                        </p:attrNameLst>
                                      </p:cBhvr>
                                      <p:to>
                                        <p:strVal val="solid"/>
                                      </p:to>
                                    </p:set>
                                    <p:set>
                                      <p:cBhvr>
                                        <p:cTn id="121" dur="1000" fill="hold"/>
                                        <p:tgtEl>
                                          <p:spTgt spid="6"/>
                                        </p:tgtEl>
                                        <p:attrNameLst>
                                          <p:attrName>fill.on</p:attrName>
                                        </p:attrNameLst>
                                      </p:cBhvr>
                                      <p:to>
                                        <p:strVal val="true"/>
                                      </p:to>
                                    </p:set>
                                  </p:childTnLst>
                                </p:cTn>
                              </p:par>
                              <p:par>
                                <p:cTn id="122" presetID="1" presetClass="emph" presetSubtype="2" fill="hold" nodeType="withEffect">
                                  <p:stCondLst>
                                    <p:cond delay="0"/>
                                  </p:stCondLst>
                                  <p:childTnLst>
                                    <p:animClr clrSpc="rgb" dir="cw">
                                      <p:cBhvr>
                                        <p:cTn id="123" dur="1000" fill="hold"/>
                                        <p:tgtEl>
                                          <p:spTgt spid="9"/>
                                        </p:tgtEl>
                                        <p:attrNameLst>
                                          <p:attrName>fillcolor</p:attrName>
                                        </p:attrNameLst>
                                      </p:cBhvr>
                                      <p:to>
                                        <a:srgbClr val="00B050"/>
                                      </p:to>
                                    </p:animClr>
                                    <p:set>
                                      <p:cBhvr>
                                        <p:cTn id="124" dur="1000" fill="hold"/>
                                        <p:tgtEl>
                                          <p:spTgt spid="9"/>
                                        </p:tgtEl>
                                        <p:attrNameLst>
                                          <p:attrName>fill.type</p:attrName>
                                        </p:attrNameLst>
                                      </p:cBhvr>
                                      <p:to>
                                        <p:strVal val="solid"/>
                                      </p:to>
                                    </p:set>
                                    <p:set>
                                      <p:cBhvr>
                                        <p:cTn id="125" dur="1000" fill="hold"/>
                                        <p:tgtEl>
                                          <p:spTgt spid="9"/>
                                        </p:tgtEl>
                                        <p:attrNameLst>
                                          <p:attrName>fill.on</p:attrName>
                                        </p:attrNameLst>
                                      </p:cBhvr>
                                      <p:to>
                                        <p:strVal val="true"/>
                                      </p:to>
                                    </p:set>
                                  </p:childTnLst>
                                </p:cTn>
                              </p:par>
                              <p:par>
                                <p:cTn id="126" presetID="1" presetClass="emph" presetSubtype="2" fill="hold" nodeType="withEffect">
                                  <p:stCondLst>
                                    <p:cond delay="0"/>
                                  </p:stCondLst>
                                  <p:childTnLst>
                                    <p:animClr clrSpc="rgb" dir="cw">
                                      <p:cBhvr>
                                        <p:cTn id="127" dur="1000" fill="hold"/>
                                        <p:tgtEl>
                                          <p:spTgt spid="12"/>
                                        </p:tgtEl>
                                        <p:attrNameLst>
                                          <p:attrName>fillcolor</p:attrName>
                                        </p:attrNameLst>
                                      </p:cBhvr>
                                      <p:to>
                                        <a:srgbClr val="00B050"/>
                                      </p:to>
                                    </p:animClr>
                                    <p:set>
                                      <p:cBhvr>
                                        <p:cTn id="128" dur="1000" fill="hold"/>
                                        <p:tgtEl>
                                          <p:spTgt spid="12"/>
                                        </p:tgtEl>
                                        <p:attrNameLst>
                                          <p:attrName>fill.type</p:attrName>
                                        </p:attrNameLst>
                                      </p:cBhvr>
                                      <p:to>
                                        <p:strVal val="solid"/>
                                      </p:to>
                                    </p:set>
                                    <p:set>
                                      <p:cBhvr>
                                        <p:cTn id="129" dur="1000" fill="hold"/>
                                        <p:tgtEl>
                                          <p:spTgt spid="12"/>
                                        </p:tgtEl>
                                        <p:attrNameLst>
                                          <p:attrName>fill.on</p:attrName>
                                        </p:attrNameLst>
                                      </p:cBhvr>
                                      <p:to>
                                        <p:strVal val="true"/>
                                      </p:to>
                                    </p:set>
                                  </p:childTnLst>
                                </p:cTn>
                              </p:par>
                              <p:par>
                                <p:cTn id="130" presetID="1" presetClass="emph" presetSubtype="2" fill="hold" nodeType="withEffect">
                                  <p:stCondLst>
                                    <p:cond delay="0"/>
                                  </p:stCondLst>
                                  <p:childTnLst>
                                    <p:animClr clrSpc="rgb" dir="cw">
                                      <p:cBhvr>
                                        <p:cTn id="131" dur="1000" fill="hold"/>
                                        <p:tgtEl>
                                          <p:spTgt spid="7"/>
                                        </p:tgtEl>
                                        <p:attrNameLst>
                                          <p:attrName>fillcolor</p:attrName>
                                        </p:attrNameLst>
                                      </p:cBhvr>
                                      <p:to>
                                        <a:srgbClr val="00B050"/>
                                      </p:to>
                                    </p:animClr>
                                    <p:set>
                                      <p:cBhvr>
                                        <p:cTn id="132" dur="1000" fill="hold"/>
                                        <p:tgtEl>
                                          <p:spTgt spid="7"/>
                                        </p:tgtEl>
                                        <p:attrNameLst>
                                          <p:attrName>fill.type</p:attrName>
                                        </p:attrNameLst>
                                      </p:cBhvr>
                                      <p:to>
                                        <p:strVal val="solid"/>
                                      </p:to>
                                    </p:set>
                                    <p:set>
                                      <p:cBhvr>
                                        <p:cTn id="133" dur="1000" fill="hold"/>
                                        <p:tgtEl>
                                          <p:spTgt spid="7"/>
                                        </p:tgtEl>
                                        <p:attrNameLst>
                                          <p:attrName>fill.on</p:attrName>
                                        </p:attrNameLst>
                                      </p:cBhvr>
                                      <p:to>
                                        <p:strVal val="true"/>
                                      </p:to>
                                    </p:set>
                                  </p:childTnLst>
                                </p:cTn>
                              </p:par>
                              <p:par>
                                <p:cTn id="134" presetID="1" presetClass="emph" presetSubtype="2" fill="hold" nodeType="withEffect">
                                  <p:stCondLst>
                                    <p:cond delay="0"/>
                                  </p:stCondLst>
                                  <p:childTnLst>
                                    <p:animClr clrSpc="rgb" dir="cw">
                                      <p:cBhvr>
                                        <p:cTn id="135" dur="1000" fill="hold"/>
                                        <p:tgtEl>
                                          <p:spTgt spid="10"/>
                                        </p:tgtEl>
                                        <p:attrNameLst>
                                          <p:attrName>fillcolor</p:attrName>
                                        </p:attrNameLst>
                                      </p:cBhvr>
                                      <p:to>
                                        <a:srgbClr val="00B050"/>
                                      </p:to>
                                    </p:animClr>
                                    <p:set>
                                      <p:cBhvr>
                                        <p:cTn id="136" dur="1000" fill="hold"/>
                                        <p:tgtEl>
                                          <p:spTgt spid="10"/>
                                        </p:tgtEl>
                                        <p:attrNameLst>
                                          <p:attrName>fill.type</p:attrName>
                                        </p:attrNameLst>
                                      </p:cBhvr>
                                      <p:to>
                                        <p:strVal val="solid"/>
                                      </p:to>
                                    </p:set>
                                    <p:set>
                                      <p:cBhvr>
                                        <p:cTn id="137" dur="1000" fill="hold"/>
                                        <p:tgtEl>
                                          <p:spTgt spid="10"/>
                                        </p:tgtEl>
                                        <p:attrNameLst>
                                          <p:attrName>fill.on</p:attrName>
                                        </p:attrNameLst>
                                      </p:cBhvr>
                                      <p:to>
                                        <p:strVal val="true"/>
                                      </p:to>
                                    </p:set>
                                  </p:childTnLst>
                                </p:cTn>
                              </p:par>
                              <p:par>
                                <p:cTn id="138" presetID="1" presetClass="emph" presetSubtype="2" fill="hold" nodeType="withEffect">
                                  <p:stCondLst>
                                    <p:cond delay="0"/>
                                  </p:stCondLst>
                                  <p:childTnLst>
                                    <p:animClr clrSpc="rgb" dir="cw">
                                      <p:cBhvr>
                                        <p:cTn id="139" dur="1000" fill="hold"/>
                                        <p:tgtEl>
                                          <p:spTgt spid="13"/>
                                        </p:tgtEl>
                                        <p:attrNameLst>
                                          <p:attrName>fillcolor</p:attrName>
                                        </p:attrNameLst>
                                      </p:cBhvr>
                                      <p:to>
                                        <a:srgbClr val="00B050"/>
                                      </p:to>
                                    </p:animClr>
                                    <p:set>
                                      <p:cBhvr>
                                        <p:cTn id="140" dur="1000" fill="hold"/>
                                        <p:tgtEl>
                                          <p:spTgt spid="13"/>
                                        </p:tgtEl>
                                        <p:attrNameLst>
                                          <p:attrName>fill.type</p:attrName>
                                        </p:attrNameLst>
                                      </p:cBhvr>
                                      <p:to>
                                        <p:strVal val="solid"/>
                                      </p:to>
                                    </p:set>
                                    <p:set>
                                      <p:cBhvr>
                                        <p:cTn id="141" dur="1000" fill="hold"/>
                                        <p:tgtEl>
                                          <p:spTgt spid="13"/>
                                        </p:tgtEl>
                                        <p:attrNameLst>
                                          <p:attrName>fill.on</p:attrName>
                                        </p:attrNameLst>
                                      </p:cBhvr>
                                      <p:to>
                                        <p:strVal val="true"/>
                                      </p:to>
                                    </p:set>
                                  </p:childTnLst>
                                </p:cTn>
                              </p:par>
                              <p:par>
                                <p:cTn id="142" presetID="1" presetClass="emph" presetSubtype="2" fill="hold" nodeType="withEffect">
                                  <p:stCondLst>
                                    <p:cond delay="0"/>
                                  </p:stCondLst>
                                  <p:childTnLst>
                                    <p:animClr clrSpc="rgb" dir="cw">
                                      <p:cBhvr>
                                        <p:cTn id="143" dur="1000" fill="hold"/>
                                        <p:tgtEl>
                                          <p:spTgt spid="5"/>
                                        </p:tgtEl>
                                        <p:attrNameLst>
                                          <p:attrName>fillcolor</p:attrName>
                                        </p:attrNameLst>
                                      </p:cBhvr>
                                      <p:to>
                                        <a:srgbClr val="00B050"/>
                                      </p:to>
                                    </p:animClr>
                                    <p:set>
                                      <p:cBhvr>
                                        <p:cTn id="144" dur="1000" fill="hold"/>
                                        <p:tgtEl>
                                          <p:spTgt spid="5"/>
                                        </p:tgtEl>
                                        <p:attrNameLst>
                                          <p:attrName>fill.type</p:attrName>
                                        </p:attrNameLst>
                                      </p:cBhvr>
                                      <p:to>
                                        <p:strVal val="solid"/>
                                      </p:to>
                                    </p:set>
                                    <p:set>
                                      <p:cBhvr>
                                        <p:cTn id="145" dur="1000" fill="hold"/>
                                        <p:tgtEl>
                                          <p:spTgt spid="5"/>
                                        </p:tgtEl>
                                        <p:attrNameLst>
                                          <p:attrName>fill.on</p:attrName>
                                        </p:attrNameLst>
                                      </p:cBhvr>
                                      <p:to>
                                        <p:strVal val="true"/>
                                      </p:to>
                                    </p:set>
                                  </p:childTnLst>
                                </p:cTn>
                              </p:par>
                              <p:par>
                                <p:cTn id="146" presetID="1" presetClass="emph" presetSubtype="2" fill="hold" nodeType="withEffect">
                                  <p:stCondLst>
                                    <p:cond delay="0"/>
                                  </p:stCondLst>
                                  <p:childTnLst>
                                    <p:animClr clrSpc="rgb" dir="cw">
                                      <p:cBhvr>
                                        <p:cTn id="147" dur="1000" fill="hold"/>
                                        <p:tgtEl>
                                          <p:spTgt spid="8"/>
                                        </p:tgtEl>
                                        <p:attrNameLst>
                                          <p:attrName>fillcolor</p:attrName>
                                        </p:attrNameLst>
                                      </p:cBhvr>
                                      <p:to>
                                        <a:srgbClr val="00B050"/>
                                      </p:to>
                                    </p:animClr>
                                    <p:set>
                                      <p:cBhvr>
                                        <p:cTn id="148" dur="1000" fill="hold"/>
                                        <p:tgtEl>
                                          <p:spTgt spid="8"/>
                                        </p:tgtEl>
                                        <p:attrNameLst>
                                          <p:attrName>fill.type</p:attrName>
                                        </p:attrNameLst>
                                      </p:cBhvr>
                                      <p:to>
                                        <p:strVal val="solid"/>
                                      </p:to>
                                    </p:set>
                                    <p:set>
                                      <p:cBhvr>
                                        <p:cTn id="149" dur="1000" fill="hold"/>
                                        <p:tgtEl>
                                          <p:spTgt spid="8"/>
                                        </p:tgtEl>
                                        <p:attrNameLst>
                                          <p:attrName>fill.on</p:attrName>
                                        </p:attrNameLst>
                                      </p:cBhvr>
                                      <p:to>
                                        <p:strVal val="true"/>
                                      </p:to>
                                    </p:set>
                                  </p:childTnLst>
                                </p:cTn>
                              </p:par>
                              <p:par>
                                <p:cTn id="150" presetID="1" presetClass="emph" presetSubtype="2" fill="hold" nodeType="withEffect">
                                  <p:stCondLst>
                                    <p:cond delay="0"/>
                                  </p:stCondLst>
                                  <p:childTnLst>
                                    <p:animClr clrSpc="rgb" dir="cw">
                                      <p:cBhvr>
                                        <p:cTn id="151" dur="1000" fill="hold"/>
                                        <p:tgtEl>
                                          <p:spTgt spid="11"/>
                                        </p:tgtEl>
                                        <p:attrNameLst>
                                          <p:attrName>fillcolor</p:attrName>
                                        </p:attrNameLst>
                                      </p:cBhvr>
                                      <p:to>
                                        <a:srgbClr val="00B050"/>
                                      </p:to>
                                    </p:animClr>
                                    <p:set>
                                      <p:cBhvr>
                                        <p:cTn id="152" dur="1000" fill="hold"/>
                                        <p:tgtEl>
                                          <p:spTgt spid="11"/>
                                        </p:tgtEl>
                                        <p:attrNameLst>
                                          <p:attrName>fill.type</p:attrName>
                                        </p:attrNameLst>
                                      </p:cBhvr>
                                      <p:to>
                                        <p:strVal val="solid"/>
                                      </p:to>
                                    </p:set>
                                    <p:set>
                                      <p:cBhvr>
                                        <p:cTn id="153" dur="1000" fill="hold"/>
                                        <p:tgtEl>
                                          <p:spTgt spid="11"/>
                                        </p:tgtEl>
                                        <p:attrNameLst>
                                          <p:attrName>fill.on</p:attrName>
                                        </p:attrNameLst>
                                      </p:cBhvr>
                                      <p:to>
                                        <p:strVal val="true"/>
                                      </p:to>
                                    </p:set>
                                  </p:childTnLst>
                                </p:cTn>
                              </p:par>
                            </p:childTnLst>
                          </p:cTn>
                        </p:par>
                      </p:childTnLst>
                    </p:cTn>
                  </p:par>
                  <p:par>
                    <p:cTn id="154" fill="hold">
                      <p:stCondLst>
                        <p:cond delay="indefinite"/>
                      </p:stCondLst>
                      <p:childTnLst>
                        <p:par>
                          <p:cTn id="155" fill="hold">
                            <p:stCondLst>
                              <p:cond delay="0"/>
                            </p:stCondLst>
                            <p:childTnLst>
                              <p:par>
                                <p:cTn id="156" presetID="10" presetClass="exit" presetSubtype="0" fill="hold" grpId="1" nodeType="clickEffect">
                                  <p:stCondLst>
                                    <p:cond delay="0"/>
                                  </p:stCondLst>
                                  <p:childTnLst>
                                    <p:animEffect transition="out" filter="fade">
                                      <p:cBhvr>
                                        <p:cTn id="157" dur="500"/>
                                        <p:tgtEl>
                                          <p:spTgt spid="27"/>
                                        </p:tgtEl>
                                      </p:cBhvr>
                                    </p:animEffect>
                                    <p:set>
                                      <p:cBhvr>
                                        <p:cTn id="158" dur="1" fill="hold">
                                          <p:stCondLst>
                                            <p:cond delay="499"/>
                                          </p:stCondLst>
                                        </p:cTn>
                                        <p:tgtEl>
                                          <p:spTgt spid="2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30"/>
                                        </p:tgtEl>
                                        <p:attrNameLst>
                                          <p:attrName>style.visibility</p:attrName>
                                        </p:attrNameLst>
                                      </p:cBhvr>
                                      <p:to>
                                        <p:strVal val="visible"/>
                                      </p:to>
                                    </p:set>
                                    <p:animEffect transition="in" filter="fade">
                                      <p:cBhvr>
                                        <p:cTn id="163" dur="500"/>
                                        <p:tgtEl>
                                          <p:spTgt spid="30"/>
                                        </p:tgtEl>
                                      </p:cBhvr>
                                    </p:animEffect>
                                  </p:childTnLst>
                                </p:cTn>
                              </p:par>
                            </p:childTnLst>
                          </p:cTn>
                        </p:par>
                      </p:childTnLst>
                    </p:cTn>
                  </p:par>
                  <p:par>
                    <p:cTn id="164" fill="hold">
                      <p:stCondLst>
                        <p:cond delay="indefinite"/>
                      </p:stCondLst>
                      <p:childTnLst>
                        <p:par>
                          <p:cTn id="165" fill="hold">
                            <p:stCondLst>
                              <p:cond delay="0"/>
                            </p:stCondLst>
                            <p:childTnLst>
                              <p:par>
                                <p:cTn id="166" presetID="10" presetClass="entr" presetSubtype="0"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fade">
                                      <p:cBhvr>
                                        <p:cTn id="16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19" grpId="1" animBg="1"/>
      <p:bldP spid="20" grpId="0" animBg="1"/>
      <p:bldP spid="20" grpId="1" animBg="1"/>
      <p:bldP spid="24" grpId="0" animBg="1"/>
      <p:bldP spid="24" grpId="1" animBg="1"/>
      <p:bldP spid="27" grpId="0" animBg="1"/>
      <p:bldP spid="27" grpId="1" animBg="1"/>
      <p:bldP spid="21" grpId="0"/>
      <p:bldP spid="25" grpId="0"/>
      <p:bldP spid="26" grpId="0"/>
      <p:bldP spid="28" grpId="0"/>
      <p:bldP spid="30"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20</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2138537206"/>
              </p:ext>
            </p:extLst>
          </p:nvPr>
        </p:nvGraphicFramePr>
        <p:xfrm>
          <a:off x="4321105" y="3307543"/>
          <a:ext cx="4427998" cy="2921988"/>
        </p:xfrm>
        <a:graphic>
          <a:graphicData uri="http://schemas.openxmlformats.org/drawingml/2006/table">
            <a:tbl>
              <a:tblPr firstRow="1" bandRow="1">
                <a:tableStyleId>{5940675A-B579-460E-94D1-54222C63F5DA}</a:tableStyleId>
              </a:tblPr>
              <a:tblGrid>
                <a:gridCol w="1468814"/>
                <a:gridCol w="739796"/>
                <a:gridCol w="739796"/>
                <a:gridCol w="739796"/>
                <a:gridCol w="739796"/>
              </a:tblGrid>
              <a:tr h="497680">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790434">
                <a:tc>
                  <a:txBody>
                    <a:bodyPr/>
                    <a:lstStyle/>
                    <a:p>
                      <a:r>
                        <a:rPr kumimoji="1" lang="ja-JP" altLang="en-US" sz="2400" dirty="0" smtClean="0"/>
                        <a:t>増える</a:t>
                      </a:r>
                      <a:endParaRPr kumimoji="1" lang="en-US" altLang="ja-JP" sz="2400" dirty="0" smtClean="0"/>
                    </a:p>
                    <a:p>
                      <a:r>
                        <a:rPr kumimoji="1" lang="ja-JP" altLang="en-US" sz="2400" dirty="0" smtClean="0"/>
                        <a:t>領地の数</a:t>
                      </a:r>
                      <a:endParaRPr kumimoji="1" lang="ja-JP" altLang="en-US" sz="2400" dirty="0"/>
                    </a:p>
                  </a:txBody>
                  <a:tcPr/>
                </a:tc>
                <a:tc>
                  <a:txBody>
                    <a:bodyPr/>
                    <a:lstStyle/>
                    <a:p>
                      <a:r>
                        <a:rPr kumimoji="1" lang="en-US" altLang="ja-JP" sz="4400" dirty="0" smtClean="0"/>
                        <a:t>3</a:t>
                      </a:r>
                      <a:endParaRPr kumimoji="1" lang="ja-JP" altLang="en-US" sz="4400" dirty="0"/>
                    </a:p>
                  </a:txBody>
                  <a:tcPr/>
                </a:tc>
                <a:tc>
                  <a:txBody>
                    <a:bodyPr/>
                    <a:lstStyle/>
                    <a:p>
                      <a:r>
                        <a:rPr kumimoji="1" lang="en-US" altLang="ja-JP" sz="4400" dirty="0" smtClean="0"/>
                        <a:t>2</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0</a:t>
                      </a:r>
                      <a:endParaRPr kumimoji="1" lang="ja-JP" altLang="en-US" sz="4400" dirty="0"/>
                    </a:p>
                  </a:txBody>
                  <a:tcPr/>
                </a:tc>
              </a:tr>
              <a:tr h="790434">
                <a:tc>
                  <a:txBody>
                    <a:bodyPr/>
                    <a:lstStyle/>
                    <a:p>
                      <a:r>
                        <a:rPr kumimoji="1" lang="ja-JP" altLang="en-US" sz="2800" dirty="0" smtClean="0"/>
                        <a:t>基礎点</a:t>
                      </a:r>
                      <a:endParaRPr kumimoji="1" lang="ja-JP" altLang="en-US" sz="28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c>
                  <a:txBody>
                    <a:bodyPr/>
                    <a:lstStyle/>
                    <a:p>
                      <a:r>
                        <a:rPr kumimoji="1" lang="en-US" altLang="ja-JP" sz="4400" dirty="0" smtClean="0"/>
                        <a:t>1</a:t>
                      </a:r>
                      <a:endParaRPr kumimoji="1" lang="ja-JP" altLang="en-US" sz="4400" dirty="0"/>
                    </a:p>
                  </a:txBody>
                  <a:tcPr/>
                </a:tc>
              </a:tr>
              <a:tr h="790434">
                <a:tc>
                  <a:txBody>
                    <a:bodyPr/>
                    <a:lstStyle/>
                    <a:p>
                      <a:r>
                        <a:rPr kumimoji="1" lang="ja-JP" altLang="en-US" sz="4000" dirty="0" smtClean="0"/>
                        <a:t>合計</a:t>
                      </a:r>
                      <a:endParaRPr kumimoji="1" lang="ja-JP" altLang="en-US" sz="4000" dirty="0"/>
                    </a:p>
                  </a:txBody>
                  <a:tcPr/>
                </a:tc>
                <a:tc>
                  <a:txBody>
                    <a:bodyPr/>
                    <a:lstStyle/>
                    <a:p>
                      <a:r>
                        <a:rPr kumimoji="1" lang="en-US" altLang="ja-JP" sz="4400" dirty="0" smtClean="0">
                          <a:solidFill>
                            <a:srgbClr val="FF0000"/>
                          </a:solidFill>
                        </a:rPr>
                        <a:t>4</a:t>
                      </a:r>
                      <a:endParaRPr kumimoji="1" lang="ja-JP" altLang="en-US" sz="4400" dirty="0">
                        <a:solidFill>
                          <a:srgbClr val="FF0000"/>
                        </a:solidFill>
                      </a:endParaRPr>
                    </a:p>
                  </a:txBody>
                  <a:tcPr/>
                </a:tc>
                <a:tc>
                  <a:txBody>
                    <a:bodyPr/>
                    <a:lstStyle/>
                    <a:p>
                      <a:r>
                        <a:rPr kumimoji="1" lang="en-US" altLang="ja-JP" sz="4400" dirty="0" smtClean="0">
                          <a:solidFill>
                            <a:srgbClr val="00B050"/>
                          </a:solidFill>
                        </a:rPr>
                        <a:t>3</a:t>
                      </a:r>
                      <a:endParaRPr kumimoji="1" lang="ja-JP" altLang="en-US" sz="4400" dirty="0">
                        <a:solidFill>
                          <a:srgbClr val="00B050"/>
                        </a:solidFill>
                      </a:endParaRPr>
                    </a:p>
                  </a:txBody>
                  <a:tcPr/>
                </a:tc>
                <a:tc>
                  <a:txBody>
                    <a:bodyPr/>
                    <a:lstStyle/>
                    <a:p>
                      <a:r>
                        <a:rPr kumimoji="1" lang="en-US" altLang="ja-JP" sz="4400" dirty="0" smtClean="0">
                          <a:solidFill>
                            <a:srgbClr val="7030A0"/>
                          </a:solidFill>
                        </a:rPr>
                        <a:t>2</a:t>
                      </a:r>
                      <a:endParaRPr kumimoji="1" lang="ja-JP" altLang="en-US" sz="4400" dirty="0">
                        <a:solidFill>
                          <a:srgbClr val="7030A0"/>
                        </a:solidFill>
                      </a:endParaRPr>
                    </a:p>
                  </a:txBody>
                  <a:tcPr/>
                </a:tc>
                <a:tc>
                  <a:txBody>
                    <a:bodyPr/>
                    <a:lstStyle/>
                    <a:p>
                      <a:r>
                        <a:rPr kumimoji="1" lang="en-US" altLang="ja-JP" sz="4400" dirty="0" smtClean="0">
                          <a:solidFill>
                            <a:schemeClr val="accent1"/>
                          </a:solidFill>
                        </a:rPr>
                        <a:t>1</a:t>
                      </a:r>
                      <a:endParaRPr kumimoji="1" lang="ja-JP" altLang="en-US" sz="4400" dirty="0">
                        <a:solidFill>
                          <a:schemeClr val="accent1"/>
                        </a:solidFill>
                      </a:endParaRPr>
                    </a:p>
                  </a:txBody>
                  <a:tcPr/>
                </a:tc>
              </a:tr>
            </a:tbl>
          </a:graphicData>
        </a:graphic>
      </p:graphicFrame>
    </p:spTree>
    <p:extLst>
      <p:ext uri="{BB962C8B-B14F-4D97-AF65-F5344CB8AC3E}">
        <p14:creationId xmlns:p14="http://schemas.microsoft.com/office/powerpoint/2010/main" val="170229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21</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3981915740"/>
              </p:ext>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2" name="下矢印 11"/>
          <p:cNvSpPr/>
          <p:nvPr/>
        </p:nvSpPr>
        <p:spPr>
          <a:xfrm rot="14661740">
            <a:off x="6688130" y="4818430"/>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2739545680"/>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1651653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decel="100000" fill="hold" grpId="0" nodeType="clickEffect">
                                  <p:stCondLst>
                                    <p:cond delay="0"/>
                                  </p:stCondLst>
                                  <p:childTnLst>
                                    <p:animRot by="432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22</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7" y="3687789"/>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FF0000"/>
                          </a:solidFill>
                        </a:rPr>
                        <a:t>赤</a:t>
                      </a:r>
                      <a:endParaRPr kumimoji="1" lang="ja-JP" altLang="en-US" sz="2800" dirty="0">
                        <a:solidFill>
                          <a:srgbClr val="FF0000"/>
                        </a:solidFill>
                      </a:endParaRPr>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FF0000"/>
                          </a:solidFill>
                        </a:rPr>
                        <a:t>4</a:t>
                      </a:r>
                      <a:endParaRPr kumimoji="1" lang="ja-JP" altLang="en-US" sz="3600" dirty="0">
                        <a:solidFill>
                          <a:srgbClr val="FF0000"/>
                        </a:solidFill>
                      </a:endParaRPr>
                    </a:p>
                  </a:txBody>
                  <a:tcPr/>
                </a:tc>
                <a:tc>
                  <a:txBody>
                    <a:bodyPr/>
                    <a:lstStyle/>
                    <a:p>
                      <a:r>
                        <a:rPr kumimoji="1" lang="en-US" altLang="ja-JP" sz="3600" dirty="0" smtClean="0">
                          <a:solidFill>
                            <a:srgbClr val="00B050"/>
                          </a:solidFill>
                        </a:rPr>
                        <a:t>3</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spTree>
    <p:extLst>
      <p:ext uri="{BB962C8B-B14F-4D97-AF65-F5344CB8AC3E}">
        <p14:creationId xmlns:p14="http://schemas.microsoft.com/office/powerpoint/2010/main" val="329199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23</a:t>
            </a:fld>
            <a:endParaRPr lang="ja-JP" altLang="en-US" dirty="0"/>
          </a:p>
        </p:txBody>
      </p:sp>
      <p:sp>
        <p:nvSpPr>
          <p:cNvPr id="6" name="テキスト ボックス 5"/>
          <p:cNvSpPr txBox="1"/>
          <p:nvPr/>
        </p:nvSpPr>
        <p:spPr>
          <a:xfrm>
            <a:off x="822959" y="754721"/>
            <a:ext cx="7877421" cy="523220"/>
          </a:xfrm>
          <a:prstGeom prst="rect">
            <a:avLst/>
          </a:prstGeom>
          <a:ln>
            <a:solidFill>
              <a:schemeClr val="accent6"/>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kumimoji="1" lang="ja-JP" altLang="en-US" sz="2800" dirty="0" smtClean="0"/>
              <a:t>プレイアウト時の各選択肢の確率に比重を持たせる</a:t>
            </a:r>
            <a:endParaRPr kumimoji="1" lang="ja-JP" altLang="en-US" sz="2800"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3" name="コンテンツ プレースホルダー 2"/>
          <p:cNvSpPr>
            <a:spLocks noGrp="1"/>
          </p:cNvSpPr>
          <p:nvPr>
            <p:ph idx="1"/>
          </p:nvPr>
        </p:nvSpPr>
        <p:spPr>
          <a:xfrm>
            <a:off x="822959" y="1384592"/>
            <a:ext cx="7759726" cy="1512209"/>
          </a:xfrm>
        </p:spPr>
        <p:txBody>
          <a:bodyPr>
            <a:spAutoFit/>
          </a:bodyPr>
          <a:lstStyle/>
          <a:p>
            <a:r>
              <a:rPr lang="ja-JP" altLang="en-US" dirty="0" smtClean="0"/>
              <a:t>色の選択肢ごとの増える領地のマスの数を計算し，</a:t>
            </a:r>
            <a:endParaRPr lang="en-US" altLang="ja-JP" dirty="0" smtClean="0"/>
          </a:p>
          <a:p>
            <a:r>
              <a:rPr kumimoji="1" lang="ja-JP" altLang="en-US" dirty="0" smtClean="0"/>
              <a:t>増えるマスの数が多いほど選択されやすくなる</a:t>
            </a:r>
            <a:endParaRPr kumimoji="1" lang="en-US" altLang="ja-JP" dirty="0" smtClean="0"/>
          </a:p>
          <a:p>
            <a:r>
              <a:rPr kumimoji="1" lang="ja-JP" altLang="en-US" dirty="0" smtClean="0"/>
              <a:t>ようにする．</a:t>
            </a:r>
            <a:endParaRPr kumimoji="1" lang="ja-JP" altLang="en-US" dirty="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aphicFrame>
        <p:nvGraphicFramePr>
          <p:cNvPr id="36" name="表 35"/>
          <p:cNvGraphicFramePr>
            <a:graphicFrameLocks noGrp="1"/>
          </p:cNvGraphicFramePr>
          <p:nvPr>
            <p:extLst>
              <p:ext uri="{D42A27DB-BD31-4B8C-83A1-F6EECF244321}">
                <p14:modId xmlns:p14="http://schemas.microsoft.com/office/powerpoint/2010/main" val="1756186674"/>
              </p:ext>
            </p:extLst>
          </p:nvPr>
        </p:nvGraphicFramePr>
        <p:xfrm>
          <a:off x="4838758" y="2685576"/>
          <a:ext cx="3528002" cy="1158240"/>
        </p:xfrm>
        <a:graphic>
          <a:graphicData uri="http://schemas.openxmlformats.org/drawingml/2006/table">
            <a:tbl>
              <a:tblPr firstRow="1" bandRow="1">
                <a:tableStyleId>{5940675A-B579-460E-94D1-54222C63F5DA}</a:tableStyleId>
              </a:tblPr>
              <a:tblGrid>
                <a:gridCol w="1170266"/>
                <a:gridCol w="589434"/>
                <a:gridCol w="589434"/>
                <a:gridCol w="589434"/>
                <a:gridCol w="589434"/>
              </a:tblGrid>
              <a:tr h="337375">
                <a:tc>
                  <a:txBody>
                    <a:bodyPr/>
                    <a:lstStyle/>
                    <a:p>
                      <a:endParaRPr kumimoji="1" lang="ja-JP" altLang="en-US" dirty="0"/>
                    </a:p>
                  </a:txBody>
                  <a:tcPr/>
                </a:tc>
                <a:tc>
                  <a:txBody>
                    <a:bodyPr/>
                    <a:lstStyle/>
                    <a:p>
                      <a:r>
                        <a:rPr kumimoji="1" lang="ja-JP" altLang="en-US" sz="2800" dirty="0" smtClean="0">
                          <a:solidFill>
                            <a:srgbClr val="00B050"/>
                          </a:solidFill>
                        </a:rPr>
                        <a:t>緑</a:t>
                      </a:r>
                      <a:endParaRPr kumimoji="1" lang="ja-JP" altLang="en-US" sz="2800" dirty="0">
                        <a:solidFill>
                          <a:srgbClr val="00B050"/>
                        </a:solidFill>
                      </a:endParaRPr>
                    </a:p>
                  </a:txBody>
                  <a:tcPr/>
                </a:tc>
                <a:tc>
                  <a:txBody>
                    <a:bodyPr/>
                    <a:lstStyle/>
                    <a:p>
                      <a:r>
                        <a:rPr kumimoji="1" lang="ja-JP" altLang="en-US" sz="2800" dirty="0" smtClean="0">
                          <a:solidFill>
                            <a:srgbClr val="7030A0"/>
                          </a:solidFill>
                        </a:rPr>
                        <a:t>紫</a:t>
                      </a:r>
                      <a:endParaRPr kumimoji="1" lang="ja-JP" altLang="en-US" sz="2800" dirty="0">
                        <a:solidFill>
                          <a:srgbClr val="7030A0"/>
                        </a:solidFill>
                      </a:endParaRPr>
                    </a:p>
                  </a:txBody>
                  <a:tcPr/>
                </a:tc>
                <a:tc>
                  <a:txBody>
                    <a:bodyPr/>
                    <a:lstStyle/>
                    <a:p>
                      <a:r>
                        <a:rPr kumimoji="1" lang="ja-JP" altLang="en-US" sz="2800" u="none" dirty="0" smtClean="0">
                          <a:solidFill>
                            <a:srgbClr val="FFCC00"/>
                          </a:solidFill>
                        </a:rPr>
                        <a:t>黄</a:t>
                      </a:r>
                      <a:endParaRPr kumimoji="1" lang="ja-JP" altLang="en-US" sz="2800" u="none" dirty="0">
                        <a:solidFill>
                          <a:srgbClr val="FFCC00"/>
                        </a:solidFill>
                      </a:endParaRPr>
                    </a:p>
                  </a:txBody>
                  <a:tcPr/>
                </a:tc>
                <a:tc>
                  <a:txBody>
                    <a:bodyPr/>
                    <a:lstStyle/>
                    <a:p>
                      <a:r>
                        <a:rPr kumimoji="1" lang="ja-JP" altLang="en-US" sz="2800" dirty="0" smtClean="0">
                          <a:solidFill>
                            <a:schemeClr val="accent1"/>
                          </a:solidFill>
                        </a:rPr>
                        <a:t>青</a:t>
                      </a:r>
                      <a:endParaRPr kumimoji="1" lang="ja-JP" altLang="en-US" sz="2800" dirty="0">
                        <a:solidFill>
                          <a:schemeClr val="accent1"/>
                        </a:solidFill>
                      </a:endParaRPr>
                    </a:p>
                  </a:txBody>
                  <a:tcPr/>
                </a:tc>
              </a:tr>
              <a:tr h="496140">
                <a:tc>
                  <a:txBody>
                    <a:bodyPr/>
                    <a:lstStyle/>
                    <a:p>
                      <a:r>
                        <a:rPr kumimoji="1" lang="ja-JP" altLang="en-US" sz="3200" dirty="0" smtClean="0"/>
                        <a:t>合計</a:t>
                      </a:r>
                      <a:endParaRPr kumimoji="1" lang="ja-JP" altLang="en-US" sz="3200" dirty="0"/>
                    </a:p>
                  </a:txBody>
                  <a:tcPr/>
                </a:tc>
                <a:tc>
                  <a:txBody>
                    <a:bodyPr/>
                    <a:lstStyle/>
                    <a:p>
                      <a:r>
                        <a:rPr kumimoji="1" lang="en-US" altLang="ja-JP" sz="3600" dirty="0" smtClean="0">
                          <a:solidFill>
                            <a:srgbClr val="00B050"/>
                          </a:solidFill>
                        </a:rPr>
                        <a:t>4</a:t>
                      </a:r>
                      <a:endParaRPr kumimoji="1" lang="ja-JP" altLang="en-US" sz="3600" dirty="0">
                        <a:solidFill>
                          <a:srgbClr val="00B050"/>
                        </a:solidFill>
                      </a:endParaRPr>
                    </a:p>
                  </a:txBody>
                  <a:tcPr/>
                </a:tc>
                <a:tc>
                  <a:txBody>
                    <a:bodyPr/>
                    <a:lstStyle/>
                    <a:p>
                      <a:r>
                        <a:rPr kumimoji="1" lang="en-US" altLang="ja-JP" sz="3600" dirty="0" smtClean="0">
                          <a:solidFill>
                            <a:srgbClr val="7030A0"/>
                          </a:solidFill>
                        </a:rPr>
                        <a:t>2</a:t>
                      </a:r>
                      <a:endParaRPr kumimoji="1" lang="ja-JP" altLang="en-US" sz="3600" dirty="0">
                        <a:solidFill>
                          <a:srgbClr val="7030A0"/>
                        </a:solidFill>
                      </a:endParaRPr>
                    </a:p>
                  </a:txBody>
                  <a:tcPr/>
                </a:tc>
                <a:tc>
                  <a:txBody>
                    <a:bodyPr/>
                    <a:lstStyle/>
                    <a:p>
                      <a:r>
                        <a:rPr kumimoji="1" lang="en-US" altLang="ja-JP" sz="3600" dirty="0" smtClean="0">
                          <a:solidFill>
                            <a:srgbClr val="FFCC00"/>
                          </a:solidFill>
                        </a:rPr>
                        <a:t>1</a:t>
                      </a:r>
                      <a:endParaRPr kumimoji="1" lang="ja-JP" altLang="en-US" sz="3600" dirty="0">
                        <a:solidFill>
                          <a:srgbClr val="FFCC00"/>
                        </a:solidFill>
                      </a:endParaRPr>
                    </a:p>
                  </a:txBody>
                  <a:tcPr/>
                </a:tc>
                <a:tc>
                  <a:txBody>
                    <a:bodyPr/>
                    <a:lstStyle/>
                    <a:p>
                      <a:r>
                        <a:rPr kumimoji="1" lang="en-US" altLang="ja-JP" sz="3600" dirty="0" smtClean="0">
                          <a:solidFill>
                            <a:schemeClr val="accent1"/>
                          </a:solidFill>
                        </a:rPr>
                        <a:t>1</a:t>
                      </a:r>
                      <a:endParaRPr kumimoji="1" lang="ja-JP" altLang="en-US" sz="3600" dirty="0">
                        <a:solidFill>
                          <a:schemeClr val="accent1"/>
                        </a:solidFill>
                      </a:endParaRPr>
                    </a:p>
                  </a:txBody>
                  <a:tcPr/>
                </a:tc>
              </a:tr>
            </a:tbl>
          </a:graphicData>
        </a:graphic>
      </p:graphicFrame>
      <p:graphicFrame>
        <p:nvGraphicFramePr>
          <p:cNvPr id="37" name="グラフ 36"/>
          <p:cNvGraphicFramePr/>
          <p:nvPr>
            <p:extLst>
              <p:ext uri="{D42A27DB-BD31-4B8C-83A1-F6EECF244321}">
                <p14:modId xmlns:p14="http://schemas.microsoft.com/office/powerpoint/2010/main" val="194961215"/>
              </p:ext>
            </p:extLst>
          </p:nvPr>
        </p:nvGraphicFramePr>
        <p:xfrm>
          <a:off x="5246616" y="3687880"/>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38" name="下矢印 37"/>
          <p:cNvSpPr/>
          <p:nvPr/>
        </p:nvSpPr>
        <p:spPr>
          <a:xfrm rot="2077129">
            <a:off x="6688129" y="4818521"/>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Tree>
    <p:extLst>
      <p:ext uri="{BB962C8B-B14F-4D97-AF65-F5344CB8AC3E}">
        <p14:creationId xmlns:p14="http://schemas.microsoft.com/office/powerpoint/2010/main" val="167363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mph" presetSubtype="0" fill="hold" grpId="1" nodeType="clickEffect">
                                  <p:stCondLst>
                                    <p:cond delay="0"/>
                                  </p:stCondLst>
                                  <p:childTnLst>
                                    <p:animRot by="21600000">
                                      <p:cBhvr>
                                        <p:cTn id="16" dur="14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7" grpId="0">
        <p:bldAsOne/>
      </p:bldGraphic>
      <p:bldP spid="38" grpId="0" animBg="1"/>
      <p:bldP spid="3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今回の実験</a:t>
            </a:r>
          </a:p>
        </p:txBody>
      </p:sp>
      <p:sp>
        <p:nvSpPr>
          <p:cNvPr id="3" name="コンテンツ プレースホルダー 2"/>
          <p:cNvSpPr>
            <a:spLocks noGrp="1"/>
          </p:cNvSpPr>
          <p:nvPr>
            <p:ph idx="1"/>
          </p:nvPr>
        </p:nvSpPr>
        <p:spPr>
          <a:xfrm>
            <a:off x="822960" y="758815"/>
            <a:ext cx="7649832" cy="1749977"/>
          </a:xfrm>
        </p:spPr>
        <p:txBody>
          <a:bodyPr>
            <a:noAutofit/>
          </a:bodyPr>
          <a:lstStyle/>
          <a:p>
            <a:r>
              <a:rPr kumimoji="1" lang="ja-JP" altLang="en-US" dirty="0"/>
              <a:t>以下の条件で</a:t>
            </a:r>
            <a:r>
              <a:rPr kumimoji="1" lang="ja-JP" altLang="en-US" dirty="0">
                <a:solidFill>
                  <a:srgbClr val="00B050"/>
                </a:solidFill>
              </a:rPr>
              <a:t>プレイアウト数</a:t>
            </a:r>
            <a:r>
              <a:rPr kumimoji="1" lang="ja-JP" altLang="en-US" dirty="0"/>
              <a:t>を変えながら</a:t>
            </a:r>
            <a:endParaRPr kumimoji="1" lang="en-US" altLang="ja-JP" dirty="0"/>
          </a:p>
          <a:p>
            <a:r>
              <a:rPr kumimoji="1" lang="en-US" altLang="ja-JP" dirty="0"/>
              <a:t>500</a:t>
            </a:r>
            <a:r>
              <a:rPr kumimoji="1" lang="ja-JP" altLang="en-US" dirty="0"/>
              <a:t>種類の初期盤面に対して先手後手を交代</a:t>
            </a:r>
            <a:r>
              <a:rPr kumimoji="1" lang="ja-JP" altLang="en-US" dirty="0" smtClean="0"/>
              <a:t>して</a:t>
            </a:r>
            <a:r>
              <a:rPr kumimoji="1" lang="en-US" altLang="ja-JP" dirty="0" smtClean="0"/>
              <a:t>1000</a:t>
            </a:r>
            <a:r>
              <a:rPr kumimoji="1" lang="ja-JP" altLang="en-US" dirty="0"/>
              <a:t>回ずつ対戦を行い</a:t>
            </a:r>
            <a:r>
              <a:rPr kumimoji="1" lang="ja-JP" altLang="en-US" dirty="0" smtClean="0"/>
              <a:t>，</a:t>
            </a:r>
            <a:r>
              <a:rPr kumimoji="1" lang="ja-JP" altLang="en-US" dirty="0" smtClean="0">
                <a:solidFill>
                  <a:srgbClr val="FF0000"/>
                </a:solidFill>
              </a:rPr>
              <a:t>ルーレットモンテカルロ法</a:t>
            </a:r>
            <a:r>
              <a:rPr kumimoji="1" lang="ja-JP" altLang="en-US" dirty="0">
                <a:solidFill>
                  <a:srgbClr val="FF0000"/>
                </a:solidFill>
              </a:rPr>
              <a:t>の勝率</a:t>
            </a:r>
            <a:r>
              <a:rPr kumimoji="1" lang="ja-JP" altLang="en-US" dirty="0"/>
              <a:t>を求めた．</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24</a:t>
            </a:fld>
            <a:endParaRPr lang="ja-JP" altLang="en-US" dirty="0"/>
          </a:p>
        </p:txBody>
      </p:sp>
      <mc:AlternateContent xmlns:mc="http://schemas.openxmlformats.org/markup-compatibility/2006" xmlns:a14="http://schemas.microsoft.com/office/drawing/2010/main">
        <mc:Choice Requires="a14">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5" name="表 4"/>
              <p:cNvGraphicFramePr>
                <a:graphicFrameLocks noGrp="1"/>
              </p:cNvGraphicFramePr>
              <p:nvPr>
                <p:extLst>
                  <p:ext uri="{D42A27DB-BD31-4B8C-83A1-F6EECF244321}">
                    <p14:modId xmlns:p14="http://schemas.microsoft.com/office/powerpoint/2010/main" val="4106198427"/>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xmlns:a14="http://schemas.microsoft.com/office/drawing/2010/main" val="20000"/>
                        </a:ext>
                      </a:extLst>
                    </a:gridCol>
                    <a:gridCol w="3048000">
                      <a:extLst>
                        <a:ext uri="{9D8B030D-6E8A-4147-A177-3AD203B41FA5}">
                          <a16:colId xmlns:a16="http://schemas.microsoft.com/office/drawing/2014/main" xmlns=""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5789"/>
                          </a:stretch>
                        </a:blipFill>
                      </a:tcPr>
                    </a:tc>
                    <a:extLst>
                      <a:ext uri="{0D108BD9-81ED-4DB2-BD59-A6C34878D82A}">
                        <a16:rowId xmlns:a16="http://schemas.microsoft.com/office/drawing/2014/main" xmlns=""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33333"/>
                          </a:stretch>
                        </a:blipFill>
                      </a:tcPr>
                    </a:tc>
                    <a:extLst>
                      <a:ext uri="{0D108BD9-81ED-4DB2-BD59-A6C34878D82A}">
                        <a16:rowId xmlns:a16="http://schemas.microsoft.com/office/drawing/2014/main" xmlns=""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3200" dirty="0"/>
                            <a:t>8</a:t>
                          </a:r>
                          <a:r>
                            <a:rPr kumimoji="1" lang="ja-JP" altLang="en-US" sz="3200" dirty="0"/>
                            <a:t>手読み</a:t>
                          </a:r>
                          <a:endParaRPr kumimoji="1" lang="en-US" altLang="ja-JP" sz="3200" dirty="0"/>
                        </a:p>
                      </a:txBody>
                      <a:tcPr/>
                    </a:tc>
                    <a:extLst>
                      <a:ext uri="{0D108BD9-81ED-4DB2-BD59-A6C34878D82A}">
                        <a16:rowId xmlns:a16="http://schemas.microsoft.com/office/drawing/2014/main" xmlns="" xmlns:a14="http://schemas.microsoft.com/office/drawing/2010/main" val="1759249878"/>
                      </a:ext>
                    </a:extLst>
                  </a:tr>
                </a:tbl>
              </a:graphicData>
            </a:graphic>
          </p:graphicFrame>
        </mc:Fallback>
      </mc:AlternateContent>
      <p:graphicFrame>
        <p:nvGraphicFramePr>
          <p:cNvPr id="8" name="表 7"/>
          <p:cNvGraphicFramePr>
            <a:graphicFrameLocks noGrp="1"/>
          </p:cNvGraphicFramePr>
          <p:nvPr>
            <p:extLst>
              <p:ext uri="{D42A27DB-BD31-4B8C-83A1-F6EECF244321}">
                <p14:modId xmlns:p14="http://schemas.microsoft.com/office/powerpoint/2010/main" val="3805325426"/>
              </p:ext>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p:spTree>
    <p:extLst>
      <p:ext uri="{BB962C8B-B14F-4D97-AF65-F5344CB8AC3E}">
        <p14:creationId xmlns:p14="http://schemas.microsoft.com/office/powerpoint/2010/main" val="4192671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実験結果</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25</a:t>
            </a:fld>
            <a:endParaRPr lang="ja-JP" altLang="en-US" dirty="0"/>
          </a:p>
        </p:txBody>
      </p:sp>
      <p:sp>
        <p:nvSpPr>
          <p:cNvPr id="9" name="コンテンツ プレースホルダー 2"/>
          <p:cNvSpPr txBox="1">
            <a:spLocks/>
          </p:cNvSpPr>
          <p:nvPr/>
        </p:nvSpPr>
        <p:spPr>
          <a:xfrm>
            <a:off x="822960" y="777197"/>
            <a:ext cx="8038943" cy="2028248"/>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r>
              <a:rPr lang="ja-JP" altLang="en-US" dirty="0" smtClean="0"/>
              <a:t>ルーレット選択を用いなかった場合と同様に，</a:t>
            </a:r>
            <a:endParaRPr lang="en-US" altLang="ja-JP" dirty="0" smtClean="0"/>
          </a:p>
          <a:p>
            <a:r>
              <a:rPr lang="ja-JP" altLang="en-US" dirty="0"/>
              <a:t>　</a:t>
            </a:r>
            <a:r>
              <a:rPr lang="ja-JP" altLang="en-US" dirty="0" smtClean="0"/>
              <a:t>　プレイアウト数</a:t>
            </a:r>
            <a:r>
              <a:rPr lang="ja-JP" altLang="en-US" dirty="0"/>
              <a:t>が</a:t>
            </a:r>
            <a:r>
              <a:rPr lang="en-US" altLang="ja-JP" dirty="0">
                <a:solidFill>
                  <a:srgbClr val="00B050"/>
                </a:solidFill>
              </a:rPr>
              <a:t>750</a:t>
            </a:r>
            <a:r>
              <a:rPr lang="ja-JP" altLang="en-US" dirty="0">
                <a:solidFill>
                  <a:srgbClr val="00B050"/>
                </a:solidFill>
              </a:rPr>
              <a:t>回</a:t>
            </a:r>
            <a:r>
              <a:rPr lang="ja-JP" altLang="en-US" dirty="0"/>
              <a:t>になったあたりから</a:t>
            </a:r>
            <a:r>
              <a:rPr lang="en-US" altLang="ja-JP" dirty="0"/>
              <a:t>8</a:t>
            </a:r>
            <a:r>
              <a:rPr lang="ja-JP" altLang="en-US" dirty="0" smtClean="0"/>
              <a:t>手読み</a:t>
            </a:r>
            <a:endParaRPr lang="en-US" altLang="ja-JP" dirty="0" smtClean="0"/>
          </a:p>
          <a:p>
            <a:r>
              <a:rPr lang="ja-JP" altLang="en-US" dirty="0"/>
              <a:t>　</a:t>
            </a:r>
            <a:r>
              <a:rPr lang="ja-JP" altLang="en-US" dirty="0" smtClean="0"/>
              <a:t>　に対するルーレットモンテカルロ法</a:t>
            </a:r>
            <a:r>
              <a:rPr lang="ja-JP" altLang="en-US" dirty="0"/>
              <a:t>の勝率は</a:t>
            </a:r>
            <a:r>
              <a:rPr lang="ja-JP" altLang="en-US" dirty="0" smtClean="0"/>
              <a:t>収束</a:t>
            </a:r>
            <a:endParaRPr lang="en-US" altLang="ja-JP" dirty="0" smtClean="0"/>
          </a:p>
          <a:p>
            <a:r>
              <a:rPr lang="ja-JP" altLang="en-US" dirty="0"/>
              <a:t>　</a:t>
            </a:r>
            <a:r>
              <a:rPr lang="ja-JP" altLang="en-US" dirty="0" smtClean="0"/>
              <a:t>　していた．</a:t>
            </a:r>
            <a:endParaRPr lang="ja-JP" altLang="en-US" dirty="0"/>
          </a:p>
        </p:txBody>
      </p:sp>
      <p:sp>
        <p:nvSpPr>
          <p:cNvPr id="10" name="テキスト ボックス 9"/>
          <p:cNvSpPr txBox="1"/>
          <p:nvPr/>
        </p:nvSpPr>
        <p:spPr>
          <a:xfrm>
            <a:off x="2772249" y="2661255"/>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4" name="テキスト ボックス 13"/>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
        <p:nvSpPr>
          <p:cNvPr id="16" name="テキスト ボックス 15"/>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1" name="グラフ 10"/>
          <p:cNvGraphicFramePr>
            <a:graphicFrameLocks/>
          </p:cNvGraphicFramePr>
          <p:nvPr>
            <p:extLst>
              <p:ext uri="{D42A27DB-BD31-4B8C-83A1-F6EECF244321}">
                <p14:modId xmlns:p14="http://schemas.microsoft.com/office/powerpoint/2010/main" val="4247135150"/>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4960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考察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26</a:t>
            </a:fld>
            <a:endParaRPr lang="ja-JP" altLang="en-US" dirty="0"/>
          </a:p>
        </p:txBody>
      </p:sp>
      <p:sp>
        <p:nvSpPr>
          <p:cNvPr id="6" name="コンテンツ プレースホルダー 2"/>
          <p:cNvSpPr>
            <a:spLocks noGrp="1"/>
          </p:cNvSpPr>
          <p:nvPr>
            <p:ph idx="1"/>
          </p:nvPr>
        </p:nvSpPr>
        <p:spPr>
          <a:xfrm>
            <a:off x="822959" y="758816"/>
            <a:ext cx="7543801" cy="1009504"/>
          </a:xfrm>
        </p:spPr>
        <p:txBody>
          <a:bodyPr>
            <a:normAutofit/>
          </a:bodyPr>
          <a:lstStyle/>
          <a:p>
            <a:r>
              <a:rPr kumimoji="1" lang="ja-JP" altLang="en-US" dirty="0" smtClean="0"/>
              <a:t>ルーレット選択を行った場合，行わなかった場合に</a:t>
            </a:r>
            <a:endParaRPr kumimoji="1" lang="en-US" altLang="ja-JP" dirty="0" smtClean="0"/>
          </a:p>
          <a:p>
            <a:r>
              <a:rPr kumimoji="1" lang="ja-JP" altLang="en-US" dirty="0" smtClean="0"/>
              <a:t>比べて勝率が上がっている．</a:t>
            </a:r>
            <a:endParaRPr kumimoji="1" lang="ja-JP" altLang="en-US" dirty="0"/>
          </a:p>
        </p:txBody>
      </p:sp>
      <p:sp>
        <p:nvSpPr>
          <p:cNvPr id="10" name="テキスト ボックス 9"/>
          <p:cNvSpPr txBox="1"/>
          <p:nvPr/>
        </p:nvSpPr>
        <p:spPr>
          <a:xfrm>
            <a:off x="2745513" y="2553370"/>
            <a:ext cx="3891525" cy="461665"/>
          </a:xfrm>
          <a:prstGeom prst="rect">
            <a:avLst/>
          </a:prstGeom>
          <a:noFill/>
        </p:spPr>
        <p:txBody>
          <a:bodyPr wrap="square" rtlCol="0">
            <a:spAutoFit/>
          </a:bodyPr>
          <a:lstStyle/>
          <a:p>
            <a:r>
              <a:rPr lang="ja-JP" altLang="en-US" sz="2400" dirty="0"/>
              <a:t>プレイアウト数と勝率の関係</a:t>
            </a:r>
            <a:endParaRPr kumimoji="1" lang="ja-JP" altLang="en-US" sz="2400" dirty="0"/>
          </a:p>
        </p:txBody>
      </p:sp>
      <p:sp>
        <p:nvSpPr>
          <p:cNvPr id="13" name="コンテンツ プレースホルダー 2">
            <a:extLst>
              <a:ext uri="{FF2B5EF4-FFF2-40B4-BE49-F238E27FC236}">
                <a16:creationId xmlns:a16="http://schemas.microsoft.com/office/drawing/2014/main" xmlns="" id="{8C9B2F6E-10F6-47BD-912D-B07D93D87698}"/>
              </a:ext>
            </a:extLst>
          </p:cNvPr>
          <p:cNvSpPr txBox="1">
            <a:spLocks/>
          </p:cNvSpPr>
          <p:nvPr/>
        </p:nvSpPr>
        <p:spPr>
          <a:xfrm>
            <a:off x="1145801" y="1641791"/>
            <a:ext cx="7220959" cy="94140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9" y="1959038"/>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BBF40135-D7C6-48A3-9E6A-3F66E00A6FDC}"/>
              </a:ext>
            </a:extLst>
          </p:cNvPr>
          <p:cNvSpPr txBox="1"/>
          <p:nvPr/>
        </p:nvSpPr>
        <p:spPr>
          <a:xfrm>
            <a:off x="3272546" y="6396335"/>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graphicFrame>
        <p:nvGraphicFramePr>
          <p:cNvPr id="18" name="グラフ 17"/>
          <p:cNvGraphicFramePr>
            <a:graphicFrameLocks/>
          </p:cNvGraphicFramePr>
          <p:nvPr>
            <p:extLst>
              <p:ext uri="{D42A27DB-BD31-4B8C-83A1-F6EECF244321}">
                <p14:modId xmlns:p14="http://schemas.microsoft.com/office/powerpoint/2010/main" val="197545159"/>
              </p:ext>
            </p:extLst>
          </p:nvPr>
        </p:nvGraphicFramePr>
        <p:xfrm>
          <a:off x="1910280" y="3099900"/>
          <a:ext cx="5748951" cy="3165097"/>
        </p:xfrm>
        <a:graphic>
          <a:graphicData uri="http://schemas.openxmlformats.org/drawingml/2006/chart">
            <c:chart xmlns:c="http://schemas.openxmlformats.org/drawingml/2006/chart" xmlns:r="http://schemas.openxmlformats.org/officeDocument/2006/relationships" r:id="rId2"/>
          </a:graphicData>
        </a:graphic>
      </p:graphicFrame>
      <p:sp>
        <p:nvSpPr>
          <p:cNvPr id="19" name="二等辺三角形 18">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21"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3" name="コンテンツ プレースホルダー 2"/>
          <p:cNvSpPr txBox="1">
            <a:spLocks/>
          </p:cNvSpPr>
          <p:nvPr/>
        </p:nvSpPr>
        <p:spPr>
          <a:xfrm>
            <a:off x="822958" y="1869376"/>
            <a:ext cx="7543801" cy="495716"/>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ルーレット選択によって</a:t>
            </a:r>
            <a:r>
              <a:rPr lang="ja-JP" altLang="en-US" dirty="0" smtClean="0">
                <a:solidFill>
                  <a:srgbClr val="FF0000"/>
                </a:solidFill>
              </a:rPr>
              <a:t>勝率を上げられる</a:t>
            </a:r>
            <a:endParaRPr lang="ja-JP" altLang="en-US" dirty="0">
              <a:solidFill>
                <a:srgbClr val="FF0000"/>
              </a:solidFill>
            </a:endParaRPr>
          </a:p>
        </p:txBody>
      </p:sp>
      <p:sp>
        <p:nvSpPr>
          <p:cNvPr id="16" name="テキスト ボックス 15"/>
          <p:cNvSpPr txBox="1"/>
          <p:nvPr/>
        </p:nvSpPr>
        <p:spPr>
          <a:xfrm rot="16200000">
            <a:off x="138875" y="4155646"/>
            <a:ext cx="2771532" cy="830997"/>
          </a:xfrm>
          <a:prstGeom prst="rect">
            <a:avLst/>
          </a:prstGeom>
          <a:noFill/>
        </p:spPr>
        <p:txBody>
          <a:bodyPr wrap="square" rtlCol="0">
            <a:spAutoFit/>
          </a:bodyPr>
          <a:lstStyle/>
          <a:p>
            <a:r>
              <a:rPr kumimoji="1" lang="ja-JP" altLang="en-US" sz="2400" dirty="0" smtClean="0"/>
              <a:t>ルーレット</a:t>
            </a:r>
            <a:endParaRPr kumimoji="1" lang="en-US" altLang="ja-JP" sz="2400" dirty="0" smtClean="0"/>
          </a:p>
          <a:p>
            <a:r>
              <a:rPr kumimoji="1" lang="ja-JP" altLang="en-US" sz="2400" dirty="0" smtClean="0"/>
              <a:t>モンテカルロ法</a:t>
            </a:r>
            <a:r>
              <a:rPr kumimoji="1" lang="ja-JP" altLang="en-US" sz="2400" dirty="0"/>
              <a:t>勝率</a:t>
            </a:r>
          </a:p>
        </p:txBody>
      </p:sp>
    </p:spTree>
    <p:extLst>
      <p:ext uri="{BB962C8B-B14F-4D97-AF65-F5344CB8AC3E}">
        <p14:creationId xmlns:p14="http://schemas.microsoft.com/office/powerpoint/2010/main" val="1562541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nodePh="1">
                                  <p:stCondLst>
                                    <p:cond delay="0"/>
                                  </p:stCondLst>
                                  <p:endCondLst>
                                    <p:cond evt="begin" delay="0">
                                      <p:tn val="10"/>
                                    </p:cond>
                                  </p:end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27</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73556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28</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115969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コンテンツ プレースホルダー 2"/>
          <p:cNvSpPr>
            <a:spLocks noGrp="1"/>
          </p:cNvSpPr>
          <p:nvPr>
            <p:ph idx="1"/>
          </p:nvPr>
        </p:nvSpPr>
        <p:spPr>
          <a:xfrm>
            <a:off x="822959" y="753893"/>
            <a:ext cx="7759726" cy="2028248"/>
          </a:xfrm>
        </p:spPr>
        <p:txBody>
          <a:bodyPr>
            <a:spAutoFit/>
          </a:bodyPr>
          <a:lstStyle/>
          <a:p>
            <a:r>
              <a:rPr kumimoji="1" lang="ja-JP" altLang="en-US" dirty="0" smtClean="0"/>
              <a:t>完全にランダムにプレイアウトを行うよりも</a:t>
            </a:r>
            <a:endParaRPr kumimoji="1" lang="en-US" altLang="ja-JP" dirty="0" smtClean="0"/>
          </a:p>
          <a:p>
            <a:r>
              <a:rPr kumimoji="1" lang="ja-JP" altLang="en-US" dirty="0" smtClean="0"/>
              <a:t>無駄な手が減ると考えられるため，</a:t>
            </a:r>
            <a:endParaRPr kumimoji="1" lang="en-US" altLang="ja-JP" dirty="0" smtClean="0"/>
          </a:p>
          <a:p>
            <a:r>
              <a:rPr kumimoji="1" lang="ja-JP" altLang="en-US" dirty="0" smtClean="0"/>
              <a:t>ゲーム終了まで読まなければならない盤面の数は</a:t>
            </a:r>
            <a:endParaRPr kumimoji="1" lang="en-US" altLang="ja-JP" dirty="0" smtClean="0"/>
          </a:p>
          <a:p>
            <a:r>
              <a:rPr lang="ja-JP" altLang="en-US" dirty="0"/>
              <a:t>減</a:t>
            </a:r>
            <a:r>
              <a:rPr lang="ja-JP" altLang="en-US" dirty="0" smtClean="0"/>
              <a:t>ることが予想される．</a:t>
            </a:r>
            <a:endParaRPr kumimoji="1" lang="ja-JP" altLang="en-US" dirty="0"/>
          </a:p>
        </p:txBody>
      </p:sp>
      <p:sp>
        <p:nvSpPr>
          <p:cNvPr id="2" name="タイトル 1"/>
          <p:cNvSpPr>
            <a:spLocks noGrp="1"/>
          </p:cNvSpPr>
          <p:nvPr>
            <p:ph type="title"/>
          </p:nvPr>
        </p:nvSpPr>
        <p:spPr/>
        <p:txBody>
          <a:bodyPr>
            <a:noAutofit/>
          </a:bodyPr>
          <a:lstStyle/>
          <a:p>
            <a:r>
              <a:rPr kumimoji="1" lang="ja-JP" altLang="en-US" dirty="0" smtClean="0"/>
              <a:t>ルーレット選択のメリット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29</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 name="テキスト ボックス 2"/>
          <p:cNvSpPr txBox="1"/>
          <p:nvPr/>
        </p:nvSpPr>
        <p:spPr>
          <a:xfrm>
            <a:off x="4849091" y="3226062"/>
            <a:ext cx="3122971" cy="923330"/>
          </a:xfrm>
          <a:prstGeom prst="rect">
            <a:avLst/>
          </a:prstGeom>
          <a:noFill/>
        </p:spPr>
        <p:txBody>
          <a:bodyPr wrap="none" rtlCol="0">
            <a:spAutoFit/>
          </a:bodyPr>
          <a:lstStyle/>
          <a:p>
            <a:r>
              <a:rPr lang="ja-JP" altLang="en-US" dirty="0" smtClean="0"/>
              <a:t>ルーレット</a:t>
            </a:r>
            <a:r>
              <a:rPr lang="ja-JP" altLang="en-US" dirty="0"/>
              <a:t>選択</a:t>
            </a:r>
            <a:r>
              <a:rPr lang="ja-JP" altLang="en-US" dirty="0" smtClean="0"/>
              <a:t>を用いれば，</a:t>
            </a:r>
            <a:endParaRPr lang="en-US" altLang="ja-JP" dirty="0" smtClean="0"/>
          </a:p>
          <a:p>
            <a:r>
              <a:rPr lang="ja-JP" altLang="en-US" dirty="0" smtClean="0"/>
              <a:t>プレイアウト</a:t>
            </a:r>
            <a:r>
              <a:rPr kumimoji="1" lang="ja-JP" altLang="en-US" dirty="0" smtClean="0"/>
              <a:t>中に無駄な手で</a:t>
            </a:r>
            <a:endParaRPr kumimoji="1" lang="en-US" altLang="ja-JP" dirty="0" smtClean="0"/>
          </a:p>
          <a:p>
            <a:r>
              <a:rPr lang="ja-JP" altLang="en-US" dirty="0"/>
              <a:t>進</a:t>
            </a:r>
            <a:r>
              <a:rPr lang="ja-JP" altLang="en-US" dirty="0" smtClean="0"/>
              <a:t>まなくなることは</a:t>
            </a:r>
            <a:r>
              <a:rPr kumimoji="1" lang="ja-JP" altLang="en-US" dirty="0" smtClean="0"/>
              <a:t>起こりにくい</a:t>
            </a:r>
            <a:endParaRPr kumimoji="1" lang="en-US" altLang="ja-JP" dirty="0" smtClean="0"/>
          </a:p>
        </p:txBody>
      </p:sp>
      <p:sp>
        <p:nvSpPr>
          <p:cNvPr id="32" name="テキスト ボックス 31"/>
          <p:cNvSpPr txBox="1"/>
          <p:nvPr/>
        </p:nvSpPr>
        <p:spPr>
          <a:xfrm>
            <a:off x="4594860" y="4593313"/>
            <a:ext cx="4204997" cy="923330"/>
          </a:xfrm>
          <a:prstGeom prst="rect">
            <a:avLst/>
          </a:prstGeom>
          <a:noFill/>
        </p:spPr>
        <p:txBody>
          <a:bodyPr wrap="none" rtlCol="0">
            <a:spAutoFit/>
          </a:bodyPr>
          <a:lstStyle/>
          <a:p>
            <a:r>
              <a:rPr lang="ja-JP" altLang="en-US" dirty="0" smtClean="0"/>
              <a:t>プレイアウト中領地を増やしがちなので，</a:t>
            </a:r>
            <a:endParaRPr lang="en-US" altLang="ja-JP" dirty="0" smtClean="0"/>
          </a:p>
          <a:p>
            <a:r>
              <a:rPr kumimoji="1" lang="ja-JP" altLang="en-US" dirty="0" smtClean="0"/>
              <a:t>ゲーム</a:t>
            </a:r>
            <a:r>
              <a:rPr kumimoji="1" lang="ja-JP" altLang="en-US" dirty="0"/>
              <a:t>終了</a:t>
            </a:r>
            <a:r>
              <a:rPr kumimoji="1" lang="ja-JP" altLang="en-US" dirty="0" smtClean="0"/>
              <a:t>までに読む必要のある盤面の</a:t>
            </a:r>
            <a:endParaRPr kumimoji="1" lang="en-US" altLang="ja-JP" dirty="0" smtClean="0"/>
          </a:p>
          <a:p>
            <a:r>
              <a:rPr lang="ja-JP" altLang="en-US" dirty="0"/>
              <a:t>数</a:t>
            </a:r>
            <a:r>
              <a:rPr lang="ja-JP" altLang="en-US" dirty="0" smtClean="0"/>
              <a:t>が少なくなる</a:t>
            </a:r>
            <a:endParaRPr kumimoji="1" lang="en-US" altLang="ja-JP" dirty="0" smtClean="0"/>
          </a:p>
        </p:txBody>
      </p:sp>
    </p:spTree>
    <p:extLst>
      <p:ext uri="{BB962C8B-B14F-4D97-AF65-F5344CB8AC3E}">
        <p14:creationId xmlns:p14="http://schemas.microsoft.com/office/powerpoint/2010/main" val="3708876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a:t>Flood</a:t>
            </a:r>
            <a:r>
              <a:rPr lang="en-US" altLang="ja-JP" dirty="0"/>
              <a:t>-It</a:t>
            </a:r>
            <a:r>
              <a:rPr lang="ja-JP" altLang="en-US" dirty="0"/>
              <a:t>　とは</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a:t>
            </a:fld>
            <a:endParaRPr lang="ja-JP" altLang="en-US" dirty="0"/>
          </a:p>
        </p:txBody>
      </p:sp>
      <p:sp>
        <p:nvSpPr>
          <p:cNvPr id="7" name="コンテンツ プレースホルダー 2"/>
          <p:cNvSpPr>
            <a:spLocks noGrp="1"/>
          </p:cNvSpPr>
          <p:nvPr>
            <p:ph idx="1"/>
          </p:nvPr>
        </p:nvSpPr>
        <p:spPr>
          <a:xfrm>
            <a:off x="822959" y="5644882"/>
            <a:ext cx="7543801" cy="1213118"/>
          </a:xfrm>
        </p:spPr>
        <p:txBody>
          <a:bodyPr>
            <a:normAutofit fontScale="92500"/>
          </a:bodyPr>
          <a:lstStyle/>
          <a:p>
            <a:r>
              <a:rPr lang="ja-JP" altLang="en-US" dirty="0"/>
              <a:t>同じグリッドでも，操作の仕方によって手数が変わる．</a:t>
            </a:r>
            <a:endParaRPr lang="en-US" altLang="ja-JP" dirty="0"/>
          </a:p>
          <a:p>
            <a:r>
              <a:rPr lang="ja-JP" altLang="en-US" dirty="0"/>
              <a:t>　→最小の手数を求めたい</a:t>
            </a:r>
          </a:p>
        </p:txBody>
      </p:sp>
      <p:sp>
        <p:nvSpPr>
          <p:cNvPr id="8" name="正方形/長方形 7">
            <a:extLst>
              <a:ext uri="{FF2B5EF4-FFF2-40B4-BE49-F238E27FC236}">
                <a16:creationId xmlns:a16="http://schemas.microsoft.com/office/drawing/2014/main" xmlns="" id="{403471C3-EE28-47A4-91CE-E5B9DD16D970}"/>
              </a:ext>
            </a:extLst>
          </p:cNvPr>
          <p:cNvSpPr/>
          <p:nvPr/>
        </p:nvSpPr>
        <p:spPr>
          <a:xfrm>
            <a:off x="887334"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9" name="正方形/長方形 8">
            <a:extLst>
              <a:ext uri="{FF2B5EF4-FFF2-40B4-BE49-F238E27FC236}">
                <a16:creationId xmlns:a16="http://schemas.microsoft.com/office/drawing/2014/main" xmlns="" id="{D4583559-8246-4D47-8698-E4302FC6CB03}"/>
              </a:ext>
            </a:extLst>
          </p:cNvPr>
          <p:cNvSpPr/>
          <p:nvPr/>
        </p:nvSpPr>
        <p:spPr>
          <a:xfrm>
            <a:off x="887334"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73D92D25-2702-4780-AD55-5C092EA27366}"/>
              </a:ext>
            </a:extLst>
          </p:cNvPr>
          <p:cNvSpPr/>
          <p:nvPr/>
        </p:nvSpPr>
        <p:spPr>
          <a:xfrm>
            <a:off x="1967334"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ECFAA7E5-2F5C-430D-B4CE-E49BDA50AE01}"/>
              </a:ext>
            </a:extLst>
          </p:cNvPr>
          <p:cNvSpPr/>
          <p:nvPr/>
        </p:nvSpPr>
        <p:spPr>
          <a:xfrm>
            <a:off x="3047334"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6F71A11A-0546-4EF4-A281-30C87112E8E0}"/>
              </a:ext>
            </a:extLst>
          </p:cNvPr>
          <p:cNvSpPr/>
          <p:nvPr/>
        </p:nvSpPr>
        <p:spPr>
          <a:xfrm>
            <a:off x="887334"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96734E08-3C7C-4F0C-925C-F86BC1442BDD}"/>
              </a:ext>
            </a:extLst>
          </p:cNvPr>
          <p:cNvSpPr/>
          <p:nvPr/>
        </p:nvSpPr>
        <p:spPr>
          <a:xfrm>
            <a:off x="1967334"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E9B45711-EBB4-4C4C-BBBB-0FD330964757}"/>
              </a:ext>
            </a:extLst>
          </p:cNvPr>
          <p:cNvSpPr/>
          <p:nvPr/>
        </p:nvSpPr>
        <p:spPr>
          <a:xfrm>
            <a:off x="3047334"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4D89E65-51EB-4198-B6C7-FDAF891583B9}"/>
              </a:ext>
            </a:extLst>
          </p:cNvPr>
          <p:cNvSpPr/>
          <p:nvPr/>
        </p:nvSpPr>
        <p:spPr>
          <a:xfrm>
            <a:off x="88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689586B-6CE2-4164-BF82-A9717332A424}"/>
              </a:ext>
            </a:extLst>
          </p:cNvPr>
          <p:cNvSpPr/>
          <p:nvPr/>
        </p:nvSpPr>
        <p:spPr>
          <a:xfrm>
            <a:off x="1967334"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ED15DA40-951C-466C-876F-F6A24375EC23}"/>
              </a:ext>
            </a:extLst>
          </p:cNvPr>
          <p:cNvSpPr/>
          <p:nvPr/>
        </p:nvSpPr>
        <p:spPr>
          <a:xfrm>
            <a:off x="3047334"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709E1CA-BAF9-4413-9D37-F31145C23123}"/>
              </a:ext>
            </a:extLst>
          </p:cNvPr>
          <p:cNvSpPr/>
          <p:nvPr/>
        </p:nvSpPr>
        <p:spPr>
          <a:xfrm>
            <a:off x="3729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3BB8DC8-4FCB-41A4-81D7-507B85A88A87}"/>
              </a:ext>
            </a:extLst>
          </p:cNvPr>
          <p:cNvSpPr/>
          <p:nvPr/>
        </p:nvSpPr>
        <p:spPr>
          <a:xfrm>
            <a:off x="1501882" y="461431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0EB0669F-B9FA-4350-8F72-EEDD1369162B}"/>
              </a:ext>
            </a:extLst>
          </p:cNvPr>
          <p:cNvSpPr/>
          <p:nvPr/>
        </p:nvSpPr>
        <p:spPr>
          <a:xfrm>
            <a:off x="2600579" y="461431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F4794462-131D-4DC1-B349-076D37CEB739}"/>
              </a:ext>
            </a:extLst>
          </p:cNvPr>
          <p:cNvSpPr/>
          <p:nvPr/>
        </p:nvSpPr>
        <p:spPr>
          <a:xfrm>
            <a:off x="3694859" y="461431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38EAB2E-659B-4C76-83C9-03724A06FC77}"/>
              </a:ext>
            </a:extLst>
          </p:cNvPr>
          <p:cNvSpPr/>
          <p:nvPr/>
        </p:nvSpPr>
        <p:spPr>
          <a:xfrm>
            <a:off x="5126760" y="1194318"/>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23" name="正方形/長方形 22">
            <a:extLst>
              <a:ext uri="{FF2B5EF4-FFF2-40B4-BE49-F238E27FC236}">
                <a16:creationId xmlns:a16="http://schemas.microsoft.com/office/drawing/2014/main" xmlns="" id="{B5897F2D-AA67-4DC0-B471-37315EC3E49C}"/>
              </a:ext>
            </a:extLst>
          </p:cNvPr>
          <p:cNvSpPr/>
          <p:nvPr/>
        </p:nvSpPr>
        <p:spPr>
          <a:xfrm>
            <a:off x="5126760" y="119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B3FB86D3-71E7-47AF-9D90-DB31CD50AD74}"/>
              </a:ext>
            </a:extLst>
          </p:cNvPr>
          <p:cNvSpPr/>
          <p:nvPr/>
        </p:nvSpPr>
        <p:spPr>
          <a:xfrm>
            <a:off x="6206760" y="119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82777D0D-DD93-4FD8-ACF9-1A814352CC0C}"/>
              </a:ext>
            </a:extLst>
          </p:cNvPr>
          <p:cNvSpPr/>
          <p:nvPr/>
        </p:nvSpPr>
        <p:spPr>
          <a:xfrm>
            <a:off x="7286760" y="1194318"/>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1F583654-9953-452F-A5FF-71D33262E8C2}"/>
              </a:ext>
            </a:extLst>
          </p:cNvPr>
          <p:cNvSpPr/>
          <p:nvPr/>
        </p:nvSpPr>
        <p:spPr>
          <a:xfrm>
            <a:off x="5126760" y="227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7D4A1116-22BE-4C4C-9FB6-62A7CC062973}"/>
              </a:ext>
            </a:extLst>
          </p:cNvPr>
          <p:cNvSpPr/>
          <p:nvPr/>
        </p:nvSpPr>
        <p:spPr>
          <a:xfrm>
            <a:off x="6206760" y="227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B1129B66-2C0E-49EF-BC38-C123852D1024}"/>
              </a:ext>
            </a:extLst>
          </p:cNvPr>
          <p:cNvSpPr/>
          <p:nvPr/>
        </p:nvSpPr>
        <p:spPr>
          <a:xfrm>
            <a:off x="7286760" y="2274318"/>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5363BD78-0A58-42BA-A451-E2649B92CA6F}"/>
              </a:ext>
            </a:extLst>
          </p:cNvPr>
          <p:cNvSpPr/>
          <p:nvPr/>
        </p:nvSpPr>
        <p:spPr>
          <a:xfrm>
            <a:off x="512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6B4A560A-5122-4373-9AB3-1DEFE6D8E109}"/>
              </a:ext>
            </a:extLst>
          </p:cNvPr>
          <p:cNvSpPr/>
          <p:nvPr/>
        </p:nvSpPr>
        <p:spPr>
          <a:xfrm>
            <a:off x="6206760" y="3354318"/>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CD18A449-3967-4F26-86D6-F72B7BEE3466}"/>
              </a:ext>
            </a:extLst>
          </p:cNvPr>
          <p:cNvSpPr/>
          <p:nvPr/>
        </p:nvSpPr>
        <p:spPr>
          <a:xfrm>
            <a:off x="7286760" y="3354318"/>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298285EC-E8A7-40B8-A0FD-210184DC6943}"/>
              </a:ext>
            </a:extLst>
          </p:cNvPr>
          <p:cNvSpPr/>
          <p:nvPr/>
        </p:nvSpPr>
        <p:spPr>
          <a:xfrm>
            <a:off x="5306760" y="462494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CCF31DA3-E774-483B-AA75-786564575B1B}"/>
              </a:ext>
            </a:extLst>
          </p:cNvPr>
          <p:cNvSpPr/>
          <p:nvPr/>
        </p:nvSpPr>
        <p:spPr>
          <a:xfrm>
            <a:off x="6435683" y="462494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a16="http://schemas.microsoft.com/office/drawing/2014/main" xmlns="" id="{D7D097FC-393B-435F-89D6-A24ADC5C9D0A}"/>
              </a:ext>
            </a:extLst>
          </p:cNvPr>
          <p:cNvSpPr/>
          <p:nvPr/>
        </p:nvSpPr>
        <p:spPr>
          <a:xfrm>
            <a:off x="7534380" y="462494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5" name="直線コネクタ 34">
            <a:extLst>
              <a:ext uri="{FF2B5EF4-FFF2-40B4-BE49-F238E27FC236}">
                <a16:creationId xmlns:a16="http://schemas.microsoft.com/office/drawing/2014/main" xmlns="" id="{5B919E91-7E17-4AAC-8052-4787BF39C842}"/>
              </a:ext>
            </a:extLst>
          </p:cNvPr>
          <p:cNvCxnSpPr>
            <a:cxnSpLocks/>
          </p:cNvCxnSpPr>
          <p:nvPr/>
        </p:nvCxnSpPr>
        <p:spPr>
          <a:xfrm>
            <a:off x="4594859" y="784882"/>
            <a:ext cx="0" cy="486000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36" name="テキスト ボックス 35"/>
          <p:cNvSpPr txBox="1"/>
          <p:nvPr/>
        </p:nvSpPr>
        <p:spPr>
          <a:xfrm>
            <a:off x="331212" y="5329652"/>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37" name="テキスト ボックス 36"/>
          <p:cNvSpPr txBox="1"/>
          <p:nvPr/>
        </p:nvSpPr>
        <p:spPr>
          <a:xfrm>
            <a:off x="1460136" y="5329652"/>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38" name="テキスト ボックス 37"/>
          <p:cNvSpPr txBox="1"/>
          <p:nvPr/>
        </p:nvSpPr>
        <p:spPr>
          <a:xfrm>
            <a:off x="2589058" y="5329652"/>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39" name="テキスト ボックス 38"/>
          <p:cNvSpPr txBox="1"/>
          <p:nvPr/>
        </p:nvSpPr>
        <p:spPr>
          <a:xfrm>
            <a:off x="3717980" y="5329652"/>
            <a:ext cx="761747" cy="369332"/>
          </a:xfrm>
          <a:prstGeom prst="rect">
            <a:avLst/>
          </a:prstGeom>
          <a:noFill/>
        </p:spPr>
        <p:txBody>
          <a:bodyPr wrap="none" rtlCol="0">
            <a:spAutoFit/>
          </a:bodyPr>
          <a:lstStyle/>
          <a:p>
            <a:r>
              <a:rPr lang="en-US" altLang="ja-JP" dirty="0"/>
              <a:t>4</a:t>
            </a:r>
            <a:r>
              <a:rPr lang="ja-JP" altLang="en-US" dirty="0"/>
              <a:t>手目</a:t>
            </a:r>
            <a:endParaRPr kumimoji="1" lang="ja-JP" altLang="en-US" dirty="0"/>
          </a:p>
        </p:txBody>
      </p:sp>
      <p:sp>
        <p:nvSpPr>
          <p:cNvPr id="40" name="テキスト ボックス 39"/>
          <p:cNvSpPr txBox="1"/>
          <p:nvPr/>
        </p:nvSpPr>
        <p:spPr>
          <a:xfrm>
            <a:off x="5306759" y="5344940"/>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41" name="テキスト ボックス 40"/>
          <p:cNvSpPr txBox="1"/>
          <p:nvPr/>
        </p:nvSpPr>
        <p:spPr>
          <a:xfrm>
            <a:off x="6435683" y="5344940"/>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42" name="テキスト ボックス 41"/>
          <p:cNvSpPr txBox="1"/>
          <p:nvPr/>
        </p:nvSpPr>
        <p:spPr>
          <a:xfrm>
            <a:off x="7564605" y="5344940"/>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Tree>
    <p:extLst>
      <p:ext uri="{BB962C8B-B14F-4D97-AF65-F5344CB8AC3E}">
        <p14:creationId xmlns:p14="http://schemas.microsoft.com/office/powerpoint/2010/main" val="690900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1000" fill="hold"/>
                                        <p:tgtEl>
                                          <p:spTgt spid="23"/>
                                        </p:tgtEl>
                                        <p:attrNameLst>
                                          <p:attrName>fillcolor</p:attrName>
                                        </p:attrNameLst>
                                      </p:cBhvr>
                                      <p:to>
                                        <a:srgbClr val="5B9BD5"/>
                                      </p:to>
                                    </p:animClr>
                                    <p:set>
                                      <p:cBhvr>
                                        <p:cTn id="15" dur="1000" fill="hold"/>
                                        <p:tgtEl>
                                          <p:spTgt spid="23"/>
                                        </p:tgtEl>
                                        <p:attrNameLst>
                                          <p:attrName>fill.type</p:attrName>
                                        </p:attrNameLst>
                                      </p:cBhvr>
                                      <p:to>
                                        <p:strVal val="solid"/>
                                      </p:to>
                                    </p:set>
                                    <p:set>
                                      <p:cBhvr>
                                        <p:cTn id="16" dur="1000" fill="hold"/>
                                        <p:tgtEl>
                                          <p:spTgt spid="23"/>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mph" presetSubtype="2" fill="hold" nodeType="clickEffect">
                                  <p:stCondLst>
                                    <p:cond delay="0"/>
                                  </p:stCondLst>
                                  <p:childTnLst>
                                    <p:animClr clrSpc="rgb" dir="cw">
                                      <p:cBhvr>
                                        <p:cTn id="28" dur="1000" fill="hold"/>
                                        <p:tgtEl>
                                          <p:spTgt spid="23"/>
                                        </p:tgtEl>
                                        <p:attrNameLst>
                                          <p:attrName>fillcolor</p:attrName>
                                        </p:attrNameLst>
                                      </p:cBhvr>
                                      <p:to>
                                        <a:srgbClr val="FF0000"/>
                                      </p:to>
                                    </p:animClr>
                                    <p:set>
                                      <p:cBhvr>
                                        <p:cTn id="29" dur="1000" fill="hold"/>
                                        <p:tgtEl>
                                          <p:spTgt spid="23"/>
                                        </p:tgtEl>
                                        <p:attrNameLst>
                                          <p:attrName>fill.type</p:attrName>
                                        </p:attrNameLst>
                                      </p:cBhvr>
                                      <p:to>
                                        <p:strVal val="solid"/>
                                      </p:to>
                                    </p:set>
                                    <p:set>
                                      <p:cBhvr>
                                        <p:cTn id="30" dur="1000" fill="hold"/>
                                        <p:tgtEl>
                                          <p:spTgt spid="23"/>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1000" fill="hold"/>
                                        <p:tgtEl>
                                          <p:spTgt spid="24"/>
                                        </p:tgtEl>
                                        <p:attrNameLst>
                                          <p:attrName>fillcolor</p:attrName>
                                        </p:attrNameLst>
                                      </p:cBhvr>
                                      <p:to>
                                        <a:srgbClr val="FF0000"/>
                                      </p:to>
                                    </p:animClr>
                                    <p:set>
                                      <p:cBhvr>
                                        <p:cTn id="33" dur="1000" fill="hold"/>
                                        <p:tgtEl>
                                          <p:spTgt spid="24"/>
                                        </p:tgtEl>
                                        <p:attrNameLst>
                                          <p:attrName>fill.type</p:attrName>
                                        </p:attrNameLst>
                                      </p:cBhvr>
                                      <p:to>
                                        <p:strVal val="solid"/>
                                      </p:to>
                                    </p:set>
                                    <p:set>
                                      <p:cBhvr>
                                        <p:cTn id="34" dur="1000" fill="hold"/>
                                        <p:tgtEl>
                                          <p:spTgt spid="2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1000" fill="hold"/>
                                        <p:tgtEl>
                                          <p:spTgt spid="25"/>
                                        </p:tgtEl>
                                        <p:attrNameLst>
                                          <p:attrName>fillcolor</p:attrName>
                                        </p:attrNameLst>
                                      </p:cBhvr>
                                      <p:to>
                                        <a:srgbClr val="FF0000"/>
                                      </p:to>
                                    </p:animClr>
                                    <p:set>
                                      <p:cBhvr>
                                        <p:cTn id="37" dur="1000" fill="hold"/>
                                        <p:tgtEl>
                                          <p:spTgt spid="25"/>
                                        </p:tgtEl>
                                        <p:attrNameLst>
                                          <p:attrName>fill.type</p:attrName>
                                        </p:attrNameLst>
                                      </p:cBhvr>
                                      <p:to>
                                        <p:strVal val="solid"/>
                                      </p:to>
                                    </p:set>
                                    <p:set>
                                      <p:cBhvr>
                                        <p:cTn id="38" dur="1000" fill="hold"/>
                                        <p:tgtEl>
                                          <p:spTgt spid="25"/>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1000" fill="hold"/>
                                        <p:tgtEl>
                                          <p:spTgt spid="27"/>
                                        </p:tgtEl>
                                        <p:attrNameLst>
                                          <p:attrName>fillcolor</p:attrName>
                                        </p:attrNameLst>
                                      </p:cBhvr>
                                      <p:to>
                                        <a:srgbClr val="FF0000"/>
                                      </p:to>
                                    </p:animClr>
                                    <p:set>
                                      <p:cBhvr>
                                        <p:cTn id="41" dur="1000" fill="hold"/>
                                        <p:tgtEl>
                                          <p:spTgt spid="27"/>
                                        </p:tgtEl>
                                        <p:attrNameLst>
                                          <p:attrName>fill.type</p:attrName>
                                        </p:attrNameLst>
                                      </p:cBhvr>
                                      <p:to>
                                        <p:strVal val="solid"/>
                                      </p:to>
                                    </p:set>
                                    <p:set>
                                      <p:cBhvr>
                                        <p:cTn id="42" dur="1000" fill="hold"/>
                                        <p:tgtEl>
                                          <p:spTgt spid="2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1000" fill="hold"/>
                                        <p:tgtEl>
                                          <p:spTgt spid="28"/>
                                        </p:tgtEl>
                                        <p:attrNameLst>
                                          <p:attrName>fillcolor</p:attrName>
                                        </p:attrNameLst>
                                      </p:cBhvr>
                                      <p:to>
                                        <a:srgbClr val="FF0000"/>
                                      </p:to>
                                    </p:animClr>
                                    <p:set>
                                      <p:cBhvr>
                                        <p:cTn id="45" dur="1000" fill="hold"/>
                                        <p:tgtEl>
                                          <p:spTgt spid="28"/>
                                        </p:tgtEl>
                                        <p:attrNameLst>
                                          <p:attrName>fill.type</p:attrName>
                                        </p:attrNameLst>
                                      </p:cBhvr>
                                      <p:to>
                                        <p:strVal val="solid"/>
                                      </p:to>
                                    </p:set>
                                    <p:set>
                                      <p:cBhvr>
                                        <p:cTn id="46" dur="1000" fill="hold"/>
                                        <p:tgtEl>
                                          <p:spTgt spid="28"/>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fade">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mph" presetSubtype="2" fill="hold" nodeType="clickEffect">
                                  <p:stCondLst>
                                    <p:cond delay="0"/>
                                  </p:stCondLst>
                                  <p:childTnLst>
                                    <p:animClr clrSpc="rgb" dir="cw">
                                      <p:cBhvr>
                                        <p:cTn id="58" dur="1000" fill="hold"/>
                                        <p:tgtEl>
                                          <p:spTgt spid="23"/>
                                        </p:tgtEl>
                                        <p:attrNameLst>
                                          <p:attrName>fillcolor</p:attrName>
                                        </p:attrNameLst>
                                      </p:cBhvr>
                                      <p:to>
                                        <a:srgbClr val="00B050"/>
                                      </p:to>
                                    </p:animClr>
                                    <p:set>
                                      <p:cBhvr>
                                        <p:cTn id="59" dur="1000" fill="hold"/>
                                        <p:tgtEl>
                                          <p:spTgt spid="23"/>
                                        </p:tgtEl>
                                        <p:attrNameLst>
                                          <p:attrName>fill.type</p:attrName>
                                        </p:attrNameLst>
                                      </p:cBhvr>
                                      <p:to>
                                        <p:strVal val="solid"/>
                                      </p:to>
                                    </p:set>
                                    <p:set>
                                      <p:cBhvr>
                                        <p:cTn id="60" dur="1000" fill="hold"/>
                                        <p:tgtEl>
                                          <p:spTgt spid="23"/>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1000" fill="hold"/>
                                        <p:tgtEl>
                                          <p:spTgt spid="24"/>
                                        </p:tgtEl>
                                        <p:attrNameLst>
                                          <p:attrName>fillcolor</p:attrName>
                                        </p:attrNameLst>
                                      </p:cBhvr>
                                      <p:to>
                                        <a:srgbClr val="00B050"/>
                                      </p:to>
                                    </p:animClr>
                                    <p:set>
                                      <p:cBhvr>
                                        <p:cTn id="63" dur="1000" fill="hold"/>
                                        <p:tgtEl>
                                          <p:spTgt spid="24"/>
                                        </p:tgtEl>
                                        <p:attrNameLst>
                                          <p:attrName>fill.type</p:attrName>
                                        </p:attrNameLst>
                                      </p:cBhvr>
                                      <p:to>
                                        <p:strVal val="solid"/>
                                      </p:to>
                                    </p:set>
                                    <p:set>
                                      <p:cBhvr>
                                        <p:cTn id="64" dur="1000" fill="hold"/>
                                        <p:tgtEl>
                                          <p:spTgt spid="24"/>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1000" fill="hold"/>
                                        <p:tgtEl>
                                          <p:spTgt spid="25"/>
                                        </p:tgtEl>
                                        <p:attrNameLst>
                                          <p:attrName>fillcolor</p:attrName>
                                        </p:attrNameLst>
                                      </p:cBhvr>
                                      <p:to>
                                        <a:srgbClr val="00B050"/>
                                      </p:to>
                                    </p:animClr>
                                    <p:set>
                                      <p:cBhvr>
                                        <p:cTn id="67" dur="1000" fill="hold"/>
                                        <p:tgtEl>
                                          <p:spTgt spid="25"/>
                                        </p:tgtEl>
                                        <p:attrNameLst>
                                          <p:attrName>fill.type</p:attrName>
                                        </p:attrNameLst>
                                      </p:cBhvr>
                                      <p:to>
                                        <p:strVal val="solid"/>
                                      </p:to>
                                    </p:set>
                                    <p:set>
                                      <p:cBhvr>
                                        <p:cTn id="68" dur="1000" fill="hold"/>
                                        <p:tgtEl>
                                          <p:spTgt spid="25"/>
                                        </p:tgtEl>
                                        <p:attrNameLst>
                                          <p:attrName>fill.on</p:attrName>
                                        </p:attrNameLst>
                                      </p:cBhvr>
                                      <p:to>
                                        <p:strVal val="true"/>
                                      </p:to>
                                    </p:set>
                                  </p:childTnLst>
                                </p:cTn>
                              </p:par>
                              <p:par>
                                <p:cTn id="69" presetID="1" presetClass="emph" presetSubtype="2" fill="hold" nodeType="withEffect">
                                  <p:stCondLst>
                                    <p:cond delay="0"/>
                                  </p:stCondLst>
                                  <p:childTnLst>
                                    <p:animClr clrSpc="rgb" dir="cw">
                                      <p:cBhvr>
                                        <p:cTn id="70" dur="1000" fill="hold"/>
                                        <p:tgtEl>
                                          <p:spTgt spid="27"/>
                                        </p:tgtEl>
                                        <p:attrNameLst>
                                          <p:attrName>fillcolor</p:attrName>
                                        </p:attrNameLst>
                                      </p:cBhvr>
                                      <p:to>
                                        <a:srgbClr val="00B050"/>
                                      </p:to>
                                    </p:animClr>
                                    <p:set>
                                      <p:cBhvr>
                                        <p:cTn id="71" dur="1000" fill="hold"/>
                                        <p:tgtEl>
                                          <p:spTgt spid="27"/>
                                        </p:tgtEl>
                                        <p:attrNameLst>
                                          <p:attrName>fill.type</p:attrName>
                                        </p:attrNameLst>
                                      </p:cBhvr>
                                      <p:to>
                                        <p:strVal val="solid"/>
                                      </p:to>
                                    </p:set>
                                    <p:set>
                                      <p:cBhvr>
                                        <p:cTn id="72" dur="1000" fill="hold"/>
                                        <p:tgtEl>
                                          <p:spTgt spid="27"/>
                                        </p:tgtEl>
                                        <p:attrNameLst>
                                          <p:attrName>fill.on</p:attrName>
                                        </p:attrNameLst>
                                      </p:cBhvr>
                                      <p:to>
                                        <p:strVal val="true"/>
                                      </p:to>
                                    </p:set>
                                  </p:childTnLst>
                                </p:cTn>
                              </p:par>
                              <p:par>
                                <p:cTn id="73" presetID="1" presetClass="emph" presetSubtype="2" fill="hold" nodeType="withEffect">
                                  <p:stCondLst>
                                    <p:cond delay="0"/>
                                  </p:stCondLst>
                                  <p:childTnLst>
                                    <p:animClr clrSpc="rgb" dir="cw">
                                      <p:cBhvr>
                                        <p:cTn id="74" dur="1000" fill="hold"/>
                                        <p:tgtEl>
                                          <p:spTgt spid="28"/>
                                        </p:tgtEl>
                                        <p:attrNameLst>
                                          <p:attrName>fillcolor</p:attrName>
                                        </p:attrNameLst>
                                      </p:cBhvr>
                                      <p:to>
                                        <a:srgbClr val="00B050"/>
                                      </p:to>
                                    </p:animClr>
                                    <p:set>
                                      <p:cBhvr>
                                        <p:cTn id="75" dur="1000" fill="hold"/>
                                        <p:tgtEl>
                                          <p:spTgt spid="28"/>
                                        </p:tgtEl>
                                        <p:attrNameLst>
                                          <p:attrName>fill.type</p:attrName>
                                        </p:attrNameLst>
                                      </p:cBhvr>
                                      <p:to>
                                        <p:strVal val="solid"/>
                                      </p:to>
                                    </p:set>
                                    <p:set>
                                      <p:cBhvr>
                                        <p:cTn id="76" dur="1000" fill="hold"/>
                                        <p:tgtEl>
                                          <p:spTgt spid="28"/>
                                        </p:tgtEl>
                                        <p:attrNameLst>
                                          <p:attrName>fill.on</p:attrName>
                                        </p:attrNameLst>
                                      </p:cBhvr>
                                      <p:to>
                                        <p:strVal val="true"/>
                                      </p:to>
                                    </p:set>
                                  </p:childTnLst>
                                </p:cTn>
                              </p:par>
                              <p:par>
                                <p:cTn id="77" presetID="1" presetClass="emph" presetSubtype="2" fill="hold" nodeType="withEffect">
                                  <p:stCondLst>
                                    <p:cond delay="0"/>
                                  </p:stCondLst>
                                  <p:childTnLst>
                                    <p:animClr clrSpc="rgb" dir="cw">
                                      <p:cBhvr>
                                        <p:cTn id="78" dur="1000" fill="hold"/>
                                        <p:tgtEl>
                                          <p:spTgt spid="22"/>
                                        </p:tgtEl>
                                        <p:attrNameLst>
                                          <p:attrName>fillcolor</p:attrName>
                                        </p:attrNameLst>
                                      </p:cBhvr>
                                      <p:to>
                                        <a:srgbClr val="00B050"/>
                                      </p:to>
                                    </p:animClr>
                                    <p:set>
                                      <p:cBhvr>
                                        <p:cTn id="79" dur="1000" fill="hold"/>
                                        <p:tgtEl>
                                          <p:spTgt spid="22"/>
                                        </p:tgtEl>
                                        <p:attrNameLst>
                                          <p:attrName>fill.type</p:attrName>
                                        </p:attrNameLst>
                                      </p:cBhvr>
                                      <p:to>
                                        <p:strVal val="solid"/>
                                      </p:to>
                                    </p:set>
                                    <p:set>
                                      <p:cBhvr>
                                        <p:cTn id="80" dur="1000" fill="hold"/>
                                        <p:tgtEl>
                                          <p:spTgt spid="22"/>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1000" fill="hold"/>
                                        <p:tgtEl>
                                          <p:spTgt spid="26"/>
                                        </p:tgtEl>
                                        <p:attrNameLst>
                                          <p:attrName>fillcolor</p:attrName>
                                        </p:attrNameLst>
                                      </p:cBhvr>
                                      <p:to>
                                        <a:srgbClr val="00B050"/>
                                      </p:to>
                                    </p:animClr>
                                    <p:set>
                                      <p:cBhvr>
                                        <p:cTn id="83" dur="1000" fill="hold"/>
                                        <p:tgtEl>
                                          <p:spTgt spid="26"/>
                                        </p:tgtEl>
                                        <p:attrNameLst>
                                          <p:attrName>fill.type</p:attrName>
                                        </p:attrNameLst>
                                      </p:cBhvr>
                                      <p:to>
                                        <p:strVal val="solid"/>
                                      </p:to>
                                    </p:set>
                                    <p:set>
                                      <p:cBhvr>
                                        <p:cTn id="84" dur="1000" fill="hold"/>
                                        <p:tgtEl>
                                          <p:spTgt spid="26"/>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1000" fill="hold"/>
                                        <p:tgtEl>
                                          <p:spTgt spid="29"/>
                                        </p:tgtEl>
                                        <p:attrNameLst>
                                          <p:attrName>fillcolor</p:attrName>
                                        </p:attrNameLst>
                                      </p:cBhvr>
                                      <p:to>
                                        <a:srgbClr val="00B050"/>
                                      </p:to>
                                    </p:animClr>
                                    <p:set>
                                      <p:cBhvr>
                                        <p:cTn id="87" dur="1000" fill="hold"/>
                                        <p:tgtEl>
                                          <p:spTgt spid="29"/>
                                        </p:tgtEl>
                                        <p:attrNameLst>
                                          <p:attrName>fill.type</p:attrName>
                                        </p:attrNameLst>
                                      </p:cBhvr>
                                      <p:to>
                                        <p:strVal val="solid"/>
                                      </p:to>
                                    </p:set>
                                    <p:set>
                                      <p:cBhvr>
                                        <p:cTn id="88" dur="1000" fill="hold"/>
                                        <p:tgtEl>
                                          <p:spTgt spid="2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1000" fill="hold"/>
                                        <p:tgtEl>
                                          <p:spTgt spid="30"/>
                                        </p:tgtEl>
                                        <p:attrNameLst>
                                          <p:attrName>fillcolor</p:attrName>
                                        </p:attrNameLst>
                                      </p:cBhvr>
                                      <p:to>
                                        <a:srgbClr val="00B050"/>
                                      </p:to>
                                    </p:animClr>
                                    <p:set>
                                      <p:cBhvr>
                                        <p:cTn id="91" dur="1000" fill="hold"/>
                                        <p:tgtEl>
                                          <p:spTgt spid="30"/>
                                        </p:tgtEl>
                                        <p:attrNameLst>
                                          <p:attrName>fill.type</p:attrName>
                                        </p:attrNameLst>
                                      </p:cBhvr>
                                      <p:to>
                                        <p:strVal val="solid"/>
                                      </p:to>
                                    </p:set>
                                    <p:set>
                                      <p:cBhvr>
                                        <p:cTn id="92" dur="1000" fill="hold"/>
                                        <p:tgtEl>
                                          <p:spTgt spid="3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1000" fill="hold"/>
                                        <p:tgtEl>
                                          <p:spTgt spid="31"/>
                                        </p:tgtEl>
                                        <p:attrNameLst>
                                          <p:attrName>fillcolor</p:attrName>
                                        </p:attrNameLst>
                                      </p:cBhvr>
                                      <p:to>
                                        <a:srgbClr val="00B050"/>
                                      </p:to>
                                    </p:animClr>
                                    <p:set>
                                      <p:cBhvr>
                                        <p:cTn id="95" dur="1000" fill="hold"/>
                                        <p:tgtEl>
                                          <p:spTgt spid="31"/>
                                        </p:tgtEl>
                                        <p:attrNameLst>
                                          <p:attrName>fill.type</p:attrName>
                                        </p:attrNameLst>
                                      </p:cBhvr>
                                      <p:to>
                                        <p:strVal val="solid"/>
                                      </p:to>
                                    </p:set>
                                    <p:set>
                                      <p:cBhvr>
                                        <p:cTn id="96" dur="1000" fill="hold"/>
                                        <p:tgtEl>
                                          <p:spTgt spid="3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animEffect transition="in" filter="fade">
                                      <p:cBhvr>
                                        <p:cTn id="101" dur="500"/>
                                        <p:tgtEl>
                                          <p:spTgt spid="7">
                                            <p:txEl>
                                              <p:pRg st="0" end="0"/>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7">
                                            <p:txEl>
                                              <p:pRg st="1" end="1"/>
                                            </p:txEl>
                                          </p:spTgt>
                                        </p:tgtEl>
                                        <p:attrNameLst>
                                          <p:attrName>style.visibility</p:attrName>
                                        </p:attrNameLst>
                                      </p:cBhvr>
                                      <p:to>
                                        <p:strVal val="visible"/>
                                      </p:to>
                                    </p:set>
                                    <p:animEffect transition="in" filter="fade">
                                      <p:cBhvr>
                                        <p:cTn id="106"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40" grpId="0"/>
      <p:bldP spid="41" grpId="0"/>
      <p:bldP spid="4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7649832" cy="1958874"/>
          </a:xfrm>
        </p:spPr>
        <p:txBody>
          <a:bodyPr>
            <a:noAutofit/>
          </a:bodyPr>
          <a:lstStyle/>
          <a:p>
            <a:r>
              <a:rPr kumimoji="1" lang="ja-JP" altLang="en-US" dirty="0"/>
              <a:t>以下の条件</a:t>
            </a:r>
            <a:r>
              <a:rPr kumimoji="1" lang="ja-JP" altLang="en-US" dirty="0" smtClean="0"/>
              <a:t>で盤面のマスの数を</a:t>
            </a:r>
            <a:r>
              <a:rPr kumimoji="1" lang="ja-JP" altLang="en-US" dirty="0"/>
              <a:t>変えながら</a:t>
            </a:r>
            <a:endParaRPr kumimoji="1" lang="en-US" altLang="ja-JP" dirty="0"/>
          </a:p>
          <a:p>
            <a:r>
              <a:rPr kumimoji="1" lang="en-US" altLang="ja-JP" dirty="0"/>
              <a:t>500</a:t>
            </a:r>
            <a:r>
              <a:rPr kumimoji="1" lang="ja-JP" altLang="en-US" dirty="0"/>
              <a:t>種類の初期盤面に</a:t>
            </a:r>
            <a:r>
              <a:rPr kumimoji="1" lang="ja-JP" altLang="en-US" dirty="0" smtClean="0"/>
              <a:t>対して，一回のプレイアウトを行う際に，平均して何手分の盤面を読む必要があるのかを記録した．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30</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89418">
                    <a:tc>
                      <a:txBody>
                        <a:bodyPr/>
                        <a:lstStyle/>
                        <a:p>
                          <a:pPr algn="ctr"/>
                          <a:r>
                            <a:rPr kumimoji="1" lang="ja-JP" altLang="en-US" sz="3200" b="0" i="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b="0" i="0" smtClean="0">
                                  <a:latin typeface="Cambria Math" panose="02040503050406030204" pitchFamily="18" charset="0"/>
                                </a:rPr>
                                <m:t>6</m:t>
                              </m:r>
                            </m:oMath>
                          </a14:m>
                          <a:r>
                            <a:rPr kumimoji="1" lang="ja-JP" altLang="en-US" sz="3200" b="0" i="0" dirty="0"/>
                            <a:t>色</a:t>
                          </a:r>
                          <a:endParaRPr kumimoji="1" lang="en-US" altLang="ja-JP" sz="3200" b="0" i="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15966307"/>
                  </p:ext>
                </p:extLst>
              </p:nvPr>
            </p:nvGraphicFramePr>
            <p:xfrm>
              <a:off x="1560513" y="2532259"/>
              <a:ext cx="6096000" cy="115824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i="0" dirty="0"/>
                            <a:t>色の数</a:t>
                          </a:r>
                        </a:p>
                      </a:txBody>
                      <a:tcPr/>
                    </a:tc>
                    <a:tc>
                      <a:txBody>
                        <a:bodyPr/>
                        <a:lstStyle/>
                        <a:p>
                          <a:endParaRPr lang="ja-JP"/>
                        </a:p>
                      </a:txBody>
                      <a:tcPr>
                        <a:blipFill rotWithShape="0">
                          <a:blip r:embed="rId2"/>
                          <a:stretch>
                            <a:fillRect l="-100400" t="-17708" r="-600" b="-128125"/>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4171156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900748626"/>
              </p:ext>
            </p:extLst>
          </p:nvPr>
        </p:nvGraphicFramePr>
        <p:xfrm>
          <a:off x="1742498" y="2834123"/>
          <a:ext cx="6915150" cy="3502139"/>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31</a:t>
            </a:fld>
            <a:endParaRPr lang="ja-JP" altLang="en-US" dirty="0"/>
          </a:p>
        </p:txBody>
      </p:sp>
      <p:sp>
        <p:nvSpPr>
          <p:cNvPr id="6" name="コンテンツ プレースホルダー 2"/>
          <p:cNvSpPr>
            <a:spLocks noGrp="1"/>
          </p:cNvSpPr>
          <p:nvPr>
            <p:ph idx="1"/>
          </p:nvPr>
        </p:nvSpPr>
        <p:spPr>
          <a:xfrm>
            <a:off x="822959" y="758816"/>
            <a:ext cx="8038938" cy="875431"/>
          </a:xfrm>
        </p:spPr>
        <p:txBody>
          <a:bodyPr>
            <a:normAutofit/>
          </a:bodyPr>
          <a:lstStyle/>
          <a:p>
            <a:r>
              <a:rPr kumimoji="1" lang="ja-JP" altLang="en-US" dirty="0" smtClean="0"/>
              <a:t>ルーレット選択を用いると，読まなければならない盤面の数は減る．</a:t>
            </a:r>
            <a:endParaRPr kumimoji="1" lang="ja-JP" altLang="en-US" dirty="0"/>
          </a:p>
        </p:txBody>
      </p:sp>
      <p:sp>
        <p:nvSpPr>
          <p:cNvPr id="9" name="コンテンツ プレースホルダー 2"/>
          <p:cNvSpPr txBox="1">
            <a:spLocks/>
          </p:cNvSpPr>
          <p:nvPr/>
        </p:nvSpPr>
        <p:spPr>
          <a:xfrm>
            <a:off x="822954" y="1593073"/>
            <a:ext cx="8038943" cy="875431"/>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457200" indent="-457200">
              <a:buFont typeface="Arial" panose="020B0604020202020204" pitchFamily="34" charset="0"/>
              <a:buChar char="•"/>
            </a:pPr>
            <a:endParaRPr lang="ja-JP" altLang="en-US" dirty="0"/>
          </a:p>
        </p:txBody>
      </p:sp>
      <p:sp>
        <p:nvSpPr>
          <p:cNvPr id="10" name="テキスト ボックス 9"/>
          <p:cNvSpPr txBox="1"/>
          <p:nvPr/>
        </p:nvSpPr>
        <p:spPr>
          <a:xfrm>
            <a:off x="1822594" y="2372458"/>
            <a:ext cx="6754957" cy="461665"/>
          </a:xfrm>
          <a:prstGeom prst="rect">
            <a:avLst/>
          </a:prstGeom>
          <a:noFill/>
        </p:spPr>
        <p:txBody>
          <a:bodyPr wrap="square" rtlCol="0">
            <a:spAutoFit/>
          </a:bodyPr>
          <a:lstStyle/>
          <a:p>
            <a:r>
              <a:rPr lang="ja-JP" altLang="en-US" sz="2400" dirty="0" smtClean="0"/>
              <a:t>盤面のマスの数とプレイアウトに必要な盤面の</a:t>
            </a:r>
            <a:r>
              <a:rPr lang="ja-JP" altLang="en-US" sz="2400" dirty="0"/>
              <a:t>関係</a:t>
            </a:r>
            <a:endParaRPr kumimoji="1" lang="ja-JP" altLang="en-US" sz="2400" dirty="0"/>
          </a:p>
        </p:txBody>
      </p:sp>
      <p:sp>
        <p:nvSpPr>
          <p:cNvPr id="14" name="テキスト ボックス 13"/>
          <p:cNvSpPr txBox="1"/>
          <p:nvPr/>
        </p:nvSpPr>
        <p:spPr>
          <a:xfrm rot="16200000">
            <a:off x="-533353" y="4169693"/>
            <a:ext cx="3720705" cy="830997"/>
          </a:xfrm>
          <a:prstGeom prst="rect">
            <a:avLst/>
          </a:prstGeom>
          <a:noFill/>
        </p:spPr>
        <p:txBody>
          <a:bodyPr wrap="square" rtlCol="0">
            <a:spAutoFit/>
          </a:bodyPr>
          <a:lstStyle/>
          <a:p>
            <a:r>
              <a:rPr lang="ja-JP" altLang="en-US" sz="2400" dirty="0" smtClean="0"/>
              <a:t>読まなければならない盤面の数の平均値</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373683" y="1877332"/>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589543" y="6336262"/>
            <a:ext cx="3221059" cy="461665"/>
          </a:xfrm>
          <a:prstGeom prst="rect">
            <a:avLst/>
          </a:prstGeom>
          <a:noFill/>
        </p:spPr>
        <p:txBody>
          <a:bodyPr wrap="square" rtlCol="0">
            <a:spAutoFit/>
          </a:bodyPr>
          <a:lstStyle/>
          <a:p>
            <a:r>
              <a:rPr lang="ja-JP" altLang="en-US" sz="2400" dirty="0" smtClean="0"/>
              <a:t>盤面のマスの数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947215" y="4855601"/>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6233888" y="4792855"/>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965176" y="5259869"/>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6233888" y="5221690"/>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
        <p:nvSpPr>
          <p:cNvPr id="20" name="コンテンツ プレースホルダー 2"/>
          <p:cNvSpPr txBox="1">
            <a:spLocks/>
          </p:cNvSpPr>
          <p:nvPr/>
        </p:nvSpPr>
        <p:spPr>
          <a:xfrm>
            <a:off x="822959" y="1798921"/>
            <a:ext cx="8038938" cy="471165"/>
          </a:xfrm>
          <a:prstGeom prst="rect">
            <a:avLst/>
          </a:prstGeom>
        </p:spPr>
        <p:txBody>
          <a:bodyPr vert="horz" lIns="0" tIns="45720" rIns="0" bIns="45720" rtlCol="0">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ルーレット選択は計算量の削減にも貢献できそう．</a:t>
            </a:r>
            <a:endParaRPr lang="ja-JP" altLang="en-US" dirty="0"/>
          </a:p>
        </p:txBody>
      </p:sp>
    </p:spTree>
    <p:extLst>
      <p:ext uri="{BB962C8B-B14F-4D97-AF65-F5344CB8AC3E}">
        <p14:creationId xmlns:p14="http://schemas.microsoft.com/office/powerpoint/2010/main" val="11083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32</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5913345">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6"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36189034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33</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rot="5400000">
            <a:off x="2473519" y="5388850"/>
            <a:ext cx="1539092" cy="86008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77150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34</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ext uri="{D42A27DB-BD31-4B8C-83A1-F6EECF244321}">
                <p14:modId xmlns:p14="http://schemas.microsoft.com/office/powerpoint/2010/main" val="60494917"/>
              </p:ext>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12" name="下矢印 11"/>
          <p:cNvSpPr/>
          <p:nvPr/>
        </p:nvSpPr>
        <p:spPr>
          <a:xfrm rot="1000551">
            <a:off x="6688131" y="4356703"/>
            <a:ext cx="242603" cy="1081205"/>
          </a:xfrm>
          <a:prstGeom prst="downArrow">
            <a:avLst/>
          </a:prstGeom>
          <a:solidFill>
            <a:schemeClr val="bg1"/>
          </a:solidFill>
          <a:ln>
            <a:solidFill>
              <a:schemeClr val="tx1"/>
            </a:solidFill>
          </a:ln>
        </p:spPr>
        <p:txBody>
          <a:bodyPr wrap="square" rtlCol="0" anchor="ctr">
            <a:noAutofit/>
          </a:bodyPr>
          <a:lstStyle/>
          <a:p>
            <a:pPr algn="ctr"/>
            <a:endParaRPr kumimoji="1" lang="ja-JP" altLang="en-US" sz="2800" dirty="0" smtClean="0"/>
          </a:p>
        </p:txBody>
      </p:sp>
      <p:sp>
        <p:nvSpPr>
          <p:cNvPr id="44" name="四角形: 角を丸くする 33">
            <a:extLst>
              <a:ext uri="{FF2B5EF4-FFF2-40B4-BE49-F238E27FC236}">
                <a16:creationId xmlns:a16="http://schemas.microsoft.com/office/drawing/2014/main" xmlns="" id="{53A89F8F-732F-4555-8E2F-F4E8D25ADC9D}"/>
              </a:ext>
            </a:extLst>
          </p:cNvPr>
          <p:cNvSpPr/>
          <p:nvPr/>
        </p:nvSpPr>
        <p:spPr>
          <a:xfrm>
            <a:off x="205519" y="3120850"/>
            <a:ext cx="1539092" cy="86008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106116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1" nodeType="clickEffect">
                                  <p:stCondLst>
                                    <p:cond delay="0"/>
                                  </p:stCondLst>
                                  <p:childTnLst>
                                    <p:animRot by="21600000">
                                      <p:cBhvr>
                                        <p:cTn id="19" dur="1400" fill="hold"/>
                                        <p:tgtEl>
                                          <p:spTgt spid="1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P spid="12" grpId="0" animBg="1"/>
      <p:bldP spid="12"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ja-JP" altLang="en-US" dirty="0" smtClean="0"/>
              <a:t>ルーレット選択のデメリット</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35</a:t>
            </a:fld>
            <a:endParaRPr lang="ja-JP" altLang="en-US" dirty="0"/>
          </a:p>
        </p:txBody>
      </p:sp>
      <p:grpSp>
        <p:nvGrpSpPr>
          <p:cNvPr id="5" name="グループ化 4"/>
          <p:cNvGrpSpPr/>
          <p:nvPr/>
        </p:nvGrpSpPr>
        <p:grpSpPr>
          <a:xfrm>
            <a:off x="327065" y="3226062"/>
            <a:ext cx="3240000" cy="3240828"/>
            <a:chOff x="5714255" y="3268991"/>
            <a:chExt cx="3240000" cy="3240828"/>
          </a:xfrm>
        </p:grpSpPr>
        <p:sp>
          <p:nvSpPr>
            <p:cNvPr id="76" name="正方形/長方形 75">
              <a:extLst>
                <a:ext uri="{FF2B5EF4-FFF2-40B4-BE49-F238E27FC236}">
                  <a16:creationId xmlns:a16="http://schemas.microsoft.com/office/drawing/2014/main" xmlns="" id="{7354DAC7-D2CE-416D-9635-FC3754DAC3E3}"/>
                </a:ext>
              </a:extLst>
            </p:cNvPr>
            <p:cNvSpPr/>
            <p:nvPr/>
          </p:nvSpPr>
          <p:spPr>
            <a:xfrm>
              <a:off x="5714255" y="3268991"/>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2B17BF72-5931-4E9E-A455-94AAEC6858A3}"/>
                </a:ext>
              </a:extLst>
            </p:cNvPr>
            <p:cNvSpPr/>
            <p:nvPr/>
          </p:nvSpPr>
          <p:spPr>
            <a:xfrm>
              <a:off x="6362255" y="3269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A4D5DD81-656C-4D7C-A60D-DB86E5026427}"/>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正方形/長方形 98">
              <a:extLst>
                <a:ext uri="{FF2B5EF4-FFF2-40B4-BE49-F238E27FC236}">
                  <a16:creationId xmlns:a16="http://schemas.microsoft.com/office/drawing/2014/main" xmlns="" id="{770A4BF8-EA87-4460-B316-393FBF1280F8}"/>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正方形/長方形 99">
              <a:extLst>
                <a:ext uri="{FF2B5EF4-FFF2-40B4-BE49-F238E27FC236}">
                  <a16:creationId xmlns:a16="http://schemas.microsoft.com/office/drawing/2014/main" xmlns="" id="{E4B939CB-AC80-4E89-B17A-D6E89B883A8D}"/>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正方形/長方形 100">
              <a:extLst>
                <a:ext uri="{FF2B5EF4-FFF2-40B4-BE49-F238E27FC236}">
                  <a16:creationId xmlns:a16="http://schemas.microsoft.com/office/drawing/2014/main" xmlns="" id="{31A696CC-EF45-4275-924B-486F8503D9C4}"/>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正方形/長方形 101">
              <a:extLst>
                <a:ext uri="{FF2B5EF4-FFF2-40B4-BE49-F238E27FC236}">
                  <a16:creationId xmlns:a16="http://schemas.microsoft.com/office/drawing/2014/main" xmlns="" id="{CB929029-8B8E-4346-B592-F45C53A0E05D}"/>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正方形/長方形 102">
              <a:extLst>
                <a:ext uri="{FF2B5EF4-FFF2-40B4-BE49-F238E27FC236}">
                  <a16:creationId xmlns:a16="http://schemas.microsoft.com/office/drawing/2014/main" xmlns="" id="{8AE77CEB-8C19-4A93-8561-8574369B41B0}"/>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正方形/長方形 103">
              <a:extLst>
                <a:ext uri="{FF2B5EF4-FFF2-40B4-BE49-F238E27FC236}">
                  <a16:creationId xmlns:a16="http://schemas.microsoft.com/office/drawing/2014/main" xmlns="" id="{70233870-3224-45EA-A06B-6A01C4D85E78}"/>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正方形/長方形 104">
              <a:extLst>
                <a:ext uri="{FF2B5EF4-FFF2-40B4-BE49-F238E27FC236}">
                  <a16:creationId xmlns:a16="http://schemas.microsoft.com/office/drawing/2014/main" xmlns="" id="{46DEFB45-8F1E-4AA9-B42F-953BC4EC17C0}"/>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正方形/長方形 105">
              <a:extLst>
                <a:ext uri="{FF2B5EF4-FFF2-40B4-BE49-F238E27FC236}">
                  <a16:creationId xmlns:a16="http://schemas.microsoft.com/office/drawing/2014/main" xmlns="" id="{88F75082-C83D-453F-B96D-8ECCF2889CEB}"/>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正方形/長方形 106">
              <a:extLst>
                <a:ext uri="{FF2B5EF4-FFF2-40B4-BE49-F238E27FC236}">
                  <a16:creationId xmlns:a16="http://schemas.microsoft.com/office/drawing/2014/main" xmlns="" id="{0D44EE25-A7EE-472C-BF3F-4742050AD05B}"/>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8" name="正方形/長方形 107">
              <a:extLst>
                <a:ext uri="{FF2B5EF4-FFF2-40B4-BE49-F238E27FC236}">
                  <a16:creationId xmlns:a16="http://schemas.microsoft.com/office/drawing/2014/main" xmlns="" id="{F5175BA5-CD8E-4E56-9EC0-5FBE2E7A558A}"/>
                </a:ext>
              </a:extLst>
            </p:cNvPr>
            <p:cNvSpPr/>
            <p:nvPr/>
          </p:nvSpPr>
          <p:spPr>
            <a:xfrm>
              <a:off x="8306255" y="4565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正方形/長方形 108">
              <a:extLst>
                <a:ext uri="{FF2B5EF4-FFF2-40B4-BE49-F238E27FC236}">
                  <a16:creationId xmlns:a16="http://schemas.microsoft.com/office/drawing/2014/main" xmlns="" id="{74EA10E8-60DB-44F2-B771-987B8317F598}"/>
                </a:ext>
              </a:extLst>
            </p:cNvPr>
            <p:cNvSpPr/>
            <p:nvPr/>
          </p:nvSpPr>
          <p:spPr>
            <a:xfrm>
              <a:off x="7658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正方形/長方形 109">
              <a:extLst>
                <a:ext uri="{FF2B5EF4-FFF2-40B4-BE49-F238E27FC236}">
                  <a16:creationId xmlns:a16="http://schemas.microsoft.com/office/drawing/2014/main" xmlns="" id="{31EFBBA6-EDA0-44E2-A9EC-DB1FBBFDA7E3}"/>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正方形/長方形 110">
              <a:extLst>
                <a:ext uri="{FF2B5EF4-FFF2-40B4-BE49-F238E27FC236}">
                  <a16:creationId xmlns:a16="http://schemas.microsoft.com/office/drawing/2014/main" xmlns="" id="{439B023A-4AE8-4DCC-B429-C238A47D40AD}"/>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正方形/長方形 111">
              <a:extLst>
                <a:ext uri="{FF2B5EF4-FFF2-40B4-BE49-F238E27FC236}">
                  <a16:creationId xmlns:a16="http://schemas.microsoft.com/office/drawing/2014/main" xmlns="" id="{8D08CE12-D5C3-44BB-93BE-61EEE1D1A0B9}"/>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正方形/長方形 112">
              <a:extLst>
                <a:ext uri="{FF2B5EF4-FFF2-40B4-BE49-F238E27FC236}">
                  <a16:creationId xmlns:a16="http://schemas.microsoft.com/office/drawing/2014/main" xmlns="" id="{42C7ED9A-8425-4387-8E54-B514D64D58AE}"/>
                </a:ext>
              </a:extLst>
            </p:cNvPr>
            <p:cNvSpPr/>
            <p:nvPr/>
          </p:nvSpPr>
          <p:spPr>
            <a:xfrm>
              <a:off x="8306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正方形/長方形 113">
              <a:extLst>
                <a:ext uri="{FF2B5EF4-FFF2-40B4-BE49-F238E27FC236}">
                  <a16:creationId xmlns:a16="http://schemas.microsoft.com/office/drawing/2014/main" xmlns="" id="{9710F05F-9BF5-47B9-B265-8E90391B7CA2}"/>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正方形/長方形 114">
              <a:extLst>
                <a:ext uri="{FF2B5EF4-FFF2-40B4-BE49-F238E27FC236}">
                  <a16:creationId xmlns:a16="http://schemas.microsoft.com/office/drawing/2014/main" xmlns="" id="{C57FD34F-72EE-4B28-B050-D59C95F9FB49}"/>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正方形/長方形 115">
              <a:extLst>
                <a:ext uri="{FF2B5EF4-FFF2-40B4-BE49-F238E27FC236}">
                  <a16:creationId xmlns:a16="http://schemas.microsoft.com/office/drawing/2014/main" xmlns="" id="{8830B4E5-852A-4184-A347-D1C790437622}"/>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正方形/長方形 116">
              <a:extLst>
                <a:ext uri="{FF2B5EF4-FFF2-40B4-BE49-F238E27FC236}">
                  <a16:creationId xmlns:a16="http://schemas.microsoft.com/office/drawing/2014/main" xmlns="" id="{EC8AF094-7C37-4BC5-BBC0-A71E3FDB0F64}"/>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正方形/長方形 117">
              <a:extLst>
                <a:ext uri="{FF2B5EF4-FFF2-40B4-BE49-F238E27FC236}">
                  <a16:creationId xmlns:a16="http://schemas.microsoft.com/office/drawing/2014/main" xmlns="" id="{D453062C-271A-45F4-AC0D-8BA4497BE648}"/>
                </a:ext>
              </a:extLst>
            </p:cNvPr>
            <p:cNvSpPr/>
            <p:nvPr/>
          </p:nvSpPr>
          <p:spPr>
            <a:xfrm>
              <a:off x="8306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正方形/長方形 118">
              <a:extLst>
                <a:ext uri="{FF2B5EF4-FFF2-40B4-BE49-F238E27FC236}">
                  <a16:creationId xmlns:a16="http://schemas.microsoft.com/office/drawing/2014/main" xmlns="" id="{5A23940F-F2C4-4FCD-A0B1-6B0FFADE3DEE}"/>
                </a:ext>
              </a:extLst>
            </p:cNvPr>
            <p:cNvSpPr/>
            <p:nvPr/>
          </p:nvSpPr>
          <p:spPr>
            <a:xfrm>
              <a:off x="7658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正方形/長方形 119">
              <a:extLst>
                <a:ext uri="{FF2B5EF4-FFF2-40B4-BE49-F238E27FC236}">
                  <a16:creationId xmlns:a16="http://schemas.microsoft.com/office/drawing/2014/main" xmlns="" id="{FA22C7D2-73AF-4D02-808D-FF348C815FD2}"/>
                </a:ext>
              </a:extLst>
            </p:cNvPr>
            <p:cNvSpPr/>
            <p:nvPr/>
          </p:nvSpPr>
          <p:spPr>
            <a:xfrm>
              <a:off x="7010255" y="5861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aphicFrame>
        <p:nvGraphicFramePr>
          <p:cNvPr id="10" name="グラフ 9"/>
          <p:cNvGraphicFramePr/>
          <p:nvPr>
            <p:extLst/>
          </p:nvPr>
        </p:nvGraphicFramePr>
        <p:xfrm>
          <a:off x="5246618" y="3226062"/>
          <a:ext cx="3125630" cy="3342489"/>
        </p:xfrm>
        <a:graphic>
          <a:graphicData uri="http://schemas.openxmlformats.org/drawingml/2006/chart">
            <c:chart xmlns:c="http://schemas.openxmlformats.org/drawingml/2006/chart" xmlns:r="http://schemas.openxmlformats.org/officeDocument/2006/relationships" r:id="rId3"/>
          </a:graphicData>
        </a:graphic>
      </p:graphicFrame>
      <p:sp>
        <p:nvSpPr>
          <p:cNvPr id="11" name="右矢印 10"/>
          <p:cNvSpPr/>
          <p:nvPr/>
        </p:nvSpPr>
        <p:spPr>
          <a:xfrm>
            <a:off x="4183268" y="4522890"/>
            <a:ext cx="805758" cy="706170"/>
          </a:xfrm>
          <a:prstGeom prst="rightArrow">
            <a:avLst/>
          </a:prstGeom>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kumimoji="1" lang="ja-JP" altLang="en-US" sz="2800" dirty="0" smtClean="0"/>
          </a:p>
        </p:txBody>
      </p:sp>
      <p:sp>
        <p:nvSpPr>
          <p:cNvPr id="35" name="コンテンツ プレースホルダー 2"/>
          <p:cNvSpPr txBox="1">
            <a:spLocks/>
          </p:cNvSpPr>
          <p:nvPr/>
        </p:nvSpPr>
        <p:spPr>
          <a:xfrm>
            <a:off x="822960" y="770486"/>
            <a:ext cx="7759726" cy="996170"/>
          </a:xfrm>
          <a:prstGeom prst="rect">
            <a:avLst/>
          </a:prstGeom>
        </p:spPr>
        <p:txBody>
          <a:bodyPr vert="horz" lIns="0" tIns="45720" rIns="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smtClean="0"/>
              <a:t>1</a:t>
            </a:r>
            <a:r>
              <a:rPr lang="ja-JP" altLang="en-US" dirty="0" smtClean="0"/>
              <a:t>手進めるたびに，色ごとに自分の領地が何マス</a:t>
            </a:r>
            <a:endParaRPr lang="en-US" altLang="ja-JP" dirty="0" smtClean="0"/>
          </a:p>
          <a:p>
            <a:r>
              <a:rPr lang="ja-JP" altLang="en-US" dirty="0" smtClean="0"/>
              <a:t>増えるのかを計算する必要がある．</a:t>
            </a:r>
            <a:endParaRPr lang="ja-JP" altLang="en-US" dirty="0"/>
          </a:p>
        </p:txBody>
      </p:sp>
    </p:spTree>
    <p:extLst>
      <p:ext uri="{BB962C8B-B14F-4D97-AF65-F5344CB8AC3E}">
        <p14:creationId xmlns:p14="http://schemas.microsoft.com/office/powerpoint/2010/main" val="204827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a:t>
            </a:r>
            <a:endParaRPr kumimoji="1" lang="ja-JP" altLang="en-US" dirty="0"/>
          </a:p>
        </p:txBody>
      </p:sp>
      <p:sp>
        <p:nvSpPr>
          <p:cNvPr id="3" name="コンテンツ プレースホルダー 2"/>
          <p:cNvSpPr>
            <a:spLocks noGrp="1"/>
          </p:cNvSpPr>
          <p:nvPr>
            <p:ph idx="1"/>
          </p:nvPr>
        </p:nvSpPr>
        <p:spPr>
          <a:xfrm>
            <a:off x="822960" y="758815"/>
            <a:ext cx="8067822" cy="1958874"/>
          </a:xfrm>
        </p:spPr>
        <p:txBody>
          <a:bodyPr>
            <a:noAutofit/>
          </a:bodyPr>
          <a:lstStyle/>
          <a:p>
            <a:r>
              <a:rPr kumimoji="1" lang="ja-JP" altLang="en-US" dirty="0"/>
              <a:t>以下の条件でプレイアウト数を変えながら</a:t>
            </a:r>
            <a:endParaRPr kumimoji="1" lang="en-US" altLang="ja-JP" dirty="0"/>
          </a:p>
          <a:p>
            <a:r>
              <a:rPr kumimoji="1" lang="en-US" altLang="ja-JP" dirty="0"/>
              <a:t>500</a:t>
            </a:r>
            <a:r>
              <a:rPr kumimoji="1" lang="ja-JP" altLang="en-US" dirty="0"/>
              <a:t>種類の初期盤面に</a:t>
            </a:r>
            <a:r>
              <a:rPr kumimoji="1" lang="ja-JP" altLang="en-US" dirty="0" smtClean="0"/>
              <a:t>対して，</a:t>
            </a:r>
            <a:r>
              <a:rPr kumimoji="1" lang="ja-JP" altLang="en-US" dirty="0" smtClean="0">
                <a:solidFill>
                  <a:srgbClr val="FF0000"/>
                </a:solidFill>
              </a:rPr>
              <a:t>盤面を受け取ってから出力を行うまでの時間</a:t>
            </a:r>
            <a:r>
              <a:rPr kumimoji="1" lang="ja-JP" altLang="en-US" dirty="0" smtClean="0"/>
              <a:t>を計測し，ルーレット選択を用いなかった場合と比較した．</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36</a:t>
            </a:fld>
            <a:endParaRPr lang="ja-JP" altLang="en-US" dirty="0"/>
          </a:p>
        </p:txBody>
      </p:sp>
      <p:graphicFrame>
        <p:nvGraphicFramePr>
          <p:cNvPr id="8" name="表 7"/>
          <p:cNvGraphicFramePr>
            <a:graphicFrameLocks noGrp="1"/>
          </p:cNvGraphicFramePr>
          <p:nvPr>
            <p:extLst/>
          </p:nvPr>
        </p:nvGraphicFramePr>
        <p:xfrm>
          <a:off x="1546859" y="4799258"/>
          <a:ext cx="6096000" cy="1828800"/>
        </p:xfrm>
        <a:graphic>
          <a:graphicData uri="http://schemas.openxmlformats.org/drawingml/2006/table">
            <a:tbl>
              <a:tblPr firstRow="1" bandRow="1">
                <a:tableStyleId>{16D9F66E-5EB9-4882-86FB-DCBF35E3C3E4}</a:tableStyleId>
              </a:tblPr>
              <a:tblGrid>
                <a:gridCol w="1604903">
                  <a:extLst>
                    <a:ext uri="{9D8B030D-6E8A-4147-A177-3AD203B41FA5}">
                      <a16:colId xmlns:a16="http://schemas.microsoft.com/office/drawing/2014/main" xmlns="" val="20000"/>
                    </a:ext>
                  </a:extLst>
                </a:gridCol>
                <a:gridCol w="4491097">
                  <a:extLst>
                    <a:ext uri="{9D8B030D-6E8A-4147-A177-3AD203B41FA5}">
                      <a16:colId xmlns:a16="http://schemas.microsoft.com/office/drawing/2014/main" xmlns=""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dirty="0"/>
                        <a:t>CPU</a:t>
                      </a:r>
                    </a:p>
                  </a:txBody>
                  <a:tcPr/>
                </a:tc>
                <a:tc>
                  <a:txBody>
                    <a:bodyPr/>
                    <a:lstStyle/>
                    <a:p>
                      <a:r>
                        <a:rPr kumimoji="1" lang="en-US" altLang="ja-JP" sz="2400" b="0" dirty="0"/>
                        <a:t>Intel</a:t>
                      </a:r>
                      <a:r>
                        <a:rPr kumimoji="1" lang="en-US" altLang="ja-JP" sz="2400" b="0" baseline="0" dirty="0"/>
                        <a:t> Core i7-4770 CPU / 3.40GHz</a:t>
                      </a:r>
                      <a:endParaRPr kumimoji="1" lang="ja-JP" altLang="en-US" sz="2400" b="0"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メモリ</a:t>
                      </a:r>
                      <a:endParaRPr kumimoji="1" lang="en-US" altLang="ja-JP" sz="2400" dirty="0"/>
                    </a:p>
                  </a:txBody>
                  <a:tcPr/>
                </a:tc>
                <a:tc>
                  <a:txBody>
                    <a:bodyPr/>
                    <a:lstStyle/>
                    <a:p>
                      <a:r>
                        <a:rPr kumimoji="1" lang="en-US" altLang="ja-JP" sz="2400" dirty="0"/>
                        <a:t>8.00GB</a:t>
                      </a:r>
                      <a:r>
                        <a:rPr kumimoji="1" lang="ja-JP" altLang="en-US" sz="2400" dirty="0"/>
                        <a:t>　</a:t>
                      </a:r>
                      <a:r>
                        <a:rPr kumimoji="1" lang="en-US" altLang="ja-JP" sz="2400" dirty="0"/>
                        <a:t>DDR3</a:t>
                      </a:r>
                      <a:endParaRPr kumimoji="1" lang="ja-JP" altLang="en-US" sz="2400" dirty="0"/>
                    </a:p>
                  </a:txBody>
                  <a:tcPr/>
                </a:tc>
                <a:extLst>
                  <a:ext uri="{0D108BD9-81ED-4DB2-BD59-A6C34878D82A}">
                    <a16:rowId xmlns:a16="http://schemas.microsoft.com/office/drawing/2014/main" xmlns=""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400" dirty="0"/>
                        <a:t>OS</a:t>
                      </a:r>
                    </a:p>
                  </a:txBody>
                  <a:tcPr/>
                </a:tc>
                <a:tc>
                  <a:txBody>
                    <a:bodyPr/>
                    <a:lstStyle/>
                    <a:p>
                      <a:r>
                        <a:rPr kumimoji="1" lang="en-US" altLang="ja-JP" sz="2400" dirty="0"/>
                        <a:t>Windows 10 Home</a:t>
                      </a:r>
                      <a:endParaRPr kumimoji="1" lang="ja-JP" altLang="en-US" sz="2400" dirty="0"/>
                    </a:p>
                  </a:txBody>
                  <a:tcPr/>
                </a:tc>
                <a:extLst>
                  <a:ext uri="{0D108BD9-81ED-4DB2-BD59-A6C34878D82A}">
                    <a16:rowId xmlns:a16="http://schemas.microsoft.com/office/drawing/2014/main" xmlns=""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コンパイラ</a:t>
                      </a:r>
                    </a:p>
                  </a:txBody>
                  <a:tcPr/>
                </a:tc>
                <a:tc>
                  <a:txBody>
                    <a:bodyPr/>
                    <a:lstStyle/>
                    <a:p>
                      <a:r>
                        <a:rPr kumimoji="1" lang="en-US" altLang="ja-JP" sz="2400" dirty="0"/>
                        <a:t>Visual</a:t>
                      </a:r>
                      <a:r>
                        <a:rPr kumimoji="1" lang="ja-JP" altLang="en-US" sz="2400" dirty="0"/>
                        <a:t> </a:t>
                      </a:r>
                      <a:r>
                        <a:rPr kumimoji="1" lang="en-US" altLang="ja-JP" sz="2400" dirty="0"/>
                        <a:t>Studio</a:t>
                      </a:r>
                      <a:r>
                        <a:rPr kumimoji="1" lang="ja-JP" altLang="en-US" sz="2400" dirty="0"/>
                        <a:t> </a:t>
                      </a:r>
                      <a:r>
                        <a:rPr kumimoji="1" lang="en-US" altLang="ja-JP" sz="2400" dirty="0"/>
                        <a:t>2017 Community</a:t>
                      </a:r>
                      <a:r>
                        <a:rPr kumimoji="1" lang="ja-JP" altLang="en-US" sz="2400" dirty="0"/>
                        <a:t> </a:t>
                      </a:r>
                    </a:p>
                  </a:txBody>
                  <a:tcPr/>
                </a:tc>
                <a:extLst>
                  <a:ext uri="{0D108BD9-81ED-4DB2-BD59-A6C34878D82A}">
                    <a16:rowId xmlns:a16="http://schemas.microsoft.com/office/drawing/2014/main" xmlns="" val="10003"/>
                  </a:ext>
                </a:extLst>
              </a:tr>
            </a:tbl>
          </a:graphicData>
        </a:graphic>
      </p:graphicFrame>
      <p:sp>
        <p:nvSpPr>
          <p:cNvPr id="9" name="テキスト ボックス 8"/>
          <p:cNvSpPr txBox="1"/>
          <p:nvPr/>
        </p:nvSpPr>
        <p:spPr>
          <a:xfrm>
            <a:off x="822959" y="4337593"/>
            <a:ext cx="1404675" cy="461665"/>
          </a:xfrm>
          <a:prstGeom prst="rect">
            <a:avLst/>
          </a:prstGeom>
          <a:noFill/>
        </p:spPr>
        <p:txBody>
          <a:bodyPr wrap="square" rtlCol="0">
            <a:spAutoFit/>
          </a:bodyPr>
          <a:lstStyle/>
          <a:p>
            <a:r>
              <a:rPr kumimoji="1" lang="ja-JP" altLang="en-US" sz="2400" dirty="0"/>
              <a:t>実験環境</a:t>
            </a:r>
          </a:p>
        </p:txBody>
      </p:sp>
      <mc:AlternateContent xmlns:mc="http://schemas.openxmlformats.org/markup-compatibility/2006" xmlns:a14="http://schemas.microsoft.com/office/drawing/2010/main">
        <mc:Choice Requires="a14">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a16="http://schemas.microsoft.com/office/drawing/2014/main" xmlns="" val="20000"/>
                        </a:ext>
                      </a:extLst>
                    </a:gridCol>
                    <a:gridCol w="3048000">
                      <a:extLst>
                        <a:ext uri="{9D8B030D-6E8A-4147-A177-3AD203B41FA5}">
                          <a16:colId xmlns:a16="http://schemas.microsoft.com/office/drawing/2014/main" xmlns="" val="20001"/>
                        </a:ext>
                      </a:extLst>
                    </a:gridCol>
                  </a:tblGrid>
                  <a:tr h="365166">
                    <a:tc>
                      <a:txBody>
                        <a:bodyPr/>
                        <a:lstStyle/>
                        <a:p>
                          <a:pPr algn="ctr"/>
                          <a:r>
                            <a:rPr kumimoji="1" lang="ja-JP" altLang="en-US" sz="3200" b="0" dirty="0"/>
                            <a:t>グリッドのサイズ</a:t>
                          </a:r>
                        </a:p>
                      </a:txBody>
                      <a:tcPr/>
                    </a:tc>
                    <a:tc>
                      <a:txBody>
                        <a:bodyPr/>
                        <a:lstStyle/>
                        <a:p>
                          <a:pPr algn="ctr"/>
                          <a14:m>
                            <m:oMathPara xmlns:m="http://schemas.openxmlformats.org/officeDocument/2006/math">
                              <m:oMathParaPr>
                                <m:jc m:val="centerGroup"/>
                              </m:oMathParaPr>
                              <m:oMath xmlns:m="http://schemas.openxmlformats.org/officeDocument/2006/math">
                                <m:r>
                                  <a:rPr lang="en-US" altLang="ja-JP" sz="3200" smtClean="0">
                                    <a:latin typeface="Cambria Math" panose="02040503050406030204" pitchFamily="18" charset="0"/>
                                  </a:rPr>
                                  <m:t>30</m:t>
                                </m:r>
                                <m:r>
                                  <a:rPr lang="en-US" altLang="ja-JP" sz="3200">
                                    <a:latin typeface="Cambria Math" panose="02040503050406030204" pitchFamily="18" charset="0"/>
                                  </a:rPr>
                                  <m:t>×30</m:t>
                                </m:r>
                              </m:oMath>
                            </m:oMathPara>
                          </a14:m>
                          <a:endParaRPr kumimoji="1" lang="en-US" altLang="ja-JP" sz="3200" dirty="0"/>
                        </a:p>
                      </a:txBody>
                      <a:tcPr/>
                    </a:tc>
                    <a:extLst>
                      <a:ext uri="{0D108BD9-81ED-4DB2-BD59-A6C34878D82A}">
                        <a16:rowId xmlns:a16="http://schemas.microsoft.com/office/drawing/2014/main" xmlns="" val="10000"/>
                      </a:ext>
                    </a:extLst>
                  </a:tr>
                  <a:tr h="389418">
                    <a:tc>
                      <a:txBody>
                        <a:bodyPr/>
                        <a:lstStyle/>
                        <a:p>
                          <a:pPr algn="ctr"/>
                          <a:r>
                            <a:rPr kumimoji="1" lang="ja-JP" altLang="en-US" sz="3200" dirty="0"/>
                            <a:t>色の数</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3200" smtClean="0">
                                  <a:latin typeface="Cambria Math" panose="02040503050406030204" pitchFamily="18" charset="0"/>
                                </a:rPr>
                                <m:t>6</m:t>
                              </m:r>
                            </m:oMath>
                          </a14:m>
                          <a:r>
                            <a:rPr kumimoji="1" lang="ja-JP" altLang="en-US" sz="3200" dirty="0"/>
                            <a:t>色</a:t>
                          </a:r>
                          <a:endParaRPr kumimoji="1" lang="en-US" altLang="ja-JP" sz="3200" dirty="0"/>
                        </a:p>
                      </a:txBody>
                      <a:tcPr/>
                    </a:tc>
                    <a:extLst>
                      <a:ext uri="{0D108BD9-81ED-4DB2-BD59-A6C34878D82A}">
                        <a16:rowId xmlns:a16="http://schemas.microsoft.com/office/drawing/2014/main" xmlns="" val="10001"/>
                      </a:ext>
                    </a:extLst>
                  </a:tr>
                  <a:tr h="389418">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a16="http://schemas.microsoft.com/office/drawing/2014/main" xmlns="" val="1759249878"/>
                      </a:ext>
                    </a:extLst>
                  </a:tr>
                </a:tbl>
              </a:graphicData>
            </a:graphic>
          </p:graphicFrame>
        </mc:Choice>
        <mc:Fallback xmlns="">
          <p:graphicFrame>
            <p:nvGraphicFramePr>
              <p:cNvPr id="10" name="表 9"/>
              <p:cNvGraphicFramePr>
                <a:graphicFrameLocks noGrp="1"/>
              </p:cNvGraphicFramePr>
              <p:nvPr>
                <p:extLst>
                  <p:ext uri="{D42A27DB-BD31-4B8C-83A1-F6EECF244321}">
                    <p14:modId xmlns:p14="http://schemas.microsoft.com/office/powerpoint/2010/main" val="3261139990"/>
                  </p:ext>
                </p:extLst>
              </p:nvPr>
            </p:nvGraphicFramePr>
            <p:xfrm>
              <a:off x="1560513" y="2508793"/>
              <a:ext cx="6096000" cy="1737360"/>
            </p:xfrm>
            <a:graphic>
              <a:graphicData uri="http://schemas.openxmlformats.org/drawingml/2006/table">
                <a:tbl>
                  <a:tblPr firstRow="1" bandRow="1">
                    <a:tableStyleId>{69CF1AB2-1976-4502-BF36-3FF5EA218861}</a:tableStyleId>
                  </a:tblPr>
                  <a:tblGrid>
                    <a:gridCol w="3048000">
                      <a:extLst>
                        <a:ext uri="{9D8B030D-6E8A-4147-A177-3AD203B41FA5}">
                          <a16:colId xmlns="" xmlns:a16="http://schemas.microsoft.com/office/drawing/2014/main" xmlns:a14="http://schemas.microsoft.com/office/drawing/2010/main" val="20000"/>
                        </a:ext>
                      </a:extLst>
                    </a:gridCol>
                    <a:gridCol w="3048000">
                      <a:extLst>
                        <a:ext uri="{9D8B030D-6E8A-4147-A177-3AD203B41FA5}">
                          <a16:colId xmlns="" xmlns:a16="http://schemas.microsoft.com/office/drawing/2014/main" xmlns:a14="http://schemas.microsoft.com/office/drawing/2010/main" val="20001"/>
                        </a:ext>
                      </a:extLst>
                    </a:gridCol>
                  </a:tblGrid>
                  <a:tr h="579120">
                    <a:tc>
                      <a:txBody>
                        <a:bodyPr/>
                        <a:lstStyle/>
                        <a:p>
                          <a:pPr algn="ctr"/>
                          <a:r>
                            <a:rPr kumimoji="1" lang="ja-JP" altLang="en-US" sz="3200" b="0" dirty="0"/>
                            <a:t>グリッドのサイズ</a:t>
                          </a:r>
                        </a:p>
                      </a:txBody>
                      <a:tcPr/>
                    </a:tc>
                    <a:tc>
                      <a:txBody>
                        <a:bodyPr/>
                        <a:lstStyle/>
                        <a:p>
                          <a:endParaRPr lang="ja-JP"/>
                        </a:p>
                      </a:txBody>
                      <a:tcPr>
                        <a:blipFill rotWithShape="0">
                          <a:blip r:embed="rId2"/>
                          <a:stretch>
                            <a:fillRect l="-100400" t="-16842" r="-600" b="-231579"/>
                          </a:stretch>
                        </a:blipFill>
                      </a:tcPr>
                    </a:tc>
                    <a:extLst>
                      <a:ext uri="{0D108BD9-81ED-4DB2-BD59-A6C34878D82A}">
                        <a16:rowId xmlns="" xmlns:a16="http://schemas.microsoft.com/office/drawing/2014/main" xmlns:a14="http://schemas.microsoft.com/office/drawing/2010/main" val="10000"/>
                      </a:ext>
                    </a:extLst>
                  </a:tr>
                  <a:tr h="579120">
                    <a:tc>
                      <a:txBody>
                        <a:bodyPr/>
                        <a:lstStyle/>
                        <a:p>
                          <a:pPr algn="ctr"/>
                          <a:r>
                            <a:rPr kumimoji="1" lang="ja-JP" altLang="en-US" sz="3200" dirty="0"/>
                            <a:t>色の数</a:t>
                          </a:r>
                        </a:p>
                      </a:txBody>
                      <a:tcPr/>
                    </a:tc>
                    <a:tc>
                      <a:txBody>
                        <a:bodyPr/>
                        <a:lstStyle/>
                        <a:p>
                          <a:endParaRPr lang="ja-JP"/>
                        </a:p>
                      </a:txBody>
                      <a:tcPr>
                        <a:blipFill rotWithShape="0">
                          <a:blip r:embed="rId2"/>
                          <a:stretch>
                            <a:fillRect l="-100400" t="-115625" r="-600" b="-129167"/>
                          </a:stretch>
                        </a:blipFill>
                      </a:tcPr>
                    </a:tc>
                    <a:extLst>
                      <a:ext uri="{0D108BD9-81ED-4DB2-BD59-A6C34878D82A}">
                        <a16:rowId xmlns="" xmlns:a16="http://schemas.microsoft.com/office/drawing/2014/main" xmlns:a14="http://schemas.microsoft.com/office/drawing/2010/main" val="10001"/>
                      </a:ext>
                    </a:extLst>
                  </a:tr>
                  <a:tr h="579120">
                    <a:tc>
                      <a:txBody>
                        <a:bodyPr/>
                        <a:lstStyle/>
                        <a:p>
                          <a:pPr algn="ctr"/>
                          <a:r>
                            <a:rPr kumimoji="1" lang="ja-JP" altLang="en-US" sz="3200" dirty="0"/>
                            <a:t>対戦相手</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200" dirty="0" smtClean="0"/>
                            <a:t>なし</a:t>
                          </a:r>
                          <a:endParaRPr kumimoji="1" lang="en-US" altLang="ja-JP" sz="3200" dirty="0"/>
                        </a:p>
                      </a:txBody>
                      <a:tcPr/>
                    </a:tc>
                    <a:extLst>
                      <a:ext uri="{0D108BD9-81ED-4DB2-BD59-A6C34878D82A}">
                        <a16:rowId xmlns="" xmlns:a16="http://schemas.microsoft.com/office/drawing/2014/main" xmlns:a14="http://schemas.microsoft.com/office/drawing/2010/main" val="1759249878"/>
                      </a:ext>
                    </a:extLst>
                  </a:tr>
                </a:tbl>
              </a:graphicData>
            </a:graphic>
          </p:graphicFrame>
        </mc:Fallback>
      </mc:AlternateContent>
    </p:spTree>
    <p:extLst>
      <p:ext uri="{BB962C8B-B14F-4D97-AF65-F5344CB8AC3E}">
        <p14:creationId xmlns:p14="http://schemas.microsoft.com/office/powerpoint/2010/main" val="2805342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グラフ 18"/>
          <p:cNvGraphicFramePr>
            <a:graphicFrameLocks/>
          </p:cNvGraphicFramePr>
          <p:nvPr>
            <p:extLst>
              <p:ext uri="{D42A27DB-BD31-4B8C-83A1-F6EECF244321}">
                <p14:modId xmlns:p14="http://schemas.microsoft.com/office/powerpoint/2010/main" val="846498236"/>
              </p:ext>
            </p:extLst>
          </p:nvPr>
        </p:nvGraphicFramePr>
        <p:xfrm>
          <a:off x="1735389" y="2869324"/>
          <a:ext cx="6076950" cy="3381814"/>
        </p:xfrm>
        <a:graphic>
          <a:graphicData uri="http://schemas.openxmlformats.org/drawingml/2006/chart">
            <c:chart xmlns:c="http://schemas.openxmlformats.org/drawingml/2006/chart" xmlns:r="http://schemas.openxmlformats.org/officeDocument/2006/relationships" r:id="rId2"/>
          </a:graphicData>
        </a:graphic>
      </p:graphicFrame>
      <p:sp>
        <p:nvSpPr>
          <p:cNvPr id="2" name="タイトル 1"/>
          <p:cNvSpPr>
            <a:spLocks noGrp="1"/>
          </p:cNvSpPr>
          <p:nvPr>
            <p:ph type="title"/>
          </p:nvPr>
        </p:nvSpPr>
        <p:spPr/>
        <p:txBody>
          <a:bodyPr/>
          <a:lstStyle/>
          <a:p>
            <a:r>
              <a:rPr lang="ja-JP" altLang="en-US" dirty="0" smtClean="0"/>
              <a:t>実験結果</a:t>
            </a:r>
            <a:endParaRPr kumimoji="1" lang="ja-JP" altLang="en-US" dirty="0"/>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37</a:t>
            </a:fld>
            <a:endParaRPr lang="ja-JP" altLang="en-US" dirty="0"/>
          </a:p>
        </p:txBody>
      </p:sp>
      <p:sp>
        <p:nvSpPr>
          <p:cNvPr id="6" name="コンテンツ プレースホルダー 2"/>
          <p:cNvSpPr>
            <a:spLocks noGrp="1"/>
          </p:cNvSpPr>
          <p:nvPr>
            <p:ph idx="1"/>
          </p:nvPr>
        </p:nvSpPr>
        <p:spPr>
          <a:xfrm>
            <a:off x="822959" y="758816"/>
            <a:ext cx="8182496" cy="507051"/>
          </a:xfrm>
        </p:spPr>
        <p:txBody>
          <a:bodyPr>
            <a:normAutofit/>
          </a:bodyPr>
          <a:lstStyle/>
          <a:p>
            <a:r>
              <a:rPr kumimoji="1" lang="ja-JP" altLang="en-US" dirty="0" smtClean="0"/>
              <a:t>ルーレット選択を用いた方が出力までに時間がかかる．</a:t>
            </a:r>
            <a:endParaRPr kumimoji="1" lang="ja-JP" altLang="en-US" dirty="0"/>
          </a:p>
        </p:txBody>
      </p:sp>
      <p:sp>
        <p:nvSpPr>
          <p:cNvPr id="9" name="コンテンツ プレースホルダー 2"/>
          <p:cNvSpPr txBox="1">
            <a:spLocks/>
          </p:cNvSpPr>
          <p:nvPr/>
        </p:nvSpPr>
        <p:spPr>
          <a:xfrm>
            <a:off x="822955" y="1332352"/>
            <a:ext cx="8038943" cy="1080085"/>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プレイアウトに必要な盤面の数は減っても，</a:t>
            </a:r>
            <a:endParaRPr lang="en-US" altLang="ja-JP" dirty="0" smtClean="0"/>
          </a:p>
          <a:p>
            <a:r>
              <a:rPr lang="ja-JP" altLang="en-US" dirty="0" smtClean="0"/>
              <a:t>ルーレットの計算の時間の方がかかってしまう．</a:t>
            </a:r>
            <a:endParaRPr lang="ja-JP" altLang="en-US" dirty="0"/>
          </a:p>
        </p:txBody>
      </p:sp>
      <p:sp>
        <p:nvSpPr>
          <p:cNvPr id="10" name="テキスト ボックス 9"/>
          <p:cNvSpPr txBox="1"/>
          <p:nvPr/>
        </p:nvSpPr>
        <p:spPr>
          <a:xfrm>
            <a:off x="2251169" y="2412437"/>
            <a:ext cx="4687382" cy="461665"/>
          </a:xfrm>
          <a:prstGeom prst="rect">
            <a:avLst/>
          </a:prstGeom>
          <a:noFill/>
        </p:spPr>
        <p:txBody>
          <a:bodyPr wrap="square" rtlCol="0">
            <a:spAutoFit/>
          </a:bodyPr>
          <a:lstStyle/>
          <a:p>
            <a:r>
              <a:rPr lang="ja-JP" altLang="en-US" sz="2400" dirty="0"/>
              <a:t>プレイアウト数</a:t>
            </a:r>
            <a:r>
              <a:rPr lang="ja-JP" altLang="en-US" sz="2400" dirty="0" smtClean="0"/>
              <a:t>とかかる時間の</a:t>
            </a:r>
            <a:r>
              <a:rPr lang="ja-JP" altLang="en-US" sz="2400" dirty="0"/>
              <a:t>関係</a:t>
            </a:r>
            <a:endParaRPr kumimoji="1" lang="ja-JP" altLang="en-US" sz="2400" dirty="0"/>
          </a:p>
        </p:txBody>
      </p:sp>
      <p:sp>
        <p:nvSpPr>
          <p:cNvPr id="14" name="テキスト ボックス 13"/>
          <p:cNvSpPr txBox="1"/>
          <p:nvPr/>
        </p:nvSpPr>
        <p:spPr>
          <a:xfrm rot="16200000">
            <a:off x="-429687" y="4350730"/>
            <a:ext cx="3720705" cy="461665"/>
          </a:xfrm>
          <a:prstGeom prst="rect">
            <a:avLst/>
          </a:prstGeom>
          <a:noFill/>
        </p:spPr>
        <p:txBody>
          <a:bodyPr wrap="square" rtlCol="0">
            <a:spAutoFit/>
          </a:bodyPr>
          <a:lstStyle/>
          <a:p>
            <a:r>
              <a:rPr kumimoji="1" lang="ja-JP" altLang="en-US" sz="2400" dirty="0" smtClean="0"/>
              <a:t>出力までにかかった時間</a:t>
            </a:r>
            <a:r>
              <a:rPr kumimoji="1" lang="en-US" altLang="ja-JP" sz="2400" dirty="0" smtClean="0"/>
              <a:t>[s]</a:t>
            </a:r>
            <a:endParaRPr kumimoji="1" lang="ja-JP" altLang="en-US" sz="2400" dirty="0"/>
          </a:p>
        </p:txBody>
      </p:sp>
      <p:sp>
        <p:nvSpPr>
          <p:cNvPr id="15" name="下矢印 72">
            <a:extLst>
              <a:ext uri="{FF2B5EF4-FFF2-40B4-BE49-F238E27FC236}">
                <a16:creationId xmlns:a16="http://schemas.microsoft.com/office/drawing/2014/main" xmlns="" id="{9D5C5BD4-0A69-4FC6-AE18-E01F50F89DDF}"/>
              </a:ext>
            </a:extLst>
          </p:cNvPr>
          <p:cNvSpPr/>
          <p:nvPr/>
        </p:nvSpPr>
        <p:spPr>
          <a:xfrm rot="16200000">
            <a:off x="447574" y="1683591"/>
            <a:ext cx="443849" cy="30691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xmlns="" id="{4AA50F6C-1A65-4ECE-BE58-3776BDAFE1BE}"/>
              </a:ext>
            </a:extLst>
          </p:cNvPr>
          <p:cNvSpPr txBox="1"/>
          <p:nvPr/>
        </p:nvSpPr>
        <p:spPr>
          <a:xfrm>
            <a:off x="3231895" y="6336263"/>
            <a:ext cx="3221059" cy="461665"/>
          </a:xfrm>
          <a:prstGeom prst="rect">
            <a:avLst/>
          </a:prstGeom>
          <a:noFill/>
        </p:spPr>
        <p:txBody>
          <a:bodyPr wrap="square" rtlCol="0">
            <a:spAutoFit/>
          </a:bodyPr>
          <a:lstStyle/>
          <a:p>
            <a:r>
              <a:rPr lang="ja-JP" altLang="en-US" sz="2400" dirty="0"/>
              <a:t>色ごとのプレイアウト数</a:t>
            </a:r>
            <a:endParaRPr kumimoji="1" lang="ja-JP" altLang="en-US" sz="2400" dirty="0"/>
          </a:p>
        </p:txBody>
      </p:sp>
      <p:sp>
        <p:nvSpPr>
          <p:cNvPr id="11" name="二等辺三角形 10">
            <a:extLst>
              <a:ext uri="{FF2B5EF4-FFF2-40B4-BE49-F238E27FC236}">
                <a16:creationId xmlns:a16="http://schemas.microsoft.com/office/drawing/2014/main" xmlns="" id="{11D592AE-89A5-4D14-B11C-CCA625146E32}"/>
              </a:ext>
            </a:extLst>
          </p:cNvPr>
          <p:cNvSpPr/>
          <p:nvPr/>
        </p:nvSpPr>
        <p:spPr>
          <a:xfrm>
            <a:off x="5283929" y="4892546"/>
            <a:ext cx="287383" cy="243840"/>
          </a:xfrm>
          <a:prstGeom prst="triangle">
            <a:avLst/>
          </a:prstGeom>
          <a:solidFill>
            <a:schemeClr val="accent2"/>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xmlns="" id="{1D4B7164-57EA-4AA1-9A9A-EECE7BB2DA75}"/>
              </a:ext>
            </a:extLst>
          </p:cNvPr>
          <p:cNvSpPr txBox="1"/>
          <p:nvPr/>
        </p:nvSpPr>
        <p:spPr>
          <a:xfrm>
            <a:off x="5570602" y="4829800"/>
            <a:ext cx="2132872" cy="369332"/>
          </a:xfrm>
          <a:prstGeom prst="rect">
            <a:avLst/>
          </a:prstGeom>
          <a:noFill/>
        </p:spPr>
        <p:txBody>
          <a:bodyPr wrap="square" rtlCol="0">
            <a:spAutoFit/>
          </a:bodyPr>
          <a:lstStyle/>
          <a:p>
            <a:r>
              <a:rPr lang="ja-JP" altLang="en-US" dirty="0" smtClean="0"/>
              <a:t>完全ランダム</a:t>
            </a:r>
            <a:endParaRPr kumimoji="1" lang="ja-JP" altLang="en-US" dirty="0"/>
          </a:p>
        </p:txBody>
      </p:sp>
      <p:sp>
        <p:nvSpPr>
          <p:cNvPr id="13" name="楕円 5">
            <a:extLst>
              <a:ext uri="{FF2B5EF4-FFF2-40B4-BE49-F238E27FC236}">
                <a16:creationId xmlns:a16="http://schemas.microsoft.com/office/drawing/2014/main" xmlns="" id="{F70F1D20-AA9C-4123-A3B8-76B1B189FC52}"/>
              </a:ext>
            </a:extLst>
          </p:cNvPr>
          <p:cNvSpPr/>
          <p:nvPr/>
        </p:nvSpPr>
        <p:spPr>
          <a:xfrm>
            <a:off x="5301890" y="5296814"/>
            <a:ext cx="251460" cy="262928"/>
          </a:xfrm>
          <a:prstGeom prst="ellipse">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xmlns="" id="{6BDA310D-BA26-485C-92A8-30235A4EFA3C}"/>
              </a:ext>
            </a:extLst>
          </p:cNvPr>
          <p:cNvSpPr txBox="1"/>
          <p:nvPr/>
        </p:nvSpPr>
        <p:spPr>
          <a:xfrm>
            <a:off x="5570602" y="5258635"/>
            <a:ext cx="2132872" cy="369332"/>
          </a:xfrm>
          <a:prstGeom prst="rect">
            <a:avLst/>
          </a:prstGeom>
          <a:noFill/>
        </p:spPr>
        <p:txBody>
          <a:bodyPr wrap="square" rtlCol="0">
            <a:spAutoFit/>
          </a:bodyPr>
          <a:lstStyle/>
          <a:p>
            <a:r>
              <a:rPr lang="ja-JP" altLang="en-US" dirty="0" smtClean="0"/>
              <a:t>ルーレット有り</a:t>
            </a:r>
            <a:endParaRPr kumimoji="1" lang="ja-JP" altLang="en-US" dirty="0"/>
          </a:p>
        </p:txBody>
      </p:sp>
    </p:spTree>
    <p:extLst>
      <p:ext uri="{BB962C8B-B14F-4D97-AF65-F5344CB8AC3E}">
        <p14:creationId xmlns:p14="http://schemas.microsoft.com/office/powerpoint/2010/main" val="3654734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450957B6-F0B3-4D4D-A3F4-0098B2C9B254}"/>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xmlns="" id="{7A60D82D-930C-4607-923A-3959D9621967}"/>
              </a:ext>
            </a:extLst>
          </p:cNvPr>
          <p:cNvSpPr>
            <a:spLocks noGrp="1"/>
          </p:cNvSpPr>
          <p:nvPr>
            <p:ph idx="1"/>
          </p:nvPr>
        </p:nvSpPr>
        <p:spPr>
          <a:xfrm>
            <a:off x="822959" y="758815"/>
            <a:ext cx="7543801" cy="5758363"/>
          </a:xfrm>
        </p:spPr>
        <p:txBody>
          <a:bodyPr>
            <a:normAutofit/>
          </a:bodyPr>
          <a:lstStyle/>
          <a:p>
            <a:pPr marL="457200" indent="-457200">
              <a:buFont typeface="Arial" panose="020B0604020202020204" pitchFamily="34" charset="0"/>
              <a:buChar char="•"/>
            </a:pPr>
            <a:r>
              <a:rPr lang="ja-JP" altLang="en-US" dirty="0" smtClean="0"/>
              <a:t>ルーレット</a:t>
            </a:r>
            <a:r>
              <a:rPr lang="ja-JP" altLang="en-US" dirty="0"/>
              <a:t>選択</a:t>
            </a:r>
            <a:r>
              <a:rPr lang="ja-JP" altLang="en-US" dirty="0" smtClean="0"/>
              <a:t>をモンテカルロ法のプレイアウトに応用することで，効率よく探索を行える．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ルーレット選択をすることで，新たに勝てるようになった対戦がある．</a:t>
            </a:r>
            <a:endParaRPr lang="en-US" altLang="ja-JP" dirty="0" smtClean="0"/>
          </a:p>
          <a:p>
            <a:endParaRPr lang="en-US" altLang="ja-JP" dirty="0" smtClean="0"/>
          </a:p>
          <a:p>
            <a:pPr marL="457200" indent="-457200">
              <a:buFont typeface="Arial" panose="020B0604020202020204" pitchFamily="34" charset="0"/>
              <a:buChar char="•"/>
            </a:pPr>
            <a:r>
              <a:rPr lang="ja-JP" altLang="en-US" dirty="0" smtClean="0"/>
              <a:t>ルーレット選択を行うと時間がかかってしまうが，</a:t>
            </a:r>
            <a:r>
              <a:rPr lang="ja-JP" altLang="en-US" dirty="0"/>
              <a:t>費用対</a:t>
            </a:r>
            <a:r>
              <a:rPr lang="ja-JP" altLang="en-US" dirty="0" smtClean="0"/>
              <a:t>効果は大きい．</a:t>
            </a:r>
            <a:endParaRPr lang="en-US" altLang="ja-JP" dirty="0" smtClean="0"/>
          </a:p>
        </p:txBody>
      </p:sp>
      <p:sp>
        <p:nvSpPr>
          <p:cNvPr id="4" name="スライド番号プレースホルダー 3">
            <a:extLst>
              <a:ext uri="{FF2B5EF4-FFF2-40B4-BE49-F238E27FC236}">
                <a16:creationId xmlns:a16="http://schemas.microsoft.com/office/drawing/2014/main" xmlns="" id="{FE45ECC0-C258-405D-8649-1D52BE0FE745}"/>
              </a:ext>
            </a:extLst>
          </p:cNvPr>
          <p:cNvSpPr>
            <a:spLocks noGrp="1"/>
          </p:cNvSpPr>
          <p:nvPr>
            <p:ph type="sldNum" sz="quarter" idx="4"/>
          </p:nvPr>
        </p:nvSpPr>
        <p:spPr/>
        <p:txBody>
          <a:bodyPr/>
          <a:lstStyle/>
          <a:p>
            <a:fld id="{06866E33-5310-403C-85EB-90D9101399C4}" type="slidenum">
              <a:rPr lang="ja-JP" altLang="en-US" smtClean="0"/>
              <a:pPr/>
              <a:t>38</a:t>
            </a:fld>
            <a:endParaRPr lang="ja-JP" altLang="en-US" dirty="0"/>
          </a:p>
        </p:txBody>
      </p:sp>
    </p:spTree>
    <p:extLst>
      <p:ext uri="{BB962C8B-B14F-4D97-AF65-F5344CB8AC3E}">
        <p14:creationId xmlns:p14="http://schemas.microsoft.com/office/powerpoint/2010/main" val="35320634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15E80E13-A7DD-4C26-9B77-E87F1C85ED89}"/>
              </a:ext>
            </a:extLst>
          </p:cNvPr>
          <p:cNvSpPr>
            <a:spLocks noGrp="1"/>
          </p:cNvSpPr>
          <p:nvPr>
            <p:ph type="title"/>
          </p:nvPr>
        </p:nvSpPr>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xmlns="" id="{1E801EE6-D217-47EB-83B6-23E1C6394179}"/>
              </a:ext>
            </a:extLst>
          </p:cNvPr>
          <p:cNvSpPr>
            <a:spLocks noGrp="1"/>
          </p:cNvSpPr>
          <p:nvPr>
            <p:ph idx="1"/>
          </p:nvPr>
        </p:nvSpPr>
        <p:spPr/>
        <p:txBody>
          <a:bodyPr/>
          <a:lstStyle/>
          <a:p>
            <a:pPr marL="514350" indent="-514350">
              <a:buFont typeface="Arial" panose="020B0604020202020204" pitchFamily="34" charset="0"/>
              <a:buChar char="•"/>
            </a:pPr>
            <a:r>
              <a:rPr lang="ja-JP" altLang="en-US" dirty="0" smtClean="0"/>
              <a:t>より良い確率配分の</a:t>
            </a:r>
            <a:r>
              <a:rPr lang="ja-JP" altLang="en-US" dirty="0" smtClean="0"/>
              <a:t>模索</a:t>
            </a:r>
            <a:endParaRPr lang="en-US" altLang="ja-JP" dirty="0" smtClean="0"/>
          </a:p>
          <a:p>
            <a:pPr marL="514350" indent="-514350">
              <a:buFont typeface="Arial" panose="020B0604020202020204" pitchFamily="34" charset="0"/>
              <a:buChar char="•"/>
            </a:pPr>
            <a:endParaRPr lang="en-US" altLang="ja-JP" dirty="0"/>
          </a:p>
          <a:p>
            <a:pPr marL="514350" indent="-514350">
              <a:buFont typeface="Arial" panose="020B0604020202020204" pitchFamily="34" charset="0"/>
              <a:buChar char="•"/>
            </a:pPr>
            <a:r>
              <a:rPr lang="ja-JP" altLang="en-US" dirty="0" smtClean="0"/>
              <a:t>ルーレット選択の実装の高速化</a:t>
            </a:r>
            <a:endParaRPr lang="en-US" altLang="ja-JP" dirty="0" smtClean="0"/>
          </a:p>
          <a:p>
            <a:endParaRPr lang="en-US" altLang="ja-JP" dirty="0"/>
          </a:p>
          <a:p>
            <a:pPr marL="514350" indent="-514350">
              <a:buFont typeface="Arial" panose="020B0604020202020204" pitchFamily="34" charset="0"/>
              <a:buChar char="•"/>
            </a:pPr>
            <a:r>
              <a:rPr lang="ja-JP" altLang="en-US" dirty="0" smtClean="0"/>
              <a:t>密なグラフで理論的な結果が得られないか</a:t>
            </a:r>
            <a:endParaRPr lang="en-US" altLang="ja-JP" dirty="0" smtClean="0"/>
          </a:p>
          <a:p>
            <a:r>
              <a:rPr lang="ja-JP" altLang="en-US" dirty="0"/>
              <a:t>　　考える</a:t>
            </a:r>
            <a:endParaRPr lang="en-US" altLang="ja-JP" dirty="0"/>
          </a:p>
        </p:txBody>
      </p:sp>
      <p:sp>
        <p:nvSpPr>
          <p:cNvPr id="4" name="スライド番号プレースホルダー 3">
            <a:extLst>
              <a:ext uri="{FF2B5EF4-FFF2-40B4-BE49-F238E27FC236}">
                <a16:creationId xmlns:a16="http://schemas.microsoft.com/office/drawing/2014/main" xmlns="" id="{7668F4DD-D35E-4648-A560-EE762E783ED0}"/>
              </a:ext>
            </a:extLst>
          </p:cNvPr>
          <p:cNvSpPr>
            <a:spLocks noGrp="1"/>
          </p:cNvSpPr>
          <p:nvPr>
            <p:ph type="sldNum" sz="quarter" idx="4"/>
          </p:nvPr>
        </p:nvSpPr>
        <p:spPr/>
        <p:txBody>
          <a:bodyPr/>
          <a:lstStyle/>
          <a:p>
            <a:fld id="{06866E33-5310-403C-85EB-90D9101399C4}" type="slidenum">
              <a:rPr lang="ja-JP" altLang="en-US" smtClean="0"/>
              <a:pPr/>
              <a:t>39</a:t>
            </a:fld>
            <a:endParaRPr lang="ja-JP" altLang="en-US" dirty="0"/>
          </a:p>
        </p:txBody>
      </p:sp>
    </p:spTree>
    <p:extLst>
      <p:ext uri="{BB962C8B-B14F-4D97-AF65-F5344CB8AC3E}">
        <p14:creationId xmlns:p14="http://schemas.microsoft.com/office/powerpoint/2010/main" val="3445862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en-US" altLang="ja-JP" dirty="0"/>
              <a:t>Flood-It</a:t>
            </a:r>
            <a:r>
              <a:rPr lang="ja-JP" altLang="en-US" dirty="0"/>
              <a:t>　とは</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145438852"/>
              </p:ext>
            </p:extLst>
          </p:nvPr>
        </p:nvGraphicFramePr>
        <p:xfrm>
          <a:off x="411480" y="1374643"/>
          <a:ext cx="8366760" cy="4624941"/>
        </p:xfrm>
        <a:graphic>
          <a:graphicData uri="http://schemas.openxmlformats.org/drawingml/2006/table">
            <a:tbl>
              <a:tblPr firstRow="1" bandRow="1">
                <a:tableStyleId>{5C22544A-7EE6-4342-B048-85BDC9FD1C3A}</a:tableStyleId>
              </a:tblPr>
              <a:tblGrid>
                <a:gridCol w="4183380">
                  <a:extLst>
                    <a:ext uri="{9D8B030D-6E8A-4147-A177-3AD203B41FA5}">
                      <a16:colId xmlns:a16="http://schemas.microsoft.com/office/drawing/2014/main" xmlns="" val="20000"/>
                    </a:ext>
                  </a:extLst>
                </a:gridCol>
                <a:gridCol w="4183380">
                  <a:extLst>
                    <a:ext uri="{9D8B030D-6E8A-4147-A177-3AD203B41FA5}">
                      <a16:colId xmlns:a16="http://schemas.microsoft.com/office/drawing/2014/main" xmlns="" val="20001"/>
                    </a:ext>
                  </a:extLst>
                </a:gridCol>
              </a:tblGrid>
              <a:tr h="587818">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 val="10000"/>
                  </a:ext>
                </a:extLst>
              </a:tr>
              <a:tr h="4037123">
                <a:tc>
                  <a:txBody>
                    <a:bodyPr/>
                    <a:lstStyle/>
                    <a:p>
                      <a:pPr algn="ctr"/>
                      <a:r>
                        <a:rPr kumimoji="1" lang="ja-JP" altLang="en-US" sz="2800" dirty="0"/>
                        <a:t>色分けされたグリッド</a:t>
                      </a:r>
                    </a:p>
                  </a:txBody>
                  <a:tcPr/>
                </a:tc>
                <a:tc>
                  <a:txBody>
                    <a:bodyPr/>
                    <a:lstStyle/>
                    <a:p>
                      <a:pPr algn="ctr"/>
                      <a:r>
                        <a:rPr kumimoji="1" lang="ja-JP" altLang="en-US" sz="2800" dirty="0"/>
                        <a:t>終了までの最小の手数</a:t>
                      </a:r>
                    </a:p>
                  </a:txBody>
                  <a:tcPr/>
                </a:tc>
                <a:extLst>
                  <a:ext uri="{0D108BD9-81ED-4DB2-BD59-A6C34878D82A}">
                    <a16:rowId xmlns:a16="http://schemas.microsoft.com/office/drawing/2014/main" xmlns="" val="10001"/>
                  </a:ext>
                </a:extLst>
              </a:tr>
            </a:tbl>
          </a:graphicData>
        </a:graphic>
      </p:graphicFrame>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4</a:t>
            </a:fld>
            <a:endParaRPr lang="ja-JP" altLang="en-US" dirty="0"/>
          </a:p>
        </p:txBody>
      </p:sp>
      <p:sp>
        <p:nvSpPr>
          <p:cNvPr id="11" name="コンテンツ プレースホルダー 2"/>
          <p:cNvSpPr txBox="1">
            <a:spLocks/>
          </p:cNvSpPr>
          <p:nvPr/>
        </p:nvSpPr>
        <p:spPr>
          <a:xfrm>
            <a:off x="822959" y="758815"/>
            <a:ext cx="7543801" cy="5110279"/>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以下のような問題として考えられる．</a:t>
            </a:r>
          </a:p>
        </p:txBody>
      </p:sp>
      <p:sp>
        <p:nvSpPr>
          <p:cNvPr id="12" name="正方形/長方形 11">
            <a:extLst>
              <a:ext uri="{FF2B5EF4-FFF2-40B4-BE49-F238E27FC236}">
                <a16:creationId xmlns:a16="http://schemas.microsoft.com/office/drawing/2014/main" xmlns="" id="{1F0E40B4-C629-43FF-9F72-8487BAFA4231}"/>
              </a:ext>
            </a:extLst>
          </p:cNvPr>
          <p:cNvSpPr/>
          <p:nvPr/>
        </p:nvSpPr>
        <p:spPr>
          <a:xfrm>
            <a:off x="822959" y="2629094"/>
            <a:ext cx="3240000" cy="324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13" name="正方形/長方形 12">
            <a:extLst>
              <a:ext uri="{FF2B5EF4-FFF2-40B4-BE49-F238E27FC236}">
                <a16:creationId xmlns:a16="http://schemas.microsoft.com/office/drawing/2014/main" xmlns="" id="{06AFFAA2-5F44-4376-8F89-EC7F53021098}"/>
              </a:ext>
            </a:extLst>
          </p:cNvPr>
          <p:cNvSpPr/>
          <p:nvPr/>
        </p:nvSpPr>
        <p:spPr>
          <a:xfrm>
            <a:off x="822959" y="262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B6B418A7-F638-46B5-A3BA-A80FA921B7FB}"/>
              </a:ext>
            </a:extLst>
          </p:cNvPr>
          <p:cNvSpPr/>
          <p:nvPr/>
        </p:nvSpPr>
        <p:spPr>
          <a:xfrm>
            <a:off x="1902959" y="262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77AA787D-4E4D-4850-AA48-98FB38EC971C}"/>
              </a:ext>
            </a:extLst>
          </p:cNvPr>
          <p:cNvSpPr/>
          <p:nvPr/>
        </p:nvSpPr>
        <p:spPr>
          <a:xfrm>
            <a:off x="2982959" y="2629094"/>
            <a:ext cx="1080000" cy="108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7E6A57D3-4EAA-4E12-B2E4-1D8CC0A96835}"/>
              </a:ext>
            </a:extLst>
          </p:cNvPr>
          <p:cNvSpPr/>
          <p:nvPr/>
        </p:nvSpPr>
        <p:spPr>
          <a:xfrm>
            <a:off x="822959" y="370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11710802-EDF6-4899-B1F9-D7799702B8D7}"/>
              </a:ext>
            </a:extLst>
          </p:cNvPr>
          <p:cNvSpPr/>
          <p:nvPr/>
        </p:nvSpPr>
        <p:spPr>
          <a:xfrm>
            <a:off x="1902959" y="370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8D940DC3-E272-4EC2-A7FB-839BAB97CD0C}"/>
              </a:ext>
            </a:extLst>
          </p:cNvPr>
          <p:cNvSpPr/>
          <p:nvPr/>
        </p:nvSpPr>
        <p:spPr>
          <a:xfrm>
            <a:off x="2982959" y="3709094"/>
            <a:ext cx="1080000" cy="108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3D01080A-535A-4AD3-A959-299A5DFC69B7}"/>
              </a:ext>
            </a:extLst>
          </p:cNvPr>
          <p:cNvSpPr/>
          <p:nvPr/>
        </p:nvSpPr>
        <p:spPr>
          <a:xfrm>
            <a:off x="82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EDDFA2B9-A564-4C7D-A838-C99627DCA791}"/>
              </a:ext>
            </a:extLst>
          </p:cNvPr>
          <p:cNvSpPr/>
          <p:nvPr/>
        </p:nvSpPr>
        <p:spPr>
          <a:xfrm>
            <a:off x="1902959" y="4789094"/>
            <a:ext cx="1080000" cy="108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A6C250E2-E98B-4B95-AC1F-52AB0BE7846E}"/>
              </a:ext>
            </a:extLst>
          </p:cNvPr>
          <p:cNvSpPr/>
          <p:nvPr/>
        </p:nvSpPr>
        <p:spPr>
          <a:xfrm>
            <a:off x="2982959" y="4789094"/>
            <a:ext cx="1080000" cy="108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848275B5-4384-422B-A1A1-ACF67DBC7B88}"/>
              </a:ext>
            </a:extLst>
          </p:cNvPr>
          <p:cNvSpPr/>
          <p:nvPr/>
        </p:nvSpPr>
        <p:spPr>
          <a:xfrm>
            <a:off x="5142959" y="4366148"/>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36A8A1BC-CF16-45CB-BBDA-D787F3C17364}"/>
              </a:ext>
            </a:extLst>
          </p:cNvPr>
          <p:cNvSpPr/>
          <p:nvPr/>
        </p:nvSpPr>
        <p:spPr>
          <a:xfrm>
            <a:off x="6256769" y="4366148"/>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87E8A900-5E5D-488A-8F51-DA3D8620915C}"/>
              </a:ext>
            </a:extLst>
          </p:cNvPr>
          <p:cNvSpPr/>
          <p:nvPr/>
        </p:nvSpPr>
        <p:spPr>
          <a:xfrm>
            <a:off x="7370579" y="4366148"/>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テキスト ボックス 24"/>
          <p:cNvSpPr txBox="1"/>
          <p:nvPr/>
        </p:nvSpPr>
        <p:spPr>
          <a:xfrm>
            <a:off x="5119105" y="5085946"/>
            <a:ext cx="761747" cy="369332"/>
          </a:xfrm>
          <a:prstGeom prst="rect">
            <a:avLst/>
          </a:prstGeom>
          <a:noFill/>
        </p:spPr>
        <p:txBody>
          <a:bodyPr wrap="none" rtlCol="0">
            <a:spAutoFit/>
          </a:bodyPr>
          <a:lstStyle/>
          <a:p>
            <a:r>
              <a:rPr kumimoji="1" lang="en-US" altLang="ja-JP" dirty="0"/>
              <a:t>1</a:t>
            </a:r>
            <a:r>
              <a:rPr lang="ja-JP" altLang="en-US" dirty="0"/>
              <a:t>手目</a:t>
            </a:r>
            <a:endParaRPr kumimoji="1" lang="ja-JP" altLang="en-US" dirty="0"/>
          </a:p>
        </p:txBody>
      </p:sp>
      <p:sp>
        <p:nvSpPr>
          <p:cNvPr id="26" name="テキスト ボックス 25"/>
          <p:cNvSpPr txBox="1"/>
          <p:nvPr/>
        </p:nvSpPr>
        <p:spPr>
          <a:xfrm>
            <a:off x="6248029" y="5085946"/>
            <a:ext cx="761747" cy="369332"/>
          </a:xfrm>
          <a:prstGeom prst="rect">
            <a:avLst/>
          </a:prstGeom>
          <a:noFill/>
        </p:spPr>
        <p:txBody>
          <a:bodyPr wrap="none" rtlCol="0">
            <a:spAutoFit/>
          </a:bodyPr>
          <a:lstStyle/>
          <a:p>
            <a:r>
              <a:rPr lang="en-US" altLang="ja-JP" dirty="0"/>
              <a:t>2</a:t>
            </a:r>
            <a:r>
              <a:rPr lang="ja-JP" altLang="en-US" dirty="0"/>
              <a:t>手目</a:t>
            </a:r>
            <a:endParaRPr kumimoji="1" lang="ja-JP" altLang="en-US" dirty="0"/>
          </a:p>
        </p:txBody>
      </p:sp>
      <p:sp>
        <p:nvSpPr>
          <p:cNvPr id="27" name="テキスト ボックス 26"/>
          <p:cNvSpPr txBox="1"/>
          <p:nvPr/>
        </p:nvSpPr>
        <p:spPr>
          <a:xfrm>
            <a:off x="7376951" y="5085946"/>
            <a:ext cx="761747" cy="369332"/>
          </a:xfrm>
          <a:prstGeom prst="rect">
            <a:avLst/>
          </a:prstGeom>
          <a:noFill/>
        </p:spPr>
        <p:txBody>
          <a:bodyPr wrap="none" rtlCol="0">
            <a:spAutoFit/>
          </a:bodyPr>
          <a:lstStyle/>
          <a:p>
            <a:r>
              <a:rPr lang="en-US" altLang="ja-JP" dirty="0"/>
              <a:t>3</a:t>
            </a:r>
            <a:r>
              <a:rPr lang="ja-JP" altLang="en-US" dirty="0"/>
              <a:t>手目</a:t>
            </a:r>
            <a:endParaRPr kumimoji="1" lang="ja-JP" altLang="en-US" dirty="0"/>
          </a:p>
        </p:txBody>
      </p:sp>
      <p:sp>
        <p:nvSpPr>
          <p:cNvPr id="28" name="テキスト ボックス 27"/>
          <p:cNvSpPr txBox="1"/>
          <p:nvPr/>
        </p:nvSpPr>
        <p:spPr>
          <a:xfrm>
            <a:off x="6190320" y="3169094"/>
            <a:ext cx="877163" cy="646331"/>
          </a:xfrm>
          <a:prstGeom prst="rect">
            <a:avLst/>
          </a:prstGeom>
          <a:noFill/>
        </p:spPr>
        <p:txBody>
          <a:bodyPr wrap="none" rtlCol="0">
            <a:spAutoFit/>
          </a:bodyPr>
          <a:lstStyle/>
          <a:p>
            <a:r>
              <a:rPr lang="en-US" altLang="ja-JP" sz="3600" dirty="0">
                <a:solidFill>
                  <a:srgbClr val="FF0000"/>
                </a:solidFill>
              </a:rPr>
              <a:t>3</a:t>
            </a:r>
            <a:r>
              <a:rPr lang="ja-JP" altLang="en-US" sz="3600" dirty="0">
                <a:solidFill>
                  <a:srgbClr val="FF0000"/>
                </a:solidFill>
              </a:rPr>
              <a:t>手</a:t>
            </a:r>
            <a:endParaRPr kumimoji="1" lang="ja-JP" altLang="en-US" sz="3600" dirty="0">
              <a:solidFill>
                <a:srgbClr val="FF0000"/>
              </a:solidFill>
            </a:endParaRPr>
          </a:p>
        </p:txBody>
      </p:sp>
    </p:spTree>
    <p:extLst>
      <p:ext uri="{BB962C8B-B14F-4D97-AF65-F5344CB8AC3E}">
        <p14:creationId xmlns:p14="http://schemas.microsoft.com/office/powerpoint/2010/main" val="3243575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既知の結果</a:t>
            </a:r>
            <a:endParaRPr kumimoji="1"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xmlns="" val="20000"/>
                        </a:ext>
                      </a:extLst>
                    </a:gridCol>
                    <a:gridCol w="2310260">
                      <a:extLst>
                        <a:ext uri="{9D8B030D-6E8A-4147-A177-3AD203B41FA5}">
                          <a16:colId xmlns:a16="http://schemas.microsoft.com/office/drawing/2014/main" xmlns="" val="20001"/>
                        </a:ext>
                      </a:extLst>
                    </a:gridCol>
                    <a:gridCol w="2310260">
                      <a:extLst>
                        <a:ext uri="{9D8B030D-6E8A-4147-A177-3AD203B41FA5}">
                          <a16:colId xmlns:a16="http://schemas.microsoft.com/office/drawing/2014/main" xmlns="" val="20002"/>
                        </a:ext>
                      </a:extLst>
                    </a:gridCol>
                  </a:tblGrid>
                  <a:tr h="37084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val="10000"/>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xmlns="" val="10001"/>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xmlns="" val="10002"/>
                      </a:ext>
                    </a:extLst>
                  </a:tr>
                  <a:tr h="370840">
                    <a:tc>
                      <a:txBody>
                        <a:bodyPr/>
                        <a:lstStyle/>
                        <a:p>
                          <a:pPr algn="ct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ea typeface="Cambria Math" panose="02040503050406030204" pitchFamily="18" charset="0"/>
                                  </a:rPr>
                                  <m:t>𝑛</m:t>
                                </m:r>
                              </m:oMath>
                            </m:oMathPara>
                          </a14:m>
                          <a:endParaRPr kumimoji="1" lang="ja-JP" altLang="en-US" sz="2800" dirty="0"/>
                        </a:p>
                      </a:txBody>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xmlns="" val="10003"/>
                      </a:ext>
                    </a:extLst>
                  </a:tr>
                </a:tbl>
              </a:graphicData>
            </a:graphic>
          </p:graphicFrame>
        </mc:Choice>
        <mc:Fallback xmlns="">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425621657"/>
                  </p:ext>
                </p:extLst>
              </p:nvPr>
            </p:nvGraphicFramePr>
            <p:xfrm>
              <a:off x="1142790" y="779293"/>
              <a:ext cx="6930780" cy="3291840"/>
            </p:xfrm>
            <a:graphic>
              <a:graphicData uri="http://schemas.openxmlformats.org/drawingml/2006/table">
                <a:tbl>
                  <a:tblPr firstRow="1" bandRow="1">
                    <a:tableStyleId>{5C22544A-7EE6-4342-B048-85BDC9FD1C3A}</a:tableStyleId>
                  </a:tblPr>
                  <a:tblGrid>
                    <a:gridCol w="2310260">
                      <a:extLst>
                        <a:ext uri="{9D8B030D-6E8A-4147-A177-3AD203B41FA5}">
                          <a16:colId xmlns:a16="http://schemas.microsoft.com/office/drawing/2014/main" val="20000"/>
                        </a:ext>
                      </a:extLst>
                    </a:gridCol>
                    <a:gridCol w="2310260">
                      <a:extLst>
                        <a:ext uri="{9D8B030D-6E8A-4147-A177-3AD203B41FA5}">
                          <a16:colId xmlns:a16="http://schemas.microsoft.com/office/drawing/2014/main" val="20001"/>
                        </a:ext>
                      </a:extLst>
                    </a:gridCol>
                    <a:gridCol w="2310260">
                      <a:extLst>
                        <a:ext uri="{9D8B030D-6E8A-4147-A177-3AD203B41FA5}">
                          <a16:colId xmlns:a16="http://schemas.microsoft.com/office/drawing/2014/main" val="20002"/>
                        </a:ext>
                      </a:extLst>
                    </a:gridCol>
                  </a:tblGrid>
                  <a:tr h="457200">
                    <a:tc>
                      <a:txBody>
                        <a:bodyPr/>
                        <a:lstStyle/>
                        <a:p>
                          <a:pPr algn="ctr"/>
                          <a:r>
                            <a:rPr kumimoji="1" lang="ja-JP" altLang="en-US" sz="2400" dirty="0"/>
                            <a:t>グリッドの大きさ</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val="10000"/>
                      </a:ext>
                    </a:extLst>
                  </a:tr>
                  <a:tr h="944880">
                    <a:tc>
                      <a:txBody>
                        <a:bodyPr/>
                        <a:lstStyle/>
                        <a:p>
                          <a:endParaRPr lang="ja-JP"/>
                        </a:p>
                      </a:txBody>
                      <a:tcPr>
                        <a:blipFill>
                          <a:blip r:embed="rId3"/>
                          <a:stretch>
                            <a:fillRect l="-264" t="-54839" r="-201319" b="-218710"/>
                          </a:stretch>
                        </a:blipFill>
                      </a:tcPr>
                    </a:tc>
                    <a:tc>
                      <a:txBody>
                        <a:bodyPr/>
                        <a:lstStyle/>
                        <a:p>
                          <a:pPr algn="ctr"/>
                          <a:r>
                            <a:rPr kumimoji="1" lang="en-US" altLang="ja-JP" sz="2800" dirty="0"/>
                            <a:t>3</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[ACJMS10]</a:t>
                          </a:r>
                          <a:endParaRPr kumimoji="1" lang="ja-JP" altLang="en-US" sz="2800" dirty="0"/>
                        </a:p>
                      </a:txBody>
                      <a:tcPr/>
                    </a:tc>
                    <a:extLst>
                      <a:ext uri="{0D108BD9-81ED-4DB2-BD59-A6C34878D82A}">
                        <a16:rowId xmlns:a16="http://schemas.microsoft.com/office/drawing/2014/main" val="10001"/>
                      </a:ext>
                    </a:extLst>
                  </a:tr>
                  <a:tr h="944880">
                    <a:tc>
                      <a:txBody>
                        <a:bodyPr/>
                        <a:lstStyle/>
                        <a:p>
                          <a:endParaRPr lang="ja-JP"/>
                        </a:p>
                      </a:txBody>
                      <a:tcPr>
                        <a:blipFill>
                          <a:blip r:embed="rId3"/>
                          <a:stretch>
                            <a:fillRect l="-264" t="-153846" r="-201319" b="-117308"/>
                          </a:stretch>
                        </a:blipFill>
                      </a:tcPr>
                    </a:tc>
                    <a:tc>
                      <a:txBody>
                        <a:bodyPr/>
                        <a:lstStyle/>
                        <a:p>
                          <a:pPr algn="ctr"/>
                          <a:r>
                            <a:rPr kumimoji="1" lang="en-US" altLang="ja-JP" sz="2800" dirty="0"/>
                            <a:t>4</a:t>
                          </a:r>
                          <a:r>
                            <a:rPr kumimoji="1" lang="ja-JP" altLang="en-US" sz="2800" dirty="0"/>
                            <a:t>色以上</a:t>
                          </a:r>
                        </a:p>
                      </a:txBody>
                      <a:tcPr/>
                    </a:tc>
                    <a:tc>
                      <a:txBody>
                        <a:bodyPr/>
                        <a:lstStyle/>
                        <a:p>
                          <a:pPr algn="ctr"/>
                          <a:r>
                            <a:rPr kumimoji="1" lang="en-US" altLang="ja-JP" sz="2800" dirty="0">
                              <a:solidFill>
                                <a:srgbClr val="FF0000"/>
                              </a:solidFill>
                            </a:rPr>
                            <a:t>NP</a:t>
                          </a:r>
                          <a:r>
                            <a:rPr kumimoji="1" lang="ja-JP" altLang="en-US" sz="2800" dirty="0">
                              <a:solidFill>
                                <a:srgbClr val="FF0000"/>
                              </a:solidFill>
                            </a:rPr>
                            <a:t>困難</a:t>
                          </a:r>
                          <a:endParaRPr kumimoji="1" lang="en-US" altLang="ja-JP" sz="2800" dirty="0">
                            <a:solidFill>
                              <a:srgbClr val="FF0000"/>
                            </a:solidFill>
                          </a:endParaRPr>
                        </a:p>
                        <a:p>
                          <a:pPr algn="ctr"/>
                          <a:r>
                            <a:rPr kumimoji="1" lang="en-US" altLang="ja-JP" sz="2800" dirty="0"/>
                            <a:t>[MS12]</a:t>
                          </a:r>
                          <a:endParaRPr kumimoji="1" lang="ja-JP" altLang="en-US" sz="2800" dirty="0"/>
                        </a:p>
                      </a:txBody>
                      <a:tcPr/>
                    </a:tc>
                    <a:extLst>
                      <a:ext uri="{0D108BD9-81ED-4DB2-BD59-A6C34878D82A}">
                        <a16:rowId xmlns:a16="http://schemas.microsoft.com/office/drawing/2014/main" val="10002"/>
                      </a:ext>
                    </a:extLst>
                  </a:tr>
                  <a:tr h="944880">
                    <a:tc>
                      <a:txBody>
                        <a:bodyPr/>
                        <a:lstStyle/>
                        <a:p>
                          <a:endParaRPr lang="ja-JP"/>
                        </a:p>
                      </a:txBody>
                      <a:tcPr>
                        <a:blipFill>
                          <a:blip r:embed="rId3"/>
                          <a:stretch>
                            <a:fillRect l="-264" t="-255484" r="-201319" b="-18065"/>
                          </a:stretch>
                        </a:blipFill>
                      </a:tcPr>
                    </a:tc>
                    <a:tc>
                      <a:txBody>
                        <a:bodyPr/>
                        <a:lstStyle/>
                        <a:p>
                          <a:pPr algn="ctr"/>
                          <a:r>
                            <a:rPr kumimoji="1" lang="ja-JP" altLang="en-US" sz="2800" dirty="0"/>
                            <a:t>制限なし</a:t>
                          </a:r>
                        </a:p>
                      </a:txBody>
                      <a:tcPr/>
                    </a:tc>
                    <a:tc>
                      <a:txBody>
                        <a:bodyPr/>
                        <a:lstStyle/>
                        <a:p>
                          <a:pPr algn="ctr"/>
                          <a:r>
                            <a:rPr kumimoji="1" lang="ja-JP" altLang="en-US" sz="2800" dirty="0">
                              <a:solidFill>
                                <a:srgbClr val="00B050"/>
                              </a:solidFill>
                            </a:rPr>
                            <a:t>多項式時間</a:t>
                          </a:r>
                          <a:endParaRPr kumimoji="1" lang="en-US" altLang="ja-JP" sz="2800" dirty="0">
                            <a:solidFill>
                              <a:srgbClr val="00B050"/>
                            </a:solidFill>
                          </a:endParaRPr>
                        </a:p>
                        <a:p>
                          <a:pPr algn="ctr"/>
                          <a:r>
                            <a:rPr kumimoji="1" lang="en-US" altLang="ja-JP" sz="2800" dirty="0"/>
                            <a:t>[CJMS12]</a:t>
                          </a:r>
                          <a:endParaRPr kumimoji="1" lang="ja-JP" altLang="en-US" sz="2800" dirty="0"/>
                        </a:p>
                      </a:txBody>
                      <a:tcPr/>
                    </a:tc>
                    <a:extLst>
                      <a:ext uri="{0D108BD9-81ED-4DB2-BD59-A6C34878D82A}">
                        <a16:rowId xmlns:a16="http://schemas.microsoft.com/office/drawing/2014/main" val="10003"/>
                      </a:ext>
                    </a:extLst>
                  </a:tr>
                </a:tbl>
              </a:graphicData>
            </a:graphic>
          </p:graphicFrame>
        </mc:Fallback>
      </mc:AlternateContent>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5</a:t>
            </a:fld>
            <a:endParaRPr lang="ja-JP" altLang="en-US" dirty="0"/>
          </a:p>
        </p:txBody>
      </p:sp>
      <p:sp>
        <p:nvSpPr>
          <p:cNvPr id="8" name="正方形/長方形 7">
            <a:extLst>
              <a:ext uri="{FF2B5EF4-FFF2-40B4-BE49-F238E27FC236}">
                <a16:creationId xmlns:a16="http://schemas.microsoft.com/office/drawing/2014/main" xmlns="" id="{FBEB0FAE-F4AC-4F52-A12E-2CDFA4758D26}"/>
              </a:ext>
            </a:extLst>
          </p:cNvPr>
          <p:cNvSpPr/>
          <p:nvPr/>
        </p:nvSpPr>
        <p:spPr>
          <a:xfrm>
            <a:off x="1108159" y="4278708"/>
            <a:ext cx="1800000" cy="18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盤面の図</a:t>
            </a:r>
            <a:endParaRPr kumimoji="1" lang="en-US" altLang="ja-JP" dirty="0"/>
          </a:p>
          <a:p>
            <a:pPr algn="ctr"/>
            <a:r>
              <a:rPr lang="ja-JP" altLang="en-US" dirty="0"/>
              <a:t>選択した色によって変える</a:t>
            </a:r>
            <a:endParaRPr kumimoji="1" lang="ja-JP" altLang="en-US" dirty="0"/>
          </a:p>
        </p:txBody>
      </p:sp>
      <p:sp>
        <p:nvSpPr>
          <p:cNvPr id="9" name="正方形/長方形 8">
            <a:extLst>
              <a:ext uri="{FF2B5EF4-FFF2-40B4-BE49-F238E27FC236}">
                <a16:creationId xmlns:a16="http://schemas.microsoft.com/office/drawing/2014/main" xmlns="" id="{FAD64762-473D-4E12-9B3E-E7101AB3C909}"/>
              </a:ext>
            </a:extLst>
          </p:cNvPr>
          <p:cNvSpPr/>
          <p:nvPr/>
        </p:nvSpPr>
        <p:spPr>
          <a:xfrm>
            <a:off x="1108159" y="4278707"/>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66C5BF2C-48E8-42CD-803D-8D48222F030B}"/>
              </a:ext>
            </a:extLst>
          </p:cNvPr>
          <p:cNvSpPr/>
          <p:nvPr/>
        </p:nvSpPr>
        <p:spPr>
          <a:xfrm>
            <a:off x="146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xmlns="" id="{0D31F5D5-1EC7-4208-88E7-747365D37886}"/>
              </a:ext>
            </a:extLst>
          </p:cNvPr>
          <p:cNvSpPr/>
          <p:nvPr/>
        </p:nvSpPr>
        <p:spPr>
          <a:xfrm>
            <a:off x="1828159" y="4278707"/>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a:extLst>
              <a:ext uri="{FF2B5EF4-FFF2-40B4-BE49-F238E27FC236}">
                <a16:creationId xmlns:a16="http://schemas.microsoft.com/office/drawing/2014/main" xmlns="" id="{8555C9AC-E5CB-4C70-9098-5B172410D903}"/>
              </a:ext>
            </a:extLst>
          </p:cNvPr>
          <p:cNvSpPr/>
          <p:nvPr/>
        </p:nvSpPr>
        <p:spPr>
          <a:xfrm>
            <a:off x="2188159" y="4278707"/>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a:extLst>
              <a:ext uri="{FF2B5EF4-FFF2-40B4-BE49-F238E27FC236}">
                <a16:creationId xmlns:a16="http://schemas.microsoft.com/office/drawing/2014/main" xmlns="" id="{AA759177-9BF0-4B40-B51D-D9D690E36C44}"/>
              </a:ext>
            </a:extLst>
          </p:cNvPr>
          <p:cNvSpPr/>
          <p:nvPr/>
        </p:nvSpPr>
        <p:spPr>
          <a:xfrm>
            <a:off x="2548159" y="4278707"/>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a:extLst>
              <a:ext uri="{FF2B5EF4-FFF2-40B4-BE49-F238E27FC236}">
                <a16:creationId xmlns:a16="http://schemas.microsoft.com/office/drawing/2014/main" xmlns="" id="{297B8677-2C7A-4C3E-803F-34EB222DDBBF}"/>
              </a:ext>
            </a:extLst>
          </p:cNvPr>
          <p:cNvSpPr/>
          <p:nvPr/>
        </p:nvSpPr>
        <p:spPr>
          <a:xfrm>
            <a:off x="110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a:extLst>
              <a:ext uri="{FF2B5EF4-FFF2-40B4-BE49-F238E27FC236}">
                <a16:creationId xmlns:a16="http://schemas.microsoft.com/office/drawing/2014/main" xmlns="" id="{2C6E1B31-772F-4044-A849-0EB70AFE0303}"/>
              </a:ext>
            </a:extLst>
          </p:cNvPr>
          <p:cNvSpPr/>
          <p:nvPr/>
        </p:nvSpPr>
        <p:spPr>
          <a:xfrm>
            <a:off x="146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a:extLst>
              <a:ext uri="{FF2B5EF4-FFF2-40B4-BE49-F238E27FC236}">
                <a16:creationId xmlns:a16="http://schemas.microsoft.com/office/drawing/2014/main" xmlns="" id="{9965A9AF-691A-4978-A80B-C62A37A4BDD9}"/>
              </a:ext>
            </a:extLst>
          </p:cNvPr>
          <p:cNvSpPr/>
          <p:nvPr/>
        </p:nvSpPr>
        <p:spPr>
          <a:xfrm>
            <a:off x="1828159" y="463883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a:extLst>
              <a:ext uri="{FF2B5EF4-FFF2-40B4-BE49-F238E27FC236}">
                <a16:creationId xmlns:a16="http://schemas.microsoft.com/office/drawing/2014/main" xmlns="" id="{248457B8-AE89-4380-9728-8C9E4AF041E3}"/>
              </a:ext>
            </a:extLst>
          </p:cNvPr>
          <p:cNvSpPr/>
          <p:nvPr/>
        </p:nvSpPr>
        <p:spPr>
          <a:xfrm>
            <a:off x="2188159" y="463883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a:extLst>
              <a:ext uri="{FF2B5EF4-FFF2-40B4-BE49-F238E27FC236}">
                <a16:creationId xmlns:a16="http://schemas.microsoft.com/office/drawing/2014/main" xmlns="" id="{26BAA534-30A0-4C52-873D-CE8D2BF86E61}"/>
              </a:ext>
            </a:extLst>
          </p:cNvPr>
          <p:cNvSpPr/>
          <p:nvPr/>
        </p:nvSpPr>
        <p:spPr>
          <a:xfrm>
            <a:off x="2548159" y="463883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a:extLst>
              <a:ext uri="{FF2B5EF4-FFF2-40B4-BE49-F238E27FC236}">
                <a16:creationId xmlns:a16="http://schemas.microsoft.com/office/drawing/2014/main" xmlns="" id="{DB5D3C2C-9BB8-47DF-A7A2-898A1AF02FB5}"/>
              </a:ext>
            </a:extLst>
          </p:cNvPr>
          <p:cNvSpPr/>
          <p:nvPr/>
        </p:nvSpPr>
        <p:spPr>
          <a:xfrm>
            <a:off x="1108159" y="4993089"/>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xmlns="" id="{C47F330E-4464-44CE-B882-EF39F8A06BAC}"/>
              </a:ext>
            </a:extLst>
          </p:cNvPr>
          <p:cNvSpPr/>
          <p:nvPr/>
        </p:nvSpPr>
        <p:spPr>
          <a:xfrm>
            <a:off x="1468159" y="499308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xmlns="" id="{9E72F3C4-127E-4F7C-B92C-F27F576AC7B7}"/>
              </a:ext>
            </a:extLst>
          </p:cNvPr>
          <p:cNvSpPr/>
          <p:nvPr/>
        </p:nvSpPr>
        <p:spPr>
          <a:xfrm>
            <a:off x="1828159" y="499308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xmlns="" id="{5E8E04B5-5BF3-495C-ACAE-34A0795A5551}"/>
              </a:ext>
            </a:extLst>
          </p:cNvPr>
          <p:cNvSpPr/>
          <p:nvPr/>
        </p:nvSpPr>
        <p:spPr>
          <a:xfrm>
            <a:off x="218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a16="http://schemas.microsoft.com/office/drawing/2014/main" xmlns="" id="{BA959C7A-A0C4-4B67-990D-2B62DA50C9BE}"/>
              </a:ext>
            </a:extLst>
          </p:cNvPr>
          <p:cNvSpPr/>
          <p:nvPr/>
        </p:nvSpPr>
        <p:spPr>
          <a:xfrm>
            <a:off x="2548159" y="499308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a16="http://schemas.microsoft.com/office/drawing/2014/main" xmlns="" id="{D374CC26-EB45-4C22-B9AF-36C4E3BB117D}"/>
              </a:ext>
            </a:extLst>
          </p:cNvPr>
          <p:cNvSpPr/>
          <p:nvPr/>
        </p:nvSpPr>
        <p:spPr>
          <a:xfrm>
            <a:off x="110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a16="http://schemas.microsoft.com/office/drawing/2014/main" xmlns="" id="{7E705C8B-8F80-4C13-AC29-A8BA3448CC71}"/>
              </a:ext>
            </a:extLst>
          </p:cNvPr>
          <p:cNvSpPr/>
          <p:nvPr/>
        </p:nvSpPr>
        <p:spPr>
          <a:xfrm>
            <a:off x="1468159" y="535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a16="http://schemas.microsoft.com/office/drawing/2014/main" xmlns="" id="{DA15B757-D9C5-4DA6-B680-9688DCE92B0F}"/>
              </a:ext>
            </a:extLst>
          </p:cNvPr>
          <p:cNvSpPr/>
          <p:nvPr/>
        </p:nvSpPr>
        <p:spPr>
          <a:xfrm>
            <a:off x="182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a16="http://schemas.microsoft.com/office/drawing/2014/main" xmlns="" id="{0C864646-8E73-4052-B052-6E497997AC4B}"/>
              </a:ext>
            </a:extLst>
          </p:cNvPr>
          <p:cNvSpPr/>
          <p:nvPr/>
        </p:nvSpPr>
        <p:spPr>
          <a:xfrm>
            <a:off x="2188159" y="535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a16="http://schemas.microsoft.com/office/drawing/2014/main" xmlns="" id="{D309DBF8-3407-4BC0-A2AF-22B6A1A25AD1}"/>
              </a:ext>
            </a:extLst>
          </p:cNvPr>
          <p:cNvSpPr/>
          <p:nvPr/>
        </p:nvSpPr>
        <p:spPr>
          <a:xfrm>
            <a:off x="2548159" y="535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a16="http://schemas.microsoft.com/office/drawing/2014/main" xmlns="" id="{6626A137-4278-4A0D-AC46-32E0DFA058DA}"/>
              </a:ext>
            </a:extLst>
          </p:cNvPr>
          <p:cNvSpPr/>
          <p:nvPr/>
        </p:nvSpPr>
        <p:spPr>
          <a:xfrm>
            <a:off x="110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a16="http://schemas.microsoft.com/office/drawing/2014/main" xmlns="" id="{E34E2225-6106-4A8D-84C1-1EEE60095475}"/>
              </a:ext>
            </a:extLst>
          </p:cNvPr>
          <p:cNvSpPr/>
          <p:nvPr/>
        </p:nvSpPr>
        <p:spPr>
          <a:xfrm>
            <a:off x="1468159" y="5718709"/>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a16="http://schemas.microsoft.com/office/drawing/2014/main" xmlns="" id="{FB7AA59B-50B7-4488-95E9-17B82A01E45C}"/>
              </a:ext>
            </a:extLst>
          </p:cNvPr>
          <p:cNvSpPr/>
          <p:nvPr/>
        </p:nvSpPr>
        <p:spPr>
          <a:xfrm>
            <a:off x="182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a16="http://schemas.microsoft.com/office/drawing/2014/main" xmlns="" id="{79A9F967-92BA-4A3B-8EA1-A5C0E2853DF4}"/>
              </a:ext>
            </a:extLst>
          </p:cNvPr>
          <p:cNvSpPr/>
          <p:nvPr/>
        </p:nvSpPr>
        <p:spPr>
          <a:xfrm>
            <a:off x="2188159" y="5718709"/>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a16="http://schemas.microsoft.com/office/drawing/2014/main" xmlns="" id="{2B205334-AA9E-45F5-BE42-BEAC992BA1C8}"/>
              </a:ext>
            </a:extLst>
          </p:cNvPr>
          <p:cNvSpPr/>
          <p:nvPr/>
        </p:nvSpPr>
        <p:spPr>
          <a:xfrm>
            <a:off x="2548159" y="5718709"/>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左中かっこ 2">
            <a:extLst>
              <a:ext uri="{FF2B5EF4-FFF2-40B4-BE49-F238E27FC236}">
                <a16:creationId xmlns:a16="http://schemas.microsoft.com/office/drawing/2014/main" xmlns="" id="{D130B904-88C2-41D2-9A74-63D915EDF2EB}"/>
              </a:ext>
            </a:extLst>
          </p:cNvPr>
          <p:cNvSpPr/>
          <p:nvPr/>
        </p:nvSpPr>
        <p:spPr>
          <a:xfrm>
            <a:off x="728494" y="4278707"/>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xmlns="" id="{9B5C9E8D-24AC-47BE-BD80-7A4665D9AC19}"/>
                  </a:ext>
                </a:extLst>
              </p:cNvPr>
              <p:cNvSpPr txBox="1"/>
              <p:nvPr/>
            </p:nvSpPr>
            <p:spPr>
              <a:xfrm>
                <a:off x="271165" y="4911479"/>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34" name="テキスト ボックス 33">
                <a:extLst>
                  <a:ext uri="{FF2B5EF4-FFF2-40B4-BE49-F238E27FC236}">
                    <a16:creationId xmlns:a16="http://schemas.microsoft.com/office/drawing/2014/main" id="{9B5C9E8D-24AC-47BE-BD80-7A4665D9AC19}"/>
                  </a:ext>
                </a:extLst>
              </p:cNvPr>
              <p:cNvSpPr txBox="1">
                <a:spLocks noRot="1" noChangeAspect="1" noMove="1" noResize="1" noEditPoints="1" noAdjustHandles="1" noChangeArrowheads="1" noChangeShapeType="1" noTextEdit="1"/>
              </p:cNvSpPr>
              <p:nvPr/>
            </p:nvSpPr>
            <p:spPr>
              <a:xfrm>
                <a:off x="271165" y="4911479"/>
                <a:ext cx="487377" cy="523220"/>
              </a:xfrm>
              <a:prstGeom prst="rect">
                <a:avLst/>
              </a:prstGeom>
              <a:blipFill>
                <a:blip r:embed="rId4"/>
                <a:stretch>
                  <a:fillRect/>
                </a:stretch>
              </a:blipFill>
            </p:spPr>
            <p:txBody>
              <a:bodyPr/>
              <a:lstStyle/>
              <a:p>
                <a:r>
                  <a:rPr lang="ja-JP" altLang="en-US">
                    <a:noFill/>
                  </a:rPr>
                  <a:t> </a:t>
                </a:r>
              </a:p>
            </p:txBody>
          </p:sp>
        </mc:Fallback>
      </mc:AlternateContent>
      <p:sp>
        <p:nvSpPr>
          <p:cNvPr id="35" name="正方形/長方形 34">
            <a:extLst>
              <a:ext uri="{FF2B5EF4-FFF2-40B4-BE49-F238E27FC236}">
                <a16:creationId xmlns:a16="http://schemas.microsoft.com/office/drawing/2014/main" xmlns="" id="{FD0C521E-9709-4AD0-88E8-612C23326B45}"/>
              </a:ext>
            </a:extLst>
          </p:cNvPr>
          <p:cNvSpPr/>
          <p:nvPr/>
        </p:nvSpPr>
        <p:spPr>
          <a:xfrm>
            <a:off x="3834540" y="4949900"/>
            <a:ext cx="360000" cy="36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a16="http://schemas.microsoft.com/office/drawing/2014/main" xmlns="" id="{CD690FE4-DE84-4011-A6F4-DCBC0296421B}"/>
              </a:ext>
            </a:extLst>
          </p:cNvPr>
          <p:cNvSpPr/>
          <p:nvPr/>
        </p:nvSpPr>
        <p:spPr>
          <a:xfrm>
            <a:off x="4194540" y="494990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a16="http://schemas.microsoft.com/office/drawing/2014/main" xmlns="" id="{7852FD16-DFAE-4771-91A4-50897ED645FA}"/>
              </a:ext>
            </a:extLst>
          </p:cNvPr>
          <p:cNvSpPr/>
          <p:nvPr/>
        </p:nvSpPr>
        <p:spPr>
          <a:xfrm>
            <a:off x="4554540" y="494990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a16="http://schemas.microsoft.com/office/drawing/2014/main" xmlns="" id="{EA552DE8-1A5F-45D9-AF72-650B45A5B6A3}"/>
              </a:ext>
            </a:extLst>
          </p:cNvPr>
          <p:cNvSpPr/>
          <p:nvPr/>
        </p:nvSpPr>
        <p:spPr>
          <a:xfrm>
            <a:off x="491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a16="http://schemas.microsoft.com/office/drawing/2014/main" xmlns="" id="{54719B21-68FD-4720-B604-1C5C3125096B}"/>
              </a:ext>
            </a:extLst>
          </p:cNvPr>
          <p:cNvSpPr/>
          <p:nvPr/>
        </p:nvSpPr>
        <p:spPr>
          <a:xfrm>
            <a:off x="5274540" y="494990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a16="http://schemas.microsoft.com/office/drawing/2014/main" xmlns="" id="{4B5F8F7F-5858-4C2D-BC98-FD9139AA1DDB}"/>
              </a:ext>
            </a:extLst>
          </p:cNvPr>
          <p:cNvSpPr/>
          <p:nvPr/>
        </p:nvSpPr>
        <p:spPr>
          <a:xfrm>
            <a:off x="383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a16="http://schemas.microsoft.com/office/drawing/2014/main" xmlns="" id="{A2C90401-4B89-478F-A617-A7E9917528F5}"/>
              </a:ext>
            </a:extLst>
          </p:cNvPr>
          <p:cNvSpPr/>
          <p:nvPr/>
        </p:nvSpPr>
        <p:spPr>
          <a:xfrm>
            <a:off x="4194540"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a16="http://schemas.microsoft.com/office/drawing/2014/main" xmlns="" id="{6E71748A-29E5-4363-AACE-138043F251FF}"/>
              </a:ext>
            </a:extLst>
          </p:cNvPr>
          <p:cNvSpPr/>
          <p:nvPr/>
        </p:nvSpPr>
        <p:spPr>
          <a:xfrm>
            <a:off x="4554540" y="531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a16="http://schemas.microsoft.com/office/drawing/2014/main" xmlns="" id="{9F1FAA34-8307-49D0-900D-439A71D4B2E1}"/>
              </a:ext>
            </a:extLst>
          </p:cNvPr>
          <p:cNvSpPr/>
          <p:nvPr/>
        </p:nvSpPr>
        <p:spPr>
          <a:xfrm>
            <a:off x="4914540" y="531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a16="http://schemas.microsoft.com/office/drawing/2014/main" xmlns="" id="{182B61C3-C388-48E3-9875-39F06E4FB47E}"/>
              </a:ext>
            </a:extLst>
          </p:cNvPr>
          <p:cNvSpPr/>
          <p:nvPr/>
        </p:nvSpPr>
        <p:spPr>
          <a:xfrm>
            <a:off x="5274540" y="531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5" name="正方形/長方形 44">
            <a:extLst>
              <a:ext uri="{FF2B5EF4-FFF2-40B4-BE49-F238E27FC236}">
                <a16:creationId xmlns:a16="http://schemas.microsoft.com/office/drawing/2014/main" xmlns="" id="{31CA88D6-3972-4B6C-935E-64EF99CFF57B}"/>
              </a:ext>
            </a:extLst>
          </p:cNvPr>
          <p:cNvSpPr/>
          <p:nvPr/>
        </p:nvSpPr>
        <p:spPr>
          <a:xfrm>
            <a:off x="3834540" y="567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正方形/長方形 45">
            <a:extLst>
              <a:ext uri="{FF2B5EF4-FFF2-40B4-BE49-F238E27FC236}">
                <a16:creationId xmlns:a16="http://schemas.microsoft.com/office/drawing/2014/main" xmlns="" id="{4B6B780A-7309-4D1B-9EC4-31B4BB707EC8}"/>
              </a:ext>
            </a:extLst>
          </p:cNvPr>
          <p:cNvSpPr/>
          <p:nvPr/>
        </p:nvSpPr>
        <p:spPr>
          <a:xfrm>
            <a:off x="4194540"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正方形/長方形 46">
            <a:extLst>
              <a:ext uri="{FF2B5EF4-FFF2-40B4-BE49-F238E27FC236}">
                <a16:creationId xmlns:a16="http://schemas.microsoft.com/office/drawing/2014/main" xmlns="" id="{796D5DB0-3283-4DC8-9BF1-CF78986375B5}"/>
              </a:ext>
            </a:extLst>
          </p:cNvPr>
          <p:cNvSpPr/>
          <p:nvPr/>
        </p:nvSpPr>
        <p:spPr>
          <a:xfrm>
            <a:off x="455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正方形/長方形 47">
            <a:extLst>
              <a:ext uri="{FF2B5EF4-FFF2-40B4-BE49-F238E27FC236}">
                <a16:creationId xmlns:a16="http://schemas.microsoft.com/office/drawing/2014/main" xmlns="" id="{8A93466A-9820-4934-AB85-08649E371589}"/>
              </a:ext>
            </a:extLst>
          </p:cNvPr>
          <p:cNvSpPr/>
          <p:nvPr/>
        </p:nvSpPr>
        <p:spPr>
          <a:xfrm>
            <a:off x="4914540"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正方形/長方形 48">
            <a:extLst>
              <a:ext uri="{FF2B5EF4-FFF2-40B4-BE49-F238E27FC236}">
                <a16:creationId xmlns:a16="http://schemas.microsoft.com/office/drawing/2014/main" xmlns="" id="{0184FD08-1D4A-4CB3-8F0B-5266495370F5}"/>
              </a:ext>
            </a:extLst>
          </p:cNvPr>
          <p:cNvSpPr/>
          <p:nvPr/>
        </p:nvSpPr>
        <p:spPr>
          <a:xfrm>
            <a:off x="5274540"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左中かっこ 49">
            <a:extLst>
              <a:ext uri="{FF2B5EF4-FFF2-40B4-BE49-F238E27FC236}">
                <a16:creationId xmlns:a16="http://schemas.microsoft.com/office/drawing/2014/main" xmlns="" id="{B116E9C6-F2A2-4384-8B92-8573FC12C188}"/>
              </a:ext>
            </a:extLst>
          </p:cNvPr>
          <p:cNvSpPr/>
          <p:nvPr/>
        </p:nvSpPr>
        <p:spPr>
          <a:xfrm rot="16200000">
            <a:off x="4600831"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xmlns="" id="{2518A1B5-ADAD-481B-81AA-9ADD49951D25}"/>
                  </a:ext>
                </a:extLst>
              </p:cNvPr>
              <p:cNvSpPr txBox="1"/>
              <p:nvPr/>
            </p:nvSpPr>
            <p:spPr>
              <a:xfrm>
                <a:off x="4490851"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51" name="テキスト ボックス 50">
                <a:extLst>
                  <a:ext uri="{FF2B5EF4-FFF2-40B4-BE49-F238E27FC236}">
                    <a16:creationId xmlns:a16="http://schemas.microsoft.com/office/drawing/2014/main" id="{2518A1B5-ADAD-481B-81AA-9ADD49951D25}"/>
                  </a:ext>
                </a:extLst>
              </p:cNvPr>
              <p:cNvSpPr txBox="1">
                <a:spLocks noRot="1" noChangeAspect="1" noMove="1" noResize="1" noEditPoints="1" noAdjustHandles="1" noChangeArrowheads="1" noChangeShapeType="1" noTextEdit="1"/>
              </p:cNvSpPr>
              <p:nvPr/>
            </p:nvSpPr>
            <p:spPr>
              <a:xfrm>
                <a:off x="4490851" y="6308290"/>
                <a:ext cx="487377" cy="523220"/>
              </a:xfrm>
              <a:prstGeom prst="rect">
                <a:avLst/>
              </a:prstGeom>
              <a:blipFill>
                <a:blip r:embed="rId5"/>
                <a:stretch>
                  <a:fillRect/>
                </a:stretch>
              </a:blipFill>
            </p:spPr>
            <p:txBody>
              <a:bodyPr/>
              <a:lstStyle/>
              <a:p>
                <a:r>
                  <a:rPr lang="ja-JP" altLang="en-US">
                    <a:noFill/>
                  </a:rPr>
                  <a:t> </a:t>
                </a:r>
              </a:p>
            </p:txBody>
          </p:sp>
        </mc:Fallback>
      </mc:AlternateContent>
      <p:sp>
        <p:nvSpPr>
          <p:cNvPr id="70" name="正方形/長方形 69">
            <a:extLst>
              <a:ext uri="{FF2B5EF4-FFF2-40B4-BE49-F238E27FC236}">
                <a16:creationId xmlns:a16="http://schemas.microsoft.com/office/drawing/2014/main" xmlns="" id="{1DEF8BC5-D083-4C01-A0D5-96116597CA69}"/>
              </a:ext>
            </a:extLst>
          </p:cNvPr>
          <p:cNvSpPr/>
          <p:nvPr/>
        </p:nvSpPr>
        <p:spPr>
          <a:xfrm>
            <a:off x="6785894" y="5315520"/>
            <a:ext cx="360000" cy="36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正方形/長方形 70">
            <a:extLst>
              <a:ext uri="{FF2B5EF4-FFF2-40B4-BE49-F238E27FC236}">
                <a16:creationId xmlns:a16="http://schemas.microsoft.com/office/drawing/2014/main" xmlns="" id="{AA8EEDAC-A267-4783-AFAE-23147B07A897}"/>
              </a:ext>
            </a:extLst>
          </p:cNvPr>
          <p:cNvSpPr/>
          <p:nvPr/>
        </p:nvSpPr>
        <p:spPr>
          <a:xfrm>
            <a:off x="7145894" y="5315520"/>
            <a:ext cx="360000" cy="36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正方形/長方形 71">
            <a:extLst>
              <a:ext uri="{FF2B5EF4-FFF2-40B4-BE49-F238E27FC236}">
                <a16:creationId xmlns:a16="http://schemas.microsoft.com/office/drawing/2014/main" xmlns="" id="{FD232BA9-DE52-44FC-8F0A-53374997C03B}"/>
              </a:ext>
            </a:extLst>
          </p:cNvPr>
          <p:cNvSpPr/>
          <p:nvPr/>
        </p:nvSpPr>
        <p:spPr>
          <a:xfrm>
            <a:off x="7505894" y="5315520"/>
            <a:ext cx="360000" cy="36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正方形/長方形 72">
            <a:extLst>
              <a:ext uri="{FF2B5EF4-FFF2-40B4-BE49-F238E27FC236}">
                <a16:creationId xmlns:a16="http://schemas.microsoft.com/office/drawing/2014/main" xmlns="" id="{4C0D0F83-FDC4-4959-9585-4B9D28B03ECF}"/>
              </a:ext>
            </a:extLst>
          </p:cNvPr>
          <p:cNvSpPr/>
          <p:nvPr/>
        </p:nvSpPr>
        <p:spPr>
          <a:xfrm>
            <a:off x="7865894" y="5315520"/>
            <a:ext cx="360000" cy="360000"/>
          </a:xfrm>
          <a:prstGeom prst="rect">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a:extLst>
              <a:ext uri="{FF2B5EF4-FFF2-40B4-BE49-F238E27FC236}">
                <a16:creationId xmlns:a16="http://schemas.microsoft.com/office/drawing/2014/main" xmlns="" id="{086A38B3-B2F2-4E3C-B738-5F08FC4F5B52}"/>
              </a:ext>
            </a:extLst>
          </p:cNvPr>
          <p:cNvSpPr/>
          <p:nvPr/>
        </p:nvSpPr>
        <p:spPr>
          <a:xfrm>
            <a:off x="8225894" y="5315520"/>
            <a:ext cx="360000" cy="360000"/>
          </a:xfrm>
          <a:prstGeom prst="rect">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a:extLst>
              <a:ext uri="{FF2B5EF4-FFF2-40B4-BE49-F238E27FC236}">
                <a16:creationId xmlns:a16="http://schemas.microsoft.com/office/drawing/2014/main" xmlns="" id="{128C4773-EB1E-4102-A243-4FE618C1065C}"/>
              </a:ext>
            </a:extLst>
          </p:cNvPr>
          <p:cNvSpPr/>
          <p:nvPr/>
        </p:nvSpPr>
        <p:spPr>
          <a:xfrm>
            <a:off x="6785894" y="5675520"/>
            <a:ext cx="360000" cy="3600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a:extLst>
              <a:ext uri="{FF2B5EF4-FFF2-40B4-BE49-F238E27FC236}">
                <a16:creationId xmlns:a16="http://schemas.microsoft.com/office/drawing/2014/main" xmlns="" id="{FBF1E725-53AE-4BF6-990D-CFF61B47927C}"/>
              </a:ext>
            </a:extLst>
          </p:cNvPr>
          <p:cNvSpPr/>
          <p:nvPr/>
        </p:nvSpPr>
        <p:spPr>
          <a:xfrm>
            <a:off x="7145894" y="5675520"/>
            <a:ext cx="360000" cy="36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a:extLst>
              <a:ext uri="{FF2B5EF4-FFF2-40B4-BE49-F238E27FC236}">
                <a16:creationId xmlns:a16="http://schemas.microsoft.com/office/drawing/2014/main" xmlns="" id="{526CEA94-7865-4B43-954D-BAACCD92D510}"/>
              </a:ext>
            </a:extLst>
          </p:cNvPr>
          <p:cNvSpPr/>
          <p:nvPr/>
        </p:nvSpPr>
        <p:spPr>
          <a:xfrm>
            <a:off x="7505894" y="5675520"/>
            <a:ext cx="360000" cy="36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a:extLst>
              <a:ext uri="{FF2B5EF4-FFF2-40B4-BE49-F238E27FC236}">
                <a16:creationId xmlns:a16="http://schemas.microsoft.com/office/drawing/2014/main" xmlns="" id="{00EBA9C3-1DC2-4CC6-953C-EF70C5B037CE}"/>
              </a:ext>
            </a:extLst>
          </p:cNvPr>
          <p:cNvSpPr/>
          <p:nvPr/>
        </p:nvSpPr>
        <p:spPr>
          <a:xfrm>
            <a:off x="7865894" y="5675520"/>
            <a:ext cx="360000" cy="36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a:extLst>
              <a:ext uri="{FF2B5EF4-FFF2-40B4-BE49-F238E27FC236}">
                <a16:creationId xmlns:a16="http://schemas.microsoft.com/office/drawing/2014/main" xmlns="" id="{49792AA7-0804-46A6-8B00-42E30C901E0E}"/>
              </a:ext>
            </a:extLst>
          </p:cNvPr>
          <p:cNvSpPr/>
          <p:nvPr/>
        </p:nvSpPr>
        <p:spPr>
          <a:xfrm>
            <a:off x="8225894" y="5675520"/>
            <a:ext cx="360000" cy="36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左中かっこ 79">
            <a:extLst>
              <a:ext uri="{FF2B5EF4-FFF2-40B4-BE49-F238E27FC236}">
                <a16:creationId xmlns:a16="http://schemas.microsoft.com/office/drawing/2014/main" xmlns="" id="{01213655-2CAE-4F2A-A246-09534A6F722A}"/>
              </a:ext>
            </a:extLst>
          </p:cNvPr>
          <p:cNvSpPr/>
          <p:nvPr/>
        </p:nvSpPr>
        <p:spPr>
          <a:xfrm rot="16200000">
            <a:off x="7552185" y="5356192"/>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1" name="テキスト ボックス 80">
                <a:extLst>
                  <a:ext uri="{FF2B5EF4-FFF2-40B4-BE49-F238E27FC236}">
                    <a16:creationId xmlns:a16="http://schemas.microsoft.com/office/drawing/2014/main" xmlns="" id="{7ACB828F-0E34-405E-A0A7-647487B4B01A}"/>
                  </a:ext>
                </a:extLst>
              </p:cNvPr>
              <p:cNvSpPr txBox="1"/>
              <p:nvPr/>
            </p:nvSpPr>
            <p:spPr>
              <a:xfrm>
                <a:off x="7442205" y="6308290"/>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1" name="テキスト ボックス 80">
                <a:extLst>
                  <a:ext uri="{FF2B5EF4-FFF2-40B4-BE49-F238E27FC236}">
                    <a16:creationId xmlns:a16="http://schemas.microsoft.com/office/drawing/2014/main" id="{7ACB828F-0E34-405E-A0A7-647487B4B01A}"/>
                  </a:ext>
                </a:extLst>
              </p:cNvPr>
              <p:cNvSpPr txBox="1">
                <a:spLocks noRot="1" noChangeAspect="1" noMove="1" noResize="1" noEditPoints="1" noAdjustHandles="1" noChangeArrowheads="1" noChangeShapeType="1" noTextEdit="1"/>
              </p:cNvSpPr>
              <p:nvPr/>
            </p:nvSpPr>
            <p:spPr>
              <a:xfrm>
                <a:off x="7442205" y="6308290"/>
                <a:ext cx="487377" cy="523220"/>
              </a:xfrm>
              <a:prstGeom prst="rect">
                <a:avLst/>
              </a:prstGeom>
              <a:blipFill>
                <a:blip r:embed="rId6"/>
                <a:stretch>
                  <a:fillRect/>
                </a:stretch>
              </a:blipFill>
            </p:spPr>
            <p:txBody>
              <a:bodyPr/>
              <a:lstStyle/>
              <a:p>
                <a:r>
                  <a:rPr lang="ja-JP" altLang="en-US">
                    <a:noFill/>
                  </a:rPr>
                  <a:t> </a:t>
                </a:r>
              </a:p>
            </p:txBody>
          </p:sp>
        </mc:Fallback>
      </mc:AlternateContent>
      <p:sp>
        <p:nvSpPr>
          <p:cNvPr id="82" name="左中かっこ 81">
            <a:extLst>
              <a:ext uri="{FF2B5EF4-FFF2-40B4-BE49-F238E27FC236}">
                <a16:creationId xmlns:a16="http://schemas.microsoft.com/office/drawing/2014/main" xmlns="" id="{915C22AF-7991-45AC-9CF5-189C6E279439}"/>
              </a:ext>
            </a:extLst>
          </p:cNvPr>
          <p:cNvSpPr/>
          <p:nvPr/>
        </p:nvSpPr>
        <p:spPr>
          <a:xfrm rot="16200000">
            <a:off x="1863274" y="5399249"/>
            <a:ext cx="267419" cy="180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xmlns="" id="{27ACFBE9-65D8-4249-999F-1BAF510D5B60}"/>
                  </a:ext>
                </a:extLst>
              </p:cNvPr>
              <p:cNvSpPr txBox="1"/>
              <p:nvPr/>
            </p:nvSpPr>
            <p:spPr>
              <a:xfrm>
                <a:off x="1753294" y="6313834"/>
                <a:ext cx="48737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𝑛</m:t>
                      </m:r>
                    </m:oMath>
                  </m:oMathPara>
                </a14:m>
                <a:endParaRPr kumimoji="1" lang="ja-JP" altLang="en-US" sz="2800" dirty="0"/>
              </a:p>
            </p:txBody>
          </p:sp>
        </mc:Choice>
        <mc:Fallback xmlns="">
          <p:sp>
            <p:nvSpPr>
              <p:cNvPr id="83" name="テキスト ボックス 82">
                <a:extLst>
                  <a:ext uri="{FF2B5EF4-FFF2-40B4-BE49-F238E27FC236}">
                    <a16:creationId xmlns:a16="http://schemas.microsoft.com/office/drawing/2014/main" id="{27ACFBE9-65D8-4249-999F-1BAF510D5B60}"/>
                  </a:ext>
                </a:extLst>
              </p:cNvPr>
              <p:cNvSpPr txBox="1">
                <a:spLocks noRot="1" noChangeAspect="1" noMove="1" noResize="1" noEditPoints="1" noAdjustHandles="1" noChangeArrowheads="1" noChangeShapeType="1" noTextEdit="1"/>
              </p:cNvSpPr>
              <p:nvPr/>
            </p:nvSpPr>
            <p:spPr>
              <a:xfrm>
                <a:off x="1753294" y="6313834"/>
                <a:ext cx="487377" cy="523220"/>
              </a:xfrm>
              <a:prstGeom prst="rect">
                <a:avLst/>
              </a:prstGeom>
              <a:blipFill>
                <a:blip r:embed="rId7"/>
                <a:stretch>
                  <a:fillRect/>
                </a:stretch>
              </a:blipFill>
            </p:spPr>
            <p:txBody>
              <a:bodyPr/>
              <a:lstStyle/>
              <a:p>
                <a:r>
                  <a:rPr lang="ja-JP" altLang="en-US">
                    <a:noFill/>
                  </a:rPr>
                  <a:t> </a:t>
                </a:r>
              </a:p>
            </p:txBody>
          </p:sp>
        </mc:Fallback>
      </mc:AlternateContent>
      <p:sp>
        <p:nvSpPr>
          <p:cNvPr id="84" name="左中かっこ 83">
            <a:extLst>
              <a:ext uri="{FF2B5EF4-FFF2-40B4-BE49-F238E27FC236}">
                <a16:creationId xmlns:a16="http://schemas.microsoft.com/office/drawing/2014/main" xmlns="" id="{23FCFBB2-DBE9-466B-BAA9-8647A58F2D8B}"/>
              </a:ext>
            </a:extLst>
          </p:cNvPr>
          <p:cNvSpPr/>
          <p:nvPr/>
        </p:nvSpPr>
        <p:spPr>
          <a:xfrm>
            <a:off x="3454875" y="4949900"/>
            <a:ext cx="271484" cy="1103304"/>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xmlns="" id="{8312476B-863B-4CF8-91D7-D8B43F4D2DEC}"/>
                  </a:ext>
                </a:extLst>
              </p:cNvPr>
              <p:cNvSpPr txBox="1"/>
              <p:nvPr/>
            </p:nvSpPr>
            <p:spPr>
              <a:xfrm>
                <a:off x="3038272" y="5208175"/>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3</m:t>
                      </m:r>
                    </m:oMath>
                  </m:oMathPara>
                </a14:m>
                <a:endParaRPr kumimoji="1" lang="ja-JP" altLang="en-US" sz="2800" dirty="0"/>
              </a:p>
            </p:txBody>
          </p:sp>
        </mc:Choice>
        <mc:Fallback xmlns="">
          <p:sp>
            <p:nvSpPr>
              <p:cNvPr id="85" name="テキスト ボックス 84">
                <a:extLst>
                  <a:ext uri="{FF2B5EF4-FFF2-40B4-BE49-F238E27FC236}">
                    <a16:creationId xmlns:a16="http://schemas.microsoft.com/office/drawing/2014/main" xmlns:a14="http://schemas.microsoft.com/office/drawing/2010/main" xmlns="" id="{8312476B-863B-4CF8-91D7-D8B43F4D2DEC}"/>
                  </a:ext>
                </a:extLst>
              </p:cNvPr>
              <p:cNvSpPr txBox="1">
                <a:spLocks noRot="1" noChangeAspect="1" noMove="1" noResize="1" noEditPoints="1" noAdjustHandles="1" noChangeArrowheads="1" noChangeShapeType="1" noTextEdit="1"/>
              </p:cNvSpPr>
              <p:nvPr/>
            </p:nvSpPr>
            <p:spPr>
              <a:xfrm>
                <a:off x="3038272" y="5208175"/>
                <a:ext cx="47320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86" name="左中かっこ 85">
            <a:extLst>
              <a:ext uri="{FF2B5EF4-FFF2-40B4-BE49-F238E27FC236}">
                <a16:creationId xmlns:a16="http://schemas.microsoft.com/office/drawing/2014/main" xmlns="" id="{68686C68-E8E2-4CA2-9600-065410CD03D7}"/>
              </a:ext>
            </a:extLst>
          </p:cNvPr>
          <p:cNvSpPr/>
          <p:nvPr/>
        </p:nvSpPr>
        <p:spPr>
          <a:xfrm>
            <a:off x="6443056" y="5315520"/>
            <a:ext cx="271484" cy="720000"/>
          </a:xfrm>
          <a:prstGeom prst="leftBrac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xmlns="" id="{CEE38AA9-94C8-42EA-89BC-4E190599D96F}"/>
                  </a:ext>
                </a:extLst>
              </p:cNvPr>
              <p:cNvSpPr txBox="1"/>
              <p:nvPr/>
            </p:nvSpPr>
            <p:spPr>
              <a:xfrm>
                <a:off x="6026453" y="5375489"/>
                <a:ext cx="4732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2</m:t>
                      </m:r>
                    </m:oMath>
                  </m:oMathPara>
                </a14:m>
                <a:endParaRPr kumimoji="1" lang="ja-JP" altLang="en-US" sz="2800" dirty="0"/>
              </a:p>
            </p:txBody>
          </p:sp>
        </mc:Choice>
        <mc:Fallback xmlns="">
          <p:sp>
            <p:nvSpPr>
              <p:cNvPr id="87" name="テキスト ボックス 86">
                <a:extLst>
                  <a:ext uri="{FF2B5EF4-FFF2-40B4-BE49-F238E27FC236}">
                    <a16:creationId xmlns:a16="http://schemas.microsoft.com/office/drawing/2014/main" xmlns:a14="http://schemas.microsoft.com/office/drawing/2010/main" xmlns="" id="{CEE38AA9-94C8-42EA-89BC-4E190599D96F}"/>
                  </a:ext>
                </a:extLst>
              </p:cNvPr>
              <p:cNvSpPr txBox="1">
                <a:spLocks noRot="1" noChangeAspect="1" noMove="1" noResize="1" noEditPoints="1" noAdjustHandles="1" noChangeArrowheads="1" noChangeShapeType="1" noTextEdit="1"/>
              </p:cNvSpPr>
              <p:nvPr/>
            </p:nvSpPr>
            <p:spPr>
              <a:xfrm>
                <a:off x="6026453" y="5375489"/>
                <a:ext cx="473206" cy="523220"/>
              </a:xfrm>
              <a:prstGeom prst="rect">
                <a:avLst/>
              </a:prstGeom>
              <a:blipFill rotWithShape="0">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6737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8" y="758815"/>
            <a:ext cx="8295949" cy="2098685"/>
          </a:xfrm>
        </p:spPr>
        <p:txBody>
          <a:bodyPr/>
          <a:lstStyle/>
          <a:p>
            <a:r>
              <a:rPr lang="en-US" altLang="ja-JP" dirty="0"/>
              <a:t>Flood-It</a:t>
            </a:r>
            <a:r>
              <a:rPr lang="ja-JP" altLang="en-US" dirty="0"/>
              <a:t>を二人用対戦ゲームに拡張したもの．</a:t>
            </a:r>
            <a:endParaRPr lang="en-US" altLang="ja-JP" dirty="0"/>
          </a:p>
          <a:p>
            <a:r>
              <a:rPr lang="ja-JP" altLang="en-US" dirty="0"/>
              <a:t>内容：交互に自分の領地の色を変えていくことで</a:t>
            </a:r>
            <a:endParaRPr lang="en-US" altLang="ja-JP" dirty="0"/>
          </a:p>
          <a:p>
            <a:r>
              <a:rPr lang="ja-JP" altLang="en-US" dirty="0"/>
              <a:t>          自分の領地を拡大し，領地</a:t>
            </a:r>
            <a:r>
              <a:rPr kumimoji="1" lang="ja-JP" altLang="en-US" dirty="0"/>
              <a:t>を相手より広くする．</a:t>
            </a: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6</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6" name="テキスト ボックス 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2557800"/>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4" name="四角形: 角を丸くする 33">
            <a:extLst>
              <a:ext uri="{FF2B5EF4-FFF2-40B4-BE49-F238E27FC236}">
                <a16:creationId xmlns:a16="http://schemas.microsoft.com/office/drawing/2014/main" xmlns="" id="{53A89F8F-732F-4555-8E2F-F4E8D25ADC9D}"/>
              </a:ext>
            </a:extLst>
          </p:cNvPr>
          <p:cNvSpPr/>
          <p:nvPr/>
        </p:nvSpPr>
        <p:spPr>
          <a:xfrm rot="5400000">
            <a:off x="2461331" y="4818601"/>
            <a:ext cx="1252555" cy="2557800"/>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四角形: 角を丸くする 8">
            <a:extLst>
              <a:ext uri="{FF2B5EF4-FFF2-40B4-BE49-F238E27FC236}">
                <a16:creationId xmlns:a16="http://schemas.microsoft.com/office/drawing/2014/main" xmlns="" id="{A927E002-D402-4404-B465-C66B3CA0253D}"/>
              </a:ext>
            </a:extLst>
          </p:cNvPr>
          <p:cNvSpPr/>
          <p:nvPr/>
        </p:nvSpPr>
        <p:spPr>
          <a:xfrm>
            <a:off x="327804" y="2680632"/>
            <a:ext cx="1252555" cy="1024593"/>
          </a:xfrm>
          <a:prstGeom prst="roundRect">
            <a:avLst/>
          </a:prstGeom>
          <a:noFill/>
          <a:ln w="76200">
            <a:solidFill>
              <a:schemeClr val="tx1"/>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7" name="四角形: 角を丸くする 33">
            <a:extLst>
              <a:ext uri="{FF2B5EF4-FFF2-40B4-BE49-F238E27FC236}">
                <a16:creationId xmlns:a16="http://schemas.microsoft.com/office/drawing/2014/main" xmlns="" id="{53A89F8F-732F-4555-8E2F-F4E8D25ADC9D}"/>
              </a:ext>
            </a:extLst>
          </p:cNvPr>
          <p:cNvSpPr/>
          <p:nvPr/>
        </p:nvSpPr>
        <p:spPr>
          <a:xfrm rot="5400000">
            <a:off x="3172384" y="5536892"/>
            <a:ext cx="1252555" cy="1121221"/>
          </a:xfrm>
          <a:prstGeom prst="roundRect">
            <a:avLst/>
          </a:prstGeom>
          <a:noFill/>
          <a:ln w="76200">
            <a:solidFill>
              <a:schemeClr val="tx1">
                <a:lumMod val="50000"/>
                <a:lumOff val="50000"/>
              </a:schemeClr>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38" name="角丸四角形吹き出し 37"/>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Tree>
    <p:extLst>
      <p:ext uri="{BB962C8B-B14F-4D97-AF65-F5344CB8AC3E}">
        <p14:creationId xmlns:p14="http://schemas.microsoft.com/office/powerpoint/2010/main" val="1433285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7"/>
                                        </p:tgtEl>
                                        <p:attrNameLst>
                                          <p:attrName>fillcolor</p:attrName>
                                        </p:attrNameLst>
                                      </p:cBhvr>
                                      <p:to>
                                        <a:srgbClr val="00B050"/>
                                      </p:to>
                                    </p:animClr>
                                    <p:set>
                                      <p:cBhvr>
                                        <p:cTn id="7" dur="500" fill="hold"/>
                                        <p:tgtEl>
                                          <p:spTgt spid="7"/>
                                        </p:tgtEl>
                                        <p:attrNameLst>
                                          <p:attrName>fill.type</p:attrName>
                                        </p:attrNameLst>
                                      </p:cBhvr>
                                      <p:to>
                                        <p:strVal val="solid"/>
                                      </p:to>
                                    </p:set>
                                    <p:set>
                                      <p:cBhvr>
                                        <p:cTn id="8" dur="500" fill="hold"/>
                                        <p:tgtEl>
                                          <p:spTgt spid="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grpId="1" nodeType="clickEffect">
                                  <p:stCondLst>
                                    <p:cond delay="0"/>
                                  </p:stCondLst>
                                  <p:childTnLst>
                                    <p:animEffect transition="out" filter="fade">
                                      <p:cBhvr>
                                        <p:cTn id="12" dur="500"/>
                                        <p:tgtEl>
                                          <p:spTgt spid="36"/>
                                        </p:tgtEl>
                                      </p:cBhvr>
                                    </p:animEffect>
                                    <p:set>
                                      <p:cBhvr>
                                        <p:cTn id="13" dur="1" fill="hold">
                                          <p:stCondLst>
                                            <p:cond delay="499"/>
                                          </p:stCondLst>
                                        </p:cTn>
                                        <p:tgtEl>
                                          <p:spTgt spid="3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500" fill="hold"/>
                                        <p:tgtEl>
                                          <p:spTgt spid="31"/>
                                        </p:tgtEl>
                                        <p:attrNameLst>
                                          <p:attrName>fillcolor</p:attrName>
                                        </p:attrNameLst>
                                      </p:cBhvr>
                                      <p:to>
                                        <a:srgbClr val="FFFF00"/>
                                      </p:to>
                                    </p:animClr>
                                    <p:set>
                                      <p:cBhvr>
                                        <p:cTn id="23" dur="500" fill="hold"/>
                                        <p:tgtEl>
                                          <p:spTgt spid="31"/>
                                        </p:tgtEl>
                                        <p:attrNameLst>
                                          <p:attrName>fill.type</p:attrName>
                                        </p:attrNameLst>
                                      </p:cBhvr>
                                      <p:to>
                                        <p:strVal val="solid"/>
                                      </p:to>
                                    </p:set>
                                    <p:set>
                                      <p:cBhvr>
                                        <p:cTn id="24" dur="500" fill="hold"/>
                                        <p:tgtEl>
                                          <p:spTgt spid="31"/>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37"/>
                                        </p:tgtEl>
                                      </p:cBhvr>
                                    </p:animEffect>
                                    <p:set>
                                      <p:cBhvr>
                                        <p:cTn id="29" dur="1" fill="hold">
                                          <p:stCondLst>
                                            <p:cond delay="499"/>
                                          </p:stCondLst>
                                        </p:cTn>
                                        <p:tgtEl>
                                          <p:spTgt spid="37"/>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4" grpId="0" animBg="1"/>
      <p:bldP spid="36" grpId="1"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dirty="0"/>
              <a:t>二人用</a:t>
            </a:r>
            <a:r>
              <a:rPr lang="en-US" altLang="ja-JP" dirty="0"/>
              <a:t>Flood-It</a:t>
            </a:r>
            <a:endParaRPr kumimoji="1" lang="ja-JP" altLang="en-US" dirty="0"/>
          </a:p>
        </p:txBody>
      </p:sp>
      <p:sp>
        <p:nvSpPr>
          <p:cNvPr id="3" name="コンテンツ プレースホルダー 2"/>
          <p:cNvSpPr>
            <a:spLocks noGrp="1"/>
          </p:cNvSpPr>
          <p:nvPr>
            <p:ph idx="1"/>
          </p:nvPr>
        </p:nvSpPr>
        <p:spPr>
          <a:xfrm>
            <a:off x="822959" y="758815"/>
            <a:ext cx="7753432" cy="2098685"/>
          </a:xfrm>
        </p:spPr>
        <p:txBody>
          <a:bodyPr/>
          <a:lstStyle/>
          <a:p>
            <a:r>
              <a:rPr lang="ja-JP" altLang="en-US" dirty="0"/>
              <a:t>全てのマス</a:t>
            </a:r>
            <a:r>
              <a:rPr kumimoji="1" lang="ja-JP" altLang="en-US" dirty="0"/>
              <a:t>がどちらかの領地になったらゲーム終了．</a:t>
            </a:r>
            <a:endParaRPr kumimoji="1" lang="en-US" altLang="ja-JP" dirty="0"/>
          </a:p>
          <a:p>
            <a:r>
              <a:rPr lang="ja-JP" altLang="en-US" dirty="0"/>
              <a:t>ゲーム終了時に領地の広い方のプレイヤーが</a:t>
            </a:r>
            <a:r>
              <a:rPr lang="ja-JP" altLang="en-US" dirty="0">
                <a:solidFill>
                  <a:srgbClr val="FF0000"/>
                </a:solidFill>
              </a:rPr>
              <a:t>勝利</a:t>
            </a:r>
            <a:r>
              <a:rPr lang="ja-JP" altLang="en-US" dirty="0"/>
              <a:t>．</a:t>
            </a:r>
            <a:endParaRPr kumimoji="1" lang="ja-JP" altLang="en-US" dirty="0">
              <a:solidFill>
                <a:srgbClr val="FF0000"/>
              </a:solidFill>
            </a:endParaRPr>
          </a:p>
        </p:txBody>
      </p:sp>
      <p:sp>
        <p:nvSpPr>
          <p:cNvPr id="4" name="スライド番号プレースホルダー 3"/>
          <p:cNvSpPr>
            <a:spLocks noGrp="1"/>
          </p:cNvSpPr>
          <p:nvPr>
            <p:ph type="sldNum" sz="quarter" idx="4"/>
          </p:nvPr>
        </p:nvSpPr>
        <p:spPr/>
        <p:txBody>
          <a:bodyPr/>
          <a:lstStyle/>
          <a:p>
            <a:fld id="{06866E33-5310-403C-85EB-90D9101399C4}" type="slidenum">
              <a:rPr lang="ja-JP" altLang="en-US" smtClean="0"/>
              <a:pPr/>
              <a:t>7</a:t>
            </a:fld>
            <a:endParaRPr lang="ja-JP" altLang="en-US" dirty="0"/>
          </a:p>
        </p:txBody>
      </p:sp>
      <p:sp>
        <p:nvSpPr>
          <p:cNvPr id="5" name="正方形/長方形 4"/>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 name="正方形/長方形 6"/>
          <p:cNvSpPr/>
          <p:nvPr/>
        </p:nvSpPr>
        <p:spPr>
          <a:xfrm>
            <a:off x="56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正方形/長方形 7"/>
          <p:cNvSpPr/>
          <p:nvPr/>
        </p:nvSpPr>
        <p:spPr>
          <a:xfrm>
            <a:off x="128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p:cNvSpPr/>
          <p:nvPr/>
        </p:nvSpPr>
        <p:spPr>
          <a:xfrm>
            <a:off x="344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正方形/長方形 11"/>
          <p:cNvSpPr/>
          <p:nvPr/>
        </p:nvSpPr>
        <p:spPr>
          <a:xfrm>
            <a:off x="272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正方形/長方形 12"/>
          <p:cNvSpPr/>
          <p:nvPr/>
        </p:nvSpPr>
        <p:spPr>
          <a:xfrm>
            <a:off x="2007609" y="285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正方形/長方形 13"/>
          <p:cNvSpPr/>
          <p:nvPr/>
        </p:nvSpPr>
        <p:spPr>
          <a:xfrm>
            <a:off x="56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正方形/長方形 14"/>
          <p:cNvSpPr/>
          <p:nvPr/>
        </p:nvSpPr>
        <p:spPr>
          <a:xfrm>
            <a:off x="128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正方形/長方形 15"/>
          <p:cNvSpPr/>
          <p:nvPr/>
        </p:nvSpPr>
        <p:spPr>
          <a:xfrm>
            <a:off x="344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正方形/長方形 16"/>
          <p:cNvSpPr/>
          <p:nvPr/>
        </p:nvSpPr>
        <p:spPr>
          <a:xfrm>
            <a:off x="272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2007609" y="357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正方形/長方形 18"/>
          <p:cNvSpPr/>
          <p:nvPr/>
        </p:nvSpPr>
        <p:spPr>
          <a:xfrm>
            <a:off x="56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128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p:cNvSpPr/>
          <p:nvPr/>
        </p:nvSpPr>
        <p:spPr>
          <a:xfrm>
            <a:off x="344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p:cNvSpPr/>
          <p:nvPr/>
        </p:nvSpPr>
        <p:spPr>
          <a:xfrm>
            <a:off x="272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p:cNvSpPr/>
          <p:nvPr/>
        </p:nvSpPr>
        <p:spPr>
          <a:xfrm>
            <a:off x="2007609" y="429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p:cNvSpPr/>
          <p:nvPr/>
        </p:nvSpPr>
        <p:spPr>
          <a:xfrm>
            <a:off x="567609" y="5017500"/>
            <a:ext cx="720000" cy="720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p:cNvSpPr/>
          <p:nvPr/>
        </p:nvSpPr>
        <p:spPr>
          <a:xfrm>
            <a:off x="128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p:cNvSpPr/>
          <p:nvPr/>
        </p:nvSpPr>
        <p:spPr>
          <a:xfrm>
            <a:off x="344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p:cNvSpPr/>
          <p:nvPr/>
        </p:nvSpPr>
        <p:spPr>
          <a:xfrm>
            <a:off x="272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p:cNvSpPr/>
          <p:nvPr/>
        </p:nvSpPr>
        <p:spPr>
          <a:xfrm>
            <a:off x="2007609" y="501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p:cNvSpPr/>
          <p:nvPr/>
        </p:nvSpPr>
        <p:spPr>
          <a:xfrm>
            <a:off x="56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p:cNvSpPr/>
          <p:nvPr/>
        </p:nvSpPr>
        <p:spPr>
          <a:xfrm>
            <a:off x="128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p:cNvSpPr/>
          <p:nvPr/>
        </p:nvSpPr>
        <p:spPr>
          <a:xfrm>
            <a:off x="344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p:cNvSpPr/>
          <p:nvPr/>
        </p:nvSpPr>
        <p:spPr>
          <a:xfrm>
            <a:off x="272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p:cNvSpPr/>
          <p:nvPr/>
        </p:nvSpPr>
        <p:spPr>
          <a:xfrm>
            <a:off x="2007609" y="5737500"/>
            <a:ext cx="720000" cy="720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正方形/長方形 9">
            <a:extLst>
              <a:ext uri="{FF2B5EF4-FFF2-40B4-BE49-F238E27FC236}">
                <a16:creationId xmlns:a16="http://schemas.microsoft.com/office/drawing/2014/main" xmlns="" id="{9F89E3D3-4663-4D0D-92A6-E571D1FB6F59}"/>
              </a:ext>
            </a:extLst>
          </p:cNvPr>
          <p:cNvSpPr/>
          <p:nvPr/>
        </p:nvSpPr>
        <p:spPr>
          <a:xfrm>
            <a:off x="-75940" y="2199861"/>
            <a:ext cx="1723549" cy="461665"/>
          </a:xfrm>
          <a:prstGeom prst="rect">
            <a:avLst/>
          </a:prstGeom>
        </p:spPr>
        <p:txBody>
          <a:bodyPr wrap="none">
            <a:spAutoFit/>
          </a:bodyPr>
          <a:lstStyle/>
          <a:p>
            <a:r>
              <a:rPr lang="ja-JP" altLang="en-US" sz="2400" dirty="0"/>
              <a:t>先手の領地</a:t>
            </a:r>
          </a:p>
        </p:txBody>
      </p:sp>
      <p:sp>
        <p:nvSpPr>
          <p:cNvPr id="35" name="正方形/長方形 34">
            <a:extLst>
              <a:ext uri="{FF2B5EF4-FFF2-40B4-BE49-F238E27FC236}">
                <a16:creationId xmlns:a16="http://schemas.microsoft.com/office/drawing/2014/main" xmlns="" id="{3FBC0EDE-436B-46E1-88FB-A8CA0A601E84}"/>
              </a:ext>
            </a:extLst>
          </p:cNvPr>
          <p:cNvSpPr/>
          <p:nvPr/>
        </p:nvSpPr>
        <p:spPr>
          <a:xfrm>
            <a:off x="4407414" y="5866667"/>
            <a:ext cx="1723549" cy="461665"/>
          </a:xfrm>
          <a:prstGeom prst="rect">
            <a:avLst/>
          </a:prstGeom>
        </p:spPr>
        <p:txBody>
          <a:bodyPr wrap="none">
            <a:spAutoFit/>
          </a:bodyPr>
          <a:lstStyle/>
          <a:p>
            <a:r>
              <a:rPr lang="ja-JP" altLang="en-US" sz="2400" dirty="0"/>
              <a:t>後手の領地</a:t>
            </a:r>
          </a:p>
        </p:txBody>
      </p:sp>
      <p:sp>
        <p:nvSpPr>
          <p:cNvPr id="36" name="テキスト ボックス 35"/>
          <p:cNvSpPr txBox="1"/>
          <p:nvPr/>
        </p:nvSpPr>
        <p:spPr>
          <a:xfrm>
            <a:off x="4407414" y="5345625"/>
            <a:ext cx="4759636" cy="461665"/>
          </a:xfrm>
          <a:prstGeom prst="rect">
            <a:avLst/>
          </a:prstGeom>
          <a:noFill/>
        </p:spPr>
        <p:txBody>
          <a:bodyPr wrap="none" rtlCol="0">
            <a:spAutoFit/>
          </a:bodyPr>
          <a:lstStyle/>
          <a:p>
            <a:r>
              <a:rPr kumimoji="1" lang="en-US" altLang="ja-JP" sz="2400" dirty="0">
                <a:solidFill>
                  <a:srgbClr val="00B050"/>
                </a:solidFill>
              </a:rPr>
              <a:t>※</a:t>
            </a:r>
            <a:r>
              <a:rPr kumimoji="1" lang="ja-JP" altLang="en-US" sz="2400" dirty="0">
                <a:solidFill>
                  <a:srgbClr val="00B050"/>
                </a:solidFill>
              </a:rPr>
              <a:t>相手の色に変えることはできない</a:t>
            </a:r>
            <a:endParaRPr kumimoji="1" lang="en-US" altLang="ja-JP" sz="2400" dirty="0">
              <a:solidFill>
                <a:srgbClr val="00B050"/>
              </a:solidFill>
            </a:endParaRPr>
          </a:p>
        </p:txBody>
      </p:sp>
      <p:sp>
        <p:nvSpPr>
          <p:cNvPr id="37" name="角丸四角形吹き出し 36"/>
          <p:cNvSpPr/>
          <p:nvPr/>
        </p:nvSpPr>
        <p:spPr>
          <a:xfrm>
            <a:off x="4662763" y="2608678"/>
            <a:ext cx="3752230" cy="1328821"/>
          </a:xfrm>
          <a:prstGeom prst="wedgeRoundRectCallout">
            <a:avLst>
              <a:gd name="adj1" fmla="val -24462"/>
              <a:gd name="adj2" fmla="val -46318"/>
              <a:gd name="adj3" fmla="val 16667"/>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先手の領地：</a:t>
            </a:r>
            <a:endParaRPr lang="en-US" altLang="ja-JP" sz="2000" dirty="0">
              <a:solidFill>
                <a:schemeClr val="tx1"/>
              </a:solidFill>
            </a:endParaRPr>
          </a:p>
          <a:p>
            <a:r>
              <a:rPr lang="ja-JP" altLang="en-US" sz="2000" dirty="0">
                <a:solidFill>
                  <a:schemeClr val="tx1"/>
                </a:solidFill>
              </a:rPr>
              <a:t>左上のマスから上下左右に同じ色のみを辿って到達できるマス</a:t>
            </a:r>
            <a:endParaRPr lang="en-US" altLang="ja-JP" sz="2000" dirty="0">
              <a:solidFill>
                <a:schemeClr val="tx1"/>
              </a:solidFill>
            </a:endParaRPr>
          </a:p>
        </p:txBody>
      </p:sp>
      <p:sp>
        <p:nvSpPr>
          <p:cNvPr id="39" name="角丸四角形吹き出し 38"/>
          <p:cNvSpPr/>
          <p:nvPr/>
        </p:nvSpPr>
        <p:spPr>
          <a:xfrm>
            <a:off x="4662763" y="4016804"/>
            <a:ext cx="3752230" cy="1328821"/>
          </a:xfrm>
          <a:prstGeom prst="wedgeRoundRectCallout">
            <a:avLst>
              <a:gd name="adj1" fmla="val -24462"/>
              <a:gd name="adj2" fmla="val -46318"/>
              <a:gd name="adj3" fmla="val 16667"/>
            </a:avLst>
          </a:prstGeom>
          <a:noFill/>
          <a:ln w="57150">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2000" dirty="0">
                <a:solidFill>
                  <a:schemeClr val="tx1"/>
                </a:solidFill>
              </a:rPr>
              <a:t>後手の領地：</a:t>
            </a:r>
            <a:endParaRPr lang="en-US" altLang="ja-JP" sz="2000" dirty="0">
              <a:solidFill>
                <a:schemeClr val="tx1"/>
              </a:solidFill>
            </a:endParaRPr>
          </a:p>
          <a:p>
            <a:r>
              <a:rPr lang="ja-JP" altLang="en-US" sz="2000" dirty="0">
                <a:solidFill>
                  <a:schemeClr val="tx1"/>
                </a:solidFill>
              </a:rPr>
              <a:t>右下のマスから上下左右に同じ色のみを辿って到達できるマス</a:t>
            </a:r>
            <a:endParaRPr lang="en-US" altLang="ja-JP" sz="2000" dirty="0">
              <a:solidFill>
                <a:schemeClr val="tx1"/>
              </a:solidFill>
            </a:endParaRPr>
          </a:p>
        </p:txBody>
      </p:sp>
      <p:sp>
        <p:nvSpPr>
          <p:cNvPr id="38" name="角丸四角形吹き出し 37"/>
          <p:cNvSpPr/>
          <p:nvPr/>
        </p:nvSpPr>
        <p:spPr>
          <a:xfrm>
            <a:off x="5102216" y="2857500"/>
            <a:ext cx="3729525" cy="2880000"/>
          </a:xfrm>
          <a:prstGeom prst="wedgeRoundRectCallout">
            <a:avLst>
              <a:gd name="adj1" fmla="val -74276"/>
              <a:gd name="adj2" fmla="val 11003"/>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2800" dirty="0"/>
              <a:t>先手の領地の方が広いので先手の</a:t>
            </a:r>
            <a:r>
              <a:rPr kumimoji="1" lang="ja-JP" altLang="en-US" sz="2800" dirty="0">
                <a:solidFill>
                  <a:srgbClr val="FF0000"/>
                </a:solidFill>
              </a:rPr>
              <a:t>勝利</a:t>
            </a:r>
          </a:p>
        </p:txBody>
      </p:sp>
    </p:spTree>
    <p:extLst>
      <p:ext uri="{BB962C8B-B14F-4D97-AF65-F5344CB8AC3E}">
        <p14:creationId xmlns:p14="http://schemas.microsoft.com/office/powerpoint/2010/main" val="399477538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コンテンツ プレースホルダー 2"/>
          <p:cNvSpPr txBox="1">
            <a:spLocks/>
          </p:cNvSpPr>
          <p:nvPr/>
        </p:nvSpPr>
        <p:spPr>
          <a:xfrm>
            <a:off x="822960" y="758816"/>
            <a:ext cx="7649832" cy="1017888"/>
          </a:xfrm>
          <a:prstGeom prst="rect">
            <a:avLst/>
          </a:prstGeom>
        </p:spPr>
        <p:txBody>
          <a:bodyPr vert="horz" lIns="0" tIns="45720" rIns="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二人用</a:t>
            </a:r>
            <a:r>
              <a:rPr lang="en-US" altLang="ja-JP" dirty="0"/>
              <a:t>Flood-It</a:t>
            </a:r>
            <a:r>
              <a:rPr lang="ja-JP" altLang="en-US" dirty="0"/>
              <a:t>は，以下のような問題として</a:t>
            </a:r>
            <a:endParaRPr lang="en-US" altLang="ja-JP" dirty="0"/>
          </a:p>
          <a:p>
            <a:r>
              <a:rPr lang="ja-JP" altLang="en-US" dirty="0"/>
              <a:t>考えられる．</a:t>
            </a:r>
            <a:endParaRPr lang="en-US" altLang="ja-JP" dirty="0"/>
          </a:p>
        </p:txBody>
      </p:sp>
      <p:sp>
        <p:nvSpPr>
          <p:cNvPr id="2" name="タイトル 1">
            <a:extLst>
              <a:ext uri="{FF2B5EF4-FFF2-40B4-BE49-F238E27FC236}">
                <a16:creationId xmlns="" xmlns:a16="http://schemas.microsoft.com/office/drawing/2014/main" id="{41535765-B8CD-42B8-8BAA-B723F776226B}"/>
              </a:ext>
            </a:extLst>
          </p:cNvPr>
          <p:cNvSpPr>
            <a:spLocks noGrp="1"/>
          </p:cNvSpPr>
          <p:nvPr>
            <p:ph type="title"/>
          </p:nvPr>
        </p:nvSpPr>
        <p:spPr/>
        <p:txBody>
          <a:bodyPr/>
          <a:lstStyle/>
          <a:p>
            <a:r>
              <a:rPr kumimoji="1" lang="ja-JP" altLang="en-US" dirty="0"/>
              <a:t>問題として定義</a:t>
            </a:r>
          </a:p>
        </p:txBody>
      </p:sp>
      <p:sp>
        <p:nvSpPr>
          <p:cNvPr id="4" name="スライド番号プレースホルダー 3">
            <a:extLst>
              <a:ext uri="{FF2B5EF4-FFF2-40B4-BE49-F238E27FC236}">
                <a16:creationId xmlns="" xmlns:a16="http://schemas.microsoft.com/office/drawing/2014/main" id="{2EE84A0E-C162-43BE-9803-6B082716F1B2}"/>
              </a:ext>
            </a:extLst>
          </p:cNvPr>
          <p:cNvSpPr>
            <a:spLocks noGrp="1"/>
          </p:cNvSpPr>
          <p:nvPr>
            <p:ph type="sldNum" sz="quarter" idx="4"/>
          </p:nvPr>
        </p:nvSpPr>
        <p:spPr/>
        <p:txBody>
          <a:bodyPr/>
          <a:lstStyle/>
          <a:p>
            <a:fld id="{06866E33-5310-403C-85EB-90D9101399C4}" type="slidenum">
              <a:rPr lang="ja-JP" altLang="en-US" smtClean="0"/>
              <a:pPr/>
              <a:t>8</a:t>
            </a:fld>
            <a:endParaRPr lang="ja-JP" altLang="en-US" dirty="0"/>
          </a:p>
        </p:txBody>
      </p:sp>
      <mc:AlternateContent xmlns:mc="http://schemas.openxmlformats.org/markup-compatibility/2006" xmlns:a14="http://schemas.microsoft.com/office/drawing/2010/main">
        <mc:Choice Requires="a14">
          <p:graphicFrame>
            <p:nvGraphicFramePr>
              <p:cNvPr id="8" name="コンテンツ プレースホルダー 4">
                <a:extLst>
                  <a:ext uri="{FF2B5EF4-FFF2-40B4-BE49-F238E27FC236}">
                    <a16:creationId xmlns="" xmlns:a16="http://schemas.microsoft.com/office/drawing/2014/main" id="{771E7EDC-65C6-46D7-A3E5-DE4668338813}"/>
                  </a:ext>
                </a:extLst>
              </p:cNvPr>
              <p:cNvGraphicFramePr>
                <a:graphicFrameLocks noGrp="1"/>
              </p:cNvGraphicFramePr>
              <p:nvPr>
                <p:ph idx="1"/>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 xmlns:a16="http://schemas.microsoft.com/office/drawing/2014/main" val="20000"/>
                        </a:ext>
                      </a:extLst>
                    </a:gridCol>
                    <a:gridCol w="2916283">
                      <a:extLst>
                        <a:ext uri="{9D8B030D-6E8A-4147-A177-3AD203B41FA5}">
                          <a16:colId xmlns="" xmlns:a16="http://schemas.microsoft.com/office/drawing/2014/main" val="20001"/>
                        </a:ext>
                      </a:extLst>
                    </a:gridCol>
                  </a:tblGrid>
                  <a:tr h="461482">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 xmlns:a16="http://schemas.microsoft.com/office/drawing/2014/main" val="10000"/>
                      </a:ext>
                    </a:extLst>
                  </a:tr>
                  <a:tr h="2358750">
                    <a:tc>
                      <a:txBody>
                        <a:bodyPr/>
                        <a:lstStyle/>
                        <a:p>
                          <a:pPr algn="l"/>
                          <a:r>
                            <a:rPr kumimoji="1" lang="ja-JP" altLang="en-US" sz="2800" dirty="0"/>
                            <a:t>グラフ </a:t>
                          </a:r>
                          <a14:m>
                            <m:oMath xmlns:m="http://schemas.openxmlformats.org/officeDocument/2006/math">
                              <m:r>
                                <a:rPr kumimoji="1" lang="en-US" altLang="ja-JP" sz="2800" baseline="0" smtClean="0">
                                  <a:latin typeface="Cambria Math" panose="02040503050406030204" pitchFamily="18" charset="0"/>
                                </a:rPr>
                                <m:t>𝐺</m:t>
                              </m:r>
                              <m:r>
                                <a:rPr kumimoji="1" lang="en-US" altLang="ja-JP" sz="2800" baseline="0" smtClean="0">
                                  <a:latin typeface="Cambria Math" panose="02040503050406030204" pitchFamily="18" charset="0"/>
                                </a:rPr>
                                <m:t>=</m:t>
                              </m:r>
                              <m:d>
                                <m:dPr>
                                  <m:ctrlPr>
                                    <a:rPr kumimoji="1" lang="en-US" altLang="ja-JP" sz="2800" i="1" baseline="0" smtClean="0">
                                      <a:latin typeface="Cambria Math" panose="02040503050406030204" pitchFamily="18" charset="0"/>
                                    </a:rPr>
                                  </m:ctrlPr>
                                </m:dPr>
                                <m:e>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𝐸</m:t>
                                  </m:r>
                                </m:e>
                              </m:d>
                            </m:oMath>
                          </a14:m>
                          <a:endParaRPr kumimoji="1" lang="en-US" altLang="ja-JP" sz="2800" baseline="0" dirty="0"/>
                        </a:p>
                        <a:p>
                          <a:pPr algn="l"/>
                          <a:r>
                            <a:rPr kumimoji="1" lang="ja-JP" altLang="en-US" sz="2800" baseline="0" dirty="0"/>
                            <a:t>色集合 </a:t>
                          </a:r>
                          <a14:m>
                            <m:oMath xmlns:m="http://schemas.openxmlformats.org/officeDocument/2006/math">
                              <m:r>
                                <a:rPr kumimoji="1" lang="en-US" altLang="ja-JP" sz="2800" baseline="0" smtClean="0">
                                  <a:latin typeface="Cambria Math" panose="02040503050406030204" pitchFamily="18" charset="0"/>
                                </a:rPr>
                                <m:t>𝐶</m:t>
                              </m:r>
                              <m:r>
                                <a:rPr kumimoji="1" lang="en-US" altLang="ja-JP" sz="2800" b="0" i="0" baseline="0" smtClean="0">
                                  <a:latin typeface="Cambria Math" panose="02040503050406030204" pitchFamily="18" charset="0"/>
                                </a:rPr>
                                <m:t>={1,2,…,</m:t>
                              </m:r>
                              <m:r>
                                <a:rPr kumimoji="1" lang="en-US" altLang="ja-JP" sz="2800" b="0" i="1" baseline="0" smtClean="0">
                                  <a:latin typeface="Cambria Math" panose="02040503050406030204" pitchFamily="18" charset="0"/>
                                </a:rPr>
                                <m:t>𝑘</m:t>
                              </m:r>
                              <m:r>
                                <a:rPr kumimoji="1" lang="en-US" altLang="ja-JP" sz="2800" b="0" i="0" baseline="0" smtClean="0">
                                  <a:latin typeface="Cambria Math" panose="02040503050406030204" pitchFamily="18" charset="0"/>
                                </a:rPr>
                                <m:t>}</m:t>
                              </m:r>
                            </m:oMath>
                          </a14:m>
                          <a:endParaRPr kumimoji="1" lang="en-US" altLang="ja-JP" sz="2800" baseline="0" dirty="0"/>
                        </a:p>
                        <a:p>
                          <a:pPr algn="l"/>
                          <a:r>
                            <a:rPr kumimoji="1" lang="ja-JP" altLang="en-US" sz="2800" baseline="0" dirty="0"/>
                            <a:t>頂点への色割り当て </a:t>
                          </a:r>
                          <a14:m>
                            <m:oMath xmlns:m="http://schemas.openxmlformats.org/officeDocument/2006/math">
                              <m:r>
                                <a:rPr kumimoji="1" lang="en-US" altLang="ja-JP" sz="2800" baseline="0" smtClean="0">
                                  <a:latin typeface="Cambria Math" panose="02040503050406030204" pitchFamily="18" charset="0"/>
                                </a:rPr>
                                <m:t>𝑐𝑜𝑙</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𝐶</m:t>
                              </m:r>
                            </m:oMath>
                          </a14:m>
                          <a:endParaRPr kumimoji="1" lang="en-US" altLang="ja-JP" sz="2800" baseline="0" dirty="0"/>
                        </a:p>
                        <a:p>
                          <a:pPr algn="l"/>
                          <a:r>
                            <a:rPr kumimoji="1" lang="ja-JP" altLang="en-US" sz="2800" baseline="0" dirty="0"/>
                            <a:t>各プレイヤーの最初</a:t>
                          </a:r>
                          <a14:m>
                            <m:oMath xmlns:m="http://schemas.openxmlformats.org/officeDocument/2006/math">
                              <m:r>
                                <a:rPr kumimoji="1" lang="ja-JP" altLang="en-US" sz="2800" i="1" baseline="0" smtClean="0">
                                  <a:latin typeface="Cambria Math" panose="02040503050406030204" pitchFamily="18" charset="0"/>
                                </a:rPr>
                                <m:t>の自分の領地</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𝑎</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sSub>
                                <m:sSubPr>
                                  <m:ctrlPr>
                                    <a:rPr kumimoji="1" lang="en-US" altLang="ja-JP" sz="2800" i="1" baseline="0" smtClean="0">
                                      <a:latin typeface="Cambria Math" panose="02040503050406030204" pitchFamily="18" charset="0"/>
                                    </a:rPr>
                                  </m:ctrlPr>
                                </m:sSubPr>
                                <m:e>
                                  <m:r>
                                    <a:rPr kumimoji="1" lang="en-US" altLang="ja-JP" sz="2800" baseline="0" smtClean="0">
                                      <a:latin typeface="Cambria Math" panose="02040503050406030204" pitchFamily="18" charset="0"/>
                                    </a:rPr>
                                    <m:t>𝑏</m:t>
                                  </m:r>
                                </m:e>
                                <m:sub>
                                  <m:r>
                                    <a:rPr kumimoji="1" lang="en-US" altLang="ja-JP" sz="2800" baseline="0" smtClean="0">
                                      <a:latin typeface="Cambria Math" panose="02040503050406030204" pitchFamily="18" charset="0"/>
                                    </a:rPr>
                                    <m:t>0</m:t>
                                  </m:r>
                                </m:sub>
                              </m:sSub>
                              <m:r>
                                <a:rPr kumimoji="1" lang="en-US" altLang="ja-JP" sz="2800" baseline="0" smtClean="0">
                                  <a:latin typeface="Cambria Math" panose="02040503050406030204" pitchFamily="18" charset="0"/>
                                </a:rPr>
                                <m:t>∈</m:t>
                              </m:r>
                              <m:r>
                                <a:rPr kumimoji="1" lang="en-US" altLang="ja-JP" sz="2800" baseline="0" smtClean="0">
                                  <a:latin typeface="Cambria Math" panose="02040503050406030204" pitchFamily="18" charset="0"/>
                                </a:rPr>
                                <m:t>𝑉</m:t>
                              </m:r>
                            </m:oMath>
                          </a14:m>
                          <a:endParaRPr kumimoji="1" lang="en-US" altLang="ja-JP" sz="2800" b="0" baseline="0" dirty="0">
                            <a:ea typeface="Cambria Math" panose="02040503050406030204" pitchFamily="18" charset="0"/>
                          </a:endParaRPr>
                        </a:p>
                      </a:txBody>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 xmlns:a16="http://schemas.microsoft.com/office/drawing/2014/main" val="10001"/>
                      </a:ext>
                    </a:extLst>
                  </a:tr>
                </a:tbl>
              </a:graphicData>
            </a:graphic>
          </p:graphicFrame>
        </mc:Choice>
        <mc:Fallback xmlns="">
          <p:graphicFrame>
            <p:nvGraphicFramePr>
              <p:cNvPr id="8" name="コンテンツ プレースホルダー 4">
                <a:extLst>
                  <a:ext uri="{FF2B5EF4-FFF2-40B4-BE49-F238E27FC236}">
                    <a16:creationId xmlns:a16="http://schemas.microsoft.com/office/drawing/2014/main" xmlns:a14="http://schemas.microsoft.com/office/drawing/2010/main" xmlns="" id="{771E7EDC-65C6-46D7-A3E5-DE4668338813}"/>
                  </a:ext>
                </a:extLst>
              </p:cNvPr>
              <p:cNvGraphicFramePr>
                <a:graphicFrameLocks noGrp="1"/>
              </p:cNvGraphicFramePr>
              <p:nvPr>
                <p:ph idx="1"/>
                <p:extLst>
                  <p:ext uri="{D42A27DB-BD31-4B8C-83A1-F6EECF244321}">
                    <p14:modId xmlns:p14="http://schemas.microsoft.com/office/powerpoint/2010/main" val="3435992151"/>
                  </p:ext>
                </p:extLst>
              </p:nvPr>
            </p:nvGraphicFramePr>
            <p:xfrm>
              <a:off x="388620" y="1913486"/>
              <a:ext cx="8366760" cy="2876910"/>
            </p:xfrm>
            <a:graphic>
              <a:graphicData uri="http://schemas.openxmlformats.org/drawingml/2006/table">
                <a:tbl>
                  <a:tblPr firstRow="1" bandRow="1">
                    <a:tableStyleId>{5C22544A-7EE6-4342-B048-85BDC9FD1C3A}</a:tableStyleId>
                  </a:tblPr>
                  <a:tblGrid>
                    <a:gridCol w="5450477">
                      <a:extLst>
                        <a:ext uri="{9D8B030D-6E8A-4147-A177-3AD203B41FA5}">
                          <a16:colId xmlns:a16="http://schemas.microsoft.com/office/drawing/2014/main" xmlns:a14="http://schemas.microsoft.com/office/drawing/2010/main" xmlns="" val="20000"/>
                        </a:ext>
                      </a:extLst>
                    </a:gridCol>
                    <a:gridCol w="2916283">
                      <a:extLst>
                        <a:ext uri="{9D8B030D-6E8A-4147-A177-3AD203B41FA5}">
                          <a16:colId xmlns:a16="http://schemas.microsoft.com/office/drawing/2014/main" xmlns:a14="http://schemas.microsoft.com/office/drawing/2010/main" xmlns="" val="20001"/>
                        </a:ext>
                      </a:extLst>
                    </a:gridCol>
                  </a:tblGrid>
                  <a:tr h="518160">
                    <a:tc>
                      <a:txBody>
                        <a:bodyPr/>
                        <a:lstStyle/>
                        <a:p>
                          <a:pPr algn="ctr"/>
                          <a:r>
                            <a:rPr kumimoji="1" lang="ja-JP" altLang="en-US" sz="2800" dirty="0"/>
                            <a:t>入力</a:t>
                          </a:r>
                        </a:p>
                      </a:txBody>
                      <a:tcPr/>
                    </a:tc>
                    <a:tc>
                      <a:txBody>
                        <a:bodyPr/>
                        <a:lstStyle/>
                        <a:p>
                          <a:pPr algn="ctr"/>
                          <a:r>
                            <a:rPr kumimoji="1" lang="ja-JP" altLang="en-US" sz="2800" dirty="0"/>
                            <a:t>出力</a:t>
                          </a:r>
                        </a:p>
                      </a:txBody>
                      <a:tcPr/>
                    </a:tc>
                    <a:extLst>
                      <a:ext uri="{0D108BD9-81ED-4DB2-BD59-A6C34878D82A}">
                        <a16:rowId xmlns:a16="http://schemas.microsoft.com/office/drawing/2014/main" xmlns:a14="http://schemas.microsoft.com/office/drawing/2010/main" xmlns="" val="10000"/>
                      </a:ext>
                    </a:extLst>
                  </a:tr>
                  <a:tr h="2358750">
                    <a:tc>
                      <a:txBody>
                        <a:bodyPr/>
                        <a:lstStyle/>
                        <a:p>
                          <a:endParaRPr lang="ja-JP"/>
                        </a:p>
                      </a:txBody>
                      <a:tcPr>
                        <a:blipFill rotWithShape="0">
                          <a:blip r:embed="rId2"/>
                          <a:stretch>
                            <a:fillRect l="-112" t="-25258" r="-53966" b="-515"/>
                          </a:stretch>
                        </a:blipFill>
                      </a:tcPr>
                    </a:tc>
                    <a:tc>
                      <a:txBody>
                        <a:bodyPr/>
                        <a:lstStyle/>
                        <a:p>
                          <a:pPr algn="l"/>
                          <a:r>
                            <a:rPr kumimoji="1" lang="ja-JP" altLang="en-US" sz="2800" b="0" baseline="0" dirty="0">
                              <a:latin typeface="+mn-ea"/>
                              <a:ea typeface="+mn-ea"/>
                            </a:rPr>
                            <a:t>ルールに従って</a:t>
                          </a:r>
                          <a:endParaRPr kumimoji="1" lang="en-US" altLang="ja-JP" sz="2800" b="0" baseline="0" dirty="0">
                            <a:latin typeface="+mn-ea"/>
                            <a:ea typeface="+mn-ea"/>
                          </a:endParaRPr>
                        </a:p>
                        <a:p>
                          <a:pPr algn="l"/>
                          <a:r>
                            <a:rPr kumimoji="1" lang="ja-JP" altLang="en-US" sz="2800" b="0" baseline="0" dirty="0">
                              <a:latin typeface="+mn-ea"/>
                              <a:ea typeface="+mn-ea"/>
                            </a:rPr>
                            <a:t>ゲームをした際に，</a:t>
                          </a:r>
                          <a:endParaRPr kumimoji="1" lang="en-US" altLang="ja-JP" sz="2800" b="0" baseline="0" dirty="0">
                            <a:latin typeface="+mn-ea"/>
                            <a:ea typeface="+mn-ea"/>
                          </a:endParaRPr>
                        </a:p>
                        <a:p>
                          <a:pPr algn="l"/>
                          <a:r>
                            <a:rPr kumimoji="1" lang="ja-JP" altLang="en-US" sz="2800" b="0" baseline="0" dirty="0">
                              <a:latin typeface="+mn-ea"/>
                              <a:ea typeface="+mn-ea"/>
                            </a:rPr>
                            <a:t>先手が勝てるか</a:t>
                          </a:r>
                          <a:endParaRPr kumimoji="1" lang="en-US" altLang="ja-JP" sz="2800" b="0" baseline="0" dirty="0">
                            <a:latin typeface="+mn-ea"/>
                            <a:ea typeface="+mn-ea"/>
                          </a:endParaRPr>
                        </a:p>
                        <a:p>
                          <a:pPr algn="l"/>
                          <a:r>
                            <a:rPr kumimoji="1" lang="ja-JP" altLang="en-US" sz="2800" b="0" baseline="0" dirty="0">
                              <a:latin typeface="+mn-ea"/>
                              <a:ea typeface="+mn-ea"/>
                            </a:rPr>
                            <a:t>どうか</a:t>
                          </a:r>
                          <a:r>
                            <a:rPr kumimoji="1" lang="ja-JP" altLang="en-US" sz="2800" dirty="0"/>
                            <a:t>（</a:t>
                          </a:r>
                          <a:r>
                            <a:rPr kumimoji="1" lang="en-US" altLang="ja-JP" sz="2800" dirty="0"/>
                            <a:t>YES/NO</a:t>
                          </a:r>
                          <a:r>
                            <a:rPr kumimoji="1" lang="ja-JP" altLang="en-US" sz="2800" dirty="0"/>
                            <a:t>）</a:t>
                          </a:r>
                          <a:endParaRPr kumimoji="1" lang="en-US" altLang="ja-JP" sz="2800" b="0" baseline="0" dirty="0">
                            <a:latin typeface="+mn-ea"/>
                            <a:ea typeface="+mn-ea"/>
                          </a:endParaRPr>
                        </a:p>
                      </a:txBody>
                      <a:tcPr/>
                    </a:tc>
                    <a:extLst>
                      <a:ext uri="{0D108BD9-81ED-4DB2-BD59-A6C34878D82A}">
                        <a16:rowId xmlns:a16="http://schemas.microsoft.com/office/drawing/2014/main" xmlns:a14="http://schemas.microsoft.com/office/drawing/2010/main" xmlns="" val="10001"/>
                      </a:ext>
                    </a:extLst>
                  </a:tr>
                </a:tbl>
              </a:graphicData>
            </a:graphic>
          </p:graphicFrame>
        </mc:Fallback>
      </mc:AlternateContent>
      <p:sp>
        <p:nvSpPr>
          <p:cNvPr id="9" name="コンテンツ プレースホルダー 2">
            <a:extLst>
              <a:ext uri="{FF2B5EF4-FFF2-40B4-BE49-F238E27FC236}">
                <a16:creationId xmlns="" xmlns:a16="http://schemas.microsoft.com/office/drawing/2014/main" id="{48653C05-27D4-43D2-9EA1-15D8BA298E50}"/>
              </a:ext>
            </a:extLst>
          </p:cNvPr>
          <p:cNvSpPr txBox="1">
            <a:spLocks/>
          </p:cNvSpPr>
          <p:nvPr/>
        </p:nvSpPr>
        <p:spPr>
          <a:xfrm>
            <a:off x="822959" y="758816"/>
            <a:ext cx="7543801" cy="943034"/>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ja-JP" altLang="en-US" dirty="0"/>
          </a:p>
        </p:txBody>
      </p:sp>
      <p:grpSp>
        <p:nvGrpSpPr>
          <p:cNvPr id="3" name="グループ化 2"/>
          <p:cNvGrpSpPr/>
          <p:nvPr/>
        </p:nvGrpSpPr>
        <p:grpSpPr>
          <a:xfrm>
            <a:off x="900611" y="4855776"/>
            <a:ext cx="4672173" cy="1944646"/>
            <a:chOff x="599823" y="3105828"/>
            <a:chExt cx="7826485" cy="3240000"/>
          </a:xfrm>
        </p:grpSpPr>
        <p:cxnSp>
          <p:nvCxnSpPr>
            <p:cNvPr id="6" name="直線コネクタ 5">
              <a:extLst>
                <a:ext uri="{FF2B5EF4-FFF2-40B4-BE49-F238E27FC236}">
                  <a16:creationId xmlns="" xmlns:a16="http://schemas.microsoft.com/office/drawing/2014/main" id="{9D5757A3-4452-4919-83E6-B7B8110911E4}"/>
                </a:ext>
              </a:extLst>
            </p:cNvPr>
            <p:cNvCxnSpPr>
              <a:cxnSpLocks/>
              <a:stCxn id="59" idx="4"/>
              <a:endCxn id="63" idx="0"/>
            </p:cNvCxnSpPr>
            <p:nvPr/>
          </p:nvCxnSpPr>
          <p:spPr>
            <a:xfrm>
              <a:off x="7567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7" name="直線コネクタ 6">
              <a:extLst>
                <a:ext uri="{FF2B5EF4-FFF2-40B4-BE49-F238E27FC236}">
                  <a16:creationId xmlns="" xmlns:a16="http://schemas.microsoft.com/office/drawing/2014/main" id="{99384BF3-97B7-4405-B266-0ACEC5462D37}"/>
                </a:ext>
              </a:extLst>
            </p:cNvPr>
            <p:cNvCxnSpPr>
              <a:cxnSpLocks/>
              <a:stCxn id="64" idx="4"/>
              <a:endCxn id="68" idx="0"/>
            </p:cNvCxnSpPr>
            <p:nvPr/>
          </p:nvCxnSpPr>
          <p:spPr>
            <a:xfrm>
              <a:off x="8215242"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0" name="直線コネクタ 9">
              <a:extLst>
                <a:ext uri="{FF2B5EF4-FFF2-40B4-BE49-F238E27FC236}">
                  <a16:creationId xmlns="" xmlns:a16="http://schemas.microsoft.com/office/drawing/2014/main" id="{6627B5D7-394D-4D77-A139-AF8D0D1CFC58}"/>
                </a:ext>
              </a:extLst>
            </p:cNvPr>
            <p:cNvCxnSpPr>
              <a:cxnSpLocks/>
              <a:stCxn id="49" idx="6"/>
              <a:endCxn id="68" idx="2"/>
            </p:cNvCxnSpPr>
            <p:nvPr/>
          </p:nvCxnSpPr>
          <p:spPr>
            <a:xfrm>
              <a:off x="5834310" y="5958447"/>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1" name="直線コネクタ 10">
              <a:extLst>
                <a:ext uri="{FF2B5EF4-FFF2-40B4-BE49-F238E27FC236}">
                  <a16:creationId xmlns="" xmlns:a16="http://schemas.microsoft.com/office/drawing/2014/main" id="{09C8680A-62E6-4B81-8D4D-062E6740D495}"/>
                </a:ext>
              </a:extLst>
            </p:cNvPr>
            <p:cNvCxnSpPr>
              <a:cxnSpLocks/>
              <a:stCxn id="48" idx="6"/>
              <a:endCxn id="67" idx="2"/>
            </p:cNvCxnSpPr>
            <p:nvPr/>
          </p:nvCxnSpPr>
          <p:spPr>
            <a:xfrm>
              <a:off x="5834310" y="5312102"/>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a:extLst>
                <a:ext uri="{FF2B5EF4-FFF2-40B4-BE49-F238E27FC236}">
                  <a16:creationId xmlns="" xmlns:a16="http://schemas.microsoft.com/office/drawing/2014/main" id="{9E23E653-70A9-4AC1-8AE6-5EDF750EC15A}"/>
                </a:ext>
              </a:extLst>
            </p:cNvPr>
            <p:cNvCxnSpPr>
              <a:cxnSpLocks/>
              <a:stCxn id="47" idx="6"/>
              <a:endCxn id="66" idx="2"/>
            </p:cNvCxnSpPr>
            <p:nvPr/>
          </p:nvCxnSpPr>
          <p:spPr>
            <a:xfrm>
              <a:off x="5834310" y="4665758"/>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a:extLst>
                <a:ext uri="{FF2B5EF4-FFF2-40B4-BE49-F238E27FC236}">
                  <a16:creationId xmlns="" xmlns:a16="http://schemas.microsoft.com/office/drawing/2014/main" id="{FA98E4C6-EA5B-4CF5-A3E9-026FA4F8FFAB}"/>
                </a:ext>
              </a:extLst>
            </p:cNvPr>
            <p:cNvCxnSpPr>
              <a:cxnSpLocks/>
              <a:stCxn id="55" idx="4"/>
              <a:endCxn id="58" idx="0"/>
            </p:cNvCxnSpPr>
            <p:nvPr/>
          </p:nvCxnSpPr>
          <p:spPr>
            <a:xfrm>
              <a:off x="6919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a:extLst>
                <a:ext uri="{FF2B5EF4-FFF2-40B4-BE49-F238E27FC236}">
                  <a16:creationId xmlns="" xmlns:a16="http://schemas.microsoft.com/office/drawing/2014/main" id="{354FCEC6-D073-488D-84A5-339CAF404D69}"/>
                </a:ext>
              </a:extLst>
            </p:cNvPr>
            <p:cNvCxnSpPr>
              <a:cxnSpLocks/>
              <a:stCxn id="46" idx="6"/>
              <a:endCxn id="65" idx="2"/>
            </p:cNvCxnSpPr>
            <p:nvPr/>
          </p:nvCxnSpPr>
          <p:spPr>
            <a:xfrm>
              <a:off x="5834310" y="4016930"/>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5" name="楕円 58">
              <a:extLst>
                <a:ext uri="{FF2B5EF4-FFF2-40B4-BE49-F238E27FC236}">
                  <a16:creationId xmlns="" xmlns:a16="http://schemas.microsoft.com/office/drawing/2014/main" id="{CAF5F06A-62DD-4515-A308-664C7C19DF14}"/>
                </a:ext>
              </a:extLst>
            </p:cNvPr>
            <p:cNvSpPr/>
            <p:nvPr/>
          </p:nvSpPr>
          <p:spPr>
            <a:xfrm>
              <a:off x="6708177"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cxnSp>
          <p:nvCxnSpPr>
            <p:cNvPr id="16" name="直線コネクタ 15">
              <a:extLst>
                <a:ext uri="{FF2B5EF4-FFF2-40B4-BE49-F238E27FC236}">
                  <a16:creationId xmlns="" xmlns:a16="http://schemas.microsoft.com/office/drawing/2014/main" id="{439191A5-0CF9-4607-AEF2-979823DA2B71}"/>
                </a:ext>
              </a:extLst>
            </p:cNvPr>
            <p:cNvCxnSpPr>
              <a:cxnSpLocks/>
              <a:stCxn id="45" idx="6"/>
              <a:endCxn id="64" idx="2"/>
            </p:cNvCxnSpPr>
            <p:nvPr/>
          </p:nvCxnSpPr>
          <p:spPr>
            <a:xfrm>
              <a:off x="5834310" y="3368931"/>
              <a:ext cx="2169866" cy="0"/>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7" name="直線コネクタ 16">
              <a:extLst>
                <a:ext uri="{FF2B5EF4-FFF2-40B4-BE49-F238E27FC236}">
                  <a16:creationId xmlns="" xmlns:a16="http://schemas.microsoft.com/office/drawing/2014/main" id="{3B2F1349-7B46-4195-B337-4F79EC0A541E}"/>
                </a:ext>
              </a:extLst>
            </p:cNvPr>
            <p:cNvCxnSpPr>
              <a:cxnSpLocks/>
              <a:stCxn id="45" idx="4"/>
              <a:endCxn id="49" idx="0"/>
            </p:cNvCxnSpPr>
            <p:nvPr/>
          </p:nvCxnSpPr>
          <p:spPr>
            <a:xfrm>
              <a:off x="5623244"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 xmlns:a16="http://schemas.microsoft.com/office/drawing/2014/main" id="{2269F720-6D91-4FD1-83A9-1EC7AB3A2EE7}"/>
                </a:ext>
              </a:extLst>
            </p:cNvPr>
            <p:cNvCxnSpPr>
              <a:cxnSpLocks/>
              <a:stCxn id="50" idx="4"/>
              <a:endCxn id="54" idx="0"/>
            </p:cNvCxnSpPr>
            <p:nvPr/>
          </p:nvCxnSpPr>
          <p:spPr>
            <a:xfrm>
              <a:off x="6271243" y="3578861"/>
              <a:ext cx="0" cy="216965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grpSp>
          <p:nvGrpSpPr>
            <p:cNvPr id="19" name="グループ化 18">
              <a:extLst>
                <a:ext uri="{FF2B5EF4-FFF2-40B4-BE49-F238E27FC236}">
                  <a16:creationId xmlns="" xmlns:a16="http://schemas.microsoft.com/office/drawing/2014/main" id="{31D3EDC0-ADA6-4FD5-ABD7-AD25E89DC0EA}"/>
                </a:ext>
              </a:extLst>
            </p:cNvPr>
            <p:cNvGrpSpPr/>
            <p:nvPr/>
          </p:nvGrpSpPr>
          <p:grpSpPr>
            <a:xfrm>
              <a:off x="599823" y="3105828"/>
              <a:ext cx="3240000" cy="3240000"/>
              <a:chOff x="5714255" y="3268991"/>
              <a:chExt cx="3240000" cy="3240828"/>
            </a:xfrm>
          </p:grpSpPr>
          <p:sp>
            <p:nvSpPr>
              <p:cNvPr id="20" name="正方形/長方形 19">
                <a:extLst>
                  <a:ext uri="{FF2B5EF4-FFF2-40B4-BE49-F238E27FC236}">
                    <a16:creationId xmlns="" xmlns:a16="http://schemas.microsoft.com/office/drawing/2014/main" id="{A661A959-B924-4883-9FD3-22C58E65CA7D}"/>
                  </a:ext>
                </a:extLst>
              </p:cNvPr>
              <p:cNvSpPr/>
              <p:nvPr/>
            </p:nvSpPr>
            <p:spPr>
              <a:xfrm>
                <a:off x="5714255" y="3268991"/>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 xmlns:a16="http://schemas.microsoft.com/office/drawing/2014/main" id="{990FBC94-E02E-4887-938B-DF332AB99DB1}"/>
                  </a:ext>
                </a:extLst>
              </p:cNvPr>
              <p:cNvSpPr/>
              <p:nvPr/>
            </p:nvSpPr>
            <p:spPr>
              <a:xfrm>
                <a:off x="6362255" y="3269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正方形/長方形 21">
                <a:extLst>
                  <a:ext uri="{FF2B5EF4-FFF2-40B4-BE49-F238E27FC236}">
                    <a16:creationId xmlns="" xmlns:a16="http://schemas.microsoft.com/office/drawing/2014/main" id="{6F90078C-2BC3-4E58-9828-0BCBE41AD42B}"/>
                  </a:ext>
                </a:extLst>
              </p:cNvPr>
              <p:cNvSpPr/>
              <p:nvPr/>
            </p:nvSpPr>
            <p:spPr>
              <a:xfrm>
                <a:off x="8306255" y="3269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正方形/長方形 22">
                <a:extLst>
                  <a:ext uri="{FF2B5EF4-FFF2-40B4-BE49-F238E27FC236}">
                    <a16:creationId xmlns="" xmlns:a16="http://schemas.microsoft.com/office/drawing/2014/main" id="{1CACF588-E3F8-4DB7-95CA-B14E179FE0D7}"/>
                  </a:ext>
                </a:extLst>
              </p:cNvPr>
              <p:cNvSpPr/>
              <p:nvPr/>
            </p:nvSpPr>
            <p:spPr>
              <a:xfrm>
                <a:off x="7658255" y="3269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正方形/長方形 23">
                <a:extLst>
                  <a:ext uri="{FF2B5EF4-FFF2-40B4-BE49-F238E27FC236}">
                    <a16:creationId xmlns="" xmlns:a16="http://schemas.microsoft.com/office/drawing/2014/main" id="{672D50EA-3F13-49BA-8EDE-5DFE79988877}"/>
                  </a:ext>
                </a:extLst>
              </p:cNvPr>
              <p:cNvSpPr/>
              <p:nvPr/>
            </p:nvSpPr>
            <p:spPr>
              <a:xfrm>
                <a:off x="7010255" y="3269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正方形/長方形 24">
                <a:extLst>
                  <a:ext uri="{FF2B5EF4-FFF2-40B4-BE49-F238E27FC236}">
                    <a16:creationId xmlns="" xmlns:a16="http://schemas.microsoft.com/office/drawing/2014/main" id="{4267F393-F1D6-4C22-ADF9-84A57B0D6DD5}"/>
                  </a:ext>
                </a:extLst>
              </p:cNvPr>
              <p:cNvSpPr/>
              <p:nvPr/>
            </p:nvSpPr>
            <p:spPr>
              <a:xfrm>
                <a:off x="5714255" y="3917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正方形/長方形 25">
                <a:extLst>
                  <a:ext uri="{FF2B5EF4-FFF2-40B4-BE49-F238E27FC236}">
                    <a16:creationId xmlns="" xmlns:a16="http://schemas.microsoft.com/office/drawing/2014/main" id="{3D5176FB-86C6-4F2F-A6C4-E8E212DD8156}"/>
                  </a:ext>
                </a:extLst>
              </p:cNvPr>
              <p:cNvSpPr/>
              <p:nvPr/>
            </p:nvSpPr>
            <p:spPr>
              <a:xfrm>
                <a:off x="6362255" y="3917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正方形/長方形 26">
                <a:extLst>
                  <a:ext uri="{FF2B5EF4-FFF2-40B4-BE49-F238E27FC236}">
                    <a16:creationId xmlns="" xmlns:a16="http://schemas.microsoft.com/office/drawing/2014/main" id="{2E8BE774-06BA-4E7D-AFEB-D9E70CA00A13}"/>
                  </a:ext>
                </a:extLst>
              </p:cNvPr>
              <p:cNvSpPr/>
              <p:nvPr/>
            </p:nvSpPr>
            <p:spPr>
              <a:xfrm>
                <a:off x="8306255" y="3917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正方形/長方形 27">
                <a:extLst>
                  <a:ext uri="{FF2B5EF4-FFF2-40B4-BE49-F238E27FC236}">
                    <a16:creationId xmlns="" xmlns:a16="http://schemas.microsoft.com/office/drawing/2014/main" id="{61882B01-9F47-43E7-BC81-7DC6A08DBCE0}"/>
                  </a:ext>
                </a:extLst>
              </p:cNvPr>
              <p:cNvSpPr/>
              <p:nvPr/>
            </p:nvSpPr>
            <p:spPr>
              <a:xfrm>
                <a:off x="7658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正方形/長方形 28">
                <a:extLst>
                  <a:ext uri="{FF2B5EF4-FFF2-40B4-BE49-F238E27FC236}">
                    <a16:creationId xmlns="" xmlns:a16="http://schemas.microsoft.com/office/drawing/2014/main" id="{9136D697-45CD-4ADF-A316-F03080455D47}"/>
                  </a:ext>
                </a:extLst>
              </p:cNvPr>
              <p:cNvSpPr/>
              <p:nvPr/>
            </p:nvSpPr>
            <p:spPr>
              <a:xfrm>
                <a:off x="7010255" y="3917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正方形/長方形 29">
                <a:extLst>
                  <a:ext uri="{FF2B5EF4-FFF2-40B4-BE49-F238E27FC236}">
                    <a16:creationId xmlns="" xmlns:a16="http://schemas.microsoft.com/office/drawing/2014/main" id="{CB9F9864-1569-4236-B6C1-E332C2F6EAD5}"/>
                  </a:ext>
                </a:extLst>
              </p:cNvPr>
              <p:cNvSpPr/>
              <p:nvPr/>
            </p:nvSpPr>
            <p:spPr>
              <a:xfrm>
                <a:off x="5714255" y="4565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正方形/長方形 30">
                <a:extLst>
                  <a:ext uri="{FF2B5EF4-FFF2-40B4-BE49-F238E27FC236}">
                    <a16:creationId xmlns="" xmlns:a16="http://schemas.microsoft.com/office/drawing/2014/main" id="{C274D904-02DD-4802-ADBC-4E3B9CD8F6FA}"/>
                  </a:ext>
                </a:extLst>
              </p:cNvPr>
              <p:cNvSpPr/>
              <p:nvPr/>
            </p:nvSpPr>
            <p:spPr>
              <a:xfrm>
                <a:off x="6362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正方形/長方形 31">
                <a:extLst>
                  <a:ext uri="{FF2B5EF4-FFF2-40B4-BE49-F238E27FC236}">
                    <a16:creationId xmlns="" xmlns:a16="http://schemas.microsoft.com/office/drawing/2014/main" id="{64F97FB4-C4AF-4284-8E19-56429552395E}"/>
                  </a:ext>
                </a:extLst>
              </p:cNvPr>
              <p:cNvSpPr/>
              <p:nvPr/>
            </p:nvSpPr>
            <p:spPr>
              <a:xfrm>
                <a:off x="8306255" y="4565819"/>
                <a:ext cx="648000" cy="64800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正方形/長方形 32">
                <a:extLst>
                  <a:ext uri="{FF2B5EF4-FFF2-40B4-BE49-F238E27FC236}">
                    <a16:creationId xmlns="" xmlns:a16="http://schemas.microsoft.com/office/drawing/2014/main" id="{1A32E4DE-8DE4-4A39-8385-5CCD942B7CA7}"/>
                  </a:ext>
                </a:extLst>
              </p:cNvPr>
              <p:cNvSpPr/>
              <p:nvPr/>
            </p:nvSpPr>
            <p:spPr>
              <a:xfrm>
                <a:off x="7658255" y="4565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正方形/長方形 33">
                <a:extLst>
                  <a:ext uri="{FF2B5EF4-FFF2-40B4-BE49-F238E27FC236}">
                    <a16:creationId xmlns="" xmlns:a16="http://schemas.microsoft.com/office/drawing/2014/main" id="{1FCAB39A-7FDC-415A-BC3C-28F1AF3A9D0D}"/>
                  </a:ext>
                </a:extLst>
              </p:cNvPr>
              <p:cNvSpPr/>
              <p:nvPr/>
            </p:nvSpPr>
            <p:spPr>
              <a:xfrm>
                <a:off x="7010255" y="4565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正方形/長方形 34">
                <a:extLst>
                  <a:ext uri="{FF2B5EF4-FFF2-40B4-BE49-F238E27FC236}">
                    <a16:creationId xmlns="" xmlns:a16="http://schemas.microsoft.com/office/drawing/2014/main" id="{A37A40C7-4E5E-4E5F-8184-0C92879ACEE0}"/>
                  </a:ext>
                </a:extLst>
              </p:cNvPr>
              <p:cNvSpPr/>
              <p:nvPr/>
            </p:nvSpPr>
            <p:spPr>
              <a:xfrm>
                <a:off x="5714255" y="5213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正方形/長方形 35">
                <a:extLst>
                  <a:ext uri="{FF2B5EF4-FFF2-40B4-BE49-F238E27FC236}">
                    <a16:creationId xmlns="" xmlns:a16="http://schemas.microsoft.com/office/drawing/2014/main" id="{C74A8CCA-4CDA-4516-9E62-ABC3A075B816}"/>
                  </a:ext>
                </a:extLst>
              </p:cNvPr>
              <p:cNvSpPr/>
              <p:nvPr/>
            </p:nvSpPr>
            <p:spPr>
              <a:xfrm>
                <a:off x="6362255" y="5213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正方形/長方形 36">
                <a:extLst>
                  <a:ext uri="{FF2B5EF4-FFF2-40B4-BE49-F238E27FC236}">
                    <a16:creationId xmlns="" xmlns:a16="http://schemas.microsoft.com/office/drawing/2014/main" id="{817F68F6-7B46-4B4B-AD86-6929E8DABCA4}"/>
                  </a:ext>
                </a:extLst>
              </p:cNvPr>
              <p:cNvSpPr/>
              <p:nvPr/>
            </p:nvSpPr>
            <p:spPr>
              <a:xfrm>
                <a:off x="8306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正方形/長方形 37">
                <a:extLst>
                  <a:ext uri="{FF2B5EF4-FFF2-40B4-BE49-F238E27FC236}">
                    <a16:creationId xmlns="" xmlns:a16="http://schemas.microsoft.com/office/drawing/2014/main" id="{2D8BF6DA-5F56-4C9F-A53A-9BE828C3161C}"/>
                  </a:ext>
                </a:extLst>
              </p:cNvPr>
              <p:cNvSpPr/>
              <p:nvPr/>
            </p:nvSpPr>
            <p:spPr>
              <a:xfrm>
                <a:off x="7658255" y="5213819"/>
                <a:ext cx="648000" cy="648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正方形/長方形 38">
                <a:extLst>
                  <a:ext uri="{FF2B5EF4-FFF2-40B4-BE49-F238E27FC236}">
                    <a16:creationId xmlns="" xmlns:a16="http://schemas.microsoft.com/office/drawing/2014/main" id="{2F77F491-C737-4CF3-860B-C028562E43E2}"/>
                  </a:ext>
                </a:extLst>
              </p:cNvPr>
              <p:cNvSpPr/>
              <p:nvPr/>
            </p:nvSpPr>
            <p:spPr>
              <a:xfrm>
                <a:off x="7010255" y="5213819"/>
                <a:ext cx="648000" cy="648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正方形/長方形 39">
                <a:extLst>
                  <a:ext uri="{FF2B5EF4-FFF2-40B4-BE49-F238E27FC236}">
                    <a16:creationId xmlns="" xmlns:a16="http://schemas.microsoft.com/office/drawing/2014/main" id="{1E86AD69-B395-4C71-91E4-D2F075279B77}"/>
                  </a:ext>
                </a:extLst>
              </p:cNvPr>
              <p:cNvSpPr/>
              <p:nvPr/>
            </p:nvSpPr>
            <p:spPr>
              <a:xfrm>
                <a:off x="5714255" y="5861819"/>
                <a:ext cx="648000" cy="648000"/>
              </a:xfrm>
              <a:prstGeom prst="rect">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正方形/長方形 40">
                <a:extLst>
                  <a:ext uri="{FF2B5EF4-FFF2-40B4-BE49-F238E27FC236}">
                    <a16:creationId xmlns="" xmlns:a16="http://schemas.microsoft.com/office/drawing/2014/main" id="{DD04A94A-3C4A-402B-8433-BBB06F580630}"/>
                  </a:ext>
                </a:extLst>
              </p:cNvPr>
              <p:cNvSpPr/>
              <p:nvPr/>
            </p:nvSpPr>
            <p:spPr>
              <a:xfrm>
                <a:off x="6362255" y="5861819"/>
                <a:ext cx="648000" cy="648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正方形/長方形 41">
                <a:extLst>
                  <a:ext uri="{FF2B5EF4-FFF2-40B4-BE49-F238E27FC236}">
                    <a16:creationId xmlns="" xmlns:a16="http://schemas.microsoft.com/office/drawing/2014/main" id="{B70DFA64-BD32-4255-8187-648FE4D0501D}"/>
                  </a:ext>
                </a:extLst>
              </p:cNvPr>
              <p:cNvSpPr/>
              <p:nvPr/>
            </p:nvSpPr>
            <p:spPr>
              <a:xfrm>
                <a:off x="8306255" y="5861819"/>
                <a:ext cx="648000" cy="648000"/>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正方形/長方形 42">
                <a:extLst>
                  <a:ext uri="{FF2B5EF4-FFF2-40B4-BE49-F238E27FC236}">
                    <a16:creationId xmlns="" xmlns:a16="http://schemas.microsoft.com/office/drawing/2014/main" id="{D8E5A06D-107D-4CDA-B6DE-97D3134F7FB4}"/>
                  </a:ext>
                </a:extLst>
              </p:cNvPr>
              <p:cNvSpPr/>
              <p:nvPr/>
            </p:nvSpPr>
            <p:spPr>
              <a:xfrm>
                <a:off x="7658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正方形/長方形 43">
                <a:extLst>
                  <a:ext uri="{FF2B5EF4-FFF2-40B4-BE49-F238E27FC236}">
                    <a16:creationId xmlns="" xmlns:a16="http://schemas.microsoft.com/office/drawing/2014/main" id="{68612419-FB65-4D07-8B78-E30EC5AF1E60}"/>
                  </a:ext>
                </a:extLst>
              </p:cNvPr>
              <p:cNvSpPr/>
              <p:nvPr/>
            </p:nvSpPr>
            <p:spPr>
              <a:xfrm>
                <a:off x="7010255" y="5861819"/>
                <a:ext cx="648000" cy="648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45" name="楕円 30">
              <a:extLst>
                <a:ext uri="{FF2B5EF4-FFF2-40B4-BE49-F238E27FC236}">
                  <a16:creationId xmlns="" xmlns:a16="http://schemas.microsoft.com/office/drawing/2014/main" id="{9F731302-CDAD-4109-9678-5238D0E93073}"/>
                </a:ext>
              </a:extLst>
            </p:cNvPr>
            <p:cNvSpPr/>
            <p:nvPr/>
          </p:nvSpPr>
          <p:spPr>
            <a:xfrm>
              <a:off x="5412178"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6" name="楕円 31">
              <a:extLst>
                <a:ext uri="{FF2B5EF4-FFF2-40B4-BE49-F238E27FC236}">
                  <a16:creationId xmlns="" xmlns:a16="http://schemas.microsoft.com/office/drawing/2014/main" id="{8DE5CC2E-6BD5-41D2-9BEA-FA4801492C04}"/>
                </a:ext>
              </a:extLst>
            </p:cNvPr>
            <p:cNvSpPr/>
            <p:nvPr/>
          </p:nvSpPr>
          <p:spPr>
            <a:xfrm>
              <a:off x="5412178" y="3807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7" name="楕円 32">
              <a:extLst>
                <a:ext uri="{FF2B5EF4-FFF2-40B4-BE49-F238E27FC236}">
                  <a16:creationId xmlns="" xmlns:a16="http://schemas.microsoft.com/office/drawing/2014/main" id="{DA81B0B3-5819-4895-BD0C-67623E4FF08A}"/>
                </a:ext>
              </a:extLst>
            </p:cNvPr>
            <p:cNvSpPr/>
            <p:nvPr/>
          </p:nvSpPr>
          <p:spPr>
            <a:xfrm>
              <a:off x="5412178" y="4455828"/>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8" name="楕円 33">
              <a:extLst>
                <a:ext uri="{FF2B5EF4-FFF2-40B4-BE49-F238E27FC236}">
                  <a16:creationId xmlns="" xmlns:a16="http://schemas.microsoft.com/office/drawing/2014/main" id="{832F675F-7CE8-4D49-984D-7FCB862A9D50}"/>
                </a:ext>
              </a:extLst>
            </p:cNvPr>
            <p:cNvSpPr/>
            <p:nvPr/>
          </p:nvSpPr>
          <p:spPr>
            <a:xfrm>
              <a:off x="5412178" y="5102171"/>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49" name="楕円 34">
              <a:extLst>
                <a:ext uri="{FF2B5EF4-FFF2-40B4-BE49-F238E27FC236}">
                  <a16:creationId xmlns="" xmlns:a16="http://schemas.microsoft.com/office/drawing/2014/main" id="{2D1A92E7-64C3-4807-A876-D40ADEAD8475}"/>
                </a:ext>
              </a:extLst>
            </p:cNvPr>
            <p:cNvSpPr/>
            <p:nvPr/>
          </p:nvSpPr>
          <p:spPr>
            <a:xfrm>
              <a:off x="5412178" y="5748516"/>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0" name="楕円 52">
              <a:extLst>
                <a:ext uri="{FF2B5EF4-FFF2-40B4-BE49-F238E27FC236}">
                  <a16:creationId xmlns="" xmlns:a16="http://schemas.microsoft.com/office/drawing/2014/main" id="{E3EDD4A3-2C13-40A6-8CAA-328458F7DEA2}"/>
                </a:ext>
              </a:extLst>
            </p:cNvPr>
            <p:cNvSpPr/>
            <p:nvPr/>
          </p:nvSpPr>
          <p:spPr>
            <a:xfrm>
              <a:off x="6060177" y="3159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1" name="楕円 53">
              <a:extLst>
                <a:ext uri="{FF2B5EF4-FFF2-40B4-BE49-F238E27FC236}">
                  <a16:creationId xmlns="" xmlns:a16="http://schemas.microsoft.com/office/drawing/2014/main" id="{D8D17298-EB72-46AB-A032-69E21307D5A2}"/>
                </a:ext>
              </a:extLst>
            </p:cNvPr>
            <p:cNvSpPr/>
            <p:nvPr/>
          </p:nvSpPr>
          <p:spPr>
            <a:xfrm>
              <a:off x="6060177" y="3807000"/>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2" name="楕円 54">
              <a:extLst>
                <a:ext uri="{FF2B5EF4-FFF2-40B4-BE49-F238E27FC236}">
                  <a16:creationId xmlns="" xmlns:a16="http://schemas.microsoft.com/office/drawing/2014/main" id="{1719E95F-10D2-4FA0-8D9F-0ED4E26F0DDB}"/>
                </a:ext>
              </a:extLst>
            </p:cNvPr>
            <p:cNvSpPr/>
            <p:nvPr/>
          </p:nvSpPr>
          <p:spPr>
            <a:xfrm>
              <a:off x="6060177"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3" name="楕円 55">
              <a:extLst>
                <a:ext uri="{FF2B5EF4-FFF2-40B4-BE49-F238E27FC236}">
                  <a16:creationId xmlns="" xmlns:a16="http://schemas.microsoft.com/office/drawing/2014/main" id="{9DD8463C-B9A0-470A-AF9C-B4CAE6BAC386}"/>
                </a:ext>
              </a:extLst>
            </p:cNvPr>
            <p:cNvSpPr/>
            <p:nvPr/>
          </p:nvSpPr>
          <p:spPr>
            <a:xfrm>
              <a:off x="6060177" y="5102171"/>
              <a:ext cx="422132" cy="41986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4" name="楕円 56">
              <a:extLst>
                <a:ext uri="{FF2B5EF4-FFF2-40B4-BE49-F238E27FC236}">
                  <a16:creationId xmlns="" xmlns:a16="http://schemas.microsoft.com/office/drawing/2014/main" id="{C0979B31-B2FD-4360-9C51-C8D3897D3A2A}"/>
                </a:ext>
              </a:extLst>
            </p:cNvPr>
            <p:cNvSpPr/>
            <p:nvPr/>
          </p:nvSpPr>
          <p:spPr>
            <a:xfrm>
              <a:off x="6060177"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5" name="楕円 57">
              <a:extLst>
                <a:ext uri="{FF2B5EF4-FFF2-40B4-BE49-F238E27FC236}">
                  <a16:creationId xmlns="" xmlns:a16="http://schemas.microsoft.com/office/drawing/2014/main" id="{02429D70-F678-49A9-8EDB-4DB032778F17}"/>
                </a:ext>
              </a:extLst>
            </p:cNvPr>
            <p:cNvSpPr/>
            <p:nvPr/>
          </p:nvSpPr>
          <p:spPr>
            <a:xfrm>
              <a:off x="6708177" y="3159000"/>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6" name="楕円 59">
              <a:extLst>
                <a:ext uri="{FF2B5EF4-FFF2-40B4-BE49-F238E27FC236}">
                  <a16:creationId xmlns="" xmlns:a16="http://schemas.microsoft.com/office/drawing/2014/main" id="{A271B694-F533-4348-BD45-A77E8C27C080}"/>
                </a:ext>
              </a:extLst>
            </p:cNvPr>
            <p:cNvSpPr/>
            <p:nvPr/>
          </p:nvSpPr>
          <p:spPr>
            <a:xfrm>
              <a:off x="6708177" y="4455828"/>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7" name="楕円 60">
              <a:extLst>
                <a:ext uri="{FF2B5EF4-FFF2-40B4-BE49-F238E27FC236}">
                  <a16:creationId xmlns="" xmlns:a16="http://schemas.microsoft.com/office/drawing/2014/main" id="{0A62E3A6-B410-4B1C-A5E2-0739C4CEA58D}"/>
                </a:ext>
              </a:extLst>
            </p:cNvPr>
            <p:cNvSpPr/>
            <p:nvPr/>
          </p:nvSpPr>
          <p:spPr>
            <a:xfrm>
              <a:off x="6708177" y="5102171"/>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8" name="楕円 61">
              <a:extLst>
                <a:ext uri="{FF2B5EF4-FFF2-40B4-BE49-F238E27FC236}">
                  <a16:creationId xmlns="" xmlns:a16="http://schemas.microsoft.com/office/drawing/2014/main" id="{B43B509A-EFED-4F43-843B-71E2651BED84}"/>
                </a:ext>
              </a:extLst>
            </p:cNvPr>
            <p:cNvSpPr/>
            <p:nvPr/>
          </p:nvSpPr>
          <p:spPr>
            <a:xfrm>
              <a:off x="6708177"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59" name="楕円 62">
              <a:extLst>
                <a:ext uri="{FF2B5EF4-FFF2-40B4-BE49-F238E27FC236}">
                  <a16:creationId xmlns="" xmlns:a16="http://schemas.microsoft.com/office/drawing/2014/main" id="{0FE73DAF-91C2-4471-A782-4D410A98695A}"/>
                </a:ext>
              </a:extLst>
            </p:cNvPr>
            <p:cNvSpPr/>
            <p:nvPr/>
          </p:nvSpPr>
          <p:spPr>
            <a:xfrm>
              <a:off x="7356176" y="3159000"/>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0" name="楕円 63">
              <a:extLst>
                <a:ext uri="{FF2B5EF4-FFF2-40B4-BE49-F238E27FC236}">
                  <a16:creationId xmlns="" xmlns:a16="http://schemas.microsoft.com/office/drawing/2014/main" id="{4853A309-9E16-40EC-B69A-4D62BFF3D2C5}"/>
                </a:ext>
              </a:extLst>
            </p:cNvPr>
            <p:cNvSpPr/>
            <p:nvPr/>
          </p:nvSpPr>
          <p:spPr>
            <a:xfrm>
              <a:off x="7356176" y="3807000"/>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1" name="楕円 64">
              <a:extLst>
                <a:ext uri="{FF2B5EF4-FFF2-40B4-BE49-F238E27FC236}">
                  <a16:creationId xmlns="" xmlns:a16="http://schemas.microsoft.com/office/drawing/2014/main" id="{732BD0FF-C606-4828-B947-A1D78B46E2D6}"/>
                </a:ext>
              </a:extLst>
            </p:cNvPr>
            <p:cNvSpPr/>
            <p:nvPr/>
          </p:nvSpPr>
          <p:spPr>
            <a:xfrm>
              <a:off x="7356176" y="4455828"/>
              <a:ext cx="422132" cy="419860"/>
            </a:xfrm>
            <a:prstGeom prst="ellipse">
              <a:avLst/>
            </a:prstGeom>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2" name="楕円 65">
              <a:extLst>
                <a:ext uri="{FF2B5EF4-FFF2-40B4-BE49-F238E27FC236}">
                  <a16:creationId xmlns="" xmlns:a16="http://schemas.microsoft.com/office/drawing/2014/main" id="{B686966C-E84D-4453-B888-F66BAC7D5699}"/>
                </a:ext>
              </a:extLst>
            </p:cNvPr>
            <p:cNvSpPr/>
            <p:nvPr/>
          </p:nvSpPr>
          <p:spPr>
            <a:xfrm>
              <a:off x="7356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3" name="楕円 66">
              <a:extLst>
                <a:ext uri="{FF2B5EF4-FFF2-40B4-BE49-F238E27FC236}">
                  <a16:creationId xmlns="" xmlns:a16="http://schemas.microsoft.com/office/drawing/2014/main" id="{915C6F1F-841B-494D-B97B-050107B8D405}"/>
                </a:ext>
              </a:extLst>
            </p:cNvPr>
            <p:cNvSpPr/>
            <p:nvPr/>
          </p:nvSpPr>
          <p:spPr>
            <a:xfrm>
              <a:off x="7356176" y="5748516"/>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4" name="楕円 67">
              <a:extLst>
                <a:ext uri="{FF2B5EF4-FFF2-40B4-BE49-F238E27FC236}">
                  <a16:creationId xmlns="" xmlns:a16="http://schemas.microsoft.com/office/drawing/2014/main" id="{3A6DEC22-2FD8-46FC-A4A0-75CB4CB8D4AB}"/>
                </a:ext>
              </a:extLst>
            </p:cNvPr>
            <p:cNvSpPr/>
            <p:nvPr/>
          </p:nvSpPr>
          <p:spPr>
            <a:xfrm>
              <a:off x="8004176" y="3159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5" name="楕円 68">
              <a:extLst>
                <a:ext uri="{FF2B5EF4-FFF2-40B4-BE49-F238E27FC236}">
                  <a16:creationId xmlns="" xmlns:a16="http://schemas.microsoft.com/office/drawing/2014/main" id="{C34CA9B6-7CED-4CEF-9E02-406755B73A97}"/>
                </a:ext>
              </a:extLst>
            </p:cNvPr>
            <p:cNvSpPr/>
            <p:nvPr/>
          </p:nvSpPr>
          <p:spPr>
            <a:xfrm>
              <a:off x="8004176" y="3807000"/>
              <a:ext cx="422132" cy="41986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6" name="楕円 69">
              <a:extLst>
                <a:ext uri="{FF2B5EF4-FFF2-40B4-BE49-F238E27FC236}">
                  <a16:creationId xmlns="" xmlns:a16="http://schemas.microsoft.com/office/drawing/2014/main" id="{D0C7CC2B-DB9F-46FC-84D6-584DAE291EBF}"/>
                </a:ext>
              </a:extLst>
            </p:cNvPr>
            <p:cNvSpPr/>
            <p:nvPr/>
          </p:nvSpPr>
          <p:spPr>
            <a:xfrm>
              <a:off x="8004176" y="4455828"/>
              <a:ext cx="422132" cy="419860"/>
            </a:xfrm>
            <a:prstGeom prst="ellipse">
              <a:avLst/>
            </a:prstGeom>
            <a:solidFill>
              <a:schemeClr val="accent2"/>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7" name="楕円 70">
              <a:extLst>
                <a:ext uri="{FF2B5EF4-FFF2-40B4-BE49-F238E27FC236}">
                  <a16:creationId xmlns="" xmlns:a16="http://schemas.microsoft.com/office/drawing/2014/main" id="{44EF5624-8D81-480E-8D3D-002AD3B922C0}"/>
                </a:ext>
              </a:extLst>
            </p:cNvPr>
            <p:cNvSpPr/>
            <p:nvPr/>
          </p:nvSpPr>
          <p:spPr>
            <a:xfrm>
              <a:off x="8004176" y="5102171"/>
              <a:ext cx="422132" cy="419860"/>
            </a:xfrm>
            <a:prstGeom prst="ellipse">
              <a:avLst/>
            </a:prstGeom>
            <a:solidFill>
              <a:srgbClr val="00B05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8" name="楕円 71">
              <a:extLst>
                <a:ext uri="{FF2B5EF4-FFF2-40B4-BE49-F238E27FC236}">
                  <a16:creationId xmlns="" xmlns:a16="http://schemas.microsoft.com/office/drawing/2014/main" id="{39D56DBB-BB37-4F86-8457-6B6D81DF7F99}"/>
                </a:ext>
              </a:extLst>
            </p:cNvPr>
            <p:cNvSpPr/>
            <p:nvPr/>
          </p:nvSpPr>
          <p:spPr>
            <a:xfrm>
              <a:off x="8004176" y="5748516"/>
              <a:ext cx="422132" cy="419860"/>
            </a:xfrm>
            <a:prstGeom prst="ellipse">
              <a:avLst/>
            </a:prstGeom>
            <a:solidFill>
              <a:schemeClr val="accent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
          <p:nvSpPr>
            <p:cNvPr id="69" name="矢印: 右 2">
              <a:extLst>
                <a:ext uri="{FF2B5EF4-FFF2-40B4-BE49-F238E27FC236}">
                  <a16:creationId xmlns="" xmlns:a16="http://schemas.microsoft.com/office/drawing/2014/main" id="{523BCD35-7486-444E-B6FC-C7E3709B0AFE}"/>
                </a:ext>
              </a:extLst>
            </p:cNvPr>
            <p:cNvSpPr/>
            <p:nvPr/>
          </p:nvSpPr>
          <p:spPr>
            <a:xfrm>
              <a:off x="4335242" y="4096022"/>
              <a:ext cx="707099" cy="1276150"/>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grpSp>
      <p:sp>
        <p:nvSpPr>
          <p:cNvPr id="159" name="角丸四角形吹き出し 158"/>
          <p:cNvSpPr/>
          <p:nvPr/>
        </p:nvSpPr>
        <p:spPr>
          <a:xfrm>
            <a:off x="6228757" y="4964488"/>
            <a:ext cx="2670146" cy="1013832"/>
          </a:xfrm>
          <a:prstGeom prst="wedgeRoundRectCallout">
            <a:avLst>
              <a:gd name="adj1" fmla="val -63852"/>
              <a:gd name="adj2" fmla="val 34660"/>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2800" dirty="0"/>
              <a:t>先手が</a:t>
            </a:r>
            <a:endParaRPr kumimoji="1" lang="en-US" altLang="ja-JP" sz="2800" dirty="0"/>
          </a:p>
          <a:p>
            <a:pPr algn="ctr"/>
            <a:r>
              <a:rPr kumimoji="1" lang="ja-JP" altLang="en-US" sz="2800" dirty="0"/>
              <a:t>勝てるのか？</a:t>
            </a:r>
          </a:p>
        </p:txBody>
      </p:sp>
      <p:sp>
        <p:nvSpPr>
          <p:cNvPr id="160" name="円/楕円 159"/>
          <p:cNvSpPr/>
          <p:nvPr/>
        </p:nvSpPr>
        <p:spPr>
          <a:xfrm>
            <a:off x="3717788" y="4825256"/>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mc:AlternateContent xmlns:mc="http://schemas.openxmlformats.org/markup-compatibility/2006" xmlns:a14="http://schemas.microsoft.com/office/drawing/2010/main">
        <mc:Choice Requires="a14">
          <p:sp>
            <p:nvSpPr>
              <p:cNvPr id="161" name="正方形/長方形 160"/>
              <p:cNvSpPr/>
              <p:nvPr/>
            </p:nvSpPr>
            <p:spPr>
              <a:xfrm>
                <a:off x="3229928" y="469094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a:latin typeface="Cambria Math" panose="02040503050406030204" pitchFamily="18" charset="0"/>
                            </a:rPr>
                            <m:t>𝑎</m:t>
                          </m:r>
                        </m:e>
                        <m:sub>
                          <m:r>
                            <a:rPr lang="en-US" altLang="ja-JP" sz="2400">
                              <a:latin typeface="Cambria Math" panose="02040503050406030204" pitchFamily="18" charset="0"/>
                            </a:rPr>
                            <m:t>0</m:t>
                          </m:r>
                        </m:sub>
                      </m:sSub>
                    </m:oMath>
                  </m:oMathPara>
                </a14:m>
                <a:endParaRPr lang="ja-JP" altLang="en-US" sz="2400" dirty="0"/>
              </a:p>
            </p:txBody>
          </p:sp>
        </mc:Choice>
        <mc:Fallback xmlns="">
          <p:sp>
            <p:nvSpPr>
              <p:cNvPr id="161" name="正方形/長方形 160"/>
              <p:cNvSpPr>
                <a:spLocks noRot="1" noChangeAspect="1" noMove="1" noResize="1" noEditPoints="1" noAdjustHandles="1" noChangeArrowheads="1" noChangeShapeType="1" noTextEdit="1"/>
              </p:cNvSpPr>
              <p:nvPr/>
            </p:nvSpPr>
            <p:spPr>
              <a:xfrm>
                <a:off x="3229928" y="4690940"/>
                <a:ext cx="576297" cy="461665"/>
              </a:xfrm>
              <a:prstGeom prst="rect">
                <a:avLst/>
              </a:prstGeom>
              <a:blipFill rotWithShape="0">
                <a:blip r:embed="rId3"/>
                <a:stretch>
                  <a:fillRect b="-2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2" name="正方形/長方形 161"/>
              <p:cNvSpPr/>
              <p:nvPr/>
            </p:nvSpPr>
            <p:spPr>
              <a:xfrm>
                <a:off x="5585603" y="6305980"/>
                <a:ext cx="576297"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0</m:t>
                          </m:r>
                        </m:sub>
                      </m:sSub>
                    </m:oMath>
                  </m:oMathPara>
                </a14:m>
                <a:endParaRPr lang="ja-JP" altLang="en-US" sz="2400" dirty="0"/>
              </a:p>
            </p:txBody>
          </p:sp>
        </mc:Choice>
        <mc:Fallback xmlns="">
          <p:sp>
            <p:nvSpPr>
              <p:cNvPr id="162" name="正方形/長方形 161"/>
              <p:cNvSpPr>
                <a:spLocks noRot="1" noChangeAspect="1" noMove="1" noResize="1" noEditPoints="1" noAdjustHandles="1" noChangeArrowheads="1" noChangeShapeType="1" noTextEdit="1"/>
              </p:cNvSpPr>
              <p:nvPr/>
            </p:nvSpPr>
            <p:spPr>
              <a:xfrm>
                <a:off x="5585603" y="6305980"/>
                <a:ext cx="576297" cy="461665"/>
              </a:xfrm>
              <a:prstGeom prst="rect">
                <a:avLst/>
              </a:prstGeom>
              <a:blipFill rotWithShape="0">
                <a:blip r:embed="rId4"/>
                <a:stretch>
                  <a:fillRect b="-2632"/>
                </a:stretch>
              </a:blipFill>
            </p:spPr>
            <p:txBody>
              <a:bodyPr/>
              <a:lstStyle/>
              <a:p>
                <a:r>
                  <a:rPr lang="ja-JP" altLang="en-US">
                    <a:noFill/>
                  </a:rPr>
                  <a:t> </a:t>
                </a:r>
              </a:p>
            </p:txBody>
          </p:sp>
        </mc:Fallback>
      </mc:AlternateContent>
      <p:sp>
        <p:nvSpPr>
          <p:cNvPr id="163" name="円/楕円 162"/>
          <p:cNvSpPr/>
          <p:nvPr/>
        </p:nvSpPr>
        <p:spPr>
          <a:xfrm>
            <a:off x="5266784" y="6382434"/>
            <a:ext cx="360000" cy="360000"/>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2800" dirty="0"/>
          </a:p>
        </p:txBody>
      </p:sp>
    </p:spTree>
    <p:extLst>
      <p:ext uri="{BB962C8B-B14F-4D97-AF65-F5344CB8AC3E}">
        <p14:creationId xmlns:p14="http://schemas.microsoft.com/office/powerpoint/2010/main" val="1404267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 xmlns:a16="http://schemas.microsoft.com/office/drawing/2014/main" id="{FD4F6492-A51F-4C63-AFD4-2658EC392FB2}"/>
              </a:ext>
            </a:extLst>
          </p:cNvPr>
          <p:cNvSpPr>
            <a:spLocks noGrp="1"/>
          </p:cNvSpPr>
          <p:nvPr>
            <p:ph type="title"/>
          </p:nvPr>
        </p:nvSpPr>
        <p:spPr/>
        <p:txBody>
          <a:bodyPr/>
          <a:lstStyle/>
          <a:p>
            <a:r>
              <a:rPr lang="ja-JP" altLang="en-US" dirty="0"/>
              <a:t>既存</a:t>
            </a:r>
            <a:r>
              <a:rPr kumimoji="1" lang="ja-JP" altLang="en-US" dirty="0"/>
              <a:t>の結果</a:t>
            </a:r>
          </a:p>
        </p:txBody>
      </p:sp>
      <p:sp>
        <p:nvSpPr>
          <p:cNvPr id="4" name="スライド番号プレースホルダー 3">
            <a:extLst>
              <a:ext uri="{FF2B5EF4-FFF2-40B4-BE49-F238E27FC236}">
                <a16:creationId xmlns="" xmlns:a16="http://schemas.microsoft.com/office/drawing/2014/main" id="{333BC96F-3A99-41E3-BD58-A80E575D3F95}"/>
              </a:ext>
            </a:extLst>
          </p:cNvPr>
          <p:cNvSpPr>
            <a:spLocks noGrp="1"/>
          </p:cNvSpPr>
          <p:nvPr>
            <p:ph type="sldNum" sz="quarter" idx="4"/>
          </p:nvPr>
        </p:nvSpPr>
        <p:spPr/>
        <p:txBody>
          <a:bodyPr/>
          <a:lstStyle/>
          <a:p>
            <a:fld id="{06866E33-5310-403C-85EB-90D9101399C4}" type="slidenum">
              <a:rPr lang="ja-JP" altLang="en-US" smtClean="0"/>
              <a:pPr/>
              <a:t>9</a:t>
            </a:fld>
            <a:endParaRPr lang="ja-JP" altLang="en-US" dirty="0"/>
          </a:p>
        </p:txBody>
      </p:sp>
      <mc:AlternateContent xmlns:mc="http://schemas.openxmlformats.org/markup-compatibility/2006" xmlns:a14="http://schemas.microsoft.com/office/drawing/2010/main">
        <mc:Choice Requires="a14">
          <p:graphicFrame>
            <p:nvGraphicFramePr>
              <p:cNvPr id="5" name="コンテンツ プレースホルダー 4">
                <a:extLst>
                  <a:ext uri="{FF2B5EF4-FFF2-40B4-BE49-F238E27FC236}">
                    <a16:creationId xmlns="" xmlns:a16="http://schemas.microsoft.com/office/drawing/2014/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 xmlns:a16="http://schemas.microsoft.com/office/drawing/2014/main" val="20000"/>
                        </a:ext>
                      </a:extLst>
                    </a:gridCol>
                    <a:gridCol w="1597344">
                      <a:extLst>
                        <a:ext uri="{9D8B030D-6E8A-4147-A177-3AD203B41FA5}">
                          <a16:colId xmlns="" xmlns:a16="http://schemas.microsoft.com/office/drawing/2014/main" val="20001"/>
                        </a:ext>
                      </a:extLst>
                    </a:gridCol>
                    <a:gridCol w="3206798">
                      <a:extLst>
                        <a:ext uri="{9D8B030D-6E8A-4147-A177-3AD203B41FA5}">
                          <a16:colId xmlns="" xmlns:a16="http://schemas.microsoft.com/office/drawing/2014/main" val="20002"/>
                        </a:ext>
                      </a:extLst>
                    </a:gridCol>
                  </a:tblGrid>
                  <a:tr h="39436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 xmlns:a16="http://schemas.microsoft.com/office/drawing/2014/main" val="10000"/>
                      </a:ext>
                    </a:extLst>
                  </a:tr>
                  <a:tr h="0">
                    <a:tc>
                      <a:txBody>
                        <a:bodyPr/>
                        <a:lstStyle/>
                        <a:p>
                          <a:pPr algn="ctr"/>
                          <a14:m>
                            <m:oMathPara xmlns:m="http://schemas.openxmlformats.org/officeDocument/2006/math">
                              <m:oMathParaPr>
                                <m:jc m:val="centerGroup"/>
                              </m:oMathParaPr>
                              <m:oMath xmlns:m="http://schemas.openxmlformats.org/officeDocument/2006/math">
                                <m:r>
                                  <a:rPr kumimoji="1" lang="ja-JP" altLang="en-US" sz="2400" smtClean="0">
                                    <a:latin typeface="Cambria Math" panose="02040503050406030204" pitchFamily="18" charset="0"/>
                                  </a:rPr>
                                  <m:t>一般グラフ</m:t>
                                </m:r>
                              </m:oMath>
                            </m:oMathPara>
                          </a14:m>
                          <a:endParaRPr kumimoji="1" lang="ja-JP" altLang="en-US" sz="2400" dirty="0"/>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 xmlns:a16="http://schemas.microsoft.com/office/drawing/2014/main" val="10001"/>
                      </a:ext>
                    </a:extLst>
                  </a:tr>
                  <a:tr h="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 xmlns:a16="http://schemas.microsoft.com/office/drawing/2014/main" val="10002"/>
                      </a:ext>
                    </a:extLst>
                  </a:tr>
                  <a:tr h="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 xmlns:a16="http://schemas.microsoft.com/office/drawing/2014/main" val="10003"/>
                      </a:ext>
                    </a:extLst>
                  </a:tr>
                  <a:tr h="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 xmlns:a16="http://schemas.microsoft.com/office/drawing/2014/main" val="10004"/>
                      </a:ext>
                    </a:extLst>
                  </a:tr>
                  <a:tr h="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 xmlns:a16="http://schemas.microsoft.com/office/drawing/2014/main" val="1921047448"/>
                      </a:ext>
                    </a:extLst>
                  </a:tr>
                </a:tbl>
              </a:graphicData>
            </a:graphic>
          </p:graphicFrame>
        </mc:Choice>
        <mc:Fallback xmlns="">
          <p:graphicFrame>
            <p:nvGraphicFramePr>
              <p:cNvPr id="5" name="コンテンツ プレースホルダー 4">
                <a:extLst>
                  <a:ext uri="{FF2B5EF4-FFF2-40B4-BE49-F238E27FC236}">
                    <a16:creationId xmlns:a16="http://schemas.microsoft.com/office/drawing/2014/main" xmlns="" xmlns:a14="http://schemas.microsoft.com/office/drawing/2010/main" id="{1C69B798-EB63-4861-A7FD-6D2A9E4B3BBB}"/>
                  </a:ext>
                </a:extLst>
              </p:cNvPr>
              <p:cNvGraphicFramePr>
                <a:graphicFrameLocks/>
              </p:cNvGraphicFramePr>
              <p:nvPr>
                <p:extLst>
                  <p:ext uri="{D42A27DB-BD31-4B8C-83A1-F6EECF244321}">
                    <p14:modId xmlns:p14="http://schemas.microsoft.com/office/powerpoint/2010/main" val="2461016006"/>
                  </p:ext>
                </p:extLst>
              </p:nvPr>
            </p:nvGraphicFramePr>
            <p:xfrm>
              <a:off x="708308" y="893117"/>
              <a:ext cx="7727384" cy="2748153"/>
            </p:xfrm>
            <a:graphic>
              <a:graphicData uri="http://schemas.openxmlformats.org/drawingml/2006/table">
                <a:tbl>
                  <a:tblPr firstRow="1" bandRow="1">
                    <a:tableStyleId>{5C22544A-7EE6-4342-B048-85BDC9FD1C3A}</a:tableStyleId>
                  </a:tblPr>
                  <a:tblGrid>
                    <a:gridCol w="2923242">
                      <a:extLst>
                        <a:ext uri="{9D8B030D-6E8A-4147-A177-3AD203B41FA5}">
                          <a16:colId xmlns:a16="http://schemas.microsoft.com/office/drawing/2014/main" xmlns="" xmlns:a14="http://schemas.microsoft.com/office/drawing/2010/main" val="20000"/>
                        </a:ext>
                      </a:extLst>
                    </a:gridCol>
                    <a:gridCol w="1597344">
                      <a:extLst>
                        <a:ext uri="{9D8B030D-6E8A-4147-A177-3AD203B41FA5}">
                          <a16:colId xmlns:a16="http://schemas.microsoft.com/office/drawing/2014/main" xmlns="" xmlns:a14="http://schemas.microsoft.com/office/drawing/2010/main" val="20001"/>
                        </a:ext>
                      </a:extLst>
                    </a:gridCol>
                    <a:gridCol w="3206798">
                      <a:extLst>
                        <a:ext uri="{9D8B030D-6E8A-4147-A177-3AD203B41FA5}">
                          <a16:colId xmlns:a16="http://schemas.microsoft.com/office/drawing/2014/main" xmlns="" xmlns:a14="http://schemas.microsoft.com/office/drawing/2010/main" val="20002"/>
                        </a:ext>
                      </a:extLst>
                    </a:gridCol>
                  </a:tblGrid>
                  <a:tr h="457200">
                    <a:tc>
                      <a:txBody>
                        <a:bodyPr/>
                        <a:lstStyle/>
                        <a:p>
                          <a:pPr algn="ctr"/>
                          <a:r>
                            <a:rPr kumimoji="1" lang="ja-JP" altLang="en-US" sz="2400" dirty="0"/>
                            <a:t>グラフクラス</a:t>
                          </a:r>
                        </a:p>
                      </a:txBody>
                      <a:tcPr/>
                    </a:tc>
                    <a:tc>
                      <a:txBody>
                        <a:bodyPr/>
                        <a:lstStyle/>
                        <a:p>
                          <a:pPr algn="ctr"/>
                          <a:r>
                            <a:rPr kumimoji="1" lang="ja-JP" altLang="en-US" sz="2400" dirty="0"/>
                            <a:t>色の数</a:t>
                          </a:r>
                        </a:p>
                      </a:txBody>
                      <a:tcPr/>
                    </a:tc>
                    <a:tc>
                      <a:txBody>
                        <a:bodyPr/>
                        <a:lstStyle/>
                        <a:p>
                          <a:pPr algn="ctr"/>
                          <a:r>
                            <a:rPr kumimoji="1" lang="ja-JP" altLang="en-US" sz="2400" dirty="0"/>
                            <a:t>難しさ</a:t>
                          </a:r>
                        </a:p>
                      </a:txBody>
                      <a:tcPr/>
                    </a:tc>
                    <a:extLst>
                      <a:ext uri="{0D108BD9-81ED-4DB2-BD59-A6C34878D82A}">
                        <a16:rowId xmlns:a16="http://schemas.microsoft.com/office/drawing/2014/main" xmlns="" xmlns:a14="http://schemas.microsoft.com/office/drawing/2010/main" val="10000"/>
                      </a:ext>
                    </a:extLst>
                  </a:tr>
                  <a:tr h="462153">
                    <a:tc>
                      <a:txBody>
                        <a:bodyPr/>
                        <a:lstStyle/>
                        <a:p>
                          <a:endParaRPr lang="ja-JP"/>
                        </a:p>
                      </a:txBody>
                      <a:tcPr>
                        <a:blipFill rotWithShape="0">
                          <a:blip r:embed="rId2"/>
                          <a:stretch>
                            <a:fillRect l="-208" t="-111842" r="-165000" b="-426316"/>
                          </a:stretch>
                        </a:blipFill>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7030A0"/>
                              </a:solidFill>
                            </a:rPr>
                            <a:t>PSPACE</a:t>
                          </a:r>
                          <a:r>
                            <a:rPr kumimoji="1" lang="ja-JP" altLang="en-US" sz="2400" dirty="0">
                              <a:solidFill>
                                <a:srgbClr val="7030A0"/>
                              </a:solidFill>
                            </a:rPr>
                            <a:t>完全</a:t>
                          </a:r>
                          <a:r>
                            <a:rPr kumimoji="1" lang="en-US" altLang="ja-JP" sz="2400" dirty="0"/>
                            <a:t>[</a:t>
                          </a:r>
                          <a:r>
                            <a:rPr kumimoji="1" lang="en-US" altLang="ja-JP" sz="2400" u="none" strike="noStrike" kern="1200" cap="none" spc="0" normalizeH="0" baseline="0" noProof="0" dirty="0">
                              <a:ln>
                                <a:noFill/>
                              </a:ln>
                              <a:effectLst/>
                              <a:uLnTx/>
                              <a:uFillTx/>
                            </a:rPr>
                            <a:t>FW12</a:t>
                          </a:r>
                          <a:r>
                            <a:rPr kumimoji="1" lang="en-US" altLang="ja-JP" sz="2400" dirty="0"/>
                            <a:t>]</a:t>
                          </a:r>
                          <a:endParaRPr kumimoji="1" lang="ja-JP" altLang="en-US" sz="2400" dirty="0"/>
                        </a:p>
                      </a:txBody>
                      <a:tcPr/>
                    </a:tc>
                    <a:extLst>
                      <a:ext uri="{0D108BD9-81ED-4DB2-BD59-A6C34878D82A}">
                        <a16:rowId xmlns:a16="http://schemas.microsoft.com/office/drawing/2014/main" xmlns="" xmlns:a14="http://schemas.microsoft.com/office/drawing/2010/main" val="10001"/>
                      </a:ext>
                    </a:extLst>
                  </a:tr>
                  <a:tr h="457200">
                    <a:tc>
                      <a:txBody>
                        <a:bodyPr/>
                        <a:lstStyle/>
                        <a:p>
                          <a:pPr algn="ctr"/>
                          <a:r>
                            <a:rPr kumimoji="1" lang="ja-JP" altLang="en-US" sz="2400" dirty="0"/>
                            <a:t>直並列グラフ</a:t>
                          </a:r>
                        </a:p>
                      </a:txBody>
                      <a:tcPr/>
                    </a:tc>
                    <a:tc>
                      <a:txBody>
                        <a:bodyPr/>
                        <a:lstStyle/>
                        <a:p>
                          <a:pPr algn="ctr"/>
                          <a:r>
                            <a:rPr kumimoji="1" lang="en-US" altLang="ja-JP" sz="2400" dirty="0"/>
                            <a:t>4</a:t>
                          </a:r>
                          <a:r>
                            <a:rPr kumimoji="1" lang="ja-JP" altLang="en-US" sz="2400" dirty="0"/>
                            <a:t>色以上</a:t>
                          </a:r>
                        </a:p>
                      </a:txBody>
                      <a:tcPr/>
                    </a:tc>
                    <a:tc>
                      <a:txBody>
                        <a:bodyPr/>
                        <a:lstStyle/>
                        <a:p>
                          <a:pPr algn="ctr"/>
                          <a:r>
                            <a:rPr kumimoji="1" lang="en-US" altLang="ja-JP" sz="2400" dirty="0">
                              <a:solidFill>
                                <a:srgbClr val="0066FF"/>
                              </a:solidFill>
                            </a:rPr>
                            <a:t>NP</a:t>
                          </a:r>
                          <a:r>
                            <a:rPr kumimoji="1" lang="ja-JP" altLang="en-US" sz="2400" dirty="0">
                              <a:solidFill>
                                <a:srgbClr val="0066FF"/>
                              </a:solidFill>
                            </a:rPr>
                            <a:t>困難</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2"/>
                      </a:ext>
                    </a:extLst>
                  </a:tr>
                  <a:tr h="457200">
                    <a:tc>
                      <a:txBody>
                        <a:bodyPr/>
                        <a:lstStyle/>
                        <a:p>
                          <a:pPr algn="ctr"/>
                          <a:r>
                            <a:rPr kumimoji="1" lang="ja-JP" altLang="en-US" sz="2400" dirty="0"/>
                            <a:t>外平面グラフ</a:t>
                          </a:r>
                        </a:p>
                      </a:txBody>
                      <a:tcPr/>
                    </a:tc>
                    <a:tc>
                      <a:txBody>
                        <a:bodyPr/>
                        <a:lstStyle/>
                        <a:p>
                          <a:pPr algn="ctr"/>
                          <a:r>
                            <a:rPr kumimoji="1" lang="ja-JP" altLang="en-US" sz="2400" dirty="0"/>
                            <a:t>制限なし</a:t>
                          </a:r>
                        </a:p>
                      </a:txBody>
                      <a:tcPr/>
                    </a:tc>
                    <a:tc>
                      <a:txBody>
                        <a:bodyPr/>
                        <a:lstStyle/>
                        <a:p>
                          <a:pPr algn="ctr"/>
                          <a:r>
                            <a:rPr kumimoji="1" lang="ja-JP" altLang="en-US" sz="2400" dirty="0">
                              <a:solidFill>
                                <a:srgbClr val="FF0000"/>
                              </a:solidFill>
                            </a:rPr>
                            <a:t>多項式時間</a:t>
                          </a:r>
                          <a:r>
                            <a:rPr kumimoji="1" lang="en-US" altLang="ja-JP" sz="2400" dirty="0"/>
                            <a:t>[FW12]</a:t>
                          </a:r>
                          <a:endParaRPr kumimoji="1" lang="ja-JP" altLang="en-US" sz="2400" dirty="0"/>
                        </a:p>
                      </a:txBody>
                      <a:tcPr/>
                    </a:tc>
                    <a:extLst>
                      <a:ext uri="{0D108BD9-81ED-4DB2-BD59-A6C34878D82A}">
                        <a16:rowId xmlns:a16="http://schemas.microsoft.com/office/drawing/2014/main" xmlns="" xmlns:a14="http://schemas.microsoft.com/office/drawing/2010/main" val="10003"/>
                      </a:ext>
                    </a:extLst>
                  </a:tr>
                  <a:tr h="457200">
                    <a:tc>
                      <a:txBody>
                        <a:bodyPr/>
                        <a:lstStyle/>
                        <a:p>
                          <a:pPr algn="ctr"/>
                          <a:r>
                            <a:rPr kumimoji="1" lang="ja-JP" altLang="en-US" sz="2400" b="0" dirty="0"/>
                            <a:t>部分グリッド</a:t>
                          </a:r>
                          <a:endParaRPr kumimoji="1" lang="ja-JP" altLang="en-US" sz="2400" b="0" dirty="0">
                            <a:solidFill>
                              <a:schemeClr val="bg1"/>
                            </a:solidFill>
                          </a:endParaRPr>
                        </a:p>
                      </a:txBody>
                      <a:tcPr/>
                    </a:tc>
                    <a:tc>
                      <a:txBody>
                        <a:bodyPr/>
                        <a:lstStyle/>
                        <a:p>
                          <a:pPr algn="ctr"/>
                          <a:r>
                            <a:rPr kumimoji="1" lang="en-US" altLang="ja-JP" sz="2400" b="0" dirty="0"/>
                            <a:t>4</a:t>
                          </a:r>
                          <a:r>
                            <a:rPr kumimoji="1" lang="ja-JP" altLang="en-US" sz="2400" b="0" dirty="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chemeClr val="tx1"/>
                            </a:solidFill>
                          </a:endParaRPr>
                        </a:p>
                      </a:txBody>
                      <a:tcPr/>
                    </a:tc>
                    <a:extLst>
                      <a:ext uri="{0D108BD9-81ED-4DB2-BD59-A6C34878D82A}">
                        <a16:rowId xmlns:a16="http://schemas.microsoft.com/office/drawing/2014/main" xmlns="" xmlns:a14="http://schemas.microsoft.com/office/drawing/2010/main" val="10004"/>
                      </a:ext>
                    </a:extLst>
                  </a:tr>
                  <a:tr h="457200">
                    <a:tc>
                      <a:txBody>
                        <a:bodyPr/>
                        <a:lstStyle/>
                        <a:p>
                          <a:pPr algn="ctr"/>
                          <a:r>
                            <a:rPr kumimoji="1" lang="ja-JP" altLang="en-US" sz="2400" b="0" dirty="0"/>
                            <a:t>グリッド</a:t>
                          </a:r>
                          <a:endParaRPr kumimoji="1" lang="ja-JP" altLang="en-US" sz="2400" b="0" dirty="0">
                            <a:solidFill>
                              <a:schemeClr val="bg1"/>
                            </a:solidFill>
                          </a:endParaRPr>
                        </a:p>
                      </a:txBody>
                      <a:tcPr/>
                    </a:tc>
                    <a:tc>
                      <a:txBody>
                        <a:bodyPr/>
                        <a:lstStyle/>
                        <a:p>
                          <a:pPr algn="ctr"/>
                          <a:r>
                            <a:rPr kumimoji="1" lang="en-US" altLang="ja-JP" sz="2400" b="0" dirty="0" smtClean="0"/>
                            <a:t>4</a:t>
                          </a:r>
                          <a:r>
                            <a:rPr kumimoji="1" lang="ja-JP" altLang="en-US" sz="2400" b="0" dirty="0" smtClean="0"/>
                            <a:t>色以上</a:t>
                          </a:r>
                          <a:endParaRPr kumimoji="1" lang="ja-JP" altLang="en-US" sz="2400" b="0"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rgbClr val="0066FF"/>
                              </a:solidFill>
                            </a:rPr>
                            <a:t>NP</a:t>
                          </a:r>
                          <a:r>
                            <a:rPr kumimoji="1" lang="ja-JP" altLang="en-US" sz="2400" b="0" dirty="0" smtClean="0">
                              <a:solidFill>
                                <a:srgbClr val="0066FF"/>
                              </a:solidFill>
                            </a:rPr>
                            <a:t>困難</a:t>
                          </a:r>
                          <a:endParaRPr kumimoji="1" lang="en-US" altLang="ja-JP" sz="2400" b="0" dirty="0">
                            <a:solidFill>
                              <a:srgbClr val="0066FF"/>
                            </a:solidFill>
                          </a:endParaRPr>
                        </a:p>
                      </a:txBody>
                      <a:tcPr/>
                    </a:tc>
                    <a:extLst>
                      <a:ext uri="{0D108BD9-81ED-4DB2-BD59-A6C34878D82A}">
                        <a16:rowId xmlns:a16="http://schemas.microsoft.com/office/drawing/2014/main" xmlns="" xmlns:a14="http://schemas.microsoft.com/office/drawing/2010/main" val="1921047448"/>
                      </a:ext>
                    </a:extLst>
                  </a:tr>
                </a:tbl>
              </a:graphicData>
            </a:graphic>
          </p:graphicFrame>
        </mc:Fallback>
      </mc:AlternateContent>
      <p:sp>
        <p:nvSpPr>
          <p:cNvPr id="6" name="テキスト ボックス 5"/>
          <p:cNvSpPr txBox="1"/>
          <p:nvPr/>
        </p:nvSpPr>
        <p:spPr>
          <a:xfrm>
            <a:off x="3814866" y="4691689"/>
            <a:ext cx="1587294"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平面グラフ</a:t>
            </a:r>
          </a:p>
        </p:txBody>
      </p:sp>
      <p:sp>
        <p:nvSpPr>
          <p:cNvPr id="7" name="テキスト ボックス 6"/>
          <p:cNvSpPr txBox="1"/>
          <p:nvPr/>
        </p:nvSpPr>
        <p:spPr>
          <a:xfrm>
            <a:off x="2740838" y="5354139"/>
            <a:ext cx="1793630" cy="461665"/>
          </a:xfrm>
          <a:prstGeom prst="rect">
            <a:avLst/>
          </a:prstGeom>
          <a:solidFill>
            <a:srgbClr val="0066FF"/>
          </a:solidFill>
          <a:ln>
            <a:solidFill>
              <a:schemeClr val="tx1"/>
            </a:solidFill>
          </a:ln>
        </p:spPr>
        <p:txBody>
          <a:bodyPr wrap="square" rtlCol="0">
            <a:spAutoFit/>
          </a:bodyPr>
          <a:lstStyle/>
          <a:p>
            <a:r>
              <a:rPr kumimoji="1" lang="ja-JP" altLang="en-US" sz="2400" dirty="0">
                <a:solidFill>
                  <a:schemeClr val="bg1"/>
                </a:solidFill>
              </a:rPr>
              <a:t>部分グリッド</a:t>
            </a:r>
          </a:p>
        </p:txBody>
      </p:sp>
      <p:sp>
        <p:nvSpPr>
          <p:cNvPr id="8" name="テキスト ボックス 7"/>
          <p:cNvSpPr txBox="1"/>
          <p:nvPr/>
        </p:nvSpPr>
        <p:spPr>
          <a:xfrm>
            <a:off x="4831955" y="5354140"/>
            <a:ext cx="1895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直並列グラフ</a:t>
            </a:r>
          </a:p>
        </p:txBody>
      </p:sp>
      <p:sp>
        <p:nvSpPr>
          <p:cNvPr id="9" name="テキスト ボックス 8"/>
          <p:cNvSpPr txBox="1"/>
          <p:nvPr/>
        </p:nvSpPr>
        <p:spPr>
          <a:xfrm>
            <a:off x="4831955" y="5956234"/>
            <a:ext cx="1895071" cy="461665"/>
          </a:xfrm>
          <a:prstGeom prst="rect">
            <a:avLst/>
          </a:prstGeom>
          <a:solidFill>
            <a:srgbClr val="FF0000"/>
          </a:solidFill>
          <a:ln>
            <a:solidFill>
              <a:schemeClr val="tx1"/>
            </a:solidFill>
          </a:ln>
        </p:spPr>
        <p:txBody>
          <a:bodyPr wrap="none" rtlCol="0">
            <a:spAutoFit/>
          </a:bodyPr>
          <a:lstStyle/>
          <a:p>
            <a:r>
              <a:rPr kumimoji="1" lang="ja-JP" altLang="en-US" sz="2400" dirty="0">
                <a:solidFill>
                  <a:schemeClr val="bg1"/>
                </a:solidFill>
              </a:rPr>
              <a:t>外平面グラフ</a:t>
            </a:r>
          </a:p>
        </p:txBody>
      </p:sp>
      <p:sp>
        <p:nvSpPr>
          <p:cNvPr id="10" name="テキスト ボックス 9"/>
          <p:cNvSpPr txBox="1"/>
          <p:nvPr/>
        </p:nvSpPr>
        <p:spPr>
          <a:xfrm>
            <a:off x="3814866" y="4089413"/>
            <a:ext cx="1587294" cy="461665"/>
          </a:xfrm>
          <a:prstGeom prst="rect">
            <a:avLst/>
          </a:prstGeom>
          <a:solidFill>
            <a:srgbClr val="7030A0"/>
          </a:solidFill>
          <a:ln>
            <a:solidFill>
              <a:schemeClr val="tx1"/>
            </a:solidFill>
          </a:ln>
        </p:spPr>
        <p:txBody>
          <a:bodyPr wrap="none" rtlCol="0">
            <a:spAutoFit/>
          </a:bodyPr>
          <a:lstStyle/>
          <a:p>
            <a:r>
              <a:rPr kumimoji="1" lang="ja-JP" altLang="en-US" sz="2400" dirty="0">
                <a:solidFill>
                  <a:schemeClr val="bg1"/>
                </a:solidFill>
              </a:rPr>
              <a:t>一般グラフ</a:t>
            </a:r>
          </a:p>
        </p:txBody>
      </p:sp>
      <p:cxnSp>
        <p:nvCxnSpPr>
          <p:cNvPr id="11" name="直線コネクタ 10"/>
          <p:cNvCxnSpPr>
            <a:stCxn id="6" idx="0"/>
            <a:endCxn id="10" idx="2"/>
          </p:cNvCxnSpPr>
          <p:nvPr/>
        </p:nvCxnSpPr>
        <p:spPr>
          <a:xfrm flipV="1">
            <a:off x="4608513" y="4551078"/>
            <a:ext cx="0" cy="140611"/>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2" name="直線コネクタ 11"/>
          <p:cNvCxnSpPr>
            <a:stCxn id="6" idx="2"/>
            <a:endCxn id="7" idx="0"/>
          </p:cNvCxnSpPr>
          <p:nvPr/>
        </p:nvCxnSpPr>
        <p:spPr>
          <a:xfrm flipH="1">
            <a:off x="3637653" y="5153354"/>
            <a:ext cx="970860" cy="20078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3" name="直線コネクタ 12"/>
          <p:cNvCxnSpPr>
            <a:stCxn id="6" idx="2"/>
            <a:endCxn id="8" idx="0"/>
          </p:cNvCxnSpPr>
          <p:nvPr/>
        </p:nvCxnSpPr>
        <p:spPr>
          <a:xfrm>
            <a:off x="4608513" y="5153354"/>
            <a:ext cx="1170978" cy="200786"/>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4" name="直線コネクタ 13"/>
          <p:cNvCxnSpPr>
            <a:stCxn id="8" idx="2"/>
            <a:endCxn id="9" idx="0"/>
          </p:cNvCxnSpPr>
          <p:nvPr/>
        </p:nvCxnSpPr>
        <p:spPr>
          <a:xfrm>
            <a:off x="5779491" y="5815805"/>
            <a:ext cx="0" cy="140429"/>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cxnSp>
        <p:nvCxnSpPr>
          <p:cNvPr id="15" name="直線コネクタ 14"/>
          <p:cNvCxnSpPr>
            <a:stCxn id="7" idx="2"/>
            <a:endCxn id="16" idx="0"/>
          </p:cNvCxnSpPr>
          <p:nvPr/>
        </p:nvCxnSpPr>
        <p:spPr>
          <a:xfrm>
            <a:off x="3637653" y="5815804"/>
            <a:ext cx="1" cy="141845"/>
          </a:xfrm>
          <a:prstGeom prst="line">
            <a:avLst/>
          </a:prstGeom>
          <a:effectLst/>
          <a:scene3d>
            <a:camera prst="orthographicFront">
              <a:rot lat="0" lon="0" rev="0"/>
            </a:camera>
            <a:lightRig rig="twoPt" dir="t">
              <a:rot lat="0" lon="0" rev="4800000"/>
            </a:lightRig>
          </a:scene3d>
          <a:sp3d prstMaterial="matte"/>
        </p:spPr>
        <p:style>
          <a:lnRef idx="3">
            <a:schemeClr val="dk1"/>
          </a:lnRef>
          <a:fillRef idx="0">
            <a:schemeClr val="dk1"/>
          </a:fillRef>
          <a:effectRef idx="2">
            <a:schemeClr val="dk1"/>
          </a:effectRef>
          <a:fontRef idx="minor">
            <a:schemeClr val="tx1"/>
          </a:fontRef>
        </p:style>
      </p:cxnSp>
      <p:sp>
        <p:nvSpPr>
          <p:cNvPr id="16" name="テキスト ボックス 15"/>
          <p:cNvSpPr txBox="1"/>
          <p:nvPr/>
        </p:nvSpPr>
        <p:spPr>
          <a:xfrm>
            <a:off x="3063618" y="5957649"/>
            <a:ext cx="1148071" cy="461665"/>
          </a:xfrm>
          <a:prstGeom prst="rect">
            <a:avLst/>
          </a:prstGeom>
          <a:solidFill>
            <a:srgbClr val="0066FF"/>
          </a:solidFill>
          <a:ln>
            <a:solidFill>
              <a:schemeClr val="tx1"/>
            </a:solidFill>
          </a:ln>
        </p:spPr>
        <p:txBody>
          <a:bodyPr wrap="none" rtlCol="0">
            <a:spAutoFit/>
          </a:bodyPr>
          <a:lstStyle/>
          <a:p>
            <a:r>
              <a:rPr kumimoji="1" lang="ja-JP" altLang="en-US" sz="2400" dirty="0">
                <a:solidFill>
                  <a:schemeClr val="bg1"/>
                </a:solidFill>
              </a:rPr>
              <a:t>グリッド</a:t>
            </a:r>
          </a:p>
        </p:txBody>
      </p:sp>
      <p:sp>
        <p:nvSpPr>
          <p:cNvPr id="3" name="角丸四角形吹き出し 2"/>
          <p:cNvSpPr/>
          <p:nvPr/>
        </p:nvSpPr>
        <p:spPr>
          <a:xfrm>
            <a:off x="6935924" y="4298057"/>
            <a:ext cx="2101352" cy="442418"/>
          </a:xfrm>
          <a:prstGeom prst="wedgeRoundRectCallout">
            <a:avLst>
              <a:gd name="adj1" fmla="val -29356"/>
              <a:gd name="adj2" fmla="val -46485"/>
              <a:gd name="adj3" fmla="val 16667"/>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2800" dirty="0"/>
              <a:t>3</a:t>
            </a:r>
            <a:r>
              <a:rPr kumimoji="1" lang="ja-JP" altLang="en-US" sz="2800" dirty="0"/>
              <a:t>色だと簡単</a:t>
            </a:r>
          </a:p>
        </p:txBody>
      </p:sp>
      <p:grpSp>
        <p:nvGrpSpPr>
          <p:cNvPr id="71" name="グループ化 70"/>
          <p:cNvGrpSpPr/>
          <p:nvPr/>
        </p:nvGrpSpPr>
        <p:grpSpPr>
          <a:xfrm>
            <a:off x="7086600" y="4809926"/>
            <a:ext cx="1800000" cy="1800000"/>
            <a:chOff x="567609" y="2857500"/>
            <a:chExt cx="3600000" cy="3600000"/>
          </a:xfrm>
        </p:grpSpPr>
        <p:sp>
          <p:nvSpPr>
            <p:cNvPr id="72" name="正方形/長方形 71"/>
            <p:cNvSpPr/>
            <p:nvPr/>
          </p:nvSpPr>
          <p:spPr>
            <a:xfrm>
              <a:off x="567609" y="2857500"/>
              <a:ext cx="3600000" cy="360000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図とアニメーション</a:t>
              </a:r>
            </a:p>
          </p:txBody>
        </p:sp>
        <p:sp>
          <p:nvSpPr>
            <p:cNvPr id="73" name="正方形/長方形 72"/>
            <p:cNvSpPr/>
            <p:nvPr/>
          </p:nvSpPr>
          <p:spPr>
            <a:xfrm>
              <a:off x="567609" y="285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正方形/長方形 73"/>
            <p:cNvSpPr/>
            <p:nvPr/>
          </p:nvSpPr>
          <p:spPr>
            <a:xfrm>
              <a:off x="128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正方形/長方形 74"/>
            <p:cNvSpPr/>
            <p:nvPr/>
          </p:nvSpPr>
          <p:spPr>
            <a:xfrm>
              <a:off x="3447609" y="285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正方形/長方形 75"/>
            <p:cNvSpPr/>
            <p:nvPr/>
          </p:nvSpPr>
          <p:spPr>
            <a:xfrm>
              <a:off x="272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正方形/長方形 76"/>
            <p:cNvSpPr/>
            <p:nvPr/>
          </p:nvSpPr>
          <p:spPr>
            <a:xfrm>
              <a:off x="2007609" y="285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正方形/長方形 77"/>
            <p:cNvSpPr/>
            <p:nvPr/>
          </p:nvSpPr>
          <p:spPr>
            <a:xfrm>
              <a:off x="56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正方形/長方形 78"/>
            <p:cNvSpPr/>
            <p:nvPr/>
          </p:nvSpPr>
          <p:spPr>
            <a:xfrm>
              <a:off x="1287609" y="357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p:cNvSpPr/>
            <p:nvPr/>
          </p:nvSpPr>
          <p:spPr>
            <a:xfrm>
              <a:off x="344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正方形/長方形 80"/>
            <p:cNvSpPr/>
            <p:nvPr/>
          </p:nvSpPr>
          <p:spPr>
            <a:xfrm>
              <a:off x="2727609" y="357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正方形/長方形 81"/>
            <p:cNvSpPr/>
            <p:nvPr/>
          </p:nvSpPr>
          <p:spPr>
            <a:xfrm>
              <a:off x="2007609" y="357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正方形/長方形 82"/>
            <p:cNvSpPr/>
            <p:nvPr/>
          </p:nvSpPr>
          <p:spPr>
            <a:xfrm>
              <a:off x="56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正方形/長方形 83"/>
            <p:cNvSpPr/>
            <p:nvPr/>
          </p:nvSpPr>
          <p:spPr>
            <a:xfrm>
              <a:off x="128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正方形/長方形 84"/>
            <p:cNvSpPr/>
            <p:nvPr/>
          </p:nvSpPr>
          <p:spPr>
            <a:xfrm>
              <a:off x="344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p:cNvSpPr/>
            <p:nvPr/>
          </p:nvSpPr>
          <p:spPr>
            <a:xfrm>
              <a:off x="2727609" y="429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正方形/長方形 86"/>
            <p:cNvSpPr/>
            <p:nvPr/>
          </p:nvSpPr>
          <p:spPr>
            <a:xfrm>
              <a:off x="2007609" y="429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正方形/長方形 87"/>
            <p:cNvSpPr/>
            <p:nvPr/>
          </p:nvSpPr>
          <p:spPr>
            <a:xfrm>
              <a:off x="56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正方形/長方形 88"/>
            <p:cNvSpPr/>
            <p:nvPr/>
          </p:nvSpPr>
          <p:spPr>
            <a:xfrm>
              <a:off x="128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正方形/長方形 89"/>
            <p:cNvSpPr/>
            <p:nvPr/>
          </p:nvSpPr>
          <p:spPr>
            <a:xfrm>
              <a:off x="3447609" y="501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正方形/長方形 90"/>
            <p:cNvSpPr/>
            <p:nvPr/>
          </p:nvSpPr>
          <p:spPr>
            <a:xfrm>
              <a:off x="2727609" y="501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正方形/長方形 91"/>
            <p:cNvSpPr/>
            <p:nvPr/>
          </p:nvSpPr>
          <p:spPr>
            <a:xfrm>
              <a:off x="2007609" y="501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正方形/長方形 92"/>
            <p:cNvSpPr/>
            <p:nvPr/>
          </p:nvSpPr>
          <p:spPr>
            <a:xfrm>
              <a:off x="56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正方形/長方形 93"/>
            <p:cNvSpPr/>
            <p:nvPr/>
          </p:nvSpPr>
          <p:spPr>
            <a:xfrm>
              <a:off x="1287609" y="5737500"/>
              <a:ext cx="720000" cy="72000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正方形/長方形 94"/>
            <p:cNvSpPr/>
            <p:nvPr/>
          </p:nvSpPr>
          <p:spPr>
            <a:xfrm>
              <a:off x="344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正方形/長方形 95"/>
            <p:cNvSpPr/>
            <p:nvPr/>
          </p:nvSpPr>
          <p:spPr>
            <a:xfrm>
              <a:off x="2727609" y="5737500"/>
              <a:ext cx="720000" cy="720000"/>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正方形/長方形 96"/>
            <p:cNvSpPr/>
            <p:nvPr/>
          </p:nvSpPr>
          <p:spPr>
            <a:xfrm>
              <a:off x="2007609" y="5737500"/>
              <a:ext cx="720000" cy="720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3236552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周・伊藤研究室">
      <a:majorFont>
        <a:latin typeface="Times New Roman"/>
        <a:ea typeface="ＭＳ Ｐゴシック"/>
        <a:cs typeface=""/>
      </a:majorFont>
      <a:minorFont>
        <a:latin typeface="Times New Roman"/>
        <a:ea typeface="ＭＳ Ｐゴシック"/>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a:noAutofit/>
      </a:bodyPr>
      <a:lstStyle>
        <a:defPPr>
          <a:defRPr sz="2800" dirty="0" smtClean="0"/>
        </a:defPPr>
      </a:lstStyle>
    </a:spDef>
    <a:lnDef>
      <a:spPr>
        <a:effectLst/>
        <a:scene3d>
          <a:camera prst="orthographicFront">
            <a:rot lat="0" lon="0" rev="0"/>
          </a:camera>
          <a:lightRig rig="twoPt" dir="t">
            <a:rot lat="0" lon="0" rev="4800000"/>
          </a:lightRig>
        </a:scene3d>
        <a:sp3d prstMaterial="matte"/>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7053</TotalTime>
  <Words>2113</Words>
  <Application>Microsoft Office PowerPoint</Application>
  <PresentationFormat>画面に合わせる (4:3)</PresentationFormat>
  <Paragraphs>488</Paragraphs>
  <Slides>39</Slides>
  <Notes>24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ＭＳ Ｐゴシック</vt:lpstr>
      <vt:lpstr>Arial</vt:lpstr>
      <vt:lpstr>Calibri</vt:lpstr>
      <vt:lpstr>Cambria Math</vt:lpstr>
      <vt:lpstr>Times New Roman</vt:lpstr>
      <vt:lpstr>Office Theme</vt:lpstr>
      <vt:lpstr>モンテカルロ法に基づく Flood-Itの対戦アルゴリズムに関する研究</vt:lpstr>
      <vt:lpstr>Flood-It　とは</vt:lpstr>
      <vt:lpstr>Flood-It　とは</vt:lpstr>
      <vt:lpstr>Flood-It　とは</vt:lpstr>
      <vt:lpstr>既知の結果</vt:lpstr>
      <vt:lpstr>二人用Flood-It</vt:lpstr>
      <vt:lpstr>二人用Flood-It</vt:lpstr>
      <vt:lpstr>問題として定義</vt:lpstr>
      <vt:lpstr>既存の結果</vt:lpstr>
      <vt:lpstr>対戦アルゴリズム</vt:lpstr>
      <vt:lpstr>既存のアルゴリズム</vt:lpstr>
      <vt:lpstr>アルゴリズムの特徴</vt:lpstr>
      <vt:lpstr>モンテカルロ法　とは</vt:lpstr>
      <vt:lpstr>モンテカルロ法　とは</vt:lpstr>
      <vt:lpstr>モンテカルロ法　とは</vt:lpstr>
      <vt:lpstr>アルゴリズムの特徴</vt:lpstr>
      <vt:lpstr>今回の内容</vt:lpstr>
      <vt:lpstr>改善案</vt:lpstr>
      <vt:lpstr>アルゴリズムの改良案</vt:lpstr>
      <vt:lpstr>ルーレット選択</vt:lpstr>
      <vt:lpstr>ルーレット選択</vt:lpstr>
      <vt:lpstr>ルーレット選択</vt:lpstr>
      <vt:lpstr>ルーレット選択</vt:lpstr>
      <vt:lpstr>今回の実験</vt:lpstr>
      <vt:lpstr>実験結果</vt:lpstr>
      <vt:lpstr>考察</vt:lpstr>
      <vt:lpstr>ルーレット選択のメリット</vt:lpstr>
      <vt:lpstr>ルーレット選択のメリット</vt:lpstr>
      <vt:lpstr>ルーレット選択のメリット</vt:lpstr>
      <vt:lpstr>実験</vt:lpstr>
      <vt:lpstr>実験結果</vt:lpstr>
      <vt:lpstr>ルーレット選択のデメリット</vt:lpstr>
      <vt:lpstr>ルーレット選択のデメリット</vt:lpstr>
      <vt:lpstr>ルーレット選択のデメリット</vt:lpstr>
      <vt:lpstr>ルーレット選択のデメリット</vt:lpstr>
      <vt:lpstr>実験</vt:lpstr>
      <vt:lpstr>実験結果</vt:lpstr>
      <vt:lpstr>まとめ</vt:lpstr>
      <vt:lpstr>今後の課題</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PC53</dc:creator>
  <cp:lastModifiedBy>PC53</cp:lastModifiedBy>
  <cp:revision>407</cp:revision>
  <cp:lastPrinted>2018-12-10T00:18:31Z</cp:lastPrinted>
  <dcterms:created xsi:type="dcterms:W3CDTF">2018-10-26T05:41:54Z</dcterms:created>
  <dcterms:modified xsi:type="dcterms:W3CDTF">2019-07-02T09:37:06Z</dcterms:modified>
</cp:coreProperties>
</file>