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9" r:id="rId3"/>
    <p:sldId id="267" r:id="rId4"/>
    <p:sldId id="265" r:id="rId5"/>
    <p:sldId id="260" r:id="rId6"/>
    <p:sldId id="261" r:id="rId7"/>
    <p:sldId id="289" r:id="rId8"/>
    <p:sldId id="438" r:id="rId9"/>
    <p:sldId id="631" r:id="rId10"/>
    <p:sldId id="426" r:id="rId11"/>
    <p:sldId id="588" r:id="rId12"/>
    <p:sldId id="585" r:id="rId13"/>
    <p:sldId id="458" r:id="rId14"/>
    <p:sldId id="437" r:id="rId15"/>
    <p:sldId id="570" r:id="rId16"/>
    <p:sldId id="592" r:id="rId17"/>
    <p:sldId id="632" r:id="rId18"/>
    <p:sldId id="633" r:id="rId19"/>
    <p:sldId id="595" r:id="rId20"/>
    <p:sldId id="596" r:id="rId21"/>
    <p:sldId id="630" r:id="rId22"/>
    <p:sldId id="590" r:id="rId23"/>
    <p:sldId id="597" r:id="rId24"/>
    <p:sldId id="610" r:id="rId25"/>
    <p:sldId id="599" r:id="rId26"/>
    <p:sldId id="600" r:id="rId27"/>
    <p:sldId id="601" r:id="rId28"/>
    <p:sldId id="604" r:id="rId29"/>
    <p:sldId id="605" r:id="rId30"/>
    <p:sldId id="606" r:id="rId31"/>
    <p:sldId id="646" r:id="rId32"/>
    <p:sldId id="607" r:id="rId33"/>
    <p:sldId id="608" r:id="rId34"/>
    <p:sldId id="611" r:id="rId35"/>
    <p:sldId id="612" r:id="rId36"/>
    <p:sldId id="613" r:id="rId37"/>
    <p:sldId id="614" r:id="rId38"/>
    <p:sldId id="615" r:id="rId39"/>
    <p:sldId id="616" r:id="rId40"/>
    <p:sldId id="617" r:id="rId41"/>
    <p:sldId id="622" r:id="rId42"/>
    <p:sldId id="624" r:id="rId43"/>
    <p:sldId id="625" r:id="rId44"/>
    <p:sldId id="626" r:id="rId45"/>
    <p:sldId id="647" r:id="rId46"/>
    <p:sldId id="627" r:id="rId47"/>
    <p:sldId id="628" r:id="rId48"/>
    <p:sldId id="629" r:id="rId49"/>
    <p:sldId id="591" r:id="rId50"/>
    <p:sldId id="618" r:id="rId51"/>
    <p:sldId id="645" r:id="rId52"/>
    <p:sldId id="621" r:id="rId53"/>
    <p:sldId id="634" r:id="rId54"/>
    <p:sldId id="635" r:id="rId55"/>
    <p:sldId id="636" r:id="rId56"/>
    <p:sldId id="637" r:id="rId57"/>
    <p:sldId id="638" r:id="rId58"/>
    <p:sldId id="639" r:id="rId59"/>
    <p:sldId id="640" r:id="rId60"/>
    <p:sldId id="643" r:id="rId61"/>
    <p:sldId id="620" r:id="rId62"/>
    <p:sldId id="563" r:id="rId63"/>
    <p:sldId id="584" r:id="rId64"/>
    <p:sldId id="258" r:id="rId65"/>
    <p:sldId id="586" r:id="rId66"/>
    <p:sldId id="587" r:id="rId67"/>
    <p:sldId id="562" r:id="rId68"/>
    <p:sldId id="593" r:id="rId69"/>
    <p:sldId id="594" r:id="rId70"/>
    <p:sldId id="623" r:id="rId71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53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0066FF"/>
    <a:srgbClr val="0099FF"/>
    <a:srgbClr val="CC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8" autoAdjust="0"/>
    <p:restoredTop sz="94074" autoAdjust="0"/>
  </p:normalViewPr>
  <p:slideViewPr>
    <p:cSldViewPr snapToGrid="0">
      <p:cViewPr varScale="1">
        <p:scale>
          <a:sx n="77" d="100"/>
          <a:sy n="77" d="100"/>
        </p:scale>
        <p:origin x="48" y="516"/>
      </p:cViewPr>
      <p:guideLst>
        <p:guide orient="horz" pos="247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877A-1408-4CA7-AF97-EB5419D186A0}" type="datetimeFigureOut">
              <a:rPr kumimoji="1" lang="ja-JP" altLang="en-US" smtClean="0"/>
              <a:t>2019/11/15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A1C9-A765-46A6-B732-057D76ECD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88A5-3B01-435B-A23C-A845A191AE97}" type="datetimeFigureOut">
              <a:rPr kumimoji="1" lang="ja-JP" altLang="en-US" smtClean="0"/>
              <a:t>2019/11/15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B9D3-8F54-487C-BCF6-0FEDF67B0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については研究がなされてきているんですが，今回はこの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を二人用の対戦ゲームにしたものを考えます．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いまこのグリッドの状態を盤面と呼んでいくんですが、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分ぐらい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帰着の説明いる</a:t>
            </a:r>
            <a:endParaRPr kumimoji="1" lang="en-US" altLang="ja-JP" dirty="0"/>
          </a:p>
          <a:p>
            <a:r>
              <a:rPr kumimoji="1" lang="ja-JP" altLang="en-US" dirty="0"/>
              <a:t>最短共通上位列問題よりも難しいと証明した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-1"/>
            <a:ext cx="9144000" cy="69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844608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92331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06866E33-5310-403C-85EB-90D9101399C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4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10" Type="http://schemas.openxmlformats.org/officeDocument/2006/relationships/image" Target="../media/image2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8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8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8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9.xml.rels><?xml version="1.0" encoding="UTF-8" standalone="yes"?>
<Relationships xmlns="http://schemas.openxmlformats.org/package/2006/relationships"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2.png"/><Relationship Id="rId10" Type="http://schemas.openxmlformats.org/officeDocument/2006/relationships/image" Target="../media/image25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957" y="1102824"/>
            <a:ext cx="8593111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モンテカルロ法に基づく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領地拡大型ゲームの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対戦アルゴリズムに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関する研究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800" dirty="0"/>
              <a:t>周・伊藤研究室　修士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年　小田将也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52481" y="1912243"/>
            <a:ext cx="5377154" cy="8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43000" y="4711206"/>
            <a:ext cx="1920687" cy="1827707"/>
            <a:chOff x="567609" y="2857500"/>
            <a:chExt cx="3600000" cy="3600000"/>
          </a:xfrm>
        </p:grpSpPr>
        <p:sp>
          <p:nvSpPr>
            <p:cNvPr id="6" name="正方形/長方形 5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6161361" y="4711206"/>
            <a:ext cx="1920687" cy="1827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16136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5498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69791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313773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929636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16136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545498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69791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13773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929636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6136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45498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69791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313773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929636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161361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45498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697911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13773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9636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161361" y="6173372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545498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697911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313773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929636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 rot="16200000">
            <a:off x="4666796" y="4909436"/>
            <a:ext cx="362685" cy="12435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塗り絵をす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490"/>
            <a:ext cx="1476000" cy="1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塗り絵をする女の子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03" y="5349875"/>
            <a:ext cx="1280340" cy="1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396146" y="2815163"/>
            <a:ext cx="2571909" cy="978948"/>
          </a:xfrm>
          <a:prstGeom prst="wedgeRoundRectCallout">
            <a:avLst>
              <a:gd name="adj1" fmla="val -36841"/>
              <a:gd name="adj2" fmla="val -12577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Flood-It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16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58905692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b="1" u="sng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b="1" u="sng" dirty="0"/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b="1" u="sng" dirty="0"/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58905692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b="1" u="sng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b="1" u="sng" dirty="0"/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b="1" u="sng" dirty="0"/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3933825"/>
            <a:ext cx="7543801" cy="480131"/>
          </a:xfrm>
        </p:spPr>
        <p:txBody>
          <a:bodyPr/>
          <a:lstStyle/>
          <a:p>
            <a:r>
              <a:rPr lang="en-US" altLang="ja-JP" dirty="0" smtClean="0"/>
              <a:t>[</a:t>
            </a:r>
            <a:r>
              <a:rPr lang="en-US" altLang="ja-JP" b="1" dirty="0" smtClean="0"/>
              <a:t>FW12</a:t>
            </a:r>
            <a:r>
              <a:rPr lang="en-US" altLang="ja-JP" dirty="0" smtClean="0"/>
              <a:t>]</a:t>
            </a:r>
            <a:r>
              <a:rPr lang="ja-JP" altLang="en-US" dirty="0" smtClean="0"/>
              <a:t>では</a:t>
            </a:r>
            <a:r>
              <a:rPr kumimoji="1" lang="ja-JP" altLang="en-US" dirty="0" smtClean="0"/>
              <a:t>ゲームが終わることを保証するため，</a:t>
            </a:r>
            <a:endParaRPr kumimoji="1" lang="en-US" altLang="ja-JP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12371" y="4775209"/>
            <a:ext cx="711925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領地を</a:t>
            </a:r>
            <a:r>
              <a:rPr lang="ja-JP" altLang="en-US" sz="2800" dirty="0" smtClean="0"/>
              <a:t>増やせる色がある場合には，</a:t>
            </a:r>
            <a:endParaRPr lang="en-US" altLang="ja-JP" sz="2800" dirty="0" smtClean="0"/>
          </a:p>
          <a:p>
            <a:r>
              <a:rPr lang="ja-JP" altLang="en-US" sz="2800" dirty="0" smtClean="0"/>
              <a:t>領地</a:t>
            </a:r>
            <a:r>
              <a:rPr lang="ja-JP" altLang="en-US" sz="2800" dirty="0"/>
              <a:t>を</a:t>
            </a:r>
            <a:r>
              <a:rPr lang="ja-JP" altLang="en-US" sz="2800" dirty="0" smtClean="0"/>
              <a:t>増やさない色を宣言することができない</a:t>
            </a:r>
            <a:endParaRPr kumimoji="1" lang="ja-JP" altLang="en-US" sz="2800" dirty="0"/>
          </a:p>
        </p:txBody>
      </p:sp>
      <p:sp>
        <p:nvSpPr>
          <p:cNvPr id="47" name="コンテンツ プレースホルダー 2"/>
          <p:cNvSpPr txBox="1">
            <a:spLocks/>
          </p:cNvSpPr>
          <p:nvPr/>
        </p:nvSpPr>
        <p:spPr>
          <a:xfrm>
            <a:off x="822959" y="6001164"/>
            <a:ext cx="7543801" cy="480131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という制限のもと研究されてきた．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289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制限付きで研究されてきた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480131"/>
          </a:xfrm>
        </p:spPr>
        <p:txBody>
          <a:bodyPr/>
          <a:lstStyle/>
          <a:p>
            <a:r>
              <a:rPr kumimoji="1" lang="ja-JP" altLang="en-US" dirty="0" smtClean="0"/>
              <a:t>ゲームが終わることを保証するため，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371" y="1600199"/>
            <a:ext cx="711925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領地を</a:t>
            </a:r>
            <a:r>
              <a:rPr lang="ja-JP" altLang="en-US" sz="2800" dirty="0" smtClean="0"/>
              <a:t>増やせる色がある場合には，</a:t>
            </a:r>
            <a:endParaRPr lang="en-US" altLang="ja-JP" sz="2800" dirty="0" smtClean="0"/>
          </a:p>
          <a:p>
            <a:r>
              <a:rPr lang="ja-JP" altLang="en-US" sz="2800" dirty="0" smtClean="0"/>
              <a:t>領地</a:t>
            </a:r>
            <a:r>
              <a:rPr lang="ja-JP" altLang="en-US" sz="2800" dirty="0"/>
              <a:t>を</a:t>
            </a:r>
            <a:r>
              <a:rPr lang="ja-JP" altLang="en-US" sz="2800" dirty="0" smtClean="0"/>
              <a:t>増やさない色を宣言することができない</a:t>
            </a:r>
            <a:endParaRPr kumimoji="1" lang="ja-JP" altLang="en-US" sz="28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22959" y="2826154"/>
            <a:ext cx="7543801" cy="480131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という制限のもと研究されてきた．</a:t>
            </a:r>
            <a:endParaRPr lang="en-US" altLang="ja-JP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871215" y="4758481"/>
            <a:ext cx="1799344" cy="1806226"/>
            <a:chOff x="5412178" y="3159000"/>
            <a:chExt cx="3014130" cy="3009376"/>
          </a:xfrm>
        </p:grpSpPr>
        <p:cxnSp>
          <p:nvCxnSpPr>
            <p:cNvPr id="9" name="直線コネクタ 8">
              <a:extLst>
                <a:ext uri="{FF2B5EF4-FFF2-40B4-BE49-F238E27FC236}">
                  <a16:creationId xmlns="" xmlns:a16="http://schemas.microsoft.com/office/drawing/2014/main" id="{9D5757A3-4452-4919-83E6-B7B8110911E4}"/>
                </a:ext>
              </a:extLst>
            </p:cNvPr>
            <p:cNvCxnSpPr>
              <a:cxnSpLocks/>
              <a:stCxn id="35" idx="4"/>
              <a:endCxn id="39" idx="0"/>
            </p:cNvCxnSpPr>
            <p:nvPr/>
          </p:nvCxnSpPr>
          <p:spPr>
            <a:xfrm>
              <a:off x="7567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="" xmlns:a16="http://schemas.microsoft.com/office/drawing/2014/main" id="{99384BF3-97B7-4405-B266-0ACEC5462D37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>
              <a:off x="8215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="" xmlns:a16="http://schemas.microsoft.com/office/drawing/2014/main" id="{6627B5D7-394D-4D77-A139-AF8D0D1CFC58}"/>
                </a:ext>
              </a:extLst>
            </p:cNvPr>
            <p:cNvCxnSpPr>
              <a:cxnSpLocks/>
              <a:stCxn id="25" idx="6"/>
              <a:endCxn id="44" idx="2"/>
            </p:cNvCxnSpPr>
            <p:nvPr/>
          </p:nvCxnSpPr>
          <p:spPr>
            <a:xfrm>
              <a:off x="5834310" y="5958447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09C8680A-62E6-4B81-8D4D-062E6740D495}"/>
                </a:ext>
              </a:extLst>
            </p:cNvPr>
            <p:cNvCxnSpPr>
              <a:cxnSpLocks/>
              <a:stCxn id="24" idx="6"/>
              <a:endCxn id="43" idx="2"/>
            </p:cNvCxnSpPr>
            <p:nvPr/>
          </p:nvCxnSpPr>
          <p:spPr>
            <a:xfrm>
              <a:off x="5834310" y="5312102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="" xmlns:a16="http://schemas.microsoft.com/office/drawing/2014/main" id="{9E23E653-70A9-4AC1-8AE6-5EDF750EC15A}"/>
                </a:ext>
              </a:extLst>
            </p:cNvPr>
            <p:cNvCxnSpPr>
              <a:cxnSpLocks/>
              <a:stCxn id="23" idx="6"/>
              <a:endCxn id="42" idx="2"/>
            </p:cNvCxnSpPr>
            <p:nvPr/>
          </p:nvCxnSpPr>
          <p:spPr>
            <a:xfrm>
              <a:off x="5834310" y="4665758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FA98E4C6-EA5B-4CF5-A3E9-026FA4F8FFAB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>
              <a:off x="6919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="" xmlns:a16="http://schemas.microsoft.com/office/drawing/2014/main" id="{354FCEC6-D073-488D-84A5-339CAF404D69}"/>
                </a:ext>
              </a:extLst>
            </p:cNvPr>
            <p:cNvCxnSpPr>
              <a:cxnSpLocks/>
              <a:stCxn id="22" idx="6"/>
              <a:endCxn id="41" idx="2"/>
            </p:cNvCxnSpPr>
            <p:nvPr/>
          </p:nvCxnSpPr>
          <p:spPr>
            <a:xfrm>
              <a:off x="5834310" y="4016930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楕円 58">
              <a:extLst>
                <a:ext uri="{FF2B5EF4-FFF2-40B4-BE49-F238E27FC236}">
                  <a16:creationId xmlns="" xmlns:a16="http://schemas.microsoft.com/office/drawing/2014/main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="" xmlns:a16="http://schemas.microsoft.com/office/drawing/2014/main" id="{439191A5-0CF9-4607-AEF2-979823DA2B71}"/>
                </a:ext>
              </a:extLst>
            </p:cNvPr>
            <p:cNvCxnSpPr>
              <a:cxnSpLocks/>
              <a:stCxn id="21" idx="6"/>
              <a:endCxn id="40" idx="2"/>
            </p:cNvCxnSpPr>
            <p:nvPr/>
          </p:nvCxnSpPr>
          <p:spPr>
            <a:xfrm>
              <a:off x="5834310" y="3368931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="" xmlns:a16="http://schemas.microsoft.com/office/drawing/2014/main" id="{3B2F1349-7B46-4195-B337-4F79EC0A541E}"/>
                </a:ext>
              </a:extLst>
            </p:cNvPr>
            <p:cNvCxnSpPr>
              <a:cxnSpLocks/>
              <a:stCxn id="21" idx="4"/>
              <a:endCxn id="25" idx="0"/>
            </p:cNvCxnSpPr>
            <p:nvPr/>
          </p:nvCxnSpPr>
          <p:spPr>
            <a:xfrm>
              <a:off x="5623244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="" xmlns:a16="http://schemas.microsoft.com/office/drawing/2014/main" id="{2269F720-6D91-4FD1-83A9-1EC7AB3A2EE7}"/>
                </a:ext>
              </a:extLst>
            </p:cNvPr>
            <p:cNvCxnSpPr>
              <a:cxnSpLocks/>
              <a:stCxn id="26" idx="4"/>
              <a:endCxn id="30" idx="0"/>
            </p:cNvCxnSpPr>
            <p:nvPr/>
          </p:nvCxnSpPr>
          <p:spPr>
            <a:xfrm>
              <a:off x="6271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楕円 30">
              <a:extLst>
                <a:ext uri="{FF2B5EF4-FFF2-40B4-BE49-F238E27FC236}">
                  <a16:creationId xmlns="" xmlns:a16="http://schemas.microsoft.com/office/drawing/2014/main" id="{9F731302-CDAD-4109-9678-5238D0E93073}"/>
                </a:ext>
              </a:extLst>
            </p:cNvPr>
            <p:cNvSpPr/>
            <p:nvPr/>
          </p:nvSpPr>
          <p:spPr>
            <a:xfrm>
              <a:off x="5412178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楕円 31">
              <a:extLst>
                <a:ext uri="{FF2B5EF4-FFF2-40B4-BE49-F238E27FC236}">
                  <a16:creationId xmlns="" xmlns:a16="http://schemas.microsoft.com/office/drawing/2014/main" id="{8DE5CC2E-6BD5-41D2-9BEA-FA4801492C04}"/>
                </a:ext>
              </a:extLst>
            </p:cNvPr>
            <p:cNvSpPr/>
            <p:nvPr/>
          </p:nvSpPr>
          <p:spPr>
            <a:xfrm>
              <a:off x="5412178" y="3807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楕円 32">
              <a:extLst>
                <a:ext uri="{FF2B5EF4-FFF2-40B4-BE49-F238E27FC236}">
                  <a16:creationId xmlns="" xmlns:a16="http://schemas.microsoft.com/office/drawing/2014/main" id="{DA81B0B3-5819-4895-BD0C-67623E4FF08A}"/>
                </a:ext>
              </a:extLst>
            </p:cNvPr>
            <p:cNvSpPr/>
            <p:nvPr/>
          </p:nvSpPr>
          <p:spPr>
            <a:xfrm>
              <a:off x="5412178" y="4455828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楕円 33">
              <a:extLst>
                <a:ext uri="{FF2B5EF4-FFF2-40B4-BE49-F238E27FC236}">
                  <a16:creationId xmlns="" xmlns:a16="http://schemas.microsoft.com/office/drawing/2014/main" id="{832F675F-7CE8-4D49-984D-7FCB862A9D50}"/>
                </a:ext>
              </a:extLst>
            </p:cNvPr>
            <p:cNvSpPr/>
            <p:nvPr/>
          </p:nvSpPr>
          <p:spPr>
            <a:xfrm>
              <a:off x="5412178" y="5102171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楕円 34">
              <a:extLst>
                <a:ext uri="{FF2B5EF4-FFF2-40B4-BE49-F238E27FC236}">
                  <a16:creationId xmlns="" xmlns:a16="http://schemas.microsoft.com/office/drawing/2014/main" id="{2D1A92E7-64C3-4807-A876-D40ADEAD8475}"/>
                </a:ext>
              </a:extLst>
            </p:cNvPr>
            <p:cNvSpPr/>
            <p:nvPr/>
          </p:nvSpPr>
          <p:spPr>
            <a:xfrm>
              <a:off x="5412178" y="5748516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楕円 52">
              <a:extLst>
                <a:ext uri="{FF2B5EF4-FFF2-40B4-BE49-F238E27FC236}">
                  <a16:creationId xmlns="" xmlns:a16="http://schemas.microsoft.com/office/drawing/2014/main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楕円 53">
              <a:extLst>
                <a:ext uri="{FF2B5EF4-FFF2-40B4-BE49-F238E27FC236}">
                  <a16:creationId xmlns="" xmlns:a16="http://schemas.microsoft.com/office/drawing/2014/main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楕円 54">
              <a:extLst>
                <a:ext uri="{FF2B5EF4-FFF2-40B4-BE49-F238E27FC236}">
                  <a16:creationId xmlns="" xmlns:a16="http://schemas.microsoft.com/office/drawing/2014/main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楕円 55">
              <a:extLst>
                <a:ext uri="{FF2B5EF4-FFF2-40B4-BE49-F238E27FC236}">
                  <a16:creationId xmlns="" xmlns:a16="http://schemas.microsoft.com/office/drawing/2014/main" id="{9DD8463C-B9A0-470A-AF9C-B4CAE6BAC386}"/>
                </a:ext>
              </a:extLst>
            </p:cNvPr>
            <p:cNvSpPr/>
            <p:nvPr/>
          </p:nvSpPr>
          <p:spPr>
            <a:xfrm>
              <a:off x="6060177" y="5102171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楕円 56">
              <a:extLst>
                <a:ext uri="{FF2B5EF4-FFF2-40B4-BE49-F238E27FC236}">
                  <a16:creationId xmlns="" xmlns:a16="http://schemas.microsoft.com/office/drawing/2014/main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1" name="楕円 57">
              <a:extLst>
                <a:ext uri="{FF2B5EF4-FFF2-40B4-BE49-F238E27FC236}">
                  <a16:creationId xmlns="" xmlns:a16="http://schemas.microsoft.com/office/drawing/2014/main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2" name="楕円 59">
              <a:extLst>
                <a:ext uri="{FF2B5EF4-FFF2-40B4-BE49-F238E27FC236}">
                  <a16:creationId xmlns="" xmlns:a16="http://schemas.microsoft.com/office/drawing/2014/main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3" name="楕円 60">
              <a:extLst>
                <a:ext uri="{FF2B5EF4-FFF2-40B4-BE49-F238E27FC236}">
                  <a16:creationId xmlns="" xmlns:a16="http://schemas.microsoft.com/office/drawing/2014/main" id="{0A62E3A6-B410-4B1C-A5E2-0739C4CEA58D}"/>
                </a:ext>
              </a:extLst>
            </p:cNvPr>
            <p:cNvSpPr/>
            <p:nvPr/>
          </p:nvSpPr>
          <p:spPr>
            <a:xfrm>
              <a:off x="6708177" y="5102171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4" name="楕円 61">
              <a:extLst>
                <a:ext uri="{FF2B5EF4-FFF2-40B4-BE49-F238E27FC236}">
                  <a16:creationId xmlns="" xmlns:a16="http://schemas.microsoft.com/office/drawing/2014/main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5" name="楕円 62">
              <a:extLst>
                <a:ext uri="{FF2B5EF4-FFF2-40B4-BE49-F238E27FC236}">
                  <a16:creationId xmlns="" xmlns:a16="http://schemas.microsoft.com/office/drawing/2014/main" id="{0FE73DAF-91C2-4471-A782-4D410A98695A}"/>
                </a:ext>
              </a:extLst>
            </p:cNvPr>
            <p:cNvSpPr/>
            <p:nvPr/>
          </p:nvSpPr>
          <p:spPr>
            <a:xfrm>
              <a:off x="7356176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6" name="楕円 63">
              <a:extLst>
                <a:ext uri="{FF2B5EF4-FFF2-40B4-BE49-F238E27FC236}">
                  <a16:creationId xmlns="" xmlns:a16="http://schemas.microsoft.com/office/drawing/2014/main" id="{4853A309-9E16-40EC-B69A-4D62BFF3D2C5}"/>
                </a:ext>
              </a:extLst>
            </p:cNvPr>
            <p:cNvSpPr/>
            <p:nvPr/>
          </p:nvSpPr>
          <p:spPr>
            <a:xfrm>
              <a:off x="7356176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7" name="楕円 64">
              <a:extLst>
                <a:ext uri="{FF2B5EF4-FFF2-40B4-BE49-F238E27FC236}">
                  <a16:creationId xmlns="" xmlns:a16="http://schemas.microsoft.com/office/drawing/2014/main" id="{732BD0FF-C606-4828-B947-A1D78B46E2D6}"/>
                </a:ext>
              </a:extLst>
            </p:cNvPr>
            <p:cNvSpPr/>
            <p:nvPr/>
          </p:nvSpPr>
          <p:spPr>
            <a:xfrm>
              <a:off x="7356176" y="4455828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8" name="楕円 65">
              <a:extLst>
                <a:ext uri="{FF2B5EF4-FFF2-40B4-BE49-F238E27FC236}">
                  <a16:creationId xmlns="" xmlns:a16="http://schemas.microsoft.com/office/drawing/2014/main" id="{B686966C-E84D-4453-B888-F66BAC7D5699}"/>
                </a:ext>
              </a:extLst>
            </p:cNvPr>
            <p:cNvSpPr/>
            <p:nvPr/>
          </p:nvSpPr>
          <p:spPr>
            <a:xfrm>
              <a:off x="7356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9" name="楕円 66">
              <a:extLst>
                <a:ext uri="{FF2B5EF4-FFF2-40B4-BE49-F238E27FC236}">
                  <a16:creationId xmlns="" xmlns:a16="http://schemas.microsoft.com/office/drawing/2014/main" id="{915C6F1F-841B-494D-B97B-050107B8D405}"/>
                </a:ext>
              </a:extLst>
            </p:cNvPr>
            <p:cNvSpPr/>
            <p:nvPr/>
          </p:nvSpPr>
          <p:spPr>
            <a:xfrm>
              <a:off x="7356176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0" name="楕円 67">
              <a:extLst>
                <a:ext uri="{FF2B5EF4-FFF2-40B4-BE49-F238E27FC236}">
                  <a16:creationId xmlns="" xmlns:a16="http://schemas.microsoft.com/office/drawing/2014/main" id="{3A6DEC22-2FD8-46FC-A4A0-75CB4CB8D4AB}"/>
                </a:ext>
              </a:extLst>
            </p:cNvPr>
            <p:cNvSpPr/>
            <p:nvPr/>
          </p:nvSpPr>
          <p:spPr>
            <a:xfrm>
              <a:off x="8004176" y="3159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1" name="楕円 68">
              <a:extLst>
                <a:ext uri="{FF2B5EF4-FFF2-40B4-BE49-F238E27FC236}">
                  <a16:creationId xmlns="" xmlns:a16="http://schemas.microsoft.com/office/drawing/2014/main" id="{C34CA9B6-7CED-4CEF-9E02-406755B73A97}"/>
                </a:ext>
              </a:extLst>
            </p:cNvPr>
            <p:cNvSpPr/>
            <p:nvPr/>
          </p:nvSpPr>
          <p:spPr>
            <a:xfrm>
              <a:off x="8004176" y="3807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2" name="楕円 69">
              <a:extLst>
                <a:ext uri="{FF2B5EF4-FFF2-40B4-BE49-F238E27FC236}">
                  <a16:creationId xmlns="" xmlns:a16="http://schemas.microsoft.com/office/drawing/2014/main" id="{D0C7CC2B-DB9F-46FC-84D6-584DAE291EBF}"/>
                </a:ext>
              </a:extLst>
            </p:cNvPr>
            <p:cNvSpPr/>
            <p:nvPr/>
          </p:nvSpPr>
          <p:spPr>
            <a:xfrm>
              <a:off x="8004176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3" name="楕円 70">
              <a:extLst>
                <a:ext uri="{FF2B5EF4-FFF2-40B4-BE49-F238E27FC236}">
                  <a16:creationId xmlns="" xmlns:a16="http://schemas.microsoft.com/office/drawing/2014/main" id="{44EF5624-8D81-480E-8D3D-002AD3B922C0}"/>
                </a:ext>
              </a:extLst>
            </p:cNvPr>
            <p:cNvSpPr/>
            <p:nvPr/>
          </p:nvSpPr>
          <p:spPr>
            <a:xfrm>
              <a:off x="8004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4" name="楕円 71">
              <a:extLst>
                <a:ext uri="{FF2B5EF4-FFF2-40B4-BE49-F238E27FC236}">
                  <a16:creationId xmlns="" xmlns:a16="http://schemas.microsoft.com/office/drawing/2014/main" id="{39D56DBB-BB37-4F86-8457-6B6D81DF7F99}"/>
                </a:ext>
              </a:extLst>
            </p:cNvPr>
            <p:cNvSpPr/>
            <p:nvPr/>
          </p:nvSpPr>
          <p:spPr>
            <a:xfrm>
              <a:off x="8004176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71" name="円/楕円 70"/>
          <p:cNvSpPr/>
          <p:nvPr/>
        </p:nvSpPr>
        <p:spPr>
          <a:xfrm>
            <a:off x="815562" y="4696047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/>
              <p:cNvSpPr/>
              <p:nvPr/>
            </p:nvSpPr>
            <p:spPr>
              <a:xfrm>
                <a:off x="2683377" y="6176771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77" y="6176771"/>
                <a:ext cx="576297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円/楕円 72"/>
          <p:cNvSpPr/>
          <p:nvPr/>
        </p:nvSpPr>
        <p:spPr>
          <a:xfrm>
            <a:off x="2364558" y="625322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/>
              <p:cNvSpPr/>
              <p:nvPr/>
            </p:nvSpPr>
            <p:spPr>
              <a:xfrm>
                <a:off x="327702" y="4561731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02" y="4561731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角丸四角形吹き出し 75"/>
          <p:cNvSpPr/>
          <p:nvPr/>
        </p:nvSpPr>
        <p:spPr>
          <a:xfrm>
            <a:off x="3955774" y="4834420"/>
            <a:ext cx="3130826" cy="877979"/>
          </a:xfrm>
          <a:prstGeom prst="wedgeRoundRectCallout">
            <a:avLst>
              <a:gd name="adj1" fmla="val -138294"/>
              <a:gd name="adj2" fmla="val -3598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800" dirty="0"/>
              <a:t>先手は</a:t>
            </a:r>
            <a:r>
              <a:rPr lang="ja-JP" altLang="en-US" sz="2800" dirty="0">
                <a:solidFill>
                  <a:srgbClr val="0070C0"/>
                </a:solidFill>
              </a:rPr>
              <a:t>青</a:t>
            </a:r>
            <a:r>
              <a:rPr lang="ja-JP" altLang="en-US" sz="2800" dirty="0"/>
              <a:t>か</a:t>
            </a:r>
            <a:r>
              <a:rPr lang="ja-JP" altLang="en-US" sz="2800" dirty="0">
                <a:solidFill>
                  <a:srgbClr val="00B050"/>
                </a:solidFill>
              </a:rPr>
              <a:t>緑</a:t>
            </a:r>
            <a:r>
              <a:rPr lang="ja-JP" altLang="en-US" sz="2800" dirty="0"/>
              <a:t>しか宣言できない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0413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0772241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4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2266731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※FW12</a:t>
            </a:r>
            <a:r>
              <a:rPr lang="ja-JP" altLang="en-US" sz="2400" dirty="0"/>
              <a:t>は領地を増やさなければならない制限付き</a:t>
            </a:r>
            <a:endParaRPr lang="en-US" altLang="ja-JP" sz="2400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2934118" y="3842055"/>
            <a:ext cx="3240646" cy="1667050"/>
          </a:xfrm>
          <a:prstGeom prst="wedgeRoundRectCallout">
            <a:avLst>
              <a:gd name="adj1" fmla="val 49685"/>
              <a:gd name="adj2" fmla="val -14720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/>
              <a:t>領地を増やさなければならない制限を撤廃しても難しい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664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7F6D5F1-A7E9-4E3D-A273-1FF4D2B5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発表の</a:t>
            </a:r>
            <a:r>
              <a:rPr kumimoji="1" lang="ja-JP" altLang="en-US" dirty="0"/>
              <a:t>流れ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7C3865F3-F28A-4234-87F6-6F3FA640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1525655" y="1927598"/>
            <a:ext cx="6092686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 smtClean="0"/>
              <a:t>制限付きでの困難性の証明</a:t>
            </a:r>
            <a:r>
              <a:rPr lang="en-US" altLang="ja-JP" sz="3200" dirty="0" smtClean="0"/>
              <a:t>(</a:t>
            </a:r>
            <a:r>
              <a:rPr lang="en-US" altLang="ja-JP" sz="3200" dirty="0" smtClean="0"/>
              <a:t>FW12)</a:t>
            </a:r>
            <a:endParaRPr lang="en-US" altLang="ja-JP" sz="3200" dirty="0"/>
          </a:p>
        </p:txBody>
      </p:sp>
      <p:sp>
        <p:nvSpPr>
          <p:cNvPr id="8" name="下矢印 7"/>
          <p:cNvSpPr/>
          <p:nvPr/>
        </p:nvSpPr>
        <p:spPr>
          <a:xfrm>
            <a:off x="3188636" y="2803095"/>
            <a:ext cx="2766727" cy="768626"/>
          </a:xfrm>
          <a:prstGeom prst="downArrow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</a:rPr>
              <a:t>拡張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2170110" y="3933825"/>
            <a:ext cx="4803777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 smtClean="0"/>
              <a:t>制限</a:t>
            </a:r>
            <a:r>
              <a:rPr lang="ja-JP" altLang="en-US" sz="3200" dirty="0" smtClean="0">
                <a:solidFill>
                  <a:srgbClr val="FF0000"/>
                </a:solidFill>
              </a:rPr>
              <a:t>なし</a:t>
            </a:r>
            <a:r>
              <a:rPr lang="ja-JP" altLang="en-US" sz="3200" dirty="0" smtClean="0"/>
              <a:t>での困難性の証明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002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問題例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110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　　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  <a:blipFill rotWithShape="0">
                <a:blip r:embed="rId2"/>
                <a:stretch>
                  <a:fillRect l="-13158" t="-4730" r="-4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共通上位列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>
                <a:extLst>
                  <a:ext uri="{FF2B5EF4-FFF2-40B4-BE49-F238E27FC236}">
                    <a16:creationId xmlns=""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  <a:blipFill rotWithShape="0">
                <a:blip r:embed="rId4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r>
                  <a:rPr lang="ja-JP" altLang="en-US" sz="2800" dirty="0"/>
                  <a:t>を考えると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230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4010721" y="5796512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YES</a:t>
            </a:r>
            <a:r>
              <a:rPr lang="ja-JP" altLang="en-US" sz="2800" dirty="0"/>
              <a:t>の例となる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blipFill rotWithShape="0">
                <a:blip r:embed="rId6"/>
                <a:stretch>
                  <a:fillRect l="-5243" b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2792885" y="3848431"/>
            <a:ext cx="13654" cy="2746715"/>
          </a:xfrm>
          <a:prstGeom prst="line">
            <a:avLst/>
          </a:prstGeom>
          <a:ln>
            <a:prstDash val="dash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/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共通上位列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kumimoji="1" lang="ja-JP" altLang="en-US" dirty="0"/>
                  <a:t>アルファベットが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kumimoji="1" lang="ja-JP" altLang="en-US" dirty="0"/>
                  <a:t>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/>
                  <a:t>のそれぞれの文字列が</a:t>
                </a:r>
                <a:endParaRPr kumimoji="1" lang="en-US" altLang="ja-JP" dirty="0"/>
              </a:p>
              <a:p>
                <a:r>
                  <a:rPr lang="ja-JP" altLang="en-US" dirty="0"/>
                  <a:t>同じ長さかつちょうど</a:t>
                </a:r>
                <a:r>
                  <a:rPr lang="en-US" altLang="ja-JP" dirty="0"/>
                  <a:t>2</a:t>
                </a:r>
                <a:r>
                  <a:rPr lang="ja-JP" altLang="en-US" dirty="0" err="1"/>
                  <a:t>つの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を含んでいたとしても</a:t>
                </a:r>
                <a:endParaRPr lang="en-US" altLang="ja-JP" dirty="0"/>
              </a:p>
              <a:p>
                <a:r>
                  <a:rPr kumimoji="1" lang="en-US" altLang="ja-JP" dirty="0"/>
                  <a:t>NP</a:t>
                </a:r>
                <a:r>
                  <a:rPr kumimoji="1" lang="ja-JP" altLang="en-US" dirty="0"/>
                  <a:t>完全．</a:t>
                </a:r>
                <a:r>
                  <a:rPr kumimoji="1" lang="en-US" altLang="ja-JP" dirty="0"/>
                  <a:t>[Middendorf94]</a:t>
                </a:r>
              </a:p>
            </p:txBody>
          </p:sp>
        </mc:Choice>
        <mc:Fallback xmlns="">
          <p:sp>
            <p:nvSpPr>
              <p:cNvPr id="1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blipFill rotWithShape="0">
                <a:blip r:embed="rId4"/>
                <a:stretch>
                  <a:fillRect l="-2742" t="-7143" r="-726" b="-37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8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286674" y="4102783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0"/>
                <a:ext cx="1552502" cy="1524383"/>
              </a:xfr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12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0"/>
                <a:ext cx="1552502" cy="1524383"/>
              </a:xfrm>
              <a:blipFill rotWithShape="0">
                <a:blip r:embed="rId2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xmlns="" id="{17177666-C9A7-40F3-8083-3856488CDC04}"/>
              </a:ext>
            </a:extLst>
          </p:cNvPr>
          <p:cNvSpPr/>
          <p:nvPr/>
        </p:nvSpPr>
        <p:spPr>
          <a:xfrm>
            <a:off x="1481966" y="903743"/>
            <a:ext cx="602109" cy="1064215"/>
          </a:xfrm>
          <a:prstGeom prst="rect">
            <a:avLst/>
          </a:prstGeom>
          <a:solidFill>
            <a:srgbClr val="FF0000">
              <a:alpha val="10000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xmlns="" id="{F53CB421-5F06-4AF3-B73D-2042A94207CB}"/>
              </a:ext>
            </a:extLst>
          </p:cNvPr>
          <p:cNvSpPr/>
          <p:nvPr/>
        </p:nvSpPr>
        <p:spPr>
          <a:xfrm>
            <a:off x="1223446" y="1967958"/>
            <a:ext cx="355346" cy="309546"/>
          </a:xfrm>
          <a:prstGeom prst="rect">
            <a:avLst/>
          </a:prstGeom>
          <a:solidFill>
            <a:schemeClr val="accent5">
              <a:alpha val="1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左中かっこ 131">
            <a:extLst>
              <a:ext uri="{FF2B5EF4-FFF2-40B4-BE49-F238E27FC236}">
                <a16:creationId xmlns:a16="http://schemas.microsoft.com/office/drawing/2014/main" xmlns="" id="{350732D6-B168-43A7-A334-AB49ED671B2E}"/>
              </a:ext>
            </a:extLst>
          </p:cNvPr>
          <p:cNvSpPr/>
          <p:nvPr/>
        </p:nvSpPr>
        <p:spPr>
          <a:xfrm>
            <a:off x="442283" y="925516"/>
            <a:ext cx="244002" cy="1058308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xmlns="" id="{4A0A3B89-C1EA-446F-B913-BE2C71565064}"/>
                  </a:ext>
                </a:extLst>
              </p:cNvPr>
              <p:cNvSpPr txBox="1"/>
              <p:nvPr/>
            </p:nvSpPr>
            <p:spPr>
              <a:xfrm>
                <a:off x="15801" y="1140318"/>
                <a:ext cx="348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A0A3B89-C1EA-446F-B913-BE2C7156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" y="1140318"/>
                <a:ext cx="34879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xmlns="" id="{17177666-C9A7-40F3-8083-3856488CDC04}"/>
              </a:ext>
            </a:extLst>
          </p:cNvPr>
          <p:cNvSpPr/>
          <p:nvPr/>
        </p:nvSpPr>
        <p:spPr>
          <a:xfrm>
            <a:off x="667313" y="3023630"/>
            <a:ext cx="2623657" cy="2612592"/>
          </a:xfrm>
          <a:prstGeom prst="rect">
            <a:avLst/>
          </a:prstGeom>
          <a:solidFill>
            <a:srgbClr val="FF0000">
              <a:alpha val="10000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xmlns="" id="{F53CB421-5F06-4AF3-B73D-2042A94207CB}"/>
              </a:ext>
            </a:extLst>
          </p:cNvPr>
          <p:cNvSpPr/>
          <p:nvPr/>
        </p:nvSpPr>
        <p:spPr>
          <a:xfrm>
            <a:off x="5249060" y="2782799"/>
            <a:ext cx="2678993" cy="3081287"/>
          </a:xfrm>
          <a:prstGeom prst="rect">
            <a:avLst/>
          </a:prstGeom>
          <a:solidFill>
            <a:schemeClr val="accent5">
              <a:alpha val="1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63936" y="1150048"/>
            <a:ext cx="7003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であるときの直並列グラフのインスタンスの例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-14527" y="3585712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27" y="3585712"/>
                <a:ext cx="64197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8626882" y="4102783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8325681" y="3585712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681" y="3585712"/>
                <a:ext cx="64197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6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286674" y="4102783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0"/>
                <a:ext cx="1552502" cy="1524383"/>
              </a:xfr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12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0"/>
                <a:ext cx="1552502" cy="1524383"/>
              </a:xfrm>
              <a:blipFill rotWithShape="0">
                <a:blip r:embed="rId2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xmlns="" id="{17177666-C9A7-40F3-8083-3856488CDC04}"/>
              </a:ext>
            </a:extLst>
          </p:cNvPr>
          <p:cNvSpPr/>
          <p:nvPr/>
        </p:nvSpPr>
        <p:spPr>
          <a:xfrm>
            <a:off x="1481966" y="903743"/>
            <a:ext cx="602109" cy="1064215"/>
          </a:xfrm>
          <a:prstGeom prst="rect">
            <a:avLst/>
          </a:prstGeom>
          <a:solidFill>
            <a:srgbClr val="FF0000">
              <a:alpha val="10000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xmlns="" id="{F53CB421-5F06-4AF3-B73D-2042A94207CB}"/>
              </a:ext>
            </a:extLst>
          </p:cNvPr>
          <p:cNvSpPr/>
          <p:nvPr/>
        </p:nvSpPr>
        <p:spPr>
          <a:xfrm>
            <a:off x="1223446" y="1967958"/>
            <a:ext cx="355346" cy="309546"/>
          </a:xfrm>
          <a:prstGeom prst="rect">
            <a:avLst/>
          </a:prstGeom>
          <a:solidFill>
            <a:schemeClr val="accent5">
              <a:alpha val="1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左中かっこ 131">
            <a:extLst>
              <a:ext uri="{FF2B5EF4-FFF2-40B4-BE49-F238E27FC236}">
                <a16:creationId xmlns:a16="http://schemas.microsoft.com/office/drawing/2014/main" xmlns="" id="{350732D6-B168-43A7-A334-AB49ED671B2E}"/>
              </a:ext>
            </a:extLst>
          </p:cNvPr>
          <p:cNvSpPr/>
          <p:nvPr/>
        </p:nvSpPr>
        <p:spPr>
          <a:xfrm>
            <a:off x="442283" y="925516"/>
            <a:ext cx="244002" cy="1058308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xmlns="" id="{4A0A3B89-C1EA-446F-B913-BE2C71565064}"/>
                  </a:ext>
                </a:extLst>
              </p:cNvPr>
              <p:cNvSpPr txBox="1"/>
              <p:nvPr/>
            </p:nvSpPr>
            <p:spPr>
              <a:xfrm>
                <a:off x="15801" y="1140318"/>
                <a:ext cx="348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A0A3B89-C1EA-446F-B913-BE2C7156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" y="1140318"/>
                <a:ext cx="34879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xmlns="" id="{17177666-C9A7-40F3-8083-3856488CDC04}"/>
              </a:ext>
            </a:extLst>
          </p:cNvPr>
          <p:cNvSpPr/>
          <p:nvPr/>
        </p:nvSpPr>
        <p:spPr>
          <a:xfrm>
            <a:off x="667313" y="3023630"/>
            <a:ext cx="2623657" cy="2612592"/>
          </a:xfrm>
          <a:prstGeom prst="rect">
            <a:avLst/>
          </a:prstGeom>
          <a:solidFill>
            <a:srgbClr val="FF0000">
              <a:alpha val="10000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-14527" y="3585712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27" y="3585712"/>
                <a:ext cx="64197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グループ化 151">
            <a:extLst>
              <a:ext uri="{FF2B5EF4-FFF2-40B4-BE49-F238E27FC236}">
                <a16:creationId xmlns="" xmlns:a16="http://schemas.microsoft.com/office/drawing/2014/main" id="{24C8A797-B4EC-496C-85B8-CF6835337C14}"/>
              </a:ext>
            </a:extLst>
          </p:cNvPr>
          <p:cNvGrpSpPr/>
          <p:nvPr/>
        </p:nvGrpSpPr>
        <p:grpSpPr>
          <a:xfrm>
            <a:off x="2262441" y="883627"/>
            <a:ext cx="2470651" cy="1079165"/>
            <a:chOff x="2770464" y="936098"/>
            <a:chExt cx="2470651" cy="1079165"/>
          </a:xfrm>
        </p:grpSpPr>
        <p:sp>
          <p:nvSpPr>
            <p:cNvPr id="155" name="円/楕円 306">
              <a:extLst>
                <a:ext uri="{FF2B5EF4-FFF2-40B4-BE49-F238E27FC236}">
                  <a16:creationId xmlns="" xmlns:a16="http://schemas.microsoft.com/office/drawing/2014/main" id="{C8F0EE43-09B2-4B12-9800-D9BA254722FC}"/>
                </a:ext>
              </a:extLst>
            </p:cNvPr>
            <p:cNvSpPr/>
            <p:nvPr/>
          </p:nvSpPr>
          <p:spPr>
            <a:xfrm>
              <a:off x="4953115" y="936098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sz="2400" dirty="0"/>
                <a:t>0</a:t>
              </a:r>
              <a:endParaRPr kumimoji="1" lang="ja-JP" altLang="en-US" sz="2400" dirty="0"/>
            </a:p>
          </p:txBody>
        </p:sp>
        <p:sp>
          <p:nvSpPr>
            <p:cNvPr id="156" name="円/楕円 330">
              <a:extLst>
                <a:ext uri="{FF2B5EF4-FFF2-40B4-BE49-F238E27FC236}">
                  <a16:creationId xmlns="" xmlns:a16="http://schemas.microsoft.com/office/drawing/2014/main" id="{8BD11B67-6618-499B-A50E-38C9011F9BCB}"/>
                </a:ext>
              </a:extLst>
            </p:cNvPr>
            <p:cNvSpPr/>
            <p:nvPr/>
          </p:nvSpPr>
          <p:spPr>
            <a:xfrm>
              <a:off x="3705542" y="93609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1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57" name="円/楕円 331">
              <a:extLst>
                <a:ext uri="{FF2B5EF4-FFF2-40B4-BE49-F238E27FC236}">
                  <a16:creationId xmlns="" xmlns:a16="http://schemas.microsoft.com/office/drawing/2014/main" id="{21DB619F-AC97-48FA-8E26-FB77919A74B9}"/>
                </a:ext>
              </a:extLst>
            </p:cNvPr>
            <p:cNvSpPr/>
            <p:nvPr/>
          </p:nvSpPr>
          <p:spPr>
            <a:xfrm>
              <a:off x="4327964" y="93609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1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58" name="直線矢印コネクタ 157">
              <a:extLst>
                <a:ext uri="{FF2B5EF4-FFF2-40B4-BE49-F238E27FC236}">
                  <a16:creationId xmlns="" xmlns:a16="http://schemas.microsoft.com/office/drawing/2014/main" id="{77A1D4D8-9812-497A-9016-D59BCA3FCB47}"/>
                </a:ext>
              </a:extLst>
            </p:cNvPr>
            <p:cNvCxnSpPr/>
            <p:nvPr/>
          </p:nvCxnSpPr>
          <p:spPr>
            <a:xfrm flipV="1">
              <a:off x="2770464" y="1080098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円/楕円 337">
              <a:extLst>
                <a:ext uri="{FF2B5EF4-FFF2-40B4-BE49-F238E27FC236}">
                  <a16:creationId xmlns="" xmlns:a16="http://schemas.microsoft.com/office/drawing/2014/main" id="{3A8F5421-2607-4CE5-B007-1EB2A0C3FF7D}"/>
                </a:ext>
              </a:extLst>
            </p:cNvPr>
            <p:cNvSpPr/>
            <p:nvPr/>
          </p:nvSpPr>
          <p:spPr>
            <a:xfrm>
              <a:off x="4953115" y="133630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0" name="円/楕円 338">
              <a:extLst>
                <a:ext uri="{FF2B5EF4-FFF2-40B4-BE49-F238E27FC236}">
                  <a16:creationId xmlns="" xmlns:a16="http://schemas.microsoft.com/office/drawing/2014/main" id="{2B9358A9-64B4-49B1-8C53-39B095D0944E}"/>
                </a:ext>
              </a:extLst>
            </p:cNvPr>
            <p:cNvSpPr/>
            <p:nvPr/>
          </p:nvSpPr>
          <p:spPr>
            <a:xfrm>
              <a:off x="3705542" y="133630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1" name="円/楕円 339">
              <a:extLst>
                <a:ext uri="{FF2B5EF4-FFF2-40B4-BE49-F238E27FC236}">
                  <a16:creationId xmlns="" xmlns:a16="http://schemas.microsoft.com/office/drawing/2014/main" id="{AFB97AD3-812F-49E1-9FD2-D5D541E90A4C}"/>
                </a:ext>
              </a:extLst>
            </p:cNvPr>
            <p:cNvSpPr/>
            <p:nvPr/>
          </p:nvSpPr>
          <p:spPr>
            <a:xfrm>
              <a:off x="4327964" y="1336307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85" name="直線矢印コネクタ 184">
              <a:extLst>
                <a:ext uri="{FF2B5EF4-FFF2-40B4-BE49-F238E27FC236}">
                  <a16:creationId xmlns="" xmlns:a16="http://schemas.microsoft.com/office/drawing/2014/main" id="{DF44C3E2-F80C-48D8-83C8-3504E4E7D4C4}"/>
                </a:ext>
              </a:extLst>
            </p:cNvPr>
            <p:cNvCxnSpPr/>
            <p:nvPr/>
          </p:nvCxnSpPr>
          <p:spPr>
            <a:xfrm flipV="1">
              <a:off x="2770464" y="1480307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円/楕円 342">
              <a:extLst>
                <a:ext uri="{FF2B5EF4-FFF2-40B4-BE49-F238E27FC236}">
                  <a16:creationId xmlns="" xmlns:a16="http://schemas.microsoft.com/office/drawing/2014/main" id="{AF44BEB5-0A3E-46BB-AF1A-0853571F385E}"/>
                </a:ext>
              </a:extLst>
            </p:cNvPr>
            <p:cNvSpPr/>
            <p:nvPr/>
          </p:nvSpPr>
          <p:spPr>
            <a:xfrm>
              <a:off x="4953115" y="1727263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0" name="円/楕円 343">
              <a:extLst>
                <a:ext uri="{FF2B5EF4-FFF2-40B4-BE49-F238E27FC236}">
                  <a16:creationId xmlns="" xmlns:a16="http://schemas.microsoft.com/office/drawing/2014/main" id="{C1910012-D9A6-44C4-B3EE-9C1F89EDD800}"/>
                </a:ext>
              </a:extLst>
            </p:cNvPr>
            <p:cNvSpPr/>
            <p:nvPr/>
          </p:nvSpPr>
          <p:spPr>
            <a:xfrm>
              <a:off x="3705542" y="1727263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1" name="円/楕円 344">
              <a:extLst>
                <a:ext uri="{FF2B5EF4-FFF2-40B4-BE49-F238E27FC236}">
                  <a16:creationId xmlns="" xmlns:a16="http://schemas.microsoft.com/office/drawing/2014/main" id="{06848AAF-5038-4A81-A8DF-7CF437CD1154}"/>
                </a:ext>
              </a:extLst>
            </p:cNvPr>
            <p:cNvSpPr/>
            <p:nvPr/>
          </p:nvSpPr>
          <p:spPr>
            <a:xfrm>
              <a:off x="4327964" y="1727263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12" name="直線矢印コネクタ 211">
              <a:extLst>
                <a:ext uri="{FF2B5EF4-FFF2-40B4-BE49-F238E27FC236}">
                  <a16:creationId xmlns="" xmlns:a16="http://schemas.microsoft.com/office/drawing/2014/main" id="{2240E4EC-118B-4319-9B3E-7F590C181722}"/>
                </a:ext>
              </a:extLst>
            </p:cNvPr>
            <p:cNvCxnSpPr/>
            <p:nvPr/>
          </p:nvCxnSpPr>
          <p:spPr>
            <a:xfrm flipV="1">
              <a:off x="2770464" y="1871263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3" name="グループ化 212">
            <a:extLst>
              <a:ext uri="{FF2B5EF4-FFF2-40B4-BE49-F238E27FC236}">
                <a16:creationId xmlns="" xmlns:a16="http://schemas.microsoft.com/office/drawing/2014/main" id="{D83F0E09-9A87-4664-9B7A-19060B84DAFD}"/>
              </a:ext>
            </a:extLst>
          </p:cNvPr>
          <p:cNvGrpSpPr/>
          <p:nvPr/>
        </p:nvGrpSpPr>
        <p:grpSpPr>
          <a:xfrm>
            <a:off x="5211090" y="884246"/>
            <a:ext cx="2544332" cy="1081251"/>
            <a:chOff x="5719113" y="936717"/>
            <a:chExt cx="2544332" cy="1081251"/>
          </a:xfrm>
        </p:grpSpPr>
        <p:cxnSp>
          <p:nvCxnSpPr>
            <p:cNvPr id="214" name="直線コネクタ 213">
              <a:extLst>
                <a:ext uri="{FF2B5EF4-FFF2-40B4-BE49-F238E27FC236}">
                  <a16:creationId xmlns="" xmlns:a16="http://schemas.microsoft.com/office/drawing/2014/main" id="{A7EC1996-2A90-4C12-B586-5947A6C0C3A5}"/>
                </a:ext>
              </a:extLst>
            </p:cNvPr>
            <p:cNvCxnSpPr/>
            <p:nvPr/>
          </p:nvCxnSpPr>
          <p:spPr>
            <a:xfrm>
              <a:off x="6671150" y="1080717"/>
              <a:ext cx="159229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円/楕円 375">
              <a:extLst>
                <a:ext uri="{FF2B5EF4-FFF2-40B4-BE49-F238E27FC236}">
                  <a16:creationId xmlns="" xmlns:a16="http://schemas.microsoft.com/office/drawing/2014/main" id="{AF84FCCD-82D4-4CA4-9350-C547E68B4B3E}"/>
                </a:ext>
              </a:extLst>
            </p:cNvPr>
            <p:cNvSpPr/>
            <p:nvPr/>
          </p:nvSpPr>
          <p:spPr>
            <a:xfrm>
              <a:off x="7629606" y="93671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6" name="円/楕円 376">
              <a:extLst>
                <a:ext uri="{FF2B5EF4-FFF2-40B4-BE49-F238E27FC236}">
                  <a16:creationId xmlns="" xmlns:a16="http://schemas.microsoft.com/office/drawing/2014/main" id="{DB51BA6F-920F-41F8-87D6-B377507FE0E4}"/>
                </a:ext>
              </a:extLst>
            </p:cNvPr>
            <p:cNvSpPr/>
            <p:nvPr/>
          </p:nvSpPr>
          <p:spPr>
            <a:xfrm>
              <a:off x="7942740" y="936717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7" name="円/楕円 377">
              <a:extLst>
                <a:ext uri="{FF2B5EF4-FFF2-40B4-BE49-F238E27FC236}">
                  <a16:creationId xmlns="" xmlns:a16="http://schemas.microsoft.com/office/drawing/2014/main" id="{5E0D9844-16A0-4F89-B6E8-F783CD16EA42}"/>
                </a:ext>
              </a:extLst>
            </p:cNvPr>
            <p:cNvSpPr/>
            <p:nvPr/>
          </p:nvSpPr>
          <p:spPr>
            <a:xfrm>
              <a:off x="7008301" y="93671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8" name="円/楕円 378">
              <a:extLst>
                <a:ext uri="{FF2B5EF4-FFF2-40B4-BE49-F238E27FC236}">
                  <a16:creationId xmlns="" xmlns:a16="http://schemas.microsoft.com/office/drawing/2014/main" id="{67311BF1-68F2-49AA-A93C-BDDB1A8ECB69}"/>
                </a:ext>
              </a:extLst>
            </p:cNvPr>
            <p:cNvSpPr/>
            <p:nvPr/>
          </p:nvSpPr>
          <p:spPr>
            <a:xfrm>
              <a:off x="6695167" y="93671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9" name="円/楕円 380">
              <a:extLst>
                <a:ext uri="{FF2B5EF4-FFF2-40B4-BE49-F238E27FC236}">
                  <a16:creationId xmlns="" xmlns:a16="http://schemas.microsoft.com/office/drawing/2014/main" id="{B4D38294-7657-43D8-AC54-55B509DC611B}"/>
                </a:ext>
              </a:extLst>
            </p:cNvPr>
            <p:cNvSpPr/>
            <p:nvPr/>
          </p:nvSpPr>
          <p:spPr>
            <a:xfrm>
              <a:off x="7317589" y="93671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20" name="直線矢印コネクタ 219">
              <a:extLst>
                <a:ext uri="{FF2B5EF4-FFF2-40B4-BE49-F238E27FC236}">
                  <a16:creationId xmlns="" xmlns:a16="http://schemas.microsoft.com/office/drawing/2014/main" id="{79AE8585-2196-444B-AA1D-F0115C560011}"/>
                </a:ext>
              </a:extLst>
            </p:cNvPr>
            <p:cNvCxnSpPr/>
            <p:nvPr/>
          </p:nvCxnSpPr>
          <p:spPr>
            <a:xfrm flipV="1">
              <a:off x="5719113" y="1080098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矢印コネクタ 220">
              <a:extLst>
                <a:ext uri="{FF2B5EF4-FFF2-40B4-BE49-F238E27FC236}">
                  <a16:creationId xmlns="" xmlns:a16="http://schemas.microsoft.com/office/drawing/2014/main" id="{4C0E6215-AF1A-4041-A9F3-4ACDD5BBA153}"/>
                </a:ext>
              </a:extLst>
            </p:cNvPr>
            <p:cNvCxnSpPr/>
            <p:nvPr/>
          </p:nvCxnSpPr>
          <p:spPr>
            <a:xfrm flipV="1">
              <a:off x="5719113" y="1480307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矢印コネクタ 221">
              <a:extLst>
                <a:ext uri="{FF2B5EF4-FFF2-40B4-BE49-F238E27FC236}">
                  <a16:creationId xmlns="" xmlns:a16="http://schemas.microsoft.com/office/drawing/2014/main" id="{313B261D-23C1-4E81-B1B9-5C23497B129C}"/>
                </a:ext>
              </a:extLst>
            </p:cNvPr>
            <p:cNvCxnSpPr/>
            <p:nvPr/>
          </p:nvCxnSpPr>
          <p:spPr>
            <a:xfrm flipV="1">
              <a:off x="5719113" y="1871263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>
              <a:extLst>
                <a:ext uri="{FF2B5EF4-FFF2-40B4-BE49-F238E27FC236}">
                  <a16:creationId xmlns="" xmlns:a16="http://schemas.microsoft.com/office/drawing/2014/main" id="{C8739B43-AAB1-4D30-9AC2-16F6FA514BE6}"/>
                </a:ext>
              </a:extLst>
            </p:cNvPr>
            <p:cNvCxnSpPr/>
            <p:nvPr/>
          </p:nvCxnSpPr>
          <p:spPr>
            <a:xfrm>
              <a:off x="6671150" y="1481937"/>
              <a:ext cx="159229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4" name="円/楕円 389">
              <a:extLst>
                <a:ext uri="{FF2B5EF4-FFF2-40B4-BE49-F238E27FC236}">
                  <a16:creationId xmlns="" xmlns:a16="http://schemas.microsoft.com/office/drawing/2014/main" id="{93CF1093-7874-45C3-8B4E-D2E366DAA250}"/>
                </a:ext>
              </a:extLst>
            </p:cNvPr>
            <p:cNvSpPr/>
            <p:nvPr/>
          </p:nvSpPr>
          <p:spPr>
            <a:xfrm>
              <a:off x="7629606" y="133793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5" name="円/楕円 390">
              <a:extLst>
                <a:ext uri="{FF2B5EF4-FFF2-40B4-BE49-F238E27FC236}">
                  <a16:creationId xmlns="" xmlns:a16="http://schemas.microsoft.com/office/drawing/2014/main" id="{974AC923-7A17-4343-A70F-AC28F4DA658C}"/>
                </a:ext>
              </a:extLst>
            </p:cNvPr>
            <p:cNvSpPr/>
            <p:nvPr/>
          </p:nvSpPr>
          <p:spPr>
            <a:xfrm>
              <a:off x="7942740" y="133793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6" name="円/楕円 409">
              <a:extLst>
                <a:ext uri="{FF2B5EF4-FFF2-40B4-BE49-F238E27FC236}">
                  <a16:creationId xmlns="" xmlns:a16="http://schemas.microsoft.com/office/drawing/2014/main" id="{5B7EEBB6-6875-4138-A5F4-BA2AE5834778}"/>
                </a:ext>
              </a:extLst>
            </p:cNvPr>
            <p:cNvSpPr/>
            <p:nvPr/>
          </p:nvSpPr>
          <p:spPr>
            <a:xfrm>
              <a:off x="7008301" y="133793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7" name="円/楕円 410">
              <a:extLst>
                <a:ext uri="{FF2B5EF4-FFF2-40B4-BE49-F238E27FC236}">
                  <a16:creationId xmlns="" xmlns:a16="http://schemas.microsoft.com/office/drawing/2014/main" id="{8BBBDE16-6093-466E-9EF8-5C13B91367E1}"/>
                </a:ext>
              </a:extLst>
            </p:cNvPr>
            <p:cNvSpPr/>
            <p:nvPr/>
          </p:nvSpPr>
          <p:spPr>
            <a:xfrm>
              <a:off x="6695167" y="133793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8" name="円/楕円 417">
              <a:extLst>
                <a:ext uri="{FF2B5EF4-FFF2-40B4-BE49-F238E27FC236}">
                  <a16:creationId xmlns="" xmlns:a16="http://schemas.microsoft.com/office/drawing/2014/main" id="{0D427E54-817A-4F23-A52B-374CC062C4A2}"/>
                </a:ext>
              </a:extLst>
            </p:cNvPr>
            <p:cNvSpPr/>
            <p:nvPr/>
          </p:nvSpPr>
          <p:spPr>
            <a:xfrm>
              <a:off x="7317589" y="1337937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29" name="直線コネクタ 228">
              <a:extLst>
                <a:ext uri="{FF2B5EF4-FFF2-40B4-BE49-F238E27FC236}">
                  <a16:creationId xmlns="" xmlns:a16="http://schemas.microsoft.com/office/drawing/2014/main" id="{657A6D6D-0B6F-4C75-8A98-E2297DFA8866}"/>
                </a:ext>
              </a:extLst>
            </p:cNvPr>
            <p:cNvCxnSpPr/>
            <p:nvPr/>
          </p:nvCxnSpPr>
          <p:spPr>
            <a:xfrm>
              <a:off x="6671150" y="1873968"/>
              <a:ext cx="159229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円/楕円 424">
              <a:extLst>
                <a:ext uri="{FF2B5EF4-FFF2-40B4-BE49-F238E27FC236}">
                  <a16:creationId xmlns="" xmlns:a16="http://schemas.microsoft.com/office/drawing/2014/main" id="{8E41E9EA-7C8F-4A0D-B43B-CE46FD2E5E94}"/>
                </a:ext>
              </a:extLst>
            </p:cNvPr>
            <p:cNvSpPr/>
            <p:nvPr/>
          </p:nvSpPr>
          <p:spPr>
            <a:xfrm>
              <a:off x="7629606" y="1729968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1" name="円/楕円 425">
              <a:extLst>
                <a:ext uri="{FF2B5EF4-FFF2-40B4-BE49-F238E27FC236}">
                  <a16:creationId xmlns="" xmlns:a16="http://schemas.microsoft.com/office/drawing/2014/main" id="{1FAD4A13-3817-4586-AC82-22D5F51E4E78}"/>
                </a:ext>
              </a:extLst>
            </p:cNvPr>
            <p:cNvSpPr/>
            <p:nvPr/>
          </p:nvSpPr>
          <p:spPr>
            <a:xfrm>
              <a:off x="7942740" y="172996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2" name="円/楕円 426">
              <a:extLst>
                <a:ext uri="{FF2B5EF4-FFF2-40B4-BE49-F238E27FC236}">
                  <a16:creationId xmlns="" xmlns:a16="http://schemas.microsoft.com/office/drawing/2014/main" id="{6B97A2CF-EDD1-49ED-822A-3F20BDC86637}"/>
                </a:ext>
              </a:extLst>
            </p:cNvPr>
            <p:cNvSpPr/>
            <p:nvPr/>
          </p:nvSpPr>
          <p:spPr>
            <a:xfrm>
              <a:off x="7008301" y="1729968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3" name="円/楕円 427">
              <a:extLst>
                <a:ext uri="{FF2B5EF4-FFF2-40B4-BE49-F238E27FC236}">
                  <a16:creationId xmlns="" xmlns:a16="http://schemas.microsoft.com/office/drawing/2014/main" id="{79A92F77-2B1E-4412-B297-A28F8F86509D}"/>
                </a:ext>
              </a:extLst>
            </p:cNvPr>
            <p:cNvSpPr/>
            <p:nvPr/>
          </p:nvSpPr>
          <p:spPr>
            <a:xfrm>
              <a:off x="6695167" y="1729968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5" name="円/楕円 428">
              <a:extLst>
                <a:ext uri="{FF2B5EF4-FFF2-40B4-BE49-F238E27FC236}">
                  <a16:creationId xmlns="" xmlns:a16="http://schemas.microsoft.com/office/drawing/2014/main" id="{F6316F73-A7E0-4F04-8D22-0B70933D905E}"/>
                </a:ext>
              </a:extLst>
            </p:cNvPr>
            <p:cNvSpPr/>
            <p:nvPr/>
          </p:nvSpPr>
          <p:spPr>
            <a:xfrm>
              <a:off x="7317589" y="172996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テキスト ボックス 235"/>
              <p:cNvSpPr txBox="1"/>
              <p:nvPr/>
            </p:nvSpPr>
            <p:spPr>
              <a:xfrm>
                <a:off x="4934158" y="3159398"/>
                <a:ext cx="414966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長さ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800" dirty="0" smtClean="0"/>
                  <a:t>以下の</a:t>
                </a:r>
                <a:r>
                  <a:rPr kumimoji="1" lang="ja-JP" altLang="en-US" sz="2800" dirty="0" err="1" smtClean="0"/>
                  <a:t>共通</a:t>
                </a:r>
                <a:r>
                  <a:rPr kumimoji="1" lang="ja-JP" altLang="en-US" sz="2800" dirty="0" smtClean="0"/>
                  <a:t>上位列を</a:t>
                </a:r>
                <a:endParaRPr kumimoji="1" lang="en-US" altLang="ja-JP" sz="2800" dirty="0" smtClean="0"/>
              </a:p>
              <a:p>
                <a:r>
                  <a:rPr kumimoji="1" lang="ja-JP" altLang="en-US" sz="2800" dirty="0" smtClean="0"/>
                  <a:t>知っていると</a:t>
                </a:r>
                <a:endParaRPr kumimoji="1" lang="en-US" altLang="ja-JP" sz="28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800" dirty="0" smtClean="0"/>
                  <a:t>手までに</a:t>
                </a:r>
                <a:endParaRPr kumimoji="1" lang="en-US" altLang="ja-JP" sz="2800" dirty="0" smtClean="0"/>
              </a:p>
              <a:p>
                <a:r>
                  <a:rPr kumimoji="1" lang="ja-JP" altLang="en-US" sz="2800" dirty="0" smtClean="0"/>
                  <a:t>全ての頂点を</a:t>
                </a:r>
                <a:endParaRPr kumimoji="1" lang="en-US" altLang="ja-JP" sz="2800" dirty="0" smtClean="0"/>
              </a:p>
              <a:p>
                <a:r>
                  <a:rPr lang="ja-JP" altLang="en-US" sz="2800" dirty="0"/>
                  <a:t>自分</a:t>
                </a:r>
                <a:r>
                  <a:rPr lang="ja-JP" altLang="en-US" sz="2800" dirty="0" smtClean="0"/>
                  <a:t>の</a:t>
                </a:r>
                <a:r>
                  <a:rPr lang="ja-JP" altLang="en-US" sz="2800" dirty="0"/>
                  <a:t>領地</a:t>
                </a:r>
                <a:r>
                  <a:rPr lang="ja-JP" altLang="en-US" sz="2800" dirty="0" smtClean="0"/>
                  <a:t>にできる．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236" name="テキスト ボックス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158" y="3159398"/>
                <a:ext cx="4149662" cy="2246769"/>
              </a:xfrm>
              <a:prstGeom prst="rect">
                <a:avLst/>
              </a:prstGeom>
              <a:blipFill rotWithShape="0">
                <a:blip r:embed="rId5"/>
                <a:stretch>
                  <a:fillRect l="-2937" t="-3523" r="-1468" b="-5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34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76" name="円/楕円 75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円/楕円 269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endCxn id="140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endCxn id="141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endCxn id="176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endCxn id="177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endCxn id="201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endCxn id="202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xmlns="" id="{F53CB421-5F06-4AF3-B73D-2042A94207CB}"/>
              </a:ext>
            </a:extLst>
          </p:cNvPr>
          <p:cNvSpPr/>
          <p:nvPr/>
        </p:nvSpPr>
        <p:spPr>
          <a:xfrm>
            <a:off x="5249060" y="2782799"/>
            <a:ext cx="2678993" cy="3081287"/>
          </a:xfrm>
          <a:prstGeom prst="rect">
            <a:avLst/>
          </a:prstGeom>
          <a:solidFill>
            <a:schemeClr val="accent5">
              <a:alpha val="1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3" name="円/楕円 152"/>
          <p:cNvSpPr/>
          <p:nvPr/>
        </p:nvSpPr>
        <p:spPr>
          <a:xfrm>
            <a:off x="8626882" y="4102783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8325681" y="3585712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681" y="3585712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xmlns="" id="{86E728F6-31EF-48AD-BBD0-FAF68FF145B2}"/>
              </a:ext>
            </a:extLst>
          </p:cNvPr>
          <p:cNvCxnSpPr/>
          <p:nvPr/>
        </p:nvCxnSpPr>
        <p:spPr>
          <a:xfrm flipV="1">
            <a:off x="5208119" y="1362081"/>
            <a:ext cx="679869" cy="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2" name="グループ化 151"/>
          <p:cNvGrpSpPr/>
          <p:nvPr/>
        </p:nvGrpSpPr>
        <p:grpSpPr>
          <a:xfrm>
            <a:off x="2455453" y="1899796"/>
            <a:ext cx="2611052" cy="732526"/>
            <a:chOff x="3463945" y="1870890"/>
            <a:chExt cx="2172228" cy="732526"/>
          </a:xfrm>
        </p:grpSpPr>
        <p:sp>
          <p:nvSpPr>
            <p:cNvPr id="155" name="左中かっこ 154"/>
            <p:cNvSpPr/>
            <p:nvPr/>
          </p:nvSpPr>
          <p:spPr>
            <a:xfrm rot="16200000">
              <a:off x="4432695" y="902140"/>
              <a:ext cx="234727" cy="2172228"/>
            </a:xfrm>
            <a:prstGeom prst="leftBrace">
              <a:avLst>
                <a:gd name="adj1" fmla="val 10925"/>
                <a:gd name="adj2" fmla="val 50000"/>
              </a:avLst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テキスト ボックス 155">
                  <a:extLst>
                    <a:ext uri="{FF2B5EF4-FFF2-40B4-BE49-F238E27FC236}">
                      <a16:creationId xmlns:a16="http://schemas.microsoft.com/office/drawing/2014/main" xmlns="" id="{E4C3C1CC-7DFB-4879-9982-E12AF92D5157}"/>
                    </a:ext>
                  </a:extLst>
                </p:cNvPr>
                <p:cNvSpPr txBox="1"/>
                <p:nvPr/>
              </p:nvSpPr>
              <p:spPr>
                <a:xfrm>
                  <a:off x="4356325" y="2080196"/>
                  <a:ext cx="4220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518" name="テキスト ボックス 5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4C3C1CC-7DFB-4879-9982-E12AF92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325" y="2080196"/>
                  <a:ext cx="422059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7" name="円/楕円 156"/>
          <p:cNvSpPr/>
          <p:nvPr/>
        </p:nvSpPr>
        <p:spPr>
          <a:xfrm>
            <a:off x="4778505" y="92052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8" name="円/楕円 157"/>
          <p:cNvSpPr/>
          <p:nvPr/>
        </p:nvSpPr>
        <p:spPr>
          <a:xfrm>
            <a:off x="4778505" y="149129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9" name="円/楕円 158"/>
          <p:cNvSpPr/>
          <p:nvPr/>
        </p:nvSpPr>
        <p:spPr>
          <a:xfrm>
            <a:off x="4003788" y="92052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0" name="円/楕円 159"/>
          <p:cNvSpPr/>
          <p:nvPr/>
        </p:nvSpPr>
        <p:spPr>
          <a:xfrm>
            <a:off x="4003788" y="149129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1" name="円/楕円 160"/>
          <p:cNvSpPr/>
          <p:nvPr/>
        </p:nvSpPr>
        <p:spPr>
          <a:xfrm>
            <a:off x="3234000" y="92052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5" name="円/楕円 184"/>
          <p:cNvSpPr/>
          <p:nvPr/>
        </p:nvSpPr>
        <p:spPr>
          <a:xfrm>
            <a:off x="3234000" y="149129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6" name="円/楕円 185"/>
          <p:cNvSpPr/>
          <p:nvPr/>
        </p:nvSpPr>
        <p:spPr>
          <a:xfrm>
            <a:off x="2459283" y="92052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0" name="円/楕円 209"/>
          <p:cNvSpPr/>
          <p:nvPr/>
        </p:nvSpPr>
        <p:spPr>
          <a:xfrm>
            <a:off x="2459283" y="149129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8328763" y="92052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8328763" y="149129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7554046" y="92052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7554046" y="149129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5" name="円/楕円 214"/>
          <p:cNvSpPr/>
          <p:nvPr/>
        </p:nvSpPr>
        <p:spPr>
          <a:xfrm>
            <a:off x="7938940" y="120329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16" name="直線コネクタ 215"/>
          <p:cNvCxnSpPr>
            <a:stCxn id="213" idx="5"/>
            <a:endCxn id="215" idx="1"/>
          </p:cNvCxnSpPr>
          <p:nvPr/>
        </p:nvCxnSpPr>
        <p:spPr>
          <a:xfrm>
            <a:off x="7799869" y="116634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4" idx="7"/>
            <a:endCxn id="215" idx="3"/>
          </p:cNvCxnSpPr>
          <p:nvPr/>
        </p:nvCxnSpPr>
        <p:spPr>
          <a:xfrm flipV="1">
            <a:off x="7799869" y="144911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3"/>
            <a:endCxn id="215" idx="7"/>
          </p:cNvCxnSpPr>
          <p:nvPr/>
        </p:nvCxnSpPr>
        <p:spPr>
          <a:xfrm flipH="1">
            <a:off x="8184763" y="116634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>
            <a:stCxn id="212" idx="1"/>
            <a:endCxn id="215" idx="5"/>
          </p:cNvCxnSpPr>
          <p:nvPr/>
        </p:nvCxnSpPr>
        <p:spPr>
          <a:xfrm flipH="1" flipV="1">
            <a:off x="8184763" y="144911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0" name="円/楕円 219"/>
          <p:cNvSpPr/>
          <p:nvPr/>
        </p:nvSpPr>
        <p:spPr>
          <a:xfrm>
            <a:off x="6784258" y="92052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6784258" y="149129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2" name="円/楕円 221"/>
          <p:cNvSpPr/>
          <p:nvPr/>
        </p:nvSpPr>
        <p:spPr>
          <a:xfrm>
            <a:off x="7169152" y="120329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3" name="直線コネクタ 222"/>
          <p:cNvCxnSpPr>
            <a:stCxn id="220" idx="5"/>
            <a:endCxn id="222" idx="1"/>
          </p:cNvCxnSpPr>
          <p:nvPr/>
        </p:nvCxnSpPr>
        <p:spPr>
          <a:xfrm>
            <a:off x="7030081" y="116634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>
            <a:stCxn id="221" idx="7"/>
            <a:endCxn id="222" idx="3"/>
          </p:cNvCxnSpPr>
          <p:nvPr/>
        </p:nvCxnSpPr>
        <p:spPr>
          <a:xfrm flipV="1">
            <a:off x="7030081" y="144911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" name="円/楕円 224"/>
          <p:cNvSpPr/>
          <p:nvPr/>
        </p:nvSpPr>
        <p:spPr>
          <a:xfrm>
            <a:off x="6009541" y="92052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6009541" y="149129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7" name="円/楕円 226"/>
          <p:cNvSpPr/>
          <p:nvPr/>
        </p:nvSpPr>
        <p:spPr>
          <a:xfrm>
            <a:off x="6394435" y="120329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8" name="直線コネクタ 227"/>
          <p:cNvCxnSpPr>
            <a:stCxn id="225" idx="5"/>
            <a:endCxn id="227" idx="1"/>
          </p:cNvCxnSpPr>
          <p:nvPr/>
        </p:nvCxnSpPr>
        <p:spPr>
          <a:xfrm>
            <a:off x="6255364" y="116634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26" idx="7"/>
            <a:endCxn id="227" idx="3"/>
          </p:cNvCxnSpPr>
          <p:nvPr/>
        </p:nvCxnSpPr>
        <p:spPr>
          <a:xfrm flipV="1">
            <a:off x="6255364" y="144911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3"/>
            <a:endCxn id="227" idx="7"/>
          </p:cNvCxnSpPr>
          <p:nvPr/>
        </p:nvCxnSpPr>
        <p:spPr>
          <a:xfrm flipH="1">
            <a:off x="6640258" y="116634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1"/>
            <a:endCxn id="227" idx="5"/>
          </p:cNvCxnSpPr>
          <p:nvPr/>
        </p:nvCxnSpPr>
        <p:spPr>
          <a:xfrm flipH="1" flipV="1">
            <a:off x="6640258" y="144911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2" idx="7"/>
            <a:endCxn id="213" idx="3"/>
          </p:cNvCxnSpPr>
          <p:nvPr/>
        </p:nvCxnSpPr>
        <p:spPr>
          <a:xfrm flipV="1">
            <a:off x="7414975" y="116634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22" idx="5"/>
            <a:endCxn id="214" idx="1"/>
          </p:cNvCxnSpPr>
          <p:nvPr/>
        </p:nvCxnSpPr>
        <p:spPr>
          <a:xfrm>
            <a:off x="7414975" y="144911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5" name="グループ化 234"/>
          <p:cNvGrpSpPr/>
          <p:nvPr/>
        </p:nvGrpSpPr>
        <p:grpSpPr>
          <a:xfrm>
            <a:off x="6005711" y="1899796"/>
            <a:ext cx="2611052" cy="732526"/>
            <a:chOff x="3463945" y="1870890"/>
            <a:chExt cx="2172228" cy="732526"/>
          </a:xfrm>
        </p:grpSpPr>
        <p:sp>
          <p:nvSpPr>
            <p:cNvPr id="236" name="左中かっこ 235"/>
            <p:cNvSpPr/>
            <p:nvPr/>
          </p:nvSpPr>
          <p:spPr>
            <a:xfrm rot="16200000">
              <a:off x="4432695" y="902140"/>
              <a:ext cx="234727" cy="2172228"/>
            </a:xfrm>
            <a:prstGeom prst="leftBrace">
              <a:avLst>
                <a:gd name="adj1" fmla="val 10925"/>
                <a:gd name="adj2" fmla="val 50000"/>
              </a:avLst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テキスト ボックス 237">
                  <a:extLst>
                    <a:ext uri="{FF2B5EF4-FFF2-40B4-BE49-F238E27FC236}">
                      <a16:creationId xmlns:a16="http://schemas.microsoft.com/office/drawing/2014/main" xmlns="" id="{E4C3C1CC-7DFB-4879-9982-E12AF92D5157}"/>
                    </a:ext>
                  </a:extLst>
                </p:cNvPr>
                <p:cNvSpPr txBox="1"/>
                <p:nvPr/>
              </p:nvSpPr>
              <p:spPr>
                <a:xfrm>
                  <a:off x="4032017" y="2080196"/>
                  <a:ext cx="10753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238" name="テキスト ボックス 23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4C3C1CC-7DFB-4879-9982-E12AF92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2017" y="2080196"/>
                  <a:ext cx="1075339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/>
              <p:cNvSpPr txBox="1"/>
              <p:nvPr/>
            </p:nvSpPr>
            <p:spPr>
              <a:xfrm>
                <a:off x="424962" y="3168966"/>
                <a:ext cx="3493264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黒か白，</a:t>
                </a:r>
                <a:r>
                  <a:rPr kumimoji="1" lang="ja-JP" altLang="en-US" sz="2800" dirty="0" smtClean="0">
                    <a:solidFill>
                      <a:srgbClr val="0070C0"/>
                    </a:solidFill>
                  </a:rPr>
                  <a:t>青</a:t>
                </a:r>
                <a:r>
                  <a:rPr kumimoji="1" lang="ja-JP" altLang="en-US" sz="2800" dirty="0" smtClean="0"/>
                  <a:t>の順番で</a:t>
                </a:r>
                <a:endParaRPr kumimoji="1" lang="en-US" altLang="ja-JP" sz="2800" dirty="0" smtClean="0"/>
              </a:p>
              <a:p>
                <a:r>
                  <a:rPr lang="ja-JP" altLang="en-US" sz="2800" dirty="0"/>
                  <a:t>色</a:t>
                </a:r>
                <a:r>
                  <a:rPr lang="ja-JP" altLang="en-US" sz="2800" dirty="0" smtClean="0"/>
                  <a:t>を宣言すると</a:t>
                </a:r>
                <a:endParaRPr lang="en-US" altLang="ja-JP" sz="28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800" dirty="0" smtClean="0"/>
                  <a:t>手で</a:t>
                </a:r>
                <a:endParaRPr kumimoji="1" lang="en-US" altLang="ja-JP" sz="2800" dirty="0" smtClean="0"/>
              </a:p>
              <a:p>
                <a:r>
                  <a:rPr lang="ja-JP" altLang="en-US" sz="2800" dirty="0" smtClean="0"/>
                  <a:t>一番左の頂点まで</a:t>
                </a:r>
                <a:endParaRPr kumimoji="1" lang="en-US" altLang="ja-JP" sz="2800" dirty="0" smtClean="0"/>
              </a:p>
              <a:p>
                <a:r>
                  <a:rPr lang="ja-JP" altLang="en-US" sz="2800" dirty="0"/>
                  <a:t>自分</a:t>
                </a:r>
                <a:r>
                  <a:rPr lang="ja-JP" altLang="en-US" sz="2800" dirty="0" smtClean="0"/>
                  <a:t>の</a:t>
                </a:r>
                <a:r>
                  <a:rPr lang="ja-JP" altLang="en-US" sz="2800" dirty="0"/>
                  <a:t>領地</a:t>
                </a:r>
                <a:r>
                  <a:rPr lang="ja-JP" altLang="en-US" sz="2800" dirty="0" smtClean="0"/>
                  <a:t>にできる．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239" name="テキスト ボックス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2" y="3168966"/>
                <a:ext cx="3493264" cy="2246769"/>
              </a:xfrm>
              <a:prstGeom prst="rect">
                <a:avLst/>
              </a:prstGeom>
              <a:blipFill rotWithShape="0">
                <a:blip r:embed="rId12"/>
                <a:stretch>
                  <a:fillRect l="-3665" t="-3804" r="-2094" b="-59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11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1802084" y="1596259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250921" y="2275875"/>
                <a:ext cx="1314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21" y="2275875"/>
                <a:ext cx="131410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左中かっこ 23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6428621" y="1384085"/>
            <a:ext cx="289561" cy="262956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/>
              <p:cNvSpPr txBox="1"/>
              <p:nvPr/>
            </p:nvSpPr>
            <p:spPr>
              <a:xfrm>
                <a:off x="5809856" y="2245654"/>
                <a:ext cx="14365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38" name="テキスト ボックス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56" y="2245654"/>
                <a:ext cx="1436531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0"/>
                <a:ext cx="1552502" cy="1524383"/>
              </a:xfr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12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0"/>
                <a:ext cx="1552502" cy="1524383"/>
              </a:xfrm>
              <a:blipFill rotWithShape="0">
                <a:blip r:embed="rId4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左中かっこ 131">
            <a:extLst>
              <a:ext uri="{FF2B5EF4-FFF2-40B4-BE49-F238E27FC236}">
                <a16:creationId xmlns:a16="http://schemas.microsoft.com/office/drawing/2014/main" xmlns="" id="{350732D6-B168-43A7-A334-AB49ED671B2E}"/>
              </a:ext>
            </a:extLst>
          </p:cNvPr>
          <p:cNvSpPr/>
          <p:nvPr/>
        </p:nvSpPr>
        <p:spPr>
          <a:xfrm>
            <a:off x="442283" y="925516"/>
            <a:ext cx="244002" cy="1058308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xmlns="" id="{4A0A3B89-C1EA-446F-B913-BE2C71565064}"/>
                  </a:ext>
                </a:extLst>
              </p:cNvPr>
              <p:cNvSpPr txBox="1"/>
              <p:nvPr/>
            </p:nvSpPr>
            <p:spPr>
              <a:xfrm>
                <a:off x="15801" y="1140318"/>
                <a:ext cx="348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A0A3B89-C1EA-446F-B913-BE2C7156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" y="1140318"/>
                <a:ext cx="34879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2163936" y="1150048"/>
            <a:ext cx="7003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であるときの直並列グラフのインスタンスの例</a:t>
            </a:r>
            <a:endParaRPr kumimoji="1" lang="ja-JP" altLang="en-US" sz="2800" dirty="0"/>
          </a:p>
        </p:txBody>
      </p:sp>
      <p:sp>
        <p:nvSpPr>
          <p:cNvPr id="21" name="正方形/長方形 20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2" name="角丸四角形吹き出し 21"/>
          <p:cNvSpPr/>
          <p:nvPr/>
        </p:nvSpPr>
        <p:spPr>
          <a:xfrm>
            <a:off x="353125" y="2174788"/>
            <a:ext cx="3251284" cy="1896713"/>
          </a:xfrm>
          <a:prstGeom prst="wedgeRoundRectCallout">
            <a:avLst>
              <a:gd name="adj1" fmla="val 59252"/>
              <a:gd name="adj2" fmla="val 1014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 smtClean="0"/>
              <a:t>先手が全てとれば先手が勝てるようになる長さのパス</a:t>
            </a:r>
          </a:p>
        </p:txBody>
      </p:sp>
      <p:sp>
        <p:nvSpPr>
          <p:cNvPr id="153" name="角丸四角形吹き出し 152"/>
          <p:cNvSpPr/>
          <p:nvPr/>
        </p:nvSpPr>
        <p:spPr>
          <a:xfrm>
            <a:off x="5252321" y="2901458"/>
            <a:ext cx="3066036" cy="1896713"/>
          </a:xfrm>
          <a:prstGeom prst="wedgeRoundRectCallout">
            <a:avLst>
              <a:gd name="adj1" fmla="val -64712"/>
              <a:gd name="adj2" fmla="val 2167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 smtClean="0"/>
              <a:t>後手がどれかをとった場合には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後手が勝ちになる</a:t>
            </a:r>
          </a:p>
        </p:txBody>
      </p:sp>
    </p:spTree>
    <p:extLst>
      <p:ext uri="{BB962C8B-B14F-4D97-AF65-F5344CB8AC3E}">
        <p14:creationId xmlns:p14="http://schemas.microsoft.com/office/powerpoint/2010/main" val="312311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Flood-It</a:t>
            </a:r>
            <a:r>
              <a:rPr kumimoji="1" lang="ja-JP" altLang="en-US" dirty="0"/>
              <a:t>　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のグリッド上で行う一人用のゲーム．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内容：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自分の領地</a:t>
                </a:r>
                <a:r>
                  <a:rPr lang="ja-JP" altLang="en-US" dirty="0"/>
                  <a:t>の色を変えていくことで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　グリッドをすべて自分の領地にする．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  <a:blipFill rotWithShape="0">
                <a:blip r:embed="rId3"/>
                <a:stretch>
                  <a:fillRect l="-2827" t="-7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94036" y="2859185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4036" y="285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E52A2A91-F2E4-4C25-BE3D-3CEED0AE96E6}"/>
              </a:ext>
            </a:extLst>
          </p:cNvPr>
          <p:cNvSpPr/>
          <p:nvPr/>
        </p:nvSpPr>
        <p:spPr>
          <a:xfrm>
            <a:off x="1674036" y="285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F1F4C1C1-5F6E-448B-B7EE-EFBEBC231B7E}"/>
              </a:ext>
            </a:extLst>
          </p:cNvPr>
          <p:cNvSpPr/>
          <p:nvPr/>
        </p:nvSpPr>
        <p:spPr>
          <a:xfrm>
            <a:off x="2754036" y="2859185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0C73E164-3AF6-48F4-B403-D0BD51A991D8}"/>
              </a:ext>
            </a:extLst>
          </p:cNvPr>
          <p:cNvSpPr/>
          <p:nvPr/>
        </p:nvSpPr>
        <p:spPr>
          <a:xfrm>
            <a:off x="594036" y="393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49A9CF3F-001A-44E4-A0D5-F3083015702D}"/>
              </a:ext>
            </a:extLst>
          </p:cNvPr>
          <p:cNvSpPr/>
          <p:nvPr/>
        </p:nvSpPr>
        <p:spPr>
          <a:xfrm>
            <a:off x="1674036" y="393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0E69A3C6-A450-4CFA-90F9-2540F63704D0}"/>
              </a:ext>
            </a:extLst>
          </p:cNvPr>
          <p:cNvSpPr/>
          <p:nvPr/>
        </p:nvSpPr>
        <p:spPr>
          <a:xfrm>
            <a:off x="2754036" y="393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2033D3C0-4F22-485E-843B-29C143E7EAF9}"/>
              </a:ext>
            </a:extLst>
          </p:cNvPr>
          <p:cNvSpPr/>
          <p:nvPr/>
        </p:nvSpPr>
        <p:spPr>
          <a:xfrm>
            <a:off x="59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1EA4FFE1-D385-424C-BF24-3FB21712A817}"/>
              </a:ext>
            </a:extLst>
          </p:cNvPr>
          <p:cNvSpPr/>
          <p:nvPr/>
        </p:nvSpPr>
        <p:spPr>
          <a:xfrm>
            <a:off x="1674036" y="501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C4A28C8D-7AB7-422C-AAC8-F3C3DBCD2951}"/>
              </a:ext>
            </a:extLst>
          </p:cNvPr>
          <p:cNvSpPr/>
          <p:nvPr/>
        </p:nvSpPr>
        <p:spPr>
          <a:xfrm>
            <a:off x="275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7345D005-62F6-4471-8564-7C7B25DB3D83}"/>
              </a:ext>
            </a:extLst>
          </p:cNvPr>
          <p:cNvSpPr/>
          <p:nvPr/>
        </p:nvSpPr>
        <p:spPr>
          <a:xfrm>
            <a:off x="4181988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86E099D-89C3-4281-95EA-A80F4F3EF05C}"/>
              </a:ext>
            </a:extLst>
          </p:cNvPr>
          <p:cNvSpPr/>
          <p:nvPr/>
        </p:nvSpPr>
        <p:spPr>
          <a:xfrm>
            <a:off x="5310911" y="3939185"/>
            <a:ext cx="900000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A182A8B8-6808-4B50-BB5F-7B1E015E8E3E}"/>
              </a:ext>
            </a:extLst>
          </p:cNvPr>
          <p:cNvSpPr/>
          <p:nvPr/>
        </p:nvSpPr>
        <p:spPr>
          <a:xfrm>
            <a:off x="6439833" y="3939185"/>
            <a:ext cx="900000" cy="9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7DB09B4B-0A56-45EB-B5B0-1D244B559542}"/>
              </a:ext>
            </a:extLst>
          </p:cNvPr>
          <p:cNvSpPr/>
          <p:nvPr/>
        </p:nvSpPr>
        <p:spPr>
          <a:xfrm>
            <a:off x="7568755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=""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0936" y="2648309"/>
            <a:ext cx="1518249" cy="1500997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="" xmlns:a16="http://schemas.microsoft.com/office/drawing/2014/main" id="{4C800B90-0788-4DEE-AB8F-47498D0F11E0}"/>
              </a:ext>
            </a:extLst>
          </p:cNvPr>
          <p:cNvSpPr/>
          <p:nvPr/>
        </p:nvSpPr>
        <p:spPr>
          <a:xfrm>
            <a:off x="383568" y="2642659"/>
            <a:ext cx="1518249" cy="3637371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="" xmlns:a16="http://schemas.microsoft.com/office/drawing/2014/main" id="{6EA98B6F-A5CC-4785-B540-B56ECFA2F555}"/>
              </a:ext>
            </a:extLst>
          </p:cNvPr>
          <p:cNvSpPr/>
          <p:nvPr/>
        </p:nvSpPr>
        <p:spPr>
          <a:xfrm>
            <a:off x="383568" y="2642659"/>
            <a:ext cx="2666644" cy="3637372"/>
          </a:xfrm>
          <a:custGeom>
            <a:avLst/>
            <a:gdLst>
              <a:gd name="connsiteX0" fmla="*/ 253042 w 2666644"/>
              <a:gd name="connsiteY0" fmla="*/ 0 h 3637372"/>
              <a:gd name="connsiteX1" fmla="*/ 1265208 w 2666644"/>
              <a:gd name="connsiteY1" fmla="*/ 0 h 3637372"/>
              <a:gd name="connsiteX2" fmla="*/ 1518250 w 2666644"/>
              <a:gd name="connsiteY2" fmla="*/ 253042 h 3637372"/>
              <a:gd name="connsiteX3" fmla="*/ 1518250 w 2666644"/>
              <a:gd name="connsiteY3" fmla="*/ 932211 h 3637372"/>
              <a:gd name="connsiteX4" fmla="*/ 2222203 w 2666644"/>
              <a:gd name="connsiteY4" fmla="*/ 932211 h 3637372"/>
              <a:gd name="connsiteX5" fmla="*/ 2666644 w 2666644"/>
              <a:gd name="connsiteY5" fmla="*/ 1376652 h 3637372"/>
              <a:gd name="connsiteX6" fmla="*/ 2666643 w 2666644"/>
              <a:gd name="connsiteY6" fmla="*/ 3192931 h 3637372"/>
              <a:gd name="connsiteX7" fmla="*/ 2222202 w 2666644"/>
              <a:gd name="connsiteY7" fmla="*/ 3637372 h 3637372"/>
              <a:gd name="connsiteX8" fmla="*/ 1265212 w 2666644"/>
              <a:gd name="connsiteY8" fmla="*/ 3637372 h 3637372"/>
              <a:gd name="connsiteX9" fmla="*/ 1265207 w 2666644"/>
              <a:gd name="connsiteY9" fmla="*/ 3637372 h 3637372"/>
              <a:gd name="connsiteX10" fmla="*/ 253042 w 2666644"/>
              <a:gd name="connsiteY10" fmla="*/ 3637371 h 3637372"/>
              <a:gd name="connsiteX11" fmla="*/ 0 w 2666644"/>
              <a:gd name="connsiteY11" fmla="*/ 3384329 h 3637372"/>
              <a:gd name="connsiteX12" fmla="*/ 0 w 2666644"/>
              <a:gd name="connsiteY12" fmla="*/ 3192930 h 3637372"/>
              <a:gd name="connsiteX13" fmla="*/ 0 w 2666644"/>
              <a:gd name="connsiteY13" fmla="*/ 1376652 h 3637372"/>
              <a:gd name="connsiteX14" fmla="*/ 0 w 2666644"/>
              <a:gd name="connsiteY14" fmla="*/ 253042 h 3637372"/>
              <a:gd name="connsiteX15" fmla="*/ 253042 w 2666644"/>
              <a:gd name="connsiteY15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6644" h="3637372">
                <a:moveTo>
                  <a:pt x="253042" y="0"/>
                </a:moveTo>
                <a:lnTo>
                  <a:pt x="1265208" y="0"/>
                </a:lnTo>
                <a:cubicBezTo>
                  <a:pt x="1404959" y="0"/>
                  <a:pt x="1518250" y="113291"/>
                  <a:pt x="1518250" y="253042"/>
                </a:cubicBezTo>
                <a:lnTo>
                  <a:pt x="1518250" y="932211"/>
                </a:lnTo>
                <a:lnTo>
                  <a:pt x="2222203" y="932211"/>
                </a:lnTo>
                <a:cubicBezTo>
                  <a:pt x="2467661" y="932211"/>
                  <a:pt x="2666644" y="1131194"/>
                  <a:pt x="2666644" y="1376652"/>
                </a:cubicBezTo>
                <a:cubicBezTo>
                  <a:pt x="2666644" y="1982078"/>
                  <a:pt x="2666643" y="2587505"/>
                  <a:pt x="2666643" y="3192931"/>
                </a:cubicBezTo>
                <a:cubicBezTo>
                  <a:pt x="2666643" y="3438389"/>
                  <a:pt x="2467660" y="3637372"/>
                  <a:pt x="2222202" y="3637372"/>
                </a:cubicBezTo>
                <a:lnTo>
                  <a:pt x="1265212" y="3637372"/>
                </a:lnTo>
                <a:lnTo>
                  <a:pt x="1265207" y="3637372"/>
                </a:lnTo>
                <a:lnTo>
                  <a:pt x="253042" y="3637371"/>
                </a:lnTo>
                <a:cubicBezTo>
                  <a:pt x="113291" y="3637371"/>
                  <a:pt x="0" y="3524080"/>
                  <a:pt x="0" y="3384329"/>
                </a:cubicBezTo>
                <a:lnTo>
                  <a:pt x="0" y="3192930"/>
                </a:lnTo>
                <a:lnTo>
                  <a:pt x="0" y="1376652"/>
                </a:lnTo>
                <a:lnTo>
                  <a:pt x="0" y="253042"/>
                </a:lnTo>
                <a:cubicBezTo>
                  <a:pt x="0" y="113291"/>
                  <a:pt x="113291" y="0"/>
                  <a:pt x="253042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="" xmlns:a16="http://schemas.microsoft.com/office/drawing/2014/main" id="{2405107F-C344-4D84-B07F-8B27924967D4}"/>
              </a:ext>
            </a:extLst>
          </p:cNvPr>
          <p:cNvSpPr/>
          <p:nvPr/>
        </p:nvSpPr>
        <p:spPr>
          <a:xfrm>
            <a:off x="370935" y="2621097"/>
            <a:ext cx="3637077" cy="3637372"/>
          </a:xfrm>
          <a:custGeom>
            <a:avLst/>
            <a:gdLst>
              <a:gd name="connsiteX0" fmla="*/ 447497 w 3637077"/>
              <a:gd name="connsiteY0" fmla="*/ 0 h 3637372"/>
              <a:gd name="connsiteX1" fmla="*/ 2232779 w 3637077"/>
              <a:gd name="connsiteY1" fmla="*/ 0 h 3637372"/>
              <a:gd name="connsiteX2" fmla="*/ 2322728 w 3637077"/>
              <a:gd name="connsiteY2" fmla="*/ 9068 h 3637372"/>
              <a:gd name="connsiteX3" fmla="*/ 2325790 w 3637077"/>
              <a:gd name="connsiteY3" fmla="*/ 10018 h 3637372"/>
              <a:gd name="connsiteX4" fmla="*/ 3200166 w 3637077"/>
              <a:gd name="connsiteY4" fmla="*/ 10018 h 3637372"/>
              <a:gd name="connsiteX5" fmla="*/ 3637077 w 3637077"/>
              <a:gd name="connsiteY5" fmla="*/ 446929 h 3637372"/>
              <a:gd name="connsiteX6" fmla="*/ 3637076 w 3637077"/>
              <a:gd name="connsiteY6" fmla="*/ 2194571 h 3637372"/>
              <a:gd name="connsiteX7" fmla="*/ 3200165 w 3637077"/>
              <a:gd name="connsiteY7" fmla="*/ 2631482 h 3637372"/>
              <a:gd name="connsiteX8" fmla="*/ 2679099 w 3637077"/>
              <a:gd name="connsiteY8" fmla="*/ 2631482 h 3637372"/>
              <a:gd name="connsiteX9" fmla="*/ 2679099 w 3637077"/>
              <a:gd name="connsiteY9" fmla="*/ 3191051 h 3637372"/>
              <a:gd name="connsiteX10" fmla="*/ 2232778 w 3637077"/>
              <a:gd name="connsiteY10" fmla="*/ 3637372 h 3637372"/>
              <a:gd name="connsiteX11" fmla="*/ 447497 w 3637077"/>
              <a:gd name="connsiteY11" fmla="*/ 3637371 h 3637372"/>
              <a:gd name="connsiteX12" fmla="*/ 1176 w 3637077"/>
              <a:gd name="connsiteY12" fmla="*/ 3191050 h 3637372"/>
              <a:gd name="connsiteX13" fmla="*/ 1176 w 3637077"/>
              <a:gd name="connsiteY13" fmla="*/ 2206236 h 3637372"/>
              <a:gd name="connsiteX14" fmla="*/ 0 w 3637077"/>
              <a:gd name="connsiteY14" fmla="*/ 2194570 h 3637372"/>
              <a:gd name="connsiteX15" fmla="*/ 0 w 3637077"/>
              <a:gd name="connsiteY15" fmla="*/ 446929 h 3637372"/>
              <a:gd name="connsiteX16" fmla="*/ 34335 w 3637077"/>
              <a:gd name="connsiteY16" fmla="*/ 276864 h 3637372"/>
              <a:gd name="connsiteX17" fmla="*/ 35713 w 3637077"/>
              <a:gd name="connsiteY17" fmla="*/ 274326 h 3637372"/>
              <a:gd name="connsiteX18" fmla="*/ 36250 w 3637077"/>
              <a:gd name="connsiteY18" fmla="*/ 272593 h 3637372"/>
              <a:gd name="connsiteX19" fmla="*/ 447497 w 3637077"/>
              <a:gd name="connsiteY19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077" h="3637372">
                <a:moveTo>
                  <a:pt x="447497" y="0"/>
                </a:moveTo>
                <a:lnTo>
                  <a:pt x="2232779" y="0"/>
                </a:lnTo>
                <a:cubicBezTo>
                  <a:pt x="2263591" y="0"/>
                  <a:pt x="2293674" y="3122"/>
                  <a:pt x="2322728" y="9068"/>
                </a:cubicBezTo>
                <a:lnTo>
                  <a:pt x="2325790" y="10018"/>
                </a:lnTo>
                <a:lnTo>
                  <a:pt x="3200166" y="10018"/>
                </a:lnTo>
                <a:cubicBezTo>
                  <a:pt x="3441465" y="10018"/>
                  <a:pt x="3637077" y="205630"/>
                  <a:pt x="3637077" y="446929"/>
                </a:cubicBezTo>
                <a:cubicBezTo>
                  <a:pt x="3637077" y="1029476"/>
                  <a:pt x="3637076" y="1612024"/>
                  <a:pt x="3637076" y="2194571"/>
                </a:cubicBezTo>
                <a:cubicBezTo>
                  <a:pt x="3637076" y="2435870"/>
                  <a:pt x="3441464" y="2631482"/>
                  <a:pt x="3200165" y="2631482"/>
                </a:cubicBezTo>
                <a:lnTo>
                  <a:pt x="2679099" y="2631482"/>
                </a:lnTo>
                <a:lnTo>
                  <a:pt x="2679099" y="3191051"/>
                </a:lnTo>
                <a:cubicBezTo>
                  <a:pt x="2679099" y="3437547"/>
                  <a:pt x="2479274" y="3637372"/>
                  <a:pt x="2232778" y="3637372"/>
                </a:cubicBezTo>
                <a:lnTo>
                  <a:pt x="447497" y="3637371"/>
                </a:lnTo>
                <a:cubicBezTo>
                  <a:pt x="201001" y="3637371"/>
                  <a:pt x="1176" y="3437546"/>
                  <a:pt x="1176" y="3191050"/>
                </a:cubicBezTo>
                <a:lnTo>
                  <a:pt x="1176" y="2206236"/>
                </a:lnTo>
                <a:lnTo>
                  <a:pt x="0" y="2194570"/>
                </a:lnTo>
                <a:lnTo>
                  <a:pt x="0" y="446929"/>
                </a:lnTo>
                <a:cubicBezTo>
                  <a:pt x="0" y="386604"/>
                  <a:pt x="12226" y="329135"/>
                  <a:pt x="34335" y="276864"/>
                </a:cubicBezTo>
                <a:lnTo>
                  <a:pt x="35713" y="274326"/>
                </a:lnTo>
                <a:lnTo>
                  <a:pt x="36250" y="272593"/>
                </a:lnTo>
                <a:cubicBezTo>
                  <a:pt x="104006" y="112402"/>
                  <a:pt x="262625" y="0"/>
                  <a:pt x="447497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1114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手目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0038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8960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82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4716525" y="2484701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自分の領地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=""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4912" y="2656306"/>
            <a:ext cx="3647280" cy="3645286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F13ED5BD-DFEF-4AE2-A6EC-433E471BA049}"/>
              </a:ext>
            </a:extLst>
          </p:cNvPr>
          <p:cNvSpPr txBox="1"/>
          <p:nvPr/>
        </p:nvSpPr>
        <p:spPr>
          <a:xfrm>
            <a:off x="4446230" y="5719860"/>
            <a:ext cx="2180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ゲーム終了</a:t>
            </a:r>
          </a:p>
        </p:txBody>
      </p:sp>
    </p:spTree>
    <p:extLst>
      <p:ext uri="{BB962C8B-B14F-4D97-AF65-F5344CB8AC3E}">
        <p14:creationId xmlns:p14="http://schemas.microsoft.com/office/powerpoint/2010/main" val="41960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21" grpId="0"/>
      <p:bldP spid="25" grpId="0"/>
      <p:bldP spid="26" grpId="0"/>
      <p:bldP spid="28" grpId="0"/>
      <p:bldP spid="30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0"/>
                <a:ext cx="1552502" cy="1524383"/>
              </a:xfr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12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0"/>
                <a:ext cx="1552502" cy="1524383"/>
              </a:xfrm>
              <a:blipFill rotWithShape="0">
                <a:blip r:embed="rId2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左中かっこ 131">
            <a:extLst>
              <a:ext uri="{FF2B5EF4-FFF2-40B4-BE49-F238E27FC236}">
                <a16:creationId xmlns:a16="http://schemas.microsoft.com/office/drawing/2014/main" xmlns="" id="{350732D6-B168-43A7-A334-AB49ED671B2E}"/>
              </a:ext>
            </a:extLst>
          </p:cNvPr>
          <p:cNvSpPr/>
          <p:nvPr/>
        </p:nvSpPr>
        <p:spPr>
          <a:xfrm>
            <a:off x="442283" y="925516"/>
            <a:ext cx="244002" cy="1058308"/>
          </a:xfrm>
          <a:prstGeom prst="leftBrace">
            <a:avLst>
              <a:gd name="adj1" fmla="val 10125"/>
              <a:gd name="adj2" fmla="val 50266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xmlns="" id="{4A0A3B89-C1EA-446F-B913-BE2C71565064}"/>
                  </a:ext>
                </a:extLst>
              </p:cNvPr>
              <p:cNvSpPr txBox="1"/>
              <p:nvPr/>
            </p:nvSpPr>
            <p:spPr>
              <a:xfrm>
                <a:off x="15801" y="1140318"/>
                <a:ext cx="348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A0A3B89-C1EA-446F-B913-BE2C71565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" y="1140318"/>
                <a:ext cx="34879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2163936" y="1150048"/>
            <a:ext cx="7003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であるときの直並列グラフのインスタンスの例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36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134" name="コンテンツ プレースホルダー 2"/>
          <p:cNvSpPr txBox="1">
            <a:spLocks/>
          </p:cNvSpPr>
          <p:nvPr/>
        </p:nvSpPr>
        <p:spPr>
          <a:xfrm>
            <a:off x="325288" y="856898"/>
            <a:ext cx="3973386" cy="1024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緑</a:t>
            </a:r>
            <a:r>
              <a:rPr lang="ja-JP" altLang="en-US" dirty="0" smtClean="0">
                <a:solidFill>
                  <a:srgbClr val="00B050"/>
                </a:solidFill>
              </a:rPr>
              <a:t>のパス</a:t>
            </a:r>
            <a:r>
              <a:rPr lang="ja-JP" altLang="en-US" dirty="0" smtClean="0"/>
              <a:t>を</a:t>
            </a:r>
            <a:r>
              <a:rPr lang="ja-JP" altLang="en-US" dirty="0"/>
              <a:t>取りに行く</a:t>
            </a:r>
            <a:r>
              <a:rPr lang="ja-JP" altLang="en-US" dirty="0" smtClean="0"/>
              <a:t>ため</a:t>
            </a:r>
            <a:endParaRPr lang="en-US" altLang="ja-JP" dirty="0" smtClean="0"/>
          </a:p>
          <a:p>
            <a:r>
              <a:rPr lang="ja-JP" altLang="en-US" dirty="0" smtClean="0"/>
              <a:t>に，表のような動き</a:t>
            </a:r>
            <a:r>
              <a:rPr lang="ja-JP" altLang="en-US" dirty="0"/>
              <a:t>をする</a:t>
            </a:r>
            <a:r>
              <a:rPr lang="ja-JP" altLang="en-US" dirty="0" smtClean="0"/>
              <a:t>．</a:t>
            </a:r>
            <a:endParaRPr lang="en-US" altLang="ja-JP" dirty="0"/>
          </a:p>
        </p:txBody>
      </p:sp>
      <p:graphicFrame>
        <p:nvGraphicFramePr>
          <p:cNvPr id="135" name="表 134"/>
          <p:cNvGraphicFramePr>
            <a:graphicFrameLocks noGrp="1"/>
          </p:cNvGraphicFramePr>
          <p:nvPr>
            <p:extLst/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2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134" name="コンテンツ プレースホルダー 2"/>
          <p:cNvSpPr txBox="1">
            <a:spLocks/>
          </p:cNvSpPr>
          <p:nvPr/>
        </p:nvSpPr>
        <p:spPr>
          <a:xfrm>
            <a:off x="325288" y="856898"/>
            <a:ext cx="3973386" cy="1024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緑</a:t>
            </a:r>
            <a:r>
              <a:rPr lang="ja-JP" altLang="en-US" dirty="0" smtClean="0">
                <a:solidFill>
                  <a:srgbClr val="00B050"/>
                </a:solidFill>
              </a:rPr>
              <a:t>のパス</a:t>
            </a:r>
            <a:r>
              <a:rPr lang="ja-JP" altLang="en-US" dirty="0" smtClean="0"/>
              <a:t>を</a:t>
            </a:r>
            <a:r>
              <a:rPr lang="ja-JP" altLang="en-US" dirty="0"/>
              <a:t>取りに行く</a:t>
            </a:r>
            <a:r>
              <a:rPr lang="ja-JP" altLang="en-US" dirty="0" smtClean="0"/>
              <a:t>ため</a:t>
            </a:r>
            <a:endParaRPr lang="en-US" altLang="ja-JP" dirty="0" smtClean="0"/>
          </a:p>
          <a:p>
            <a:r>
              <a:rPr lang="ja-JP" altLang="en-US" dirty="0" smtClean="0"/>
              <a:t>に，表のような動き</a:t>
            </a:r>
            <a:r>
              <a:rPr lang="ja-JP" altLang="en-US" dirty="0"/>
              <a:t>をする</a:t>
            </a:r>
            <a:r>
              <a:rPr lang="ja-JP" altLang="en-US" dirty="0" smtClean="0"/>
              <a:t>．</a:t>
            </a:r>
            <a:endParaRPr lang="en-US" altLang="ja-JP" dirty="0"/>
          </a:p>
        </p:txBody>
      </p:sp>
      <p:graphicFrame>
        <p:nvGraphicFramePr>
          <p:cNvPr id="135" name="表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45571"/>
              </p:ext>
            </p:extLst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7" name="正方形/長方形 136"/>
          <p:cNvSpPr/>
          <p:nvPr/>
        </p:nvSpPr>
        <p:spPr>
          <a:xfrm>
            <a:off x="4879733" y="816483"/>
            <a:ext cx="4030576" cy="446618"/>
          </a:xfrm>
          <a:prstGeom prst="rect">
            <a:avLst/>
          </a:prstGeom>
          <a:noFill/>
          <a:ln w="57150">
            <a:solidFill>
              <a:srgbClr val="66FF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1118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129" name="コンテンツ プレースホルダー 2"/>
          <p:cNvSpPr txBox="1">
            <a:spLocks/>
          </p:cNvSpPr>
          <p:nvPr/>
        </p:nvSpPr>
        <p:spPr>
          <a:xfrm>
            <a:off x="325288" y="856898"/>
            <a:ext cx="3973386" cy="1024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緑</a:t>
            </a:r>
            <a:r>
              <a:rPr lang="ja-JP" altLang="en-US" dirty="0" smtClean="0">
                <a:solidFill>
                  <a:srgbClr val="00B050"/>
                </a:solidFill>
              </a:rPr>
              <a:t>のパス</a:t>
            </a:r>
            <a:r>
              <a:rPr lang="ja-JP" altLang="en-US" dirty="0" smtClean="0"/>
              <a:t>を</a:t>
            </a:r>
            <a:r>
              <a:rPr lang="ja-JP" altLang="en-US" dirty="0"/>
              <a:t>取りに行く</a:t>
            </a:r>
            <a:r>
              <a:rPr lang="ja-JP" altLang="en-US" dirty="0" smtClean="0"/>
              <a:t>ため</a:t>
            </a:r>
            <a:endParaRPr lang="en-US" altLang="ja-JP" dirty="0" smtClean="0"/>
          </a:p>
          <a:p>
            <a:r>
              <a:rPr lang="ja-JP" altLang="en-US" dirty="0" smtClean="0"/>
              <a:t>に，表のような動き</a:t>
            </a:r>
            <a:r>
              <a:rPr lang="ja-JP" altLang="en-US" dirty="0"/>
              <a:t>をする</a:t>
            </a:r>
            <a:r>
              <a:rPr lang="ja-JP" altLang="en-US" dirty="0" smtClean="0"/>
              <a:t>．</a:t>
            </a:r>
            <a:endParaRPr lang="en-US" altLang="ja-JP" dirty="0"/>
          </a:p>
        </p:txBody>
      </p:sp>
      <p:graphicFrame>
        <p:nvGraphicFramePr>
          <p:cNvPr id="130" name="表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45571"/>
              </p:ext>
            </p:extLst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正方形/長方形 130"/>
          <p:cNvSpPr/>
          <p:nvPr/>
        </p:nvSpPr>
        <p:spPr>
          <a:xfrm>
            <a:off x="4879733" y="1263101"/>
            <a:ext cx="4030576" cy="446618"/>
          </a:xfrm>
          <a:prstGeom prst="rect">
            <a:avLst/>
          </a:prstGeom>
          <a:noFill/>
          <a:ln w="57150">
            <a:solidFill>
              <a:srgbClr val="66FF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415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130" name="コンテンツ プレースホルダー 2"/>
          <p:cNvSpPr txBox="1">
            <a:spLocks/>
          </p:cNvSpPr>
          <p:nvPr/>
        </p:nvSpPr>
        <p:spPr>
          <a:xfrm>
            <a:off x="325288" y="856898"/>
            <a:ext cx="3973386" cy="1024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緑</a:t>
            </a:r>
            <a:r>
              <a:rPr lang="ja-JP" altLang="en-US" dirty="0" smtClean="0">
                <a:solidFill>
                  <a:srgbClr val="00B050"/>
                </a:solidFill>
              </a:rPr>
              <a:t>のパス</a:t>
            </a:r>
            <a:r>
              <a:rPr lang="ja-JP" altLang="en-US" dirty="0" smtClean="0"/>
              <a:t>を</a:t>
            </a:r>
            <a:r>
              <a:rPr lang="ja-JP" altLang="en-US" dirty="0"/>
              <a:t>取りに行く</a:t>
            </a:r>
            <a:r>
              <a:rPr lang="ja-JP" altLang="en-US" dirty="0" smtClean="0"/>
              <a:t>ため</a:t>
            </a:r>
            <a:endParaRPr lang="en-US" altLang="ja-JP" dirty="0" smtClean="0"/>
          </a:p>
          <a:p>
            <a:r>
              <a:rPr lang="ja-JP" altLang="en-US" dirty="0" smtClean="0"/>
              <a:t>に，表のような動き</a:t>
            </a:r>
            <a:r>
              <a:rPr lang="ja-JP" altLang="en-US" dirty="0"/>
              <a:t>をする</a:t>
            </a:r>
            <a:r>
              <a:rPr lang="ja-JP" altLang="en-US" dirty="0" smtClean="0"/>
              <a:t>．</a:t>
            </a:r>
            <a:endParaRPr lang="en-US" altLang="ja-JP" dirty="0"/>
          </a:p>
        </p:txBody>
      </p:sp>
      <p:graphicFrame>
        <p:nvGraphicFramePr>
          <p:cNvPr id="131" name="表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45571"/>
              </p:ext>
            </p:extLst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2" name="正方形/長方形 131"/>
          <p:cNvSpPr/>
          <p:nvPr/>
        </p:nvSpPr>
        <p:spPr>
          <a:xfrm>
            <a:off x="4879733" y="1740160"/>
            <a:ext cx="4030576" cy="446618"/>
          </a:xfrm>
          <a:prstGeom prst="rect">
            <a:avLst/>
          </a:prstGeom>
          <a:noFill/>
          <a:ln w="57150">
            <a:solidFill>
              <a:srgbClr val="66FF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4187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129" name="コンテンツ プレースホルダー 2"/>
          <p:cNvSpPr txBox="1">
            <a:spLocks/>
          </p:cNvSpPr>
          <p:nvPr/>
        </p:nvSpPr>
        <p:spPr>
          <a:xfrm>
            <a:off x="325288" y="856898"/>
            <a:ext cx="3973386" cy="1024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緑</a:t>
            </a:r>
            <a:r>
              <a:rPr lang="ja-JP" altLang="en-US" dirty="0" smtClean="0">
                <a:solidFill>
                  <a:srgbClr val="00B050"/>
                </a:solidFill>
              </a:rPr>
              <a:t>のパス</a:t>
            </a:r>
            <a:r>
              <a:rPr lang="ja-JP" altLang="en-US" dirty="0" smtClean="0"/>
              <a:t>を</a:t>
            </a:r>
            <a:r>
              <a:rPr lang="ja-JP" altLang="en-US" dirty="0"/>
              <a:t>取りに行く</a:t>
            </a:r>
            <a:r>
              <a:rPr lang="ja-JP" altLang="en-US" dirty="0" smtClean="0"/>
              <a:t>ため</a:t>
            </a:r>
            <a:endParaRPr lang="en-US" altLang="ja-JP" dirty="0" smtClean="0"/>
          </a:p>
          <a:p>
            <a:r>
              <a:rPr lang="ja-JP" altLang="en-US" dirty="0" smtClean="0"/>
              <a:t>に，表のような動き</a:t>
            </a:r>
            <a:r>
              <a:rPr lang="ja-JP" altLang="en-US" dirty="0"/>
              <a:t>をする</a:t>
            </a:r>
            <a:r>
              <a:rPr lang="ja-JP" altLang="en-US" dirty="0" smtClean="0"/>
              <a:t>．</a:t>
            </a:r>
            <a:endParaRPr lang="en-US" altLang="ja-JP" dirty="0"/>
          </a:p>
        </p:txBody>
      </p:sp>
      <p:graphicFrame>
        <p:nvGraphicFramePr>
          <p:cNvPr id="130" name="表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45571"/>
              </p:ext>
            </p:extLst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正方形/長方形 130"/>
          <p:cNvSpPr/>
          <p:nvPr/>
        </p:nvSpPr>
        <p:spPr>
          <a:xfrm>
            <a:off x="4879733" y="2216721"/>
            <a:ext cx="4030576" cy="446618"/>
          </a:xfrm>
          <a:prstGeom prst="rect">
            <a:avLst/>
          </a:prstGeom>
          <a:noFill/>
          <a:ln w="57150">
            <a:solidFill>
              <a:srgbClr val="66FF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6490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57" grpId="0" animBg="1"/>
      <p:bldP spid="80" grpId="0" animBg="1"/>
      <p:bldP spid="1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129" name="コンテンツ プレースホルダー 2"/>
          <p:cNvSpPr txBox="1">
            <a:spLocks/>
          </p:cNvSpPr>
          <p:nvPr/>
        </p:nvSpPr>
        <p:spPr>
          <a:xfrm>
            <a:off x="325288" y="856898"/>
            <a:ext cx="3973386" cy="1024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緑</a:t>
            </a:r>
            <a:r>
              <a:rPr lang="ja-JP" altLang="en-US" dirty="0" smtClean="0">
                <a:solidFill>
                  <a:srgbClr val="00B050"/>
                </a:solidFill>
              </a:rPr>
              <a:t>のパス</a:t>
            </a:r>
            <a:r>
              <a:rPr lang="ja-JP" altLang="en-US" dirty="0" smtClean="0"/>
              <a:t>を</a:t>
            </a:r>
            <a:r>
              <a:rPr lang="ja-JP" altLang="en-US" dirty="0"/>
              <a:t>取りに行く</a:t>
            </a:r>
            <a:r>
              <a:rPr lang="ja-JP" altLang="en-US" dirty="0" smtClean="0"/>
              <a:t>ため</a:t>
            </a:r>
            <a:endParaRPr lang="en-US" altLang="ja-JP" dirty="0" smtClean="0"/>
          </a:p>
          <a:p>
            <a:r>
              <a:rPr lang="ja-JP" altLang="en-US" dirty="0" smtClean="0"/>
              <a:t>に，表のような動き</a:t>
            </a:r>
            <a:r>
              <a:rPr lang="ja-JP" altLang="en-US" dirty="0"/>
              <a:t>をする</a:t>
            </a:r>
            <a:r>
              <a:rPr lang="ja-JP" altLang="en-US" dirty="0" smtClean="0"/>
              <a:t>．</a:t>
            </a:r>
            <a:endParaRPr lang="en-US" altLang="ja-JP" dirty="0"/>
          </a:p>
        </p:txBody>
      </p:sp>
      <p:graphicFrame>
        <p:nvGraphicFramePr>
          <p:cNvPr id="130" name="表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45571"/>
              </p:ext>
            </p:extLst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2" name="正方形/長方形 131"/>
          <p:cNvSpPr/>
          <p:nvPr/>
        </p:nvSpPr>
        <p:spPr>
          <a:xfrm>
            <a:off x="4879733" y="2216721"/>
            <a:ext cx="4030576" cy="446618"/>
          </a:xfrm>
          <a:prstGeom prst="rect">
            <a:avLst/>
          </a:prstGeom>
          <a:noFill/>
          <a:ln w="57150">
            <a:solidFill>
              <a:srgbClr val="66FF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6183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129" name="コンテンツ プレースホルダー 2"/>
          <p:cNvSpPr txBox="1">
            <a:spLocks/>
          </p:cNvSpPr>
          <p:nvPr/>
        </p:nvSpPr>
        <p:spPr>
          <a:xfrm>
            <a:off x="325288" y="856898"/>
            <a:ext cx="3973386" cy="10249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緑</a:t>
            </a:r>
            <a:r>
              <a:rPr lang="ja-JP" altLang="en-US" dirty="0" smtClean="0">
                <a:solidFill>
                  <a:srgbClr val="00B050"/>
                </a:solidFill>
              </a:rPr>
              <a:t>のパス</a:t>
            </a:r>
            <a:r>
              <a:rPr lang="ja-JP" altLang="en-US" dirty="0" smtClean="0"/>
              <a:t>を</a:t>
            </a:r>
            <a:r>
              <a:rPr lang="ja-JP" altLang="en-US" dirty="0"/>
              <a:t>取りに行く</a:t>
            </a:r>
            <a:r>
              <a:rPr lang="ja-JP" altLang="en-US" dirty="0" smtClean="0"/>
              <a:t>ため</a:t>
            </a:r>
            <a:endParaRPr lang="en-US" altLang="ja-JP" dirty="0" smtClean="0"/>
          </a:p>
          <a:p>
            <a:r>
              <a:rPr lang="ja-JP" altLang="en-US" dirty="0" smtClean="0"/>
              <a:t>に，表のような動き</a:t>
            </a:r>
            <a:r>
              <a:rPr lang="ja-JP" altLang="en-US" dirty="0"/>
              <a:t>をする</a:t>
            </a:r>
            <a:r>
              <a:rPr lang="ja-JP" altLang="en-US" dirty="0" smtClean="0"/>
              <a:t>．</a:t>
            </a:r>
            <a:endParaRPr lang="en-US" altLang="ja-JP" dirty="0"/>
          </a:p>
        </p:txBody>
      </p:sp>
      <p:graphicFrame>
        <p:nvGraphicFramePr>
          <p:cNvPr id="130" name="表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45571"/>
              </p:ext>
            </p:extLst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正方形/長方形 130"/>
          <p:cNvSpPr/>
          <p:nvPr/>
        </p:nvSpPr>
        <p:spPr>
          <a:xfrm>
            <a:off x="4879733" y="828455"/>
            <a:ext cx="4030576" cy="446618"/>
          </a:xfrm>
          <a:prstGeom prst="rect">
            <a:avLst/>
          </a:prstGeom>
          <a:noFill/>
          <a:ln w="57150">
            <a:solidFill>
              <a:srgbClr val="66FF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4599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コンテンツ プレースホルダー 2"/>
              <p:cNvSpPr txBox="1">
                <a:spLocks/>
              </p:cNvSpPr>
              <p:nvPr/>
            </p:nvSpPr>
            <p:spPr>
              <a:xfrm>
                <a:off x="878970" y="868483"/>
                <a:ext cx="7487790" cy="44021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>
                    <a:solidFill>
                      <a:srgbClr val="0070C0"/>
                    </a:solidFill>
                  </a:rPr>
                  <a:t>後手</a:t>
                </a:r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手目</a:t>
                </a:r>
                <a:r>
                  <a:rPr lang="ja-JP" altLang="en-US" dirty="0" smtClean="0"/>
                  <a:t>に</a:t>
                </a:r>
                <a:r>
                  <a:rPr lang="ja-JP" altLang="en-US" dirty="0">
                    <a:solidFill>
                      <a:srgbClr val="00B050"/>
                    </a:solidFill>
                  </a:rPr>
                  <a:t>緑のパス</a:t>
                </a:r>
                <a:r>
                  <a:rPr lang="ja-JP" altLang="en-US" dirty="0" smtClean="0"/>
                  <a:t>に</a:t>
                </a:r>
                <a:r>
                  <a:rPr lang="ja-JP" altLang="en-US" dirty="0"/>
                  <a:t>たどり着く．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2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70" y="868483"/>
                <a:ext cx="7487790" cy="440211"/>
              </a:xfrm>
              <a:prstGeom prst="rect">
                <a:avLst/>
              </a:prstGeom>
              <a:blipFill rotWithShape="0">
                <a:blip r:embed="rId2"/>
                <a:stretch>
                  <a:fillRect l="-2848" t="-27397" b="-410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コンテンツ プレースホルダー 2"/>
              <p:cNvSpPr txBox="1">
                <a:spLocks/>
              </p:cNvSpPr>
              <p:nvPr/>
            </p:nvSpPr>
            <p:spPr>
              <a:xfrm>
                <a:off x="1481426" y="1488640"/>
                <a:ext cx="6182666" cy="97333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>
                    <a:solidFill>
                      <a:srgbClr val="FF0000"/>
                    </a:solidFill>
                  </a:rPr>
                  <a:t>先手</a:t>
                </a:r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手目まで</a:t>
                </a:r>
                <a:r>
                  <a:rPr lang="ja-JP" altLang="en-US" dirty="0" smtClean="0"/>
                  <a:t>に</a:t>
                </a:r>
                <a:r>
                  <a:rPr lang="ja-JP" altLang="en-US" dirty="0">
                    <a:solidFill>
                      <a:srgbClr val="00B050"/>
                    </a:solidFill>
                  </a:rPr>
                  <a:t>緑のパス</a:t>
                </a:r>
                <a:r>
                  <a:rPr lang="ja-JP" altLang="en-US" dirty="0" smtClean="0"/>
                  <a:t>全て</a:t>
                </a:r>
                <a:r>
                  <a:rPr lang="ja-JP" altLang="en-US" dirty="0"/>
                  <a:t>を自分の領地にしなければならない．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30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426" y="1488640"/>
                <a:ext cx="6182666" cy="973331"/>
              </a:xfrm>
              <a:prstGeom prst="rect">
                <a:avLst/>
              </a:prstGeom>
              <a:blipFill rotWithShape="0">
                <a:blip r:embed="rId3"/>
                <a:stretch>
                  <a:fillRect l="-3452" t="-11875" r="-2959" b="-3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右矢印 130"/>
          <p:cNvSpPr/>
          <p:nvPr/>
        </p:nvSpPr>
        <p:spPr>
          <a:xfrm>
            <a:off x="881489" y="1758679"/>
            <a:ext cx="370709" cy="439068"/>
          </a:xfrm>
          <a:prstGeom prst="rightArrow">
            <a:avLst/>
          </a:prstGeom>
          <a:solidFill>
            <a:srgbClr val="7030A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377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コンテンツ プレースホルダー 2"/>
              <p:cNvSpPr txBox="1">
                <a:spLocks/>
              </p:cNvSpPr>
              <p:nvPr/>
            </p:nvSpPr>
            <p:spPr>
              <a:xfrm>
                <a:off x="878970" y="868483"/>
                <a:ext cx="7487790" cy="145189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長さ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以下</m:t>
                    </m:r>
                  </m:oMath>
                </a14:m>
                <a:r>
                  <a:rPr lang="ja-JP" altLang="en-US" dirty="0"/>
                  <a:t>の共通上位列がある場合：</a:t>
                </a:r>
                <a:endParaRPr lang="en-US" altLang="ja-JP" dirty="0"/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先手</a:t>
                </a:r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手目まで</a:t>
                </a:r>
                <a:r>
                  <a:rPr lang="ja-JP" altLang="en-US" dirty="0" smtClean="0"/>
                  <a:t>に</a:t>
                </a:r>
                <a:r>
                  <a:rPr lang="ja-JP" altLang="en-US" dirty="0" smtClean="0">
                    <a:solidFill>
                      <a:srgbClr val="00B050"/>
                    </a:solidFill>
                  </a:rPr>
                  <a:t>緑のパス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全て</a:t>
                </a:r>
                <a:endParaRPr lang="en-US" altLang="ja-JP" dirty="0"/>
              </a:p>
              <a:p>
                <a:r>
                  <a:rPr lang="ja-JP" altLang="en-US" dirty="0"/>
                  <a:t>自分の領地にすることができるため，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先手</a:t>
                </a:r>
                <a:r>
                  <a:rPr lang="ja-JP" altLang="en-US" dirty="0"/>
                  <a:t>が勝つ．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3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70" y="868483"/>
                <a:ext cx="7487790" cy="1451899"/>
              </a:xfrm>
              <a:prstGeom prst="rect">
                <a:avLst/>
              </a:prstGeom>
              <a:blipFill rotWithShape="0">
                <a:blip r:embed="rId2"/>
                <a:stretch>
                  <a:fillRect l="-2848" t="-8368" r="-3173" b="-13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47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</a:t>
            </a:r>
            <a:r>
              <a:rPr lang="en-US" altLang="ja-JP" dirty="0"/>
              <a:t>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5644882"/>
            <a:ext cx="7543801" cy="121311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同じグリッドでも，操作の仕方によって手数が変わる．</a:t>
            </a:r>
            <a:endParaRPr lang="en-US" altLang="ja-JP" dirty="0"/>
          </a:p>
          <a:p>
            <a:r>
              <a:rPr lang="ja-JP" altLang="en-US" dirty="0"/>
              <a:t>　→最小の手数を求めたい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403471C3-EE28-47A4-91CE-E5B9DD16D970}"/>
              </a:ext>
            </a:extLst>
          </p:cNvPr>
          <p:cNvSpPr/>
          <p:nvPr/>
        </p:nvSpPr>
        <p:spPr>
          <a:xfrm>
            <a:off x="887334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D4583559-8246-4D47-8698-E4302FC6CB03}"/>
              </a:ext>
            </a:extLst>
          </p:cNvPr>
          <p:cNvSpPr/>
          <p:nvPr/>
        </p:nvSpPr>
        <p:spPr>
          <a:xfrm>
            <a:off x="887334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73D92D25-2702-4780-AD55-5C092EA27366}"/>
              </a:ext>
            </a:extLst>
          </p:cNvPr>
          <p:cNvSpPr/>
          <p:nvPr/>
        </p:nvSpPr>
        <p:spPr>
          <a:xfrm>
            <a:off x="1967334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ECFAA7E5-2F5C-430D-B4CE-E49BDA50AE01}"/>
              </a:ext>
            </a:extLst>
          </p:cNvPr>
          <p:cNvSpPr/>
          <p:nvPr/>
        </p:nvSpPr>
        <p:spPr>
          <a:xfrm>
            <a:off x="3047334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6F71A11A-0546-4EF4-A281-30C87112E8E0}"/>
              </a:ext>
            </a:extLst>
          </p:cNvPr>
          <p:cNvSpPr/>
          <p:nvPr/>
        </p:nvSpPr>
        <p:spPr>
          <a:xfrm>
            <a:off x="887334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96734E08-3C7C-4F0C-925C-F86BC1442BDD}"/>
              </a:ext>
            </a:extLst>
          </p:cNvPr>
          <p:cNvSpPr/>
          <p:nvPr/>
        </p:nvSpPr>
        <p:spPr>
          <a:xfrm>
            <a:off x="1967334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E9B45711-EBB4-4C4C-BBBB-0FD330964757}"/>
              </a:ext>
            </a:extLst>
          </p:cNvPr>
          <p:cNvSpPr/>
          <p:nvPr/>
        </p:nvSpPr>
        <p:spPr>
          <a:xfrm>
            <a:off x="3047334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24D89E65-51EB-4198-B6C7-FDAF891583B9}"/>
              </a:ext>
            </a:extLst>
          </p:cNvPr>
          <p:cNvSpPr/>
          <p:nvPr/>
        </p:nvSpPr>
        <p:spPr>
          <a:xfrm>
            <a:off x="88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689586B-6CE2-4164-BF82-A9717332A424}"/>
              </a:ext>
            </a:extLst>
          </p:cNvPr>
          <p:cNvSpPr/>
          <p:nvPr/>
        </p:nvSpPr>
        <p:spPr>
          <a:xfrm>
            <a:off x="1967334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ED15DA40-951C-466C-876F-F6A24375EC23}"/>
              </a:ext>
            </a:extLst>
          </p:cNvPr>
          <p:cNvSpPr/>
          <p:nvPr/>
        </p:nvSpPr>
        <p:spPr>
          <a:xfrm>
            <a:off x="304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8709E1CA-BAF9-4413-9D37-F31145C23123}"/>
              </a:ext>
            </a:extLst>
          </p:cNvPr>
          <p:cNvSpPr/>
          <p:nvPr/>
        </p:nvSpPr>
        <p:spPr>
          <a:xfrm>
            <a:off x="3729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33BB8DC8-4FCB-41A4-81D7-507B85A88A87}"/>
              </a:ext>
            </a:extLst>
          </p:cNvPr>
          <p:cNvSpPr/>
          <p:nvPr/>
        </p:nvSpPr>
        <p:spPr>
          <a:xfrm>
            <a:off x="1501882" y="461431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0EB0669F-B9FA-4350-8F72-EEDD1369162B}"/>
              </a:ext>
            </a:extLst>
          </p:cNvPr>
          <p:cNvSpPr/>
          <p:nvPr/>
        </p:nvSpPr>
        <p:spPr>
          <a:xfrm>
            <a:off x="2600579" y="461431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F4794462-131D-4DC1-B349-076D37CEB739}"/>
              </a:ext>
            </a:extLst>
          </p:cNvPr>
          <p:cNvSpPr/>
          <p:nvPr/>
        </p:nvSpPr>
        <p:spPr>
          <a:xfrm>
            <a:off x="36948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838EAB2E-659B-4C76-83C9-03724A06FC77}"/>
              </a:ext>
            </a:extLst>
          </p:cNvPr>
          <p:cNvSpPr/>
          <p:nvPr/>
        </p:nvSpPr>
        <p:spPr>
          <a:xfrm>
            <a:off x="5126760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B5897F2D-AA67-4DC0-B471-37315EC3E49C}"/>
              </a:ext>
            </a:extLst>
          </p:cNvPr>
          <p:cNvSpPr/>
          <p:nvPr/>
        </p:nvSpPr>
        <p:spPr>
          <a:xfrm>
            <a:off x="5126760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B3FB86D3-71E7-47AF-9D90-DB31CD50AD74}"/>
              </a:ext>
            </a:extLst>
          </p:cNvPr>
          <p:cNvSpPr/>
          <p:nvPr/>
        </p:nvSpPr>
        <p:spPr>
          <a:xfrm>
            <a:off x="6206760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82777D0D-DD93-4FD8-ACF9-1A814352CC0C}"/>
              </a:ext>
            </a:extLst>
          </p:cNvPr>
          <p:cNvSpPr/>
          <p:nvPr/>
        </p:nvSpPr>
        <p:spPr>
          <a:xfrm>
            <a:off x="7286760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1F583654-9953-452F-A5FF-71D33262E8C2}"/>
              </a:ext>
            </a:extLst>
          </p:cNvPr>
          <p:cNvSpPr/>
          <p:nvPr/>
        </p:nvSpPr>
        <p:spPr>
          <a:xfrm>
            <a:off x="5126760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7D4A1116-22BE-4C4C-9FB6-62A7CC062973}"/>
              </a:ext>
            </a:extLst>
          </p:cNvPr>
          <p:cNvSpPr/>
          <p:nvPr/>
        </p:nvSpPr>
        <p:spPr>
          <a:xfrm>
            <a:off x="6206760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B1129B66-2C0E-49EF-BC38-C123852D1024}"/>
              </a:ext>
            </a:extLst>
          </p:cNvPr>
          <p:cNvSpPr/>
          <p:nvPr/>
        </p:nvSpPr>
        <p:spPr>
          <a:xfrm>
            <a:off x="7286760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5363BD78-0A58-42BA-A451-E2649B92CA6F}"/>
              </a:ext>
            </a:extLst>
          </p:cNvPr>
          <p:cNvSpPr/>
          <p:nvPr/>
        </p:nvSpPr>
        <p:spPr>
          <a:xfrm>
            <a:off x="512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6B4A560A-5122-4373-9AB3-1DEFE6D8E109}"/>
              </a:ext>
            </a:extLst>
          </p:cNvPr>
          <p:cNvSpPr/>
          <p:nvPr/>
        </p:nvSpPr>
        <p:spPr>
          <a:xfrm>
            <a:off x="6206760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CD18A449-3967-4F26-86D6-F72B7BEE3466}"/>
              </a:ext>
            </a:extLst>
          </p:cNvPr>
          <p:cNvSpPr/>
          <p:nvPr/>
        </p:nvSpPr>
        <p:spPr>
          <a:xfrm>
            <a:off x="728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298285EC-E8A7-40B8-A0FD-210184DC6943}"/>
              </a:ext>
            </a:extLst>
          </p:cNvPr>
          <p:cNvSpPr/>
          <p:nvPr/>
        </p:nvSpPr>
        <p:spPr>
          <a:xfrm>
            <a:off x="5306760" y="462494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CCF31DA3-E774-483B-AA75-786564575B1B}"/>
              </a:ext>
            </a:extLst>
          </p:cNvPr>
          <p:cNvSpPr/>
          <p:nvPr/>
        </p:nvSpPr>
        <p:spPr>
          <a:xfrm>
            <a:off x="6435683" y="462494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="" xmlns:a16="http://schemas.microsoft.com/office/drawing/2014/main" id="{D7D097FC-393B-435F-89D6-A24ADC5C9D0A}"/>
              </a:ext>
            </a:extLst>
          </p:cNvPr>
          <p:cNvSpPr/>
          <p:nvPr/>
        </p:nvSpPr>
        <p:spPr>
          <a:xfrm>
            <a:off x="7534380" y="462494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="" xmlns:a16="http://schemas.microsoft.com/office/drawing/2014/main" id="{5B919E91-7E17-4AAC-8052-4787BF39C842}"/>
              </a:ext>
            </a:extLst>
          </p:cNvPr>
          <p:cNvCxnSpPr>
            <a:cxnSpLocks/>
          </p:cNvCxnSpPr>
          <p:nvPr/>
        </p:nvCxnSpPr>
        <p:spPr>
          <a:xfrm>
            <a:off x="4594859" y="784882"/>
            <a:ext cx="0" cy="4860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31212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60136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89058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17980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06759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35683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64605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0" grpId="0"/>
      <p:bldP spid="41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コンテンツ プレースホルダー 2"/>
              <p:cNvSpPr txBox="1">
                <a:spLocks/>
              </p:cNvSpPr>
              <p:nvPr/>
            </p:nvSpPr>
            <p:spPr>
              <a:xfrm>
                <a:off x="878970" y="868483"/>
                <a:ext cx="7487790" cy="145189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>
                    <a:solidFill>
                      <a:srgbClr val="FF0000"/>
                    </a:solidFill>
                  </a:rPr>
                  <a:t>先手</a:t>
                </a:r>
                <a:r>
                  <a:rPr lang="ja-JP" altLang="en-US" dirty="0"/>
                  <a:t>が勝てる場合：</a:t>
                </a:r>
                <a:endParaRPr lang="en-US" altLang="ja-JP" dirty="0"/>
              </a:p>
              <a:p>
                <a:r>
                  <a:rPr lang="ja-JP" altLang="en-US" dirty="0">
                    <a:solidFill>
                      <a:srgbClr val="FF0000"/>
                    </a:solidFill>
                  </a:rPr>
                  <a:t>先手</a:t>
                </a:r>
                <a:r>
                  <a:rPr lang="ja-JP" altLang="en-US" dirty="0"/>
                  <a:t>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手目まで</a:t>
                </a:r>
                <a:r>
                  <a:rPr lang="ja-JP" altLang="en-US" dirty="0" smtClean="0"/>
                  <a:t>に</a:t>
                </a:r>
                <a:r>
                  <a:rPr lang="ja-JP" altLang="en-US" dirty="0" smtClean="0">
                    <a:solidFill>
                      <a:srgbClr val="00B050"/>
                    </a:solidFill>
                  </a:rPr>
                  <a:t>緑のパス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全て自分の領地</a:t>
                </a:r>
                <a:endParaRPr lang="en-US" altLang="ja-JP" dirty="0"/>
              </a:p>
              <a:p>
                <a:r>
                  <a:rPr lang="ja-JP" altLang="en-US" dirty="0"/>
                  <a:t>にしているため，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以下</m:t>
                    </m:r>
                  </m:oMath>
                </a14:m>
                <a:r>
                  <a:rPr lang="ja-JP" altLang="en-US" dirty="0"/>
                  <a:t>の共通上位列が存在する．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32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70" y="868483"/>
                <a:ext cx="7487790" cy="1451899"/>
              </a:xfrm>
              <a:prstGeom prst="rect">
                <a:avLst/>
              </a:prstGeom>
              <a:blipFill rotWithShape="0">
                <a:blip r:embed="rId2"/>
                <a:stretch>
                  <a:fillRect l="-2848" t="-8368" r="-1627" b="-13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05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先行研究の説明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25288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126769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" name="円/楕円 9"/>
          <p:cNvSpPr/>
          <p:nvPr/>
        </p:nvSpPr>
        <p:spPr>
          <a:xfrm>
            <a:off x="732516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1802865" y="308596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" name="直線コネクタ 11"/>
          <p:cNvCxnSpPr>
            <a:stCxn id="10" idx="2"/>
            <a:endCxn id="8" idx="0"/>
          </p:cNvCxnSpPr>
          <p:nvPr/>
        </p:nvCxnSpPr>
        <p:spPr>
          <a:xfrm flipH="1">
            <a:off x="469288" y="3229967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4"/>
            <a:endCxn id="107" idx="2"/>
          </p:cNvCxnSpPr>
          <p:nvPr/>
        </p:nvCxnSpPr>
        <p:spPr>
          <a:xfrm>
            <a:off x="469288" y="4427730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6"/>
            <a:endCxn id="9" idx="2"/>
          </p:cNvCxnSpPr>
          <p:nvPr/>
        </p:nvCxnSpPr>
        <p:spPr>
          <a:xfrm>
            <a:off x="1020516" y="3229967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6"/>
            <a:endCxn id="11" idx="2"/>
          </p:cNvCxnSpPr>
          <p:nvPr/>
        </p:nvCxnSpPr>
        <p:spPr>
          <a:xfrm>
            <a:off x="155569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2338040" y="308596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2873215" y="3085967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6" idx="6"/>
            <a:endCxn id="17" idx="2"/>
          </p:cNvCxnSpPr>
          <p:nvPr/>
        </p:nvCxnSpPr>
        <p:spPr>
          <a:xfrm>
            <a:off x="2626040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6"/>
            <a:endCxn id="16" idx="2"/>
          </p:cNvCxnSpPr>
          <p:nvPr/>
        </p:nvCxnSpPr>
        <p:spPr>
          <a:xfrm>
            <a:off x="2090865" y="3229967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126769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732516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1802865" y="413973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1" idx="6"/>
            <a:endCxn id="20" idx="2"/>
          </p:cNvCxnSpPr>
          <p:nvPr/>
        </p:nvCxnSpPr>
        <p:spPr>
          <a:xfrm>
            <a:off x="1020516" y="428373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0" idx="6"/>
            <a:endCxn id="22" idx="2"/>
          </p:cNvCxnSpPr>
          <p:nvPr/>
        </p:nvCxnSpPr>
        <p:spPr>
          <a:xfrm>
            <a:off x="155569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338040" y="413973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円/楕円 25"/>
          <p:cNvSpPr/>
          <p:nvPr/>
        </p:nvSpPr>
        <p:spPr>
          <a:xfrm>
            <a:off x="2873215" y="41397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" name="直線コネクタ 26"/>
          <p:cNvCxnSpPr>
            <a:stCxn id="25" idx="6"/>
            <a:endCxn id="26" idx="2"/>
          </p:cNvCxnSpPr>
          <p:nvPr/>
        </p:nvCxnSpPr>
        <p:spPr>
          <a:xfrm>
            <a:off x="2626040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6"/>
            <a:endCxn id="25" idx="2"/>
          </p:cNvCxnSpPr>
          <p:nvPr/>
        </p:nvCxnSpPr>
        <p:spPr>
          <a:xfrm>
            <a:off x="2090865" y="428373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" idx="6"/>
            <a:endCxn id="21" idx="2"/>
          </p:cNvCxnSpPr>
          <p:nvPr/>
        </p:nvCxnSpPr>
        <p:spPr>
          <a:xfrm>
            <a:off x="613288" y="4283730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7600184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1" name="円/楕円 30"/>
          <p:cNvSpPr/>
          <p:nvPr/>
        </p:nvSpPr>
        <p:spPr>
          <a:xfrm>
            <a:off x="7600184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2" name="円/楕円 31"/>
          <p:cNvSpPr/>
          <p:nvPr/>
        </p:nvSpPr>
        <p:spPr>
          <a:xfrm>
            <a:off x="8655975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3" name="直線コネクタ 32"/>
          <p:cNvCxnSpPr>
            <a:stCxn id="30" idx="6"/>
            <a:endCxn id="32" idx="2"/>
          </p:cNvCxnSpPr>
          <p:nvPr/>
        </p:nvCxnSpPr>
        <p:spPr>
          <a:xfrm>
            <a:off x="7888184" y="2947197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6"/>
            <a:endCxn id="32" idx="2"/>
          </p:cNvCxnSpPr>
          <p:nvPr/>
        </p:nvCxnSpPr>
        <p:spPr>
          <a:xfrm>
            <a:off x="7888184" y="3517967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6825467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6" name="円/楕円 35"/>
          <p:cNvSpPr/>
          <p:nvPr/>
        </p:nvSpPr>
        <p:spPr>
          <a:xfrm>
            <a:off x="6825467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7210361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8" name="直線コネクタ 37"/>
          <p:cNvCxnSpPr>
            <a:stCxn id="35" idx="5"/>
            <a:endCxn id="37" idx="1"/>
          </p:cNvCxnSpPr>
          <p:nvPr/>
        </p:nvCxnSpPr>
        <p:spPr>
          <a:xfrm>
            <a:off x="7071290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6" idx="7"/>
            <a:endCxn id="37" idx="3"/>
          </p:cNvCxnSpPr>
          <p:nvPr/>
        </p:nvCxnSpPr>
        <p:spPr>
          <a:xfrm flipV="1">
            <a:off x="7071290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0" idx="3"/>
            <a:endCxn id="37" idx="7"/>
          </p:cNvCxnSpPr>
          <p:nvPr/>
        </p:nvCxnSpPr>
        <p:spPr>
          <a:xfrm flipH="1">
            <a:off x="7456184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1" idx="1"/>
            <a:endCxn id="37" idx="5"/>
          </p:cNvCxnSpPr>
          <p:nvPr/>
        </p:nvCxnSpPr>
        <p:spPr>
          <a:xfrm flipH="1" flipV="1">
            <a:off x="7456184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6055679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6055679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6440573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2" idx="5"/>
            <a:endCxn id="44" idx="1"/>
          </p:cNvCxnSpPr>
          <p:nvPr/>
        </p:nvCxnSpPr>
        <p:spPr>
          <a:xfrm>
            <a:off x="6301502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3" idx="7"/>
            <a:endCxn id="44" idx="3"/>
          </p:cNvCxnSpPr>
          <p:nvPr/>
        </p:nvCxnSpPr>
        <p:spPr>
          <a:xfrm flipV="1">
            <a:off x="6301502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5280962" y="28031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5280962" y="3373967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9" name="円/楕円 48"/>
          <p:cNvSpPr/>
          <p:nvPr/>
        </p:nvSpPr>
        <p:spPr>
          <a:xfrm>
            <a:off x="5665856" y="3085967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0" name="直線コネクタ 49"/>
          <p:cNvCxnSpPr>
            <a:stCxn id="47" idx="5"/>
            <a:endCxn id="49" idx="1"/>
          </p:cNvCxnSpPr>
          <p:nvPr/>
        </p:nvCxnSpPr>
        <p:spPr>
          <a:xfrm>
            <a:off x="5526785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8" idx="7"/>
            <a:endCxn id="49" idx="3"/>
          </p:cNvCxnSpPr>
          <p:nvPr/>
        </p:nvCxnSpPr>
        <p:spPr>
          <a:xfrm flipV="1">
            <a:off x="5526785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2" idx="3"/>
            <a:endCxn id="49" idx="7"/>
          </p:cNvCxnSpPr>
          <p:nvPr/>
        </p:nvCxnSpPr>
        <p:spPr>
          <a:xfrm flipH="1">
            <a:off x="5911679" y="3049020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3" idx="1"/>
            <a:endCxn id="49" idx="5"/>
          </p:cNvCxnSpPr>
          <p:nvPr/>
        </p:nvCxnSpPr>
        <p:spPr>
          <a:xfrm flipH="1" flipV="1">
            <a:off x="5911679" y="3331790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4" idx="7"/>
            <a:endCxn id="35" idx="3"/>
          </p:cNvCxnSpPr>
          <p:nvPr/>
        </p:nvCxnSpPr>
        <p:spPr>
          <a:xfrm flipV="1">
            <a:off x="6686396" y="3049020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4" idx="5"/>
            <a:endCxn id="36" idx="1"/>
          </p:cNvCxnSpPr>
          <p:nvPr/>
        </p:nvCxnSpPr>
        <p:spPr>
          <a:xfrm>
            <a:off x="6686396" y="3331790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7600184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7600184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6825467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円/楕円 58"/>
          <p:cNvSpPr/>
          <p:nvPr/>
        </p:nvSpPr>
        <p:spPr>
          <a:xfrm>
            <a:off x="6825467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円/楕円 59"/>
          <p:cNvSpPr/>
          <p:nvPr/>
        </p:nvSpPr>
        <p:spPr>
          <a:xfrm>
            <a:off x="7210361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1" name="直線コネクタ 60"/>
          <p:cNvCxnSpPr>
            <a:stCxn id="58" idx="5"/>
            <a:endCxn id="60" idx="1"/>
          </p:cNvCxnSpPr>
          <p:nvPr/>
        </p:nvCxnSpPr>
        <p:spPr>
          <a:xfrm>
            <a:off x="7071290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59" idx="7"/>
            <a:endCxn id="60" idx="3"/>
          </p:cNvCxnSpPr>
          <p:nvPr/>
        </p:nvCxnSpPr>
        <p:spPr>
          <a:xfrm flipV="1">
            <a:off x="7071290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56" idx="3"/>
            <a:endCxn id="60" idx="7"/>
          </p:cNvCxnSpPr>
          <p:nvPr/>
        </p:nvCxnSpPr>
        <p:spPr>
          <a:xfrm flipH="1">
            <a:off x="7456184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7" idx="1"/>
            <a:endCxn id="60" idx="5"/>
          </p:cNvCxnSpPr>
          <p:nvPr/>
        </p:nvCxnSpPr>
        <p:spPr>
          <a:xfrm flipH="1" flipV="1">
            <a:off x="7456184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6055679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6" name="円/楕円 65"/>
          <p:cNvSpPr/>
          <p:nvPr/>
        </p:nvSpPr>
        <p:spPr>
          <a:xfrm>
            <a:off x="6055679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7" name="円/楕円 66"/>
          <p:cNvSpPr/>
          <p:nvPr/>
        </p:nvSpPr>
        <p:spPr>
          <a:xfrm>
            <a:off x="6440573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68" name="直線コネクタ 67"/>
          <p:cNvCxnSpPr>
            <a:stCxn id="65" idx="5"/>
            <a:endCxn id="67" idx="1"/>
          </p:cNvCxnSpPr>
          <p:nvPr/>
        </p:nvCxnSpPr>
        <p:spPr>
          <a:xfrm>
            <a:off x="6301502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6" idx="7"/>
            <a:endCxn id="67" idx="3"/>
          </p:cNvCxnSpPr>
          <p:nvPr/>
        </p:nvCxnSpPr>
        <p:spPr>
          <a:xfrm flipV="1">
            <a:off x="6301502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5280962" y="385696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1" name="円/楕円 70"/>
          <p:cNvSpPr/>
          <p:nvPr/>
        </p:nvSpPr>
        <p:spPr>
          <a:xfrm>
            <a:off x="5280962" y="442773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2" name="円/楕円 71"/>
          <p:cNvSpPr/>
          <p:nvPr/>
        </p:nvSpPr>
        <p:spPr>
          <a:xfrm>
            <a:off x="5665856" y="413973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73" name="直線コネクタ 72"/>
          <p:cNvCxnSpPr>
            <a:stCxn id="70" idx="5"/>
            <a:endCxn id="72" idx="1"/>
          </p:cNvCxnSpPr>
          <p:nvPr/>
        </p:nvCxnSpPr>
        <p:spPr>
          <a:xfrm>
            <a:off x="5526785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71" idx="7"/>
            <a:endCxn id="72" idx="3"/>
          </p:cNvCxnSpPr>
          <p:nvPr/>
        </p:nvCxnSpPr>
        <p:spPr>
          <a:xfrm flipV="1">
            <a:off x="5526785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65" idx="3"/>
            <a:endCxn id="72" idx="7"/>
          </p:cNvCxnSpPr>
          <p:nvPr/>
        </p:nvCxnSpPr>
        <p:spPr>
          <a:xfrm flipH="1">
            <a:off x="5911679" y="410278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6" idx="1"/>
            <a:endCxn id="72" idx="5"/>
          </p:cNvCxnSpPr>
          <p:nvPr/>
        </p:nvCxnSpPr>
        <p:spPr>
          <a:xfrm flipH="1" flipV="1">
            <a:off x="5911679" y="438555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7" idx="7"/>
            <a:endCxn id="58" idx="3"/>
          </p:cNvCxnSpPr>
          <p:nvPr/>
        </p:nvCxnSpPr>
        <p:spPr>
          <a:xfrm flipV="1">
            <a:off x="6686396" y="410278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7" idx="5"/>
            <a:endCxn id="59" idx="1"/>
          </p:cNvCxnSpPr>
          <p:nvPr/>
        </p:nvCxnSpPr>
        <p:spPr>
          <a:xfrm>
            <a:off x="6686396" y="438555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7600184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7600184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6825467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6825467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3" name="円/楕円 82"/>
          <p:cNvSpPr/>
          <p:nvPr/>
        </p:nvSpPr>
        <p:spPr>
          <a:xfrm>
            <a:off x="7210361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4" name="直線コネクタ 83"/>
          <p:cNvCxnSpPr>
            <a:stCxn id="81" idx="5"/>
            <a:endCxn id="83" idx="1"/>
          </p:cNvCxnSpPr>
          <p:nvPr/>
        </p:nvCxnSpPr>
        <p:spPr>
          <a:xfrm>
            <a:off x="7071290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2" idx="7"/>
            <a:endCxn id="83" idx="3"/>
          </p:cNvCxnSpPr>
          <p:nvPr/>
        </p:nvCxnSpPr>
        <p:spPr>
          <a:xfrm flipV="1">
            <a:off x="7071290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79" idx="3"/>
            <a:endCxn id="83" idx="7"/>
          </p:cNvCxnSpPr>
          <p:nvPr/>
        </p:nvCxnSpPr>
        <p:spPr>
          <a:xfrm flipH="1">
            <a:off x="7456184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80" idx="1"/>
            <a:endCxn id="83" idx="5"/>
          </p:cNvCxnSpPr>
          <p:nvPr/>
        </p:nvCxnSpPr>
        <p:spPr>
          <a:xfrm flipH="1" flipV="1">
            <a:off x="7456184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055679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9" name="円/楕円 88"/>
          <p:cNvSpPr/>
          <p:nvPr/>
        </p:nvSpPr>
        <p:spPr>
          <a:xfrm>
            <a:off x="6055679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0" name="円/楕円 89"/>
          <p:cNvSpPr/>
          <p:nvPr/>
        </p:nvSpPr>
        <p:spPr>
          <a:xfrm>
            <a:off x="6440573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1" name="直線コネクタ 90"/>
          <p:cNvCxnSpPr>
            <a:stCxn id="88" idx="5"/>
            <a:endCxn id="90" idx="1"/>
          </p:cNvCxnSpPr>
          <p:nvPr/>
        </p:nvCxnSpPr>
        <p:spPr>
          <a:xfrm>
            <a:off x="6301502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89" idx="7"/>
            <a:endCxn id="90" idx="3"/>
          </p:cNvCxnSpPr>
          <p:nvPr/>
        </p:nvCxnSpPr>
        <p:spPr>
          <a:xfrm flipV="1">
            <a:off x="6301502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円/楕円 92"/>
          <p:cNvSpPr/>
          <p:nvPr/>
        </p:nvSpPr>
        <p:spPr>
          <a:xfrm>
            <a:off x="5280962" y="492145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5280962" y="549222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5" name="円/楕円 94"/>
          <p:cNvSpPr/>
          <p:nvPr/>
        </p:nvSpPr>
        <p:spPr>
          <a:xfrm>
            <a:off x="5665856" y="520422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6" name="直線コネクタ 95"/>
          <p:cNvCxnSpPr>
            <a:stCxn id="93" idx="5"/>
            <a:endCxn id="95" idx="1"/>
          </p:cNvCxnSpPr>
          <p:nvPr/>
        </p:nvCxnSpPr>
        <p:spPr>
          <a:xfrm>
            <a:off x="5526785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4" idx="7"/>
            <a:endCxn id="95" idx="3"/>
          </p:cNvCxnSpPr>
          <p:nvPr/>
        </p:nvCxnSpPr>
        <p:spPr>
          <a:xfrm flipV="1">
            <a:off x="5526785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8" idx="3"/>
            <a:endCxn id="95" idx="7"/>
          </p:cNvCxnSpPr>
          <p:nvPr/>
        </p:nvCxnSpPr>
        <p:spPr>
          <a:xfrm flipH="1">
            <a:off x="5911679" y="516727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1"/>
            <a:endCxn id="95" idx="5"/>
          </p:cNvCxnSpPr>
          <p:nvPr/>
        </p:nvCxnSpPr>
        <p:spPr>
          <a:xfrm flipH="1" flipV="1">
            <a:off x="5911679" y="545004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0" idx="7"/>
            <a:endCxn id="81" idx="3"/>
          </p:cNvCxnSpPr>
          <p:nvPr/>
        </p:nvCxnSpPr>
        <p:spPr>
          <a:xfrm flipV="1">
            <a:off x="6686396" y="516727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0" idx="5"/>
            <a:endCxn id="82" idx="1"/>
          </p:cNvCxnSpPr>
          <p:nvPr/>
        </p:nvCxnSpPr>
        <p:spPr>
          <a:xfrm>
            <a:off x="6686396" y="545004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56" idx="6"/>
            <a:endCxn id="32" idx="2"/>
          </p:cNvCxnSpPr>
          <p:nvPr/>
        </p:nvCxnSpPr>
        <p:spPr>
          <a:xfrm>
            <a:off x="7888184" y="4000960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57" idx="6"/>
            <a:endCxn id="32" idx="2"/>
          </p:cNvCxnSpPr>
          <p:nvPr/>
        </p:nvCxnSpPr>
        <p:spPr>
          <a:xfrm flipV="1">
            <a:off x="7888184" y="4283730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9" idx="6"/>
            <a:endCxn id="32" idx="2"/>
          </p:cNvCxnSpPr>
          <p:nvPr/>
        </p:nvCxnSpPr>
        <p:spPr>
          <a:xfrm flipV="1">
            <a:off x="7888184" y="4283730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80" idx="6"/>
            <a:endCxn id="32" idx="2"/>
          </p:cNvCxnSpPr>
          <p:nvPr/>
        </p:nvCxnSpPr>
        <p:spPr>
          <a:xfrm flipV="1">
            <a:off x="7888184" y="4283730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円/楕円 105"/>
          <p:cNvSpPr/>
          <p:nvPr/>
        </p:nvSpPr>
        <p:spPr>
          <a:xfrm>
            <a:off x="126769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7" name="円/楕円 106"/>
          <p:cNvSpPr/>
          <p:nvPr/>
        </p:nvSpPr>
        <p:spPr>
          <a:xfrm>
            <a:off x="732516" y="519349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180286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7" idx="6"/>
            <a:endCxn id="106" idx="2"/>
          </p:cNvCxnSpPr>
          <p:nvPr/>
        </p:nvCxnSpPr>
        <p:spPr>
          <a:xfrm>
            <a:off x="1020516" y="533749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6"/>
            <a:endCxn id="108" idx="2"/>
          </p:cNvCxnSpPr>
          <p:nvPr/>
        </p:nvCxnSpPr>
        <p:spPr>
          <a:xfrm>
            <a:off x="155569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円/楕円 110"/>
          <p:cNvSpPr/>
          <p:nvPr/>
        </p:nvSpPr>
        <p:spPr>
          <a:xfrm>
            <a:off x="2338040" y="519349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2" name="円/楕円 111"/>
          <p:cNvSpPr/>
          <p:nvPr/>
        </p:nvSpPr>
        <p:spPr>
          <a:xfrm>
            <a:off x="2873215" y="519349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3" name="直線コネクタ 112"/>
          <p:cNvCxnSpPr>
            <a:stCxn id="111" idx="6"/>
            <a:endCxn id="112" idx="2"/>
          </p:cNvCxnSpPr>
          <p:nvPr/>
        </p:nvCxnSpPr>
        <p:spPr>
          <a:xfrm>
            <a:off x="2626040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6"/>
            <a:endCxn id="111" idx="2"/>
          </p:cNvCxnSpPr>
          <p:nvPr/>
        </p:nvCxnSpPr>
        <p:spPr>
          <a:xfrm>
            <a:off x="2090865" y="533749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4114144" y="2995967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4114144" y="404973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4114144" y="5103493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8226940" y="5724202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9" name="直線コネクタ 118"/>
          <p:cNvCxnSpPr>
            <a:stCxn id="32" idx="4"/>
            <a:endCxn id="118" idx="0"/>
          </p:cNvCxnSpPr>
          <p:nvPr/>
        </p:nvCxnSpPr>
        <p:spPr>
          <a:xfrm flipH="1">
            <a:off x="8662901" y="4427730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7" idx="6"/>
            <a:endCxn id="115" idx="2"/>
          </p:cNvCxnSpPr>
          <p:nvPr/>
        </p:nvCxnSpPr>
        <p:spPr>
          <a:xfrm>
            <a:off x="3161215" y="3229967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26" idx="6"/>
            <a:endCxn id="116" idx="2"/>
          </p:cNvCxnSpPr>
          <p:nvPr/>
        </p:nvCxnSpPr>
        <p:spPr>
          <a:xfrm>
            <a:off x="3161215" y="4283730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2" idx="6"/>
            <a:endCxn id="117" idx="2"/>
          </p:cNvCxnSpPr>
          <p:nvPr/>
        </p:nvCxnSpPr>
        <p:spPr>
          <a:xfrm>
            <a:off x="3161215" y="5337492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5" idx="6"/>
            <a:endCxn id="47" idx="2"/>
          </p:cNvCxnSpPr>
          <p:nvPr/>
        </p:nvCxnSpPr>
        <p:spPr>
          <a:xfrm flipV="1">
            <a:off x="4582144" y="2947197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15" idx="6"/>
            <a:endCxn id="48" idx="2"/>
          </p:cNvCxnSpPr>
          <p:nvPr/>
        </p:nvCxnSpPr>
        <p:spPr>
          <a:xfrm>
            <a:off x="4582144" y="3229967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116" idx="6"/>
            <a:endCxn id="70" idx="2"/>
          </p:cNvCxnSpPr>
          <p:nvPr/>
        </p:nvCxnSpPr>
        <p:spPr>
          <a:xfrm flipV="1">
            <a:off x="4582144" y="400096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116" idx="6"/>
            <a:endCxn id="71" idx="2"/>
          </p:cNvCxnSpPr>
          <p:nvPr/>
        </p:nvCxnSpPr>
        <p:spPr>
          <a:xfrm>
            <a:off x="4582144" y="428373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117" idx="6"/>
            <a:endCxn id="93" idx="2"/>
          </p:cNvCxnSpPr>
          <p:nvPr/>
        </p:nvCxnSpPr>
        <p:spPr>
          <a:xfrm flipV="1">
            <a:off x="4582144" y="5065452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17" idx="6"/>
            <a:endCxn id="94" idx="2"/>
          </p:cNvCxnSpPr>
          <p:nvPr/>
        </p:nvCxnSpPr>
        <p:spPr>
          <a:xfrm>
            <a:off x="4582144" y="5337493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正方形/長方形 132"/>
          <p:cNvSpPr/>
          <p:nvPr/>
        </p:nvSpPr>
        <p:spPr>
          <a:xfrm>
            <a:off x="3924310" y="2935612"/>
            <a:ext cx="860011" cy="269245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134" name="コンテンツ プレースホルダー 2"/>
          <p:cNvSpPr txBox="1">
            <a:spLocks/>
          </p:cNvSpPr>
          <p:nvPr/>
        </p:nvSpPr>
        <p:spPr>
          <a:xfrm>
            <a:off x="325288" y="856898"/>
            <a:ext cx="3973386" cy="137330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手の制限があると，</a:t>
            </a:r>
            <a:endParaRPr lang="en-US" altLang="ja-JP" dirty="0" smtClean="0"/>
          </a:p>
        </p:txBody>
      </p:sp>
      <p:graphicFrame>
        <p:nvGraphicFramePr>
          <p:cNvPr id="135" name="表 134"/>
          <p:cNvGraphicFramePr>
            <a:graphicFrameLocks noGrp="1"/>
          </p:cNvGraphicFramePr>
          <p:nvPr>
            <p:extLst/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7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0"/>
                <a:ext cx="1999064" cy="2128458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 smtClean="0"/>
              </a:p>
              <a:p>
                <a:r>
                  <a:rPr lang="ja-JP" altLang="en-US" dirty="0"/>
                  <a:t>であるときの</a:t>
                </a:r>
                <a:endParaRPr lang="en-US" altLang="ja-JP" dirty="0"/>
              </a:p>
              <a:p>
                <a:r>
                  <a:rPr lang="ja-JP" altLang="en-US" dirty="0"/>
                  <a:t>インスタンス</a:t>
                </a:r>
              </a:p>
              <a:p>
                <a:endParaRPr lang="en-US" altLang="ja-JP" b="0" dirty="0"/>
              </a:p>
            </p:txBody>
          </p:sp>
        </mc:Choice>
        <mc:Fallback xmlns="">
          <p:sp>
            <p:nvSpPr>
              <p:cNvPr id="129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0"/>
                <a:ext cx="1999064" cy="2128458"/>
              </a:xfrm>
              <a:blipFill rotWithShape="0">
                <a:blip r:embed="rId2"/>
                <a:stretch>
                  <a:fillRect l="-9697" b="-62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212" name="表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77811"/>
              </p:ext>
            </p:extLst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6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共通上位</a:t>
            </a:r>
            <a:r>
              <a:rPr lang="ja-JP" altLang="en-US" sz="2800" dirty="0"/>
              <a:t>列</a:t>
            </a:r>
            <a:r>
              <a:rPr lang="ja-JP" altLang="en-US" sz="2800" dirty="0" smtClean="0"/>
              <a:t>は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文字以上なので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本来は負ける例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84092"/>
              </p:ext>
            </p:extLst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160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 rotWithShape="0">
                <a:blip r:embed="rId4"/>
                <a:stretch>
                  <a:fillRect l="-8081" r="-3030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5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共通上位</a:t>
            </a:r>
            <a:r>
              <a:rPr lang="ja-JP" altLang="en-US" sz="2800" dirty="0"/>
              <a:t>列</a:t>
            </a:r>
            <a:r>
              <a:rPr lang="ja-JP" altLang="en-US" sz="2800" dirty="0" smtClean="0"/>
              <a:t>は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文字以上なので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本来は負ける例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/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 rotWithShape="0">
                <a:blip r:embed="rId4"/>
                <a:stretch>
                  <a:fillRect l="-8081" r="-3030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3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共通上位</a:t>
            </a:r>
            <a:r>
              <a:rPr lang="ja-JP" altLang="en-US" sz="2800" dirty="0"/>
              <a:t>列</a:t>
            </a:r>
            <a:r>
              <a:rPr lang="ja-JP" altLang="en-US" sz="2800" dirty="0" smtClean="0"/>
              <a:t>は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文字以上なので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本来は負ける例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/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 rotWithShape="0">
                <a:blip r:embed="rId4"/>
                <a:stretch>
                  <a:fillRect l="-8081" r="-3030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36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共通上位</a:t>
            </a:r>
            <a:r>
              <a:rPr lang="ja-JP" altLang="en-US" sz="2800" dirty="0"/>
              <a:t>列</a:t>
            </a:r>
            <a:r>
              <a:rPr lang="ja-JP" altLang="en-US" sz="2800" dirty="0" smtClean="0"/>
              <a:t>は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文字以上なので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本来は負ける例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/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 rotWithShape="0">
                <a:blip r:embed="rId4"/>
                <a:stretch>
                  <a:fillRect l="-8081" r="-3030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3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共通上位</a:t>
            </a:r>
            <a:r>
              <a:rPr lang="ja-JP" altLang="en-US" sz="2800" dirty="0"/>
              <a:t>列</a:t>
            </a:r>
            <a:r>
              <a:rPr lang="ja-JP" altLang="en-US" sz="2800" dirty="0" smtClean="0"/>
              <a:t>は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文字以上なので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本来は負ける例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/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角丸四角形吹き出し 6"/>
          <p:cNvSpPr/>
          <p:nvPr/>
        </p:nvSpPr>
        <p:spPr>
          <a:xfrm>
            <a:off x="5252817" y="5478470"/>
            <a:ext cx="1833783" cy="778649"/>
          </a:xfrm>
          <a:prstGeom prst="wedgeRoundRectCallout">
            <a:avLst>
              <a:gd name="adj1" fmla="val 19871"/>
              <a:gd name="adj2" fmla="val -10104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 smtClean="0"/>
              <a:t>進めない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7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 rotWithShape="0">
                <a:blip r:embed="rId4"/>
                <a:stretch>
                  <a:fillRect l="-8081" r="-3030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7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共通上位</a:t>
            </a:r>
            <a:r>
              <a:rPr lang="ja-JP" altLang="en-US" sz="2800" dirty="0"/>
              <a:t>列</a:t>
            </a:r>
            <a:r>
              <a:rPr lang="ja-JP" altLang="en-US" sz="2800" dirty="0" smtClean="0"/>
              <a:t>は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文字以上なので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本来は負ける例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/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角丸四角形吹き出し 6"/>
          <p:cNvSpPr/>
          <p:nvPr/>
        </p:nvSpPr>
        <p:spPr>
          <a:xfrm>
            <a:off x="5252817" y="5478470"/>
            <a:ext cx="1833783" cy="778649"/>
          </a:xfrm>
          <a:prstGeom prst="wedgeRoundRectCallout">
            <a:avLst>
              <a:gd name="adj1" fmla="val 19871"/>
              <a:gd name="adj2" fmla="val -10104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 smtClean="0"/>
              <a:t>進めない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7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 rotWithShape="0">
                <a:blip r:embed="rId4"/>
                <a:stretch>
                  <a:fillRect l="-8081" r="-3030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3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39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共通上位</a:t>
            </a:r>
            <a:r>
              <a:rPr lang="ja-JP" altLang="en-US" sz="2800" dirty="0"/>
              <a:t>列</a:t>
            </a:r>
            <a:r>
              <a:rPr lang="ja-JP" altLang="en-US" sz="2800" dirty="0" smtClean="0"/>
              <a:t>は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文字以上なので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本来は負ける例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/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7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 rotWithShape="0">
                <a:blip r:embed="rId4"/>
                <a:stretch>
                  <a:fillRect l="-8081" r="-3030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1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Flood-It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8852"/>
              </p:ext>
            </p:extLst>
          </p:nvPr>
        </p:nvGraphicFramePr>
        <p:xfrm>
          <a:off x="411480" y="1374643"/>
          <a:ext cx="8366760" cy="4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7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371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色分けされたグリッド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終了までの最小の手数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以下のような問題として考えられる．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1F0E40B4-C629-43FF-9F72-8487BAFA4231}"/>
              </a:ext>
            </a:extLst>
          </p:cNvPr>
          <p:cNvSpPr/>
          <p:nvPr/>
        </p:nvSpPr>
        <p:spPr>
          <a:xfrm>
            <a:off x="822959" y="2629094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06AFFAA2-5F44-4376-8F89-EC7F53021098}"/>
              </a:ext>
            </a:extLst>
          </p:cNvPr>
          <p:cNvSpPr/>
          <p:nvPr/>
        </p:nvSpPr>
        <p:spPr>
          <a:xfrm>
            <a:off x="822959" y="262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B6B418A7-F638-46B5-A3BA-A80FA921B7FB}"/>
              </a:ext>
            </a:extLst>
          </p:cNvPr>
          <p:cNvSpPr/>
          <p:nvPr/>
        </p:nvSpPr>
        <p:spPr>
          <a:xfrm>
            <a:off x="1902959" y="262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77AA787D-4E4D-4850-AA48-98FB38EC971C}"/>
              </a:ext>
            </a:extLst>
          </p:cNvPr>
          <p:cNvSpPr/>
          <p:nvPr/>
        </p:nvSpPr>
        <p:spPr>
          <a:xfrm>
            <a:off x="2982959" y="2629094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7E6A57D3-4EAA-4E12-B2E4-1D8CC0A96835}"/>
              </a:ext>
            </a:extLst>
          </p:cNvPr>
          <p:cNvSpPr/>
          <p:nvPr/>
        </p:nvSpPr>
        <p:spPr>
          <a:xfrm>
            <a:off x="822959" y="370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11710802-EDF6-4899-B1F9-D7799702B8D7}"/>
              </a:ext>
            </a:extLst>
          </p:cNvPr>
          <p:cNvSpPr/>
          <p:nvPr/>
        </p:nvSpPr>
        <p:spPr>
          <a:xfrm>
            <a:off x="1902959" y="370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8D940DC3-E272-4EC2-A7FB-839BAB97CD0C}"/>
              </a:ext>
            </a:extLst>
          </p:cNvPr>
          <p:cNvSpPr/>
          <p:nvPr/>
        </p:nvSpPr>
        <p:spPr>
          <a:xfrm>
            <a:off x="2982959" y="370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3D01080A-535A-4AD3-A959-299A5DFC69B7}"/>
              </a:ext>
            </a:extLst>
          </p:cNvPr>
          <p:cNvSpPr/>
          <p:nvPr/>
        </p:nvSpPr>
        <p:spPr>
          <a:xfrm>
            <a:off x="82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EDDFA2B9-A564-4C7D-A838-C99627DCA791}"/>
              </a:ext>
            </a:extLst>
          </p:cNvPr>
          <p:cNvSpPr/>
          <p:nvPr/>
        </p:nvSpPr>
        <p:spPr>
          <a:xfrm>
            <a:off x="1902959" y="478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A6C250E2-E98B-4B95-AC1F-52AB0BE7846E}"/>
              </a:ext>
            </a:extLst>
          </p:cNvPr>
          <p:cNvSpPr/>
          <p:nvPr/>
        </p:nvSpPr>
        <p:spPr>
          <a:xfrm>
            <a:off x="298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848275B5-4384-422B-A1A1-ACF67DBC7B88}"/>
              </a:ext>
            </a:extLst>
          </p:cNvPr>
          <p:cNvSpPr/>
          <p:nvPr/>
        </p:nvSpPr>
        <p:spPr>
          <a:xfrm>
            <a:off x="5142959" y="436614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36A8A1BC-CF16-45CB-BBDA-D787F3C17364}"/>
              </a:ext>
            </a:extLst>
          </p:cNvPr>
          <p:cNvSpPr/>
          <p:nvPr/>
        </p:nvSpPr>
        <p:spPr>
          <a:xfrm>
            <a:off x="6256769" y="436614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87E8A900-5E5D-488A-8F51-DA3D8620915C}"/>
              </a:ext>
            </a:extLst>
          </p:cNvPr>
          <p:cNvSpPr/>
          <p:nvPr/>
        </p:nvSpPr>
        <p:spPr>
          <a:xfrm>
            <a:off x="7370579" y="43661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19105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48029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76951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320" y="31690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3</a:t>
            </a:r>
            <a:r>
              <a:rPr lang="ja-JP" altLang="en-US" sz="3600" dirty="0">
                <a:solidFill>
                  <a:srgbClr val="FF0000"/>
                </a:solidFill>
              </a:rPr>
              <a:t>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共通上位</a:t>
            </a:r>
            <a:r>
              <a:rPr lang="ja-JP" altLang="en-US" sz="2800" dirty="0"/>
              <a:t>列</a:t>
            </a:r>
            <a:r>
              <a:rPr lang="ja-JP" altLang="en-US" sz="2800" dirty="0" smtClean="0"/>
              <a:t>は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文字以上なので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本来は負ける例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/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 rotWithShape="0">
                <a:blip r:embed="rId4"/>
                <a:stretch>
                  <a:fillRect l="-8081" r="-3030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1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共通上位</a:t>
            </a:r>
            <a:r>
              <a:rPr lang="ja-JP" altLang="en-US" sz="2800" dirty="0"/>
              <a:t>列</a:t>
            </a:r>
            <a:r>
              <a:rPr lang="ja-JP" altLang="en-US" sz="2800" dirty="0" smtClean="0"/>
              <a:t>は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文字以上なので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本来は負ける例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/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 rotWithShape="0">
                <a:blip r:embed="rId4"/>
                <a:stretch>
                  <a:fillRect l="-8081" r="-3030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7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42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共通上位</a:t>
            </a:r>
            <a:r>
              <a:rPr lang="ja-JP" altLang="en-US" sz="2800" dirty="0"/>
              <a:t>列</a:t>
            </a:r>
            <a:r>
              <a:rPr lang="ja-JP" altLang="en-US" sz="2800" dirty="0" smtClean="0"/>
              <a:t>は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文字以上なので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本来は負ける例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/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7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 rotWithShape="0">
                <a:blip r:embed="rId4"/>
                <a:stretch>
                  <a:fillRect l="-8081" r="-3030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8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43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共通上位</a:t>
            </a:r>
            <a:r>
              <a:rPr lang="ja-JP" altLang="en-US" sz="2800" dirty="0"/>
              <a:t>列</a:t>
            </a:r>
            <a:r>
              <a:rPr lang="ja-JP" altLang="en-US" sz="2800" dirty="0" smtClean="0"/>
              <a:t>は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文字以上なので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本来は負ける例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/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 rotWithShape="0">
                <a:blip r:embed="rId4"/>
                <a:stretch>
                  <a:fillRect l="-8081" r="-3030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5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共通上位</a:t>
            </a:r>
            <a:r>
              <a:rPr lang="ja-JP" altLang="en-US" sz="2800" dirty="0"/>
              <a:t>列</a:t>
            </a:r>
            <a:r>
              <a:rPr lang="ja-JP" altLang="en-US" sz="2800" dirty="0" smtClean="0"/>
              <a:t>は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文字以上なので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本来は負ける例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/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 rotWithShape="0">
                <a:blip r:embed="rId4"/>
                <a:stretch>
                  <a:fillRect l="-8081" r="-3030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6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共通上位</a:t>
            </a:r>
            <a:r>
              <a:rPr lang="ja-JP" altLang="en-US" sz="2800" dirty="0"/>
              <a:t>列</a:t>
            </a:r>
            <a:r>
              <a:rPr lang="ja-JP" altLang="en-US" sz="2800" dirty="0" smtClean="0"/>
              <a:t>は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文字以上なので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本来は負ける例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/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 rotWithShape="0">
                <a:blip r:embed="rId4"/>
                <a:stretch>
                  <a:fillRect l="-8081" r="-3030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4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46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共通上位</a:t>
            </a:r>
            <a:r>
              <a:rPr lang="ja-JP" altLang="en-US" sz="2800" dirty="0"/>
              <a:t>列</a:t>
            </a:r>
            <a:r>
              <a:rPr lang="ja-JP" altLang="en-US" sz="2800" dirty="0" smtClean="0"/>
              <a:t>は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文字以上なので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本来は負ける例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/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 rotWithShape="0">
                <a:blip r:embed="rId4"/>
                <a:stretch>
                  <a:fillRect l="-8081" r="-3030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8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47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共通上位</a:t>
            </a:r>
            <a:r>
              <a:rPr lang="ja-JP" altLang="en-US" sz="2800" dirty="0"/>
              <a:t>列</a:t>
            </a:r>
            <a:r>
              <a:rPr lang="ja-JP" altLang="en-US" sz="2800" dirty="0" smtClean="0"/>
              <a:t>は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文字以上なので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本来は負ける例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/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 rotWithShape="0">
                <a:blip r:embed="rId4"/>
                <a:stretch>
                  <a:fillRect l="-8081" r="-3030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0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48</a:t>
            </a:fld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96170"/>
          </a:xfrm>
        </p:spPr>
        <p:txBody>
          <a:bodyPr/>
          <a:lstStyle/>
          <a:p>
            <a:r>
              <a:rPr lang="ja-JP" altLang="en-US" dirty="0" smtClean="0"/>
              <a:t>先手が途中で青を宣言できることで勝てるように</a:t>
            </a:r>
            <a:endParaRPr lang="en-US" altLang="ja-JP" dirty="0" smtClean="0"/>
          </a:p>
          <a:p>
            <a:r>
              <a:rPr lang="ja-JP" altLang="en-US" dirty="0" smtClean="0"/>
              <a:t>なってしまう例が存在</a:t>
            </a:r>
            <a:endParaRPr lang="en-US" altLang="ja-JP" dirty="0" smtClean="0"/>
          </a:p>
        </p:txBody>
      </p:sp>
      <p:sp>
        <p:nvSpPr>
          <p:cNvPr id="73" name="円/楕円 72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74" name="円/楕円 73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5" name="円/楕円 74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8" name="円/楕円 77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0" name="円/楕円 79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1" name="直線コネクタ 80"/>
          <p:cNvCxnSpPr>
            <a:stCxn id="78" idx="2"/>
            <a:endCxn id="74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74" idx="4"/>
            <a:endCxn id="142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78" idx="6"/>
            <a:endCxn id="75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75" idx="6"/>
            <a:endCxn id="80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0" idx="6"/>
            <a:endCxn id="150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7" name="円/楕円 8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8" name="円/楕円 87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89" name="直線コネクタ 88"/>
          <p:cNvCxnSpPr>
            <a:stCxn id="86" idx="6"/>
            <a:endCxn id="88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stCxn id="87" idx="6"/>
            <a:endCxn id="88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円/楕円 9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2" name="円/楕円 9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4" name="円/楕円 93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5" name="直線コネクタ 94"/>
          <p:cNvCxnSpPr>
            <a:stCxn id="91" idx="5"/>
            <a:endCxn id="94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92" idx="7"/>
            <a:endCxn id="94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86" idx="3"/>
            <a:endCxn id="94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7" idx="1"/>
            <a:endCxn id="94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円/楕円 99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6" name="円/楕円 10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8" name="円/楕円 107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9" name="直線コネクタ 108"/>
          <p:cNvCxnSpPr>
            <a:stCxn id="100" idx="5"/>
            <a:endCxn id="108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106" idx="7"/>
            <a:endCxn id="108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100" idx="3"/>
            <a:endCxn id="150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stCxn id="106" idx="1"/>
            <a:endCxn id="150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108" idx="7"/>
            <a:endCxn id="9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8" idx="5"/>
            <a:endCxn id="9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6" name="円/楕円 115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7" name="円/楕円 116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8" name="円/楕円 117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9" name="円/楕円 118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0" name="直線コネクタ 119"/>
          <p:cNvCxnSpPr>
            <a:stCxn id="117" idx="5"/>
            <a:endCxn id="119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118" idx="7"/>
            <a:endCxn id="119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15" idx="3"/>
            <a:endCxn id="119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16" idx="1"/>
            <a:endCxn id="119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円/楕円 123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6" name="円/楕円 125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7" name="円/楕円 126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28" name="直線コネクタ 127"/>
          <p:cNvCxnSpPr>
            <a:stCxn id="124" idx="5"/>
            <a:endCxn id="127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26" idx="7"/>
            <a:endCxn id="127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stCxn id="124" idx="3"/>
            <a:endCxn id="159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stCxn id="126" idx="1"/>
            <a:endCxn id="159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27" idx="7"/>
            <a:endCxn id="117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stCxn id="127" idx="5"/>
            <a:endCxn id="118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15" idx="6"/>
            <a:endCxn id="88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stCxn id="116" idx="6"/>
            <a:endCxn id="88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円/楕円 140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3" name="円/楕円 142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4" name="直線コネクタ 143"/>
          <p:cNvCxnSpPr>
            <a:stCxn id="142" idx="6"/>
            <a:endCxn id="141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stCxn id="141" idx="6"/>
            <a:endCxn id="143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>
            <a:stCxn id="143" idx="6"/>
            <a:endCxn id="159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円/楕円 149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52" name="円/楕円 151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55" name="直線コネクタ 154"/>
          <p:cNvCxnSpPr>
            <a:stCxn id="88" idx="4"/>
            <a:endCxn id="152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6" name="テキスト ボックス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円/楕円 156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テキスト ボックス 157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8" name="テキスト ボックス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円/楕円 158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60" name="コンテンツ プレースホルダー 6"/>
          <p:cNvSpPr txBox="1">
            <a:spLocks/>
          </p:cNvSpPr>
          <p:nvPr/>
        </p:nvSpPr>
        <p:spPr>
          <a:xfrm>
            <a:off x="555596" y="2398678"/>
            <a:ext cx="8032807" cy="4801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先手が途中が青を宣言した場合に負けるようにしたい</a:t>
            </a:r>
            <a:endParaRPr lang="en-US" altLang="ja-JP" dirty="0" smtClean="0"/>
          </a:p>
        </p:txBody>
      </p:sp>
      <p:sp>
        <p:nvSpPr>
          <p:cNvPr id="8" name="下矢印 7"/>
          <p:cNvSpPr/>
          <p:nvPr/>
        </p:nvSpPr>
        <p:spPr>
          <a:xfrm>
            <a:off x="4140988" y="1774418"/>
            <a:ext cx="862023" cy="484855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814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49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82" name="コンテンツ プレースホルダー 6"/>
          <p:cNvSpPr txBox="1">
            <a:spLocks/>
          </p:cNvSpPr>
          <p:nvPr/>
        </p:nvSpPr>
        <p:spPr>
          <a:xfrm>
            <a:off x="555596" y="906906"/>
            <a:ext cx="8032807" cy="4801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先手が途中が青を宣言した場合に負けるようにしたい</a:t>
            </a:r>
            <a:endParaRPr lang="en-US" altLang="ja-JP" dirty="0" smtClean="0"/>
          </a:p>
        </p:txBody>
      </p:sp>
      <p:sp>
        <p:nvSpPr>
          <p:cNvPr id="283" name="コンテンツ プレースホルダー 6"/>
          <p:cNvSpPr txBox="1">
            <a:spLocks/>
          </p:cNvSpPr>
          <p:nvPr/>
        </p:nvSpPr>
        <p:spPr>
          <a:xfrm>
            <a:off x="555596" y="1552770"/>
            <a:ext cx="8032807" cy="4801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インスタンスを以下のように改良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001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既知の結果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54839" r="-201319" b="-2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153846" r="-201319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255484" r="-201319" b="-1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FBEB0FAE-F4AC-4F52-A12E-2CDFA4758D26}"/>
              </a:ext>
            </a:extLst>
          </p:cNvPr>
          <p:cNvSpPr/>
          <p:nvPr/>
        </p:nvSpPr>
        <p:spPr>
          <a:xfrm>
            <a:off x="1108159" y="427870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盤面の図</a:t>
            </a:r>
            <a:endParaRPr kumimoji="1" lang="en-US" altLang="ja-JP" dirty="0"/>
          </a:p>
          <a:p>
            <a:pPr algn="ctr"/>
            <a:r>
              <a:rPr lang="ja-JP" altLang="en-US" dirty="0"/>
              <a:t>選択した色によって変える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FAD64762-473D-4E12-9B3E-E7101AB3C909}"/>
              </a:ext>
            </a:extLst>
          </p:cNvPr>
          <p:cNvSpPr/>
          <p:nvPr/>
        </p:nvSpPr>
        <p:spPr>
          <a:xfrm>
            <a:off x="1108159" y="427870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66C5BF2C-48E8-42CD-803D-8D48222F030B}"/>
              </a:ext>
            </a:extLst>
          </p:cNvPr>
          <p:cNvSpPr/>
          <p:nvPr/>
        </p:nvSpPr>
        <p:spPr>
          <a:xfrm>
            <a:off x="146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0D31F5D5-1EC7-4208-88E7-747365D37886}"/>
              </a:ext>
            </a:extLst>
          </p:cNvPr>
          <p:cNvSpPr/>
          <p:nvPr/>
        </p:nvSpPr>
        <p:spPr>
          <a:xfrm>
            <a:off x="1828159" y="4278707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8555C9AC-E5CB-4C70-9098-5B172410D903}"/>
              </a:ext>
            </a:extLst>
          </p:cNvPr>
          <p:cNvSpPr/>
          <p:nvPr/>
        </p:nvSpPr>
        <p:spPr>
          <a:xfrm>
            <a:off x="218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AA759177-9BF0-4B40-B51D-D9D690E36C44}"/>
              </a:ext>
            </a:extLst>
          </p:cNvPr>
          <p:cNvSpPr/>
          <p:nvPr/>
        </p:nvSpPr>
        <p:spPr>
          <a:xfrm>
            <a:off x="2548159" y="4278707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297B8677-2C7A-4C3E-803F-34EB222DDBBF}"/>
              </a:ext>
            </a:extLst>
          </p:cNvPr>
          <p:cNvSpPr/>
          <p:nvPr/>
        </p:nvSpPr>
        <p:spPr>
          <a:xfrm>
            <a:off x="110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2C6E1B31-772F-4044-A849-0EB70AFE0303}"/>
              </a:ext>
            </a:extLst>
          </p:cNvPr>
          <p:cNvSpPr/>
          <p:nvPr/>
        </p:nvSpPr>
        <p:spPr>
          <a:xfrm>
            <a:off x="146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9965A9AF-691A-4978-A80B-C62A37A4BDD9}"/>
              </a:ext>
            </a:extLst>
          </p:cNvPr>
          <p:cNvSpPr/>
          <p:nvPr/>
        </p:nvSpPr>
        <p:spPr>
          <a:xfrm>
            <a:off x="1828159" y="463883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248457B8-AE89-4380-9728-8C9E4AF041E3}"/>
              </a:ext>
            </a:extLst>
          </p:cNvPr>
          <p:cNvSpPr/>
          <p:nvPr/>
        </p:nvSpPr>
        <p:spPr>
          <a:xfrm>
            <a:off x="2188159" y="463883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26BAA534-30A0-4C52-873D-CE8D2BF86E61}"/>
              </a:ext>
            </a:extLst>
          </p:cNvPr>
          <p:cNvSpPr/>
          <p:nvPr/>
        </p:nvSpPr>
        <p:spPr>
          <a:xfrm>
            <a:off x="254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DB5D3C2C-9BB8-47DF-A7A2-898A1AF02FB5}"/>
              </a:ext>
            </a:extLst>
          </p:cNvPr>
          <p:cNvSpPr/>
          <p:nvPr/>
        </p:nvSpPr>
        <p:spPr>
          <a:xfrm>
            <a:off x="1108159" y="499308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C47F330E-4464-44CE-B882-EF39F8A06BAC}"/>
              </a:ext>
            </a:extLst>
          </p:cNvPr>
          <p:cNvSpPr/>
          <p:nvPr/>
        </p:nvSpPr>
        <p:spPr>
          <a:xfrm>
            <a:off x="1468159" y="499308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9E72F3C4-127E-4F7C-B92C-F27F576AC7B7}"/>
              </a:ext>
            </a:extLst>
          </p:cNvPr>
          <p:cNvSpPr/>
          <p:nvPr/>
        </p:nvSpPr>
        <p:spPr>
          <a:xfrm>
            <a:off x="1828159" y="499308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5E8E04B5-5BF3-495C-ACAE-34A0795A5551}"/>
              </a:ext>
            </a:extLst>
          </p:cNvPr>
          <p:cNvSpPr/>
          <p:nvPr/>
        </p:nvSpPr>
        <p:spPr>
          <a:xfrm>
            <a:off x="218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BA959C7A-A0C4-4B67-990D-2B62DA50C9BE}"/>
              </a:ext>
            </a:extLst>
          </p:cNvPr>
          <p:cNvSpPr/>
          <p:nvPr/>
        </p:nvSpPr>
        <p:spPr>
          <a:xfrm>
            <a:off x="254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D374CC26-EB45-4C22-B9AF-36C4E3BB117D}"/>
              </a:ext>
            </a:extLst>
          </p:cNvPr>
          <p:cNvSpPr/>
          <p:nvPr/>
        </p:nvSpPr>
        <p:spPr>
          <a:xfrm>
            <a:off x="110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7E705C8B-8F80-4C13-AC29-A8BA3448CC71}"/>
              </a:ext>
            </a:extLst>
          </p:cNvPr>
          <p:cNvSpPr/>
          <p:nvPr/>
        </p:nvSpPr>
        <p:spPr>
          <a:xfrm>
            <a:off x="146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DA15B757-D9C5-4DA6-B680-9688DCE92B0F}"/>
              </a:ext>
            </a:extLst>
          </p:cNvPr>
          <p:cNvSpPr/>
          <p:nvPr/>
        </p:nvSpPr>
        <p:spPr>
          <a:xfrm>
            <a:off x="182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0C864646-8E73-4052-B052-6E497997AC4B}"/>
              </a:ext>
            </a:extLst>
          </p:cNvPr>
          <p:cNvSpPr/>
          <p:nvPr/>
        </p:nvSpPr>
        <p:spPr>
          <a:xfrm>
            <a:off x="218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D309DBF8-3407-4BC0-A2AF-22B6A1A25AD1}"/>
              </a:ext>
            </a:extLst>
          </p:cNvPr>
          <p:cNvSpPr/>
          <p:nvPr/>
        </p:nvSpPr>
        <p:spPr>
          <a:xfrm>
            <a:off x="2548159" y="535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6626A137-4278-4A0D-AC46-32E0DFA058DA}"/>
              </a:ext>
            </a:extLst>
          </p:cNvPr>
          <p:cNvSpPr/>
          <p:nvPr/>
        </p:nvSpPr>
        <p:spPr>
          <a:xfrm>
            <a:off x="110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E34E2225-6106-4A8D-84C1-1EEE60095475}"/>
              </a:ext>
            </a:extLst>
          </p:cNvPr>
          <p:cNvSpPr/>
          <p:nvPr/>
        </p:nvSpPr>
        <p:spPr>
          <a:xfrm>
            <a:off x="146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FB7AA59B-50B7-4488-95E9-17B82A01E45C}"/>
              </a:ext>
            </a:extLst>
          </p:cNvPr>
          <p:cNvSpPr/>
          <p:nvPr/>
        </p:nvSpPr>
        <p:spPr>
          <a:xfrm>
            <a:off x="182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79A9F967-92BA-4A3B-8EA1-A5C0E2853DF4}"/>
              </a:ext>
            </a:extLst>
          </p:cNvPr>
          <p:cNvSpPr/>
          <p:nvPr/>
        </p:nvSpPr>
        <p:spPr>
          <a:xfrm>
            <a:off x="218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2B205334-AA9E-45F5-BE42-BEAC992BA1C8}"/>
              </a:ext>
            </a:extLst>
          </p:cNvPr>
          <p:cNvSpPr/>
          <p:nvPr/>
        </p:nvSpPr>
        <p:spPr>
          <a:xfrm>
            <a:off x="2548159" y="571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="" xmlns:a16="http://schemas.microsoft.com/office/drawing/2014/main" id="{D130B904-88C2-41D2-9A74-63D915EDF2EB}"/>
              </a:ext>
            </a:extLst>
          </p:cNvPr>
          <p:cNvSpPr/>
          <p:nvPr/>
        </p:nvSpPr>
        <p:spPr>
          <a:xfrm>
            <a:off x="728494" y="4278707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="" xmlns:a16="http://schemas.microsoft.com/office/drawing/2014/main" id="{9B5C9E8D-24AC-47BE-BD80-7A4665D9AC19}"/>
                  </a:ext>
                </a:extLst>
              </p:cNvPr>
              <p:cNvSpPr txBox="1"/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FD0C521E-9709-4AD0-88E8-612C23326B45}"/>
              </a:ext>
            </a:extLst>
          </p:cNvPr>
          <p:cNvSpPr/>
          <p:nvPr/>
        </p:nvSpPr>
        <p:spPr>
          <a:xfrm>
            <a:off x="3834540" y="494990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="" xmlns:a16="http://schemas.microsoft.com/office/drawing/2014/main" id="{CD690FE4-DE84-4011-A6F4-DCBC0296421B}"/>
              </a:ext>
            </a:extLst>
          </p:cNvPr>
          <p:cNvSpPr/>
          <p:nvPr/>
        </p:nvSpPr>
        <p:spPr>
          <a:xfrm>
            <a:off x="4194540" y="49499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7852FD16-DFAE-4771-91A4-50897ED645FA}"/>
              </a:ext>
            </a:extLst>
          </p:cNvPr>
          <p:cNvSpPr/>
          <p:nvPr/>
        </p:nvSpPr>
        <p:spPr>
          <a:xfrm>
            <a:off x="4554540" y="494990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="" xmlns:a16="http://schemas.microsoft.com/office/drawing/2014/main" id="{EA552DE8-1A5F-45D9-AF72-650B45A5B6A3}"/>
              </a:ext>
            </a:extLst>
          </p:cNvPr>
          <p:cNvSpPr/>
          <p:nvPr/>
        </p:nvSpPr>
        <p:spPr>
          <a:xfrm>
            <a:off x="491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="" xmlns:a16="http://schemas.microsoft.com/office/drawing/2014/main" id="{54719B21-68FD-4720-B604-1C5C3125096B}"/>
              </a:ext>
            </a:extLst>
          </p:cNvPr>
          <p:cNvSpPr/>
          <p:nvPr/>
        </p:nvSpPr>
        <p:spPr>
          <a:xfrm>
            <a:off x="527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="" xmlns:a16="http://schemas.microsoft.com/office/drawing/2014/main" id="{4B5F8F7F-5858-4C2D-BC98-FD9139AA1DDB}"/>
              </a:ext>
            </a:extLst>
          </p:cNvPr>
          <p:cNvSpPr/>
          <p:nvPr/>
        </p:nvSpPr>
        <p:spPr>
          <a:xfrm>
            <a:off x="383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A2C90401-4B89-478F-A617-A7E9917528F5}"/>
              </a:ext>
            </a:extLst>
          </p:cNvPr>
          <p:cNvSpPr/>
          <p:nvPr/>
        </p:nvSpPr>
        <p:spPr>
          <a:xfrm>
            <a:off x="4194540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="" xmlns:a16="http://schemas.microsoft.com/office/drawing/2014/main" id="{6E71748A-29E5-4363-AACE-138043F251FF}"/>
              </a:ext>
            </a:extLst>
          </p:cNvPr>
          <p:cNvSpPr/>
          <p:nvPr/>
        </p:nvSpPr>
        <p:spPr>
          <a:xfrm>
            <a:off x="4554540" y="531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="" xmlns:a16="http://schemas.microsoft.com/office/drawing/2014/main" id="{9F1FAA34-8307-49D0-900D-439A71D4B2E1}"/>
              </a:ext>
            </a:extLst>
          </p:cNvPr>
          <p:cNvSpPr/>
          <p:nvPr/>
        </p:nvSpPr>
        <p:spPr>
          <a:xfrm>
            <a:off x="491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="" xmlns:a16="http://schemas.microsoft.com/office/drawing/2014/main" id="{182B61C3-C388-48E3-9875-39F06E4FB47E}"/>
              </a:ext>
            </a:extLst>
          </p:cNvPr>
          <p:cNvSpPr/>
          <p:nvPr/>
        </p:nvSpPr>
        <p:spPr>
          <a:xfrm>
            <a:off x="5274540" y="531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31CA88D6-3972-4B6C-935E-64EF99CFF57B}"/>
              </a:ext>
            </a:extLst>
          </p:cNvPr>
          <p:cNvSpPr/>
          <p:nvPr/>
        </p:nvSpPr>
        <p:spPr>
          <a:xfrm>
            <a:off x="3834540" y="567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4B6B780A-7309-4D1B-9EC4-31B4BB707EC8}"/>
              </a:ext>
            </a:extLst>
          </p:cNvPr>
          <p:cNvSpPr/>
          <p:nvPr/>
        </p:nvSpPr>
        <p:spPr>
          <a:xfrm>
            <a:off x="4194540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796D5DB0-3283-4DC8-9BF1-CF78986375B5}"/>
              </a:ext>
            </a:extLst>
          </p:cNvPr>
          <p:cNvSpPr/>
          <p:nvPr/>
        </p:nvSpPr>
        <p:spPr>
          <a:xfrm>
            <a:off x="455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8A93466A-9820-4934-AB85-08649E371589}"/>
              </a:ext>
            </a:extLst>
          </p:cNvPr>
          <p:cNvSpPr/>
          <p:nvPr/>
        </p:nvSpPr>
        <p:spPr>
          <a:xfrm>
            <a:off x="491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="" xmlns:a16="http://schemas.microsoft.com/office/drawing/2014/main" id="{0184FD08-1D4A-4CB3-8F0B-5266495370F5}"/>
              </a:ext>
            </a:extLst>
          </p:cNvPr>
          <p:cNvSpPr/>
          <p:nvPr/>
        </p:nvSpPr>
        <p:spPr>
          <a:xfrm>
            <a:off x="5274540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="" xmlns:a16="http://schemas.microsoft.com/office/drawing/2014/main" id="{B116E9C6-F2A2-4384-8B92-8573FC12C188}"/>
              </a:ext>
            </a:extLst>
          </p:cNvPr>
          <p:cNvSpPr/>
          <p:nvPr/>
        </p:nvSpPr>
        <p:spPr>
          <a:xfrm rot="16200000">
            <a:off x="4600831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="" xmlns:a16="http://schemas.microsoft.com/office/drawing/2014/main" id="{2518A1B5-ADAD-481B-81AA-9ADD49951D25}"/>
                  </a:ext>
                </a:extLst>
              </p:cNvPr>
              <p:cNvSpPr txBox="1"/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1DEF8BC5-D083-4C01-A0D5-96116597CA69}"/>
              </a:ext>
            </a:extLst>
          </p:cNvPr>
          <p:cNvSpPr/>
          <p:nvPr/>
        </p:nvSpPr>
        <p:spPr>
          <a:xfrm>
            <a:off x="6785894" y="531552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AA8EEDAC-A267-4783-AFAE-23147B07A897}"/>
              </a:ext>
            </a:extLst>
          </p:cNvPr>
          <p:cNvSpPr/>
          <p:nvPr/>
        </p:nvSpPr>
        <p:spPr>
          <a:xfrm>
            <a:off x="7145894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D232BA9-DE52-44FC-8F0A-53374997C03B}"/>
              </a:ext>
            </a:extLst>
          </p:cNvPr>
          <p:cNvSpPr/>
          <p:nvPr/>
        </p:nvSpPr>
        <p:spPr>
          <a:xfrm>
            <a:off x="7505894" y="5315520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4C0D0F83-FDC4-4959-9585-4B9D28B03ECF}"/>
              </a:ext>
            </a:extLst>
          </p:cNvPr>
          <p:cNvSpPr/>
          <p:nvPr/>
        </p:nvSpPr>
        <p:spPr>
          <a:xfrm>
            <a:off x="7865894" y="531552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086A38B3-B2F2-4E3C-B738-5F08FC4F5B52}"/>
              </a:ext>
            </a:extLst>
          </p:cNvPr>
          <p:cNvSpPr/>
          <p:nvPr/>
        </p:nvSpPr>
        <p:spPr>
          <a:xfrm>
            <a:off x="8225894" y="5315520"/>
            <a:ext cx="36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128C4773-EB1E-4102-A243-4FE618C1065C}"/>
              </a:ext>
            </a:extLst>
          </p:cNvPr>
          <p:cNvSpPr/>
          <p:nvPr/>
        </p:nvSpPr>
        <p:spPr>
          <a:xfrm>
            <a:off x="6785894" y="5675520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FBF1E725-53AE-4BF6-990D-CFF61B47927C}"/>
              </a:ext>
            </a:extLst>
          </p:cNvPr>
          <p:cNvSpPr/>
          <p:nvPr/>
        </p:nvSpPr>
        <p:spPr>
          <a:xfrm>
            <a:off x="7145894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526CEA94-7865-4B43-954D-BAACCD92D510}"/>
              </a:ext>
            </a:extLst>
          </p:cNvPr>
          <p:cNvSpPr/>
          <p:nvPr/>
        </p:nvSpPr>
        <p:spPr>
          <a:xfrm>
            <a:off x="7505894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00EBA9C3-1DC2-4CC6-953C-EF70C5B037CE}"/>
              </a:ext>
            </a:extLst>
          </p:cNvPr>
          <p:cNvSpPr/>
          <p:nvPr/>
        </p:nvSpPr>
        <p:spPr>
          <a:xfrm>
            <a:off x="7865894" y="5675520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49792AA7-0804-46A6-8B00-42E30C901E0E}"/>
              </a:ext>
            </a:extLst>
          </p:cNvPr>
          <p:cNvSpPr/>
          <p:nvPr/>
        </p:nvSpPr>
        <p:spPr>
          <a:xfrm>
            <a:off x="8225894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左中かっこ 79">
            <a:extLst>
              <a:ext uri="{FF2B5EF4-FFF2-40B4-BE49-F238E27FC236}">
                <a16:creationId xmlns="" xmlns:a16="http://schemas.microsoft.com/office/drawing/2014/main" id="{01213655-2CAE-4F2A-A246-09534A6F722A}"/>
              </a:ext>
            </a:extLst>
          </p:cNvPr>
          <p:cNvSpPr/>
          <p:nvPr/>
        </p:nvSpPr>
        <p:spPr>
          <a:xfrm rot="16200000">
            <a:off x="7552185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="" xmlns:a16="http://schemas.microsoft.com/office/drawing/2014/main" id="{7ACB828F-0E34-405E-A0A7-647487B4B01A}"/>
                  </a:ext>
                </a:extLst>
              </p:cNvPr>
              <p:cNvSpPr txBox="1"/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かっこ 81">
            <a:extLst>
              <a:ext uri="{FF2B5EF4-FFF2-40B4-BE49-F238E27FC236}">
                <a16:creationId xmlns="" xmlns:a16="http://schemas.microsoft.com/office/drawing/2014/main" id="{915C22AF-7991-45AC-9CF5-189C6E279439}"/>
              </a:ext>
            </a:extLst>
          </p:cNvPr>
          <p:cNvSpPr/>
          <p:nvPr/>
        </p:nvSpPr>
        <p:spPr>
          <a:xfrm rot="16200000">
            <a:off x="1863274" y="5399249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="" xmlns:a16="http://schemas.microsoft.com/office/drawing/2014/main" id="{27ACFBE9-65D8-4249-999F-1BAF510D5B60}"/>
                  </a:ext>
                </a:extLst>
              </p:cNvPr>
              <p:cNvSpPr txBox="1"/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中かっこ 83">
            <a:extLst>
              <a:ext uri="{FF2B5EF4-FFF2-40B4-BE49-F238E27FC236}">
                <a16:creationId xmlns="" xmlns:a16="http://schemas.microsoft.com/office/drawing/2014/main" id="{23FCFBB2-DBE9-466B-BAA9-8647A58F2D8B}"/>
              </a:ext>
            </a:extLst>
          </p:cNvPr>
          <p:cNvSpPr/>
          <p:nvPr/>
        </p:nvSpPr>
        <p:spPr>
          <a:xfrm>
            <a:off x="3454875" y="4949900"/>
            <a:ext cx="271484" cy="1103304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="" xmlns:a16="http://schemas.microsoft.com/office/drawing/2014/main" id="{8312476B-863B-4CF8-91D7-D8B43F4D2DEC}"/>
                  </a:ext>
                </a:extLst>
              </p:cNvPr>
              <p:cNvSpPr txBox="1"/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12476B-863B-4CF8-91D7-D8B43F4D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中かっこ 85">
            <a:extLst>
              <a:ext uri="{FF2B5EF4-FFF2-40B4-BE49-F238E27FC236}">
                <a16:creationId xmlns="" xmlns:a16="http://schemas.microsoft.com/office/drawing/2014/main" id="{68686C68-E8E2-4CA2-9600-065410CD03D7}"/>
              </a:ext>
            </a:extLst>
          </p:cNvPr>
          <p:cNvSpPr/>
          <p:nvPr/>
        </p:nvSpPr>
        <p:spPr>
          <a:xfrm>
            <a:off x="6443056" y="5315520"/>
            <a:ext cx="271484" cy="72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="" xmlns:a16="http://schemas.microsoft.com/office/drawing/2014/main" id="{CEE38AA9-94C8-42EA-89BC-4E190599D96F}"/>
                  </a:ext>
                </a:extLst>
              </p:cNvPr>
              <p:cNvSpPr txBox="1"/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E38AA9-94C8-42EA-89BC-4E190599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吹き出し 67"/>
          <p:cNvSpPr/>
          <p:nvPr/>
        </p:nvSpPr>
        <p:spPr>
          <a:xfrm>
            <a:off x="6578798" y="4174276"/>
            <a:ext cx="2197865" cy="722963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2</a:t>
            </a:r>
            <a:r>
              <a:rPr kumimoji="1" lang="ja-JP" altLang="en-US" sz="2800" dirty="0"/>
              <a:t>色だと簡単</a:t>
            </a:r>
          </a:p>
        </p:txBody>
      </p:sp>
    </p:spTree>
    <p:extLst>
      <p:ext uri="{BB962C8B-B14F-4D97-AF65-F5344CB8AC3E}">
        <p14:creationId xmlns:p14="http://schemas.microsoft.com/office/powerpoint/2010/main" val="3967377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50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コンテンツ プレースホルダー 6"/>
          <p:cNvSpPr txBox="1">
            <a:spLocks/>
          </p:cNvSpPr>
          <p:nvPr/>
        </p:nvSpPr>
        <p:spPr>
          <a:xfrm>
            <a:off x="555596" y="906906"/>
            <a:ext cx="8032807" cy="4801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先手が途中が青を宣言した場合に負けるようにしたい</a:t>
            </a:r>
            <a:endParaRPr lang="en-US" altLang="ja-JP" dirty="0" smtClean="0"/>
          </a:p>
        </p:txBody>
      </p:sp>
      <p:sp>
        <p:nvSpPr>
          <p:cNvPr id="126" name="コンテンツ プレースホルダー 6"/>
          <p:cNvSpPr txBox="1">
            <a:spLocks/>
          </p:cNvSpPr>
          <p:nvPr/>
        </p:nvSpPr>
        <p:spPr>
          <a:xfrm>
            <a:off x="555596" y="1552770"/>
            <a:ext cx="8032807" cy="4801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インスタンスを以下のように改良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846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51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コンテンツ プレースホルダー 6"/>
          <p:cNvSpPr txBox="1">
            <a:spLocks/>
          </p:cNvSpPr>
          <p:nvPr/>
        </p:nvSpPr>
        <p:spPr>
          <a:xfrm>
            <a:off x="555596" y="906906"/>
            <a:ext cx="8032807" cy="4801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先手が途中が青を宣言した場合に負けるようにしたい</a:t>
            </a:r>
            <a:endParaRPr lang="en-US" altLang="ja-JP" dirty="0" smtClean="0"/>
          </a:p>
        </p:txBody>
      </p:sp>
      <p:sp>
        <p:nvSpPr>
          <p:cNvPr id="126" name="コンテンツ プレースホルダー 6"/>
          <p:cNvSpPr txBox="1">
            <a:spLocks/>
          </p:cNvSpPr>
          <p:nvPr/>
        </p:nvSpPr>
        <p:spPr>
          <a:xfrm>
            <a:off x="555596" y="1552770"/>
            <a:ext cx="8032807" cy="4801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インスタンスを以下のように改良</a:t>
            </a:r>
            <a:endParaRPr lang="en-US" altLang="ja-JP" dirty="0" smtClean="0"/>
          </a:p>
        </p:txBody>
      </p:sp>
      <p:sp>
        <p:nvSpPr>
          <p:cNvPr id="111" name="正方形/長方形 110"/>
          <p:cNvSpPr/>
          <p:nvPr/>
        </p:nvSpPr>
        <p:spPr>
          <a:xfrm>
            <a:off x="3587747" y="2213849"/>
            <a:ext cx="1196574" cy="379864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112" name="角丸四角形吹き出し 111"/>
          <p:cNvSpPr/>
          <p:nvPr/>
        </p:nvSpPr>
        <p:spPr>
          <a:xfrm>
            <a:off x="240179" y="2751319"/>
            <a:ext cx="2975475" cy="1097152"/>
          </a:xfrm>
          <a:prstGeom prst="wedgeRoundRectCallout">
            <a:avLst>
              <a:gd name="adj1" fmla="val 59252"/>
              <a:gd name="adj2" fmla="val 1014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 smtClean="0"/>
              <a:t>先手は全てとらなければならない</a:t>
            </a:r>
          </a:p>
        </p:txBody>
      </p:sp>
      <p:sp>
        <p:nvSpPr>
          <p:cNvPr id="113" name="角丸四角形吹き出し 112"/>
          <p:cNvSpPr/>
          <p:nvPr/>
        </p:nvSpPr>
        <p:spPr>
          <a:xfrm>
            <a:off x="5250515" y="3447823"/>
            <a:ext cx="2955974" cy="1213182"/>
          </a:xfrm>
          <a:prstGeom prst="wedgeRoundRectCallout">
            <a:avLst>
              <a:gd name="adj1" fmla="val -64712"/>
              <a:gd name="adj2" fmla="val 2167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 smtClean="0"/>
              <a:t>後手はどれかを取れば勝てる</a:t>
            </a:r>
          </a:p>
        </p:txBody>
      </p:sp>
    </p:spTree>
    <p:extLst>
      <p:ext uri="{BB962C8B-B14F-4D97-AF65-F5344CB8AC3E}">
        <p14:creationId xmlns:p14="http://schemas.microsoft.com/office/powerpoint/2010/main" val="66273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52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867930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表のパターンを外れた場合，</a:t>
            </a:r>
            <a:r>
              <a:rPr lang="ja-JP" altLang="en-US" smtClean="0">
                <a:solidFill>
                  <a:srgbClr val="00B050"/>
                </a:solidFill>
              </a:rPr>
              <a:t>一番下のパス</a:t>
            </a:r>
            <a:r>
              <a:rPr lang="ja-JP" altLang="en-US" smtClean="0"/>
              <a:t>を先手が取れなくなる．</a:t>
            </a:r>
            <a:endParaRPr lang="ja-JP" altLang="en-US" dirty="0"/>
          </a:p>
        </p:txBody>
      </p:sp>
      <p:sp>
        <p:nvSpPr>
          <p:cNvPr id="112" name="円/楕円 111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13" name="円/楕円 112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4" name="直線コネクタ 113"/>
          <p:cNvCxnSpPr>
            <a:stCxn id="113" idx="5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12" idx="3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円/楕円 115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17" name="直線コネクタ 116"/>
          <p:cNvCxnSpPr>
            <a:stCxn id="116" idx="5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endCxn id="113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9" name="表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09260"/>
              </p:ext>
            </p:extLst>
          </p:nvPr>
        </p:nvGraphicFramePr>
        <p:xfrm>
          <a:off x="4940604" y="1283907"/>
          <a:ext cx="4030576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2" name="正方形/長方形 121"/>
          <p:cNvSpPr/>
          <p:nvPr/>
        </p:nvSpPr>
        <p:spPr>
          <a:xfrm>
            <a:off x="3587747" y="4950287"/>
            <a:ext cx="1196574" cy="106220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6254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53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88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54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55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33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56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角丸四角形吹き出し 2"/>
          <p:cNvSpPr/>
          <p:nvPr/>
        </p:nvSpPr>
        <p:spPr>
          <a:xfrm>
            <a:off x="3021567" y="6275310"/>
            <a:ext cx="2308411" cy="544882"/>
          </a:xfrm>
          <a:prstGeom prst="wedgeRoundRectCallout">
            <a:avLst>
              <a:gd name="adj1" fmla="val -85405"/>
              <a:gd name="adj2" fmla="val -15589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進</a:t>
            </a:r>
            <a:r>
              <a:rPr lang="ja-JP" altLang="en-US" sz="2800" dirty="0" smtClean="0"/>
              <a:t>まない</a:t>
            </a:r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053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57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角丸四角形吹き出し 108"/>
          <p:cNvSpPr/>
          <p:nvPr/>
        </p:nvSpPr>
        <p:spPr>
          <a:xfrm>
            <a:off x="3021567" y="6275310"/>
            <a:ext cx="2308411" cy="544882"/>
          </a:xfrm>
          <a:prstGeom prst="wedgeRoundRectCallout">
            <a:avLst>
              <a:gd name="adj1" fmla="val 95289"/>
              <a:gd name="adj2" fmla="val -12370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進</a:t>
            </a:r>
            <a:r>
              <a:rPr lang="ja-JP" altLang="en-US" sz="2800" dirty="0" smtClean="0"/>
              <a:t>まない</a:t>
            </a:r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016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58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角丸四角形吹き出し 108"/>
          <p:cNvSpPr/>
          <p:nvPr/>
        </p:nvSpPr>
        <p:spPr>
          <a:xfrm>
            <a:off x="3021567" y="6275310"/>
            <a:ext cx="2308411" cy="544882"/>
          </a:xfrm>
          <a:prstGeom prst="wedgeRoundRectCallout">
            <a:avLst>
              <a:gd name="adj1" fmla="val -85405"/>
              <a:gd name="adj2" fmla="val -15589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進</a:t>
            </a:r>
            <a:r>
              <a:rPr lang="ja-JP" altLang="en-US" sz="2800" dirty="0" smtClean="0"/>
              <a:t>まない</a:t>
            </a:r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2371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59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角丸四角形吹き出し 108"/>
          <p:cNvSpPr/>
          <p:nvPr/>
        </p:nvSpPr>
        <p:spPr>
          <a:xfrm>
            <a:off x="3021567" y="6275310"/>
            <a:ext cx="2308411" cy="544882"/>
          </a:xfrm>
          <a:prstGeom prst="wedgeRoundRectCallout">
            <a:avLst>
              <a:gd name="adj1" fmla="val 84979"/>
              <a:gd name="adj2" fmla="val -14899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 smtClean="0"/>
              <a:t>逆転する</a:t>
            </a:r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621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5"/>
            <a:ext cx="8295949" cy="2098685"/>
          </a:xfrm>
        </p:spPr>
        <p:txBody>
          <a:bodyPr/>
          <a:lstStyle/>
          <a:p>
            <a:r>
              <a:rPr lang="en-US" altLang="ja-JP" dirty="0"/>
              <a:t>Flood-It</a:t>
            </a:r>
            <a:r>
              <a:rPr lang="ja-JP" altLang="en-US" dirty="0"/>
              <a:t>を二人用対戦ゲームに拡張したもの．</a:t>
            </a:r>
            <a:endParaRPr lang="en-US" altLang="ja-JP" dirty="0"/>
          </a:p>
          <a:p>
            <a:r>
              <a:rPr lang="ja-JP" altLang="en-US" dirty="0"/>
              <a:t>内容：交互に自分の領地の色を変えていくことで</a:t>
            </a:r>
            <a:endParaRPr lang="en-US" altLang="ja-JP" dirty="0"/>
          </a:p>
          <a:p>
            <a:r>
              <a:rPr lang="ja-JP" altLang="en-US" dirty="0"/>
              <a:t>          自分の領地を拡大し，領地</a:t>
            </a:r>
            <a:r>
              <a:rPr kumimoji="1" lang="ja-JP" altLang="en-US" dirty="0"/>
              <a:t>を相手より広くする．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=""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255780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=""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2461331" y="4818601"/>
            <a:ext cx="1252555" cy="25578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四角形: 角を丸くする 8">
            <a:extLst>
              <a:ext uri="{FF2B5EF4-FFF2-40B4-BE49-F238E27FC236}">
                <a16:creationId xmlns=""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10245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3">
            <a:extLst>
              <a:ext uri="{FF2B5EF4-FFF2-40B4-BE49-F238E27FC236}">
                <a16:creationId xmlns=""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3172384" y="5536892"/>
            <a:ext cx="1252555" cy="112122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36" grpId="1" animBg="1"/>
      <p:bldP spid="37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60</a:t>
            </a:fld>
            <a:endParaRPr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784345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6" name="円/楕円 5"/>
          <p:cNvSpPr/>
          <p:nvPr/>
        </p:nvSpPr>
        <p:spPr>
          <a:xfrm>
            <a:off x="822959" y="325248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" name="円/楕円 6"/>
          <p:cNvSpPr/>
          <p:nvPr/>
        </p:nvSpPr>
        <p:spPr>
          <a:xfrm>
            <a:off x="2584331" y="2586051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" name="円/楕円 7"/>
          <p:cNvSpPr/>
          <p:nvPr/>
        </p:nvSpPr>
        <p:spPr>
          <a:xfrm>
            <a:off x="2049157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9" name="円/楕円 8"/>
          <p:cNvSpPr/>
          <p:nvPr/>
        </p:nvSpPr>
        <p:spPr>
          <a:xfrm>
            <a:off x="3119506" y="258605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" name="直線コネクタ 9"/>
          <p:cNvCxnSpPr>
            <a:stCxn id="8" idx="2"/>
            <a:endCxn id="6" idx="0"/>
          </p:cNvCxnSpPr>
          <p:nvPr/>
        </p:nvCxnSpPr>
        <p:spPr>
          <a:xfrm flipH="1">
            <a:off x="966959" y="2730051"/>
            <a:ext cx="108219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4"/>
            <a:endCxn id="57" idx="2"/>
          </p:cNvCxnSpPr>
          <p:nvPr/>
        </p:nvCxnSpPr>
        <p:spPr>
          <a:xfrm>
            <a:off x="966959" y="3540488"/>
            <a:ext cx="108219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8" idx="6"/>
            <a:endCxn id="7" idx="2"/>
          </p:cNvCxnSpPr>
          <p:nvPr/>
        </p:nvCxnSpPr>
        <p:spPr>
          <a:xfrm>
            <a:off x="2337157" y="2730051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6"/>
            <a:endCxn id="9" idx="2"/>
          </p:cNvCxnSpPr>
          <p:nvPr/>
        </p:nvCxnSpPr>
        <p:spPr>
          <a:xfrm>
            <a:off x="2872331" y="2730051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2" idx="2"/>
          </p:cNvCxnSpPr>
          <p:nvPr/>
        </p:nvCxnSpPr>
        <p:spPr>
          <a:xfrm flipV="1">
            <a:off x="3407506" y="2725784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6447412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6447412" y="2874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" name="円/楕円 16"/>
          <p:cNvSpPr/>
          <p:nvPr/>
        </p:nvSpPr>
        <p:spPr>
          <a:xfrm>
            <a:off x="7491583" y="325248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5" idx="6"/>
            <a:endCxn id="17" idx="2"/>
          </p:cNvCxnSpPr>
          <p:nvPr/>
        </p:nvCxnSpPr>
        <p:spPr>
          <a:xfrm>
            <a:off x="6735412" y="2447281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6" idx="6"/>
            <a:endCxn id="17" idx="2"/>
          </p:cNvCxnSpPr>
          <p:nvPr/>
        </p:nvCxnSpPr>
        <p:spPr>
          <a:xfrm>
            <a:off x="6735412" y="3018051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円/楕円 19"/>
          <p:cNvSpPr/>
          <p:nvPr/>
        </p:nvSpPr>
        <p:spPr>
          <a:xfrm>
            <a:off x="5672695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" name="円/楕円 20"/>
          <p:cNvSpPr/>
          <p:nvPr/>
        </p:nvSpPr>
        <p:spPr>
          <a:xfrm>
            <a:off x="5672695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" name="円/楕円 21"/>
          <p:cNvSpPr/>
          <p:nvPr/>
        </p:nvSpPr>
        <p:spPr>
          <a:xfrm>
            <a:off x="6057589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" name="直線コネクタ 22"/>
          <p:cNvCxnSpPr>
            <a:stCxn id="20" idx="5"/>
            <a:endCxn id="22" idx="1"/>
          </p:cNvCxnSpPr>
          <p:nvPr/>
        </p:nvCxnSpPr>
        <p:spPr>
          <a:xfrm>
            <a:off x="5918518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21" idx="7"/>
            <a:endCxn id="22" idx="3"/>
          </p:cNvCxnSpPr>
          <p:nvPr/>
        </p:nvCxnSpPr>
        <p:spPr>
          <a:xfrm flipV="1">
            <a:off x="5918518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5" idx="3"/>
            <a:endCxn id="22" idx="7"/>
          </p:cNvCxnSpPr>
          <p:nvPr/>
        </p:nvCxnSpPr>
        <p:spPr>
          <a:xfrm flipH="1">
            <a:off x="6303412" y="2549104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6" idx="1"/>
            <a:endCxn id="22" idx="5"/>
          </p:cNvCxnSpPr>
          <p:nvPr/>
        </p:nvCxnSpPr>
        <p:spPr>
          <a:xfrm flipH="1" flipV="1">
            <a:off x="6303412" y="2831874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4902907" y="2303281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円/楕円 27"/>
          <p:cNvSpPr/>
          <p:nvPr/>
        </p:nvSpPr>
        <p:spPr>
          <a:xfrm>
            <a:off x="4902907" y="2874051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円/楕円 28"/>
          <p:cNvSpPr/>
          <p:nvPr/>
        </p:nvSpPr>
        <p:spPr>
          <a:xfrm>
            <a:off x="5287801" y="2586051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0" name="直線コネクタ 29"/>
          <p:cNvCxnSpPr>
            <a:stCxn id="27" idx="5"/>
            <a:endCxn id="29" idx="1"/>
          </p:cNvCxnSpPr>
          <p:nvPr/>
        </p:nvCxnSpPr>
        <p:spPr>
          <a:xfrm>
            <a:off x="5148730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8" idx="7"/>
            <a:endCxn id="29" idx="3"/>
          </p:cNvCxnSpPr>
          <p:nvPr/>
        </p:nvCxnSpPr>
        <p:spPr>
          <a:xfrm flipV="1">
            <a:off x="5148730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7" idx="3"/>
            <a:endCxn id="62" idx="6"/>
          </p:cNvCxnSpPr>
          <p:nvPr/>
        </p:nvCxnSpPr>
        <p:spPr>
          <a:xfrm flipH="1">
            <a:off x="4572000" y="2549104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1"/>
            <a:endCxn id="62" idx="6"/>
          </p:cNvCxnSpPr>
          <p:nvPr/>
        </p:nvCxnSpPr>
        <p:spPr>
          <a:xfrm flipH="1" flipV="1">
            <a:off x="4572000" y="2725784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7"/>
            <a:endCxn id="20" idx="3"/>
          </p:cNvCxnSpPr>
          <p:nvPr/>
        </p:nvCxnSpPr>
        <p:spPr>
          <a:xfrm flipV="1">
            <a:off x="5533624" y="2549104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9" idx="5"/>
            <a:endCxn id="21" idx="1"/>
          </p:cNvCxnSpPr>
          <p:nvPr/>
        </p:nvCxnSpPr>
        <p:spPr>
          <a:xfrm>
            <a:off x="5533624" y="2831874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6447412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7" name="円/楕円 36"/>
          <p:cNvSpPr/>
          <p:nvPr/>
        </p:nvSpPr>
        <p:spPr>
          <a:xfrm>
            <a:off x="6447412" y="4104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8" name="円/楕円 37"/>
          <p:cNvSpPr/>
          <p:nvPr/>
        </p:nvSpPr>
        <p:spPr>
          <a:xfrm>
            <a:off x="5672695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9" name="円/楕円 38"/>
          <p:cNvSpPr/>
          <p:nvPr/>
        </p:nvSpPr>
        <p:spPr>
          <a:xfrm>
            <a:off x="5672695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0" name="円/楕円 39"/>
          <p:cNvSpPr/>
          <p:nvPr/>
        </p:nvSpPr>
        <p:spPr>
          <a:xfrm>
            <a:off x="6057589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1" name="直線コネクタ 40"/>
          <p:cNvCxnSpPr>
            <a:stCxn id="38" idx="5"/>
            <a:endCxn id="40" idx="1"/>
          </p:cNvCxnSpPr>
          <p:nvPr/>
        </p:nvCxnSpPr>
        <p:spPr>
          <a:xfrm>
            <a:off x="5918518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9" idx="7"/>
            <a:endCxn id="40" idx="3"/>
          </p:cNvCxnSpPr>
          <p:nvPr/>
        </p:nvCxnSpPr>
        <p:spPr>
          <a:xfrm flipV="1">
            <a:off x="5918518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6" idx="3"/>
            <a:endCxn id="40" idx="7"/>
          </p:cNvCxnSpPr>
          <p:nvPr/>
        </p:nvCxnSpPr>
        <p:spPr>
          <a:xfrm flipH="1">
            <a:off x="6303412" y="377985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37" idx="1"/>
            <a:endCxn id="40" idx="5"/>
          </p:cNvCxnSpPr>
          <p:nvPr/>
        </p:nvCxnSpPr>
        <p:spPr>
          <a:xfrm flipH="1" flipV="1">
            <a:off x="6303412" y="406262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4902907" y="353402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6" name="円/楕円 45"/>
          <p:cNvSpPr/>
          <p:nvPr/>
        </p:nvSpPr>
        <p:spPr>
          <a:xfrm>
            <a:off x="4902907" y="410479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7" name="円/楕円 46"/>
          <p:cNvSpPr/>
          <p:nvPr/>
        </p:nvSpPr>
        <p:spPr>
          <a:xfrm>
            <a:off x="5287801" y="381679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8" name="直線コネクタ 47"/>
          <p:cNvCxnSpPr>
            <a:stCxn id="45" idx="5"/>
            <a:endCxn id="47" idx="1"/>
          </p:cNvCxnSpPr>
          <p:nvPr/>
        </p:nvCxnSpPr>
        <p:spPr>
          <a:xfrm>
            <a:off x="5148730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46" idx="7"/>
            <a:endCxn id="47" idx="3"/>
          </p:cNvCxnSpPr>
          <p:nvPr/>
        </p:nvCxnSpPr>
        <p:spPr>
          <a:xfrm flipV="1">
            <a:off x="5148730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5" idx="3"/>
            <a:endCxn id="68" idx="6"/>
          </p:cNvCxnSpPr>
          <p:nvPr/>
        </p:nvCxnSpPr>
        <p:spPr>
          <a:xfrm flipH="1">
            <a:off x="4572000" y="3779851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6" idx="1"/>
            <a:endCxn id="68" idx="6"/>
          </p:cNvCxnSpPr>
          <p:nvPr/>
        </p:nvCxnSpPr>
        <p:spPr>
          <a:xfrm flipH="1" flipV="1">
            <a:off x="4572000" y="3936488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7" idx="7"/>
            <a:endCxn id="38" idx="3"/>
          </p:cNvCxnSpPr>
          <p:nvPr/>
        </p:nvCxnSpPr>
        <p:spPr>
          <a:xfrm flipV="1">
            <a:off x="5533624" y="377985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5"/>
            <a:endCxn id="39" idx="1"/>
          </p:cNvCxnSpPr>
          <p:nvPr/>
        </p:nvCxnSpPr>
        <p:spPr>
          <a:xfrm>
            <a:off x="5533624" y="406262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36" idx="6"/>
            <a:endCxn id="17" idx="2"/>
          </p:cNvCxnSpPr>
          <p:nvPr/>
        </p:nvCxnSpPr>
        <p:spPr>
          <a:xfrm flipV="1">
            <a:off x="6735412" y="3396488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7" idx="6"/>
            <a:endCxn id="17" idx="2"/>
          </p:cNvCxnSpPr>
          <p:nvPr/>
        </p:nvCxnSpPr>
        <p:spPr>
          <a:xfrm flipV="1">
            <a:off x="6735412" y="3396488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円/楕円 55"/>
          <p:cNvSpPr/>
          <p:nvPr/>
        </p:nvSpPr>
        <p:spPr>
          <a:xfrm>
            <a:off x="2584331" y="380606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7" name="円/楕円 56"/>
          <p:cNvSpPr/>
          <p:nvPr/>
        </p:nvSpPr>
        <p:spPr>
          <a:xfrm>
            <a:off x="2049157" y="380606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8" name="円/楕円 57"/>
          <p:cNvSpPr/>
          <p:nvPr/>
        </p:nvSpPr>
        <p:spPr>
          <a:xfrm>
            <a:off x="3119506" y="380606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59" name="直線コネクタ 58"/>
          <p:cNvCxnSpPr>
            <a:stCxn id="57" idx="6"/>
            <a:endCxn id="56" idx="2"/>
          </p:cNvCxnSpPr>
          <p:nvPr/>
        </p:nvCxnSpPr>
        <p:spPr>
          <a:xfrm>
            <a:off x="2337157" y="395006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6" idx="6"/>
            <a:endCxn id="58" idx="2"/>
          </p:cNvCxnSpPr>
          <p:nvPr/>
        </p:nvCxnSpPr>
        <p:spPr>
          <a:xfrm>
            <a:off x="2872331" y="395006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8" idx="6"/>
            <a:endCxn id="68" idx="2"/>
          </p:cNvCxnSpPr>
          <p:nvPr/>
        </p:nvCxnSpPr>
        <p:spPr>
          <a:xfrm flipV="1">
            <a:off x="3407506" y="3936488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円/楕円 61"/>
          <p:cNvSpPr/>
          <p:nvPr/>
        </p:nvSpPr>
        <p:spPr>
          <a:xfrm>
            <a:off x="3780000" y="232978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3" name="円/楕円 62"/>
          <p:cNvSpPr/>
          <p:nvPr/>
        </p:nvSpPr>
        <p:spPr>
          <a:xfrm>
            <a:off x="7062548" y="483696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64" name="直線コネクタ 63"/>
          <p:cNvCxnSpPr>
            <a:stCxn id="17" idx="4"/>
            <a:endCxn id="63" idx="0"/>
          </p:cNvCxnSpPr>
          <p:nvPr/>
        </p:nvCxnSpPr>
        <p:spPr>
          <a:xfrm flipH="1">
            <a:off x="7498509" y="354048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4" y="2698470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円/楕円 65"/>
          <p:cNvSpPr/>
          <p:nvPr/>
        </p:nvSpPr>
        <p:spPr>
          <a:xfrm>
            <a:off x="7462490" y="3215541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89" y="2698470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円/楕円 67"/>
          <p:cNvSpPr/>
          <p:nvPr/>
        </p:nvSpPr>
        <p:spPr>
          <a:xfrm>
            <a:off x="3780000" y="354048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6447412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9" name="円/楕円 128"/>
          <p:cNvSpPr/>
          <p:nvPr/>
        </p:nvSpPr>
        <p:spPr>
          <a:xfrm>
            <a:off x="6447412" y="5612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0" name="円/楕円 129"/>
          <p:cNvSpPr/>
          <p:nvPr/>
        </p:nvSpPr>
        <p:spPr>
          <a:xfrm>
            <a:off x="5672695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1" name="円/楕円 130"/>
          <p:cNvSpPr/>
          <p:nvPr/>
        </p:nvSpPr>
        <p:spPr>
          <a:xfrm>
            <a:off x="567269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2" name="円/楕円 131"/>
          <p:cNvSpPr/>
          <p:nvPr/>
        </p:nvSpPr>
        <p:spPr>
          <a:xfrm>
            <a:off x="6057589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3" name="直線コネクタ 132"/>
          <p:cNvCxnSpPr>
            <a:stCxn id="130" idx="5"/>
            <a:endCxn id="132" idx="1"/>
          </p:cNvCxnSpPr>
          <p:nvPr/>
        </p:nvCxnSpPr>
        <p:spPr>
          <a:xfrm>
            <a:off x="591851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131" idx="7"/>
            <a:endCxn id="132" idx="3"/>
          </p:cNvCxnSpPr>
          <p:nvPr/>
        </p:nvCxnSpPr>
        <p:spPr>
          <a:xfrm flipV="1">
            <a:off x="591851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28" idx="3"/>
            <a:endCxn id="132" idx="7"/>
          </p:cNvCxnSpPr>
          <p:nvPr/>
        </p:nvCxnSpPr>
        <p:spPr>
          <a:xfrm flipH="1">
            <a:off x="6303412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129" idx="1"/>
            <a:endCxn id="132" idx="5"/>
          </p:cNvCxnSpPr>
          <p:nvPr/>
        </p:nvCxnSpPr>
        <p:spPr>
          <a:xfrm flipH="1" flipV="1">
            <a:off x="6303412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円/楕円 136"/>
          <p:cNvSpPr/>
          <p:nvPr/>
        </p:nvSpPr>
        <p:spPr>
          <a:xfrm>
            <a:off x="4902907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8" name="円/楕円 137"/>
          <p:cNvSpPr/>
          <p:nvPr/>
        </p:nvSpPr>
        <p:spPr>
          <a:xfrm>
            <a:off x="4902907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9" name="円/楕円 138"/>
          <p:cNvSpPr/>
          <p:nvPr/>
        </p:nvSpPr>
        <p:spPr>
          <a:xfrm>
            <a:off x="5287801" y="5324814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0" name="直線コネクタ 139"/>
          <p:cNvCxnSpPr>
            <a:stCxn id="137" idx="5"/>
            <a:endCxn id="139" idx="1"/>
          </p:cNvCxnSpPr>
          <p:nvPr/>
        </p:nvCxnSpPr>
        <p:spPr>
          <a:xfrm>
            <a:off x="5148730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stCxn id="138" idx="7"/>
            <a:endCxn id="139" idx="3"/>
          </p:cNvCxnSpPr>
          <p:nvPr/>
        </p:nvCxnSpPr>
        <p:spPr>
          <a:xfrm flipV="1">
            <a:off x="5148730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stCxn id="139" idx="7"/>
            <a:endCxn id="130" idx="3"/>
          </p:cNvCxnSpPr>
          <p:nvPr/>
        </p:nvCxnSpPr>
        <p:spPr>
          <a:xfrm flipV="1">
            <a:off x="5533624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stCxn id="139" idx="5"/>
            <a:endCxn id="131" idx="1"/>
          </p:cNvCxnSpPr>
          <p:nvPr/>
        </p:nvCxnSpPr>
        <p:spPr>
          <a:xfrm>
            <a:off x="5533624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66" idx="2"/>
            <a:endCxn id="128" idx="6"/>
          </p:cNvCxnSpPr>
          <p:nvPr/>
        </p:nvCxnSpPr>
        <p:spPr>
          <a:xfrm flipH="1">
            <a:off x="6735412" y="3395541"/>
            <a:ext cx="727078" cy="179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66" idx="2"/>
            <a:endCxn id="129" idx="6"/>
          </p:cNvCxnSpPr>
          <p:nvPr/>
        </p:nvCxnSpPr>
        <p:spPr>
          <a:xfrm flipH="1">
            <a:off x="6735412" y="3395541"/>
            <a:ext cx="727078" cy="236127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円/楕円 167"/>
          <p:cNvSpPr/>
          <p:nvPr/>
        </p:nvSpPr>
        <p:spPr>
          <a:xfrm>
            <a:off x="3123390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9" name="円/楕円 168"/>
          <p:cNvSpPr/>
          <p:nvPr/>
        </p:nvSpPr>
        <p:spPr>
          <a:xfrm>
            <a:off x="3123390" y="561281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0" name="円/楕円 169"/>
          <p:cNvSpPr/>
          <p:nvPr/>
        </p:nvSpPr>
        <p:spPr>
          <a:xfrm>
            <a:off x="2348673" y="5042044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1" name="円/楕円 170"/>
          <p:cNvSpPr/>
          <p:nvPr/>
        </p:nvSpPr>
        <p:spPr>
          <a:xfrm>
            <a:off x="2348673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2733567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3" name="直線コネクタ 172"/>
          <p:cNvCxnSpPr>
            <a:stCxn id="170" idx="5"/>
            <a:endCxn id="172" idx="1"/>
          </p:cNvCxnSpPr>
          <p:nvPr/>
        </p:nvCxnSpPr>
        <p:spPr>
          <a:xfrm>
            <a:off x="2594496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1" idx="7"/>
            <a:endCxn id="172" idx="3"/>
          </p:cNvCxnSpPr>
          <p:nvPr/>
        </p:nvCxnSpPr>
        <p:spPr>
          <a:xfrm flipV="1">
            <a:off x="2594496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68" idx="3"/>
            <a:endCxn id="172" idx="7"/>
          </p:cNvCxnSpPr>
          <p:nvPr/>
        </p:nvCxnSpPr>
        <p:spPr>
          <a:xfrm flipH="1">
            <a:off x="2979390" y="5287867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69" idx="1"/>
            <a:endCxn id="172" idx="5"/>
          </p:cNvCxnSpPr>
          <p:nvPr/>
        </p:nvCxnSpPr>
        <p:spPr>
          <a:xfrm flipH="1" flipV="1">
            <a:off x="2979390" y="5570637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円/楕円 176"/>
          <p:cNvSpPr/>
          <p:nvPr/>
        </p:nvSpPr>
        <p:spPr>
          <a:xfrm>
            <a:off x="1578885" y="5042044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1578885" y="5612814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9" name="円/楕円 178"/>
          <p:cNvSpPr/>
          <p:nvPr/>
        </p:nvSpPr>
        <p:spPr>
          <a:xfrm>
            <a:off x="1963779" y="5324814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0" name="直線コネクタ 179"/>
          <p:cNvCxnSpPr>
            <a:stCxn id="177" idx="5"/>
            <a:endCxn id="179" idx="1"/>
          </p:cNvCxnSpPr>
          <p:nvPr/>
        </p:nvCxnSpPr>
        <p:spPr>
          <a:xfrm>
            <a:off x="1824708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7"/>
            <a:endCxn id="179" idx="3"/>
          </p:cNvCxnSpPr>
          <p:nvPr/>
        </p:nvCxnSpPr>
        <p:spPr>
          <a:xfrm flipV="1">
            <a:off x="1824708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7"/>
            <a:endCxn id="170" idx="3"/>
          </p:cNvCxnSpPr>
          <p:nvPr/>
        </p:nvCxnSpPr>
        <p:spPr>
          <a:xfrm flipV="1">
            <a:off x="2209602" y="5287867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9" idx="5"/>
            <a:endCxn id="171" idx="1"/>
          </p:cNvCxnSpPr>
          <p:nvPr/>
        </p:nvCxnSpPr>
        <p:spPr>
          <a:xfrm>
            <a:off x="2209602" y="5570637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3780000" y="5072814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189" name="直線コネクタ 188"/>
          <p:cNvCxnSpPr>
            <a:stCxn id="6" idx="4"/>
            <a:endCxn id="178" idx="2"/>
          </p:cNvCxnSpPr>
          <p:nvPr/>
        </p:nvCxnSpPr>
        <p:spPr>
          <a:xfrm>
            <a:off x="966959" y="3540488"/>
            <a:ext cx="611926" cy="221632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5" idx="4"/>
            <a:endCxn id="177" idx="2"/>
          </p:cNvCxnSpPr>
          <p:nvPr/>
        </p:nvCxnSpPr>
        <p:spPr>
          <a:xfrm>
            <a:off x="964345" y="3575541"/>
            <a:ext cx="614540" cy="161050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68" idx="5"/>
            <a:endCxn id="187" idx="2"/>
          </p:cNvCxnSpPr>
          <p:nvPr/>
        </p:nvCxnSpPr>
        <p:spPr>
          <a:xfrm>
            <a:off x="3369213" y="5287867"/>
            <a:ext cx="410787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69" idx="7"/>
            <a:endCxn id="187" idx="2"/>
          </p:cNvCxnSpPr>
          <p:nvPr/>
        </p:nvCxnSpPr>
        <p:spPr>
          <a:xfrm flipV="1">
            <a:off x="3369213" y="5468814"/>
            <a:ext cx="410787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87" idx="6"/>
            <a:endCxn id="137" idx="3"/>
          </p:cNvCxnSpPr>
          <p:nvPr/>
        </p:nvCxnSpPr>
        <p:spPr>
          <a:xfrm flipV="1">
            <a:off x="4572000" y="5287867"/>
            <a:ext cx="373084" cy="1809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stCxn id="187" idx="6"/>
            <a:endCxn id="138" idx="1"/>
          </p:cNvCxnSpPr>
          <p:nvPr/>
        </p:nvCxnSpPr>
        <p:spPr>
          <a:xfrm>
            <a:off x="4572000" y="5468814"/>
            <a:ext cx="373084" cy="18617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角丸四角形吹き出し 108"/>
          <p:cNvSpPr/>
          <p:nvPr/>
        </p:nvSpPr>
        <p:spPr>
          <a:xfrm>
            <a:off x="2379971" y="2506643"/>
            <a:ext cx="2800057" cy="1858513"/>
          </a:xfrm>
          <a:prstGeom prst="wedgeRoundRectCallout">
            <a:avLst>
              <a:gd name="adj1" fmla="val 78716"/>
              <a:gd name="adj2" fmla="val 8285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先手</a:t>
            </a:r>
            <a:r>
              <a:rPr lang="ja-JP" altLang="en-US" sz="2800" dirty="0" smtClean="0"/>
              <a:t>が進めば後手は必ず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進めるので，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後手が勝てる</a:t>
            </a:r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369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二外平面グラフ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61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2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6756924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ja-JP" altLang="en-US" sz="2400" dirty="0"/>
                            <a:t>今回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2400" b="0" i="0" dirty="0">
                              <a:solidFill>
                                <a:schemeClr val="tx1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2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56756924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ja-JP" altLang="en-US" sz="2400" dirty="0"/>
                            <a:t>今回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2400" b="0" i="0" dirty="0">
                              <a:solidFill>
                                <a:schemeClr val="tx1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テキスト ボックス 69"/>
          <p:cNvSpPr txBox="1"/>
          <p:nvPr/>
        </p:nvSpPr>
        <p:spPr>
          <a:xfrm>
            <a:off x="585171" y="4244008"/>
            <a:ext cx="7973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外平面グラフでは簡単で，</a:t>
            </a:r>
            <a:r>
              <a:rPr kumimoji="1" lang="en-US" altLang="ja-JP" sz="2800" dirty="0" smtClean="0"/>
              <a:t>2</a:t>
            </a:r>
            <a:r>
              <a:rPr kumimoji="1" lang="ja-JP" altLang="en-US" sz="2800" dirty="0" smtClean="0"/>
              <a:t>外平面グラフでは難しい</a:t>
            </a:r>
            <a:endParaRPr kumimoji="1" lang="en-US" altLang="ja-JP" sz="2800" dirty="0" smtClean="0"/>
          </a:p>
        </p:txBody>
      </p:sp>
      <p:sp>
        <p:nvSpPr>
          <p:cNvPr id="71" name="正方形/長方形 70"/>
          <p:cNvSpPr/>
          <p:nvPr/>
        </p:nvSpPr>
        <p:spPr>
          <a:xfrm>
            <a:off x="708308" y="2267193"/>
            <a:ext cx="7727384" cy="466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4898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これからの目標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月に早稲田大学で開催されるゲーム情報学研究会に向けての準備，結果をまとめる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4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直並列グラフのインスタンス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63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1649645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2847408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164964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150564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270340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255940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2703408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7600184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1366875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1937645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7600184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7600184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6825467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6825467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7210361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7071290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7071290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7456184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7456184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6055679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0" name="円/楕円 219"/>
          <p:cNvSpPr/>
          <p:nvPr/>
        </p:nvSpPr>
        <p:spPr>
          <a:xfrm>
            <a:off x="6055679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6440573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6301502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6301502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5280962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5" name="円/楕円 224"/>
          <p:cNvSpPr/>
          <p:nvPr/>
        </p:nvSpPr>
        <p:spPr>
          <a:xfrm>
            <a:off x="5280962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5665856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526785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526785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911679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911679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6686396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6686396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2420638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2703408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2703408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2703408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375717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361317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114144" y="1415645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4114144" y="2469408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4114144" y="3523171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9" name="円/楕円 268"/>
          <p:cNvSpPr/>
          <p:nvPr/>
        </p:nvSpPr>
        <p:spPr>
          <a:xfrm>
            <a:off x="4114144" y="492455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8226940" y="414388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284740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051738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7" name="円/楕円 276"/>
          <p:cNvSpPr/>
          <p:nvPr/>
        </p:nvSpPr>
        <p:spPr>
          <a:xfrm>
            <a:off x="3051738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8" name="円/楕円 277"/>
          <p:cNvSpPr/>
          <p:nvPr/>
        </p:nvSpPr>
        <p:spPr>
          <a:xfrm>
            <a:off x="2277021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9" name="円/楕円 278"/>
          <p:cNvSpPr/>
          <p:nvPr/>
        </p:nvSpPr>
        <p:spPr>
          <a:xfrm>
            <a:off x="2277021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0" name="円/楕円 279"/>
          <p:cNvSpPr/>
          <p:nvPr/>
        </p:nvSpPr>
        <p:spPr>
          <a:xfrm>
            <a:off x="2661915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522844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522844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2907738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2907738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1507233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6" name="円/楕円 285"/>
          <p:cNvSpPr/>
          <p:nvPr/>
        </p:nvSpPr>
        <p:spPr>
          <a:xfrm>
            <a:off x="1507233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7" name="円/楕円 286"/>
          <p:cNvSpPr/>
          <p:nvPr/>
        </p:nvSpPr>
        <p:spPr>
          <a:xfrm>
            <a:off x="1892127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1753056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1753056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732516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1" name="円/楕円 290"/>
          <p:cNvSpPr/>
          <p:nvPr/>
        </p:nvSpPr>
        <p:spPr>
          <a:xfrm>
            <a:off x="732516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2" name="円/楕円 291"/>
          <p:cNvSpPr/>
          <p:nvPr/>
        </p:nvSpPr>
        <p:spPr>
          <a:xfrm>
            <a:off x="1117410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978339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978339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363233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363233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137950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137950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7888184" y="2703408"/>
            <a:ext cx="767791" cy="2172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7888184" y="2703408"/>
            <a:ext cx="767791" cy="2743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469288" y="2847408"/>
            <a:ext cx="263228" cy="2028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469288" y="2847408"/>
            <a:ext cx="263228" cy="2599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161215" y="1649645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161215" y="2703408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161215" y="3757170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582144" y="1366875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582144" y="1649645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582144" y="2420638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582144" y="2703408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582144" y="3485130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582144" y="3757171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39738" y="4875780"/>
            <a:ext cx="774406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39738" y="5158550"/>
            <a:ext cx="774406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582144" y="487578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582144" y="515855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1802084" y="15937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左中かっこ 235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6428621" y="-196237"/>
            <a:ext cx="289561" cy="262956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/>
              <p:cNvSpPr txBox="1"/>
              <p:nvPr/>
            </p:nvSpPr>
            <p:spPr>
              <a:xfrm>
                <a:off x="5809856" y="665332"/>
                <a:ext cx="14365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38" name="テキスト ボックス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56" y="665332"/>
                <a:ext cx="1436531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2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121790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2" name="円/楕円 11"/>
          <p:cNvSpPr/>
          <p:nvPr/>
        </p:nvSpPr>
        <p:spPr>
          <a:xfrm>
            <a:off x="1828592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" name="円/楕円 13"/>
          <p:cNvSpPr/>
          <p:nvPr/>
        </p:nvSpPr>
        <p:spPr>
          <a:xfrm>
            <a:off x="1427211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" name="円/楕円 15"/>
          <p:cNvSpPr/>
          <p:nvPr/>
        </p:nvSpPr>
        <p:spPr>
          <a:xfrm>
            <a:off x="2229973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229790" y="2057909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229790" y="2956230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643211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044593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631354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35" name="円/楕円 34"/>
          <p:cNvSpPr/>
          <p:nvPr/>
        </p:nvSpPr>
        <p:spPr>
          <a:xfrm>
            <a:off x="3032735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847355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445974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828592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3" name="円/楕円 42"/>
          <p:cNvSpPr/>
          <p:nvPr/>
        </p:nvSpPr>
        <p:spPr>
          <a:xfrm>
            <a:off x="1427211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4" name="円/楕円 43"/>
          <p:cNvSpPr/>
          <p:nvPr/>
        </p:nvSpPr>
        <p:spPr>
          <a:xfrm>
            <a:off x="2229973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643211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044593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631354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8" name="円/楕円 47"/>
          <p:cNvSpPr/>
          <p:nvPr/>
        </p:nvSpPr>
        <p:spPr>
          <a:xfrm>
            <a:off x="3032735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847355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445974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337790" y="2848230"/>
            <a:ext cx="8942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577962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7" name="円/楕円 76"/>
          <p:cNvSpPr/>
          <p:nvPr/>
        </p:nvSpPr>
        <p:spPr>
          <a:xfrm>
            <a:off x="6577962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9" name="円/楕円 78"/>
          <p:cNvSpPr/>
          <p:nvPr/>
        </p:nvSpPr>
        <p:spPr>
          <a:xfrm>
            <a:off x="736980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6793963" y="1845831"/>
            <a:ext cx="575843" cy="10024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6793963" y="2273909"/>
            <a:ext cx="575843" cy="574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96924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2" name="円/楕円 101"/>
          <p:cNvSpPr/>
          <p:nvPr/>
        </p:nvSpPr>
        <p:spPr>
          <a:xfrm>
            <a:off x="5996924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3" name="円/楕円 102"/>
          <p:cNvSpPr/>
          <p:nvPr/>
        </p:nvSpPr>
        <p:spPr>
          <a:xfrm>
            <a:off x="6285595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181292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181292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469963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469963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419583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6" name="円/楕円 135"/>
          <p:cNvSpPr/>
          <p:nvPr/>
        </p:nvSpPr>
        <p:spPr>
          <a:xfrm>
            <a:off x="5419583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7" name="円/楕円 136"/>
          <p:cNvSpPr/>
          <p:nvPr/>
        </p:nvSpPr>
        <p:spPr>
          <a:xfrm>
            <a:off x="5708254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60395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60395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4838546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1" name="円/楕円 140"/>
          <p:cNvSpPr/>
          <p:nvPr/>
        </p:nvSpPr>
        <p:spPr>
          <a:xfrm>
            <a:off x="4838546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2" name="円/楕円 141"/>
          <p:cNvSpPr/>
          <p:nvPr/>
        </p:nvSpPr>
        <p:spPr>
          <a:xfrm>
            <a:off x="5127216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022913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022913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311584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311584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9262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9262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6577962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3" name="円/楕円 162"/>
          <p:cNvSpPr/>
          <p:nvPr/>
        </p:nvSpPr>
        <p:spPr>
          <a:xfrm>
            <a:off x="6577962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4" name="円/楕円 163"/>
          <p:cNvSpPr/>
          <p:nvPr/>
        </p:nvSpPr>
        <p:spPr>
          <a:xfrm>
            <a:off x="5996924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5" name="円/楕円 164"/>
          <p:cNvSpPr/>
          <p:nvPr/>
        </p:nvSpPr>
        <p:spPr>
          <a:xfrm>
            <a:off x="5996924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6" name="円/楕円 165"/>
          <p:cNvSpPr/>
          <p:nvPr/>
        </p:nvSpPr>
        <p:spPr>
          <a:xfrm>
            <a:off x="628559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6181292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6181292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6469963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6469963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5419583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2" name="円/楕円 171"/>
          <p:cNvSpPr/>
          <p:nvPr/>
        </p:nvSpPr>
        <p:spPr>
          <a:xfrm>
            <a:off x="5419583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3" name="円/楕円 172"/>
          <p:cNvSpPr/>
          <p:nvPr/>
        </p:nvSpPr>
        <p:spPr>
          <a:xfrm>
            <a:off x="5708254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560395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560395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4838546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7" name="円/楕円 176"/>
          <p:cNvSpPr/>
          <p:nvPr/>
        </p:nvSpPr>
        <p:spPr>
          <a:xfrm>
            <a:off x="4838546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8" name="円/楕円 177"/>
          <p:cNvSpPr/>
          <p:nvPr/>
        </p:nvSpPr>
        <p:spPr>
          <a:xfrm>
            <a:off x="5127216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022913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022913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311584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311584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589262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589262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577962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8" name="円/楕円 187"/>
          <p:cNvSpPr/>
          <p:nvPr/>
        </p:nvSpPr>
        <p:spPr>
          <a:xfrm>
            <a:off x="6577962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9" name="円/楕円 188"/>
          <p:cNvSpPr/>
          <p:nvPr/>
        </p:nvSpPr>
        <p:spPr>
          <a:xfrm>
            <a:off x="5996924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0" name="円/楕円 189"/>
          <p:cNvSpPr/>
          <p:nvPr/>
        </p:nvSpPr>
        <p:spPr>
          <a:xfrm>
            <a:off x="5996924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1" name="円/楕円 190"/>
          <p:cNvSpPr/>
          <p:nvPr/>
        </p:nvSpPr>
        <p:spPr>
          <a:xfrm>
            <a:off x="6285595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181292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181292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469963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469963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419583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7" name="円/楕円 196"/>
          <p:cNvSpPr/>
          <p:nvPr/>
        </p:nvSpPr>
        <p:spPr>
          <a:xfrm>
            <a:off x="5419583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8" name="円/楕円 197"/>
          <p:cNvSpPr/>
          <p:nvPr/>
        </p:nvSpPr>
        <p:spPr>
          <a:xfrm>
            <a:off x="5708254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60395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60395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4838546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2" name="円/楕円 201"/>
          <p:cNvSpPr/>
          <p:nvPr/>
        </p:nvSpPr>
        <p:spPr>
          <a:xfrm>
            <a:off x="4838546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3" name="円/楕円 202"/>
          <p:cNvSpPr/>
          <p:nvPr/>
        </p:nvSpPr>
        <p:spPr>
          <a:xfrm>
            <a:off x="5127216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022913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022913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311584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311584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9262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9262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577962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1" name="円/楕円 210"/>
          <p:cNvSpPr/>
          <p:nvPr/>
        </p:nvSpPr>
        <p:spPr>
          <a:xfrm>
            <a:off x="6577962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2" name="円/楕円 211"/>
          <p:cNvSpPr/>
          <p:nvPr/>
        </p:nvSpPr>
        <p:spPr>
          <a:xfrm>
            <a:off x="5996924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3" name="円/楕円 212"/>
          <p:cNvSpPr/>
          <p:nvPr/>
        </p:nvSpPr>
        <p:spPr>
          <a:xfrm>
            <a:off x="5996924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4" name="円/楕円 213"/>
          <p:cNvSpPr/>
          <p:nvPr/>
        </p:nvSpPr>
        <p:spPr>
          <a:xfrm>
            <a:off x="6285595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6181292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6181292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6469963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6469963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5419583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0" name="円/楕円 219"/>
          <p:cNvSpPr/>
          <p:nvPr/>
        </p:nvSpPr>
        <p:spPr>
          <a:xfrm>
            <a:off x="5419583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1" name="円/楕円 220"/>
          <p:cNvSpPr/>
          <p:nvPr/>
        </p:nvSpPr>
        <p:spPr>
          <a:xfrm>
            <a:off x="5708254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560395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560395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4838546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5" name="円/楕円 224"/>
          <p:cNvSpPr/>
          <p:nvPr/>
        </p:nvSpPr>
        <p:spPr>
          <a:xfrm>
            <a:off x="4838546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6" name="円/楕円 225"/>
          <p:cNvSpPr/>
          <p:nvPr/>
        </p:nvSpPr>
        <p:spPr>
          <a:xfrm>
            <a:off x="5127216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022913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022913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311584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311584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589262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589262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6793963" y="2636152"/>
            <a:ext cx="575843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6793963" y="2848230"/>
            <a:ext cx="575843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6793963" y="2848230"/>
            <a:ext cx="575843" cy="5862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6793963" y="2848230"/>
            <a:ext cx="575843" cy="101436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828592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6" name="円/楕円 255"/>
          <p:cNvSpPr/>
          <p:nvPr/>
        </p:nvSpPr>
        <p:spPr>
          <a:xfrm>
            <a:off x="1427211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7" name="円/楕円 256"/>
          <p:cNvSpPr/>
          <p:nvPr/>
        </p:nvSpPr>
        <p:spPr>
          <a:xfrm>
            <a:off x="2229973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643211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044593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631354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1" name="円/楕円 260"/>
          <p:cNvSpPr/>
          <p:nvPr/>
        </p:nvSpPr>
        <p:spPr>
          <a:xfrm>
            <a:off x="3032735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847355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445974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3963432" y="1882408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7" name="円/楕円 266"/>
          <p:cNvSpPr/>
          <p:nvPr/>
        </p:nvSpPr>
        <p:spPr>
          <a:xfrm>
            <a:off x="3963432" y="2672730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8" name="円/楕円 267"/>
          <p:cNvSpPr/>
          <p:nvPr/>
        </p:nvSpPr>
        <p:spPr>
          <a:xfrm>
            <a:off x="3963432" y="3463052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9" name="円/楕円 268"/>
          <p:cNvSpPr/>
          <p:nvPr/>
        </p:nvSpPr>
        <p:spPr>
          <a:xfrm>
            <a:off x="3963432" y="4514087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0" name="円/楕円 269"/>
          <p:cNvSpPr/>
          <p:nvPr/>
        </p:nvSpPr>
        <p:spPr>
          <a:xfrm>
            <a:off x="8271473" y="2519227"/>
            <a:ext cx="653941" cy="65300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7585806" y="2845729"/>
            <a:ext cx="68566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166628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7" name="円/楕円 276"/>
          <p:cNvSpPr/>
          <p:nvPr/>
        </p:nvSpPr>
        <p:spPr>
          <a:xfrm>
            <a:off x="3166628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8" name="円/楕円 277"/>
          <p:cNvSpPr/>
          <p:nvPr/>
        </p:nvSpPr>
        <p:spPr>
          <a:xfrm>
            <a:off x="2585590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9" name="円/楕円 278"/>
          <p:cNvSpPr/>
          <p:nvPr/>
        </p:nvSpPr>
        <p:spPr>
          <a:xfrm>
            <a:off x="2585590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0" name="円/楕円 279"/>
          <p:cNvSpPr/>
          <p:nvPr/>
        </p:nvSpPr>
        <p:spPr>
          <a:xfrm>
            <a:off x="2874260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76995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76995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3058629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3058629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008249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6" name="円/楕円 285"/>
          <p:cNvSpPr/>
          <p:nvPr/>
        </p:nvSpPr>
        <p:spPr>
          <a:xfrm>
            <a:off x="2008249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7" name="円/楕円 286"/>
          <p:cNvSpPr/>
          <p:nvPr/>
        </p:nvSpPr>
        <p:spPr>
          <a:xfrm>
            <a:off x="2296919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192616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192616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427211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1" name="円/楕円 290"/>
          <p:cNvSpPr/>
          <p:nvPr/>
        </p:nvSpPr>
        <p:spPr>
          <a:xfrm>
            <a:off x="1427211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2" name="円/楕円 291"/>
          <p:cNvSpPr/>
          <p:nvPr/>
        </p:nvSpPr>
        <p:spPr>
          <a:xfrm>
            <a:off x="1715882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1611578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1611578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900250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900250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48128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48128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6793963" y="2848230"/>
            <a:ext cx="575843" cy="1629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6793963" y="2848230"/>
            <a:ext cx="575843" cy="2057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229790" y="2956230"/>
            <a:ext cx="197421" cy="1521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229790" y="2956230"/>
            <a:ext cx="197421" cy="1949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248736" y="2057908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248736" y="2848230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248736" y="3638553"/>
            <a:ext cx="714697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314432" y="1845830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314432" y="2057908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314432" y="2636152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314432" y="2848230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314432" y="3434523"/>
            <a:ext cx="524114" cy="20403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314432" y="3638553"/>
            <a:ext cx="524114" cy="2240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82627" y="4477509"/>
            <a:ext cx="580805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82627" y="4689587"/>
            <a:ext cx="580805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314432" y="4477509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314432" y="4689587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238105" y="649626"/>
            <a:ext cx="217171" cy="1804092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5698561" y="58307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2287226" y="428170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blipFill>
                <a:blip r:embed="rId5"/>
                <a:stretch>
                  <a:fillRect r="-2155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720409" y="1927098"/>
            <a:ext cx="276287" cy="20435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タイトル 1">
            <a:extLst>
              <a:ext uri="{FF2B5EF4-FFF2-40B4-BE49-F238E27FC236}">
                <a16:creationId xmlns="" xmlns:a16="http://schemas.microsoft.com/office/drawing/2014/main" id="{BE394250-9003-4DF9-AD3A-FD560FA4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先手が勝つ場合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8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121790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2" name="円/楕円 11"/>
          <p:cNvSpPr/>
          <p:nvPr/>
        </p:nvSpPr>
        <p:spPr>
          <a:xfrm>
            <a:off x="1828592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" name="円/楕円 13"/>
          <p:cNvSpPr/>
          <p:nvPr/>
        </p:nvSpPr>
        <p:spPr>
          <a:xfrm>
            <a:off x="1427211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" name="円/楕円 15"/>
          <p:cNvSpPr/>
          <p:nvPr/>
        </p:nvSpPr>
        <p:spPr>
          <a:xfrm>
            <a:off x="2229973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229790" y="2057909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229790" y="2956230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643211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044593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631354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35" name="円/楕円 34"/>
          <p:cNvSpPr/>
          <p:nvPr/>
        </p:nvSpPr>
        <p:spPr>
          <a:xfrm>
            <a:off x="3032735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847355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445974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828592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3" name="円/楕円 42"/>
          <p:cNvSpPr/>
          <p:nvPr/>
        </p:nvSpPr>
        <p:spPr>
          <a:xfrm>
            <a:off x="1427211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4" name="円/楕円 43"/>
          <p:cNvSpPr/>
          <p:nvPr/>
        </p:nvSpPr>
        <p:spPr>
          <a:xfrm>
            <a:off x="2229973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643211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044593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631354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8" name="円/楕円 47"/>
          <p:cNvSpPr/>
          <p:nvPr/>
        </p:nvSpPr>
        <p:spPr>
          <a:xfrm>
            <a:off x="3032735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847355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445974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337790" y="2848230"/>
            <a:ext cx="8942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577962" y="17378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7" name="円/楕円 76"/>
          <p:cNvSpPr/>
          <p:nvPr/>
        </p:nvSpPr>
        <p:spPr>
          <a:xfrm>
            <a:off x="6577962" y="2165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9" name="円/楕円 78"/>
          <p:cNvSpPr/>
          <p:nvPr/>
        </p:nvSpPr>
        <p:spPr>
          <a:xfrm>
            <a:off x="736980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6793963" y="1845831"/>
            <a:ext cx="575843" cy="10024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6793963" y="2273909"/>
            <a:ext cx="575843" cy="574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96924" y="17378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2" name="円/楕円 101"/>
          <p:cNvSpPr/>
          <p:nvPr/>
        </p:nvSpPr>
        <p:spPr>
          <a:xfrm>
            <a:off x="5996924" y="2165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3" name="円/楕円 102"/>
          <p:cNvSpPr/>
          <p:nvPr/>
        </p:nvSpPr>
        <p:spPr>
          <a:xfrm>
            <a:off x="6285595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181292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181292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469963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469963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419583" y="17378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6" name="円/楕円 135"/>
          <p:cNvSpPr/>
          <p:nvPr/>
        </p:nvSpPr>
        <p:spPr>
          <a:xfrm>
            <a:off x="5419583" y="2165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7" name="円/楕円 136"/>
          <p:cNvSpPr/>
          <p:nvPr/>
        </p:nvSpPr>
        <p:spPr>
          <a:xfrm>
            <a:off x="5708254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60395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60395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4838546" y="17378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1" name="円/楕円 140"/>
          <p:cNvSpPr/>
          <p:nvPr/>
        </p:nvSpPr>
        <p:spPr>
          <a:xfrm>
            <a:off x="4838546" y="2165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2" name="円/楕円 141"/>
          <p:cNvSpPr/>
          <p:nvPr/>
        </p:nvSpPr>
        <p:spPr>
          <a:xfrm>
            <a:off x="5127216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022913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022913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311584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311584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9262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9262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6577962" y="2528153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3" name="円/楕円 162"/>
          <p:cNvSpPr/>
          <p:nvPr/>
        </p:nvSpPr>
        <p:spPr>
          <a:xfrm>
            <a:off x="6577962" y="2956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4" name="円/楕円 163"/>
          <p:cNvSpPr/>
          <p:nvPr/>
        </p:nvSpPr>
        <p:spPr>
          <a:xfrm>
            <a:off x="5996924" y="2528153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5" name="円/楕円 164"/>
          <p:cNvSpPr/>
          <p:nvPr/>
        </p:nvSpPr>
        <p:spPr>
          <a:xfrm>
            <a:off x="5996924" y="2956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6" name="円/楕円 165"/>
          <p:cNvSpPr/>
          <p:nvPr/>
        </p:nvSpPr>
        <p:spPr>
          <a:xfrm>
            <a:off x="628559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6181292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6181292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6469963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6469963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5419583" y="2528153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2" name="円/楕円 171"/>
          <p:cNvSpPr/>
          <p:nvPr/>
        </p:nvSpPr>
        <p:spPr>
          <a:xfrm>
            <a:off x="5419583" y="2956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3" name="円/楕円 172"/>
          <p:cNvSpPr/>
          <p:nvPr/>
        </p:nvSpPr>
        <p:spPr>
          <a:xfrm>
            <a:off x="5708254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560395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560395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4838546" y="2528153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7" name="円/楕円 176"/>
          <p:cNvSpPr/>
          <p:nvPr/>
        </p:nvSpPr>
        <p:spPr>
          <a:xfrm>
            <a:off x="4838546" y="2956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8" name="円/楕円 177"/>
          <p:cNvSpPr/>
          <p:nvPr/>
        </p:nvSpPr>
        <p:spPr>
          <a:xfrm>
            <a:off x="5127216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022913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022913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311584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311584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589262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589262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577962" y="3326522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8" name="円/楕円 187"/>
          <p:cNvSpPr/>
          <p:nvPr/>
        </p:nvSpPr>
        <p:spPr>
          <a:xfrm>
            <a:off x="6577962" y="3754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9" name="円/楕円 188"/>
          <p:cNvSpPr/>
          <p:nvPr/>
        </p:nvSpPr>
        <p:spPr>
          <a:xfrm>
            <a:off x="5996924" y="3326522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0" name="円/楕円 189"/>
          <p:cNvSpPr/>
          <p:nvPr/>
        </p:nvSpPr>
        <p:spPr>
          <a:xfrm>
            <a:off x="5996924" y="3754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1" name="円/楕円 190"/>
          <p:cNvSpPr/>
          <p:nvPr/>
        </p:nvSpPr>
        <p:spPr>
          <a:xfrm>
            <a:off x="6285595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181292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181292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469963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469963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419583" y="3326522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7" name="円/楕円 196"/>
          <p:cNvSpPr/>
          <p:nvPr/>
        </p:nvSpPr>
        <p:spPr>
          <a:xfrm>
            <a:off x="5419583" y="3754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8" name="円/楕円 197"/>
          <p:cNvSpPr/>
          <p:nvPr/>
        </p:nvSpPr>
        <p:spPr>
          <a:xfrm>
            <a:off x="5708254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60395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60395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4838546" y="3326522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2" name="円/楕円 201"/>
          <p:cNvSpPr/>
          <p:nvPr/>
        </p:nvSpPr>
        <p:spPr>
          <a:xfrm>
            <a:off x="4838546" y="3754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3" name="円/楕円 202"/>
          <p:cNvSpPr/>
          <p:nvPr/>
        </p:nvSpPr>
        <p:spPr>
          <a:xfrm>
            <a:off x="5127216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022913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022913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311584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311584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9262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9262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577962" y="436950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1" name="円/楕円 210"/>
          <p:cNvSpPr/>
          <p:nvPr/>
        </p:nvSpPr>
        <p:spPr>
          <a:xfrm>
            <a:off x="6577962" y="4797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2" name="円/楕円 211"/>
          <p:cNvSpPr/>
          <p:nvPr/>
        </p:nvSpPr>
        <p:spPr>
          <a:xfrm>
            <a:off x="5996924" y="436950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3" name="円/楕円 212"/>
          <p:cNvSpPr/>
          <p:nvPr/>
        </p:nvSpPr>
        <p:spPr>
          <a:xfrm>
            <a:off x="5996924" y="4797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4" name="円/楕円 213"/>
          <p:cNvSpPr/>
          <p:nvPr/>
        </p:nvSpPr>
        <p:spPr>
          <a:xfrm>
            <a:off x="6285595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6181292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6181292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6469963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6469963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5419583" y="436950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0" name="円/楕円 219"/>
          <p:cNvSpPr/>
          <p:nvPr/>
        </p:nvSpPr>
        <p:spPr>
          <a:xfrm>
            <a:off x="5419583" y="4797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1" name="円/楕円 220"/>
          <p:cNvSpPr/>
          <p:nvPr/>
        </p:nvSpPr>
        <p:spPr>
          <a:xfrm>
            <a:off x="5708254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560395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560395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4838546" y="436950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5" name="円/楕円 224"/>
          <p:cNvSpPr/>
          <p:nvPr/>
        </p:nvSpPr>
        <p:spPr>
          <a:xfrm>
            <a:off x="4838546" y="4797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6" name="円/楕円 225"/>
          <p:cNvSpPr/>
          <p:nvPr/>
        </p:nvSpPr>
        <p:spPr>
          <a:xfrm>
            <a:off x="5127216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022913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022913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311584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311584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589262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589262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6793963" y="2636152"/>
            <a:ext cx="575843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6793963" y="2848230"/>
            <a:ext cx="575843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6793963" y="2848230"/>
            <a:ext cx="575843" cy="5862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6793963" y="2848230"/>
            <a:ext cx="575843" cy="101436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828592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6" name="円/楕円 255"/>
          <p:cNvSpPr/>
          <p:nvPr/>
        </p:nvSpPr>
        <p:spPr>
          <a:xfrm>
            <a:off x="1427211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7" name="円/楕円 256"/>
          <p:cNvSpPr/>
          <p:nvPr/>
        </p:nvSpPr>
        <p:spPr>
          <a:xfrm>
            <a:off x="2229973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643211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044593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631354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1" name="円/楕円 260"/>
          <p:cNvSpPr/>
          <p:nvPr/>
        </p:nvSpPr>
        <p:spPr>
          <a:xfrm>
            <a:off x="3032735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847355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445974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3963432" y="1882408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7" name="円/楕円 266"/>
          <p:cNvSpPr/>
          <p:nvPr/>
        </p:nvSpPr>
        <p:spPr>
          <a:xfrm>
            <a:off x="3963432" y="2672730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8" name="円/楕円 267"/>
          <p:cNvSpPr/>
          <p:nvPr/>
        </p:nvSpPr>
        <p:spPr>
          <a:xfrm>
            <a:off x="3963432" y="3463052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9" name="円/楕円 268"/>
          <p:cNvSpPr/>
          <p:nvPr/>
        </p:nvSpPr>
        <p:spPr>
          <a:xfrm>
            <a:off x="3963432" y="4514087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0" name="円/楕円 269"/>
          <p:cNvSpPr/>
          <p:nvPr/>
        </p:nvSpPr>
        <p:spPr>
          <a:xfrm>
            <a:off x="8271473" y="2519227"/>
            <a:ext cx="653941" cy="65300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7585806" y="2845729"/>
            <a:ext cx="68566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166628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7" name="円/楕円 276"/>
          <p:cNvSpPr/>
          <p:nvPr/>
        </p:nvSpPr>
        <p:spPr>
          <a:xfrm>
            <a:off x="3166628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8" name="円/楕円 277"/>
          <p:cNvSpPr/>
          <p:nvPr/>
        </p:nvSpPr>
        <p:spPr>
          <a:xfrm>
            <a:off x="2585590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9" name="円/楕円 278"/>
          <p:cNvSpPr/>
          <p:nvPr/>
        </p:nvSpPr>
        <p:spPr>
          <a:xfrm>
            <a:off x="2585590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0" name="円/楕円 279"/>
          <p:cNvSpPr/>
          <p:nvPr/>
        </p:nvSpPr>
        <p:spPr>
          <a:xfrm>
            <a:off x="2874260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76995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76995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3058629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3058629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008249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6" name="円/楕円 285"/>
          <p:cNvSpPr/>
          <p:nvPr/>
        </p:nvSpPr>
        <p:spPr>
          <a:xfrm>
            <a:off x="2008249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7" name="円/楕円 286"/>
          <p:cNvSpPr/>
          <p:nvPr/>
        </p:nvSpPr>
        <p:spPr>
          <a:xfrm>
            <a:off x="2296919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192616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192616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427211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1" name="円/楕円 290"/>
          <p:cNvSpPr/>
          <p:nvPr/>
        </p:nvSpPr>
        <p:spPr>
          <a:xfrm>
            <a:off x="1427211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2" name="円/楕円 291"/>
          <p:cNvSpPr/>
          <p:nvPr/>
        </p:nvSpPr>
        <p:spPr>
          <a:xfrm>
            <a:off x="1715882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1611578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1611578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900250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900250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48128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48128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6793963" y="2848230"/>
            <a:ext cx="575843" cy="1629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6793963" y="2848230"/>
            <a:ext cx="575843" cy="2057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229790" y="2956230"/>
            <a:ext cx="197421" cy="1521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229790" y="2956230"/>
            <a:ext cx="197421" cy="1949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248736" y="2057908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248736" y="2848230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248736" y="3638553"/>
            <a:ext cx="714697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314432" y="1845830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314432" y="2057908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314432" y="2636152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314432" y="2848230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314432" y="3434523"/>
            <a:ext cx="524114" cy="20403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314432" y="3638553"/>
            <a:ext cx="524114" cy="2240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82627" y="4477509"/>
            <a:ext cx="580805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82627" y="4689587"/>
            <a:ext cx="580805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314432" y="4477509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314432" y="4689587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238105" y="649626"/>
            <a:ext cx="217171" cy="1804092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5698561" y="58307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solidFill>
            <a:schemeClr val="bg1"/>
          </a:solidFill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2287226" y="428170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blipFill>
                <a:blip r:embed="rId5"/>
                <a:stretch>
                  <a:fillRect r="-2155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720409" y="1927098"/>
            <a:ext cx="276287" cy="20435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タイトル 1">
            <a:extLst>
              <a:ext uri="{FF2B5EF4-FFF2-40B4-BE49-F238E27FC236}">
                <a16:creationId xmlns="" xmlns:a16="http://schemas.microsoft.com/office/drawing/2014/main" id="{8D8FB49C-61D9-4F8F-ADE1-E76C31F6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後手が勝つ場合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1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121790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2" name="円/楕円 11"/>
          <p:cNvSpPr/>
          <p:nvPr/>
        </p:nvSpPr>
        <p:spPr>
          <a:xfrm>
            <a:off x="1828592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" name="円/楕円 13"/>
          <p:cNvSpPr/>
          <p:nvPr/>
        </p:nvSpPr>
        <p:spPr>
          <a:xfrm>
            <a:off x="1427211" y="1949908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" name="円/楕円 15"/>
          <p:cNvSpPr/>
          <p:nvPr/>
        </p:nvSpPr>
        <p:spPr>
          <a:xfrm>
            <a:off x="2229973" y="1949908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229790" y="2057909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229790" y="2956230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643211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044593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631354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35" name="円/楕円 34"/>
          <p:cNvSpPr/>
          <p:nvPr/>
        </p:nvSpPr>
        <p:spPr>
          <a:xfrm>
            <a:off x="3032735" y="1949908"/>
            <a:ext cx="216000" cy="21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847355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445974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828592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3" name="円/楕円 42"/>
          <p:cNvSpPr/>
          <p:nvPr/>
        </p:nvSpPr>
        <p:spPr>
          <a:xfrm>
            <a:off x="1427211" y="27402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4" name="円/楕円 43"/>
          <p:cNvSpPr/>
          <p:nvPr/>
        </p:nvSpPr>
        <p:spPr>
          <a:xfrm>
            <a:off x="2229973" y="27402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643211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044593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631354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8" name="円/楕円 47"/>
          <p:cNvSpPr/>
          <p:nvPr/>
        </p:nvSpPr>
        <p:spPr>
          <a:xfrm>
            <a:off x="3032735" y="2740230"/>
            <a:ext cx="216000" cy="21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847355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445974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337790" y="2848230"/>
            <a:ext cx="8942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577962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7" name="円/楕円 76"/>
          <p:cNvSpPr/>
          <p:nvPr/>
        </p:nvSpPr>
        <p:spPr>
          <a:xfrm>
            <a:off x="6577962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9" name="円/楕円 78"/>
          <p:cNvSpPr/>
          <p:nvPr/>
        </p:nvSpPr>
        <p:spPr>
          <a:xfrm>
            <a:off x="736980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6793963" y="1845831"/>
            <a:ext cx="575843" cy="10024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6793963" y="2273909"/>
            <a:ext cx="575843" cy="574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96924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2" name="円/楕円 101"/>
          <p:cNvSpPr/>
          <p:nvPr/>
        </p:nvSpPr>
        <p:spPr>
          <a:xfrm>
            <a:off x="5996924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3" name="円/楕円 102"/>
          <p:cNvSpPr/>
          <p:nvPr/>
        </p:nvSpPr>
        <p:spPr>
          <a:xfrm>
            <a:off x="6285595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181292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181292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469963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469963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419583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6" name="円/楕円 135"/>
          <p:cNvSpPr/>
          <p:nvPr/>
        </p:nvSpPr>
        <p:spPr>
          <a:xfrm>
            <a:off x="5419583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7" name="円/楕円 136"/>
          <p:cNvSpPr/>
          <p:nvPr/>
        </p:nvSpPr>
        <p:spPr>
          <a:xfrm>
            <a:off x="5708254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60395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60395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4838546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1" name="円/楕円 140"/>
          <p:cNvSpPr/>
          <p:nvPr/>
        </p:nvSpPr>
        <p:spPr>
          <a:xfrm>
            <a:off x="4838546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2" name="円/楕円 141"/>
          <p:cNvSpPr/>
          <p:nvPr/>
        </p:nvSpPr>
        <p:spPr>
          <a:xfrm>
            <a:off x="5127216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022913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022913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311584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311584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9262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9262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6577962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3" name="円/楕円 162"/>
          <p:cNvSpPr/>
          <p:nvPr/>
        </p:nvSpPr>
        <p:spPr>
          <a:xfrm>
            <a:off x="6577962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4" name="円/楕円 163"/>
          <p:cNvSpPr/>
          <p:nvPr/>
        </p:nvSpPr>
        <p:spPr>
          <a:xfrm>
            <a:off x="5996924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5" name="円/楕円 164"/>
          <p:cNvSpPr/>
          <p:nvPr/>
        </p:nvSpPr>
        <p:spPr>
          <a:xfrm>
            <a:off x="5996924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6" name="円/楕円 165"/>
          <p:cNvSpPr/>
          <p:nvPr/>
        </p:nvSpPr>
        <p:spPr>
          <a:xfrm>
            <a:off x="628559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6181292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6181292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6469963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6469963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5419583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2" name="円/楕円 171"/>
          <p:cNvSpPr/>
          <p:nvPr/>
        </p:nvSpPr>
        <p:spPr>
          <a:xfrm>
            <a:off x="5419583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3" name="円/楕円 172"/>
          <p:cNvSpPr/>
          <p:nvPr/>
        </p:nvSpPr>
        <p:spPr>
          <a:xfrm>
            <a:off x="5708254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560395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560395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4838546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7" name="円/楕円 176"/>
          <p:cNvSpPr/>
          <p:nvPr/>
        </p:nvSpPr>
        <p:spPr>
          <a:xfrm>
            <a:off x="4838546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8" name="円/楕円 177"/>
          <p:cNvSpPr/>
          <p:nvPr/>
        </p:nvSpPr>
        <p:spPr>
          <a:xfrm>
            <a:off x="5127216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022913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022913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311584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311584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589262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589262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577962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8" name="円/楕円 187"/>
          <p:cNvSpPr/>
          <p:nvPr/>
        </p:nvSpPr>
        <p:spPr>
          <a:xfrm>
            <a:off x="6577962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9" name="円/楕円 188"/>
          <p:cNvSpPr/>
          <p:nvPr/>
        </p:nvSpPr>
        <p:spPr>
          <a:xfrm>
            <a:off x="5996924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0" name="円/楕円 189"/>
          <p:cNvSpPr/>
          <p:nvPr/>
        </p:nvSpPr>
        <p:spPr>
          <a:xfrm>
            <a:off x="5996924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1" name="円/楕円 190"/>
          <p:cNvSpPr/>
          <p:nvPr/>
        </p:nvSpPr>
        <p:spPr>
          <a:xfrm>
            <a:off x="6285595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181292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181292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469963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469963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419583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7" name="円/楕円 196"/>
          <p:cNvSpPr/>
          <p:nvPr/>
        </p:nvSpPr>
        <p:spPr>
          <a:xfrm>
            <a:off x="5419583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8" name="円/楕円 197"/>
          <p:cNvSpPr/>
          <p:nvPr/>
        </p:nvSpPr>
        <p:spPr>
          <a:xfrm>
            <a:off x="5708254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60395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60395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4838546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2" name="円/楕円 201"/>
          <p:cNvSpPr/>
          <p:nvPr/>
        </p:nvSpPr>
        <p:spPr>
          <a:xfrm>
            <a:off x="4838546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3" name="円/楕円 202"/>
          <p:cNvSpPr/>
          <p:nvPr/>
        </p:nvSpPr>
        <p:spPr>
          <a:xfrm>
            <a:off x="5127216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022913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022913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311584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311584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9262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9262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577962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1" name="円/楕円 210"/>
          <p:cNvSpPr/>
          <p:nvPr/>
        </p:nvSpPr>
        <p:spPr>
          <a:xfrm>
            <a:off x="6577962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2" name="円/楕円 211"/>
          <p:cNvSpPr/>
          <p:nvPr/>
        </p:nvSpPr>
        <p:spPr>
          <a:xfrm>
            <a:off x="5996924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3" name="円/楕円 212"/>
          <p:cNvSpPr/>
          <p:nvPr/>
        </p:nvSpPr>
        <p:spPr>
          <a:xfrm>
            <a:off x="5996924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4" name="円/楕円 213"/>
          <p:cNvSpPr/>
          <p:nvPr/>
        </p:nvSpPr>
        <p:spPr>
          <a:xfrm>
            <a:off x="6285595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6181292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6181292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6469963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6469963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5419583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0" name="円/楕円 219"/>
          <p:cNvSpPr/>
          <p:nvPr/>
        </p:nvSpPr>
        <p:spPr>
          <a:xfrm>
            <a:off x="5419583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1" name="円/楕円 220"/>
          <p:cNvSpPr/>
          <p:nvPr/>
        </p:nvSpPr>
        <p:spPr>
          <a:xfrm>
            <a:off x="5708254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560395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560395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4838546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5" name="円/楕円 224"/>
          <p:cNvSpPr/>
          <p:nvPr/>
        </p:nvSpPr>
        <p:spPr>
          <a:xfrm>
            <a:off x="4838546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6" name="円/楕円 225"/>
          <p:cNvSpPr/>
          <p:nvPr/>
        </p:nvSpPr>
        <p:spPr>
          <a:xfrm>
            <a:off x="5127216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022913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022913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311584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311584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589262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589262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6793963" y="2636152"/>
            <a:ext cx="575843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6793963" y="2848230"/>
            <a:ext cx="575843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6793963" y="2848230"/>
            <a:ext cx="575843" cy="5862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6793963" y="2848230"/>
            <a:ext cx="575843" cy="101436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828592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6" name="円/楕円 255"/>
          <p:cNvSpPr/>
          <p:nvPr/>
        </p:nvSpPr>
        <p:spPr>
          <a:xfrm>
            <a:off x="1427211" y="353055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7" name="円/楕円 256"/>
          <p:cNvSpPr/>
          <p:nvPr/>
        </p:nvSpPr>
        <p:spPr>
          <a:xfrm>
            <a:off x="2229973" y="353055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643211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044593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631354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1" name="円/楕円 260"/>
          <p:cNvSpPr/>
          <p:nvPr/>
        </p:nvSpPr>
        <p:spPr>
          <a:xfrm>
            <a:off x="3032735" y="3530552"/>
            <a:ext cx="216000" cy="21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847355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445974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3963432" y="1882408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7" name="円/楕円 266"/>
          <p:cNvSpPr/>
          <p:nvPr/>
        </p:nvSpPr>
        <p:spPr>
          <a:xfrm>
            <a:off x="3963432" y="2672730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8" name="円/楕円 267"/>
          <p:cNvSpPr/>
          <p:nvPr/>
        </p:nvSpPr>
        <p:spPr>
          <a:xfrm>
            <a:off x="3963432" y="3463052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9" name="円/楕円 268"/>
          <p:cNvSpPr/>
          <p:nvPr/>
        </p:nvSpPr>
        <p:spPr>
          <a:xfrm>
            <a:off x="3963432" y="4514087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0" name="円/楕円 269"/>
          <p:cNvSpPr/>
          <p:nvPr/>
        </p:nvSpPr>
        <p:spPr>
          <a:xfrm>
            <a:off x="8271473" y="2519227"/>
            <a:ext cx="653941" cy="65300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7585806" y="2845729"/>
            <a:ext cx="68566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166628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7" name="円/楕円 276"/>
          <p:cNvSpPr/>
          <p:nvPr/>
        </p:nvSpPr>
        <p:spPr>
          <a:xfrm>
            <a:off x="3166628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8" name="円/楕円 277"/>
          <p:cNvSpPr/>
          <p:nvPr/>
        </p:nvSpPr>
        <p:spPr>
          <a:xfrm>
            <a:off x="2585590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9" name="円/楕円 278"/>
          <p:cNvSpPr/>
          <p:nvPr/>
        </p:nvSpPr>
        <p:spPr>
          <a:xfrm>
            <a:off x="2585590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0" name="円/楕円 279"/>
          <p:cNvSpPr/>
          <p:nvPr/>
        </p:nvSpPr>
        <p:spPr>
          <a:xfrm>
            <a:off x="2874260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76995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76995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3058629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3058629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008249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6" name="円/楕円 285"/>
          <p:cNvSpPr/>
          <p:nvPr/>
        </p:nvSpPr>
        <p:spPr>
          <a:xfrm>
            <a:off x="2008249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7" name="円/楕円 286"/>
          <p:cNvSpPr/>
          <p:nvPr/>
        </p:nvSpPr>
        <p:spPr>
          <a:xfrm>
            <a:off x="2296919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192616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192616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427211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1" name="円/楕円 290"/>
          <p:cNvSpPr/>
          <p:nvPr/>
        </p:nvSpPr>
        <p:spPr>
          <a:xfrm>
            <a:off x="1427211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2" name="円/楕円 291"/>
          <p:cNvSpPr/>
          <p:nvPr/>
        </p:nvSpPr>
        <p:spPr>
          <a:xfrm>
            <a:off x="1715882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1611578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1611578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900250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900250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48128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48128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6793963" y="2848230"/>
            <a:ext cx="575843" cy="1629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6793963" y="2848230"/>
            <a:ext cx="575843" cy="2057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229790" y="2956230"/>
            <a:ext cx="197421" cy="1521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229790" y="2956230"/>
            <a:ext cx="197421" cy="1949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248736" y="2057908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248736" y="2848230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248736" y="3638553"/>
            <a:ext cx="714697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314432" y="1845830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314432" y="2057908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314432" y="2636152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314432" y="2848230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314432" y="3434523"/>
            <a:ext cx="524114" cy="20403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314432" y="3638553"/>
            <a:ext cx="524114" cy="2240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82627" y="4477509"/>
            <a:ext cx="580805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82627" y="4689587"/>
            <a:ext cx="580805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314432" y="4477509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314432" y="4689587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238105" y="649626"/>
            <a:ext cx="217171" cy="1804092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5698561" y="58307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2287226" y="428170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blipFill>
                <a:blip r:embed="rId5"/>
                <a:stretch>
                  <a:fillRect r="-2155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720409" y="1927098"/>
            <a:ext cx="276287" cy="20435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2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67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1042033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ja-JP" altLang="en-US" sz="2400" dirty="0">
                              <a:solidFill>
                                <a:srgbClr val="00B050"/>
                              </a:solidFill>
                            </a:rPr>
                            <a:t>今回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2400" b="0" i="0" dirty="0">
                              <a:solidFill>
                                <a:schemeClr val="tx1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1042033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ja-JP" altLang="en-US" sz="2400" dirty="0">
                              <a:solidFill>
                                <a:srgbClr val="00B050"/>
                              </a:solidFill>
                            </a:rPr>
                            <a:t>今回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2400" b="0" i="0" dirty="0">
                              <a:solidFill>
                                <a:schemeClr val="tx1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8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コンテンツ プレースホルダー 2">
                <a:extLst>
                  <a:ext uri="{FF2B5EF4-FFF2-40B4-BE49-F238E27FC236}">
                    <a16:creationId xmlns="" xmlns:a16="http://schemas.microsoft.com/office/drawing/2014/main" id="{1624BEC8-F7D2-4917-896C-CA440BEA47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6018" y="4341366"/>
                <a:ext cx="1552502" cy="1153148"/>
              </a:xfr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5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624BEC8-F7D2-4917-896C-CA440BEA4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018" y="4341366"/>
                <a:ext cx="1552502" cy="1153148"/>
              </a:xfrm>
              <a:blipFill rotWithShape="0">
                <a:blip r:embed="rId2"/>
                <a:stretch>
                  <a:fillRect l="-5512" b="-3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先行研究の説明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68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1649645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2847408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164964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150564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255940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270340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2703408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361317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375717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cxnSpLocks/>
            <a:stCxn id="35" idx="6"/>
          </p:cNvCxnSpPr>
          <p:nvPr/>
        </p:nvCxnSpPr>
        <p:spPr>
          <a:xfrm>
            <a:off x="3161215" y="1649645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cxnSpLocks/>
            <a:stCxn id="48" idx="6"/>
          </p:cNvCxnSpPr>
          <p:nvPr/>
        </p:nvCxnSpPr>
        <p:spPr>
          <a:xfrm>
            <a:off x="3161215" y="2703408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cxnSpLocks/>
            <a:stCxn id="261" idx="6"/>
          </p:cNvCxnSpPr>
          <p:nvPr/>
        </p:nvCxnSpPr>
        <p:spPr>
          <a:xfrm>
            <a:off x="3161215" y="3757170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=""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1802084" y="15937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グループ化 131">
            <a:extLst>
              <a:ext uri="{FF2B5EF4-FFF2-40B4-BE49-F238E27FC236}">
                <a16:creationId xmlns="" xmlns:a16="http://schemas.microsoft.com/office/drawing/2014/main" id="{24C8A797-B4EC-496C-85B8-CF6835337C14}"/>
              </a:ext>
            </a:extLst>
          </p:cNvPr>
          <p:cNvGrpSpPr/>
          <p:nvPr/>
        </p:nvGrpSpPr>
        <p:grpSpPr>
          <a:xfrm>
            <a:off x="2855894" y="4415348"/>
            <a:ext cx="2470651" cy="1079165"/>
            <a:chOff x="2770464" y="936098"/>
            <a:chExt cx="2470651" cy="1079165"/>
          </a:xfrm>
        </p:grpSpPr>
        <p:sp>
          <p:nvSpPr>
            <p:cNvPr id="134" name="円/楕円 306">
              <a:extLst>
                <a:ext uri="{FF2B5EF4-FFF2-40B4-BE49-F238E27FC236}">
                  <a16:creationId xmlns="" xmlns:a16="http://schemas.microsoft.com/office/drawing/2014/main" id="{C8F0EE43-09B2-4B12-9800-D9BA254722FC}"/>
                </a:ext>
              </a:extLst>
            </p:cNvPr>
            <p:cNvSpPr/>
            <p:nvPr/>
          </p:nvSpPr>
          <p:spPr>
            <a:xfrm>
              <a:off x="4953115" y="936098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sz="2400" dirty="0"/>
                <a:t>0</a:t>
              </a:r>
              <a:endParaRPr kumimoji="1" lang="ja-JP" altLang="en-US" sz="2400" dirty="0"/>
            </a:p>
          </p:txBody>
        </p:sp>
        <p:sp>
          <p:nvSpPr>
            <p:cNvPr id="147" name="円/楕円 330">
              <a:extLst>
                <a:ext uri="{FF2B5EF4-FFF2-40B4-BE49-F238E27FC236}">
                  <a16:creationId xmlns="" xmlns:a16="http://schemas.microsoft.com/office/drawing/2014/main" id="{8BD11B67-6618-499B-A50E-38C9011F9BCB}"/>
                </a:ext>
              </a:extLst>
            </p:cNvPr>
            <p:cNvSpPr/>
            <p:nvPr/>
          </p:nvSpPr>
          <p:spPr>
            <a:xfrm>
              <a:off x="3705542" y="93609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1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9" name="円/楕円 331">
              <a:extLst>
                <a:ext uri="{FF2B5EF4-FFF2-40B4-BE49-F238E27FC236}">
                  <a16:creationId xmlns="" xmlns:a16="http://schemas.microsoft.com/office/drawing/2014/main" id="{21DB619F-AC97-48FA-8E26-FB77919A74B9}"/>
                </a:ext>
              </a:extLst>
            </p:cNvPr>
            <p:cNvSpPr/>
            <p:nvPr/>
          </p:nvSpPr>
          <p:spPr>
            <a:xfrm>
              <a:off x="4327964" y="93609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1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50" name="直線矢印コネクタ 149">
              <a:extLst>
                <a:ext uri="{FF2B5EF4-FFF2-40B4-BE49-F238E27FC236}">
                  <a16:creationId xmlns="" xmlns:a16="http://schemas.microsoft.com/office/drawing/2014/main" id="{77A1D4D8-9812-497A-9016-D59BCA3FCB47}"/>
                </a:ext>
              </a:extLst>
            </p:cNvPr>
            <p:cNvCxnSpPr/>
            <p:nvPr/>
          </p:nvCxnSpPr>
          <p:spPr>
            <a:xfrm flipV="1">
              <a:off x="2770464" y="1080098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円/楕円 337">
              <a:extLst>
                <a:ext uri="{FF2B5EF4-FFF2-40B4-BE49-F238E27FC236}">
                  <a16:creationId xmlns="" xmlns:a16="http://schemas.microsoft.com/office/drawing/2014/main" id="{3A8F5421-2607-4CE5-B007-1EB2A0C3FF7D}"/>
                </a:ext>
              </a:extLst>
            </p:cNvPr>
            <p:cNvSpPr/>
            <p:nvPr/>
          </p:nvSpPr>
          <p:spPr>
            <a:xfrm>
              <a:off x="4953115" y="133630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4" name="円/楕円 338">
              <a:extLst>
                <a:ext uri="{FF2B5EF4-FFF2-40B4-BE49-F238E27FC236}">
                  <a16:creationId xmlns="" xmlns:a16="http://schemas.microsoft.com/office/drawing/2014/main" id="{2B9358A9-64B4-49B1-8C53-39B095D0944E}"/>
                </a:ext>
              </a:extLst>
            </p:cNvPr>
            <p:cNvSpPr/>
            <p:nvPr/>
          </p:nvSpPr>
          <p:spPr>
            <a:xfrm>
              <a:off x="3705542" y="133630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5" name="円/楕円 339">
              <a:extLst>
                <a:ext uri="{FF2B5EF4-FFF2-40B4-BE49-F238E27FC236}">
                  <a16:creationId xmlns="" xmlns:a16="http://schemas.microsoft.com/office/drawing/2014/main" id="{AFB97AD3-812F-49E1-9FD2-D5D541E90A4C}"/>
                </a:ext>
              </a:extLst>
            </p:cNvPr>
            <p:cNvSpPr/>
            <p:nvPr/>
          </p:nvSpPr>
          <p:spPr>
            <a:xfrm>
              <a:off x="4327964" y="1336307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56" name="直線矢印コネクタ 155">
              <a:extLst>
                <a:ext uri="{FF2B5EF4-FFF2-40B4-BE49-F238E27FC236}">
                  <a16:creationId xmlns="" xmlns:a16="http://schemas.microsoft.com/office/drawing/2014/main" id="{DF44C3E2-F80C-48D8-83C8-3504E4E7D4C4}"/>
                </a:ext>
              </a:extLst>
            </p:cNvPr>
            <p:cNvCxnSpPr/>
            <p:nvPr/>
          </p:nvCxnSpPr>
          <p:spPr>
            <a:xfrm flipV="1">
              <a:off x="2770464" y="1480307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円/楕円 342">
              <a:extLst>
                <a:ext uri="{FF2B5EF4-FFF2-40B4-BE49-F238E27FC236}">
                  <a16:creationId xmlns="" xmlns:a16="http://schemas.microsoft.com/office/drawing/2014/main" id="{AF44BEB5-0A3E-46BB-AF1A-0853571F385E}"/>
                </a:ext>
              </a:extLst>
            </p:cNvPr>
            <p:cNvSpPr/>
            <p:nvPr/>
          </p:nvSpPr>
          <p:spPr>
            <a:xfrm>
              <a:off x="4953115" y="1727263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9" name="円/楕円 343">
              <a:extLst>
                <a:ext uri="{FF2B5EF4-FFF2-40B4-BE49-F238E27FC236}">
                  <a16:creationId xmlns="" xmlns:a16="http://schemas.microsoft.com/office/drawing/2014/main" id="{C1910012-D9A6-44C4-B3EE-9C1F89EDD800}"/>
                </a:ext>
              </a:extLst>
            </p:cNvPr>
            <p:cNvSpPr/>
            <p:nvPr/>
          </p:nvSpPr>
          <p:spPr>
            <a:xfrm>
              <a:off x="3705542" y="1727263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0" name="円/楕円 344">
              <a:extLst>
                <a:ext uri="{FF2B5EF4-FFF2-40B4-BE49-F238E27FC236}">
                  <a16:creationId xmlns="" xmlns:a16="http://schemas.microsoft.com/office/drawing/2014/main" id="{06848AAF-5038-4A81-A8DF-7CF437CD1154}"/>
                </a:ext>
              </a:extLst>
            </p:cNvPr>
            <p:cNvSpPr/>
            <p:nvPr/>
          </p:nvSpPr>
          <p:spPr>
            <a:xfrm>
              <a:off x="4327964" y="1727263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1" name="直線矢印コネクタ 160">
              <a:extLst>
                <a:ext uri="{FF2B5EF4-FFF2-40B4-BE49-F238E27FC236}">
                  <a16:creationId xmlns="" xmlns:a16="http://schemas.microsoft.com/office/drawing/2014/main" id="{2240E4EC-118B-4319-9B3E-7F590C181722}"/>
                </a:ext>
              </a:extLst>
            </p:cNvPr>
            <p:cNvCxnSpPr/>
            <p:nvPr/>
          </p:nvCxnSpPr>
          <p:spPr>
            <a:xfrm flipV="1">
              <a:off x="2770464" y="1871263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0" name="グループ化 209">
            <a:extLst>
              <a:ext uri="{FF2B5EF4-FFF2-40B4-BE49-F238E27FC236}">
                <a16:creationId xmlns="" xmlns:a16="http://schemas.microsoft.com/office/drawing/2014/main" id="{D83F0E09-9A87-4664-9B7A-19060B84DAFD}"/>
              </a:ext>
            </a:extLst>
          </p:cNvPr>
          <p:cNvGrpSpPr/>
          <p:nvPr/>
        </p:nvGrpSpPr>
        <p:grpSpPr>
          <a:xfrm>
            <a:off x="5804543" y="4415967"/>
            <a:ext cx="2544332" cy="1081251"/>
            <a:chOff x="5719113" y="936717"/>
            <a:chExt cx="2544332" cy="1081251"/>
          </a:xfrm>
        </p:grpSpPr>
        <p:cxnSp>
          <p:nvCxnSpPr>
            <p:cNvPr id="211" name="直線コネクタ 210">
              <a:extLst>
                <a:ext uri="{FF2B5EF4-FFF2-40B4-BE49-F238E27FC236}">
                  <a16:creationId xmlns="" xmlns:a16="http://schemas.microsoft.com/office/drawing/2014/main" id="{A7EC1996-2A90-4C12-B586-5947A6C0C3A5}"/>
                </a:ext>
              </a:extLst>
            </p:cNvPr>
            <p:cNvCxnSpPr/>
            <p:nvPr/>
          </p:nvCxnSpPr>
          <p:spPr>
            <a:xfrm>
              <a:off x="6671150" y="1080717"/>
              <a:ext cx="159229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円/楕円 375">
              <a:extLst>
                <a:ext uri="{FF2B5EF4-FFF2-40B4-BE49-F238E27FC236}">
                  <a16:creationId xmlns="" xmlns:a16="http://schemas.microsoft.com/office/drawing/2014/main" id="{AF84FCCD-82D4-4CA4-9350-C547E68B4B3E}"/>
                </a:ext>
              </a:extLst>
            </p:cNvPr>
            <p:cNvSpPr/>
            <p:nvPr/>
          </p:nvSpPr>
          <p:spPr>
            <a:xfrm>
              <a:off x="7629606" y="93671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3" name="円/楕円 376">
              <a:extLst>
                <a:ext uri="{FF2B5EF4-FFF2-40B4-BE49-F238E27FC236}">
                  <a16:creationId xmlns="" xmlns:a16="http://schemas.microsoft.com/office/drawing/2014/main" id="{DB51BA6F-920F-41F8-87D6-B377507FE0E4}"/>
                </a:ext>
              </a:extLst>
            </p:cNvPr>
            <p:cNvSpPr/>
            <p:nvPr/>
          </p:nvSpPr>
          <p:spPr>
            <a:xfrm>
              <a:off x="7942740" y="936717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4" name="円/楕円 377">
              <a:extLst>
                <a:ext uri="{FF2B5EF4-FFF2-40B4-BE49-F238E27FC236}">
                  <a16:creationId xmlns="" xmlns:a16="http://schemas.microsoft.com/office/drawing/2014/main" id="{5E0D9844-16A0-4F89-B6E8-F783CD16EA42}"/>
                </a:ext>
              </a:extLst>
            </p:cNvPr>
            <p:cNvSpPr/>
            <p:nvPr/>
          </p:nvSpPr>
          <p:spPr>
            <a:xfrm>
              <a:off x="7008301" y="93671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5" name="円/楕円 378">
              <a:extLst>
                <a:ext uri="{FF2B5EF4-FFF2-40B4-BE49-F238E27FC236}">
                  <a16:creationId xmlns="" xmlns:a16="http://schemas.microsoft.com/office/drawing/2014/main" id="{67311BF1-68F2-49AA-A93C-BDDB1A8ECB69}"/>
                </a:ext>
              </a:extLst>
            </p:cNvPr>
            <p:cNvSpPr/>
            <p:nvPr/>
          </p:nvSpPr>
          <p:spPr>
            <a:xfrm>
              <a:off x="6695167" y="93671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6" name="円/楕円 380">
              <a:extLst>
                <a:ext uri="{FF2B5EF4-FFF2-40B4-BE49-F238E27FC236}">
                  <a16:creationId xmlns="" xmlns:a16="http://schemas.microsoft.com/office/drawing/2014/main" id="{B4D38294-7657-43D8-AC54-55B509DC611B}"/>
                </a:ext>
              </a:extLst>
            </p:cNvPr>
            <p:cNvSpPr/>
            <p:nvPr/>
          </p:nvSpPr>
          <p:spPr>
            <a:xfrm>
              <a:off x="7317589" y="93671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17" name="直線矢印コネクタ 216">
              <a:extLst>
                <a:ext uri="{FF2B5EF4-FFF2-40B4-BE49-F238E27FC236}">
                  <a16:creationId xmlns="" xmlns:a16="http://schemas.microsoft.com/office/drawing/2014/main" id="{79AE8585-2196-444B-AA1D-F0115C560011}"/>
                </a:ext>
              </a:extLst>
            </p:cNvPr>
            <p:cNvCxnSpPr/>
            <p:nvPr/>
          </p:nvCxnSpPr>
          <p:spPr>
            <a:xfrm flipV="1">
              <a:off x="5719113" y="1080098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線矢印コネクタ 217">
              <a:extLst>
                <a:ext uri="{FF2B5EF4-FFF2-40B4-BE49-F238E27FC236}">
                  <a16:creationId xmlns="" xmlns:a16="http://schemas.microsoft.com/office/drawing/2014/main" id="{4C0E6215-AF1A-4041-A9F3-4ACDD5BBA153}"/>
                </a:ext>
              </a:extLst>
            </p:cNvPr>
            <p:cNvCxnSpPr/>
            <p:nvPr/>
          </p:nvCxnSpPr>
          <p:spPr>
            <a:xfrm flipV="1">
              <a:off x="5719113" y="1480307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矢印コネクタ 218">
              <a:extLst>
                <a:ext uri="{FF2B5EF4-FFF2-40B4-BE49-F238E27FC236}">
                  <a16:creationId xmlns="" xmlns:a16="http://schemas.microsoft.com/office/drawing/2014/main" id="{313B261D-23C1-4E81-B1B9-5C23497B129C}"/>
                </a:ext>
              </a:extLst>
            </p:cNvPr>
            <p:cNvCxnSpPr/>
            <p:nvPr/>
          </p:nvCxnSpPr>
          <p:spPr>
            <a:xfrm flipV="1">
              <a:off x="5719113" y="1871263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="" xmlns:a16="http://schemas.microsoft.com/office/drawing/2014/main" id="{C8739B43-AAB1-4D30-9AC2-16F6FA514BE6}"/>
                </a:ext>
              </a:extLst>
            </p:cNvPr>
            <p:cNvCxnSpPr/>
            <p:nvPr/>
          </p:nvCxnSpPr>
          <p:spPr>
            <a:xfrm>
              <a:off x="6671150" y="1481937"/>
              <a:ext cx="159229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1" name="円/楕円 389">
              <a:extLst>
                <a:ext uri="{FF2B5EF4-FFF2-40B4-BE49-F238E27FC236}">
                  <a16:creationId xmlns="" xmlns:a16="http://schemas.microsoft.com/office/drawing/2014/main" id="{93CF1093-7874-45C3-8B4E-D2E366DAA250}"/>
                </a:ext>
              </a:extLst>
            </p:cNvPr>
            <p:cNvSpPr/>
            <p:nvPr/>
          </p:nvSpPr>
          <p:spPr>
            <a:xfrm>
              <a:off x="7629606" y="133793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2" name="円/楕円 390">
              <a:extLst>
                <a:ext uri="{FF2B5EF4-FFF2-40B4-BE49-F238E27FC236}">
                  <a16:creationId xmlns="" xmlns:a16="http://schemas.microsoft.com/office/drawing/2014/main" id="{974AC923-7A17-4343-A70F-AC28F4DA658C}"/>
                </a:ext>
              </a:extLst>
            </p:cNvPr>
            <p:cNvSpPr/>
            <p:nvPr/>
          </p:nvSpPr>
          <p:spPr>
            <a:xfrm>
              <a:off x="7942740" y="133793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3" name="円/楕円 409">
              <a:extLst>
                <a:ext uri="{FF2B5EF4-FFF2-40B4-BE49-F238E27FC236}">
                  <a16:creationId xmlns="" xmlns:a16="http://schemas.microsoft.com/office/drawing/2014/main" id="{5B7EEBB6-6875-4138-A5F4-BA2AE5834778}"/>
                </a:ext>
              </a:extLst>
            </p:cNvPr>
            <p:cNvSpPr/>
            <p:nvPr/>
          </p:nvSpPr>
          <p:spPr>
            <a:xfrm>
              <a:off x="7008301" y="133793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4" name="円/楕円 410">
              <a:extLst>
                <a:ext uri="{FF2B5EF4-FFF2-40B4-BE49-F238E27FC236}">
                  <a16:creationId xmlns="" xmlns:a16="http://schemas.microsoft.com/office/drawing/2014/main" id="{8BBBDE16-6093-466E-9EF8-5C13B91367E1}"/>
                </a:ext>
              </a:extLst>
            </p:cNvPr>
            <p:cNvSpPr/>
            <p:nvPr/>
          </p:nvSpPr>
          <p:spPr>
            <a:xfrm>
              <a:off x="6695167" y="133793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5" name="円/楕円 417">
              <a:extLst>
                <a:ext uri="{FF2B5EF4-FFF2-40B4-BE49-F238E27FC236}">
                  <a16:creationId xmlns="" xmlns:a16="http://schemas.microsoft.com/office/drawing/2014/main" id="{0D427E54-817A-4F23-A52B-374CC062C4A2}"/>
                </a:ext>
              </a:extLst>
            </p:cNvPr>
            <p:cNvSpPr/>
            <p:nvPr/>
          </p:nvSpPr>
          <p:spPr>
            <a:xfrm>
              <a:off x="7317589" y="1337937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26" name="直線コネクタ 225">
              <a:extLst>
                <a:ext uri="{FF2B5EF4-FFF2-40B4-BE49-F238E27FC236}">
                  <a16:creationId xmlns="" xmlns:a16="http://schemas.microsoft.com/office/drawing/2014/main" id="{657A6D6D-0B6F-4C75-8A98-E2297DFA8866}"/>
                </a:ext>
              </a:extLst>
            </p:cNvPr>
            <p:cNvCxnSpPr/>
            <p:nvPr/>
          </p:nvCxnSpPr>
          <p:spPr>
            <a:xfrm>
              <a:off x="6671150" y="1873968"/>
              <a:ext cx="159229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円/楕円 424">
              <a:extLst>
                <a:ext uri="{FF2B5EF4-FFF2-40B4-BE49-F238E27FC236}">
                  <a16:creationId xmlns="" xmlns:a16="http://schemas.microsoft.com/office/drawing/2014/main" id="{8E41E9EA-7C8F-4A0D-B43B-CE46FD2E5E94}"/>
                </a:ext>
              </a:extLst>
            </p:cNvPr>
            <p:cNvSpPr/>
            <p:nvPr/>
          </p:nvSpPr>
          <p:spPr>
            <a:xfrm>
              <a:off x="7629606" y="1729968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8" name="円/楕円 425">
              <a:extLst>
                <a:ext uri="{FF2B5EF4-FFF2-40B4-BE49-F238E27FC236}">
                  <a16:creationId xmlns="" xmlns:a16="http://schemas.microsoft.com/office/drawing/2014/main" id="{1FAD4A13-3817-4586-AC82-22D5F51E4E78}"/>
                </a:ext>
              </a:extLst>
            </p:cNvPr>
            <p:cNvSpPr/>
            <p:nvPr/>
          </p:nvSpPr>
          <p:spPr>
            <a:xfrm>
              <a:off x="7942740" y="172996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9" name="円/楕円 426">
              <a:extLst>
                <a:ext uri="{FF2B5EF4-FFF2-40B4-BE49-F238E27FC236}">
                  <a16:creationId xmlns="" xmlns:a16="http://schemas.microsoft.com/office/drawing/2014/main" id="{6B97A2CF-EDD1-49ED-822A-3F20BDC86637}"/>
                </a:ext>
              </a:extLst>
            </p:cNvPr>
            <p:cNvSpPr/>
            <p:nvPr/>
          </p:nvSpPr>
          <p:spPr>
            <a:xfrm>
              <a:off x="7008301" y="1729968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0" name="円/楕円 427">
              <a:extLst>
                <a:ext uri="{FF2B5EF4-FFF2-40B4-BE49-F238E27FC236}">
                  <a16:creationId xmlns="" xmlns:a16="http://schemas.microsoft.com/office/drawing/2014/main" id="{79A92F77-2B1E-4412-B297-A28F8F86509D}"/>
                </a:ext>
              </a:extLst>
            </p:cNvPr>
            <p:cNvSpPr/>
            <p:nvPr/>
          </p:nvSpPr>
          <p:spPr>
            <a:xfrm>
              <a:off x="6695167" y="1729968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1" name="円/楕円 428">
              <a:extLst>
                <a:ext uri="{FF2B5EF4-FFF2-40B4-BE49-F238E27FC236}">
                  <a16:creationId xmlns="" xmlns:a16="http://schemas.microsoft.com/office/drawing/2014/main" id="{F6316F73-A7E0-4F04-8D22-0B70933D905E}"/>
                </a:ext>
              </a:extLst>
            </p:cNvPr>
            <p:cNvSpPr/>
            <p:nvPr/>
          </p:nvSpPr>
          <p:spPr>
            <a:xfrm>
              <a:off x="7317589" y="172996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934158" y="1299411"/>
                <a:ext cx="414966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長さ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800" dirty="0" smtClean="0"/>
                  <a:t>以下の</a:t>
                </a:r>
                <a:r>
                  <a:rPr kumimoji="1" lang="ja-JP" altLang="en-US" sz="2800" dirty="0" err="1" smtClean="0"/>
                  <a:t>共通</a:t>
                </a:r>
                <a:r>
                  <a:rPr kumimoji="1" lang="ja-JP" altLang="en-US" sz="2800" dirty="0" smtClean="0"/>
                  <a:t>上位列を</a:t>
                </a:r>
                <a:endParaRPr kumimoji="1" lang="en-US" altLang="ja-JP" sz="2800" dirty="0" smtClean="0"/>
              </a:p>
              <a:p>
                <a:r>
                  <a:rPr kumimoji="1" lang="ja-JP" altLang="en-US" sz="2800" dirty="0" smtClean="0"/>
                  <a:t>知っていると</a:t>
                </a:r>
                <a:endParaRPr kumimoji="1" lang="en-US" altLang="ja-JP" sz="28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800" dirty="0" smtClean="0"/>
                  <a:t>手までに</a:t>
                </a:r>
                <a:endParaRPr kumimoji="1" lang="en-US" altLang="ja-JP" sz="2800" dirty="0" smtClean="0"/>
              </a:p>
              <a:p>
                <a:r>
                  <a:rPr kumimoji="1" lang="ja-JP" altLang="en-US" sz="2800" dirty="0" smtClean="0"/>
                  <a:t>全ての頂点を</a:t>
                </a:r>
                <a:endParaRPr kumimoji="1" lang="en-US" altLang="ja-JP" sz="2800" dirty="0" smtClean="0"/>
              </a:p>
              <a:p>
                <a:r>
                  <a:rPr lang="ja-JP" altLang="en-US" sz="2800" dirty="0"/>
                  <a:t>自分</a:t>
                </a:r>
                <a:r>
                  <a:rPr lang="ja-JP" altLang="en-US" sz="2800" dirty="0" smtClean="0"/>
                  <a:t>の</a:t>
                </a:r>
                <a:r>
                  <a:rPr lang="ja-JP" altLang="en-US" sz="2800" dirty="0"/>
                  <a:t>領地</a:t>
                </a:r>
                <a:r>
                  <a:rPr lang="ja-JP" altLang="en-US" sz="2800" dirty="0" smtClean="0"/>
                  <a:t>にできる．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158" y="1299411"/>
                <a:ext cx="4149662" cy="2246769"/>
              </a:xfrm>
              <a:prstGeom prst="rect">
                <a:avLst/>
              </a:prstGeom>
              <a:blipFill rotWithShape="0">
                <a:blip r:embed="rId4"/>
                <a:stretch>
                  <a:fillRect l="-2937" t="-3523" r="-1468" b="-5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円/楕円 79"/>
          <p:cNvSpPr/>
          <p:nvPr/>
        </p:nvSpPr>
        <p:spPr>
          <a:xfrm>
            <a:off x="4114144" y="1415645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1" name="円/楕円 80"/>
          <p:cNvSpPr/>
          <p:nvPr/>
        </p:nvSpPr>
        <p:spPr>
          <a:xfrm>
            <a:off x="4114144" y="2469408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82" name="円/楕円 81"/>
          <p:cNvSpPr/>
          <p:nvPr/>
        </p:nvSpPr>
        <p:spPr>
          <a:xfrm>
            <a:off x="4114144" y="3523171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10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先行研究の説明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69</a:t>
            </a:fld>
            <a:endParaRPr lang="ja-JP" altLang="en-US" dirty="0"/>
          </a:p>
        </p:txBody>
      </p:sp>
      <p:sp>
        <p:nvSpPr>
          <p:cNvPr id="76" name="円/楕円 75"/>
          <p:cNvSpPr/>
          <p:nvPr/>
        </p:nvSpPr>
        <p:spPr>
          <a:xfrm>
            <a:off x="7600184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1366875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1937645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2420638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2703408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2703408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2703408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円/楕円 269"/>
          <p:cNvSpPr/>
          <p:nvPr/>
        </p:nvSpPr>
        <p:spPr>
          <a:xfrm>
            <a:off x="8226940" y="414388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284740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7DC8D6F6-61A8-416F-A0EA-87143F4D8420}"/>
              </a:ext>
            </a:extLst>
          </p:cNvPr>
          <p:cNvSpPr txBox="1"/>
          <p:nvPr/>
        </p:nvSpPr>
        <p:spPr>
          <a:xfrm>
            <a:off x="2583402" y="405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xmlns="" id="{86E728F6-31EF-48AD-BBD0-FAF68FF145B2}"/>
              </a:ext>
            </a:extLst>
          </p:cNvPr>
          <p:cNvCxnSpPr/>
          <p:nvPr/>
        </p:nvCxnSpPr>
        <p:spPr>
          <a:xfrm flipV="1">
            <a:off x="3992823" y="5173341"/>
            <a:ext cx="679869" cy="0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4" name="グループ化 153"/>
          <p:cNvGrpSpPr/>
          <p:nvPr/>
        </p:nvGrpSpPr>
        <p:grpSpPr>
          <a:xfrm>
            <a:off x="1240157" y="5711056"/>
            <a:ext cx="2611052" cy="732526"/>
            <a:chOff x="3463945" y="1870890"/>
            <a:chExt cx="2172228" cy="732526"/>
          </a:xfrm>
        </p:grpSpPr>
        <p:sp>
          <p:nvSpPr>
            <p:cNvPr id="155" name="左中かっこ 154"/>
            <p:cNvSpPr/>
            <p:nvPr/>
          </p:nvSpPr>
          <p:spPr>
            <a:xfrm rot="16200000">
              <a:off x="4432695" y="902140"/>
              <a:ext cx="234727" cy="2172228"/>
            </a:xfrm>
            <a:prstGeom prst="leftBrace">
              <a:avLst>
                <a:gd name="adj1" fmla="val 10925"/>
                <a:gd name="adj2" fmla="val 50000"/>
              </a:avLst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テキスト ボックス 155">
                  <a:extLst>
                    <a:ext uri="{FF2B5EF4-FFF2-40B4-BE49-F238E27FC236}">
                      <a16:creationId xmlns:a16="http://schemas.microsoft.com/office/drawing/2014/main" xmlns="" id="{E4C3C1CC-7DFB-4879-9982-E12AF92D5157}"/>
                    </a:ext>
                  </a:extLst>
                </p:cNvPr>
                <p:cNvSpPr txBox="1"/>
                <p:nvPr/>
              </p:nvSpPr>
              <p:spPr>
                <a:xfrm>
                  <a:off x="4356325" y="2080196"/>
                  <a:ext cx="4220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518" name="テキスト ボックス 5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4C3C1CC-7DFB-4879-9982-E12AF92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325" y="2080196"/>
                  <a:ext cx="422059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7" name="円/楕円 156"/>
          <p:cNvSpPr/>
          <p:nvPr/>
        </p:nvSpPr>
        <p:spPr>
          <a:xfrm>
            <a:off x="3563209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8" name="円/楕円 157"/>
          <p:cNvSpPr/>
          <p:nvPr/>
        </p:nvSpPr>
        <p:spPr>
          <a:xfrm>
            <a:off x="3563209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59" name="円/楕円 158"/>
          <p:cNvSpPr/>
          <p:nvPr/>
        </p:nvSpPr>
        <p:spPr>
          <a:xfrm>
            <a:off x="2788492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0" name="円/楕円 159"/>
          <p:cNvSpPr/>
          <p:nvPr/>
        </p:nvSpPr>
        <p:spPr>
          <a:xfrm>
            <a:off x="2788492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2018704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2018704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7" name="円/楕円 216"/>
          <p:cNvSpPr/>
          <p:nvPr/>
        </p:nvSpPr>
        <p:spPr>
          <a:xfrm>
            <a:off x="1243987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8" name="円/楕円 217"/>
          <p:cNvSpPr/>
          <p:nvPr/>
        </p:nvSpPr>
        <p:spPr>
          <a:xfrm>
            <a:off x="1243987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7113467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7" name="円/楕円 226"/>
          <p:cNvSpPr/>
          <p:nvPr/>
        </p:nvSpPr>
        <p:spPr>
          <a:xfrm>
            <a:off x="7113467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8" name="円/楕円 227"/>
          <p:cNvSpPr/>
          <p:nvPr/>
        </p:nvSpPr>
        <p:spPr>
          <a:xfrm>
            <a:off x="6338750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9" name="円/楕円 228"/>
          <p:cNvSpPr/>
          <p:nvPr/>
        </p:nvSpPr>
        <p:spPr>
          <a:xfrm>
            <a:off x="6338750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0" name="円/楕円 229"/>
          <p:cNvSpPr/>
          <p:nvPr/>
        </p:nvSpPr>
        <p:spPr>
          <a:xfrm>
            <a:off x="6723644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31" name="直線コネクタ 230"/>
          <p:cNvCxnSpPr>
            <a:stCxn id="228" idx="5"/>
            <a:endCxn id="230" idx="1"/>
          </p:cNvCxnSpPr>
          <p:nvPr/>
        </p:nvCxnSpPr>
        <p:spPr>
          <a:xfrm>
            <a:off x="6584573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9" idx="7"/>
            <a:endCxn id="230" idx="3"/>
          </p:cNvCxnSpPr>
          <p:nvPr/>
        </p:nvCxnSpPr>
        <p:spPr>
          <a:xfrm flipV="1">
            <a:off x="6584573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226" idx="3"/>
            <a:endCxn id="230" idx="7"/>
          </p:cNvCxnSpPr>
          <p:nvPr/>
        </p:nvCxnSpPr>
        <p:spPr>
          <a:xfrm flipH="1">
            <a:off x="6969467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stCxn id="227" idx="1"/>
            <a:endCxn id="230" idx="5"/>
          </p:cNvCxnSpPr>
          <p:nvPr/>
        </p:nvCxnSpPr>
        <p:spPr>
          <a:xfrm flipH="1" flipV="1">
            <a:off x="6969467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6" name="円/楕円 235"/>
          <p:cNvSpPr/>
          <p:nvPr/>
        </p:nvSpPr>
        <p:spPr>
          <a:xfrm>
            <a:off x="5568962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8" name="円/楕円 237"/>
          <p:cNvSpPr/>
          <p:nvPr/>
        </p:nvSpPr>
        <p:spPr>
          <a:xfrm>
            <a:off x="5568962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9" name="円/楕円 238"/>
          <p:cNvSpPr/>
          <p:nvPr/>
        </p:nvSpPr>
        <p:spPr>
          <a:xfrm>
            <a:off x="5953856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41" name="直線コネクタ 240"/>
          <p:cNvCxnSpPr>
            <a:stCxn id="236" idx="5"/>
            <a:endCxn id="239" idx="1"/>
          </p:cNvCxnSpPr>
          <p:nvPr/>
        </p:nvCxnSpPr>
        <p:spPr>
          <a:xfrm>
            <a:off x="5814785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>
            <a:stCxn id="238" idx="7"/>
            <a:endCxn id="239" idx="3"/>
          </p:cNvCxnSpPr>
          <p:nvPr/>
        </p:nvCxnSpPr>
        <p:spPr>
          <a:xfrm flipV="1">
            <a:off x="5814785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4" name="円/楕円 243"/>
          <p:cNvSpPr/>
          <p:nvPr/>
        </p:nvSpPr>
        <p:spPr>
          <a:xfrm>
            <a:off x="4794245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45" name="円/楕円 244"/>
          <p:cNvSpPr/>
          <p:nvPr/>
        </p:nvSpPr>
        <p:spPr>
          <a:xfrm>
            <a:off x="4794245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46" name="円/楕円 245"/>
          <p:cNvSpPr/>
          <p:nvPr/>
        </p:nvSpPr>
        <p:spPr>
          <a:xfrm>
            <a:off x="5179139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47" name="直線コネクタ 246"/>
          <p:cNvCxnSpPr>
            <a:stCxn id="244" idx="5"/>
            <a:endCxn id="246" idx="1"/>
          </p:cNvCxnSpPr>
          <p:nvPr/>
        </p:nvCxnSpPr>
        <p:spPr>
          <a:xfrm>
            <a:off x="5040068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>
            <a:stCxn id="245" idx="7"/>
            <a:endCxn id="246" idx="3"/>
          </p:cNvCxnSpPr>
          <p:nvPr/>
        </p:nvCxnSpPr>
        <p:spPr>
          <a:xfrm flipV="1">
            <a:off x="5040068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直線コネクタ 248"/>
          <p:cNvCxnSpPr>
            <a:stCxn id="236" idx="3"/>
            <a:endCxn id="246" idx="7"/>
          </p:cNvCxnSpPr>
          <p:nvPr/>
        </p:nvCxnSpPr>
        <p:spPr>
          <a:xfrm flipH="1">
            <a:off x="5424962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>
            <a:stCxn id="238" idx="1"/>
            <a:endCxn id="246" idx="5"/>
          </p:cNvCxnSpPr>
          <p:nvPr/>
        </p:nvCxnSpPr>
        <p:spPr>
          <a:xfrm flipH="1" flipV="1">
            <a:off x="5424962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>
            <a:stCxn id="239" idx="7"/>
            <a:endCxn id="228" idx="3"/>
          </p:cNvCxnSpPr>
          <p:nvPr/>
        </p:nvCxnSpPr>
        <p:spPr>
          <a:xfrm flipV="1">
            <a:off x="6199679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直線コネクタ 251"/>
          <p:cNvCxnSpPr>
            <a:stCxn id="239" idx="5"/>
            <a:endCxn id="229" idx="1"/>
          </p:cNvCxnSpPr>
          <p:nvPr/>
        </p:nvCxnSpPr>
        <p:spPr>
          <a:xfrm>
            <a:off x="6199679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テキスト ボックス 253"/>
              <p:cNvSpPr txBox="1"/>
              <p:nvPr/>
            </p:nvSpPr>
            <p:spPr>
              <a:xfrm>
                <a:off x="424962" y="1366875"/>
                <a:ext cx="3493264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 smtClean="0"/>
                  <a:t>黒か白，</a:t>
                </a:r>
                <a:r>
                  <a:rPr kumimoji="1" lang="ja-JP" altLang="en-US" sz="2800" dirty="0" smtClean="0">
                    <a:solidFill>
                      <a:srgbClr val="0070C0"/>
                    </a:solidFill>
                  </a:rPr>
                  <a:t>青</a:t>
                </a:r>
                <a:r>
                  <a:rPr kumimoji="1" lang="ja-JP" altLang="en-US" sz="2800" dirty="0" smtClean="0"/>
                  <a:t>の順番で</a:t>
                </a:r>
                <a:endParaRPr kumimoji="1" lang="en-US" altLang="ja-JP" sz="2800" dirty="0" smtClean="0"/>
              </a:p>
              <a:p>
                <a:r>
                  <a:rPr lang="ja-JP" altLang="en-US" sz="2800" dirty="0"/>
                  <a:t>色</a:t>
                </a:r>
                <a:r>
                  <a:rPr lang="ja-JP" altLang="en-US" sz="2800" dirty="0" smtClean="0"/>
                  <a:t>を宣言すると</a:t>
                </a:r>
                <a:endParaRPr lang="en-US" altLang="ja-JP" sz="2800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800" dirty="0" smtClean="0"/>
                  <a:t>手で</a:t>
                </a:r>
                <a:endParaRPr kumimoji="1" lang="en-US" altLang="ja-JP" sz="2800" dirty="0" smtClean="0"/>
              </a:p>
              <a:p>
                <a:r>
                  <a:rPr lang="ja-JP" altLang="en-US" sz="2800" dirty="0" smtClean="0"/>
                  <a:t>一番左の頂点まで</a:t>
                </a:r>
                <a:endParaRPr kumimoji="1" lang="en-US" altLang="ja-JP" sz="2800" dirty="0" smtClean="0"/>
              </a:p>
              <a:p>
                <a:r>
                  <a:rPr lang="ja-JP" altLang="en-US" sz="2800" dirty="0"/>
                  <a:t>自分</a:t>
                </a:r>
                <a:r>
                  <a:rPr lang="ja-JP" altLang="en-US" sz="2800" dirty="0" smtClean="0"/>
                  <a:t>の</a:t>
                </a:r>
                <a:r>
                  <a:rPr lang="ja-JP" altLang="en-US" sz="2800" dirty="0"/>
                  <a:t>領地</a:t>
                </a:r>
                <a:r>
                  <a:rPr lang="ja-JP" altLang="en-US" sz="2800" dirty="0" smtClean="0"/>
                  <a:t>にできる．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254" name="テキスト ボックス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2" y="1366875"/>
                <a:ext cx="3493264" cy="2246769"/>
              </a:xfrm>
              <a:prstGeom prst="rect">
                <a:avLst/>
              </a:prstGeom>
              <a:blipFill rotWithShape="0">
                <a:blip r:embed="rId11"/>
                <a:stretch>
                  <a:fillRect l="-3665" t="-3523" r="-2094" b="-5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直線コネクタ 257"/>
          <p:cNvCxnSpPr/>
          <p:nvPr/>
        </p:nvCxnSpPr>
        <p:spPr>
          <a:xfrm flipV="1">
            <a:off x="4582144" y="1366875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>
            <a:off x="4582144" y="1649645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0" name="直線コネクタ 259"/>
          <p:cNvCxnSpPr/>
          <p:nvPr/>
        </p:nvCxnSpPr>
        <p:spPr>
          <a:xfrm flipV="1">
            <a:off x="4582144" y="2420638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4582144" y="2703408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/>
          <p:nvPr/>
        </p:nvCxnSpPr>
        <p:spPr>
          <a:xfrm flipV="1">
            <a:off x="4582144" y="3485130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4582144" y="3757171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5" name="グループ化 264"/>
          <p:cNvGrpSpPr/>
          <p:nvPr/>
        </p:nvGrpSpPr>
        <p:grpSpPr>
          <a:xfrm>
            <a:off x="4790415" y="5711056"/>
            <a:ext cx="2611052" cy="732526"/>
            <a:chOff x="3463945" y="1870890"/>
            <a:chExt cx="2172228" cy="732526"/>
          </a:xfrm>
        </p:grpSpPr>
        <p:sp>
          <p:nvSpPr>
            <p:cNvPr id="266" name="左中かっこ 265"/>
            <p:cNvSpPr/>
            <p:nvPr/>
          </p:nvSpPr>
          <p:spPr>
            <a:xfrm rot="16200000">
              <a:off x="4432695" y="902140"/>
              <a:ext cx="234727" cy="2172228"/>
            </a:xfrm>
            <a:prstGeom prst="leftBrace">
              <a:avLst>
                <a:gd name="adj1" fmla="val 10925"/>
                <a:gd name="adj2" fmla="val 50000"/>
              </a:avLst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テキスト ボックス 266">
                  <a:extLst>
                    <a:ext uri="{FF2B5EF4-FFF2-40B4-BE49-F238E27FC236}">
                      <a16:creationId xmlns:a16="http://schemas.microsoft.com/office/drawing/2014/main" xmlns="" id="{E4C3C1CC-7DFB-4879-9982-E12AF92D5157}"/>
                    </a:ext>
                  </a:extLst>
                </p:cNvPr>
                <p:cNvSpPr txBox="1"/>
                <p:nvPr/>
              </p:nvSpPr>
              <p:spPr>
                <a:xfrm>
                  <a:off x="4032017" y="2080196"/>
                  <a:ext cx="10753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267" name="テキスト ボックス 26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4C3C1CC-7DFB-4879-9982-E12AF92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2017" y="2080196"/>
                  <a:ext cx="1075339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823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6"/>
            <a:ext cx="7897529" cy="1113840"/>
          </a:xfrm>
        </p:spPr>
        <p:txBody>
          <a:bodyPr/>
          <a:lstStyle/>
          <a:p>
            <a:r>
              <a:rPr lang="ja-JP" altLang="en-US" dirty="0"/>
              <a:t>全てのマス</a:t>
            </a:r>
            <a:r>
              <a:rPr kumimoji="1" lang="ja-JP" altLang="en-US" dirty="0"/>
              <a:t>がどちらかの領地になったらゲーム終了．</a:t>
            </a:r>
            <a:endParaRPr kumimoji="1" lang="en-US" altLang="ja-JP" dirty="0"/>
          </a:p>
          <a:p>
            <a:r>
              <a:rPr lang="ja-JP" altLang="en-US" dirty="0"/>
              <a:t>ゲーム終了時に領地の広い方のプレイヤーが</a:t>
            </a:r>
            <a:r>
              <a:rPr lang="ja-JP" altLang="en-US" dirty="0">
                <a:solidFill>
                  <a:srgbClr val="FF0000"/>
                </a:solidFill>
              </a:rPr>
              <a:t>勝利</a:t>
            </a:r>
            <a:r>
              <a:rPr lang="ja-JP" altLang="en-US" dirty="0"/>
              <a:t>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5102216" y="2857500"/>
            <a:ext cx="3729525" cy="2880000"/>
          </a:xfrm>
          <a:prstGeom prst="wedgeRoundRectCallout">
            <a:avLst>
              <a:gd name="adj1" fmla="val -74276"/>
              <a:gd name="adj2" fmla="val 11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先手の領地の方が広いので先手の</a:t>
            </a:r>
            <a:r>
              <a:rPr kumimoji="1" lang="ja-JP" altLang="en-US" sz="2800" dirty="0">
                <a:solidFill>
                  <a:srgbClr val="FF0000"/>
                </a:solidFill>
              </a:rPr>
              <a:t>勝利</a:t>
            </a:r>
          </a:p>
        </p:txBody>
      </p:sp>
    </p:spTree>
    <p:extLst>
      <p:ext uri="{BB962C8B-B14F-4D97-AF65-F5344CB8AC3E}">
        <p14:creationId xmlns:p14="http://schemas.microsoft.com/office/powerpoint/2010/main" val="39947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899428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手の制限を緩める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70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38042" y="400786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2892064" y="334142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2356890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3427239" y="334142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2082042" y="3485425"/>
            <a:ext cx="274848" cy="522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2082042" y="4295862"/>
            <a:ext cx="274848" cy="4095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2644890" y="348542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3180064" y="348542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266" idx="2"/>
          </p:cNvCxnSpPr>
          <p:nvPr/>
        </p:nvCxnSpPr>
        <p:spPr>
          <a:xfrm flipV="1">
            <a:off x="3715239" y="3481158"/>
            <a:ext cx="372494" cy="426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755145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6755145" y="3629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7799316" y="400786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043145" y="3202655"/>
            <a:ext cx="756171" cy="94920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043145" y="3773425"/>
            <a:ext cx="756171" cy="3784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80428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5980428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6365322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226251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226251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611145" y="330447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611145" y="358724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210640" y="305865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5210640" y="362942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5595534" y="334142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456463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456463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266" idx="6"/>
          </p:cNvCxnSpPr>
          <p:nvPr/>
        </p:nvCxnSpPr>
        <p:spPr>
          <a:xfrm flipH="1">
            <a:off x="4879733" y="3304478"/>
            <a:ext cx="373084" cy="17668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266" idx="6"/>
          </p:cNvCxnSpPr>
          <p:nvPr/>
        </p:nvCxnSpPr>
        <p:spPr>
          <a:xfrm flipH="1" flipV="1">
            <a:off x="4879733" y="3481158"/>
            <a:ext cx="373084" cy="19044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41357" y="330447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41357" y="358724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755145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6755145" y="4860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5980428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5980428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6365322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226251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226251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611145" y="4535225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611145" y="4817995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210640" y="428940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5210640" y="4860172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5595534" y="4572172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456463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456463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10" idx="6"/>
          </p:cNvCxnSpPr>
          <p:nvPr/>
        </p:nvCxnSpPr>
        <p:spPr>
          <a:xfrm flipH="1">
            <a:off x="4879733" y="4535225"/>
            <a:ext cx="373084" cy="15663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10" idx="6"/>
          </p:cNvCxnSpPr>
          <p:nvPr/>
        </p:nvCxnSpPr>
        <p:spPr>
          <a:xfrm flipH="1" flipV="1">
            <a:off x="4879733" y="4691862"/>
            <a:ext cx="373084" cy="21048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41357" y="4535225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41357" y="4817995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043145" y="4151862"/>
            <a:ext cx="756171" cy="28154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043145" y="4151862"/>
            <a:ext cx="756171" cy="8523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2892064" y="4561442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2356890" y="4561442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3427239" y="4561442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2644890" y="4705442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3180064" y="4705442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10" idx="2"/>
          </p:cNvCxnSpPr>
          <p:nvPr/>
        </p:nvCxnSpPr>
        <p:spPr>
          <a:xfrm flipV="1">
            <a:off x="3715239" y="4691862"/>
            <a:ext cx="37249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087733" y="3085158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0" name="円/楕円 269"/>
          <p:cNvSpPr/>
          <p:nvPr/>
        </p:nvSpPr>
        <p:spPr>
          <a:xfrm>
            <a:off x="7370281" y="5592334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7806242" y="4295862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1938042" y="838343"/>
            <a:ext cx="2807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共通上位</a:t>
            </a:r>
            <a:r>
              <a:rPr lang="ja-JP" altLang="en-US" sz="2800" dirty="0"/>
              <a:t>列</a:t>
            </a:r>
            <a:r>
              <a:rPr lang="ja-JP" altLang="en-US" sz="2800" dirty="0" smtClean="0"/>
              <a:t>は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4</a:t>
            </a:r>
            <a:r>
              <a:rPr kumimoji="1" lang="ja-JP" altLang="en-US" sz="2800" dirty="0" smtClean="0"/>
              <a:t>文字以上なので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本来は負ける例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27" y="3453844"/>
                <a:ext cx="641971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円/楕円 152"/>
          <p:cNvSpPr/>
          <p:nvPr/>
        </p:nvSpPr>
        <p:spPr>
          <a:xfrm>
            <a:off x="7770223" y="3970915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/>
              <p:cNvSpPr txBox="1"/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4" name="テキスト ボックス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22" y="3453844"/>
                <a:ext cx="64197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円/楕円 209"/>
          <p:cNvSpPr/>
          <p:nvPr/>
        </p:nvSpPr>
        <p:spPr>
          <a:xfrm>
            <a:off x="4087733" y="4295862"/>
            <a:ext cx="792000" cy="792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70" name="表 69"/>
          <p:cNvGraphicFramePr>
            <a:graphicFrameLocks noGrp="1"/>
          </p:cNvGraphicFramePr>
          <p:nvPr>
            <p:extLst/>
          </p:nvPr>
        </p:nvGraphicFramePr>
        <p:xfrm>
          <a:off x="4879733" y="816483"/>
          <a:ext cx="4030576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352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5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400" b="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b="0" dirty="0"/>
                        <a:t>の奇数手目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b="0" dirty="0"/>
                        <a:t>白か黒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の奇数手目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黒か白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400" dirty="0"/>
                        <a:t>の偶数手目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400" dirty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400" dirty="0"/>
                        <a:t>の偶数手目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0070C0"/>
                          </a:solidFill>
                        </a:rPr>
                        <a:t>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72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36" y="834531"/>
                <a:ext cx="1193906" cy="1113540"/>
              </a:xfrm>
              <a:blipFill rotWithShape="0">
                <a:blip r:embed="rId4"/>
                <a:stretch>
                  <a:fillRect l="-8081" r="-3030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4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017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は，以下のような問題として</a:t>
            </a:r>
            <a:endParaRPr lang="en-US" altLang="ja-JP" dirty="0"/>
          </a:p>
          <a:p>
            <a:r>
              <a:rPr lang="ja-JP" altLang="en-US" dirty="0"/>
              <a:t>考えられる．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問題として定義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="" xmlns:a16="http://schemas.microsoft.com/office/drawing/2014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i="1" baseline="0" smtClean="0">
                                  <a:latin typeface="Cambria Math" panose="02040503050406030204" pitchFamily="18" charset="0"/>
                                </a:rPr>
                                <m:t>の自分の領地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900611" y="4855776"/>
            <a:ext cx="4672173" cy="1944646"/>
            <a:chOff x="599823" y="3105828"/>
            <a:chExt cx="7826485" cy="3240000"/>
          </a:xfrm>
        </p:grpSpPr>
        <p:cxnSp>
          <p:nvCxnSpPr>
            <p:cNvPr id="6" name="直線コネクタ 5">
              <a:extLst>
                <a:ext uri="{FF2B5EF4-FFF2-40B4-BE49-F238E27FC236}">
                  <a16:creationId xmlns="" xmlns:a16="http://schemas.microsoft.com/office/drawing/2014/main" id="{9D5757A3-4452-4919-83E6-B7B8110911E4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7567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="" xmlns:a16="http://schemas.microsoft.com/office/drawing/2014/main" id="{99384BF3-97B7-4405-B266-0ACEC5462D37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8215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="" xmlns:a16="http://schemas.microsoft.com/office/drawing/2014/main" id="{6627B5D7-394D-4D77-A139-AF8D0D1CFC58}"/>
                </a:ext>
              </a:extLst>
            </p:cNvPr>
            <p:cNvCxnSpPr>
              <a:cxnSpLocks/>
              <a:stCxn id="49" idx="6"/>
              <a:endCxn id="68" idx="2"/>
            </p:cNvCxnSpPr>
            <p:nvPr/>
          </p:nvCxnSpPr>
          <p:spPr>
            <a:xfrm>
              <a:off x="5834310" y="5958447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="" xmlns:a16="http://schemas.microsoft.com/office/drawing/2014/main" id="{09C8680A-62E6-4B81-8D4D-062E6740D495}"/>
                </a:ext>
              </a:extLst>
            </p:cNvPr>
            <p:cNvCxnSpPr>
              <a:cxnSpLocks/>
              <a:stCxn id="48" idx="6"/>
              <a:endCxn id="67" idx="2"/>
            </p:cNvCxnSpPr>
            <p:nvPr/>
          </p:nvCxnSpPr>
          <p:spPr>
            <a:xfrm>
              <a:off x="5834310" y="5312102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="" xmlns:a16="http://schemas.microsoft.com/office/drawing/2014/main" id="{9E23E653-70A9-4AC1-8AE6-5EDF750EC15A}"/>
                </a:ext>
              </a:extLst>
            </p:cNvPr>
            <p:cNvCxnSpPr>
              <a:cxnSpLocks/>
              <a:stCxn id="47" idx="6"/>
              <a:endCxn id="66" idx="2"/>
            </p:cNvCxnSpPr>
            <p:nvPr/>
          </p:nvCxnSpPr>
          <p:spPr>
            <a:xfrm>
              <a:off x="5834310" y="4665758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="" xmlns:a16="http://schemas.microsoft.com/office/drawing/2014/main" id="{FA98E4C6-EA5B-4CF5-A3E9-026FA4F8FFAB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>
              <a:off x="6919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="" xmlns:a16="http://schemas.microsoft.com/office/drawing/2014/main" id="{354FCEC6-D073-488D-84A5-339CAF404D69}"/>
                </a:ext>
              </a:extLst>
            </p:cNvPr>
            <p:cNvCxnSpPr>
              <a:cxnSpLocks/>
              <a:stCxn id="46" idx="6"/>
              <a:endCxn id="65" idx="2"/>
            </p:cNvCxnSpPr>
            <p:nvPr/>
          </p:nvCxnSpPr>
          <p:spPr>
            <a:xfrm>
              <a:off x="5834310" y="4016930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58">
              <a:extLst>
                <a:ext uri="{FF2B5EF4-FFF2-40B4-BE49-F238E27FC236}">
                  <a16:creationId xmlns="" xmlns:a16="http://schemas.microsoft.com/office/drawing/2014/main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="" xmlns:a16="http://schemas.microsoft.com/office/drawing/2014/main" id="{439191A5-0CF9-4607-AEF2-979823DA2B71}"/>
                </a:ext>
              </a:extLst>
            </p:cNvPr>
            <p:cNvCxnSpPr>
              <a:cxnSpLocks/>
              <a:stCxn id="45" idx="6"/>
              <a:endCxn id="64" idx="2"/>
            </p:cNvCxnSpPr>
            <p:nvPr/>
          </p:nvCxnSpPr>
          <p:spPr>
            <a:xfrm>
              <a:off x="5834310" y="3368931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="" xmlns:a16="http://schemas.microsoft.com/office/drawing/2014/main" id="{3B2F1349-7B46-4195-B337-4F79EC0A541E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5623244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="" xmlns:a16="http://schemas.microsoft.com/office/drawing/2014/main" id="{2269F720-6D91-4FD1-83A9-1EC7AB3A2EE7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6271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>
              <a:extLst>
                <a:ext uri="{FF2B5EF4-FFF2-40B4-BE49-F238E27FC236}">
                  <a16:creationId xmlns="" xmlns:a16="http://schemas.microsoft.com/office/drawing/2014/main" id="{31D3EDC0-ADA6-4FD5-ABD7-AD25E89DC0EA}"/>
                </a:ext>
              </a:extLst>
            </p:cNvPr>
            <p:cNvGrpSpPr/>
            <p:nvPr/>
          </p:nvGrpSpPr>
          <p:grpSpPr>
            <a:xfrm>
              <a:off x="599823" y="3105828"/>
              <a:ext cx="3240000" cy="3240000"/>
              <a:chOff x="5714255" y="3268991"/>
              <a:chExt cx="3240000" cy="324082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="" xmlns:a16="http://schemas.microsoft.com/office/drawing/2014/main" id="{A661A959-B924-4883-9FD3-22C58E65CA7D}"/>
                  </a:ext>
                </a:extLst>
              </p:cNvPr>
              <p:cNvSpPr/>
              <p:nvPr/>
            </p:nvSpPr>
            <p:spPr>
              <a:xfrm>
                <a:off x="5714255" y="3268991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="" xmlns:a16="http://schemas.microsoft.com/office/drawing/2014/main" id="{990FBC94-E02E-4887-938B-DF332AB99DB1}"/>
                  </a:ext>
                </a:extLst>
              </p:cNvPr>
              <p:cNvSpPr/>
              <p:nvPr/>
            </p:nvSpPr>
            <p:spPr>
              <a:xfrm>
                <a:off x="6362255" y="3269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="" xmlns:a16="http://schemas.microsoft.com/office/drawing/2014/main" id="{6F90078C-2BC3-4E58-9828-0BCBE41AD42B}"/>
                  </a:ext>
                </a:extLst>
              </p:cNvPr>
              <p:cNvSpPr/>
              <p:nvPr/>
            </p:nvSpPr>
            <p:spPr>
              <a:xfrm>
                <a:off x="8306255" y="3269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="" xmlns:a16="http://schemas.microsoft.com/office/drawing/2014/main" id="{1CACF588-E3F8-4DB7-95CA-B14E179FE0D7}"/>
                  </a:ext>
                </a:extLst>
              </p:cNvPr>
              <p:cNvSpPr/>
              <p:nvPr/>
            </p:nvSpPr>
            <p:spPr>
              <a:xfrm>
                <a:off x="7658255" y="3269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="" xmlns:a16="http://schemas.microsoft.com/office/drawing/2014/main" id="{672D50EA-3F13-49BA-8EDE-5DFE79988877}"/>
                  </a:ext>
                </a:extLst>
              </p:cNvPr>
              <p:cNvSpPr/>
              <p:nvPr/>
            </p:nvSpPr>
            <p:spPr>
              <a:xfrm>
                <a:off x="7010255" y="3269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="" xmlns:a16="http://schemas.microsoft.com/office/drawing/2014/main" id="{4267F393-F1D6-4C22-ADF9-84A57B0D6DD5}"/>
                  </a:ext>
                </a:extLst>
              </p:cNvPr>
              <p:cNvSpPr/>
              <p:nvPr/>
            </p:nvSpPr>
            <p:spPr>
              <a:xfrm>
                <a:off x="5714255" y="3917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="" xmlns:a16="http://schemas.microsoft.com/office/drawing/2014/main" id="{3D5176FB-86C6-4F2F-A6C4-E8E212DD8156}"/>
                  </a:ext>
                </a:extLst>
              </p:cNvPr>
              <p:cNvSpPr/>
              <p:nvPr/>
            </p:nvSpPr>
            <p:spPr>
              <a:xfrm>
                <a:off x="6362255" y="3917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="" xmlns:a16="http://schemas.microsoft.com/office/drawing/2014/main" id="{2E8BE774-06BA-4E7D-AFEB-D9E70CA00A13}"/>
                  </a:ext>
                </a:extLst>
              </p:cNvPr>
              <p:cNvSpPr/>
              <p:nvPr/>
            </p:nvSpPr>
            <p:spPr>
              <a:xfrm>
                <a:off x="8306255" y="3917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="" xmlns:a16="http://schemas.microsoft.com/office/drawing/2014/main" id="{61882B01-9F47-43E7-BC81-7DC6A08DBCE0}"/>
                  </a:ext>
                </a:extLst>
              </p:cNvPr>
              <p:cNvSpPr/>
              <p:nvPr/>
            </p:nvSpPr>
            <p:spPr>
              <a:xfrm>
                <a:off x="7658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="" xmlns:a16="http://schemas.microsoft.com/office/drawing/2014/main" id="{9136D697-45CD-4ADF-A316-F03080455D47}"/>
                  </a:ext>
                </a:extLst>
              </p:cNvPr>
              <p:cNvSpPr/>
              <p:nvPr/>
            </p:nvSpPr>
            <p:spPr>
              <a:xfrm>
                <a:off x="7010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="" xmlns:a16="http://schemas.microsoft.com/office/drawing/2014/main" id="{CB9F9864-1569-4236-B6C1-E332C2F6EAD5}"/>
                  </a:ext>
                </a:extLst>
              </p:cNvPr>
              <p:cNvSpPr/>
              <p:nvPr/>
            </p:nvSpPr>
            <p:spPr>
              <a:xfrm>
                <a:off x="5714255" y="4565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="" xmlns:a16="http://schemas.microsoft.com/office/drawing/2014/main" id="{C274D904-02DD-4802-ADBC-4E3B9CD8F6FA}"/>
                  </a:ext>
                </a:extLst>
              </p:cNvPr>
              <p:cNvSpPr/>
              <p:nvPr/>
            </p:nvSpPr>
            <p:spPr>
              <a:xfrm>
                <a:off x="6362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="" xmlns:a16="http://schemas.microsoft.com/office/drawing/2014/main" id="{64F97FB4-C4AF-4284-8E19-56429552395E}"/>
                  </a:ext>
                </a:extLst>
              </p:cNvPr>
              <p:cNvSpPr/>
              <p:nvPr/>
            </p:nvSpPr>
            <p:spPr>
              <a:xfrm>
                <a:off x="8306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="" xmlns:a16="http://schemas.microsoft.com/office/drawing/2014/main" id="{1A32E4DE-8DE4-4A39-8385-5CCD942B7CA7}"/>
                  </a:ext>
                </a:extLst>
              </p:cNvPr>
              <p:cNvSpPr/>
              <p:nvPr/>
            </p:nvSpPr>
            <p:spPr>
              <a:xfrm>
                <a:off x="7658255" y="4565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="" xmlns:a16="http://schemas.microsoft.com/office/drawing/2014/main" id="{1FCAB39A-7FDC-415A-BC3C-28F1AF3A9D0D}"/>
                  </a:ext>
                </a:extLst>
              </p:cNvPr>
              <p:cNvSpPr/>
              <p:nvPr/>
            </p:nvSpPr>
            <p:spPr>
              <a:xfrm>
                <a:off x="7010255" y="4565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="" xmlns:a16="http://schemas.microsoft.com/office/drawing/2014/main" id="{A37A40C7-4E5E-4E5F-8184-0C92879ACEE0}"/>
                  </a:ext>
                </a:extLst>
              </p:cNvPr>
              <p:cNvSpPr/>
              <p:nvPr/>
            </p:nvSpPr>
            <p:spPr>
              <a:xfrm>
                <a:off x="5714255" y="5213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="" xmlns:a16="http://schemas.microsoft.com/office/drawing/2014/main" id="{C74A8CCA-4CDA-4516-9E62-ABC3A075B816}"/>
                  </a:ext>
                </a:extLst>
              </p:cNvPr>
              <p:cNvSpPr/>
              <p:nvPr/>
            </p:nvSpPr>
            <p:spPr>
              <a:xfrm>
                <a:off x="6362255" y="5213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="" xmlns:a16="http://schemas.microsoft.com/office/drawing/2014/main" id="{817F68F6-7B46-4B4B-AD86-6929E8DABCA4}"/>
                  </a:ext>
                </a:extLst>
              </p:cNvPr>
              <p:cNvSpPr/>
              <p:nvPr/>
            </p:nvSpPr>
            <p:spPr>
              <a:xfrm>
                <a:off x="8306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="" xmlns:a16="http://schemas.microsoft.com/office/drawing/2014/main" id="{2D8BF6DA-5F56-4C9F-A53A-9BE828C3161C}"/>
                  </a:ext>
                </a:extLst>
              </p:cNvPr>
              <p:cNvSpPr/>
              <p:nvPr/>
            </p:nvSpPr>
            <p:spPr>
              <a:xfrm>
                <a:off x="7658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="" xmlns:a16="http://schemas.microsoft.com/office/drawing/2014/main" id="{2F77F491-C737-4CF3-860B-C028562E43E2}"/>
                  </a:ext>
                </a:extLst>
              </p:cNvPr>
              <p:cNvSpPr/>
              <p:nvPr/>
            </p:nvSpPr>
            <p:spPr>
              <a:xfrm>
                <a:off x="7010255" y="5213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="" xmlns:a16="http://schemas.microsoft.com/office/drawing/2014/main" id="{1E86AD69-B395-4C71-91E4-D2F075279B77}"/>
                  </a:ext>
                </a:extLst>
              </p:cNvPr>
              <p:cNvSpPr/>
              <p:nvPr/>
            </p:nvSpPr>
            <p:spPr>
              <a:xfrm>
                <a:off x="5714255" y="5861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="" xmlns:a16="http://schemas.microsoft.com/office/drawing/2014/main" id="{DD04A94A-3C4A-402B-8433-BBB06F580630}"/>
                  </a:ext>
                </a:extLst>
              </p:cNvPr>
              <p:cNvSpPr/>
              <p:nvPr/>
            </p:nvSpPr>
            <p:spPr>
              <a:xfrm>
                <a:off x="6362255" y="5861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="" xmlns:a16="http://schemas.microsoft.com/office/drawing/2014/main" id="{B70DFA64-BD32-4255-8187-648FE4D0501D}"/>
                  </a:ext>
                </a:extLst>
              </p:cNvPr>
              <p:cNvSpPr/>
              <p:nvPr/>
            </p:nvSpPr>
            <p:spPr>
              <a:xfrm>
                <a:off x="8306255" y="5861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="" xmlns:a16="http://schemas.microsoft.com/office/drawing/2014/main" id="{D8E5A06D-107D-4CDA-B6DE-97D3134F7FB4}"/>
                  </a:ext>
                </a:extLst>
              </p:cNvPr>
              <p:cNvSpPr/>
              <p:nvPr/>
            </p:nvSpPr>
            <p:spPr>
              <a:xfrm>
                <a:off x="7658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="" xmlns:a16="http://schemas.microsoft.com/office/drawing/2014/main" id="{68612419-FB65-4D07-8B78-E30EC5AF1E60}"/>
                  </a:ext>
                </a:extLst>
              </p:cNvPr>
              <p:cNvSpPr/>
              <p:nvPr/>
            </p:nvSpPr>
            <p:spPr>
              <a:xfrm>
                <a:off x="7010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5" name="楕円 30">
              <a:extLst>
                <a:ext uri="{FF2B5EF4-FFF2-40B4-BE49-F238E27FC236}">
                  <a16:creationId xmlns="" xmlns:a16="http://schemas.microsoft.com/office/drawing/2014/main" id="{9F731302-CDAD-4109-9678-5238D0E93073}"/>
                </a:ext>
              </a:extLst>
            </p:cNvPr>
            <p:cNvSpPr/>
            <p:nvPr/>
          </p:nvSpPr>
          <p:spPr>
            <a:xfrm>
              <a:off x="5412178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楕円 31">
              <a:extLst>
                <a:ext uri="{FF2B5EF4-FFF2-40B4-BE49-F238E27FC236}">
                  <a16:creationId xmlns="" xmlns:a16="http://schemas.microsoft.com/office/drawing/2014/main" id="{8DE5CC2E-6BD5-41D2-9BEA-FA4801492C04}"/>
                </a:ext>
              </a:extLst>
            </p:cNvPr>
            <p:cNvSpPr/>
            <p:nvPr/>
          </p:nvSpPr>
          <p:spPr>
            <a:xfrm>
              <a:off x="5412178" y="3807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楕円 32">
              <a:extLst>
                <a:ext uri="{FF2B5EF4-FFF2-40B4-BE49-F238E27FC236}">
                  <a16:creationId xmlns="" xmlns:a16="http://schemas.microsoft.com/office/drawing/2014/main" id="{DA81B0B3-5819-4895-BD0C-67623E4FF08A}"/>
                </a:ext>
              </a:extLst>
            </p:cNvPr>
            <p:cNvSpPr/>
            <p:nvPr/>
          </p:nvSpPr>
          <p:spPr>
            <a:xfrm>
              <a:off x="5412178" y="4455828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8" name="楕円 33">
              <a:extLst>
                <a:ext uri="{FF2B5EF4-FFF2-40B4-BE49-F238E27FC236}">
                  <a16:creationId xmlns="" xmlns:a16="http://schemas.microsoft.com/office/drawing/2014/main" id="{832F675F-7CE8-4D49-984D-7FCB862A9D50}"/>
                </a:ext>
              </a:extLst>
            </p:cNvPr>
            <p:cNvSpPr/>
            <p:nvPr/>
          </p:nvSpPr>
          <p:spPr>
            <a:xfrm>
              <a:off x="5412178" y="5102171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9" name="楕円 34">
              <a:extLst>
                <a:ext uri="{FF2B5EF4-FFF2-40B4-BE49-F238E27FC236}">
                  <a16:creationId xmlns="" xmlns:a16="http://schemas.microsoft.com/office/drawing/2014/main" id="{2D1A92E7-64C3-4807-A876-D40ADEAD8475}"/>
                </a:ext>
              </a:extLst>
            </p:cNvPr>
            <p:cNvSpPr/>
            <p:nvPr/>
          </p:nvSpPr>
          <p:spPr>
            <a:xfrm>
              <a:off x="5412178" y="5748516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0" name="楕円 52">
              <a:extLst>
                <a:ext uri="{FF2B5EF4-FFF2-40B4-BE49-F238E27FC236}">
                  <a16:creationId xmlns="" xmlns:a16="http://schemas.microsoft.com/office/drawing/2014/main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1" name="楕円 53">
              <a:extLst>
                <a:ext uri="{FF2B5EF4-FFF2-40B4-BE49-F238E27FC236}">
                  <a16:creationId xmlns="" xmlns:a16="http://schemas.microsoft.com/office/drawing/2014/main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2" name="楕円 54">
              <a:extLst>
                <a:ext uri="{FF2B5EF4-FFF2-40B4-BE49-F238E27FC236}">
                  <a16:creationId xmlns="" xmlns:a16="http://schemas.microsoft.com/office/drawing/2014/main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楕円 55">
              <a:extLst>
                <a:ext uri="{FF2B5EF4-FFF2-40B4-BE49-F238E27FC236}">
                  <a16:creationId xmlns="" xmlns:a16="http://schemas.microsoft.com/office/drawing/2014/main" id="{9DD8463C-B9A0-470A-AF9C-B4CAE6BAC386}"/>
                </a:ext>
              </a:extLst>
            </p:cNvPr>
            <p:cNvSpPr/>
            <p:nvPr/>
          </p:nvSpPr>
          <p:spPr>
            <a:xfrm>
              <a:off x="6060177" y="5102171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楕円 56">
              <a:extLst>
                <a:ext uri="{FF2B5EF4-FFF2-40B4-BE49-F238E27FC236}">
                  <a16:creationId xmlns="" xmlns:a16="http://schemas.microsoft.com/office/drawing/2014/main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5" name="楕円 57">
              <a:extLst>
                <a:ext uri="{FF2B5EF4-FFF2-40B4-BE49-F238E27FC236}">
                  <a16:creationId xmlns="" xmlns:a16="http://schemas.microsoft.com/office/drawing/2014/main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6" name="楕円 59">
              <a:extLst>
                <a:ext uri="{FF2B5EF4-FFF2-40B4-BE49-F238E27FC236}">
                  <a16:creationId xmlns="" xmlns:a16="http://schemas.microsoft.com/office/drawing/2014/main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7" name="楕円 60">
              <a:extLst>
                <a:ext uri="{FF2B5EF4-FFF2-40B4-BE49-F238E27FC236}">
                  <a16:creationId xmlns="" xmlns:a16="http://schemas.microsoft.com/office/drawing/2014/main" id="{0A62E3A6-B410-4B1C-A5E2-0739C4CEA58D}"/>
                </a:ext>
              </a:extLst>
            </p:cNvPr>
            <p:cNvSpPr/>
            <p:nvPr/>
          </p:nvSpPr>
          <p:spPr>
            <a:xfrm>
              <a:off x="6708177" y="5102171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8" name="楕円 61">
              <a:extLst>
                <a:ext uri="{FF2B5EF4-FFF2-40B4-BE49-F238E27FC236}">
                  <a16:creationId xmlns="" xmlns:a16="http://schemas.microsoft.com/office/drawing/2014/main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9" name="楕円 62">
              <a:extLst>
                <a:ext uri="{FF2B5EF4-FFF2-40B4-BE49-F238E27FC236}">
                  <a16:creationId xmlns="" xmlns:a16="http://schemas.microsoft.com/office/drawing/2014/main" id="{0FE73DAF-91C2-4471-A782-4D410A98695A}"/>
                </a:ext>
              </a:extLst>
            </p:cNvPr>
            <p:cNvSpPr/>
            <p:nvPr/>
          </p:nvSpPr>
          <p:spPr>
            <a:xfrm>
              <a:off x="7356176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0" name="楕円 63">
              <a:extLst>
                <a:ext uri="{FF2B5EF4-FFF2-40B4-BE49-F238E27FC236}">
                  <a16:creationId xmlns="" xmlns:a16="http://schemas.microsoft.com/office/drawing/2014/main" id="{4853A309-9E16-40EC-B69A-4D62BFF3D2C5}"/>
                </a:ext>
              </a:extLst>
            </p:cNvPr>
            <p:cNvSpPr/>
            <p:nvPr/>
          </p:nvSpPr>
          <p:spPr>
            <a:xfrm>
              <a:off x="7356176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4">
              <a:extLst>
                <a:ext uri="{FF2B5EF4-FFF2-40B4-BE49-F238E27FC236}">
                  <a16:creationId xmlns="" xmlns:a16="http://schemas.microsoft.com/office/drawing/2014/main" id="{732BD0FF-C606-4828-B947-A1D78B46E2D6}"/>
                </a:ext>
              </a:extLst>
            </p:cNvPr>
            <p:cNvSpPr/>
            <p:nvPr/>
          </p:nvSpPr>
          <p:spPr>
            <a:xfrm>
              <a:off x="7356176" y="4455828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2" name="楕円 65">
              <a:extLst>
                <a:ext uri="{FF2B5EF4-FFF2-40B4-BE49-F238E27FC236}">
                  <a16:creationId xmlns="" xmlns:a16="http://schemas.microsoft.com/office/drawing/2014/main" id="{B686966C-E84D-4453-B888-F66BAC7D5699}"/>
                </a:ext>
              </a:extLst>
            </p:cNvPr>
            <p:cNvSpPr/>
            <p:nvPr/>
          </p:nvSpPr>
          <p:spPr>
            <a:xfrm>
              <a:off x="7356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66">
              <a:extLst>
                <a:ext uri="{FF2B5EF4-FFF2-40B4-BE49-F238E27FC236}">
                  <a16:creationId xmlns="" xmlns:a16="http://schemas.microsoft.com/office/drawing/2014/main" id="{915C6F1F-841B-494D-B97B-050107B8D405}"/>
                </a:ext>
              </a:extLst>
            </p:cNvPr>
            <p:cNvSpPr/>
            <p:nvPr/>
          </p:nvSpPr>
          <p:spPr>
            <a:xfrm>
              <a:off x="7356176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67">
              <a:extLst>
                <a:ext uri="{FF2B5EF4-FFF2-40B4-BE49-F238E27FC236}">
                  <a16:creationId xmlns="" xmlns:a16="http://schemas.microsoft.com/office/drawing/2014/main" id="{3A6DEC22-2FD8-46FC-A4A0-75CB4CB8D4AB}"/>
                </a:ext>
              </a:extLst>
            </p:cNvPr>
            <p:cNvSpPr/>
            <p:nvPr/>
          </p:nvSpPr>
          <p:spPr>
            <a:xfrm>
              <a:off x="8004176" y="3159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5" name="楕円 68">
              <a:extLst>
                <a:ext uri="{FF2B5EF4-FFF2-40B4-BE49-F238E27FC236}">
                  <a16:creationId xmlns="" xmlns:a16="http://schemas.microsoft.com/office/drawing/2014/main" id="{C34CA9B6-7CED-4CEF-9E02-406755B73A97}"/>
                </a:ext>
              </a:extLst>
            </p:cNvPr>
            <p:cNvSpPr/>
            <p:nvPr/>
          </p:nvSpPr>
          <p:spPr>
            <a:xfrm>
              <a:off x="8004176" y="3807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6" name="楕円 69">
              <a:extLst>
                <a:ext uri="{FF2B5EF4-FFF2-40B4-BE49-F238E27FC236}">
                  <a16:creationId xmlns="" xmlns:a16="http://schemas.microsoft.com/office/drawing/2014/main" id="{D0C7CC2B-DB9F-46FC-84D6-584DAE291EBF}"/>
                </a:ext>
              </a:extLst>
            </p:cNvPr>
            <p:cNvSpPr/>
            <p:nvPr/>
          </p:nvSpPr>
          <p:spPr>
            <a:xfrm>
              <a:off x="8004176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7" name="楕円 70">
              <a:extLst>
                <a:ext uri="{FF2B5EF4-FFF2-40B4-BE49-F238E27FC236}">
                  <a16:creationId xmlns="" xmlns:a16="http://schemas.microsoft.com/office/drawing/2014/main" id="{44EF5624-8D81-480E-8D3D-002AD3B922C0}"/>
                </a:ext>
              </a:extLst>
            </p:cNvPr>
            <p:cNvSpPr/>
            <p:nvPr/>
          </p:nvSpPr>
          <p:spPr>
            <a:xfrm>
              <a:off x="8004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8" name="楕円 71">
              <a:extLst>
                <a:ext uri="{FF2B5EF4-FFF2-40B4-BE49-F238E27FC236}">
                  <a16:creationId xmlns="" xmlns:a16="http://schemas.microsoft.com/office/drawing/2014/main" id="{39D56DBB-BB37-4F86-8457-6B6D81DF7F99}"/>
                </a:ext>
              </a:extLst>
            </p:cNvPr>
            <p:cNvSpPr/>
            <p:nvPr/>
          </p:nvSpPr>
          <p:spPr>
            <a:xfrm>
              <a:off x="8004176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9" name="矢印: 右 2">
              <a:extLst>
                <a:ext uri="{FF2B5EF4-FFF2-40B4-BE49-F238E27FC236}">
                  <a16:creationId xmlns="" xmlns:a16="http://schemas.microsoft.com/office/drawing/2014/main" id="{523BCD35-7486-444E-B6FC-C7E3709B0AFE}"/>
                </a:ext>
              </a:extLst>
            </p:cNvPr>
            <p:cNvSpPr/>
            <p:nvPr/>
          </p:nvSpPr>
          <p:spPr>
            <a:xfrm>
              <a:off x="4335242" y="4096022"/>
              <a:ext cx="707099" cy="127615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59" name="角丸四角形吹き出し 158"/>
          <p:cNvSpPr/>
          <p:nvPr/>
        </p:nvSpPr>
        <p:spPr>
          <a:xfrm>
            <a:off x="6228757" y="4964488"/>
            <a:ext cx="2670146" cy="1013832"/>
          </a:xfrm>
          <a:prstGeom prst="wedgeRoundRectCallout">
            <a:avLst>
              <a:gd name="adj1" fmla="val -63852"/>
              <a:gd name="adj2" fmla="val 346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勝てるのか？</a:t>
            </a:r>
          </a:p>
        </p:txBody>
      </p:sp>
      <p:sp>
        <p:nvSpPr>
          <p:cNvPr id="160" name="円/楕円 159"/>
          <p:cNvSpPr/>
          <p:nvPr/>
        </p:nvSpPr>
        <p:spPr>
          <a:xfrm>
            <a:off x="3717788" y="4825256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/>
              <p:cNvSpPr/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1" name="正方形/長方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/>
              <p:cNvSpPr/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2" name="正方形/長方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円/楕円 162"/>
          <p:cNvSpPr/>
          <p:nvPr/>
        </p:nvSpPr>
        <p:spPr>
          <a:xfrm>
            <a:off x="5266784" y="6382434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9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02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26334</TotalTime>
  <Words>2747</Words>
  <Application>Microsoft Office PowerPoint</Application>
  <PresentationFormat>画面に合わせる (4:3)</PresentationFormat>
  <Paragraphs>911</Paragraphs>
  <Slides>70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70</vt:i4>
      </vt:variant>
    </vt:vector>
  </HeadingPairs>
  <TitlesOfParts>
    <vt:vector size="76" baseType="lpstr">
      <vt:lpstr>ＭＳ Ｐゴシック</vt:lpstr>
      <vt:lpstr>Arial</vt:lpstr>
      <vt:lpstr>Calibri</vt:lpstr>
      <vt:lpstr>Cambria Math</vt:lpstr>
      <vt:lpstr>Times New Roman</vt:lpstr>
      <vt:lpstr>Office Theme</vt:lpstr>
      <vt:lpstr>モンテカルロ法に基づく 領地拡大型ゲームの 対戦アルゴリズムに 関する研究</vt:lpstr>
      <vt:lpstr>Flood-It　とは</vt:lpstr>
      <vt:lpstr>Flood-It　とは</vt:lpstr>
      <vt:lpstr>Flood-It　とは</vt:lpstr>
      <vt:lpstr>既知の結果</vt:lpstr>
      <vt:lpstr>二人用Flood-It</vt:lpstr>
      <vt:lpstr>二人用Flood-It</vt:lpstr>
      <vt:lpstr>問題として定義</vt:lpstr>
      <vt:lpstr>既存の結果</vt:lpstr>
      <vt:lpstr>既存の結果</vt:lpstr>
      <vt:lpstr>制限付きで研究されてきた</vt:lpstr>
      <vt:lpstr>既存の結果</vt:lpstr>
      <vt:lpstr>発表の流れ</vt:lpstr>
      <vt:lpstr>共通上位列問題</vt:lpstr>
      <vt:lpstr>共通上位列問題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先行研究の説明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手の制限を緩める</vt:lpstr>
      <vt:lpstr>問題の解決</vt:lpstr>
      <vt:lpstr>問題の解決</vt:lpstr>
      <vt:lpstr>問題の解決</vt:lpstr>
      <vt:lpstr>問題の解決</vt:lpstr>
      <vt:lpstr>問題の解決</vt:lpstr>
      <vt:lpstr>問題の解決</vt:lpstr>
      <vt:lpstr>問題の解決</vt:lpstr>
      <vt:lpstr>問題の解決</vt:lpstr>
      <vt:lpstr>問題の解決</vt:lpstr>
      <vt:lpstr>問題の解決</vt:lpstr>
      <vt:lpstr>問題の解決</vt:lpstr>
      <vt:lpstr>問題の解決</vt:lpstr>
      <vt:lpstr>二外平面グラフ</vt:lpstr>
      <vt:lpstr>これからの目標</vt:lpstr>
      <vt:lpstr>直並列グラフのインスタンス</vt:lpstr>
      <vt:lpstr>先手が勝つ場合</vt:lpstr>
      <vt:lpstr>後手が勝つ場合</vt:lpstr>
      <vt:lpstr>PowerPoint プレゼンテーション</vt:lpstr>
      <vt:lpstr>今回の結果</vt:lpstr>
      <vt:lpstr>先行研究の説明</vt:lpstr>
      <vt:lpstr>先行研究の説明</vt:lpstr>
      <vt:lpstr>手の制限を緩める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764</cp:revision>
  <cp:lastPrinted>2019-02-07T03:59:06Z</cp:lastPrinted>
  <dcterms:created xsi:type="dcterms:W3CDTF">2018-10-26T05:41:54Z</dcterms:created>
  <dcterms:modified xsi:type="dcterms:W3CDTF">2019-11-15T10:51:20Z</dcterms:modified>
</cp:coreProperties>
</file>