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notesMasterIdLst>
    <p:notesMasterId r:id="rId76"/>
  </p:notesMasterIdLst>
  <p:handoutMasterIdLst>
    <p:handoutMasterId r:id="rId77"/>
  </p:handoutMasterIdLst>
  <p:sldIdLst>
    <p:sldId id="256" r:id="rId2"/>
    <p:sldId id="259" r:id="rId3"/>
    <p:sldId id="267" r:id="rId4"/>
    <p:sldId id="265" r:id="rId5"/>
    <p:sldId id="260" r:id="rId6"/>
    <p:sldId id="261" r:id="rId7"/>
    <p:sldId id="289" r:id="rId8"/>
    <p:sldId id="298" r:id="rId9"/>
    <p:sldId id="323" r:id="rId10"/>
    <p:sldId id="301" r:id="rId11"/>
    <p:sldId id="303" r:id="rId12"/>
    <p:sldId id="330" r:id="rId13"/>
    <p:sldId id="332" r:id="rId14"/>
    <p:sldId id="340" r:id="rId15"/>
    <p:sldId id="339" r:id="rId16"/>
    <p:sldId id="337" r:id="rId17"/>
    <p:sldId id="279" r:id="rId18"/>
    <p:sldId id="262" r:id="rId19"/>
    <p:sldId id="278" r:id="rId20"/>
    <p:sldId id="271" r:id="rId21"/>
    <p:sldId id="334" r:id="rId22"/>
    <p:sldId id="333" r:id="rId23"/>
    <p:sldId id="318" r:id="rId24"/>
    <p:sldId id="343" r:id="rId25"/>
    <p:sldId id="335" r:id="rId26"/>
    <p:sldId id="342" r:id="rId27"/>
    <p:sldId id="345" r:id="rId28"/>
    <p:sldId id="317" r:id="rId29"/>
    <p:sldId id="346" r:id="rId30"/>
    <p:sldId id="347" r:id="rId31"/>
    <p:sldId id="348" r:id="rId32"/>
    <p:sldId id="349" r:id="rId33"/>
    <p:sldId id="319" r:id="rId34"/>
    <p:sldId id="296" r:id="rId35"/>
    <p:sldId id="306" r:id="rId36"/>
    <p:sldId id="305" r:id="rId37"/>
    <p:sldId id="324" r:id="rId38"/>
    <p:sldId id="331" r:id="rId39"/>
    <p:sldId id="322" r:id="rId40"/>
    <p:sldId id="315" r:id="rId41"/>
    <p:sldId id="292" r:id="rId42"/>
    <p:sldId id="284" r:id="rId43"/>
    <p:sldId id="286" r:id="rId44"/>
    <p:sldId id="283" r:id="rId45"/>
    <p:sldId id="295" r:id="rId46"/>
    <p:sldId id="293" r:id="rId47"/>
    <p:sldId id="281" r:id="rId48"/>
    <p:sldId id="282" r:id="rId49"/>
    <p:sldId id="277" r:id="rId50"/>
    <p:sldId id="276" r:id="rId51"/>
    <p:sldId id="275" r:id="rId52"/>
    <p:sldId id="273" r:id="rId53"/>
    <p:sldId id="280" r:id="rId54"/>
    <p:sldId id="266" r:id="rId55"/>
    <p:sldId id="294" r:id="rId56"/>
    <p:sldId id="285" r:id="rId57"/>
    <p:sldId id="287" r:id="rId58"/>
    <p:sldId id="291" r:id="rId59"/>
    <p:sldId id="268" r:id="rId60"/>
    <p:sldId id="290" r:id="rId61"/>
    <p:sldId id="299" r:id="rId62"/>
    <p:sldId id="313" r:id="rId63"/>
    <p:sldId id="307" r:id="rId64"/>
    <p:sldId id="310" r:id="rId65"/>
    <p:sldId id="316" r:id="rId66"/>
    <p:sldId id="320" r:id="rId67"/>
    <p:sldId id="269" r:id="rId68"/>
    <p:sldId id="327" r:id="rId69"/>
    <p:sldId id="321" r:id="rId70"/>
    <p:sldId id="304" r:id="rId71"/>
    <p:sldId id="329" r:id="rId72"/>
    <p:sldId id="336" r:id="rId73"/>
    <p:sldId id="272" r:id="rId74"/>
    <p:sldId id="270" r:id="rId75"/>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455" userDrawn="1">
          <p15:clr>
            <a:srgbClr val="A4A3A4"/>
          </p15:clr>
        </p15:guide>
        <p15:guide id="2" pos="290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9CF1AB2-1976-4502-BF36-3FF5EA218861}" styleName="中間スタイル 4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16D9F66E-5EB9-4882-86FB-DCBF35E3C3E4}" styleName="中間スタイル 4 - アクセント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257" autoAdjust="0"/>
    <p:restoredTop sz="93349" autoAdjust="0"/>
  </p:normalViewPr>
  <p:slideViewPr>
    <p:cSldViewPr snapToGrid="0">
      <p:cViewPr varScale="1">
        <p:scale>
          <a:sx n="73" d="100"/>
          <a:sy n="73" d="100"/>
        </p:scale>
        <p:origin x="1056" y="36"/>
      </p:cViewPr>
      <p:guideLst>
        <p:guide orient="horz" pos="2455"/>
        <p:guide pos="2903"/>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charts/_rels/chart1.xml.rels><?xml version="1.0" encoding="UTF-8" standalone="yes"?>
<Relationships xmlns="http://schemas.openxmlformats.org/package/2006/relationships"><Relationship Id="rId3" Type="http://schemas.openxmlformats.org/officeDocument/2006/relationships/oleObject" Target="file:///C:\Users\PC53\Desktop\monteVS8teyomi\playout&#25968;&#12392;&#21213;&#29575;&#12398;&#38306;&#20418;.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PC53\Desktop\monteVS8teyomi\playout&#25968;&#12392;&#21213;&#29575;&#12398;&#38306;&#20418;.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PC53\Desktop\monteVS8teyomi\playout&#25968;&#12392;&#21213;&#29575;&#12398;&#38306;&#20418;.xlsx"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7564655172413791E-2"/>
          <c:y val="2.6849592079764846E-2"/>
          <c:w val="0.90231883407736424"/>
          <c:h val="0.89685263541345583"/>
        </c:manualLayout>
      </c:layout>
      <c:scatterChart>
        <c:scatterStyle val="lineMarker"/>
        <c:varyColors val="0"/>
        <c:ser>
          <c:idx val="1"/>
          <c:order val="0"/>
          <c:tx>
            <c:strRef>
              <c:f>Sheet1!$D$3</c:f>
              <c:strCache>
                <c:ptCount val="1"/>
                <c:pt idx="0">
                  <c:v>モンテカルロ勝率</c:v>
                </c:pt>
              </c:strCache>
            </c:strRef>
          </c:tx>
          <c:spPr>
            <a:ln w="28575" cap="rnd">
              <a:noFill/>
              <a:round/>
            </a:ln>
            <a:effectLst/>
          </c:spPr>
          <c:marker>
            <c:symbol val="circle"/>
            <c:size val="8"/>
            <c:spPr>
              <a:solidFill>
                <a:schemeClr val="accent2"/>
              </a:solidFill>
              <a:ln w="9525">
                <a:solidFill>
                  <a:schemeClr val="accent2"/>
                </a:solidFill>
              </a:ln>
              <a:effectLst/>
            </c:spPr>
          </c:marker>
          <c:xVal>
            <c:numRef>
              <c:f>Sheet1!$B$4:$B$21</c:f>
              <c:numCache>
                <c:formatCode>General</c:formatCode>
                <c:ptCount val="18"/>
                <c:pt idx="0">
                  <c:v>50</c:v>
                </c:pt>
                <c:pt idx="1">
                  <c:v>100</c:v>
                </c:pt>
                <c:pt idx="2">
                  <c:v>200</c:v>
                </c:pt>
                <c:pt idx="3">
                  <c:v>250</c:v>
                </c:pt>
                <c:pt idx="4">
                  <c:v>300</c:v>
                </c:pt>
                <c:pt idx="5">
                  <c:v>400</c:v>
                </c:pt>
                <c:pt idx="6">
                  <c:v>500</c:v>
                </c:pt>
                <c:pt idx="7">
                  <c:v>600</c:v>
                </c:pt>
                <c:pt idx="8">
                  <c:v>750</c:v>
                </c:pt>
                <c:pt idx="9">
                  <c:v>1000</c:v>
                </c:pt>
                <c:pt idx="10">
                  <c:v>1250</c:v>
                </c:pt>
                <c:pt idx="11">
                  <c:v>1500</c:v>
                </c:pt>
                <c:pt idx="12">
                  <c:v>1750</c:v>
                </c:pt>
                <c:pt idx="13">
                  <c:v>2000</c:v>
                </c:pt>
                <c:pt idx="14">
                  <c:v>2250</c:v>
                </c:pt>
                <c:pt idx="15">
                  <c:v>2500</c:v>
                </c:pt>
                <c:pt idx="16">
                  <c:v>2750</c:v>
                </c:pt>
                <c:pt idx="17">
                  <c:v>3000</c:v>
                </c:pt>
              </c:numCache>
            </c:numRef>
          </c:xVal>
          <c:yVal>
            <c:numRef>
              <c:f>Sheet1!$D$4:$D$21</c:f>
              <c:numCache>
                <c:formatCode>General</c:formatCode>
                <c:ptCount val="18"/>
                <c:pt idx="0">
                  <c:v>0.35899999999999999</c:v>
                </c:pt>
                <c:pt idx="1">
                  <c:v>0.50700000000000001</c:v>
                </c:pt>
                <c:pt idx="2">
                  <c:v>0.60899999999999999</c:v>
                </c:pt>
                <c:pt idx="3">
                  <c:v>0.65500000000000003</c:v>
                </c:pt>
                <c:pt idx="4">
                  <c:v>0.63900000000000001</c:v>
                </c:pt>
                <c:pt idx="5">
                  <c:v>0.69799999999999995</c:v>
                </c:pt>
                <c:pt idx="6">
                  <c:v>0.69399999999999995</c:v>
                </c:pt>
                <c:pt idx="7">
                  <c:v>0.69799999999999995</c:v>
                </c:pt>
                <c:pt idx="8">
                  <c:v>0.72199999999999998</c:v>
                </c:pt>
                <c:pt idx="9">
                  <c:v>0.71</c:v>
                </c:pt>
                <c:pt idx="10">
                  <c:v>0.72299999999999998</c:v>
                </c:pt>
                <c:pt idx="11">
                  <c:v>0.754</c:v>
                </c:pt>
                <c:pt idx="12">
                  <c:v>0.72699999999999998</c:v>
                </c:pt>
                <c:pt idx="13">
                  <c:v>0.74299999999999999</c:v>
                </c:pt>
                <c:pt idx="14">
                  <c:v>0.72299999999999998</c:v>
                </c:pt>
                <c:pt idx="15">
                  <c:v>0.73899999999999999</c:v>
                </c:pt>
                <c:pt idx="16">
                  <c:v>0.72299999999999998</c:v>
                </c:pt>
                <c:pt idx="17">
                  <c:v>0.73</c:v>
                </c:pt>
              </c:numCache>
            </c:numRef>
          </c:yVal>
          <c:smooth val="0"/>
          <c:extLst>
            <c:ext xmlns:c16="http://schemas.microsoft.com/office/drawing/2014/chart" uri="{C3380CC4-5D6E-409C-BE32-E72D297353CC}">
              <c16:uniqueId val="{00000000-02E0-4BC2-9F66-A1A7C80A3B1F}"/>
            </c:ext>
          </c:extLst>
        </c:ser>
        <c:dLbls>
          <c:showLegendKey val="0"/>
          <c:showVal val="0"/>
          <c:showCatName val="0"/>
          <c:showSerName val="0"/>
          <c:showPercent val="0"/>
          <c:showBubbleSize val="0"/>
        </c:dLbls>
        <c:axId val="520393048"/>
        <c:axId val="520402848"/>
      </c:scatterChart>
      <c:valAx>
        <c:axId val="520393048"/>
        <c:scaling>
          <c:orientation val="minMax"/>
        </c:scaling>
        <c:delete val="0"/>
        <c:axPos val="b"/>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ja-JP"/>
          </a:p>
        </c:txPr>
        <c:crossAx val="520402848"/>
        <c:crosses val="autoZero"/>
        <c:crossBetween val="midCat"/>
        <c:majorUnit val="500"/>
        <c:minorUnit val="250"/>
      </c:valAx>
      <c:valAx>
        <c:axId val="520402848"/>
        <c:scaling>
          <c:orientation val="minMax"/>
          <c:max val="1"/>
          <c:min val="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ja-JP"/>
          </a:p>
        </c:txPr>
        <c:crossAx val="520393048"/>
        <c:crosses val="autoZero"/>
        <c:crossBetween val="midCat"/>
      </c:valAx>
      <c:spPr>
        <a:noFill/>
        <a:ln>
          <a:noFill/>
        </a:ln>
        <a:effectLst/>
      </c:spPr>
    </c:plotArea>
    <c:plotVisOnly val="1"/>
    <c:dispBlanksAs val="gap"/>
    <c:showDLblsOverMax val="0"/>
  </c:chart>
  <c:spPr>
    <a:solidFill>
      <a:schemeClr val="bg1"/>
    </a:solidFill>
    <a:ln w="9525" cap="flat" cmpd="sng" algn="ctr">
      <a:solidFill>
        <a:schemeClr val="tx1"/>
      </a:solidFill>
      <a:round/>
    </a:ln>
    <a:effectLst/>
  </c:spPr>
  <c:txPr>
    <a:bodyPr/>
    <a:lstStyle/>
    <a:p>
      <a:pPr>
        <a:defRPr/>
      </a:pPr>
      <a:endParaRPr lang="ja-JP"/>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9333587575057391E-2"/>
          <c:y val="2.6097271648873072E-2"/>
          <c:w val="0.90231883407736424"/>
          <c:h val="0.89685263541345583"/>
        </c:manualLayout>
      </c:layout>
      <c:scatterChart>
        <c:scatterStyle val="lineMarker"/>
        <c:varyColors val="0"/>
        <c:ser>
          <c:idx val="1"/>
          <c:order val="0"/>
          <c:tx>
            <c:strRef>
              <c:f>Sheet1!$D$3</c:f>
              <c:strCache>
                <c:ptCount val="1"/>
                <c:pt idx="0">
                  <c:v>モンテカルロ勝率</c:v>
                </c:pt>
              </c:strCache>
            </c:strRef>
          </c:tx>
          <c:spPr>
            <a:ln w="28575" cap="rnd">
              <a:noFill/>
              <a:round/>
            </a:ln>
            <a:effectLst/>
          </c:spPr>
          <c:marker>
            <c:symbol val="circle"/>
            <c:size val="8"/>
            <c:spPr>
              <a:solidFill>
                <a:schemeClr val="accent2"/>
              </a:solidFill>
              <a:ln w="9525">
                <a:solidFill>
                  <a:schemeClr val="accent2"/>
                </a:solidFill>
              </a:ln>
              <a:effectLst/>
            </c:spPr>
          </c:marker>
          <c:xVal>
            <c:numRef>
              <c:f>Sheet1!$B$4:$B$21</c:f>
              <c:numCache>
                <c:formatCode>General</c:formatCode>
                <c:ptCount val="18"/>
                <c:pt idx="0">
                  <c:v>50</c:v>
                </c:pt>
                <c:pt idx="1">
                  <c:v>100</c:v>
                </c:pt>
                <c:pt idx="2">
                  <c:v>200</c:v>
                </c:pt>
                <c:pt idx="3">
                  <c:v>250</c:v>
                </c:pt>
                <c:pt idx="4">
                  <c:v>300</c:v>
                </c:pt>
                <c:pt idx="5">
                  <c:v>400</c:v>
                </c:pt>
                <c:pt idx="6">
                  <c:v>500</c:v>
                </c:pt>
                <c:pt idx="7">
                  <c:v>600</c:v>
                </c:pt>
                <c:pt idx="8">
                  <c:v>750</c:v>
                </c:pt>
                <c:pt idx="9">
                  <c:v>1000</c:v>
                </c:pt>
                <c:pt idx="10">
                  <c:v>1250</c:v>
                </c:pt>
                <c:pt idx="11">
                  <c:v>1500</c:v>
                </c:pt>
                <c:pt idx="12">
                  <c:v>1750</c:v>
                </c:pt>
                <c:pt idx="13">
                  <c:v>2000</c:v>
                </c:pt>
                <c:pt idx="14">
                  <c:v>2250</c:v>
                </c:pt>
                <c:pt idx="15">
                  <c:v>2500</c:v>
                </c:pt>
                <c:pt idx="16">
                  <c:v>2750</c:v>
                </c:pt>
                <c:pt idx="17">
                  <c:v>3000</c:v>
                </c:pt>
              </c:numCache>
            </c:numRef>
          </c:xVal>
          <c:yVal>
            <c:numRef>
              <c:f>Sheet1!$D$4:$D$21</c:f>
              <c:numCache>
                <c:formatCode>General</c:formatCode>
                <c:ptCount val="18"/>
                <c:pt idx="0">
                  <c:v>0.35899999999999999</c:v>
                </c:pt>
                <c:pt idx="1">
                  <c:v>0.50700000000000001</c:v>
                </c:pt>
                <c:pt idx="2">
                  <c:v>0.60899999999999999</c:v>
                </c:pt>
                <c:pt idx="3">
                  <c:v>0.65500000000000003</c:v>
                </c:pt>
                <c:pt idx="4">
                  <c:v>0.63900000000000001</c:v>
                </c:pt>
                <c:pt idx="5">
                  <c:v>0.69799999999999995</c:v>
                </c:pt>
                <c:pt idx="6">
                  <c:v>0.69399999999999995</c:v>
                </c:pt>
                <c:pt idx="7">
                  <c:v>0.69799999999999995</c:v>
                </c:pt>
                <c:pt idx="8">
                  <c:v>0.72199999999999998</c:v>
                </c:pt>
                <c:pt idx="9">
                  <c:v>0.71</c:v>
                </c:pt>
                <c:pt idx="10">
                  <c:v>0.72299999999999998</c:v>
                </c:pt>
                <c:pt idx="11">
                  <c:v>0.754</c:v>
                </c:pt>
                <c:pt idx="12">
                  <c:v>0.72699999999999998</c:v>
                </c:pt>
                <c:pt idx="13">
                  <c:v>0.74299999999999999</c:v>
                </c:pt>
                <c:pt idx="14">
                  <c:v>0.72299999999999998</c:v>
                </c:pt>
                <c:pt idx="15">
                  <c:v>0.73899999999999999</c:v>
                </c:pt>
                <c:pt idx="16">
                  <c:v>0.72299999999999998</c:v>
                </c:pt>
                <c:pt idx="17">
                  <c:v>0.73</c:v>
                </c:pt>
              </c:numCache>
            </c:numRef>
          </c:yVal>
          <c:smooth val="0"/>
          <c:extLst>
            <c:ext xmlns:c16="http://schemas.microsoft.com/office/drawing/2014/chart" uri="{C3380CC4-5D6E-409C-BE32-E72D297353CC}">
              <c16:uniqueId val="{00000000-717C-46C9-85DA-8DB0CF77A0CD}"/>
            </c:ext>
          </c:extLst>
        </c:ser>
        <c:ser>
          <c:idx val="2"/>
          <c:order val="1"/>
          <c:tx>
            <c:strRef>
              <c:f>Sheet1!$E$3</c:f>
              <c:strCache>
                <c:ptCount val="1"/>
                <c:pt idx="0">
                  <c:v>偏りをなくした勝率</c:v>
                </c:pt>
              </c:strCache>
            </c:strRef>
          </c:tx>
          <c:spPr>
            <a:ln w="28575" cap="rnd">
              <a:noFill/>
              <a:round/>
            </a:ln>
            <a:effectLst/>
          </c:spPr>
          <c:marker>
            <c:symbol val="triangle"/>
            <c:size val="8"/>
            <c:spPr>
              <a:solidFill>
                <a:schemeClr val="accent3"/>
              </a:solidFill>
              <a:ln w="9525">
                <a:solidFill>
                  <a:schemeClr val="accent3"/>
                </a:solidFill>
              </a:ln>
              <a:effectLst/>
            </c:spPr>
          </c:marker>
          <c:xVal>
            <c:numRef>
              <c:f>Sheet1!$B$4:$B$21</c:f>
              <c:numCache>
                <c:formatCode>General</c:formatCode>
                <c:ptCount val="18"/>
                <c:pt idx="0">
                  <c:v>50</c:v>
                </c:pt>
                <c:pt idx="1">
                  <c:v>100</c:v>
                </c:pt>
                <c:pt idx="2">
                  <c:v>200</c:v>
                </c:pt>
                <c:pt idx="3">
                  <c:v>250</c:v>
                </c:pt>
                <c:pt idx="4">
                  <c:v>300</c:v>
                </c:pt>
                <c:pt idx="5">
                  <c:v>400</c:v>
                </c:pt>
                <c:pt idx="6">
                  <c:v>500</c:v>
                </c:pt>
                <c:pt idx="7">
                  <c:v>600</c:v>
                </c:pt>
                <c:pt idx="8">
                  <c:v>750</c:v>
                </c:pt>
                <c:pt idx="9">
                  <c:v>1000</c:v>
                </c:pt>
                <c:pt idx="10">
                  <c:v>1250</c:v>
                </c:pt>
                <c:pt idx="11">
                  <c:v>1500</c:v>
                </c:pt>
                <c:pt idx="12">
                  <c:v>1750</c:v>
                </c:pt>
                <c:pt idx="13">
                  <c:v>2000</c:v>
                </c:pt>
                <c:pt idx="14">
                  <c:v>2250</c:v>
                </c:pt>
                <c:pt idx="15">
                  <c:v>2500</c:v>
                </c:pt>
                <c:pt idx="16">
                  <c:v>2750</c:v>
                </c:pt>
                <c:pt idx="17">
                  <c:v>3000</c:v>
                </c:pt>
              </c:numCache>
            </c:numRef>
          </c:xVal>
          <c:yVal>
            <c:numRef>
              <c:f>Sheet1!$E$4:$E$21</c:f>
              <c:numCache>
                <c:formatCode>General</c:formatCode>
                <c:ptCount val="18"/>
                <c:pt idx="0">
                  <c:v>0.3306878306878307</c:v>
                </c:pt>
                <c:pt idx="1">
                  <c:v>0.50271739130434778</c:v>
                </c:pt>
                <c:pt idx="2">
                  <c:v>0.62702702702702706</c:v>
                </c:pt>
                <c:pt idx="3">
                  <c:v>0.69293478260869568</c:v>
                </c:pt>
                <c:pt idx="4">
                  <c:v>0.69414893617021278</c:v>
                </c:pt>
                <c:pt idx="5">
                  <c:v>0.75142857142857145</c:v>
                </c:pt>
                <c:pt idx="6">
                  <c:v>0.73655913978494625</c:v>
                </c:pt>
                <c:pt idx="7">
                  <c:v>0.72099447513812154</c:v>
                </c:pt>
                <c:pt idx="8">
                  <c:v>0.7768817204301075</c:v>
                </c:pt>
                <c:pt idx="9">
                  <c:v>0.74590163934426235</c:v>
                </c:pt>
                <c:pt idx="10">
                  <c:v>0.76701570680628273</c:v>
                </c:pt>
                <c:pt idx="11">
                  <c:v>0.81593406593406592</c:v>
                </c:pt>
                <c:pt idx="12">
                  <c:v>0.8044692737430168</c:v>
                </c:pt>
                <c:pt idx="13">
                  <c:v>0.80270270270270272</c:v>
                </c:pt>
                <c:pt idx="14">
                  <c:v>0.81451600000000002</c:v>
                </c:pt>
                <c:pt idx="15">
                  <c:v>0.79838709677419351</c:v>
                </c:pt>
                <c:pt idx="16">
                  <c:v>0.81451612903225812</c:v>
                </c:pt>
                <c:pt idx="17">
                  <c:v>0.76719576719576721</c:v>
                </c:pt>
              </c:numCache>
            </c:numRef>
          </c:yVal>
          <c:smooth val="0"/>
          <c:extLst>
            <c:ext xmlns:c16="http://schemas.microsoft.com/office/drawing/2014/chart" uri="{C3380CC4-5D6E-409C-BE32-E72D297353CC}">
              <c16:uniqueId val="{00000001-717C-46C9-85DA-8DB0CF77A0CD}"/>
            </c:ext>
          </c:extLst>
        </c:ser>
        <c:dLbls>
          <c:showLegendKey val="0"/>
          <c:showVal val="0"/>
          <c:showCatName val="0"/>
          <c:showSerName val="0"/>
          <c:showPercent val="0"/>
          <c:showBubbleSize val="0"/>
        </c:dLbls>
        <c:axId val="875899984"/>
        <c:axId val="875900768"/>
      </c:scatterChart>
      <c:valAx>
        <c:axId val="875899984"/>
        <c:scaling>
          <c:orientation val="minMax"/>
        </c:scaling>
        <c:delete val="0"/>
        <c:axPos val="b"/>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ja-JP"/>
          </a:p>
        </c:txPr>
        <c:crossAx val="875900768"/>
        <c:crosses val="autoZero"/>
        <c:crossBetween val="midCat"/>
        <c:majorUnit val="500"/>
        <c:minorUnit val="250"/>
      </c:valAx>
      <c:valAx>
        <c:axId val="875900768"/>
        <c:scaling>
          <c:orientation val="minMax"/>
          <c:max val="1"/>
          <c:min val="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ja-JP"/>
          </a:p>
        </c:txPr>
        <c:crossAx val="875899984"/>
        <c:crosses val="autoZero"/>
        <c:crossBetween val="midCat"/>
      </c:valAx>
      <c:spPr>
        <a:noFill/>
        <a:ln>
          <a:noFill/>
        </a:ln>
        <a:effectLst/>
      </c:spPr>
    </c:plotArea>
    <c:plotVisOnly val="1"/>
    <c:dispBlanksAs val="gap"/>
    <c:showDLblsOverMax val="0"/>
  </c:chart>
  <c:spPr>
    <a:solidFill>
      <a:schemeClr val="bg1"/>
    </a:solidFill>
    <a:ln w="9525" cap="flat" cmpd="sng" algn="ctr">
      <a:solidFill>
        <a:schemeClr val="tx1"/>
      </a:solidFill>
      <a:round/>
    </a:ln>
    <a:effectLst/>
  </c:spPr>
  <c:txPr>
    <a:bodyPr/>
    <a:lstStyle/>
    <a:p>
      <a:pPr>
        <a:defRPr/>
      </a:pPr>
      <a:endParaRPr lang="ja-JP"/>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9333587575057391E-2"/>
          <c:y val="2.6097271648873072E-2"/>
          <c:w val="0.90231883407736424"/>
          <c:h val="0.89685263541345583"/>
        </c:manualLayout>
      </c:layout>
      <c:scatterChart>
        <c:scatterStyle val="lineMarker"/>
        <c:varyColors val="0"/>
        <c:ser>
          <c:idx val="1"/>
          <c:order val="0"/>
          <c:tx>
            <c:strRef>
              <c:f>Sheet1!$D$3</c:f>
              <c:strCache>
                <c:ptCount val="1"/>
                <c:pt idx="0">
                  <c:v>モンテカルロ勝率</c:v>
                </c:pt>
              </c:strCache>
            </c:strRef>
          </c:tx>
          <c:spPr>
            <a:ln w="28575" cap="rnd">
              <a:noFill/>
              <a:round/>
            </a:ln>
            <a:effectLst/>
          </c:spPr>
          <c:marker>
            <c:symbol val="circle"/>
            <c:size val="8"/>
            <c:spPr>
              <a:solidFill>
                <a:schemeClr val="accent2"/>
              </a:solidFill>
              <a:ln w="9525">
                <a:solidFill>
                  <a:schemeClr val="accent2"/>
                </a:solidFill>
              </a:ln>
              <a:effectLst/>
            </c:spPr>
          </c:marker>
          <c:xVal>
            <c:numRef>
              <c:f>Sheet1!$B$4:$B$21</c:f>
              <c:numCache>
                <c:formatCode>General</c:formatCode>
                <c:ptCount val="18"/>
                <c:pt idx="0">
                  <c:v>50</c:v>
                </c:pt>
                <c:pt idx="1">
                  <c:v>100</c:v>
                </c:pt>
                <c:pt idx="2">
                  <c:v>200</c:v>
                </c:pt>
                <c:pt idx="3">
                  <c:v>250</c:v>
                </c:pt>
                <c:pt idx="4">
                  <c:v>300</c:v>
                </c:pt>
                <c:pt idx="5">
                  <c:v>400</c:v>
                </c:pt>
                <c:pt idx="6">
                  <c:v>500</c:v>
                </c:pt>
                <c:pt idx="7">
                  <c:v>600</c:v>
                </c:pt>
                <c:pt idx="8">
                  <c:v>750</c:v>
                </c:pt>
                <c:pt idx="9">
                  <c:v>1000</c:v>
                </c:pt>
                <c:pt idx="10">
                  <c:v>1250</c:v>
                </c:pt>
                <c:pt idx="11">
                  <c:v>1500</c:v>
                </c:pt>
                <c:pt idx="12">
                  <c:v>1750</c:v>
                </c:pt>
                <c:pt idx="13">
                  <c:v>2000</c:v>
                </c:pt>
                <c:pt idx="14">
                  <c:v>2250</c:v>
                </c:pt>
                <c:pt idx="15">
                  <c:v>2500</c:v>
                </c:pt>
                <c:pt idx="16">
                  <c:v>2750</c:v>
                </c:pt>
                <c:pt idx="17">
                  <c:v>3000</c:v>
                </c:pt>
              </c:numCache>
            </c:numRef>
          </c:xVal>
          <c:yVal>
            <c:numRef>
              <c:f>Sheet1!$D$4:$D$21</c:f>
              <c:numCache>
                <c:formatCode>General</c:formatCode>
                <c:ptCount val="18"/>
                <c:pt idx="0">
                  <c:v>0.35899999999999999</c:v>
                </c:pt>
                <c:pt idx="1">
                  <c:v>0.50700000000000001</c:v>
                </c:pt>
                <c:pt idx="2">
                  <c:v>0.60899999999999999</c:v>
                </c:pt>
                <c:pt idx="3">
                  <c:v>0.65500000000000003</c:v>
                </c:pt>
                <c:pt idx="4">
                  <c:v>0.63900000000000001</c:v>
                </c:pt>
                <c:pt idx="5">
                  <c:v>0.69799999999999995</c:v>
                </c:pt>
                <c:pt idx="6">
                  <c:v>0.69399999999999995</c:v>
                </c:pt>
                <c:pt idx="7">
                  <c:v>0.69799999999999995</c:v>
                </c:pt>
                <c:pt idx="8">
                  <c:v>0.72199999999999998</c:v>
                </c:pt>
                <c:pt idx="9">
                  <c:v>0.71</c:v>
                </c:pt>
                <c:pt idx="10">
                  <c:v>0.72299999999999998</c:v>
                </c:pt>
                <c:pt idx="11">
                  <c:v>0.754</c:v>
                </c:pt>
                <c:pt idx="12">
                  <c:v>0.72699999999999998</c:v>
                </c:pt>
                <c:pt idx="13">
                  <c:v>0.74299999999999999</c:v>
                </c:pt>
                <c:pt idx="14">
                  <c:v>0.72299999999999998</c:v>
                </c:pt>
                <c:pt idx="15">
                  <c:v>0.73899999999999999</c:v>
                </c:pt>
                <c:pt idx="16">
                  <c:v>0.72299999999999998</c:v>
                </c:pt>
                <c:pt idx="17">
                  <c:v>0.73</c:v>
                </c:pt>
              </c:numCache>
            </c:numRef>
          </c:yVal>
          <c:smooth val="0"/>
          <c:extLst>
            <c:ext xmlns:c16="http://schemas.microsoft.com/office/drawing/2014/chart" uri="{C3380CC4-5D6E-409C-BE32-E72D297353CC}">
              <c16:uniqueId val="{00000000-B0DF-49CA-BC78-51A2007AAB9C}"/>
            </c:ext>
          </c:extLst>
        </c:ser>
        <c:ser>
          <c:idx val="2"/>
          <c:order val="1"/>
          <c:tx>
            <c:strRef>
              <c:f>Sheet1!$E$3</c:f>
              <c:strCache>
                <c:ptCount val="1"/>
                <c:pt idx="0">
                  <c:v>偏りをなくした勝率</c:v>
                </c:pt>
              </c:strCache>
            </c:strRef>
          </c:tx>
          <c:spPr>
            <a:ln w="28575" cap="rnd">
              <a:noFill/>
              <a:round/>
            </a:ln>
            <a:effectLst/>
          </c:spPr>
          <c:marker>
            <c:symbol val="triangle"/>
            <c:size val="8"/>
            <c:spPr>
              <a:solidFill>
                <a:schemeClr val="accent3"/>
              </a:solidFill>
              <a:ln w="9525">
                <a:solidFill>
                  <a:schemeClr val="accent3"/>
                </a:solidFill>
              </a:ln>
              <a:effectLst/>
            </c:spPr>
          </c:marker>
          <c:xVal>
            <c:numRef>
              <c:f>Sheet1!$B$4:$B$21</c:f>
              <c:numCache>
                <c:formatCode>General</c:formatCode>
                <c:ptCount val="18"/>
                <c:pt idx="0">
                  <c:v>50</c:v>
                </c:pt>
                <c:pt idx="1">
                  <c:v>100</c:v>
                </c:pt>
                <c:pt idx="2">
                  <c:v>200</c:v>
                </c:pt>
                <c:pt idx="3">
                  <c:v>250</c:v>
                </c:pt>
                <c:pt idx="4">
                  <c:v>300</c:v>
                </c:pt>
                <c:pt idx="5">
                  <c:v>400</c:v>
                </c:pt>
                <c:pt idx="6">
                  <c:v>500</c:v>
                </c:pt>
                <c:pt idx="7">
                  <c:v>600</c:v>
                </c:pt>
                <c:pt idx="8">
                  <c:v>750</c:v>
                </c:pt>
                <c:pt idx="9">
                  <c:v>1000</c:v>
                </c:pt>
                <c:pt idx="10">
                  <c:v>1250</c:v>
                </c:pt>
                <c:pt idx="11">
                  <c:v>1500</c:v>
                </c:pt>
                <c:pt idx="12">
                  <c:v>1750</c:v>
                </c:pt>
                <c:pt idx="13">
                  <c:v>2000</c:v>
                </c:pt>
                <c:pt idx="14">
                  <c:v>2250</c:v>
                </c:pt>
                <c:pt idx="15">
                  <c:v>2500</c:v>
                </c:pt>
                <c:pt idx="16">
                  <c:v>2750</c:v>
                </c:pt>
                <c:pt idx="17">
                  <c:v>3000</c:v>
                </c:pt>
              </c:numCache>
            </c:numRef>
          </c:xVal>
          <c:yVal>
            <c:numRef>
              <c:f>Sheet1!$E$4:$E$21</c:f>
              <c:numCache>
                <c:formatCode>General</c:formatCode>
                <c:ptCount val="18"/>
                <c:pt idx="0">
                  <c:v>0.3306878306878307</c:v>
                </c:pt>
                <c:pt idx="1">
                  <c:v>0.50271739130434778</c:v>
                </c:pt>
                <c:pt idx="2">
                  <c:v>0.62702702702702706</c:v>
                </c:pt>
                <c:pt idx="3">
                  <c:v>0.69293478260869568</c:v>
                </c:pt>
                <c:pt idx="4">
                  <c:v>0.69414893617021278</c:v>
                </c:pt>
                <c:pt idx="5">
                  <c:v>0.75142857142857145</c:v>
                </c:pt>
                <c:pt idx="6">
                  <c:v>0.73655913978494625</c:v>
                </c:pt>
                <c:pt idx="7">
                  <c:v>0.72099447513812154</c:v>
                </c:pt>
                <c:pt idx="8">
                  <c:v>0.7768817204301075</c:v>
                </c:pt>
                <c:pt idx="9">
                  <c:v>0.74590163934426235</c:v>
                </c:pt>
                <c:pt idx="10">
                  <c:v>0.76701570680628273</c:v>
                </c:pt>
                <c:pt idx="11">
                  <c:v>0.81593406593406592</c:v>
                </c:pt>
                <c:pt idx="12">
                  <c:v>0.8044692737430168</c:v>
                </c:pt>
                <c:pt idx="13">
                  <c:v>0.80270270270270272</c:v>
                </c:pt>
                <c:pt idx="14">
                  <c:v>0.81451600000000002</c:v>
                </c:pt>
                <c:pt idx="15">
                  <c:v>0.79838709677419351</c:v>
                </c:pt>
                <c:pt idx="16">
                  <c:v>0.81451612903225812</c:v>
                </c:pt>
                <c:pt idx="17">
                  <c:v>0.76719576719576721</c:v>
                </c:pt>
              </c:numCache>
            </c:numRef>
          </c:yVal>
          <c:smooth val="0"/>
          <c:extLst>
            <c:ext xmlns:c16="http://schemas.microsoft.com/office/drawing/2014/chart" uri="{C3380CC4-5D6E-409C-BE32-E72D297353CC}">
              <c16:uniqueId val="{00000001-B0DF-49CA-BC78-51A2007AAB9C}"/>
            </c:ext>
          </c:extLst>
        </c:ser>
        <c:dLbls>
          <c:showLegendKey val="0"/>
          <c:showVal val="0"/>
          <c:showCatName val="0"/>
          <c:showSerName val="0"/>
          <c:showPercent val="0"/>
          <c:showBubbleSize val="0"/>
        </c:dLbls>
        <c:axId val="871401656"/>
        <c:axId val="871397736"/>
      </c:scatterChart>
      <c:valAx>
        <c:axId val="871401656"/>
        <c:scaling>
          <c:orientation val="minMax"/>
        </c:scaling>
        <c:delete val="0"/>
        <c:axPos val="b"/>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ja-JP"/>
          </a:p>
        </c:txPr>
        <c:crossAx val="871397736"/>
        <c:crosses val="autoZero"/>
        <c:crossBetween val="midCat"/>
        <c:majorUnit val="500"/>
        <c:minorUnit val="250"/>
      </c:valAx>
      <c:valAx>
        <c:axId val="871397736"/>
        <c:scaling>
          <c:orientation val="minMax"/>
          <c:max val="1"/>
          <c:min val="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ja-JP"/>
          </a:p>
        </c:txPr>
        <c:crossAx val="871401656"/>
        <c:crosses val="autoZero"/>
        <c:crossBetween val="midCat"/>
      </c:valAx>
      <c:spPr>
        <a:noFill/>
        <a:ln>
          <a:noFill/>
        </a:ln>
        <a:effectLst/>
      </c:spPr>
    </c:plotArea>
    <c:plotVisOnly val="1"/>
    <c:dispBlanksAs val="gap"/>
    <c:showDLblsOverMax val="0"/>
  </c:chart>
  <c:spPr>
    <a:solidFill>
      <a:schemeClr val="bg1"/>
    </a:solidFill>
    <a:ln w="9525" cap="flat" cmpd="sng" algn="ctr">
      <a:solidFill>
        <a:schemeClr val="tx1"/>
      </a:solidFill>
      <a:round/>
    </a:ln>
    <a:effectLst/>
  </c:spPr>
  <c:txPr>
    <a:bodyPr/>
    <a:lstStyle/>
    <a:p>
      <a:pPr>
        <a:defRPr/>
      </a:pPr>
      <a:endParaRPr lang="ja-JP"/>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69C877A-1408-4CA7-AF97-EB5419D186A0}" type="datetimeFigureOut">
              <a:rPr kumimoji="1" lang="ja-JP" altLang="en-US" smtClean="0"/>
              <a:t>2018/12/7</a:t>
            </a:fld>
            <a:endParaRPr kumimoji="1" lang="ja-JP" altLang="en-US"/>
          </a:p>
        </p:txBody>
      </p:sp>
      <p:sp>
        <p:nvSpPr>
          <p:cNvPr id="4" name="フッター プレースホルダー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A25A1C9-A765-46A6-B732-057D76ECDFE0}" type="slidenum">
              <a:rPr kumimoji="1" lang="ja-JP" altLang="en-US" smtClean="0"/>
              <a:t>‹#›</a:t>
            </a:fld>
            <a:endParaRPr kumimoji="1" lang="ja-JP" altLang="en-US"/>
          </a:p>
        </p:txBody>
      </p:sp>
    </p:spTree>
    <p:extLst>
      <p:ext uri="{BB962C8B-B14F-4D97-AF65-F5344CB8AC3E}">
        <p14:creationId xmlns:p14="http://schemas.microsoft.com/office/powerpoint/2010/main" val="35981781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74788A5-3B01-435B-A23C-A845A191AE97}" type="datetimeFigureOut">
              <a:rPr kumimoji="1" lang="ja-JP" altLang="en-US" smtClean="0"/>
              <a:t>2018/12/7</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27B9D3-8F54-487C-BCF6-0FEDF67B0644}" type="slidenum">
              <a:rPr kumimoji="1" lang="ja-JP" altLang="en-US" smtClean="0"/>
              <a:t>‹#›</a:t>
            </a:fld>
            <a:endParaRPr kumimoji="1" lang="ja-JP" altLang="en-US"/>
          </a:p>
        </p:txBody>
      </p:sp>
    </p:spTree>
    <p:extLst>
      <p:ext uri="{BB962C8B-B14F-4D97-AF65-F5344CB8AC3E}">
        <p14:creationId xmlns:p14="http://schemas.microsoft.com/office/powerpoint/2010/main" val="38647119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2</a:t>
            </a:fld>
            <a:endParaRPr kumimoji="1" lang="ja-JP" altLang="en-US"/>
          </a:p>
        </p:txBody>
      </p:sp>
    </p:spTree>
    <p:extLst>
      <p:ext uri="{BB962C8B-B14F-4D97-AF65-F5344CB8AC3E}">
        <p14:creationId xmlns:p14="http://schemas.microsoft.com/office/powerpoint/2010/main" val="2995361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17</a:t>
            </a:fld>
            <a:endParaRPr kumimoji="1" lang="ja-JP" altLang="en-US"/>
          </a:p>
        </p:txBody>
      </p:sp>
    </p:spTree>
    <p:extLst>
      <p:ext uri="{BB962C8B-B14F-4D97-AF65-F5344CB8AC3E}">
        <p14:creationId xmlns:p14="http://schemas.microsoft.com/office/powerpoint/2010/main" val="36104674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18</a:t>
            </a:fld>
            <a:endParaRPr kumimoji="1" lang="ja-JP" altLang="en-US"/>
          </a:p>
        </p:txBody>
      </p:sp>
    </p:spTree>
    <p:extLst>
      <p:ext uri="{BB962C8B-B14F-4D97-AF65-F5344CB8AC3E}">
        <p14:creationId xmlns:p14="http://schemas.microsoft.com/office/powerpoint/2010/main" val="12509682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19</a:t>
            </a:fld>
            <a:endParaRPr kumimoji="1" lang="ja-JP" altLang="en-US"/>
          </a:p>
        </p:txBody>
      </p:sp>
    </p:spTree>
    <p:extLst>
      <p:ext uri="{BB962C8B-B14F-4D97-AF65-F5344CB8AC3E}">
        <p14:creationId xmlns:p14="http://schemas.microsoft.com/office/powerpoint/2010/main" val="32150638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現段階では得かもしれないけどのちのち損する手を選んでいるかもしれないことが起こりうる</a:t>
            </a:r>
            <a:endParaRPr kumimoji="1" lang="en-US" altLang="ja-JP" dirty="0"/>
          </a:p>
          <a:p>
            <a:r>
              <a:rPr kumimoji="1" lang="ja-JP" altLang="en-US" dirty="0"/>
              <a:t>モンテカルロ法では、今まで選んでこなかった手をえらべる可能性がある</a:t>
            </a:r>
            <a:endParaRPr kumimoji="1" lang="en-US" altLang="ja-JP" dirty="0"/>
          </a:p>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20</a:t>
            </a:fld>
            <a:endParaRPr kumimoji="1" lang="ja-JP" altLang="en-US"/>
          </a:p>
        </p:txBody>
      </p:sp>
    </p:spTree>
    <p:extLst>
      <p:ext uri="{BB962C8B-B14F-4D97-AF65-F5344CB8AC3E}">
        <p14:creationId xmlns:p14="http://schemas.microsoft.com/office/powerpoint/2010/main" val="17412783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丸</a:t>
            </a:r>
            <a:r>
              <a:rPr kumimoji="1" lang="ja-JP" altLang="en-US" dirty="0" err="1"/>
              <a:t>ばつ</a:t>
            </a:r>
            <a:r>
              <a:rPr kumimoji="1" lang="ja-JP" altLang="en-US" dirty="0"/>
              <a:t>追加していく</a:t>
            </a:r>
            <a:endParaRPr kumimoji="1" lang="en-US" altLang="ja-JP" dirty="0"/>
          </a:p>
          <a:p>
            <a:r>
              <a:rPr kumimoji="1" lang="ja-JP" altLang="en-US" dirty="0"/>
              <a:t>しかし増えすぎると計算時間がかかる</a:t>
            </a:r>
            <a:endParaRPr kumimoji="1" lang="en-US" altLang="ja-JP" dirty="0"/>
          </a:p>
          <a:p>
            <a:r>
              <a:rPr kumimoji="1" lang="ja-JP" altLang="en-US" dirty="0"/>
              <a:t>→定数時間で効率よく試したい</a:t>
            </a:r>
            <a:endParaRPr kumimoji="1" lang="en-US" altLang="ja-JP" dirty="0"/>
          </a:p>
          <a:p>
            <a:r>
              <a:rPr kumimoji="1" lang="ja-JP" altLang="en-US" dirty="0"/>
              <a:t>→</a:t>
            </a:r>
            <a:r>
              <a:rPr kumimoji="1" lang="en-US" altLang="ja-JP" dirty="0"/>
              <a:t>UCB1</a:t>
            </a:r>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21</a:t>
            </a:fld>
            <a:endParaRPr kumimoji="1" lang="ja-JP" altLang="en-US"/>
          </a:p>
        </p:txBody>
      </p:sp>
    </p:spTree>
    <p:extLst>
      <p:ext uri="{BB962C8B-B14F-4D97-AF65-F5344CB8AC3E}">
        <p14:creationId xmlns:p14="http://schemas.microsoft.com/office/powerpoint/2010/main" val="36084465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22</a:t>
            </a:fld>
            <a:endParaRPr kumimoji="1" lang="ja-JP" altLang="en-US"/>
          </a:p>
        </p:txBody>
      </p:sp>
    </p:spTree>
    <p:extLst>
      <p:ext uri="{BB962C8B-B14F-4D97-AF65-F5344CB8AC3E}">
        <p14:creationId xmlns:p14="http://schemas.microsoft.com/office/powerpoint/2010/main" val="16285003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37</a:t>
            </a:fld>
            <a:endParaRPr kumimoji="1" lang="ja-JP" altLang="en-US"/>
          </a:p>
        </p:txBody>
      </p:sp>
    </p:spTree>
    <p:extLst>
      <p:ext uri="{BB962C8B-B14F-4D97-AF65-F5344CB8AC3E}">
        <p14:creationId xmlns:p14="http://schemas.microsoft.com/office/powerpoint/2010/main" val="2672558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一方で収束しそうって言う？</a:t>
            </a:r>
            <a:endParaRPr kumimoji="1" lang="en-US" altLang="ja-JP"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39</a:t>
            </a:fld>
            <a:endParaRPr kumimoji="1" lang="ja-JP" altLang="en-US"/>
          </a:p>
        </p:txBody>
      </p:sp>
    </p:spTree>
    <p:extLst>
      <p:ext uri="{BB962C8B-B14F-4D97-AF65-F5344CB8AC3E}">
        <p14:creationId xmlns:p14="http://schemas.microsoft.com/office/powerpoint/2010/main" val="22544027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今の</a:t>
            </a:r>
            <a:r>
              <a:rPr kumimoji="1" lang="en-US" altLang="ja-JP" dirty="0"/>
              <a:t>AI</a:t>
            </a:r>
            <a:r>
              <a:rPr kumimoji="1" lang="ja-JP" altLang="en-US" dirty="0"/>
              <a:t>の説明をする？</a:t>
            </a:r>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41</a:t>
            </a:fld>
            <a:endParaRPr kumimoji="1" lang="ja-JP" altLang="en-US"/>
          </a:p>
        </p:txBody>
      </p:sp>
    </p:spTree>
    <p:extLst>
      <p:ext uri="{BB962C8B-B14F-4D97-AF65-F5344CB8AC3E}">
        <p14:creationId xmlns:p14="http://schemas.microsoft.com/office/powerpoint/2010/main" val="11163693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丸</a:t>
            </a:r>
            <a:r>
              <a:rPr kumimoji="1" lang="ja-JP" altLang="en-US" dirty="0" err="1"/>
              <a:t>ばつ</a:t>
            </a:r>
            <a:r>
              <a:rPr kumimoji="1" lang="ja-JP" altLang="en-US" dirty="0"/>
              <a:t>追加していく</a:t>
            </a:r>
            <a:endParaRPr kumimoji="1" lang="en-US" altLang="ja-JP" dirty="0"/>
          </a:p>
          <a:p>
            <a:r>
              <a:rPr kumimoji="1" lang="ja-JP" altLang="en-US" dirty="0"/>
              <a:t>しかし増えすぎると計算時間がかかる</a:t>
            </a:r>
            <a:endParaRPr kumimoji="1" lang="en-US" altLang="ja-JP" dirty="0"/>
          </a:p>
          <a:p>
            <a:r>
              <a:rPr kumimoji="1" lang="ja-JP" altLang="en-US" dirty="0"/>
              <a:t>→定数時間で効率よく試したい</a:t>
            </a:r>
            <a:endParaRPr kumimoji="1" lang="en-US" altLang="ja-JP" dirty="0"/>
          </a:p>
          <a:p>
            <a:r>
              <a:rPr kumimoji="1" lang="ja-JP" altLang="en-US" dirty="0"/>
              <a:t>→</a:t>
            </a:r>
            <a:r>
              <a:rPr kumimoji="1" lang="en-US" altLang="ja-JP" dirty="0"/>
              <a:t>UCB1</a:t>
            </a:r>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45</a:t>
            </a:fld>
            <a:endParaRPr kumimoji="1" lang="ja-JP" altLang="en-US"/>
          </a:p>
        </p:txBody>
      </p:sp>
    </p:spTree>
    <p:extLst>
      <p:ext uri="{BB962C8B-B14F-4D97-AF65-F5344CB8AC3E}">
        <p14:creationId xmlns:p14="http://schemas.microsoft.com/office/powerpoint/2010/main" val="30179032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4</a:t>
            </a:fld>
            <a:endParaRPr kumimoji="1" lang="ja-JP" altLang="en-US"/>
          </a:p>
        </p:txBody>
      </p:sp>
    </p:spTree>
    <p:extLst>
      <p:ext uri="{BB962C8B-B14F-4D97-AF65-F5344CB8AC3E}">
        <p14:creationId xmlns:p14="http://schemas.microsoft.com/office/powerpoint/2010/main" val="58935294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丸</a:t>
            </a:r>
            <a:r>
              <a:rPr kumimoji="1" lang="ja-JP" altLang="en-US" dirty="0" err="1"/>
              <a:t>ばつ</a:t>
            </a:r>
            <a:r>
              <a:rPr kumimoji="1" lang="ja-JP" altLang="en-US" dirty="0"/>
              <a:t>追加していく</a:t>
            </a:r>
            <a:endParaRPr kumimoji="1" lang="en-US" altLang="ja-JP" dirty="0"/>
          </a:p>
          <a:p>
            <a:r>
              <a:rPr kumimoji="1" lang="ja-JP" altLang="en-US" dirty="0"/>
              <a:t>しかし増えすぎると計算時間がかかる</a:t>
            </a:r>
            <a:endParaRPr kumimoji="1" lang="en-US" altLang="ja-JP" dirty="0"/>
          </a:p>
          <a:p>
            <a:r>
              <a:rPr kumimoji="1" lang="ja-JP" altLang="en-US" dirty="0"/>
              <a:t>→定数時間で効率よく試したい</a:t>
            </a:r>
            <a:endParaRPr kumimoji="1" lang="en-US" altLang="ja-JP" dirty="0"/>
          </a:p>
          <a:p>
            <a:r>
              <a:rPr kumimoji="1" lang="ja-JP" altLang="en-US" dirty="0"/>
              <a:t>→</a:t>
            </a:r>
            <a:r>
              <a:rPr kumimoji="1" lang="en-US" altLang="ja-JP" dirty="0"/>
              <a:t>UCB1</a:t>
            </a:r>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46</a:t>
            </a:fld>
            <a:endParaRPr kumimoji="1" lang="ja-JP" altLang="en-US"/>
          </a:p>
        </p:txBody>
      </p:sp>
    </p:spTree>
    <p:extLst>
      <p:ext uri="{BB962C8B-B14F-4D97-AF65-F5344CB8AC3E}">
        <p14:creationId xmlns:p14="http://schemas.microsoft.com/office/powerpoint/2010/main" val="348845468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丸</a:t>
            </a:r>
            <a:r>
              <a:rPr kumimoji="1" lang="ja-JP" altLang="en-US" dirty="0" err="1"/>
              <a:t>ばつ</a:t>
            </a:r>
            <a:r>
              <a:rPr kumimoji="1" lang="ja-JP" altLang="en-US" dirty="0"/>
              <a:t>追加していく</a:t>
            </a:r>
            <a:endParaRPr kumimoji="1" lang="en-US" altLang="ja-JP" dirty="0"/>
          </a:p>
          <a:p>
            <a:r>
              <a:rPr kumimoji="1" lang="ja-JP" altLang="en-US" dirty="0"/>
              <a:t>しかし増えすぎると計算時間がかかる</a:t>
            </a:r>
            <a:endParaRPr kumimoji="1" lang="en-US" altLang="ja-JP" dirty="0"/>
          </a:p>
          <a:p>
            <a:r>
              <a:rPr kumimoji="1" lang="ja-JP" altLang="en-US" dirty="0"/>
              <a:t>→定数時間で効率よく試したい</a:t>
            </a:r>
            <a:endParaRPr kumimoji="1" lang="en-US" altLang="ja-JP" dirty="0"/>
          </a:p>
          <a:p>
            <a:r>
              <a:rPr kumimoji="1" lang="ja-JP" altLang="en-US" dirty="0"/>
              <a:t>→</a:t>
            </a:r>
            <a:r>
              <a:rPr kumimoji="1" lang="en-US" altLang="ja-JP" dirty="0"/>
              <a:t>UCB1</a:t>
            </a:r>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55</a:t>
            </a:fld>
            <a:endParaRPr kumimoji="1" lang="ja-JP" altLang="en-US"/>
          </a:p>
        </p:txBody>
      </p:sp>
    </p:spTree>
    <p:extLst>
      <p:ext uri="{BB962C8B-B14F-4D97-AF65-F5344CB8AC3E}">
        <p14:creationId xmlns:p14="http://schemas.microsoft.com/office/powerpoint/2010/main" val="176402195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せつめいの時は自分が先手だとおもってください</a:t>
            </a:r>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59</a:t>
            </a:fld>
            <a:endParaRPr kumimoji="1" lang="ja-JP" altLang="en-US"/>
          </a:p>
        </p:txBody>
      </p:sp>
    </p:spTree>
    <p:extLst>
      <p:ext uri="{BB962C8B-B14F-4D97-AF65-F5344CB8AC3E}">
        <p14:creationId xmlns:p14="http://schemas.microsoft.com/office/powerpoint/2010/main" val="190435158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60</a:t>
            </a:fld>
            <a:endParaRPr kumimoji="1" lang="ja-JP" altLang="en-US"/>
          </a:p>
        </p:txBody>
      </p:sp>
    </p:spTree>
    <p:extLst>
      <p:ext uri="{BB962C8B-B14F-4D97-AF65-F5344CB8AC3E}">
        <p14:creationId xmlns:p14="http://schemas.microsoft.com/office/powerpoint/2010/main" val="254976963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67</a:t>
            </a:fld>
            <a:endParaRPr kumimoji="1" lang="ja-JP" altLang="en-US"/>
          </a:p>
        </p:txBody>
      </p:sp>
    </p:spTree>
    <p:extLst>
      <p:ext uri="{BB962C8B-B14F-4D97-AF65-F5344CB8AC3E}">
        <p14:creationId xmlns:p14="http://schemas.microsoft.com/office/powerpoint/2010/main" val="48713132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一方で収束しそうって言う？</a:t>
            </a:r>
            <a:endParaRPr kumimoji="1" lang="en-US" altLang="ja-JP"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72</a:t>
            </a:fld>
            <a:endParaRPr kumimoji="1" lang="ja-JP" altLang="en-US"/>
          </a:p>
        </p:txBody>
      </p:sp>
    </p:spTree>
    <p:extLst>
      <p:ext uri="{BB962C8B-B14F-4D97-AF65-F5344CB8AC3E}">
        <p14:creationId xmlns:p14="http://schemas.microsoft.com/office/powerpoint/2010/main" val="410819210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丸</a:t>
            </a:r>
            <a:r>
              <a:rPr kumimoji="1" lang="ja-JP" altLang="en-US" dirty="0" err="1"/>
              <a:t>ばつ</a:t>
            </a:r>
            <a:r>
              <a:rPr kumimoji="1" lang="ja-JP" altLang="en-US" dirty="0"/>
              <a:t>追加していく</a:t>
            </a:r>
            <a:endParaRPr kumimoji="1" lang="en-US" altLang="ja-JP" dirty="0"/>
          </a:p>
          <a:p>
            <a:r>
              <a:rPr kumimoji="1" lang="ja-JP" altLang="en-US" dirty="0"/>
              <a:t>しかし増えすぎると計算時間がかかる</a:t>
            </a:r>
            <a:endParaRPr kumimoji="1" lang="en-US" altLang="ja-JP" dirty="0"/>
          </a:p>
          <a:p>
            <a:r>
              <a:rPr kumimoji="1" lang="ja-JP" altLang="en-US" dirty="0"/>
              <a:t>→定数時間で効率よく試したい</a:t>
            </a:r>
            <a:endParaRPr kumimoji="1" lang="en-US" altLang="ja-JP" dirty="0"/>
          </a:p>
          <a:p>
            <a:r>
              <a:rPr kumimoji="1" lang="ja-JP" altLang="en-US" dirty="0"/>
              <a:t>→</a:t>
            </a:r>
            <a:r>
              <a:rPr kumimoji="1" lang="en-US" altLang="ja-JP" dirty="0"/>
              <a:t>UCB1</a:t>
            </a:r>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73</a:t>
            </a:fld>
            <a:endParaRPr kumimoji="1" lang="ja-JP" altLang="en-US"/>
          </a:p>
        </p:txBody>
      </p:sp>
    </p:spTree>
    <p:extLst>
      <p:ext uri="{BB962C8B-B14F-4D97-AF65-F5344CB8AC3E}">
        <p14:creationId xmlns:p14="http://schemas.microsoft.com/office/powerpoint/2010/main" val="24480505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このように</a:t>
            </a:r>
            <a:r>
              <a:rPr kumimoji="1" lang="en-US" altLang="ja-JP" dirty="0" err="1"/>
              <a:t>FloodIt</a:t>
            </a:r>
            <a:r>
              <a:rPr kumimoji="1" lang="ja-JP" altLang="en-US" dirty="0"/>
              <a:t>については研究がなされてきているんですが，今回はこの</a:t>
            </a:r>
            <a:r>
              <a:rPr kumimoji="1" lang="en-US" altLang="ja-JP" dirty="0" err="1"/>
              <a:t>FloodIt</a:t>
            </a:r>
            <a:r>
              <a:rPr kumimoji="1" lang="ja-JP" altLang="en-US" dirty="0"/>
              <a:t>を二人用の対戦ゲームにしたものを考えます．</a:t>
            </a:r>
          </a:p>
        </p:txBody>
      </p:sp>
      <p:sp>
        <p:nvSpPr>
          <p:cNvPr id="4" name="スライド番号プレースホルダー 3"/>
          <p:cNvSpPr>
            <a:spLocks noGrp="1"/>
          </p:cNvSpPr>
          <p:nvPr>
            <p:ph type="sldNum" sz="quarter" idx="5"/>
          </p:nvPr>
        </p:nvSpPr>
        <p:spPr/>
        <p:txBody>
          <a:bodyPr/>
          <a:lstStyle/>
          <a:p>
            <a:fld id="{DB27B9D3-8F54-487C-BCF6-0FEDF67B0644}" type="slidenum">
              <a:rPr kumimoji="1" lang="ja-JP" altLang="en-US" smtClean="0"/>
              <a:t>5</a:t>
            </a:fld>
            <a:endParaRPr kumimoji="1" lang="ja-JP" altLang="en-US"/>
          </a:p>
        </p:txBody>
      </p:sp>
    </p:spTree>
    <p:extLst>
      <p:ext uri="{BB962C8B-B14F-4D97-AF65-F5344CB8AC3E}">
        <p14:creationId xmlns:p14="http://schemas.microsoft.com/office/powerpoint/2010/main" val="4995639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いまこのグリッドの状態を盤面と呼んでいくんですが、</a:t>
            </a:r>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6</a:t>
            </a:fld>
            <a:endParaRPr kumimoji="1" lang="ja-JP" altLang="en-US"/>
          </a:p>
        </p:txBody>
      </p:sp>
    </p:spTree>
    <p:extLst>
      <p:ext uri="{BB962C8B-B14F-4D97-AF65-F5344CB8AC3E}">
        <p14:creationId xmlns:p14="http://schemas.microsoft.com/office/powerpoint/2010/main" val="20298283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図は</a:t>
            </a:r>
            <a:r>
              <a:rPr kumimoji="1" lang="en-US" altLang="ja-JP" dirty="0"/>
              <a:t>OC</a:t>
            </a:r>
            <a:r>
              <a:rPr kumimoji="1" lang="ja-JP" altLang="en-US" dirty="0"/>
              <a:t>の説明スライドやゲーム画像から持ってきていいのか？</a:t>
            </a:r>
            <a:endParaRPr kumimoji="1" lang="en-US" altLang="ja-JP" dirty="0"/>
          </a:p>
          <a:p>
            <a:r>
              <a:rPr kumimoji="1" lang="ja-JP" altLang="en-US" dirty="0"/>
              <a:t>目的？</a:t>
            </a:r>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7</a:t>
            </a:fld>
            <a:endParaRPr kumimoji="1" lang="ja-JP" altLang="en-US"/>
          </a:p>
        </p:txBody>
      </p:sp>
    </p:spTree>
    <p:extLst>
      <p:ext uri="{BB962C8B-B14F-4D97-AF65-F5344CB8AC3E}">
        <p14:creationId xmlns:p14="http://schemas.microsoft.com/office/powerpoint/2010/main" val="20853609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色わからない</a:t>
            </a:r>
          </a:p>
        </p:txBody>
      </p:sp>
      <p:sp>
        <p:nvSpPr>
          <p:cNvPr id="4" name="スライド番号プレースホルダー 3"/>
          <p:cNvSpPr>
            <a:spLocks noGrp="1"/>
          </p:cNvSpPr>
          <p:nvPr>
            <p:ph type="sldNum" sz="quarter" idx="5"/>
          </p:nvPr>
        </p:nvSpPr>
        <p:spPr/>
        <p:txBody>
          <a:bodyPr/>
          <a:lstStyle/>
          <a:p>
            <a:fld id="{DB27B9D3-8F54-487C-BCF6-0FEDF67B0644}" type="slidenum">
              <a:rPr kumimoji="1" lang="ja-JP" altLang="en-US" smtClean="0"/>
              <a:t>10</a:t>
            </a:fld>
            <a:endParaRPr kumimoji="1" lang="ja-JP" altLang="en-US"/>
          </a:p>
        </p:txBody>
      </p:sp>
    </p:spTree>
    <p:extLst>
      <p:ext uri="{BB962C8B-B14F-4D97-AF65-F5344CB8AC3E}">
        <p14:creationId xmlns:p14="http://schemas.microsoft.com/office/powerpoint/2010/main" val="29286666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11</a:t>
            </a:fld>
            <a:endParaRPr kumimoji="1" lang="ja-JP" altLang="en-US"/>
          </a:p>
        </p:txBody>
      </p:sp>
    </p:spTree>
    <p:extLst>
      <p:ext uri="{BB962C8B-B14F-4D97-AF65-F5344CB8AC3E}">
        <p14:creationId xmlns:p14="http://schemas.microsoft.com/office/powerpoint/2010/main" val="13994968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それか負けるしかないと悟る</a:t>
            </a:r>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15</a:t>
            </a:fld>
            <a:endParaRPr kumimoji="1" lang="ja-JP" altLang="en-US"/>
          </a:p>
        </p:txBody>
      </p:sp>
    </p:spTree>
    <p:extLst>
      <p:ext uri="{BB962C8B-B14F-4D97-AF65-F5344CB8AC3E}">
        <p14:creationId xmlns:p14="http://schemas.microsoft.com/office/powerpoint/2010/main" val="37875483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現段階では得かもしれないけどのちのち損する手を選んでいるかもしれないことが起こりうる</a:t>
            </a:r>
            <a:endParaRPr kumimoji="1" lang="en-US" altLang="ja-JP" dirty="0"/>
          </a:p>
          <a:p>
            <a:r>
              <a:rPr kumimoji="1" lang="ja-JP" altLang="en-US" dirty="0"/>
              <a:t>モンテカルロ法では、今まで選んでこなかった手をえらべる可能性がある</a:t>
            </a:r>
            <a:endParaRPr kumimoji="1" lang="en-US" altLang="ja-JP" dirty="0"/>
          </a:p>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16</a:t>
            </a:fld>
            <a:endParaRPr kumimoji="1" lang="ja-JP" altLang="en-US"/>
          </a:p>
        </p:txBody>
      </p:sp>
    </p:spTree>
    <p:extLst>
      <p:ext uri="{BB962C8B-B14F-4D97-AF65-F5344CB8AC3E}">
        <p14:creationId xmlns:p14="http://schemas.microsoft.com/office/powerpoint/2010/main" val="31152925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dirty="0"/>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31787810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9366566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25082084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11" name="正方形/長方形 10"/>
          <p:cNvSpPr/>
          <p:nvPr userDrawn="1"/>
        </p:nvSpPr>
        <p:spPr>
          <a:xfrm>
            <a:off x="0" y="-1"/>
            <a:ext cx="9144000" cy="692331"/>
          </a:xfrm>
          <a:prstGeom prst="rect">
            <a:avLst/>
          </a:prstGeom>
          <a:solidFill>
            <a:schemeClr val="accent1">
              <a:lumMod val="20000"/>
              <a:lumOff val="80000"/>
            </a:schemeClr>
          </a:solidFill>
          <a:ln>
            <a:noFill/>
          </a:ln>
          <a:effectLst/>
          <a:scene3d>
            <a:camera prst="orthographicFront"/>
            <a:lightRig rig="threePt" dir="t"/>
          </a:scene3d>
          <a:sp3d>
            <a:bevelT/>
          </a:sp3d>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sz="4400" dirty="0"/>
          </a:p>
        </p:txBody>
      </p:sp>
      <p:sp>
        <p:nvSpPr>
          <p:cNvPr id="7" name="Title Placeholder 1"/>
          <p:cNvSpPr>
            <a:spLocks noGrp="1"/>
          </p:cNvSpPr>
          <p:nvPr>
            <p:ph type="title"/>
          </p:nvPr>
        </p:nvSpPr>
        <p:spPr>
          <a:xfrm>
            <a:off x="822960" y="0"/>
            <a:ext cx="7543800" cy="692331"/>
          </a:xfrm>
          <a:prstGeom prst="rect">
            <a:avLst/>
          </a:prstGeom>
        </p:spPr>
        <p:txBody>
          <a:bodyPr vert="horz" lIns="91440" tIns="45720" rIns="91440" bIns="45720" rtlCol="0" anchor="b">
            <a:noAutofit/>
          </a:bodyPr>
          <a:lstStyle>
            <a:lvl1pPr>
              <a:defRPr sz="4400"/>
            </a:lvl1pPr>
          </a:lstStyle>
          <a:p>
            <a:r>
              <a:rPr lang="ja-JP" altLang="en-US" dirty="0"/>
              <a:t>マスター タイトルの書式設定</a:t>
            </a:r>
            <a:endParaRPr lang="en-US" dirty="0"/>
          </a:p>
        </p:txBody>
      </p:sp>
      <p:sp>
        <p:nvSpPr>
          <p:cNvPr id="8" name="Text Placeholder 2"/>
          <p:cNvSpPr>
            <a:spLocks noGrp="1"/>
          </p:cNvSpPr>
          <p:nvPr>
            <p:ph idx="1"/>
          </p:nvPr>
        </p:nvSpPr>
        <p:spPr>
          <a:xfrm>
            <a:off x="822959" y="758815"/>
            <a:ext cx="7543801" cy="5110279"/>
          </a:xfrm>
          <a:prstGeom prst="rect">
            <a:avLst/>
          </a:prstGeom>
        </p:spPr>
        <p:txBody>
          <a:bodyPr vert="horz" lIns="0" tIns="45720" rIns="0" bIns="45720" rtlCol="0">
            <a:normAutofit/>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cxnSp>
        <p:nvCxnSpPr>
          <p:cNvPr id="9" name="直線コネクタ 8"/>
          <p:cNvCxnSpPr/>
          <p:nvPr userDrawn="1"/>
        </p:nvCxnSpPr>
        <p:spPr>
          <a:xfrm>
            <a:off x="0" y="692331"/>
            <a:ext cx="9144000" cy="0"/>
          </a:xfrm>
          <a:prstGeom prst="line">
            <a:avLst/>
          </a:prstGeom>
        </p:spPr>
        <p:style>
          <a:lnRef idx="3">
            <a:schemeClr val="accent1"/>
          </a:lnRef>
          <a:fillRef idx="0">
            <a:schemeClr val="accent1"/>
          </a:fillRef>
          <a:effectRef idx="2">
            <a:schemeClr val="accent1"/>
          </a:effectRef>
          <a:fontRef idx="minor">
            <a:schemeClr val="tx1"/>
          </a:fontRef>
        </p:style>
      </p:cxnSp>
      <p:sp>
        <p:nvSpPr>
          <p:cNvPr id="10" name="Slide Number Placeholder 5"/>
          <p:cNvSpPr>
            <a:spLocks noGrp="1"/>
          </p:cNvSpPr>
          <p:nvPr>
            <p:ph type="sldNum" sz="quarter" idx="4"/>
          </p:nvPr>
        </p:nvSpPr>
        <p:spPr>
          <a:xfrm>
            <a:off x="7086600" y="0"/>
            <a:ext cx="2057400" cy="365125"/>
          </a:xfrm>
          <a:prstGeom prst="rect">
            <a:avLst/>
          </a:prstGeom>
        </p:spPr>
        <p:txBody>
          <a:bodyPr vert="horz" lIns="91440" tIns="45720" rIns="91440" bIns="45720" rtlCol="0" anchor="ctr"/>
          <a:lstStyle>
            <a:lvl1pPr algn="r">
              <a:defRPr sz="3200">
                <a:solidFill>
                  <a:schemeClr val="tx1"/>
                </a:solidFill>
              </a:defRPr>
            </a:lvl1pPr>
          </a:lstStyle>
          <a:p>
            <a:fld id="{06866E33-5310-403C-85EB-90D9101399C4}" type="slidenum">
              <a:rPr lang="ja-JP" altLang="en-US" smtClean="0"/>
              <a:pPr/>
              <a:t>‹#›</a:t>
            </a:fld>
            <a:endParaRPr lang="ja-JP" altLang="en-US" dirty="0"/>
          </a:p>
        </p:txBody>
      </p:sp>
    </p:spTree>
    <p:extLst>
      <p:ext uri="{BB962C8B-B14F-4D97-AF65-F5344CB8AC3E}">
        <p14:creationId xmlns:p14="http://schemas.microsoft.com/office/powerpoint/2010/main" val="17116491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20802675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38043758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16359676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23576387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25347361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37220729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9702120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dirty="0"/>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156542362"/>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0.png"/><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0.png"/><Relationship Id="rId9" Type="http://schemas.openxmlformats.org/officeDocument/2006/relationships/image" Target="../media/image8.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311957" y="1102824"/>
            <a:ext cx="8593111" cy="2387600"/>
          </a:xfrm>
        </p:spPr>
        <p:txBody>
          <a:bodyPr>
            <a:normAutofit fontScale="90000"/>
          </a:bodyPr>
          <a:lstStyle/>
          <a:p>
            <a:r>
              <a:rPr kumimoji="1" lang="ja-JP" altLang="en-US" dirty="0"/>
              <a:t>モンテカルロ法に基づく</a:t>
            </a:r>
            <a:br>
              <a:rPr kumimoji="1" lang="en-US" altLang="ja-JP" dirty="0"/>
            </a:br>
            <a:r>
              <a:rPr lang="en-US" altLang="ja-JP" dirty="0"/>
              <a:t>Flood-It</a:t>
            </a:r>
            <a:r>
              <a:rPr lang="ja-JP" altLang="en-US" dirty="0"/>
              <a:t>の対戦アルゴリズムに関する研究</a:t>
            </a:r>
            <a:endParaRPr kumimoji="1" lang="ja-JP" altLang="en-US" dirty="0"/>
          </a:p>
        </p:txBody>
      </p:sp>
      <p:sp>
        <p:nvSpPr>
          <p:cNvPr id="3" name="サブタイトル 2"/>
          <p:cNvSpPr>
            <a:spLocks noGrp="1"/>
          </p:cNvSpPr>
          <p:nvPr>
            <p:ph type="subTitle" idx="1"/>
          </p:nvPr>
        </p:nvSpPr>
        <p:spPr/>
        <p:txBody>
          <a:bodyPr/>
          <a:lstStyle/>
          <a:p>
            <a:endParaRPr kumimoji="1" lang="en-US" altLang="ja-JP" dirty="0"/>
          </a:p>
          <a:p>
            <a:r>
              <a:rPr kumimoji="1" lang="ja-JP" altLang="en-US" sz="2800" dirty="0"/>
              <a:t>周・伊藤研究室　学部４年　小田将也</a:t>
            </a:r>
          </a:p>
        </p:txBody>
      </p:sp>
      <p:sp>
        <p:nvSpPr>
          <p:cNvPr id="5" name="正方形/長方形 4"/>
          <p:cNvSpPr/>
          <p:nvPr/>
        </p:nvSpPr>
        <p:spPr>
          <a:xfrm>
            <a:off x="592137" y="2621369"/>
            <a:ext cx="2254136" cy="131074"/>
          </a:xfrm>
          <a:prstGeom prst="rect">
            <a:avLst/>
          </a:prstGeom>
          <a:solidFill>
            <a:srgbClr val="7030A0"/>
          </a:solidFill>
          <a:ln>
            <a:solidFill>
              <a:srgbClr val="7030A0"/>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grpSp>
        <p:nvGrpSpPr>
          <p:cNvPr id="32" name="グループ化 31"/>
          <p:cNvGrpSpPr/>
          <p:nvPr/>
        </p:nvGrpSpPr>
        <p:grpSpPr>
          <a:xfrm>
            <a:off x="1143000" y="4711206"/>
            <a:ext cx="1920687" cy="1827707"/>
            <a:chOff x="567609" y="2857500"/>
            <a:chExt cx="3600000" cy="3600000"/>
          </a:xfrm>
        </p:grpSpPr>
        <p:sp>
          <p:nvSpPr>
            <p:cNvPr id="6" name="正方形/長方形 5"/>
            <p:cNvSpPr/>
            <p:nvPr/>
          </p:nvSpPr>
          <p:spPr>
            <a:xfrm>
              <a:off x="567609" y="2857500"/>
              <a:ext cx="3600000" cy="36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7" name="正方形/長方形 6"/>
            <p:cNvSpPr/>
            <p:nvPr/>
          </p:nvSpPr>
          <p:spPr>
            <a:xfrm>
              <a:off x="56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p:cNvSpPr/>
            <p:nvPr/>
          </p:nvSpPr>
          <p:spPr>
            <a:xfrm>
              <a:off x="1287609" y="2857500"/>
              <a:ext cx="720000" cy="72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p:cNvSpPr/>
            <p:nvPr/>
          </p:nvSpPr>
          <p:spPr>
            <a:xfrm>
              <a:off x="3447609" y="285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p:cNvSpPr/>
            <p:nvPr/>
          </p:nvSpPr>
          <p:spPr>
            <a:xfrm>
              <a:off x="2727609" y="285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p:cNvSpPr/>
            <p:nvPr/>
          </p:nvSpPr>
          <p:spPr>
            <a:xfrm>
              <a:off x="2007609" y="285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p:cNvSpPr/>
            <p:nvPr/>
          </p:nvSpPr>
          <p:spPr>
            <a:xfrm>
              <a:off x="567609" y="357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p:cNvSpPr/>
            <p:nvPr/>
          </p:nvSpPr>
          <p:spPr>
            <a:xfrm>
              <a:off x="128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p:cNvSpPr/>
            <p:nvPr/>
          </p:nvSpPr>
          <p:spPr>
            <a:xfrm>
              <a:off x="3447609" y="357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p:cNvSpPr/>
            <p:nvPr/>
          </p:nvSpPr>
          <p:spPr>
            <a:xfrm>
              <a:off x="2727609" y="357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p:cNvSpPr/>
            <p:nvPr/>
          </p:nvSpPr>
          <p:spPr>
            <a:xfrm>
              <a:off x="2007609" y="357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p:cNvSpPr/>
            <p:nvPr/>
          </p:nvSpPr>
          <p:spPr>
            <a:xfrm>
              <a:off x="567609" y="429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p:cNvSpPr/>
            <p:nvPr/>
          </p:nvSpPr>
          <p:spPr>
            <a:xfrm>
              <a:off x="1287609" y="42975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p:cNvSpPr/>
            <p:nvPr/>
          </p:nvSpPr>
          <p:spPr>
            <a:xfrm>
              <a:off x="3447609" y="42975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p:cNvSpPr/>
            <p:nvPr/>
          </p:nvSpPr>
          <p:spPr>
            <a:xfrm>
              <a:off x="2727609" y="429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p:cNvSpPr/>
            <p:nvPr/>
          </p:nvSpPr>
          <p:spPr>
            <a:xfrm>
              <a:off x="2007609" y="429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p:cNvSpPr/>
            <p:nvPr/>
          </p:nvSpPr>
          <p:spPr>
            <a:xfrm>
              <a:off x="567609" y="501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p:cNvSpPr/>
            <p:nvPr/>
          </p:nvSpPr>
          <p:spPr>
            <a:xfrm>
              <a:off x="1287609" y="501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p:cNvSpPr/>
            <p:nvPr/>
          </p:nvSpPr>
          <p:spPr>
            <a:xfrm>
              <a:off x="3447609" y="501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p:cNvSpPr/>
            <p:nvPr/>
          </p:nvSpPr>
          <p:spPr>
            <a:xfrm>
              <a:off x="2727609" y="501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p:cNvSpPr/>
            <p:nvPr/>
          </p:nvSpPr>
          <p:spPr>
            <a:xfrm>
              <a:off x="2007609" y="501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p:cNvSpPr/>
            <p:nvPr/>
          </p:nvSpPr>
          <p:spPr>
            <a:xfrm>
              <a:off x="567609" y="573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p:cNvSpPr/>
            <p:nvPr/>
          </p:nvSpPr>
          <p:spPr>
            <a:xfrm>
              <a:off x="1287609" y="573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p:cNvSpPr/>
            <p:nvPr/>
          </p:nvSpPr>
          <p:spPr>
            <a:xfrm>
              <a:off x="3447609" y="573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p:cNvSpPr/>
            <p:nvPr/>
          </p:nvSpPr>
          <p:spPr>
            <a:xfrm>
              <a:off x="272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p:cNvSpPr/>
            <p:nvPr/>
          </p:nvSpPr>
          <p:spPr>
            <a:xfrm>
              <a:off x="200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34" name="正方形/長方形 33"/>
          <p:cNvSpPr/>
          <p:nvPr/>
        </p:nvSpPr>
        <p:spPr>
          <a:xfrm>
            <a:off x="6161361" y="4711206"/>
            <a:ext cx="1920687" cy="1827707"/>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35" name="正方形/長方形 34"/>
          <p:cNvSpPr/>
          <p:nvPr/>
        </p:nvSpPr>
        <p:spPr>
          <a:xfrm>
            <a:off x="6161361" y="4711206"/>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正方形/長方形 35"/>
          <p:cNvSpPr/>
          <p:nvPr/>
        </p:nvSpPr>
        <p:spPr>
          <a:xfrm>
            <a:off x="6545498" y="4711206"/>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正方形/長方形 36"/>
          <p:cNvSpPr/>
          <p:nvPr/>
        </p:nvSpPr>
        <p:spPr>
          <a:xfrm>
            <a:off x="7697911" y="4711206"/>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正方形/長方形 37"/>
          <p:cNvSpPr/>
          <p:nvPr/>
        </p:nvSpPr>
        <p:spPr>
          <a:xfrm>
            <a:off x="7313773" y="4711206"/>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正方形/長方形 38"/>
          <p:cNvSpPr/>
          <p:nvPr/>
        </p:nvSpPr>
        <p:spPr>
          <a:xfrm>
            <a:off x="6929636" y="4711206"/>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p:cNvSpPr/>
          <p:nvPr/>
        </p:nvSpPr>
        <p:spPr>
          <a:xfrm>
            <a:off x="6161361" y="5076747"/>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正方形/長方形 40"/>
          <p:cNvSpPr/>
          <p:nvPr/>
        </p:nvSpPr>
        <p:spPr>
          <a:xfrm>
            <a:off x="6545498" y="5076747"/>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正方形/長方形 41"/>
          <p:cNvSpPr/>
          <p:nvPr/>
        </p:nvSpPr>
        <p:spPr>
          <a:xfrm>
            <a:off x="7697911" y="5076747"/>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正方形/長方形 42"/>
          <p:cNvSpPr/>
          <p:nvPr/>
        </p:nvSpPr>
        <p:spPr>
          <a:xfrm>
            <a:off x="7313773" y="5076747"/>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正方形/長方形 43"/>
          <p:cNvSpPr/>
          <p:nvPr/>
        </p:nvSpPr>
        <p:spPr>
          <a:xfrm>
            <a:off x="6929636" y="5076747"/>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5" name="正方形/長方形 44"/>
          <p:cNvSpPr/>
          <p:nvPr/>
        </p:nvSpPr>
        <p:spPr>
          <a:xfrm>
            <a:off x="6161361" y="5442289"/>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正方形/長方形 45"/>
          <p:cNvSpPr/>
          <p:nvPr/>
        </p:nvSpPr>
        <p:spPr>
          <a:xfrm>
            <a:off x="6545498" y="5442289"/>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正方形/長方形 46"/>
          <p:cNvSpPr/>
          <p:nvPr/>
        </p:nvSpPr>
        <p:spPr>
          <a:xfrm>
            <a:off x="7697911" y="5442289"/>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 name="正方形/長方形 47"/>
          <p:cNvSpPr/>
          <p:nvPr/>
        </p:nvSpPr>
        <p:spPr>
          <a:xfrm>
            <a:off x="7313773" y="5442289"/>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正方形/長方形 48"/>
          <p:cNvSpPr/>
          <p:nvPr/>
        </p:nvSpPr>
        <p:spPr>
          <a:xfrm>
            <a:off x="6929636" y="5442289"/>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0" name="正方形/長方形 49"/>
          <p:cNvSpPr/>
          <p:nvPr/>
        </p:nvSpPr>
        <p:spPr>
          <a:xfrm>
            <a:off x="6161361" y="5807830"/>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 name="正方形/長方形 50"/>
          <p:cNvSpPr/>
          <p:nvPr/>
        </p:nvSpPr>
        <p:spPr>
          <a:xfrm>
            <a:off x="6545498" y="5807830"/>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2" name="正方形/長方形 51"/>
          <p:cNvSpPr/>
          <p:nvPr/>
        </p:nvSpPr>
        <p:spPr>
          <a:xfrm>
            <a:off x="7697911" y="5807830"/>
            <a:ext cx="384137" cy="365541"/>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3" name="正方形/長方形 52"/>
          <p:cNvSpPr/>
          <p:nvPr/>
        </p:nvSpPr>
        <p:spPr>
          <a:xfrm>
            <a:off x="7313773" y="5807830"/>
            <a:ext cx="384137" cy="365541"/>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4" name="正方形/長方形 53"/>
          <p:cNvSpPr/>
          <p:nvPr/>
        </p:nvSpPr>
        <p:spPr>
          <a:xfrm>
            <a:off x="6929636" y="5807830"/>
            <a:ext cx="384137" cy="365541"/>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p:cNvSpPr/>
          <p:nvPr/>
        </p:nvSpPr>
        <p:spPr>
          <a:xfrm>
            <a:off x="6161361" y="6173372"/>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6" name="正方形/長方形 55"/>
          <p:cNvSpPr/>
          <p:nvPr/>
        </p:nvSpPr>
        <p:spPr>
          <a:xfrm>
            <a:off x="6545498" y="6173372"/>
            <a:ext cx="384137" cy="365541"/>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7" name="正方形/長方形 56"/>
          <p:cNvSpPr/>
          <p:nvPr/>
        </p:nvSpPr>
        <p:spPr>
          <a:xfrm>
            <a:off x="7697911" y="6173372"/>
            <a:ext cx="384137" cy="365541"/>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8" name="正方形/長方形 57"/>
          <p:cNvSpPr/>
          <p:nvPr/>
        </p:nvSpPr>
        <p:spPr>
          <a:xfrm>
            <a:off x="7313773" y="6173372"/>
            <a:ext cx="384137" cy="365541"/>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9" name="正方形/長方形 58"/>
          <p:cNvSpPr/>
          <p:nvPr/>
        </p:nvSpPr>
        <p:spPr>
          <a:xfrm>
            <a:off x="6929636" y="6173372"/>
            <a:ext cx="384137" cy="365541"/>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1" name="下矢印 60"/>
          <p:cNvSpPr/>
          <p:nvPr/>
        </p:nvSpPr>
        <p:spPr>
          <a:xfrm rot="16200000">
            <a:off x="4666796" y="4909436"/>
            <a:ext cx="362685" cy="1243563"/>
          </a:xfrm>
          <a:prstGeom prst="downArrow">
            <a:avLst/>
          </a:prstGeom>
        </p:spPr>
        <p:style>
          <a:lnRef idx="1">
            <a:schemeClr val="dk1"/>
          </a:lnRef>
          <a:fillRef idx="3">
            <a:schemeClr val="dk1"/>
          </a:fillRef>
          <a:effectRef idx="2">
            <a:schemeClr val="dk1"/>
          </a:effectRef>
          <a:fontRef idx="minor">
            <a:schemeClr val="lt1"/>
          </a:fontRef>
        </p:style>
        <p:txBody>
          <a:bodyPr rtlCol="0" anchor="ctr"/>
          <a:lstStyle/>
          <a:p>
            <a:pPr algn="ctr"/>
            <a:endParaRPr kumimoji="1" lang="ja-JP" altLang="en-US"/>
          </a:p>
        </p:txBody>
      </p:sp>
      <p:pic>
        <p:nvPicPr>
          <p:cNvPr id="2050" name="Picture 2" descr="塗り絵をする男の子のイラスト"/>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241490"/>
            <a:ext cx="1476000" cy="1415751"/>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塗り絵をする女の子のイラスト"/>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14003" y="5349875"/>
            <a:ext cx="1280340" cy="14326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6795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en-US" altLang="ja-JP" dirty="0"/>
              <a:t>Honey-Bee</a:t>
            </a:r>
            <a:r>
              <a:rPr lang="ja-JP" altLang="en-US" dirty="0"/>
              <a:t>の既知の結果</a:t>
            </a:r>
            <a:endParaRPr kumimoji="1" lang="ja-JP" altLang="en-US" dirty="0"/>
          </a:p>
        </p:txBody>
      </p:sp>
      <mc:AlternateContent xmlns:mc="http://schemas.openxmlformats.org/markup-compatibility/2006" xmlns:a14="http://schemas.microsoft.com/office/drawing/2010/main">
        <mc:Choice Requires="a14">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1164654059"/>
                  </p:ext>
                </p:extLst>
              </p:nvPr>
            </p:nvGraphicFramePr>
            <p:xfrm>
              <a:off x="1142790" y="779294"/>
              <a:ext cx="6930780" cy="3291840"/>
            </p:xfrm>
            <a:graphic>
              <a:graphicData uri="http://schemas.openxmlformats.org/drawingml/2006/table">
                <a:tbl>
                  <a:tblPr firstRow="1" bandRow="1">
                    <a:tableStyleId>{5C22544A-7EE6-4342-B048-85BDC9FD1C3A}</a:tableStyleId>
                  </a:tblPr>
                  <a:tblGrid>
                    <a:gridCol w="2310260">
                      <a:extLst>
                        <a:ext uri="{9D8B030D-6E8A-4147-A177-3AD203B41FA5}">
                          <a16:colId xmlns:a16="http://schemas.microsoft.com/office/drawing/2014/main" val="20000"/>
                        </a:ext>
                      </a:extLst>
                    </a:gridCol>
                    <a:gridCol w="2310260">
                      <a:extLst>
                        <a:ext uri="{9D8B030D-6E8A-4147-A177-3AD203B41FA5}">
                          <a16:colId xmlns:a16="http://schemas.microsoft.com/office/drawing/2014/main" val="20001"/>
                        </a:ext>
                      </a:extLst>
                    </a:gridCol>
                    <a:gridCol w="2310260">
                      <a:extLst>
                        <a:ext uri="{9D8B030D-6E8A-4147-A177-3AD203B41FA5}">
                          <a16:colId xmlns:a16="http://schemas.microsoft.com/office/drawing/2014/main" val="20002"/>
                        </a:ext>
                      </a:extLst>
                    </a:gridCol>
                  </a:tblGrid>
                  <a:tr h="394360">
                    <a:tc>
                      <a:txBody>
                        <a:bodyPr/>
                        <a:lstStyle/>
                        <a:p>
                          <a:pPr algn="ctr"/>
                          <a:r>
                            <a:rPr kumimoji="1" lang="ja-JP" altLang="en-US" sz="2400" dirty="0"/>
                            <a:t>グラフクラス</a:t>
                          </a:r>
                        </a:p>
                      </a:txBody>
                      <a:tcPr/>
                    </a:tc>
                    <a:tc>
                      <a:txBody>
                        <a:bodyPr/>
                        <a:lstStyle/>
                        <a:p>
                          <a:pPr algn="ctr"/>
                          <a:r>
                            <a:rPr kumimoji="1" lang="ja-JP" altLang="en-US" sz="2400" dirty="0"/>
                            <a:t>色の数</a:t>
                          </a:r>
                        </a:p>
                      </a:txBody>
                      <a:tcPr/>
                    </a:tc>
                    <a:tc>
                      <a:txBody>
                        <a:bodyPr/>
                        <a:lstStyle/>
                        <a:p>
                          <a:pPr algn="ctr"/>
                          <a:r>
                            <a:rPr kumimoji="1" lang="ja-JP" altLang="en-US" sz="2400" dirty="0"/>
                            <a:t>難しさ</a:t>
                          </a:r>
                        </a:p>
                      </a:txBody>
                      <a:tcPr/>
                    </a:tc>
                    <a:extLst>
                      <a:ext uri="{0D108BD9-81ED-4DB2-BD59-A6C34878D82A}">
                        <a16:rowId xmlns:a16="http://schemas.microsoft.com/office/drawing/2014/main" val="10000"/>
                      </a:ext>
                    </a:extLst>
                  </a:tr>
                  <a:tr h="815012">
                    <a:tc>
                      <a:txBody>
                        <a:bodyPr/>
                        <a:lstStyle/>
                        <a:p>
                          <a:pPr algn="ctr"/>
                          <a14:m>
                            <m:oMathPara xmlns:m="http://schemas.openxmlformats.org/officeDocument/2006/math">
                              <m:oMathParaPr>
                                <m:jc m:val="centerGroup"/>
                              </m:oMathParaPr>
                              <m:oMath xmlns:m="http://schemas.openxmlformats.org/officeDocument/2006/math">
                                <m:r>
                                  <a:rPr kumimoji="1" lang="ja-JP" altLang="en-US" sz="2800" b="0" i="1" smtClean="0">
                                    <a:latin typeface="Cambria Math" panose="02040503050406030204" pitchFamily="18" charset="0"/>
                                  </a:rPr>
                                  <m:t>一般グラフ</m:t>
                                </m:r>
                              </m:oMath>
                            </m:oMathPara>
                          </a14:m>
                          <a:endParaRPr kumimoji="1" lang="ja-JP" altLang="en-US" sz="2800" dirty="0"/>
                        </a:p>
                      </a:txBody>
                      <a:tcPr/>
                    </a:tc>
                    <a:tc>
                      <a:txBody>
                        <a:bodyPr/>
                        <a:lstStyle/>
                        <a:p>
                          <a:pPr algn="ctr"/>
                          <a:r>
                            <a:rPr kumimoji="1" lang="en-US" altLang="ja-JP" sz="2800" dirty="0"/>
                            <a:t>4</a:t>
                          </a:r>
                          <a:r>
                            <a:rPr kumimoji="1" lang="ja-JP" altLang="en-US" sz="2800" dirty="0"/>
                            <a:t>色以上</a:t>
                          </a:r>
                        </a:p>
                      </a:txBody>
                      <a:tcPr/>
                    </a:tc>
                    <a:tc>
                      <a:txBody>
                        <a:bodyPr/>
                        <a:lstStyle/>
                        <a:p>
                          <a:pPr algn="ctr"/>
                          <a:r>
                            <a:rPr kumimoji="1" lang="en-US" altLang="ja-JP" sz="2800" dirty="0">
                              <a:solidFill>
                                <a:srgbClr val="7030A0"/>
                              </a:solidFill>
                            </a:rPr>
                            <a:t>PSPACE</a:t>
                          </a:r>
                          <a:r>
                            <a:rPr kumimoji="1" lang="ja-JP" altLang="en-US" sz="2800" dirty="0">
                              <a:solidFill>
                                <a:srgbClr val="7030A0"/>
                              </a:solidFill>
                            </a:rPr>
                            <a:t>困難</a:t>
                          </a:r>
                          <a:endParaRPr kumimoji="1" lang="en-US" altLang="ja-JP" sz="2800" dirty="0">
                            <a:solidFill>
                              <a:srgbClr val="7030A0"/>
                            </a:solidFill>
                          </a:endParaRPr>
                        </a:p>
                        <a:p>
                          <a:pPr algn="ctr"/>
                          <a:r>
                            <a:rPr kumimoji="1" lang="en-US" altLang="ja-JP" sz="2800" dirty="0"/>
                            <a:t>[</a:t>
                          </a:r>
                          <a:r>
                            <a:rPr kumimoji="1" lang="en-US" altLang="ja-JP" sz="2800" b="0" i="0" u="none" strike="noStrike" kern="1200" cap="none" spc="0" normalizeH="0" baseline="0" noProof="0" dirty="0">
                              <a:ln>
                                <a:noFill/>
                              </a:ln>
                              <a:solidFill>
                                <a:prstClr val="black"/>
                              </a:solidFill>
                              <a:effectLst/>
                              <a:uLnTx/>
                              <a:uFillTx/>
                              <a:latin typeface="+mn-lt"/>
                              <a:ea typeface="+mn-ea"/>
                              <a:cs typeface="+mn-cs"/>
                            </a:rPr>
                            <a:t>RG12</a:t>
                          </a:r>
                          <a:r>
                            <a:rPr kumimoji="1" lang="en-US" altLang="ja-JP" sz="2800" dirty="0"/>
                            <a:t>]</a:t>
                          </a:r>
                          <a:endParaRPr kumimoji="1" lang="ja-JP" altLang="en-US" sz="2800" dirty="0"/>
                        </a:p>
                      </a:txBody>
                      <a:tcPr/>
                    </a:tc>
                    <a:extLst>
                      <a:ext uri="{0D108BD9-81ED-4DB2-BD59-A6C34878D82A}">
                        <a16:rowId xmlns:a16="http://schemas.microsoft.com/office/drawing/2014/main" val="10001"/>
                      </a:ext>
                    </a:extLst>
                  </a:tr>
                  <a:tr h="815012">
                    <a:tc>
                      <a:txBody>
                        <a:bodyPr/>
                        <a:lstStyle/>
                        <a:p>
                          <a:pPr algn="ctr"/>
                          <a:r>
                            <a:rPr kumimoji="1" lang="ja-JP" altLang="en-US" sz="2800" dirty="0"/>
                            <a:t>直並列グラフ</a:t>
                          </a:r>
                        </a:p>
                      </a:txBody>
                      <a:tcPr/>
                    </a:tc>
                    <a:tc>
                      <a:txBody>
                        <a:bodyPr/>
                        <a:lstStyle/>
                        <a:p>
                          <a:pPr algn="ctr"/>
                          <a:r>
                            <a:rPr kumimoji="1" lang="en-US" altLang="ja-JP" sz="2800" dirty="0"/>
                            <a:t>4</a:t>
                          </a:r>
                          <a:r>
                            <a:rPr kumimoji="1" lang="ja-JP" altLang="en-US" sz="2800" dirty="0"/>
                            <a:t>色以上</a:t>
                          </a:r>
                        </a:p>
                      </a:txBody>
                      <a:tcPr/>
                    </a:tc>
                    <a:tc>
                      <a:txBody>
                        <a:bodyPr/>
                        <a:lstStyle/>
                        <a:p>
                          <a:pPr algn="ctr"/>
                          <a:r>
                            <a:rPr kumimoji="1" lang="en-US" altLang="ja-JP" sz="2800" dirty="0">
                              <a:solidFill>
                                <a:srgbClr val="FF0000"/>
                              </a:solidFill>
                            </a:rPr>
                            <a:t>NP</a:t>
                          </a:r>
                          <a:r>
                            <a:rPr kumimoji="1" lang="ja-JP" altLang="en-US" sz="2800" dirty="0">
                              <a:solidFill>
                                <a:srgbClr val="FF0000"/>
                              </a:solidFill>
                            </a:rPr>
                            <a:t>困難</a:t>
                          </a:r>
                          <a:endParaRPr kumimoji="1" lang="en-US" altLang="ja-JP" sz="2800" dirty="0">
                            <a:solidFill>
                              <a:srgbClr val="FF0000"/>
                            </a:solidFill>
                          </a:endParaRPr>
                        </a:p>
                        <a:p>
                          <a:pPr algn="ctr"/>
                          <a:r>
                            <a:rPr kumimoji="1" lang="en-US" altLang="ja-JP" sz="2800" dirty="0"/>
                            <a:t>[RG12]</a:t>
                          </a:r>
                          <a:endParaRPr kumimoji="1" lang="ja-JP" altLang="en-US" sz="2800" dirty="0"/>
                        </a:p>
                      </a:txBody>
                      <a:tcPr/>
                    </a:tc>
                    <a:extLst>
                      <a:ext uri="{0D108BD9-81ED-4DB2-BD59-A6C34878D82A}">
                        <a16:rowId xmlns:a16="http://schemas.microsoft.com/office/drawing/2014/main" val="10002"/>
                      </a:ext>
                    </a:extLst>
                  </a:tr>
                  <a:tr h="815012">
                    <a:tc>
                      <a:txBody>
                        <a:bodyPr/>
                        <a:lstStyle/>
                        <a:p>
                          <a:pPr algn="ctr"/>
                          <a:r>
                            <a:rPr kumimoji="1" lang="ja-JP" altLang="en-US" sz="2800" dirty="0"/>
                            <a:t>外平面グラフ</a:t>
                          </a:r>
                        </a:p>
                      </a:txBody>
                      <a:tcPr/>
                    </a:tc>
                    <a:tc>
                      <a:txBody>
                        <a:bodyPr/>
                        <a:lstStyle/>
                        <a:p>
                          <a:pPr algn="ctr"/>
                          <a:r>
                            <a:rPr kumimoji="1" lang="en-US" altLang="ja-JP" sz="2800" dirty="0"/>
                            <a:t>4</a:t>
                          </a:r>
                          <a:r>
                            <a:rPr kumimoji="1" lang="ja-JP" altLang="en-US" sz="2800" dirty="0"/>
                            <a:t>色</a:t>
                          </a:r>
                        </a:p>
                      </a:txBody>
                      <a:tcPr/>
                    </a:tc>
                    <a:tc>
                      <a:txBody>
                        <a:bodyPr/>
                        <a:lstStyle/>
                        <a:p>
                          <a:pPr algn="ctr"/>
                          <a:r>
                            <a:rPr kumimoji="1" lang="ja-JP" altLang="en-US" sz="2800" dirty="0">
                              <a:solidFill>
                                <a:srgbClr val="00B050"/>
                              </a:solidFill>
                            </a:rPr>
                            <a:t>多項式時間</a:t>
                          </a:r>
                          <a:endParaRPr kumimoji="1" lang="en-US" altLang="ja-JP" sz="2800" dirty="0">
                            <a:solidFill>
                              <a:srgbClr val="00B050"/>
                            </a:solidFill>
                          </a:endParaRPr>
                        </a:p>
                        <a:p>
                          <a:pPr algn="ctr"/>
                          <a:r>
                            <a:rPr kumimoji="1" lang="en-US" altLang="ja-JP" sz="2800" dirty="0"/>
                            <a:t>[RG12]</a:t>
                          </a:r>
                          <a:endParaRPr kumimoji="1" lang="ja-JP" altLang="en-US" sz="2800" dirty="0"/>
                        </a:p>
                      </a:txBody>
                      <a:tcPr/>
                    </a:tc>
                    <a:extLst>
                      <a:ext uri="{0D108BD9-81ED-4DB2-BD59-A6C34878D82A}">
                        <a16:rowId xmlns:a16="http://schemas.microsoft.com/office/drawing/2014/main" val="10003"/>
                      </a:ext>
                    </a:extLst>
                  </a:tr>
                </a:tbl>
              </a:graphicData>
            </a:graphic>
          </p:graphicFrame>
        </mc:Choice>
        <mc:Fallback xmlns="">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1164654059"/>
                  </p:ext>
                </p:extLst>
              </p:nvPr>
            </p:nvGraphicFramePr>
            <p:xfrm>
              <a:off x="1142790" y="779294"/>
              <a:ext cx="6930780" cy="3291840"/>
            </p:xfrm>
            <a:graphic>
              <a:graphicData uri="http://schemas.openxmlformats.org/drawingml/2006/table">
                <a:tbl>
                  <a:tblPr firstRow="1" bandRow="1">
                    <a:tableStyleId>{5C22544A-7EE6-4342-B048-85BDC9FD1C3A}</a:tableStyleId>
                  </a:tblPr>
                  <a:tblGrid>
                    <a:gridCol w="2310260">
                      <a:extLst>
                        <a:ext uri="{9D8B030D-6E8A-4147-A177-3AD203B41FA5}">
                          <a16:colId xmlns:a16="http://schemas.microsoft.com/office/drawing/2014/main" xmlns:a14="http://schemas.microsoft.com/office/drawing/2010/main" xmlns="" val="20000"/>
                        </a:ext>
                      </a:extLst>
                    </a:gridCol>
                    <a:gridCol w="2310260">
                      <a:extLst>
                        <a:ext uri="{9D8B030D-6E8A-4147-A177-3AD203B41FA5}">
                          <a16:colId xmlns:a16="http://schemas.microsoft.com/office/drawing/2014/main" xmlns:a14="http://schemas.microsoft.com/office/drawing/2010/main" xmlns="" val="20001"/>
                        </a:ext>
                      </a:extLst>
                    </a:gridCol>
                    <a:gridCol w="2310260">
                      <a:extLst>
                        <a:ext uri="{9D8B030D-6E8A-4147-A177-3AD203B41FA5}">
                          <a16:colId xmlns:a16="http://schemas.microsoft.com/office/drawing/2014/main" xmlns:a14="http://schemas.microsoft.com/office/drawing/2010/main" xmlns="" val="20002"/>
                        </a:ext>
                      </a:extLst>
                    </a:gridCol>
                  </a:tblGrid>
                  <a:tr h="457200">
                    <a:tc>
                      <a:txBody>
                        <a:bodyPr/>
                        <a:lstStyle/>
                        <a:p>
                          <a:pPr algn="ctr"/>
                          <a:r>
                            <a:rPr kumimoji="1" lang="ja-JP" altLang="en-US" sz="2400" dirty="0"/>
                            <a:t>グラフクラス</a:t>
                          </a:r>
                        </a:p>
                      </a:txBody>
                      <a:tcPr/>
                    </a:tc>
                    <a:tc>
                      <a:txBody>
                        <a:bodyPr/>
                        <a:lstStyle/>
                        <a:p>
                          <a:pPr algn="ctr"/>
                          <a:r>
                            <a:rPr kumimoji="1" lang="ja-JP" altLang="en-US" sz="2400" dirty="0"/>
                            <a:t>色の数</a:t>
                          </a:r>
                        </a:p>
                      </a:txBody>
                      <a:tcPr/>
                    </a:tc>
                    <a:tc>
                      <a:txBody>
                        <a:bodyPr/>
                        <a:lstStyle/>
                        <a:p>
                          <a:pPr algn="ctr"/>
                          <a:r>
                            <a:rPr kumimoji="1" lang="ja-JP" altLang="en-US" sz="2400" dirty="0"/>
                            <a:t>難しさ</a:t>
                          </a:r>
                        </a:p>
                      </a:txBody>
                      <a:tcPr/>
                    </a:tc>
                    <a:extLst>
                      <a:ext uri="{0D108BD9-81ED-4DB2-BD59-A6C34878D82A}">
                        <a16:rowId xmlns:a16="http://schemas.microsoft.com/office/drawing/2014/main" xmlns:a14="http://schemas.microsoft.com/office/drawing/2010/main" xmlns="" val="10000"/>
                      </a:ext>
                    </a:extLst>
                  </a:tr>
                  <a:tr h="944880">
                    <a:tc>
                      <a:txBody>
                        <a:bodyPr/>
                        <a:lstStyle/>
                        <a:p>
                          <a:endParaRPr lang="ja-JP"/>
                        </a:p>
                      </a:txBody>
                      <a:tcPr>
                        <a:blipFill rotWithShape="0">
                          <a:blip r:embed="rId3"/>
                          <a:stretch>
                            <a:fillRect l="-264" t="-54839" r="-201319" b="-218710"/>
                          </a:stretch>
                        </a:blipFill>
                      </a:tcPr>
                    </a:tc>
                    <a:tc>
                      <a:txBody>
                        <a:bodyPr/>
                        <a:lstStyle/>
                        <a:p>
                          <a:pPr algn="ctr"/>
                          <a:r>
                            <a:rPr kumimoji="1" lang="en-US" altLang="ja-JP" sz="2800" dirty="0" smtClean="0"/>
                            <a:t>4</a:t>
                          </a:r>
                          <a:r>
                            <a:rPr kumimoji="1" lang="ja-JP" altLang="en-US" sz="2800" dirty="0" smtClean="0"/>
                            <a:t>色以上</a:t>
                          </a:r>
                          <a:endParaRPr kumimoji="1" lang="ja-JP" altLang="en-US" sz="2800" dirty="0"/>
                        </a:p>
                      </a:txBody>
                      <a:tcPr/>
                    </a:tc>
                    <a:tc>
                      <a:txBody>
                        <a:bodyPr/>
                        <a:lstStyle/>
                        <a:p>
                          <a:pPr algn="ctr"/>
                          <a:r>
                            <a:rPr kumimoji="1" lang="en-US" altLang="ja-JP" sz="2800" dirty="0">
                              <a:solidFill>
                                <a:srgbClr val="7030A0"/>
                              </a:solidFill>
                            </a:rPr>
                            <a:t>PSPACE</a:t>
                          </a:r>
                          <a:r>
                            <a:rPr kumimoji="1" lang="ja-JP" altLang="en-US" sz="2800" dirty="0">
                              <a:solidFill>
                                <a:srgbClr val="7030A0"/>
                              </a:solidFill>
                            </a:rPr>
                            <a:t>困難</a:t>
                          </a:r>
                          <a:endParaRPr kumimoji="1" lang="en-US" altLang="ja-JP" sz="2800" dirty="0">
                            <a:solidFill>
                              <a:srgbClr val="7030A0"/>
                            </a:solidFill>
                          </a:endParaRPr>
                        </a:p>
                        <a:p>
                          <a:pPr algn="ctr"/>
                          <a:r>
                            <a:rPr kumimoji="1" lang="en-US" altLang="ja-JP" sz="2800" dirty="0"/>
                            <a:t>[</a:t>
                          </a:r>
                          <a:r>
                            <a:rPr kumimoji="1" lang="en-US" altLang="ja-JP" sz="2800" b="0" i="0" u="none" strike="noStrike" kern="1200" cap="none" spc="0" normalizeH="0" baseline="0" noProof="0" dirty="0">
                              <a:ln>
                                <a:noFill/>
                              </a:ln>
                              <a:solidFill>
                                <a:prstClr val="black"/>
                              </a:solidFill>
                              <a:effectLst/>
                              <a:uLnTx/>
                              <a:uFillTx/>
                              <a:latin typeface="+mn-lt"/>
                              <a:ea typeface="+mn-ea"/>
                              <a:cs typeface="+mn-cs"/>
                            </a:rPr>
                            <a:t>RG12</a:t>
                          </a:r>
                          <a:r>
                            <a:rPr kumimoji="1" lang="en-US" altLang="ja-JP" sz="2800" dirty="0"/>
                            <a:t>]</a:t>
                          </a:r>
                          <a:endParaRPr kumimoji="1" lang="ja-JP" altLang="en-US" sz="2800" dirty="0"/>
                        </a:p>
                      </a:txBody>
                      <a:tcPr/>
                    </a:tc>
                    <a:extLst>
                      <a:ext uri="{0D108BD9-81ED-4DB2-BD59-A6C34878D82A}">
                        <a16:rowId xmlns:a16="http://schemas.microsoft.com/office/drawing/2014/main" xmlns:a14="http://schemas.microsoft.com/office/drawing/2010/main" xmlns="" val="10001"/>
                      </a:ext>
                    </a:extLst>
                  </a:tr>
                  <a:tr h="944880">
                    <a:tc>
                      <a:txBody>
                        <a:bodyPr/>
                        <a:lstStyle/>
                        <a:p>
                          <a:pPr algn="ctr"/>
                          <a:r>
                            <a:rPr kumimoji="1" lang="ja-JP" altLang="en-US" sz="2800" dirty="0"/>
                            <a:t>直並列グラフ</a:t>
                          </a:r>
                        </a:p>
                      </a:txBody>
                      <a:tcPr/>
                    </a:tc>
                    <a:tc>
                      <a:txBody>
                        <a:bodyPr/>
                        <a:lstStyle/>
                        <a:p>
                          <a:pPr algn="ctr"/>
                          <a:r>
                            <a:rPr kumimoji="1" lang="en-US" altLang="ja-JP" sz="2800" dirty="0" smtClean="0"/>
                            <a:t>4</a:t>
                          </a:r>
                          <a:r>
                            <a:rPr kumimoji="1" lang="ja-JP" altLang="en-US" sz="2800" dirty="0" smtClean="0"/>
                            <a:t>色以上</a:t>
                          </a:r>
                          <a:endParaRPr kumimoji="1" lang="ja-JP" altLang="en-US" sz="2800" dirty="0"/>
                        </a:p>
                      </a:txBody>
                      <a:tcPr/>
                    </a:tc>
                    <a:tc>
                      <a:txBody>
                        <a:bodyPr/>
                        <a:lstStyle/>
                        <a:p>
                          <a:pPr algn="ctr"/>
                          <a:r>
                            <a:rPr kumimoji="1" lang="en-US" altLang="ja-JP" sz="2800" dirty="0">
                              <a:solidFill>
                                <a:srgbClr val="FF0000"/>
                              </a:solidFill>
                            </a:rPr>
                            <a:t>NP</a:t>
                          </a:r>
                          <a:r>
                            <a:rPr kumimoji="1" lang="ja-JP" altLang="en-US" sz="2800" dirty="0">
                              <a:solidFill>
                                <a:srgbClr val="FF0000"/>
                              </a:solidFill>
                            </a:rPr>
                            <a:t>困難</a:t>
                          </a:r>
                          <a:endParaRPr kumimoji="1" lang="en-US" altLang="ja-JP" sz="2800" dirty="0">
                            <a:solidFill>
                              <a:srgbClr val="FF0000"/>
                            </a:solidFill>
                          </a:endParaRPr>
                        </a:p>
                        <a:p>
                          <a:pPr algn="ctr"/>
                          <a:r>
                            <a:rPr kumimoji="1" lang="en-US" altLang="ja-JP" sz="2800" dirty="0"/>
                            <a:t>[RG12]</a:t>
                          </a:r>
                          <a:endParaRPr kumimoji="1" lang="ja-JP" altLang="en-US" sz="2800" dirty="0"/>
                        </a:p>
                      </a:txBody>
                      <a:tcPr/>
                    </a:tc>
                    <a:extLst>
                      <a:ext uri="{0D108BD9-81ED-4DB2-BD59-A6C34878D82A}">
                        <a16:rowId xmlns:a16="http://schemas.microsoft.com/office/drawing/2014/main" xmlns:a14="http://schemas.microsoft.com/office/drawing/2010/main" xmlns="" val="10002"/>
                      </a:ext>
                    </a:extLst>
                  </a:tr>
                  <a:tr h="944880">
                    <a:tc>
                      <a:txBody>
                        <a:bodyPr/>
                        <a:lstStyle/>
                        <a:p>
                          <a:pPr algn="ctr"/>
                          <a:r>
                            <a:rPr kumimoji="1" lang="ja-JP" altLang="en-US" sz="2800" dirty="0"/>
                            <a:t>外平面グラフ</a:t>
                          </a:r>
                        </a:p>
                      </a:txBody>
                      <a:tcPr/>
                    </a:tc>
                    <a:tc>
                      <a:txBody>
                        <a:bodyPr/>
                        <a:lstStyle/>
                        <a:p>
                          <a:pPr algn="ctr"/>
                          <a:r>
                            <a:rPr kumimoji="1" lang="en-US" altLang="ja-JP" sz="2800" dirty="0"/>
                            <a:t>4</a:t>
                          </a:r>
                          <a:r>
                            <a:rPr kumimoji="1" lang="ja-JP" altLang="en-US" sz="2800" dirty="0"/>
                            <a:t>色</a:t>
                          </a:r>
                        </a:p>
                      </a:txBody>
                      <a:tcPr/>
                    </a:tc>
                    <a:tc>
                      <a:txBody>
                        <a:bodyPr/>
                        <a:lstStyle/>
                        <a:p>
                          <a:pPr algn="ctr"/>
                          <a:r>
                            <a:rPr kumimoji="1" lang="ja-JP" altLang="en-US" sz="2800" dirty="0">
                              <a:solidFill>
                                <a:srgbClr val="00B050"/>
                              </a:solidFill>
                            </a:rPr>
                            <a:t>多項式時間</a:t>
                          </a:r>
                          <a:endParaRPr kumimoji="1" lang="en-US" altLang="ja-JP" sz="2800" dirty="0">
                            <a:solidFill>
                              <a:srgbClr val="00B050"/>
                            </a:solidFill>
                          </a:endParaRPr>
                        </a:p>
                        <a:p>
                          <a:pPr algn="ctr"/>
                          <a:r>
                            <a:rPr kumimoji="1" lang="en-US" altLang="ja-JP" sz="2800" dirty="0"/>
                            <a:t>[RG12]</a:t>
                          </a:r>
                          <a:endParaRPr kumimoji="1" lang="ja-JP" altLang="en-US" sz="2800" dirty="0"/>
                        </a:p>
                      </a:txBody>
                      <a:tcPr/>
                    </a:tc>
                    <a:extLst>
                      <a:ext uri="{0D108BD9-81ED-4DB2-BD59-A6C34878D82A}">
                        <a16:rowId xmlns:a16="http://schemas.microsoft.com/office/drawing/2014/main" xmlns:a14="http://schemas.microsoft.com/office/drawing/2010/main" xmlns="" val="10003"/>
                      </a:ext>
                    </a:extLst>
                  </a:tr>
                </a:tbl>
              </a:graphicData>
            </a:graphic>
          </p:graphicFrame>
        </mc:Fallback>
      </mc:AlternateContent>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10</a:t>
            </a:fld>
            <a:endParaRPr lang="ja-JP" altLang="en-US" dirty="0"/>
          </a:p>
        </p:txBody>
      </p:sp>
      <p:sp>
        <p:nvSpPr>
          <p:cNvPr id="6" name="テキスト ボックス 5"/>
          <p:cNvSpPr txBox="1"/>
          <p:nvPr/>
        </p:nvSpPr>
        <p:spPr>
          <a:xfrm>
            <a:off x="3814866" y="4927104"/>
            <a:ext cx="1587294" cy="461665"/>
          </a:xfrm>
          <a:prstGeom prst="rect">
            <a:avLst/>
          </a:prstGeom>
          <a:noFill/>
          <a:ln>
            <a:solidFill>
              <a:schemeClr val="tx1"/>
            </a:solidFill>
          </a:ln>
        </p:spPr>
        <p:txBody>
          <a:bodyPr wrap="none" rtlCol="0">
            <a:spAutoFit/>
          </a:bodyPr>
          <a:lstStyle/>
          <a:p>
            <a:r>
              <a:rPr kumimoji="1" lang="ja-JP" altLang="en-US" sz="2400" dirty="0"/>
              <a:t>平面グラフ</a:t>
            </a:r>
          </a:p>
        </p:txBody>
      </p:sp>
      <p:sp>
        <p:nvSpPr>
          <p:cNvPr id="69" name="テキスト ボックス 68"/>
          <p:cNvSpPr txBox="1"/>
          <p:nvPr/>
        </p:nvSpPr>
        <p:spPr>
          <a:xfrm>
            <a:off x="3063618" y="5589554"/>
            <a:ext cx="1148071" cy="461665"/>
          </a:xfrm>
          <a:prstGeom prst="rect">
            <a:avLst/>
          </a:prstGeom>
          <a:noFill/>
          <a:ln>
            <a:solidFill>
              <a:schemeClr val="tx1"/>
            </a:solidFill>
          </a:ln>
        </p:spPr>
        <p:txBody>
          <a:bodyPr wrap="none" rtlCol="0">
            <a:spAutoFit/>
          </a:bodyPr>
          <a:lstStyle/>
          <a:p>
            <a:r>
              <a:rPr kumimoji="1" lang="ja-JP" altLang="en-US" sz="2400" dirty="0"/>
              <a:t>グリッド</a:t>
            </a:r>
          </a:p>
        </p:txBody>
      </p:sp>
      <p:sp>
        <p:nvSpPr>
          <p:cNvPr id="88" name="テキスト ボックス 87"/>
          <p:cNvSpPr txBox="1"/>
          <p:nvPr/>
        </p:nvSpPr>
        <p:spPr>
          <a:xfrm>
            <a:off x="4831955" y="5589555"/>
            <a:ext cx="1895071" cy="461665"/>
          </a:xfrm>
          <a:prstGeom prst="rect">
            <a:avLst/>
          </a:prstGeom>
          <a:solidFill>
            <a:srgbClr val="FF0000"/>
          </a:solidFill>
          <a:ln>
            <a:solidFill>
              <a:schemeClr val="tx1"/>
            </a:solidFill>
          </a:ln>
        </p:spPr>
        <p:txBody>
          <a:bodyPr wrap="none" rtlCol="0">
            <a:spAutoFit/>
          </a:bodyPr>
          <a:lstStyle/>
          <a:p>
            <a:r>
              <a:rPr kumimoji="1" lang="ja-JP" altLang="en-US" sz="2400" dirty="0">
                <a:solidFill>
                  <a:schemeClr val="bg1"/>
                </a:solidFill>
              </a:rPr>
              <a:t>直並列グラフ</a:t>
            </a:r>
          </a:p>
        </p:txBody>
      </p:sp>
      <p:sp>
        <p:nvSpPr>
          <p:cNvPr id="89" name="テキスト ボックス 88"/>
          <p:cNvSpPr txBox="1"/>
          <p:nvPr/>
        </p:nvSpPr>
        <p:spPr>
          <a:xfrm>
            <a:off x="4831955" y="6191649"/>
            <a:ext cx="1895071" cy="461665"/>
          </a:xfrm>
          <a:prstGeom prst="rect">
            <a:avLst/>
          </a:prstGeom>
          <a:solidFill>
            <a:srgbClr val="00B050"/>
          </a:solidFill>
          <a:ln>
            <a:solidFill>
              <a:schemeClr val="tx1"/>
            </a:solidFill>
          </a:ln>
        </p:spPr>
        <p:txBody>
          <a:bodyPr wrap="none" rtlCol="0">
            <a:spAutoFit/>
          </a:bodyPr>
          <a:lstStyle/>
          <a:p>
            <a:r>
              <a:rPr kumimoji="1" lang="ja-JP" altLang="en-US" sz="2400" dirty="0">
                <a:solidFill>
                  <a:schemeClr val="bg1"/>
                </a:solidFill>
              </a:rPr>
              <a:t>外平面グラフ</a:t>
            </a:r>
          </a:p>
        </p:txBody>
      </p:sp>
      <p:sp>
        <p:nvSpPr>
          <p:cNvPr id="90" name="テキスト ボックス 89"/>
          <p:cNvSpPr txBox="1"/>
          <p:nvPr/>
        </p:nvSpPr>
        <p:spPr>
          <a:xfrm>
            <a:off x="3814866" y="4324828"/>
            <a:ext cx="1587294" cy="461665"/>
          </a:xfrm>
          <a:prstGeom prst="rect">
            <a:avLst/>
          </a:prstGeom>
          <a:solidFill>
            <a:srgbClr val="7030A0"/>
          </a:solidFill>
          <a:ln>
            <a:solidFill>
              <a:schemeClr val="tx1"/>
            </a:solidFill>
          </a:ln>
        </p:spPr>
        <p:txBody>
          <a:bodyPr wrap="none" rtlCol="0">
            <a:spAutoFit/>
          </a:bodyPr>
          <a:lstStyle/>
          <a:p>
            <a:r>
              <a:rPr kumimoji="1" lang="ja-JP" altLang="en-US" sz="2400" dirty="0">
                <a:solidFill>
                  <a:schemeClr val="bg1"/>
                </a:solidFill>
              </a:rPr>
              <a:t>一般グラフ</a:t>
            </a:r>
          </a:p>
        </p:txBody>
      </p:sp>
      <p:cxnSp>
        <p:nvCxnSpPr>
          <p:cNvPr id="52" name="直線コネクタ 51"/>
          <p:cNvCxnSpPr>
            <a:stCxn id="6" idx="0"/>
            <a:endCxn id="90" idx="2"/>
          </p:cNvCxnSpPr>
          <p:nvPr/>
        </p:nvCxnSpPr>
        <p:spPr>
          <a:xfrm flipV="1">
            <a:off x="4608513" y="4786493"/>
            <a:ext cx="0" cy="1406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7" name="直線コネクタ 56"/>
          <p:cNvCxnSpPr>
            <a:stCxn id="6" idx="2"/>
            <a:endCxn id="69" idx="0"/>
          </p:cNvCxnSpPr>
          <p:nvPr/>
        </p:nvCxnSpPr>
        <p:spPr>
          <a:xfrm flipH="1">
            <a:off x="3637654" y="5388769"/>
            <a:ext cx="970859" cy="20078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0" name="直線コネクタ 59"/>
          <p:cNvCxnSpPr>
            <a:stCxn id="6" idx="2"/>
            <a:endCxn id="88" idx="0"/>
          </p:cNvCxnSpPr>
          <p:nvPr/>
        </p:nvCxnSpPr>
        <p:spPr>
          <a:xfrm>
            <a:off x="4608513" y="5388769"/>
            <a:ext cx="1170978" cy="20078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3" name="直線コネクタ 62"/>
          <p:cNvCxnSpPr>
            <a:stCxn id="88" idx="2"/>
            <a:endCxn id="89" idx="0"/>
          </p:cNvCxnSpPr>
          <p:nvPr/>
        </p:nvCxnSpPr>
        <p:spPr>
          <a:xfrm>
            <a:off x="5779491" y="6051220"/>
            <a:ext cx="0" cy="14042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8739433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ja-JP" altLang="en-US" dirty="0"/>
              <a:t>既存のアルゴリズム</a:t>
            </a:r>
            <a:endParaRPr kumimoji="1" lang="ja-JP" altLang="en-US" dirty="0"/>
          </a:p>
        </p:txBody>
      </p:sp>
      <p:sp>
        <p:nvSpPr>
          <p:cNvPr id="3" name="コンテンツ プレースホルダー 2"/>
          <p:cNvSpPr>
            <a:spLocks noGrp="1"/>
          </p:cNvSpPr>
          <p:nvPr>
            <p:ph idx="1"/>
          </p:nvPr>
        </p:nvSpPr>
        <p:spPr>
          <a:xfrm>
            <a:off x="822959" y="3644544"/>
            <a:ext cx="7876904" cy="2419684"/>
          </a:xfrm>
        </p:spPr>
        <p:txBody>
          <a:bodyPr>
            <a:noAutofit/>
          </a:bodyPr>
          <a:lstStyle/>
          <a:p>
            <a:r>
              <a:rPr lang="ja-JP" altLang="en-US" dirty="0"/>
              <a:t>数手先の各盤面ごとに</a:t>
            </a:r>
            <a:endParaRPr lang="en-US" altLang="ja-JP" dirty="0"/>
          </a:p>
          <a:p>
            <a:r>
              <a:rPr lang="ja-JP" altLang="en-US" dirty="0"/>
              <a:t>（自分の領地－相手の領地）の評価値を計算</a:t>
            </a:r>
            <a:endParaRPr lang="en-US" altLang="ja-JP" dirty="0"/>
          </a:p>
          <a:p>
            <a:endParaRPr lang="en-US" altLang="ja-JP" dirty="0"/>
          </a:p>
          <a:p>
            <a:r>
              <a:rPr lang="ja-JP" altLang="en-US" dirty="0"/>
              <a:t>自分と相手が最善の手を打つとしたときに</a:t>
            </a:r>
            <a:endParaRPr lang="en-US" altLang="ja-JP" dirty="0"/>
          </a:p>
          <a:p>
            <a:r>
              <a:rPr lang="ja-JP" altLang="en-US" dirty="0"/>
              <a:t>数手先で評価値が最大になる手を選択</a:t>
            </a:r>
            <a:endParaRPr lang="en-US" altLang="ja-JP"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11</a:t>
            </a:fld>
            <a:endParaRPr lang="ja-JP" altLang="en-US" dirty="0"/>
          </a:p>
        </p:txBody>
      </p:sp>
      <p:sp>
        <p:nvSpPr>
          <p:cNvPr id="5" name="円/楕円 4"/>
          <p:cNvSpPr/>
          <p:nvPr/>
        </p:nvSpPr>
        <p:spPr>
          <a:xfrm>
            <a:off x="4239741" y="1693345"/>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6" name="直線コネクタ 5"/>
          <p:cNvCxnSpPr>
            <a:stCxn id="11" idx="1"/>
            <a:endCxn id="5" idx="4"/>
          </p:cNvCxnSpPr>
          <p:nvPr/>
        </p:nvCxnSpPr>
        <p:spPr>
          <a:xfrm flipH="1" flipV="1">
            <a:off x="4347741" y="1909345"/>
            <a:ext cx="1751588" cy="31317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 name="直線コネクタ 7"/>
          <p:cNvCxnSpPr>
            <a:stCxn id="12" idx="0"/>
            <a:endCxn id="5" idx="4"/>
          </p:cNvCxnSpPr>
          <p:nvPr/>
        </p:nvCxnSpPr>
        <p:spPr>
          <a:xfrm flipV="1">
            <a:off x="2808003" y="1909345"/>
            <a:ext cx="1539738" cy="28550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 name="円/楕円 10"/>
          <p:cNvSpPr/>
          <p:nvPr/>
        </p:nvSpPr>
        <p:spPr>
          <a:xfrm>
            <a:off x="6067697" y="2190889"/>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2" name="円/楕円 11"/>
          <p:cNvSpPr/>
          <p:nvPr/>
        </p:nvSpPr>
        <p:spPr>
          <a:xfrm>
            <a:off x="2700003" y="2194851"/>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58" name="直線コネクタ 57"/>
          <p:cNvCxnSpPr>
            <a:stCxn id="12" idx="4"/>
            <a:endCxn id="61" idx="0"/>
          </p:cNvCxnSpPr>
          <p:nvPr/>
        </p:nvCxnSpPr>
        <p:spPr>
          <a:xfrm flipH="1">
            <a:off x="2284200" y="2410851"/>
            <a:ext cx="523803" cy="124194"/>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9" name="直線コネクタ 58"/>
          <p:cNvCxnSpPr>
            <a:stCxn id="12" idx="4"/>
            <a:endCxn id="60" idx="0"/>
          </p:cNvCxnSpPr>
          <p:nvPr/>
        </p:nvCxnSpPr>
        <p:spPr>
          <a:xfrm>
            <a:off x="2808003" y="2410851"/>
            <a:ext cx="421615" cy="136607"/>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0" name="円/楕円 59"/>
          <p:cNvSpPr/>
          <p:nvPr/>
        </p:nvSpPr>
        <p:spPr>
          <a:xfrm>
            <a:off x="3121618" y="2547458"/>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61" name="円/楕円 60"/>
          <p:cNvSpPr/>
          <p:nvPr/>
        </p:nvSpPr>
        <p:spPr>
          <a:xfrm>
            <a:off x="2176200" y="2535045"/>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99" name="直線コネクタ 98"/>
          <p:cNvCxnSpPr>
            <a:stCxn id="11" idx="4"/>
            <a:endCxn id="102" idx="0"/>
          </p:cNvCxnSpPr>
          <p:nvPr/>
        </p:nvCxnSpPr>
        <p:spPr>
          <a:xfrm>
            <a:off x="6175697" y="2406889"/>
            <a:ext cx="0" cy="140569"/>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02" name="円/楕円 101"/>
          <p:cNvSpPr/>
          <p:nvPr/>
        </p:nvSpPr>
        <p:spPr>
          <a:xfrm>
            <a:off x="6067697" y="2547458"/>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27" name="コンテンツ プレースホルダー 2"/>
          <p:cNvSpPr txBox="1">
            <a:spLocks/>
          </p:cNvSpPr>
          <p:nvPr/>
        </p:nvSpPr>
        <p:spPr>
          <a:xfrm>
            <a:off x="822959" y="742250"/>
            <a:ext cx="7543801" cy="559102"/>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領地を増やす操作を数手先まで進める</a:t>
            </a:r>
          </a:p>
        </p:txBody>
      </p:sp>
      <p:sp>
        <p:nvSpPr>
          <p:cNvPr id="10" name="円形吹き出し 9"/>
          <p:cNvSpPr/>
          <p:nvPr/>
        </p:nvSpPr>
        <p:spPr>
          <a:xfrm>
            <a:off x="6992233" y="852272"/>
            <a:ext cx="2043491" cy="1554617"/>
          </a:xfrm>
          <a:prstGeom prst="wedgeEllipseCallout">
            <a:avLst>
              <a:gd name="adj1" fmla="val -79799"/>
              <a:gd name="adj2" fmla="val 10387"/>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7" name="グループ化 16"/>
          <p:cNvGrpSpPr/>
          <p:nvPr/>
        </p:nvGrpSpPr>
        <p:grpSpPr>
          <a:xfrm>
            <a:off x="7473978" y="1094950"/>
            <a:ext cx="1080000" cy="1080000"/>
            <a:chOff x="7473978" y="1094950"/>
            <a:chExt cx="1080000" cy="1080000"/>
          </a:xfrm>
        </p:grpSpPr>
        <p:sp>
          <p:nvSpPr>
            <p:cNvPr id="54" name="正方形/長方形 53"/>
            <p:cNvSpPr/>
            <p:nvPr/>
          </p:nvSpPr>
          <p:spPr>
            <a:xfrm>
              <a:off x="7473978" y="1094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p:cNvSpPr/>
            <p:nvPr/>
          </p:nvSpPr>
          <p:spPr>
            <a:xfrm>
              <a:off x="7689978" y="1094950"/>
              <a:ext cx="216000" cy="216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4" name="正方形/長方形 63"/>
            <p:cNvSpPr/>
            <p:nvPr/>
          </p:nvSpPr>
          <p:spPr>
            <a:xfrm>
              <a:off x="8337978" y="1094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5" name="正方形/長方形 64"/>
            <p:cNvSpPr/>
            <p:nvPr/>
          </p:nvSpPr>
          <p:spPr>
            <a:xfrm>
              <a:off x="8121978" y="1094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6" name="正方形/長方形 65"/>
            <p:cNvSpPr/>
            <p:nvPr/>
          </p:nvSpPr>
          <p:spPr>
            <a:xfrm>
              <a:off x="7905978" y="1094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7" name="正方形/長方形 66"/>
            <p:cNvSpPr/>
            <p:nvPr/>
          </p:nvSpPr>
          <p:spPr>
            <a:xfrm>
              <a:off x="7473978" y="1310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8" name="正方形/長方形 67"/>
            <p:cNvSpPr/>
            <p:nvPr/>
          </p:nvSpPr>
          <p:spPr>
            <a:xfrm>
              <a:off x="7689978" y="1310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9" name="正方形/長方形 68"/>
            <p:cNvSpPr/>
            <p:nvPr/>
          </p:nvSpPr>
          <p:spPr>
            <a:xfrm>
              <a:off x="8337978" y="1310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0" name="正方形/長方形 69"/>
            <p:cNvSpPr/>
            <p:nvPr/>
          </p:nvSpPr>
          <p:spPr>
            <a:xfrm>
              <a:off x="8121978" y="1310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1" name="正方形/長方形 70"/>
            <p:cNvSpPr/>
            <p:nvPr/>
          </p:nvSpPr>
          <p:spPr>
            <a:xfrm>
              <a:off x="7905978" y="1310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2" name="正方形/長方形 71"/>
            <p:cNvSpPr/>
            <p:nvPr/>
          </p:nvSpPr>
          <p:spPr>
            <a:xfrm>
              <a:off x="7473978" y="1526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3" name="正方形/長方形 72"/>
            <p:cNvSpPr/>
            <p:nvPr/>
          </p:nvSpPr>
          <p:spPr>
            <a:xfrm>
              <a:off x="7689978" y="1526950"/>
              <a:ext cx="216000" cy="216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4" name="正方形/長方形 73"/>
            <p:cNvSpPr/>
            <p:nvPr/>
          </p:nvSpPr>
          <p:spPr>
            <a:xfrm>
              <a:off x="8337978" y="1526950"/>
              <a:ext cx="216000" cy="216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5" name="正方形/長方形 74"/>
            <p:cNvSpPr/>
            <p:nvPr/>
          </p:nvSpPr>
          <p:spPr>
            <a:xfrm>
              <a:off x="8121978" y="1526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6" name="正方形/長方形 75"/>
            <p:cNvSpPr/>
            <p:nvPr/>
          </p:nvSpPr>
          <p:spPr>
            <a:xfrm>
              <a:off x="7905978" y="1526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7" name="正方形/長方形 76"/>
            <p:cNvSpPr/>
            <p:nvPr/>
          </p:nvSpPr>
          <p:spPr>
            <a:xfrm>
              <a:off x="7473978" y="1742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p:cNvSpPr/>
            <p:nvPr/>
          </p:nvSpPr>
          <p:spPr>
            <a:xfrm>
              <a:off x="7689978" y="1742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p:cNvSpPr/>
            <p:nvPr/>
          </p:nvSpPr>
          <p:spPr>
            <a:xfrm>
              <a:off x="8337978" y="1742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0" name="正方形/長方形 79"/>
            <p:cNvSpPr/>
            <p:nvPr/>
          </p:nvSpPr>
          <p:spPr>
            <a:xfrm>
              <a:off x="8121978" y="1742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1" name="正方形/長方形 80"/>
            <p:cNvSpPr/>
            <p:nvPr/>
          </p:nvSpPr>
          <p:spPr>
            <a:xfrm>
              <a:off x="7905978" y="1742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2" name="正方形/長方形 81"/>
            <p:cNvSpPr/>
            <p:nvPr/>
          </p:nvSpPr>
          <p:spPr>
            <a:xfrm>
              <a:off x="7473978" y="1958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3" name="正方形/長方形 82"/>
            <p:cNvSpPr/>
            <p:nvPr/>
          </p:nvSpPr>
          <p:spPr>
            <a:xfrm>
              <a:off x="7689978" y="1958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4" name="正方形/長方形 83"/>
            <p:cNvSpPr/>
            <p:nvPr/>
          </p:nvSpPr>
          <p:spPr>
            <a:xfrm>
              <a:off x="8337978" y="1958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5" name="正方形/長方形 84"/>
            <p:cNvSpPr/>
            <p:nvPr/>
          </p:nvSpPr>
          <p:spPr>
            <a:xfrm>
              <a:off x="8121978" y="1958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6" name="正方形/長方形 85"/>
            <p:cNvSpPr/>
            <p:nvPr/>
          </p:nvSpPr>
          <p:spPr>
            <a:xfrm>
              <a:off x="7905978" y="1958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87" name="テキスト ボックス 86"/>
          <p:cNvSpPr txBox="1"/>
          <p:nvPr/>
        </p:nvSpPr>
        <p:spPr>
          <a:xfrm>
            <a:off x="4529691" y="1502207"/>
            <a:ext cx="1723549" cy="461665"/>
          </a:xfrm>
          <a:prstGeom prst="rect">
            <a:avLst/>
          </a:prstGeom>
          <a:noFill/>
        </p:spPr>
        <p:txBody>
          <a:bodyPr wrap="none" rtlCol="0">
            <a:spAutoFit/>
          </a:bodyPr>
          <a:lstStyle/>
          <a:p>
            <a:r>
              <a:rPr kumimoji="1" lang="ja-JP" altLang="en-US" sz="2400" dirty="0"/>
              <a:t>現在の盤面</a:t>
            </a:r>
          </a:p>
        </p:txBody>
      </p:sp>
      <p:sp>
        <p:nvSpPr>
          <p:cNvPr id="113" name="テキスト ボックス 112">
            <a:extLst>
              <a:ext uri="{FF2B5EF4-FFF2-40B4-BE49-F238E27FC236}">
                <a16:creationId xmlns:a16="http://schemas.microsoft.com/office/drawing/2014/main" id="{8231B892-4FD0-4D36-A1D0-FD414E70E273}"/>
              </a:ext>
            </a:extLst>
          </p:cNvPr>
          <p:cNvSpPr txBox="1"/>
          <p:nvPr/>
        </p:nvSpPr>
        <p:spPr>
          <a:xfrm>
            <a:off x="672083" y="2426937"/>
            <a:ext cx="1500895" cy="400110"/>
          </a:xfrm>
          <a:prstGeom prst="rect">
            <a:avLst/>
          </a:prstGeom>
          <a:noFill/>
        </p:spPr>
        <p:txBody>
          <a:bodyPr wrap="square" rtlCol="0">
            <a:spAutoFit/>
          </a:bodyPr>
          <a:lstStyle/>
          <a:p>
            <a:r>
              <a:rPr kumimoji="1" lang="ja-JP" altLang="en-US" sz="2000" dirty="0"/>
              <a:t>自分の番</a:t>
            </a:r>
          </a:p>
        </p:txBody>
      </p:sp>
      <p:sp>
        <p:nvSpPr>
          <p:cNvPr id="114" name="テキスト ボックス 113">
            <a:extLst>
              <a:ext uri="{FF2B5EF4-FFF2-40B4-BE49-F238E27FC236}">
                <a16:creationId xmlns:a16="http://schemas.microsoft.com/office/drawing/2014/main" id="{8DDF1B60-0E4C-4DAA-ABDA-649E90408089}"/>
              </a:ext>
            </a:extLst>
          </p:cNvPr>
          <p:cNvSpPr txBox="1"/>
          <p:nvPr/>
        </p:nvSpPr>
        <p:spPr>
          <a:xfrm>
            <a:off x="1307108" y="2056839"/>
            <a:ext cx="1500895" cy="400110"/>
          </a:xfrm>
          <a:prstGeom prst="rect">
            <a:avLst/>
          </a:prstGeom>
          <a:noFill/>
        </p:spPr>
        <p:txBody>
          <a:bodyPr wrap="square" rtlCol="0">
            <a:spAutoFit/>
          </a:bodyPr>
          <a:lstStyle/>
          <a:p>
            <a:r>
              <a:rPr lang="ja-JP" altLang="en-US" sz="2000" dirty="0"/>
              <a:t>相手</a:t>
            </a:r>
            <a:r>
              <a:rPr kumimoji="1" lang="ja-JP" altLang="en-US" sz="2000" dirty="0"/>
              <a:t>の番</a:t>
            </a:r>
          </a:p>
        </p:txBody>
      </p:sp>
      <p:cxnSp>
        <p:nvCxnSpPr>
          <p:cNvPr id="88" name="直線コネクタ 87"/>
          <p:cNvCxnSpPr>
            <a:stCxn id="60" idx="4"/>
            <a:endCxn id="89" idx="0"/>
          </p:cNvCxnSpPr>
          <p:nvPr/>
        </p:nvCxnSpPr>
        <p:spPr>
          <a:xfrm>
            <a:off x="3229618" y="2763458"/>
            <a:ext cx="4402" cy="13804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89" name="円/楕円 88"/>
          <p:cNvSpPr/>
          <p:nvPr/>
        </p:nvSpPr>
        <p:spPr>
          <a:xfrm>
            <a:off x="3126020" y="2901500"/>
            <a:ext cx="216000" cy="216000"/>
          </a:xfrm>
          <a:prstGeom prst="ellipse">
            <a:avLst/>
          </a:prstGeom>
          <a:solidFill>
            <a:srgbClr val="7030A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90" name="直線コネクタ 89"/>
          <p:cNvCxnSpPr>
            <a:stCxn id="61" idx="4"/>
            <a:endCxn id="93" idx="0"/>
          </p:cNvCxnSpPr>
          <p:nvPr/>
        </p:nvCxnSpPr>
        <p:spPr>
          <a:xfrm flipH="1">
            <a:off x="1830575" y="2751045"/>
            <a:ext cx="453625" cy="15330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1" name="直線コネクタ 90"/>
          <p:cNvCxnSpPr>
            <a:stCxn id="61" idx="4"/>
            <a:endCxn id="92" idx="0"/>
          </p:cNvCxnSpPr>
          <p:nvPr/>
        </p:nvCxnSpPr>
        <p:spPr>
          <a:xfrm>
            <a:off x="2284200" y="2751045"/>
            <a:ext cx="389800" cy="15330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92" name="円/楕円 91"/>
          <p:cNvSpPr/>
          <p:nvPr/>
        </p:nvSpPr>
        <p:spPr>
          <a:xfrm>
            <a:off x="2566000" y="2904347"/>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93" name="円/楕円 92"/>
          <p:cNvSpPr/>
          <p:nvPr/>
        </p:nvSpPr>
        <p:spPr>
          <a:xfrm>
            <a:off x="1722575" y="2904347"/>
            <a:ext cx="216000" cy="216000"/>
          </a:xfrm>
          <a:prstGeom prst="ellipse">
            <a:avLst/>
          </a:prstGeom>
          <a:solidFill>
            <a:srgbClr val="7030A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94" name="直線コネクタ 93"/>
          <p:cNvCxnSpPr>
            <a:stCxn id="102" idx="4"/>
            <a:endCxn id="105" idx="0"/>
          </p:cNvCxnSpPr>
          <p:nvPr/>
        </p:nvCxnSpPr>
        <p:spPr>
          <a:xfrm flipH="1">
            <a:off x="5705466" y="2763458"/>
            <a:ext cx="470231" cy="13804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5" name="直線コネクタ 94"/>
          <p:cNvCxnSpPr>
            <a:stCxn id="102" idx="4"/>
            <a:endCxn id="96" idx="0"/>
          </p:cNvCxnSpPr>
          <p:nvPr/>
        </p:nvCxnSpPr>
        <p:spPr>
          <a:xfrm>
            <a:off x="6175697" y="2763458"/>
            <a:ext cx="427489" cy="142705"/>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96" name="円/楕円 95"/>
          <p:cNvSpPr/>
          <p:nvPr/>
        </p:nvSpPr>
        <p:spPr>
          <a:xfrm>
            <a:off x="6495186" y="2906163"/>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05" name="円/楕円 104"/>
          <p:cNvSpPr/>
          <p:nvPr/>
        </p:nvSpPr>
        <p:spPr>
          <a:xfrm>
            <a:off x="5597466" y="2901500"/>
            <a:ext cx="216000" cy="216000"/>
          </a:xfrm>
          <a:prstGeom prst="ellipse">
            <a:avLst/>
          </a:prstGeom>
          <a:solidFill>
            <a:srgbClr val="7030A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106" name="直線コネクタ 105"/>
          <p:cNvCxnSpPr>
            <a:stCxn id="102" idx="4"/>
            <a:endCxn id="107" idx="0"/>
          </p:cNvCxnSpPr>
          <p:nvPr/>
        </p:nvCxnSpPr>
        <p:spPr>
          <a:xfrm flipH="1">
            <a:off x="6173441" y="2763458"/>
            <a:ext cx="2256" cy="143008"/>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07" name="円/楕円 106"/>
          <p:cNvSpPr/>
          <p:nvPr/>
        </p:nvSpPr>
        <p:spPr>
          <a:xfrm>
            <a:off x="6065441" y="2906466"/>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grpSp>
        <p:nvGrpSpPr>
          <p:cNvPr id="100" name="グループ化 99"/>
          <p:cNvGrpSpPr/>
          <p:nvPr/>
        </p:nvGrpSpPr>
        <p:grpSpPr>
          <a:xfrm>
            <a:off x="7339555" y="4699181"/>
            <a:ext cx="1551489" cy="1601875"/>
            <a:chOff x="7473978" y="1094950"/>
            <a:chExt cx="1080000" cy="1080000"/>
          </a:xfrm>
        </p:grpSpPr>
        <p:sp>
          <p:nvSpPr>
            <p:cNvPr id="101" name="正方形/長方形 100"/>
            <p:cNvSpPr/>
            <p:nvPr/>
          </p:nvSpPr>
          <p:spPr>
            <a:xfrm>
              <a:off x="7473978" y="1094950"/>
              <a:ext cx="216000" cy="216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3" name="正方形/長方形 102"/>
            <p:cNvSpPr/>
            <p:nvPr/>
          </p:nvSpPr>
          <p:spPr>
            <a:xfrm>
              <a:off x="7689978" y="1094950"/>
              <a:ext cx="216000" cy="216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4" name="正方形/長方形 103"/>
            <p:cNvSpPr/>
            <p:nvPr/>
          </p:nvSpPr>
          <p:spPr>
            <a:xfrm>
              <a:off x="8337978" y="1094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8" name="正方形/長方形 107"/>
            <p:cNvSpPr/>
            <p:nvPr/>
          </p:nvSpPr>
          <p:spPr>
            <a:xfrm>
              <a:off x="8121978" y="1094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9" name="正方形/長方形 108"/>
            <p:cNvSpPr/>
            <p:nvPr/>
          </p:nvSpPr>
          <p:spPr>
            <a:xfrm>
              <a:off x="7905978" y="1094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0" name="正方形/長方形 109"/>
            <p:cNvSpPr/>
            <p:nvPr/>
          </p:nvSpPr>
          <p:spPr>
            <a:xfrm>
              <a:off x="7473978" y="1310950"/>
              <a:ext cx="216000" cy="216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1" name="正方形/長方形 110"/>
            <p:cNvSpPr/>
            <p:nvPr/>
          </p:nvSpPr>
          <p:spPr>
            <a:xfrm>
              <a:off x="7689978" y="1310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2" name="正方形/長方形 111"/>
            <p:cNvSpPr/>
            <p:nvPr/>
          </p:nvSpPr>
          <p:spPr>
            <a:xfrm>
              <a:off x="8337978" y="1310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5" name="正方形/長方形 114"/>
            <p:cNvSpPr/>
            <p:nvPr/>
          </p:nvSpPr>
          <p:spPr>
            <a:xfrm>
              <a:off x="8121978" y="1310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0" name="正方形/長方形 119"/>
            <p:cNvSpPr/>
            <p:nvPr/>
          </p:nvSpPr>
          <p:spPr>
            <a:xfrm>
              <a:off x="7905978" y="1310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1" name="正方形/長方形 120"/>
            <p:cNvSpPr/>
            <p:nvPr/>
          </p:nvSpPr>
          <p:spPr>
            <a:xfrm>
              <a:off x="7473978" y="1526950"/>
              <a:ext cx="216000" cy="216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2" name="正方形/長方形 121"/>
            <p:cNvSpPr/>
            <p:nvPr/>
          </p:nvSpPr>
          <p:spPr>
            <a:xfrm>
              <a:off x="7689978" y="1526950"/>
              <a:ext cx="216000" cy="216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3" name="正方形/長方形 122"/>
            <p:cNvSpPr/>
            <p:nvPr/>
          </p:nvSpPr>
          <p:spPr>
            <a:xfrm>
              <a:off x="8337978" y="1526950"/>
              <a:ext cx="216000" cy="216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4" name="正方形/長方形 123"/>
            <p:cNvSpPr/>
            <p:nvPr/>
          </p:nvSpPr>
          <p:spPr>
            <a:xfrm>
              <a:off x="8121978" y="1526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5" name="正方形/長方形 124"/>
            <p:cNvSpPr/>
            <p:nvPr/>
          </p:nvSpPr>
          <p:spPr>
            <a:xfrm>
              <a:off x="7905978" y="1526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6" name="正方形/長方形 125"/>
            <p:cNvSpPr/>
            <p:nvPr/>
          </p:nvSpPr>
          <p:spPr>
            <a:xfrm>
              <a:off x="7473978" y="1742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8" name="正方形/長方形 127"/>
            <p:cNvSpPr/>
            <p:nvPr/>
          </p:nvSpPr>
          <p:spPr>
            <a:xfrm>
              <a:off x="7689978" y="1742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9" name="正方形/長方形 128"/>
            <p:cNvSpPr/>
            <p:nvPr/>
          </p:nvSpPr>
          <p:spPr>
            <a:xfrm>
              <a:off x="8337978" y="1742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0" name="正方形/長方形 129"/>
            <p:cNvSpPr/>
            <p:nvPr/>
          </p:nvSpPr>
          <p:spPr>
            <a:xfrm>
              <a:off x="8121978" y="1742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1" name="正方形/長方形 130"/>
            <p:cNvSpPr/>
            <p:nvPr/>
          </p:nvSpPr>
          <p:spPr>
            <a:xfrm>
              <a:off x="7905978" y="1742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2" name="正方形/長方形 131"/>
            <p:cNvSpPr/>
            <p:nvPr/>
          </p:nvSpPr>
          <p:spPr>
            <a:xfrm>
              <a:off x="7473978" y="1958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3" name="正方形/長方形 132"/>
            <p:cNvSpPr/>
            <p:nvPr/>
          </p:nvSpPr>
          <p:spPr>
            <a:xfrm>
              <a:off x="7689978" y="1958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4" name="正方形/長方形 133"/>
            <p:cNvSpPr/>
            <p:nvPr/>
          </p:nvSpPr>
          <p:spPr>
            <a:xfrm>
              <a:off x="8337978" y="1958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5" name="正方形/長方形 134"/>
            <p:cNvSpPr/>
            <p:nvPr/>
          </p:nvSpPr>
          <p:spPr>
            <a:xfrm>
              <a:off x="8121978" y="1958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6" name="正方形/長方形 135"/>
            <p:cNvSpPr/>
            <p:nvPr/>
          </p:nvSpPr>
          <p:spPr>
            <a:xfrm>
              <a:off x="7905978" y="1958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7" name="正方形/長方形 6"/>
          <p:cNvSpPr/>
          <p:nvPr/>
        </p:nvSpPr>
        <p:spPr>
          <a:xfrm>
            <a:off x="7484358" y="6340944"/>
            <a:ext cx="1261884" cy="461665"/>
          </a:xfrm>
          <a:prstGeom prst="rect">
            <a:avLst/>
          </a:prstGeom>
        </p:spPr>
        <p:txBody>
          <a:bodyPr wrap="none">
            <a:spAutoFit/>
          </a:bodyPr>
          <a:lstStyle/>
          <a:p>
            <a:r>
              <a:rPr lang="ja-JP" altLang="en-US" sz="2400" dirty="0"/>
              <a:t>評価値</a:t>
            </a:r>
            <a:r>
              <a:rPr lang="en-US" altLang="ja-JP" sz="2400" dirty="0"/>
              <a:t>2</a:t>
            </a:r>
            <a:endParaRPr lang="ja-JP" altLang="en-US" sz="2400" dirty="0"/>
          </a:p>
        </p:txBody>
      </p:sp>
      <p:sp>
        <p:nvSpPr>
          <p:cNvPr id="137" name="タイトル 1"/>
          <p:cNvSpPr txBox="1">
            <a:spLocks/>
          </p:cNvSpPr>
          <p:nvPr/>
        </p:nvSpPr>
        <p:spPr>
          <a:xfrm>
            <a:off x="3051703" y="6118637"/>
            <a:ext cx="2761763" cy="692331"/>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u="sng" dirty="0"/>
              <a:t>minimax</a:t>
            </a:r>
            <a:r>
              <a:rPr lang="ja-JP" altLang="en-US" u="sng" dirty="0"/>
              <a:t>法</a:t>
            </a:r>
          </a:p>
        </p:txBody>
      </p:sp>
    </p:spTree>
    <p:extLst>
      <p:ext uri="{BB962C8B-B14F-4D97-AF65-F5344CB8AC3E}">
        <p14:creationId xmlns:p14="http://schemas.microsoft.com/office/powerpoint/2010/main" val="2386126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00"/>
                                        </p:tgtEl>
                                        <p:attrNameLst>
                                          <p:attrName>style.visibility</p:attrName>
                                        </p:attrNameLst>
                                      </p:cBhvr>
                                      <p:to>
                                        <p:strVal val="visible"/>
                                      </p:to>
                                    </p:set>
                                    <p:animEffect transition="in" filter="fade">
                                      <p:cBhvr>
                                        <p:cTn id="15" dur="500"/>
                                        <p:tgtEl>
                                          <p:spTgt spid="100"/>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fade">
                                      <p:cBhvr>
                                        <p:cTn id="23" dur="500"/>
                                        <p:tgtEl>
                                          <p:spTgt spid="3">
                                            <p:txEl>
                                              <p:pRg st="3" end="3"/>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fade">
                                      <p:cBhvr>
                                        <p:cTn id="26" dur="500"/>
                                        <p:tgtEl>
                                          <p:spTgt spid="3">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37"/>
                                        </p:tgtEl>
                                        <p:attrNameLst>
                                          <p:attrName>style.visibility</p:attrName>
                                        </p:attrNameLst>
                                      </p:cBhvr>
                                      <p:to>
                                        <p:strVal val="visible"/>
                                      </p:to>
                                    </p:set>
                                    <p:animEffect transition="in" filter="fade">
                                      <p:cBhvr>
                                        <p:cTn id="31" dur="500"/>
                                        <p:tgtEl>
                                          <p:spTgt spid="1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3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minimax</a:t>
            </a:r>
            <a:r>
              <a:rPr lang="ja-JP" altLang="en-US" dirty="0"/>
              <a:t>法</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12</a:t>
            </a:fld>
            <a:endParaRPr lang="ja-JP" altLang="en-US" dirty="0"/>
          </a:p>
        </p:txBody>
      </p:sp>
      <p:sp>
        <p:nvSpPr>
          <p:cNvPr id="5" name="楕円 19">
            <a:extLst>
              <a:ext uri="{FF2B5EF4-FFF2-40B4-BE49-F238E27FC236}">
                <a16:creationId xmlns:a16="http://schemas.microsoft.com/office/drawing/2014/main" id="{C3A38CDE-7027-4CD0-812A-A579F92E280A}"/>
              </a:ext>
            </a:extLst>
          </p:cNvPr>
          <p:cNvSpPr/>
          <p:nvPr/>
        </p:nvSpPr>
        <p:spPr>
          <a:xfrm>
            <a:off x="8201537"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4</a:t>
            </a:r>
            <a:endParaRPr kumimoji="1" lang="ja-JP" altLang="en-US" sz="2800" dirty="0"/>
          </a:p>
        </p:txBody>
      </p:sp>
      <p:sp>
        <p:nvSpPr>
          <p:cNvPr id="6" name="楕円 19">
            <a:extLst>
              <a:ext uri="{FF2B5EF4-FFF2-40B4-BE49-F238E27FC236}">
                <a16:creationId xmlns:a16="http://schemas.microsoft.com/office/drawing/2014/main" id="{C3A38CDE-7027-4CD0-812A-A579F92E280A}"/>
              </a:ext>
            </a:extLst>
          </p:cNvPr>
          <p:cNvSpPr/>
          <p:nvPr/>
        </p:nvSpPr>
        <p:spPr>
          <a:xfrm>
            <a:off x="7336150"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2</a:t>
            </a:r>
            <a:endParaRPr kumimoji="1" lang="ja-JP" altLang="en-US" sz="2800" dirty="0"/>
          </a:p>
        </p:txBody>
      </p:sp>
      <p:sp>
        <p:nvSpPr>
          <p:cNvPr id="7" name="楕円 19">
            <a:extLst>
              <a:ext uri="{FF2B5EF4-FFF2-40B4-BE49-F238E27FC236}">
                <a16:creationId xmlns:a16="http://schemas.microsoft.com/office/drawing/2014/main" id="{C3A38CDE-7027-4CD0-812A-A579F92E280A}"/>
              </a:ext>
            </a:extLst>
          </p:cNvPr>
          <p:cNvSpPr/>
          <p:nvPr/>
        </p:nvSpPr>
        <p:spPr>
          <a:xfrm>
            <a:off x="6235205"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-1</a:t>
            </a:r>
            <a:endParaRPr kumimoji="1" lang="ja-JP" altLang="en-US" sz="2800" dirty="0"/>
          </a:p>
        </p:txBody>
      </p:sp>
      <p:sp>
        <p:nvSpPr>
          <p:cNvPr id="8" name="楕円 19">
            <a:extLst>
              <a:ext uri="{FF2B5EF4-FFF2-40B4-BE49-F238E27FC236}">
                <a16:creationId xmlns:a16="http://schemas.microsoft.com/office/drawing/2014/main" id="{C3A38CDE-7027-4CD0-812A-A579F92E280A}"/>
              </a:ext>
            </a:extLst>
          </p:cNvPr>
          <p:cNvSpPr/>
          <p:nvPr/>
        </p:nvSpPr>
        <p:spPr>
          <a:xfrm>
            <a:off x="5369818"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5</a:t>
            </a:r>
            <a:endParaRPr kumimoji="1" lang="ja-JP" altLang="en-US" sz="2800" dirty="0"/>
          </a:p>
        </p:txBody>
      </p:sp>
      <p:sp>
        <p:nvSpPr>
          <p:cNvPr id="9" name="楕円 19">
            <a:extLst>
              <a:ext uri="{FF2B5EF4-FFF2-40B4-BE49-F238E27FC236}">
                <a16:creationId xmlns:a16="http://schemas.microsoft.com/office/drawing/2014/main" id="{C3A38CDE-7027-4CD0-812A-A579F92E280A}"/>
              </a:ext>
            </a:extLst>
          </p:cNvPr>
          <p:cNvSpPr/>
          <p:nvPr/>
        </p:nvSpPr>
        <p:spPr>
          <a:xfrm>
            <a:off x="4343961"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1</a:t>
            </a:r>
            <a:endParaRPr kumimoji="1" lang="ja-JP" altLang="en-US" sz="2800" dirty="0"/>
          </a:p>
        </p:txBody>
      </p:sp>
      <p:sp>
        <p:nvSpPr>
          <p:cNvPr id="10" name="楕円 19">
            <a:extLst>
              <a:ext uri="{FF2B5EF4-FFF2-40B4-BE49-F238E27FC236}">
                <a16:creationId xmlns:a16="http://schemas.microsoft.com/office/drawing/2014/main" id="{C3A38CDE-7027-4CD0-812A-A579F92E280A}"/>
              </a:ext>
            </a:extLst>
          </p:cNvPr>
          <p:cNvSpPr/>
          <p:nvPr/>
        </p:nvSpPr>
        <p:spPr>
          <a:xfrm>
            <a:off x="3478574"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2</a:t>
            </a:r>
            <a:endParaRPr kumimoji="1" lang="ja-JP" altLang="en-US" sz="2800" dirty="0"/>
          </a:p>
        </p:txBody>
      </p:sp>
      <p:sp>
        <p:nvSpPr>
          <p:cNvPr id="11" name="楕円 19">
            <a:extLst>
              <a:ext uri="{FF2B5EF4-FFF2-40B4-BE49-F238E27FC236}">
                <a16:creationId xmlns:a16="http://schemas.microsoft.com/office/drawing/2014/main" id="{C3A38CDE-7027-4CD0-812A-A579F92E280A}"/>
              </a:ext>
            </a:extLst>
          </p:cNvPr>
          <p:cNvSpPr/>
          <p:nvPr/>
        </p:nvSpPr>
        <p:spPr>
          <a:xfrm>
            <a:off x="2377629"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4</a:t>
            </a:r>
            <a:endParaRPr kumimoji="1" lang="ja-JP" altLang="en-US" sz="2800" dirty="0"/>
          </a:p>
        </p:txBody>
      </p:sp>
      <p:sp>
        <p:nvSpPr>
          <p:cNvPr id="12" name="楕円 19">
            <a:extLst>
              <a:ext uri="{FF2B5EF4-FFF2-40B4-BE49-F238E27FC236}">
                <a16:creationId xmlns:a16="http://schemas.microsoft.com/office/drawing/2014/main" id="{C3A38CDE-7027-4CD0-812A-A579F92E280A}"/>
              </a:ext>
            </a:extLst>
          </p:cNvPr>
          <p:cNvSpPr/>
          <p:nvPr/>
        </p:nvSpPr>
        <p:spPr>
          <a:xfrm>
            <a:off x="1512242"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3</a:t>
            </a:r>
            <a:endParaRPr kumimoji="1" lang="ja-JP" altLang="en-US" sz="2800" dirty="0"/>
          </a:p>
        </p:txBody>
      </p:sp>
      <p:cxnSp>
        <p:nvCxnSpPr>
          <p:cNvPr id="14" name="直線コネクタ 13"/>
          <p:cNvCxnSpPr>
            <a:stCxn id="12" idx="0"/>
            <a:endCxn id="23" idx="3"/>
          </p:cNvCxnSpPr>
          <p:nvPr/>
        </p:nvCxnSpPr>
        <p:spPr>
          <a:xfrm flipV="1">
            <a:off x="1872242" y="4951319"/>
            <a:ext cx="197629"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 name="直線コネクタ 15"/>
          <p:cNvCxnSpPr>
            <a:stCxn id="11" idx="0"/>
            <a:endCxn id="23" idx="5"/>
          </p:cNvCxnSpPr>
          <p:nvPr/>
        </p:nvCxnSpPr>
        <p:spPr>
          <a:xfrm flipH="1" flipV="1">
            <a:off x="2578987" y="4951319"/>
            <a:ext cx="158642"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3" name="楕円 19">
            <a:extLst>
              <a:ext uri="{FF2B5EF4-FFF2-40B4-BE49-F238E27FC236}">
                <a16:creationId xmlns:a16="http://schemas.microsoft.com/office/drawing/2014/main" id="{C3A38CDE-7027-4CD0-812A-A579F92E280A}"/>
              </a:ext>
            </a:extLst>
          </p:cNvPr>
          <p:cNvSpPr/>
          <p:nvPr/>
        </p:nvSpPr>
        <p:spPr>
          <a:xfrm>
            <a:off x="1964429"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4</a:t>
            </a:r>
            <a:endParaRPr kumimoji="1" lang="ja-JP" altLang="en-US" sz="2800" dirty="0"/>
          </a:p>
        </p:txBody>
      </p:sp>
      <p:sp>
        <p:nvSpPr>
          <p:cNvPr id="24" name="楕円 19">
            <a:extLst>
              <a:ext uri="{FF2B5EF4-FFF2-40B4-BE49-F238E27FC236}">
                <a16:creationId xmlns:a16="http://schemas.microsoft.com/office/drawing/2014/main" id="{C3A38CDE-7027-4CD0-812A-A579F92E280A}"/>
              </a:ext>
            </a:extLst>
          </p:cNvPr>
          <p:cNvSpPr/>
          <p:nvPr/>
        </p:nvSpPr>
        <p:spPr>
          <a:xfrm>
            <a:off x="3877857"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2</a:t>
            </a:r>
            <a:endParaRPr kumimoji="1" lang="ja-JP" altLang="en-US" sz="2800" dirty="0"/>
          </a:p>
        </p:txBody>
      </p:sp>
      <p:sp>
        <p:nvSpPr>
          <p:cNvPr id="25" name="楕円 19">
            <a:extLst>
              <a:ext uri="{FF2B5EF4-FFF2-40B4-BE49-F238E27FC236}">
                <a16:creationId xmlns:a16="http://schemas.microsoft.com/office/drawing/2014/main" id="{C3A38CDE-7027-4CD0-812A-A579F92E280A}"/>
              </a:ext>
            </a:extLst>
          </p:cNvPr>
          <p:cNvSpPr/>
          <p:nvPr/>
        </p:nvSpPr>
        <p:spPr>
          <a:xfrm>
            <a:off x="5808308"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5</a:t>
            </a:r>
            <a:endParaRPr kumimoji="1" lang="ja-JP" altLang="en-US" sz="2800" dirty="0"/>
          </a:p>
        </p:txBody>
      </p:sp>
      <p:sp>
        <p:nvSpPr>
          <p:cNvPr id="26" name="楕円 19">
            <a:extLst>
              <a:ext uri="{FF2B5EF4-FFF2-40B4-BE49-F238E27FC236}">
                <a16:creationId xmlns:a16="http://schemas.microsoft.com/office/drawing/2014/main" id="{C3A38CDE-7027-4CD0-812A-A579F92E280A}"/>
              </a:ext>
            </a:extLst>
          </p:cNvPr>
          <p:cNvSpPr/>
          <p:nvPr/>
        </p:nvSpPr>
        <p:spPr>
          <a:xfrm>
            <a:off x="7738759"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4</a:t>
            </a:r>
            <a:endParaRPr kumimoji="1" lang="ja-JP" altLang="en-US" sz="2800" dirty="0"/>
          </a:p>
        </p:txBody>
      </p:sp>
      <p:sp>
        <p:nvSpPr>
          <p:cNvPr id="27" name="楕円 19">
            <a:extLst>
              <a:ext uri="{FF2B5EF4-FFF2-40B4-BE49-F238E27FC236}">
                <a16:creationId xmlns:a16="http://schemas.microsoft.com/office/drawing/2014/main" id="{C3A38CDE-7027-4CD0-812A-A579F92E280A}"/>
              </a:ext>
            </a:extLst>
          </p:cNvPr>
          <p:cNvSpPr/>
          <p:nvPr/>
        </p:nvSpPr>
        <p:spPr>
          <a:xfrm>
            <a:off x="3004484" y="2989376"/>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8" name="楕円 19">
            <a:extLst>
              <a:ext uri="{FF2B5EF4-FFF2-40B4-BE49-F238E27FC236}">
                <a16:creationId xmlns:a16="http://schemas.microsoft.com/office/drawing/2014/main" id="{C3A38CDE-7027-4CD0-812A-A579F92E280A}"/>
              </a:ext>
            </a:extLst>
          </p:cNvPr>
          <p:cNvSpPr/>
          <p:nvPr/>
        </p:nvSpPr>
        <p:spPr>
          <a:xfrm>
            <a:off x="6767493" y="2989376"/>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9" name="楕円 19">
            <a:extLst>
              <a:ext uri="{FF2B5EF4-FFF2-40B4-BE49-F238E27FC236}">
                <a16:creationId xmlns:a16="http://schemas.microsoft.com/office/drawing/2014/main" id="{C3A38CDE-7027-4CD0-812A-A579F92E280A}"/>
              </a:ext>
            </a:extLst>
          </p:cNvPr>
          <p:cNvSpPr/>
          <p:nvPr/>
        </p:nvSpPr>
        <p:spPr>
          <a:xfrm>
            <a:off x="4861691" y="1889308"/>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31" name="直線コネクタ 30"/>
          <p:cNvCxnSpPr>
            <a:stCxn id="29" idx="3"/>
            <a:endCxn id="27" idx="0"/>
          </p:cNvCxnSpPr>
          <p:nvPr/>
        </p:nvCxnSpPr>
        <p:spPr>
          <a:xfrm flipH="1">
            <a:off x="3364484" y="2503866"/>
            <a:ext cx="1602649" cy="4855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 name="直線コネクタ 33"/>
          <p:cNvCxnSpPr>
            <a:stCxn id="29" idx="5"/>
            <a:endCxn id="28" idx="0"/>
          </p:cNvCxnSpPr>
          <p:nvPr/>
        </p:nvCxnSpPr>
        <p:spPr>
          <a:xfrm>
            <a:off x="5476249" y="2503866"/>
            <a:ext cx="1651244" cy="4855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7" name="直線コネクタ 36"/>
          <p:cNvCxnSpPr>
            <a:stCxn id="27" idx="3"/>
            <a:endCxn id="23" idx="0"/>
          </p:cNvCxnSpPr>
          <p:nvPr/>
        </p:nvCxnSpPr>
        <p:spPr>
          <a:xfrm flipH="1">
            <a:off x="2324429" y="3603934"/>
            <a:ext cx="785497"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0" name="直線コネクタ 39"/>
          <p:cNvCxnSpPr>
            <a:stCxn id="27" idx="5"/>
            <a:endCxn id="24" idx="0"/>
          </p:cNvCxnSpPr>
          <p:nvPr/>
        </p:nvCxnSpPr>
        <p:spPr>
          <a:xfrm>
            <a:off x="3619042" y="3603934"/>
            <a:ext cx="618815"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3" name="直線コネクタ 42"/>
          <p:cNvCxnSpPr>
            <a:stCxn id="28" idx="3"/>
            <a:endCxn id="25" idx="0"/>
          </p:cNvCxnSpPr>
          <p:nvPr/>
        </p:nvCxnSpPr>
        <p:spPr>
          <a:xfrm flipH="1">
            <a:off x="6168308" y="3603934"/>
            <a:ext cx="704627"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6" name="直線コネクタ 45"/>
          <p:cNvCxnSpPr>
            <a:stCxn id="28" idx="5"/>
            <a:endCxn id="26" idx="0"/>
          </p:cNvCxnSpPr>
          <p:nvPr/>
        </p:nvCxnSpPr>
        <p:spPr>
          <a:xfrm>
            <a:off x="7382051" y="3603934"/>
            <a:ext cx="716708"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9" name="直線コネクタ 48"/>
          <p:cNvCxnSpPr>
            <a:stCxn id="24" idx="3"/>
            <a:endCxn id="10" idx="0"/>
          </p:cNvCxnSpPr>
          <p:nvPr/>
        </p:nvCxnSpPr>
        <p:spPr>
          <a:xfrm flipH="1">
            <a:off x="3838574" y="4951319"/>
            <a:ext cx="144725"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 name="直線コネクタ 51"/>
          <p:cNvCxnSpPr>
            <a:stCxn id="24" idx="5"/>
            <a:endCxn id="9" idx="0"/>
          </p:cNvCxnSpPr>
          <p:nvPr/>
        </p:nvCxnSpPr>
        <p:spPr>
          <a:xfrm>
            <a:off x="4492415" y="4951319"/>
            <a:ext cx="211546"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5" name="直線コネクタ 54"/>
          <p:cNvCxnSpPr>
            <a:stCxn id="25" idx="3"/>
            <a:endCxn id="8" idx="0"/>
          </p:cNvCxnSpPr>
          <p:nvPr/>
        </p:nvCxnSpPr>
        <p:spPr>
          <a:xfrm flipH="1">
            <a:off x="5729818" y="4951319"/>
            <a:ext cx="183932"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8" name="直線コネクタ 57"/>
          <p:cNvCxnSpPr>
            <a:stCxn id="25" idx="5"/>
            <a:endCxn id="7" idx="0"/>
          </p:cNvCxnSpPr>
          <p:nvPr/>
        </p:nvCxnSpPr>
        <p:spPr>
          <a:xfrm>
            <a:off x="6422866" y="4951319"/>
            <a:ext cx="172339"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1" name="直線コネクタ 60"/>
          <p:cNvCxnSpPr>
            <a:stCxn id="26" idx="3"/>
            <a:endCxn id="6" idx="0"/>
          </p:cNvCxnSpPr>
          <p:nvPr/>
        </p:nvCxnSpPr>
        <p:spPr>
          <a:xfrm flipH="1">
            <a:off x="7696150" y="4951319"/>
            <a:ext cx="148051"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4" name="直線コネクタ 63"/>
          <p:cNvCxnSpPr>
            <a:stCxn id="26" idx="5"/>
            <a:endCxn id="5" idx="0"/>
          </p:cNvCxnSpPr>
          <p:nvPr/>
        </p:nvCxnSpPr>
        <p:spPr>
          <a:xfrm>
            <a:off x="8353317" y="4951319"/>
            <a:ext cx="208220"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6" name="テキスト ボックス 65">
            <a:extLst>
              <a:ext uri="{FF2B5EF4-FFF2-40B4-BE49-F238E27FC236}">
                <a16:creationId xmlns:a16="http://schemas.microsoft.com/office/drawing/2014/main" id="{D22F2AE1-F4BF-490C-93C6-B2785FBA3AC9}"/>
              </a:ext>
            </a:extLst>
          </p:cNvPr>
          <p:cNvSpPr txBox="1"/>
          <p:nvPr/>
        </p:nvSpPr>
        <p:spPr>
          <a:xfrm>
            <a:off x="3102453" y="1980351"/>
            <a:ext cx="1244062" cy="400110"/>
          </a:xfrm>
          <a:prstGeom prst="rect">
            <a:avLst/>
          </a:prstGeom>
          <a:noFill/>
        </p:spPr>
        <p:txBody>
          <a:bodyPr wrap="square" rtlCol="0">
            <a:spAutoFit/>
          </a:bodyPr>
          <a:lstStyle/>
          <a:p>
            <a:r>
              <a:rPr kumimoji="1" lang="ja-JP" altLang="en-US" sz="2000" dirty="0">
                <a:solidFill>
                  <a:srgbClr val="00B050"/>
                </a:solidFill>
              </a:rPr>
              <a:t>自分</a:t>
            </a:r>
            <a:r>
              <a:rPr kumimoji="1" lang="ja-JP" altLang="en-US" sz="2000" dirty="0"/>
              <a:t>の番</a:t>
            </a:r>
          </a:p>
        </p:txBody>
      </p:sp>
      <p:sp>
        <p:nvSpPr>
          <p:cNvPr id="67" name="テキスト ボックス 66">
            <a:extLst>
              <a:ext uri="{FF2B5EF4-FFF2-40B4-BE49-F238E27FC236}">
                <a16:creationId xmlns:a16="http://schemas.microsoft.com/office/drawing/2014/main" id="{A04F69D7-5357-4C3C-BD7D-60671754E8F0}"/>
              </a:ext>
            </a:extLst>
          </p:cNvPr>
          <p:cNvSpPr txBox="1"/>
          <p:nvPr/>
        </p:nvSpPr>
        <p:spPr>
          <a:xfrm>
            <a:off x="1414943" y="3120878"/>
            <a:ext cx="1244062" cy="400110"/>
          </a:xfrm>
          <a:prstGeom prst="rect">
            <a:avLst/>
          </a:prstGeom>
          <a:noFill/>
        </p:spPr>
        <p:txBody>
          <a:bodyPr wrap="square" rtlCol="0">
            <a:spAutoFit/>
          </a:bodyPr>
          <a:lstStyle/>
          <a:p>
            <a:r>
              <a:rPr kumimoji="1" lang="ja-JP" altLang="en-US" sz="2000" dirty="0">
                <a:solidFill>
                  <a:srgbClr val="00B0F0"/>
                </a:solidFill>
              </a:rPr>
              <a:t>相手</a:t>
            </a:r>
            <a:r>
              <a:rPr kumimoji="1" lang="ja-JP" altLang="en-US" sz="2000" dirty="0"/>
              <a:t>の番</a:t>
            </a:r>
          </a:p>
        </p:txBody>
      </p:sp>
      <p:sp>
        <p:nvSpPr>
          <p:cNvPr id="68" name="テキスト ボックス 67">
            <a:extLst>
              <a:ext uri="{FF2B5EF4-FFF2-40B4-BE49-F238E27FC236}">
                <a16:creationId xmlns:a16="http://schemas.microsoft.com/office/drawing/2014/main" id="{A04F69D7-5357-4C3C-BD7D-60671754E8F0}"/>
              </a:ext>
            </a:extLst>
          </p:cNvPr>
          <p:cNvSpPr txBox="1"/>
          <p:nvPr/>
        </p:nvSpPr>
        <p:spPr>
          <a:xfrm>
            <a:off x="268180" y="5784726"/>
            <a:ext cx="1244062" cy="400110"/>
          </a:xfrm>
          <a:prstGeom prst="rect">
            <a:avLst/>
          </a:prstGeom>
          <a:noFill/>
        </p:spPr>
        <p:txBody>
          <a:bodyPr wrap="square" rtlCol="0">
            <a:spAutoFit/>
          </a:bodyPr>
          <a:lstStyle/>
          <a:p>
            <a:r>
              <a:rPr kumimoji="1" lang="ja-JP" altLang="en-US" sz="2000" dirty="0">
                <a:solidFill>
                  <a:srgbClr val="00B0F0"/>
                </a:solidFill>
              </a:rPr>
              <a:t>相手</a:t>
            </a:r>
            <a:r>
              <a:rPr kumimoji="1" lang="ja-JP" altLang="en-US" sz="2000" dirty="0"/>
              <a:t>の番</a:t>
            </a:r>
          </a:p>
        </p:txBody>
      </p:sp>
      <p:sp>
        <p:nvSpPr>
          <p:cNvPr id="69" name="テキスト ボックス 68">
            <a:extLst>
              <a:ext uri="{FF2B5EF4-FFF2-40B4-BE49-F238E27FC236}">
                <a16:creationId xmlns:a16="http://schemas.microsoft.com/office/drawing/2014/main" id="{D22F2AE1-F4BF-490C-93C6-B2785FBA3AC9}"/>
              </a:ext>
            </a:extLst>
          </p:cNvPr>
          <p:cNvSpPr txBox="1"/>
          <p:nvPr/>
        </p:nvSpPr>
        <p:spPr>
          <a:xfrm>
            <a:off x="582081" y="4496706"/>
            <a:ext cx="1244062" cy="400110"/>
          </a:xfrm>
          <a:prstGeom prst="rect">
            <a:avLst/>
          </a:prstGeom>
          <a:noFill/>
        </p:spPr>
        <p:txBody>
          <a:bodyPr wrap="square" rtlCol="0">
            <a:spAutoFit/>
          </a:bodyPr>
          <a:lstStyle/>
          <a:p>
            <a:r>
              <a:rPr kumimoji="1" lang="ja-JP" altLang="en-US" sz="2000" dirty="0">
                <a:solidFill>
                  <a:srgbClr val="00B050"/>
                </a:solidFill>
              </a:rPr>
              <a:t>自分</a:t>
            </a:r>
            <a:r>
              <a:rPr kumimoji="1" lang="ja-JP" altLang="en-US" sz="2000" dirty="0"/>
              <a:t>の番</a:t>
            </a:r>
          </a:p>
        </p:txBody>
      </p:sp>
      <p:sp>
        <p:nvSpPr>
          <p:cNvPr id="42" name="コンテンツ プレースホルダー 2"/>
          <p:cNvSpPr txBox="1">
            <a:spLocks/>
          </p:cNvSpPr>
          <p:nvPr/>
        </p:nvSpPr>
        <p:spPr>
          <a:xfrm>
            <a:off x="822959" y="758815"/>
            <a:ext cx="7738578" cy="1007087"/>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solidFill>
                  <a:srgbClr val="00B050"/>
                </a:solidFill>
              </a:rPr>
              <a:t>自分</a:t>
            </a:r>
            <a:r>
              <a:rPr lang="ja-JP" altLang="en-US" dirty="0"/>
              <a:t>の番では次の盤面の最大の評価値を</a:t>
            </a:r>
            <a:endParaRPr lang="en-US" altLang="ja-JP" dirty="0"/>
          </a:p>
          <a:p>
            <a:r>
              <a:rPr lang="ja-JP" altLang="en-US" dirty="0"/>
              <a:t>その盤面の評価値にする</a:t>
            </a:r>
          </a:p>
        </p:txBody>
      </p:sp>
    </p:spTree>
    <p:extLst>
      <p:ext uri="{BB962C8B-B14F-4D97-AF65-F5344CB8AC3E}">
        <p14:creationId xmlns:p14="http://schemas.microsoft.com/office/powerpoint/2010/main" val="31849712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minimax</a:t>
            </a:r>
            <a:r>
              <a:rPr lang="ja-JP" altLang="en-US" dirty="0"/>
              <a:t>法</a:t>
            </a:r>
            <a:endParaRPr kumimoji="1" lang="ja-JP" altLang="en-US" dirty="0"/>
          </a:p>
        </p:txBody>
      </p:sp>
      <p:sp>
        <p:nvSpPr>
          <p:cNvPr id="3" name="コンテンツ プレースホルダー 2"/>
          <p:cNvSpPr>
            <a:spLocks noGrp="1"/>
          </p:cNvSpPr>
          <p:nvPr>
            <p:ph idx="1"/>
          </p:nvPr>
        </p:nvSpPr>
        <p:spPr>
          <a:xfrm>
            <a:off x="822959" y="758815"/>
            <a:ext cx="7738578" cy="1007087"/>
          </a:xfrm>
        </p:spPr>
        <p:txBody>
          <a:bodyPr/>
          <a:lstStyle/>
          <a:p>
            <a:r>
              <a:rPr lang="ja-JP" altLang="en-US" dirty="0">
                <a:solidFill>
                  <a:srgbClr val="00B0F0"/>
                </a:solidFill>
              </a:rPr>
              <a:t>相手</a:t>
            </a:r>
            <a:r>
              <a:rPr lang="ja-JP" altLang="en-US" dirty="0"/>
              <a:t>の番では次の盤面の最小の評価値を</a:t>
            </a:r>
            <a:endParaRPr lang="en-US" altLang="ja-JP" dirty="0"/>
          </a:p>
          <a:p>
            <a:r>
              <a:rPr lang="ja-JP" altLang="en-US" dirty="0"/>
              <a:t>その盤面の評価値にする</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13</a:t>
            </a:fld>
            <a:endParaRPr lang="ja-JP" altLang="en-US" dirty="0"/>
          </a:p>
        </p:txBody>
      </p:sp>
      <p:sp>
        <p:nvSpPr>
          <p:cNvPr id="5" name="楕円 19">
            <a:extLst>
              <a:ext uri="{FF2B5EF4-FFF2-40B4-BE49-F238E27FC236}">
                <a16:creationId xmlns:a16="http://schemas.microsoft.com/office/drawing/2014/main" id="{C3A38CDE-7027-4CD0-812A-A579F92E280A}"/>
              </a:ext>
            </a:extLst>
          </p:cNvPr>
          <p:cNvSpPr/>
          <p:nvPr/>
        </p:nvSpPr>
        <p:spPr>
          <a:xfrm>
            <a:off x="8201537"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4</a:t>
            </a:r>
            <a:endParaRPr kumimoji="1" lang="ja-JP" altLang="en-US" sz="2800" dirty="0"/>
          </a:p>
        </p:txBody>
      </p:sp>
      <p:sp>
        <p:nvSpPr>
          <p:cNvPr id="6" name="楕円 19">
            <a:extLst>
              <a:ext uri="{FF2B5EF4-FFF2-40B4-BE49-F238E27FC236}">
                <a16:creationId xmlns:a16="http://schemas.microsoft.com/office/drawing/2014/main" id="{C3A38CDE-7027-4CD0-812A-A579F92E280A}"/>
              </a:ext>
            </a:extLst>
          </p:cNvPr>
          <p:cNvSpPr/>
          <p:nvPr/>
        </p:nvSpPr>
        <p:spPr>
          <a:xfrm>
            <a:off x="7336150"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2</a:t>
            </a:r>
            <a:endParaRPr kumimoji="1" lang="ja-JP" altLang="en-US" sz="2800" dirty="0"/>
          </a:p>
        </p:txBody>
      </p:sp>
      <p:sp>
        <p:nvSpPr>
          <p:cNvPr id="7" name="楕円 19">
            <a:extLst>
              <a:ext uri="{FF2B5EF4-FFF2-40B4-BE49-F238E27FC236}">
                <a16:creationId xmlns:a16="http://schemas.microsoft.com/office/drawing/2014/main" id="{C3A38CDE-7027-4CD0-812A-A579F92E280A}"/>
              </a:ext>
            </a:extLst>
          </p:cNvPr>
          <p:cNvSpPr/>
          <p:nvPr/>
        </p:nvSpPr>
        <p:spPr>
          <a:xfrm>
            <a:off x="6235205"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-1</a:t>
            </a:r>
            <a:endParaRPr kumimoji="1" lang="ja-JP" altLang="en-US" sz="2800" dirty="0"/>
          </a:p>
        </p:txBody>
      </p:sp>
      <p:sp>
        <p:nvSpPr>
          <p:cNvPr id="8" name="楕円 19">
            <a:extLst>
              <a:ext uri="{FF2B5EF4-FFF2-40B4-BE49-F238E27FC236}">
                <a16:creationId xmlns:a16="http://schemas.microsoft.com/office/drawing/2014/main" id="{C3A38CDE-7027-4CD0-812A-A579F92E280A}"/>
              </a:ext>
            </a:extLst>
          </p:cNvPr>
          <p:cNvSpPr/>
          <p:nvPr/>
        </p:nvSpPr>
        <p:spPr>
          <a:xfrm>
            <a:off x="5369818"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5</a:t>
            </a:r>
            <a:endParaRPr kumimoji="1" lang="ja-JP" altLang="en-US" sz="2800" dirty="0"/>
          </a:p>
        </p:txBody>
      </p:sp>
      <p:sp>
        <p:nvSpPr>
          <p:cNvPr id="9" name="楕円 19">
            <a:extLst>
              <a:ext uri="{FF2B5EF4-FFF2-40B4-BE49-F238E27FC236}">
                <a16:creationId xmlns:a16="http://schemas.microsoft.com/office/drawing/2014/main" id="{C3A38CDE-7027-4CD0-812A-A579F92E280A}"/>
              </a:ext>
            </a:extLst>
          </p:cNvPr>
          <p:cNvSpPr/>
          <p:nvPr/>
        </p:nvSpPr>
        <p:spPr>
          <a:xfrm>
            <a:off x="4343961"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1</a:t>
            </a:r>
            <a:endParaRPr kumimoji="1" lang="ja-JP" altLang="en-US" sz="2800" dirty="0"/>
          </a:p>
        </p:txBody>
      </p:sp>
      <p:sp>
        <p:nvSpPr>
          <p:cNvPr id="10" name="楕円 19">
            <a:extLst>
              <a:ext uri="{FF2B5EF4-FFF2-40B4-BE49-F238E27FC236}">
                <a16:creationId xmlns:a16="http://schemas.microsoft.com/office/drawing/2014/main" id="{C3A38CDE-7027-4CD0-812A-A579F92E280A}"/>
              </a:ext>
            </a:extLst>
          </p:cNvPr>
          <p:cNvSpPr/>
          <p:nvPr/>
        </p:nvSpPr>
        <p:spPr>
          <a:xfrm>
            <a:off x="3478574"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2</a:t>
            </a:r>
            <a:endParaRPr kumimoji="1" lang="ja-JP" altLang="en-US" sz="2800" dirty="0"/>
          </a:p>
        </p:txBody>
      </p:sp>
      <p:sp>
        <p:nvSpPr>
          <p:cNvPr id="11" name="楕円 19">
            <a:extLst>
              <a:ext uri="{FF2B5EF4-FFF2-40B4-BE49-F238E27FC236}">
                <a16:creationId xmlns:a16="http://schemas.microsoft.com/office/drawing/2014/main" id="{C3A38CDE-7027-4CD0-812A-A579F92E280A}"/>
              </a:ext>
            </a:extLst>
          </p:cNvPr>
          <p:cNvSpPr/>
          <p:nvPr/>
        </p:nvSpPr>
        <p:spPr>
          <a:xfrm>
            <a:off x="2377629"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4</a:t>
            </a:r>
            <a:endParaRPr kumimoji="1" lang="ja-JP" altLang="en-US" sz="2800" dirty="0"/>
          </a:p>
        </p:txBody>
      </p:sp>
      <p:sp>
        <p:nvSpPr>
          <p:cNvPr id="12" name="楕円 19">
            <a:extLst>
              <a:ext uri="{FF2B5EF4-FFF2-40B4-BE49-F238E27FC236}">
                <a16:creationId xmlns:a16="http://schemas.microsoft.com/office/drawing/2014/main" id="{C3A38CDE-7027-4CD0-812A-A579F92E280A}"/>
              </a:ext>
            </a:extLst>
          </p:cNvPr>
          <p:cNvSpPr/>
          <p:nvPr/>
        </p:nvSpPr>
        <p:spPr>
          <a:xfrm>
            <a:off x="1512242"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3</a:t>
            </a:r>
            <a:endParaRPr kumimoji="1" lang="ja-JP" altLang="en-US" sz="2800" dirty="0"/>
          </a:p>
        </p:txBody>
      </p:sp>
      <p:cxnSp>
        <p:nvCxnSpPr>
          <p:cNvPr id="14" name="直線コネクタ 13"/>
          <p:cNvCxnSpPr>
            <a:stCxn id="12" idx="0"/>
            <a:endCxn id="23" idx="3"/>
          </p:cNvCxnSpPr>
          <p:nvPr/>
        </p:nvCxnSpPr>
        <p:spPr>
          <a:xfrm flipV="1">
            <a:off x="1872242" y="4951319"/>
            <a:ext cx="197629"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 name="直線コネクタ 15"/>
          <p:cNvCxnSpPr>
            <a:stCxn id="11" idx="0"/>
            <a:endCxn id="23" idx="5"/>
          </p:cNvCxnSpPr>
          <p:nvPr/>
        </p:nvCxnSpPr>
        <p:spPr>
          <a:xfrm flipH="1" flipV="1">
            <a:off x="2578987" y="4951319"/>
            <a:ext cx="158642"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3" name="楕円 19">
            <a:extLst>
              <a:ext uri="{FF2B5EF4-FFF2-40B4-BE49-F238E27FC236}">
                <a16:creationId xmlns:a16="http://schemas.microsoft.com/office/drawing/2014/main" id="{C3A38CDE-7027-4CD0-812A-A579F92E280A}"/>
              </a:ext>
            </a:extLst>
          </p:cNvPr>
          <p:cNvSpPr/>
          <p:nvPr/>
        </p:nvSpPr>
        <p:spPr>
          <a:xfrm>
            <a:off x="1964429"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4</a:t>
            </a:r>
            <a:endParaRPr kumimoji="1" lang="ja-JP" altLang="en-US" sz="2800" dirty="0"/>
          </a:p>
        </p:txBody>
      </p:sp>
      <p:sp>
        <p:nvSpPr>
          <p:cNvPr id="24" name="楕円 19">
            <a:extLst>
              <a:ext uri="{FF2B5EF4-FFF2-40B4-BE49-F238E27FC236}">
                <a16:creationId xmlns:a16="http://schemas.microsoft.com/office/drawing/2014/main" id="{C3A38CDE-7027-4CD0-812A-A579F92E280A}"/>
              </a:ext>
            </a:extLst>
          </p:cNvPr>
          <p:cNvSpPr/>
          <p:nvPr/>
        </p:nvSpPr>
        <p:spPr>
          <a:xfrm>
            <a:off x="3877857"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2</a:t>
            </a:r>
            <a:endParaRPr kumimoji="1" lang="ja-JP" altLang="en-US" sz="2800" dirty="0"/>
          </a:p>
        </p:txBody>
      </p:sp>
      <p:sp>
        <p:nvSpPr>
          <p:cNvPr id="25" name="楕円 19">
            <a:extLst>
              <a:ext uri="{FF2B5EF4-FFF2-40B4-BE49-F238E27FC236}">
                <a16:creationId xmlns:a16="http://schemas.microsoft.com/office/drawing/2014/main" id="{C3A38CDE-7027-4CD0-812A-A579F92E280A}"/>
              </a:ext>
            </a:extLst>
          </p:cNvPr>
          <p:cNvSpPr/>
          <p:nvPr/>
        </p:nvSpPr>
        <p:spPr>
          <a:xfrm>
            <a:off x="5808308"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5</a:t>
            </a:r>
            <a:endParaRPr kumimoji="1" lang="ja-JP" altLang="en-US" sz="2800" dirty="0"/>
          </a:p>
        </p:txBody>
      </p:sp>
      <p:sp>
        <p:nvSpPr>
          <p:cNvPr id="26" name="楕円 19">
            <a:extLst>
              <a:ext uri="{FF2B5EF4-FFF2-40B4-BE49-F238E27FC236}">
                <a16:creationId xmlns:a16="http://schemas.microsoft.com/office/drawing/2014/main" id="{C3A38CDE-7027-4CD0-812A-A579F92E280A}"/>
              </a:ext>
            </a:extLst>
          </p:cNvPr>
          <p:cNvSpPr/>
          <p:nvPr/>
        </p:nvSpPr>
        <p:spPr>
          <a:xfrm>
            <a:off x="7738759"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4</a:t>
            </a:r>
            <a:endParaRPr kumimoji="1" lang="ja-JP" altLang="en-US" sz="2800" dirty="0"/>
          </a:p>
        </p:txBody>
      </p:sp>
      <p:sp>
        <p:nvSpPr>
          <p:cNvPr id="27" name="楕円 19">
            <a:extLst>
              <a:ext uri="{FF2B5EF4-FFF2-40B4-BE49-F238E27FC236}">
                <a16:creationId xmlns:a16="http://schemas.microsoft.com/office/drawing/2014/main" id="{C3A38CDE-7027-4CD0-812A-A579F92E280A}"/>
              </a:ext>
            </a:extLst>
          </p:cNvPr>
          <p:cNvSpPr/>
          <p:nvPr/>
        </p:nvSpPr>
        <p:spPr>
          <a:xfrm>
            <a:off x="3004484" y="2989376"/>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2</a:t>
            </a:r>
            <a:endParaRPr kumimoji="1" lang="ja-JP" altLang="en-US" sz="2800" dirty="0"/>
          </a:p>
        </p:txBody>
      </p:sp>
      <p:sp>
        <p:nvSpPr>
          <p:cNvPr id="28" name="楕円 19">
            <a:extLst>
              <a:ext uri="{FF2B5EF4-FFF2-40B4-BE49-F238E27FC236}">
                <a16:creationId xmlns:a16="http://schemas.microsoft.com/office/drawing/2014/main" id="{C3A38CDE-7027-4CD0-812A-A579F92E280A}"/>
              </a:ext>
            </a:extLst>
          </p:cNvPr>
          <p:cNvSpPr/>
          <p:nvPr/>
        </p:nvSpPr>
        <p:spPr>
          <a:xfrm>
            <a:off x="6767493" y="2989376"/>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4</a:t>
            </a:r>
            <a:endParaRPr kumimoji="1" lang="ja-JP" altLang="en-US" sz="2800" dirty="0"/>
          </a:p>
        </p:txBody>
      </p:sp>
      <p:sp>
        <p:nvSpPr>
          <p:cNvPr id="29" name="楕円 19">
            <a:extLst>
              <a:ext uri="{FF2B5EF4-FFF2-40B4-BE49-F238E27FC236}">
                <a16:creationId xmlns:a16="http://schemas.microsoft.com/office/drawing/2014/main" id="{C3A38CDE-7027-4CD0-812A-A579F92E280A}"/>
              </a:ext>
            </a:extLst>
          </p:cNvPr>
          <p:cNvSpPr/>
          <p:nvPr/>
        </p:nvSpPr>
        <p:spPr>
          <a:xfrm>
            <a:off x="4861691" y="1889308"/>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31" name="直線コネクタ 30"/>
          <p:cNvCxnSpPr>
            <a:stCxn id="29" idx="3"/>
            <a:endCxn id="27" idx="0"/>
          </p:cNvCxnSpPr>
          <p:nvPr/>
        </p:nvCxnSpPr>
        <p:spPr>
          <a:xfrm flipH="1">
            <a:off x="3364484" y="2503866"/>
            <a:ext cx="1602649" cy="4855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 name="直線コネクタ 33"/>
          <p:cNvCxnSpPr>
            <a:stCxn id="29" idx="5"/>
            <a:endCxn id="28" idx="0"/>
          </p:cNvCxnSpPr>
          <p:nvPr/>
        </p:nvCxnSpPr>
        <p:spPr>
          <a:xfrm>
            <a:off x="5476249" y="2503866"/>
            <a:ext cx="1651244" cy="4855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7" name="直線コネクタ 36"/>
          <p:cNvCxnSpPr>
            <a:stCxn id="27" idx="3"/>
            <a:endCxn id="23" idx="0"/>
          </p:cNvCxnSpPr>
          <p:nvPr/>
        </p:nvCxnSpPr>
        <p:spPr>
          <a:xfrm flipH="1">
            <a:off x="2324429" y="3603934"/>
            <a:ext cx="785497"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0" name="直線コネクタ 39"/>
          <p:cNvCxnSpPr>
            <a:stCxn id="27" idx="5"/>
            <a:endCxn id="24" idx="0"/>
          </p:cNvCxnSpPr>
          <p:nvPr/>
        </p:nvCxnSpPr>
        <p:spPr>
          <a:xfrm>
            <a:off x="3619042" y="3603934"/>
            <a:ext cx="618815"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3" name="直線コネクタ 42"/>
          <p:cNvCxnSpPr>
            <a:stCxn id="28" idx="3"/>
            <a:endCxn id="25" idx="0"/>
          </p:cNvCxnSpPr>
          <p:nvPr/>
        </p:nvCxnSpPr>
        <p:spPr>
          <a:xfrm flipH="1">
            <a:off x="6168308" y="3603934"/>
            <a:ext cx="704627"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6" name="直線コネクタ 45"/>
          <p:cNvCxnSpPr>
            <a:stCxn id="28" idx="5"/>
            <a:endCxn id="26" idx="0"/>
          </p:cNvCxnSpPr>
          <p:nvPr/>
        </p:nvCxnSpPr>
        <p:spPr>
          <a:xfrm>
            <a:off x="7382051" y="3603934"/>
            <a:ext cx="716708"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9" name="直線コネクタ 48"/>
          <p:cNvCxnSpPr>
            <a:stCxn id="24" idx="3"/>
            <a:endCxn id="10" idx="0"/>
          </p:cNvCxnSpPr>
          <p:nvPr/>
        </p:nvCxnSpPr>
        <p:spPr>
          <a:xfrm flipH="1">
            <a:off x="3838574" y="4951319"/>
            <a:ext cx="144725"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 name="直線コネクタ 51"/>
          <p:cNvCxnSpPr>
            <a:stCxn id="24" idx="5"/>
            <a:endCxn id="9" idx="0"/>
          </p:cNvCxnSpPr>
          <p:nvPr/>
        </p:nvCxnSpPr>
        <p:spPr>
          <a:xfrm>
            <a:off x="4492415" y="4951319"/>
            <a:ext cx="211546"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5" name="直線コネクタ 54"/>
          <p:cNvCxnSpPr>
            <a:stCxn id="25" idx="3"/>
            <a:endCxn id="8" idx="0"/>
          </p:cNvCxnSpPr>
          <p:nvPr/>
        </p:nvCxnSpPr>
        <p:spPr>
          <a:xfrm flipH="1">
            <a:off x="5729818" y="4951319"/>
            <a:ext cx="183932"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8" name="直線コネクタ 57"/>
          <p:cNvCxnSpPr>
            <a:stCxn id="25" idx="5"/>
            <a:endCxn id="7" idx="0"/>
          </p:cNvCxnSpPr>
          <p:nvPr/>
        </p:nvCxnSpPr>
        <p:spPr>
          <a:xfrm>
            <a:off x="6422866" y="4951319"/>
            <a:ext cx="172339"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1" name="直線コネクタ 60"/>
          <p:cNvCxnSpPr>
            <a:stCxn id="26" idx="3"/>
            <a:endCxn id="6" idx="0"/>
          </p:cNvCxnSpPr>
          <p:nvPr/>
        </p:nvCxnSpPr>
        <p:spPr>
          <a:xfrm flipH="1">
            <a:off x="7696150" y="4951319"/>
            <a:ext cx="148051"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4" name="直線コネクタ 63"/>
          <p:cNvCxnSpPr>
            <a:stCxn id="26" idx="5"/>
            <a:endCxn id="5" idx="0"/>
          </p:cNvCxnSpPr>
          <p:nvPr/>
        </p:nvCxnSpPr>
        <p:spPr>
          <a:xfrm>
            <a:off x="8353317" y="4951319"/>
            <a:ext cx="208220"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6" name="テキスト ボックス 65">
            <a:extLst>
              <a:ext uri="{FF2B5EF4-FFF2-40B4-BE49-F238E27FC236}">
                <a16:creationId xmlns:a16="http://schemas.microsoft.com/office/drawing/2014/main" id="{D22F2AE1-F4BF-490C-93C6-B2785FBA3AC9}"/>
              </a:ext>
            </a:extLst>
          </p:cNvPr>
          <p:cNvSpPr txBox="1"/>
          <p:nvPr/>
        </p:nvSpPr>
        <p:spPr>
          <a:xfrm>
            <a:off x="3102453" y="1980351"/>
            <a:ext cx="1244062" cy="400110"/>
          </a:xfrm>
          <a:prstGeom prst="rect">
            <a:avLst/>
          </a:prstGeom>
          <a:noFill/>
        </p:spPr>
        <p:txBody>
          <a:bodyPr wrap="square" rtlCol="0">
            <a:spAutoFit/>
          </a:bodyPr>
          <a:lstStyle/>
          <a:p>
            <a:r>
              <a:rPr kumimoji="1" lang="ja-JP" altLang="en-US" sz="2000" dirty="0">
                <a:solidFill>
                  <a:srgbClr val="00B050"/>
                </a:solidFill>
              </a:rPr>
              <a:t>自分</a:t>
            </a:r>
            <a:r>
              <a:rPr kumimoji="1" lang="ja-JP" altLang="en-US" sz="2000" dirty="0"/>
              <a:t>の番</a:t>
            </a:r>
          </a:p>
        </p:txBody>
      </p:sp>
      <p:sp>
        <p:nvSpPr>
          <p:cNvPr id="67" name="テキスト ボックス 66">
            <a:extLst>
              <a:ext uri="{FF2B5EF4-FFF2-40B4-BE49-F238E27FC236}">
                <a16:creationId xmlns:a16="http://schemas.microsoft.com/office/drawing/2014/main" id="{A04F69D7-5357-4C3C-BD7D-60671754E8F0}"/>
              </a:ext>
            </a:extLst>
          </p:cNvPr>
          <p:cNvSpPr txBox="1"/>
          <p:nvPr/>
        </p:nvSpPr>
        <p:spPr>
          <a:xfrm>
            <a:off x="1414943" y="3120878"/>
            <a:ext cx="1244062" cy="400110"/>
          </a:xfrm>
          <a:prstGeom prst="rect">
            <a:avLst/>
          </a:prstGeom>
          <a:noFill/>
        </p:spPr>
        <p:txBody>
          <a:bodyPr wrap="square" rtlCol="0">
            <a:spAutoFit/>
          </a:bodyPr>
          <a:lstStyle/>
          <a:p>
            <a:r>
              <a:rPr kumimoji="1" lang="ja-JP" altLang="en-US" sz="2000" dirty="0">
                <a:solidFill>
                  <a:srgbClr val="00B0F0"/>
                </a:solidFill>
              </a:rPr>
              <a:t>相手</a:t>
            </a:r>
            <a:r>
              <a:rPr kumimoji="1" lang="ja-JP" altLang="en-US" sz="2000" dirty="0"/>
              <a:t>の番</a:t>
            </a:r>
          </a:p>
        </p:txBody>
      </p:sp>
      <p:sp>
        <p:nvSpPr>
          <p:cNvPr id="68" name="テキスト ボックス 67">
            <a:extLst>
              <a:ext uri="{FF2B5EF4-FFF2-40B4-BE49-F238E27FC236}">
                <a16:creationId xmlns:a16="http://schemas.microsoft.com/office/drawing/2014/main" id="{A04F69D7-5357-4C3C-BD7D-60671754E8F0}"/>
              </a:ext>
            </a:extLst>
          </p:cNvPr>
          <p:cNvSpPr txBox="1"/>
          <p:nvPr/>
        </p:nvSpPr>
        <p:spPr>
          <a:xfrm>
            <a:off x="268180" y="5784726"/>
            <a:ext cx="1244062" cy="400110"/>
          </a:xfrm>
          <a:prstGeom prst="rect">
            <a:avLst/>
          </a:prstGeom>
          <a:noFill/>
        </p:spPr>
        <p:txBody>
          <a:bodyPr wrap="square" rtlCol="0">
            <a:spAutoFit/>
          </a:bodyPr>
          <a:lstStyle/>
          <a:p>
            <a:r>
              <a:rPr kumimoji="1" lang="ja-JP" altLang="en-US" sz="2000" dirty="0">
                <a:solidFill>
                  <a:srgbClr val="00B0F0"/>
                </a:solidFill>
              </a:rPr>
              <a:t>相手</a:t>
            </a:r>
            <a:r>
              <a:rPr kumimoji="1" lang="ja-JP" altLang="en-US" sz="2000" dirty="0"/>
              <a:t>の番</a:t>
            </a:r>
          </a:p>
        </p:txBody>
      </p:sp>
      <p:sp>
        <p:nvSpPr>
          <p:cNvPr id="69" name="テキスト ボックス 68">
            <a:extLst>
              <a:ext uri="{FF2B5EF4-FFF2-40B4-BE49-F238E27FC236}">
                <a16:creationId xmlns:a16="http://schemas.microsoft.com/office/drawing/2014/main" id="{D22F2AE1-F4BF-490C-93C6-B2785FBA3AC9}"/>
              </a:ext>
            </a:extLst>
          </p:cNvPr>
          <p:cNvSpPr txBox="1"/>
          <p:nvPr/>
        </p:nvSpPr>
        <p:spPr>
          <a:xfrm>
            <a:off x="582081" y="4496706"/>
            <a:ext cx="1244062" cy="400110"/>
          </a:xfrm>
          <a:prstGeom prst="rect">
            <a:avLst/>
          </a:prstGeom>
          <a:noFill/>
        </p:spPr>
        <p:txBody>
          <a:bodyPr wrap="square" rtlCol="0">
            <a:spAutoFit/>
          </a:bodyPr>
          <a:lstStyle/>
          <a:p>
            <a:r>
              <a:rPr kumimoji="1" lang="ja-JP" altLang="en-US" sz="2000" dirty="0">
                <a:solidFill>
                  <a:srgbClr val="00B050"/>
                </a:solidFill>
              </a:rPr>
              <a:t>自分</a:t>
            </a:r>
            <a:r>
              <a:rPr kumimoji="1" lang="ja-JP" altLang="en-US" sz="2000" dirty="0"/>
              <a:t>の番</a:t>
            </a:r>
          </a:p>
        </p:txBody>
      </p:sp>
    </p:spTree>
    <p:extLst>
      <p:ext uri="{BB962C8B-B14F-4D97-AF65-F5344CB8AC3E}">
        <p14:creationId xmlns:p14="http://schemas.microsoft.com/office/powerpoint/2010/main" val="31772079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minimax</a:t>
            </a:r>
            <a:r>
              <a:rPr lang="ja-JP" altLang="en-US" dirty="0"/>
              <a:t>法</a:t>
            </a:r>
            <a:endParaRPr kumimoji="1" lang="ja-JP" altLang="en-US" dirty="0"/>
          </a:p>
        </p:txBody>
      </p:sp>
      <p:sp>
        <p:nvSpPr>
          <p:cNvPr id="3" name="コンテンツ プレースホルダー 2"/>
          <p:cNvSpPr>
            <a:spLocks noGrp="1"/>
          </p:cNvSpPr>
          <p:nvPr>
            <p:ph idx="1"/>
          </p:nvPr>
        </p:nvSpPr>
        <p:spPr>
          <a:xfrm>
            <a:off x="822959" y="758815"/>
            <a:ext cx="7738578" cy="1007087"/>
          </a:xfrm>
        </p:spPr>
        <p:txBody>
          <a:bodyPr/>
          <a:lstStyle/>
          <a:p>
            <a:r>
              <a:rPr kumimoji="1" lang="ja-JP" altLang="en-US" dirty="0"/>
              <a:t>一番評価値が高くなる操作を選ぶ</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14</a:t>
            </a:fld>
            <a:endParaRPr lang="ja-JP" altLang="en-US" dirty="0"/>
          </a:p>
        </p:txBody>
      </p:sp>
      <p:sp>
        <p:nvSpPr>
          <p:cNvPr id="5" name="楕円 19">
            <a:extLst>
              <a:ext uri="{FF2B5EF4-FFF2-40B4-BE49-F238E27FC236}">
                <a16:creationId xmlns:a16="http://schemas.microsoft.com/office/drawing/2014/main" id="{C3A38CDE-7027-4CD0-812A-A579F92E280A}"/>
              </a:ext>
            </a:extLst>
          </p:cNvPr>
          <p:cNvSpPr/>
          <p:nvPr/>
        </p:nvSpPr>
        <p:spPr>
          <a:xfrm>
            <a:off x="8201537"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4</a:t>
            </a:r>
            <a:endParaRPr kumimoji="1" lang="ja-JP" altLang="en-US" sz="2800" dirty="0"/>
          </a:p>
        </p:txBody>
      </p:sp>
      <p:sp>
        <p:nvSpPr>
          <p:cNvPr id="6" name="楕円 19">
            <a:extLst>
              <a:ext uri="{FF2B5EF4-FFF2-40B4-BE49-F238E27FC236}">
                <a16:creationId xmlns:a16="http://schemas.microsoft.com/office/drawing/2014/main" id="{C3A38CDE-7027-4CD0-812A-A579F92E280A}"/>
              </a:ext>
            </a:extLst>
          </p:cNvPr>
          <p:cNvSpPr/>
          <p:nvPr/>
        </p:nvSpPr>
        <p:spPr>
          <a:xfrm>
            <a:off x="7336150"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2</a:t>
            </a:r>
            <a:endParaRPr kumimoji="1" lang="ja-JP" altLang="en-US" sz="2800" dirty="0"/>
          </a:p>
        </p:txBody>
      </p:sp>
      <p:sp>
        <p:nvSpPr>
          <p:cNvPr id="7" name="楕円 19">
            <a:extLst>
              <a:ext uri="{FF2B5EF4-FFF2-40B4-BE49-F238E27FC236}">
                <a16:creationId xmlns:a16="http://schemas.microsoft.com/office/drawing/2014/main" id="{C3A38CDE-7027-4CD0-812A-A579F92E280A}"/>
              </a:ext>
            </a:extLst>
          </p:cNvPr>
          <p:cNvSpPr/>
          <p:nvPr/>
        </p:nvSpPr>
        <p:spPr>
          <a:xfrm>
            <a:off x="6235205"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-1</a:t>
            </a:r>
            <a:endParaRPr kumimoji="1" lang="ja-JP" altLang="en-US" sz="2800" dirty="0"/>
          </a:p>
        </p:txBody>
      </p:sp>
      <p:sp>
        <p:nvSpPr>
          <p:cNvPr id="8" name="楕円 19">
            <a:extLst>
              <a:ext uri="{FF2B5EF4-FFF2-40B4-BE49-F238E27FC236}">
                <a16:creationId xmlns:a16="http://schemas.microsoft.com/office/drawing/2014/main" id="{C3A38CDE-7027-4CD0-812A-A579F92E280A}"/>
              </a:ext>
            </a:extLst>
          </p:cNvPr>
          <p:cNvSpPr/>
          <p:nvPr/>
        </p:nvSpPr>
        <p:spPr>
          <a:xfrm>
            <a:off x="5369818"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5</a:t>
            </a:r>
            <a:endParaRPr kumimoji="1" lang="ja-JP" altLang="en-US" sz="2800" dirty="0"/>
          </a:p>
        </p:txBody>
      </p:sp>
      <p:sp>
        <p:nvSpPr>
          <p:cNvPr id="9" name="楕円 19">
            <a:extLst>
              <a:ext uri="{FF2B5EF4-FFF2-40B4-BE49-F238E27FC236}">
                <a16:creationId xmlns:a16="http://schemas.microsoft.com/office/drawing/2014/main" id="{C3A38CDE-7027-4CD0-812A-A579F92E280A}"/>
              </a:ext>
            </a:extLst>
          </p:cNvPr>
          <p:cNvSpPr/>
          <p:nvPr/>
        </p:nvSpPr>
        <p:spPr>
          <a:xfrm>
            <a:off x="4343961"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1</a:t>
            </a:r>
            <a:endParaRPr kumimoji="1" lang="ja-JP" altLang="en-US" sz="2800" dirty="0"/>
          </a:p>
        </p:txBody>
      </p:sp>
      <p:sp>
        <p:nvSpPr>
          <p:cNvPr id="10" name="楕円 19">
            <a:extLst>
              <a:ext uri="{FF2B5EF4-FFF2-40B4-BE49-F238E27FC236}">
                <a16:creationId xmlns:a16="http://schemas.microsoft.com/office/drawing/2014/main" id="{C3A38CDE-7027-4CD0-812A-A579F92E280A}"/>
              </a:ext>
            </a:extLst>
          </p:cNvPr>
          <p:cNvSpPr/>
          <p:nvPr/>
        </p:nvSpPr>
        <p:spPr>
          <a:xfrm>
            <a:off x="3478574"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2</a:t>
            </a:r>
            <a:endParaRPr kumimoji="1" lang="ja-JP" altLang="en-US" sz="2800" dirty="0"/>
          </a:p>
        </p:txBody>
      </p:sp>
      <p:sp>
        <p:nvSpPr>
          <p:cNvPr id="11" name="楕円 19">
            <a:extLst>
              <a:ext uri="{FF2B5EF4-FFF2-40B4-BE49-F238E27FC236}">
                <a16:creationId xmlns:a16="http://schemas.microsoft.com/office/drawing/2014/main" id="{C3A38CDE-7027-4CD0-812A-A579F92E280A}"/>
              </a:ext>
            </a:extLst>
          </p:cNvPr>
          <p:cNvSpPr/>
          <p:nvPr/>
        </p:nvSpPr>
        <p:spPr>
          <a:xfrm>
            <a:off x="2377629"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4</a:t>
            </a:r>
            <a:endParaRPr kumimoji="1" lang="ja-JP" altLang="en-US" sz="2800" dirty="0"/>
          </a:p>
        </p:txBody>
      </p:sp>
      <p:sp>
        <p:nvSpPr>
          <p:cNvPr id="12" name="楕円 19">
            <a:extLst>
              <a:ext uri="{FF2B5EF4-FFF2-40B4-BE49-F238E27FC236}">
                <a16:creationId xmlns:a16="http://schemas.microsoft.com/office/drawing/2014/main" id="{C3A38CDE-7027-4CD0-812A-A579F92E280A}"/>
              </a:ext>
            </a:extLst>
          </p:cNvPr>
          <p:cNvSpPr/>
          <p:nvPr/>
        </p:nvSpPr>
        <p:spPr>
          <a:xfrm>
            <a:off x="1512242"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3</a:t>
            </a:r>
            <a:endParaRPr kumimoji="1" lang="ja-JP" altLang="en-US" sz="2800" dirty="0"/>
          </a:p>
        </p:txBody>
      </p:sp>
      <p:cxnSp>
        <p:nvCxnSpPr>
          <p:cNvPr id="14" name="直線コネクタ 13"/>
          <p:cNvCxnSpPr>
            <a:stCxn id="12" idx="0"/>
            <a:endCxn id="23" idx="3"/>
          </p:cNvCxnSpPr>
          <p:nvPr/>
        </p:nvCxnSpPr>
        <p:spPr>
          <a:xfrm flipV="1">
            <a:off x="1872242" y="4951319"/>
            <a:ext cx="197629"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 name="直線コネクタ 15"/>
          <p:cNvCxnSpPr>
            <a:stCxn id="11" idx="0"/>
            <a:endCxn id="23" idx="5"/>
          </p:cNvCxnSpPr>
          <p:nvPr/>
        </p:nvCxnSpPr>
        <p:spPr>
          <a:xfrm flipH="1" flipV="1">
            <a:off x="2578987" y="4951319"/>
            <a:ext cx="158642"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3" name="楕円 19">
            <a:extLst>
              <a:ext uri="{FF2B5EF4-FFF2-40B4-BE49-F238E27FC236}">
                <a16:creationId xmlns:a16="http://schemas.microsoft.com/office/drawing/2014/main" id="{C3A38CDE-7027-4CD0-812A-A579F92E280A}"/>
              </a:ext>
            </a:extLst>
          </p:cNvPr>
          <p:cNvSpPr/>
          <p:nvPr/>
        </p:nvSpPr>
        <p:spPr>
          <a:xfrm>
            <a:off x="1964429"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4</a:t>
            </a:r>
            <a:endParaRPr kumimoji="1" lang="ja-JP" altLang="en-US" sz="2800" dirty="0"/>
          </a:p>
        </p:txBody>
      </p:sp>
      <p:sp>
        <p:nvSpPr>
          <p:cNvPr id="24" name="楕円 19">
            <a:extLst>
              <a:ext uri="{FF2B5EF4-FFF2-40B4-BE49-F238E27FC236}">
                <a16:creationId xmlns:a16="http://schemas.microsoft.com/office/drawing/2014/main" id="{C3A38CDE-7027-4CD0-812A-A579F92E280A}"/>
              </a:ext>
            </a:extLst>
          </p:cNvPr>
          <p:cNvSpPr/>
          <p:nvPr/>
        </p:nvSpPr>
        <p:spPr>
          <a:xfrm>
            <a:off x="3877857"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2</a:t>
            </a:r>
            <a:endParaRPr kumimoji="1" lang="ja-JP" altLang="en-US" sz="2800" dirty="0"/>
          </a:p>
        </p:txBody>
      </p:sp>
      <p:sp>
        <p:nvSpPr>
          <p:cNvPr id="25" name="楕円 19">
            <a:extLst>
              <a:ext uri="{FF2B5EF4-FFF2-40B4-BE49-F238E27FC236}">
                <a16:creationId xmlns:a16="http://schemas.microsoft.com/office/drawing/2014/main" id="{C3A38CDE-7027-4CD0-812A-A579F92E280A}"/>
              </a:ext>
            </a:extLst>
          </p:cNvPr>
          <p:cNvSpPr/>
          <p:nvPr/>
        </p:nvSpPr>
        <p:spPr>
          <a:xfrm>
            <a:off x="5808308"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5</a:t>
            </a:r>
            <a:endParaRPr kumimoji="1" lang="ja-JP" altLang="en-US" sz="2800" dirty="0"/>
          </a:p>
        </p:txBody>
      </p:sp>
      <p:sp>
        <p:nvSpPr>
          <p:cNvPr id="26" name="楕円 19">
            <a:extLst>
              <a:ext uri="{FF2B5EF4-FFF2-40B4-BE49-F238E27FC236}">
                <a16:creationId xmlns:a16="http://schemas.microsoft.com/office/drawing/2014/main" id="{C3A38CDE-7027-4CD0-812A-A579F92E280A}"/>
              </a:ext>
            </a:extLst>
          </p:cNvPr>
          <p:cNvSpPr/>
          <p:nvPr/>
        </p:nvSpPr>
        <p:spPr>
          <a:xfrm>
            <a:off x="7738759"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4</a:t>
            </a:r>
            <a:endParaRPr kumimoji="1" lang="ja-JP" altLang="en-US" sz="2800" dirty="0"/>
          </a:p>
        </p:txBody>
      </p:sp>
      <p:sp>
        <p:nvSpPr>
          <p:cNvPr id="27" name="楕円 19">
            <a:extLst>
              <a:ext uri="{FF2B5EF4-FFF2-40B4-BE49-F238E27FC236}">
                <a16:creationId xmlns:a16="http://schemas.microsoft.com/office/drawing/2014/main" id="{C3A38CDE-7027-4CD0-812A-A579F92E280A}"/>
              </a:ext>
            </a:extLst>
          </p:cNvPr>
          <p:cNvSpPr/>
          <p:nvPr/>
        </p:nvSpPr>
        <p:spPr>
          <a:xfrm>
            <a:off x="3004484" y="2989376"/>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2</a:t>
            </a:r>
            <a:endParaRPr kumimoji="1" lang="ja-JP" altLang="en-US" sz="2800" dirty="0"/>
          </a:p>
        </p:txBody>
      </p:sp>
      <p:sp>
        <p:nvSpPr>
          <p:cNvPr id="28" name="楕円 19">
            <a:extLst>
              <a:ext uri="{FF2B5EF4-FFF2-40B4-BE49-F238E27FC236}">
                <a16:creationId xmlns:a16="http://schemas.microsoft.com/office/drawing/2014/main" id="{C3A38CDE-7027-4CD0-812A-A579F92E280A}"/>
              </a:ext>
            </a:extLst>
          </p:cNvPr>
          <p:cNvSpPr/>
          <p:nvPr/>
        </p:nvSpPr>
        <p:spPr>
          <a:xfrm>
            <a:off x="6767493" y="2989376"/>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4</a:t>
            </a:r>
            <a:endParaRPr kumimoji="1" lang="ja-JP" altLang="en-US" sz="2800" dirty="0"/>
          </a:p>
        </p:txBody>
      </p:sp>
      <p:sp>
        <p:nvSpPr>
          <p:cNvPr id="29" name="楕円 19">
            <a:extLst>
              <a:ext uri="{FF2B5EF4-FFF2-40B4-BE49-F238E27FC236}">
                <a16:creationId xmlns:a16="http://schemas.microsoft.com/office/drawing/2014/main" id="{C3A38CDE-7027-4CD0-812A-A579F92E280A}"/>
              </a:ext>
            </a:extLst>
          </p:cNvPr>
          <p:cNvSpPr/>
          <p:nvPr/>
        </p:nvSpPr>
        <p:spPr>
          <a:xfrm>
            <a:off x="4861691" y="1889308"/>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31" name="直線コネクタ 30"/>
          <p:cNvCxnSpPr>
            <a:stCxn id="29" idx="3"/>
            <a:endCxn id="27" idx="0"/>
          </p:cNvCxnSpPr>
          <p:nvPr/>
        </p:nvCxnSpPr>
        <p:spPr>
          <a:xfrm flipH="1">
            <a:off x="3364484" y="2503866"/>
            <a:ext cx="1602649" cy="4855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 name="直線コネクタ 33"/>
          <p:cNvCxnSpPr>
            <a:stCxn id="29" idx="5"/>
            <a:endCxn id="28" idx="0"/>
          </p:cNvCxnSpPr>
          <p:nvPr/>
        </p:nvCxnSpPr>
        <p:spPr>
          <a:xfrm>
            <a:off x="5476249" y="2503866"/>
            <a:ext cx="1651244" cy="4855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7" name="直線コネクタ 36"/>
          <p:cNvCxnSpPr>
            <a:stCxn id="27" idx="3"/>
            <a:endCxn id="23" idx="0"/>
          </p:cNvCxnSpPr>
          <p:nvPr/>
        </p:nvCxnSpPr>
        <p:spPr>
          <a:xfrm flipH="1">
            <a:off x="2324429" y="3603934"/>
            <a:ext cx="785497"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0" name="直線コネクタ 39"/>
          <p:cNvCxnSpPr>
            <a:stCxn id="27" idx="5"/>
            <a:endCxn id="24" idx="0"/>
          </p:cNvCxnSpPr>
          <p:nvPr/>
        </p:nvCxnSpPr>
        <p:spPr>
          <a:xfrm>
            <a:off x="3619042" y="3603934"/>
            <a:ext cx="618815"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3" name="直線コネクタ 42"/>
          <p:cNvCxnSpPr>
            <a:stCxn id="28" idx="3"/>
            <a:endCxn id="25" idx="0"/>
          </p:cNvCxnSpPr>
          <p:nvPr/>
        </p:nvCxnSpPr>
        <p:spPr>
          <a:xfrm flipH="1">
            <a:off x="6168308" y="3603934"/>
            <a:ext cx="704627"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6" name="直線コネクタ 45"/>
          <p:cNvCxnSpPr>
            <a:stCxn id="28" idx="5"/>
            <a:endCxn id="26" idx="0"/>
          </p:cNvCxnSpPr>
          <p:nvPr/>
        </p:nvCxnSpPr>
        <p:spPr>
          <a:xfrm>
            <a:off x="7382051" y="3603934"/>
            <a:ext cx="716708"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9" name="直線コネクタ 48"/>
          <p:cNvCxnSpPr>
            <a:stCxn id="24" idx="3"/>
            <a:endCxn id="10" idx="0"/>
          </p:cNvCxnSpPr>
          <p:nvPr/>
        </p:nvCxnSpPr>
        <p:spPr>
          <a:xfrm flipH="1">
            <a:off x="3838574" y="4951319"/>
            <a:ext cx="144725"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 name="直線コネクタ 51"/>
          <p:cNvCxnSpPr>
            <a:stCxn id="24" idx="5"/>
            <a:endCxn id="9" idx="0"/>
          </p:cNvCxnSpPr>
          <p:nvPr/>
        </p:nvCxnSpPr>
        <p:spPr>
          <a:xfrm>
            <a:off x="4492415" y="4951319"/>
            <a:ext cx="211546"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5" name="直線コネクタ 54"/>
          <p:cNvCxnSpPr>
            <a:stCxn id="25" idx="3"/>
            <a:endCxn id="8" idx="0"/>
          </p:cNvCxnSpPr>
          <p:nvPr/>
        </p:nvCxnSpPr>
        <p:spPr>
          <a:xfrm flipH="1">
            <a:off x="5729818" y="4951319"/>
            <a:ext cx="183932"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8" name="直線コネクタ 57"/>
          <p:cNvCxnSpPr>
            <a:stCxn id="25" idx="5"/>
            <a:endCxn id="7" idx="0"/>
          </p:cNvCxnSpPr>
          <p:nvPr/>
        </p:nvCxnSpPr>
        <p:spPr>
          <a:xfrm>
            <a:off x="6422866" y="4951319"/>
            <a:ext cx="172339"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1" name="直線コネクタ 60"/>
          <p:cNvCxnSpPr>
            <a:stCxn id="26" idx="3"/>
            <a:endCxn id="6" idx="0"/>
          </p:cNvCxnSpPr>
          <p:nvPr/>
        </p:nvCxnSpPr>
        <p:spPr>
          <a:xfrm flipH="1">
            <a:off x="7696150" y="4951319"/>
            <a:ext cx="148051"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4" name="直線コネクタ 63"/>
          <p:cNvCxnSpPr>
            <a:stCxn id="26" idx="5"/>
            <a:endCxn id="5" idx="0"/>
          </p:cNvCxnSpPr>
          <p:nvPr/>
        </p:nvCxnSpPr>
        <p:spPr>
          <a:xfrm>
            <a:off x="8353317" y="4951319"/>
            <a:ext cx="208220"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6" name="テキスト ボックス 65">
            <a:extLst>
              <a:ext uri="{FF2B5EF4-FFF2-40B4-BE49-F238E27FC236}">
                <a16:creationId xmlns:a16="http://schemas.microsoft.com/office/drawing/2014/main" id="{D22F2AE1-F4BF-490C-93C6-B2785FBA3AC9}"/>
              </a:ext>
            </a:extLst>
          </p:cNvPr>
          <p:cNvSpPr txBox="1"/>
          <p:nvPr/>
        </p:nvSpPr>
        <p:spPr>
          <a:xfrm>
            <a:off x="3102453" y="1980351"/>
            <a:ext cx="1244062" cy="400110"/>
          </a:xfrm>
          <a:prstGeom prst="rect">
            <a:avLst/>
          </a:prstGeom>
          <a:noFill/>
        </p:spPr>
        <p:txBody>
          <a:bodyPr wrap="square" rtlCol="0">
            <a:spAutoFit/>
          </a:bodyPr>
          <a:lstStyle/>
          <a:p>
            <a:r>
              <a:rPr kumimoji="1" lang="ja-JP" altLang="en-US" sz="2000" dirty="0">
                <a:solidFill>
                  <a:srgbClr val="00B050"/>
                </a:solidFill>
              </a:rPr>
              <a:t>自分</a:t>
            </a:r>
            <a:r>
              <a:rPr kumimoji="1" lang="ja-JP" altLang="en-US" sz="2000" dirty="0"/>
              <a:t>の番</a:t>
            </a:r>
          </a:p>
        </p:txBody>
      </p:sp>
      <p:sp>
        <p:nvSpPr>
          <p:cNvPr id="67" name="テキスト ボックス 66">
            <a:extLst>
              <a:ext uri="{FF2B5EF4-FFF2-40B4-BE49-F238E27FC236}">
                <a16:creationId xmlns:a16="http://schemas.microsoft.com/office/drawing/2014/main" id="{A04F69D7-5357-4C3C-BD7D-60671754E8F0}"/>
              </a:ext>
            </a:extLst>
          </p:cNvPr>
          <p:cNvSpPr txBox="1"/>
          <p:nvPr/>
        </p:nvSpPr>
        <p:spPr>
          <a:xfrm>
            <a:off x="1414943" y="3120878"/>
            <a:ext cx="1244062" cy="400110"/>
          </a:xfrm>
          <a:prstGeom prst="rect">
            <a:avLst/>
          </a:prstGeom>
          <a:noFill/>
        </p:spPr>
        <p:txBody>
          <a:bodyPr wrap="square" rtlCol="0">
            <a:spAutoFit/>
          </a:bodyPr>
          <a:lstStyle/>
          <a:p>
            <a:r>
              <a:rPr kumimoji="1" lang="ja-JP" altLang="en-US" sz="2000" dirty="0">
                <a:solidFill>
                  <a:srgbClr val="00B0F0"/>
                </a:solidFill>
              </a:rPr>
              <a:t>相手</a:t>
            </a:r>
            <a:r>
              <a:rPr kumimoji="1" lang="ja-JP" altLang="en-US" sz="2000" dirty="0"/>
              <a:t>の番</a:t>
            </a:r>
          </a:p>
        </p:txBody>
      </p:sp>
      <p:sp>
        <p:nvSpPr>
          <p:cNvPr id="68" name="テキスト ボックス 67">
            <a:extLst>
              <a:ext uri="{FF2B5EF4-FFF2-40B4-BE49-F238E27FC236}">
                <a16:creationId xmlns:a16="http://schemas.microsoft.com/office/drawing/2014/main" id="{A04F69D7-5357-4C3C-BD7D-60671754E8F0}"/>
              </a:ext>
            </a:extLst>
          </p:cNvPr>
          <p:cNvSpPr txBox="1"/>
          <p:nvPr/>
        </p:nvSpPr>
        <p:spPr>
          <a:xfrm>
            <a:off x="268180" y="5784726"/>
            <a:ext cx="1244062" cy="400110"/>
          </a:xfrm>
          <a:prstGeom prst="rect">
            <a:avLst/>
          </a:prstGeom>
          <a:noFill/>
        </p:spPr>
        <p:txBody>
          <a:bodyPr wrap="square" rtlCol="0">
            <a:spAutoFit/>
          </a:bodyPr>
          <a:lstStyle/>
          <a:p>
            <a:r>
              <a:rPr kumimoji="1" lang="ja-JP" altLang="en-US" sz="2000" dirty="0">
                <a:solidFill>
                  <a:srgbClr val="00B0F0"/>
                </a:solidFill>
              </a:rPr>
              <a:t>相手</a:t>
            </a:r>
            <a:r>
              <a:rPr kumimoji="1" lang="ja-JP" altLang="en-US" sz="2000" dirty="0"/>
              <a:t>の番</a:t>
            </a:r>
          </a:p>
        </p:txBody>
      </p:sp>
      <p:sp>
        <p:nvSpPr>
          <p:cNvPr id="69" name="テキスト ボックス 68">
            <a:extLst>
              <a:ext uri="{FF2B5EF4-FFF2-40B4-BE49-F238E27FC236}">
                <a16:creationId xmlns:a16="http://schemas.microsoft.com/office/drawing/2014/main" id="{D22F2AE1-F4BF-490C-93C6-B2785FBA3AC9}"/>
              </a:ext>
            </a:extLst>
          </p:cNvPr>
          <p:cNvSpPr txBox="1"/>
          <p:nvPr/>
        </p:nvSpPr>
        <p:spPr>
          <a:xfrm>
            <a:off x="582081" y="4496706"/>
            <a:ext cx="1244062" cy="400110"/>
          </a:xfrm>
          <a:prstGeom prst="rect">
            <a:avLst/>
          </a:prstGeom>
          <a:noFill/>
        </p:spPr>
        <p:txBody>
          <a:bodyPr wrap="square" rtlCol="0">
            <a:spAutoFit/>
          </a:bodyPr>
          <a:lstStyle/>
          <a:p>
            <a:r>
              <a:rPr kumimoji="1" lang="ja-JP" altLang="en-US" sz="2000" dirty="0">
                <a:solidFill>
                  <a:srgbClr val="00B050"/>
                </a:solidFill>
              </a:rPr>
              <a:t>自分</a:t>
            </a:r>
            <a:r>
              <a:rPr kumimoji="1" lang="ja-JP" altLang="en-US" sz="2000" dirty="0"/>
              <a:t>の番</a:t>
            </a:r>
          </a:p>
        </p:txBody>
      </p:sp>
      <p:sp>
        <p:nvSpPr>
          <p:cNvPr id="13" name="右矢印 12"/>
          <p:cNvSpPr/>
          <p:nvPr/>
        </p:nvSpPr>
        <p:spPr>
          <a:xfrm rot="1270815">
            <a:off x="5618932" y="2201621"/>
            <a:ext cx="1273422" cy="1048518"/>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こっちにする</a:t>
            </a:r>
          </a:p>
        </p:txBody>
      </p:sp>
    </p:spTree>
    <p:extLst>
      <p:ext uri="{BB962C8B-B14F-4D97-AF65-F5344CB8AC3E}">
        <p14:creationId xmlns:p14="http://schemas.microsoft.com/office/powerpoint/2010/main" val="809236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m</a:t>
            </a:r>
            <a:r>
              <a:rPr kumimoji="1" lang="en-US" altLang="ja-JP" dirty="0"/>
              <a:t>inimax</a:t>
            </a:r>
            <a:r>
              <a:rPr kumimoji="1" lang="ja-JP" altLang="en-US" dirty="0"/>
              <a:t>法の特徴</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15</a:t>
            </a:fld>
            <a:endParaRPr lang="ja-JP" altLang="en-US" dirty="0"/>
          </a:p>
        </p:txBody>
      </p:sp>
      <p:sp>
        <p:nvSpPr>
          <p:cNvPr id="35" name="コンテンツ プレースホルダー 2"/>
          <p:cNvSpPr txBox="1">
            <a:spLocks/>
          </p:cNvSpPr>
          <p:nvPr/>
        </p:nvSpPr>
        <p:spPr>
          <a:xfrm>
            <a:off x="832887" y="799547"/>
            <a:ext cx="7738578" cy="527757"/>
          </a:xfrm>
          <a:prstGeom prst="rect">
            <a:avLst/>
          </a:prstGeom>
          <a:ln>
            <a:noFill/>
          </a:ln>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solidFill>
                  <a:srgbClr val="FF0000"/>
                </a:solidFill>
              </a:rPr>
              <a:t>ゲーム終了まで探索すれば必ず勝てる手がわかる</a:t>
            </a:r>
          </a:p>
        </p:txBody>
      </p:sp>
      <p:sp>
        <p:nvSpPr>
          <p:cNvPr id="127" name="コンテンツ プレースホルダー 2"/>
          <p:cNvSpPr txBox="1">
            <a:spLocks/>
          </p:cNvSpPr>
          <p:nvPr/>
        </p:nvSpPr>
        <p:spPr>
          <a:xfrm>
            <a:off x="816035" y="1820254"/>
            <a:ext cx="5722741" cy="481938"/>
          </a:xfrm>
          <a:prstGeom prst="rect">
            <a:avLst/>
          </a:prstGeom>
          <a:ln>
            <a:noFill/>
          </a:ln>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solidFill>
                  <a:schemeClr val="accent5"/>
                </a:solidFill>
              </a:rPr>
              <a:t>最後まで読むには莫大な計算が必要</a:t>
            </a:r>
          </a:p>
        </p:txBody>
      </p:sp>
      <p:sp>
        <p:nvSpPr>
          <p:cNvPr id="339" name="コンテンツ プレースホルダー 2"/>
          <p:cNvSpPr txBox="1">
            <a:spLocks/>
          </p:cNvSpPr>
          <p:nvPr/>
        </p:nvSpPr>
        <p:spPr>
          <a:xfrm>
            <a:off x="800478" y="1298720"/>
            <a:ext cx="5722741" cy="481938"/>
          </a:xfrm>
          <a:prstGeom prst="rect">
            <a:avLst/>
          </a:prstGeom>
          <a:ln>
            <a:noFill/>
          </a:ln>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一方で</a:t>
            </a:r>
            <a:r>
              <a:rPr lang="en-US" altLang="ja-JP" dirty="0"/>
              <a:t>…</a:t>
            </a:r>
            <a:endParaRPr lang="ja-JP" altLang="en-US" dirty="0"/>
          </a:p>
        </p:txBody>
      </p:sp>
      <p:sp>
        <p:nvSpPr>
          <p:cNvPr id="340" name="右矢印 339"/>
          <p:cNvSpPr/>
          <p:nvPr/>
        </p:nvSpPr>
        <p:spPr>
          <a:xfrm>
            <a:off x="705024" y="2301512"/>
            <a:ext cx="602428" cy="548640"/>
          </a:xfrm>
          <a:prstGeom prst="right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1" name="コンテンツ プレースホルダー 2"/>
          <p:cNvSpPr txBox="1">
            <a:spLocks/>
          </p:cNvSpPr>
          <p:nvPr/>
        </p:nvSpPr>
        <p:spPr>
          <a:xfrm>
            <a:off x="1425034" y="2350769"/>
            <a:ext cx="7718614" cy="499383"/>
          </a:xfrm>
          <a:prstGeom prst="rect">
            <a:avLst/>
          </a:prstGeom>
          <a:ln>
            <a:noFill/>
          </a:ln>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途中で探索を打ち切り，その時点での盤面を評価</a:t>
            </a:r>
          </a:p>
        </p:txBody>
      </p:sp>
      <p:cxnSp>
        <p:nvCxnSpPr>
          <p:cNvPr id="342" name="直線コネクタ 341"/>
          <p:cNvCxnSpPr/>
          <p:nvPr/>
        </p:nvCxnSpPr>
        <p:spPr>
          <a:xfrm flipV="1">
            <a:off x="2284563" y="5787809"/>
            <a:ext cx="4620593" cy="5954"/>
          </a:xfrm>
          <a:prstGeom prst="line">
            <a:avLst/>
          </a:prstGeom>
          <a:ln>
            <a:prstDash val="lgDashDot"/>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grpSp>
        <p:nvGrpSpPr>
          <p:cNvPr id="360" name="グループ化 359"/>
          <p:cNvGrpSpPr/>
          <p:nvPr/>
        </p:nvGrpSpPr>
        <p:grpSpPr>
          <a:xfrm>
            <a:off x="2683524" y="3465764"/>
            <a:ext cx="3863359" cy="3074593"/>
            <a:chOff x="2668010" y="3398031"/>
            <a:chExt cx="3863359" cy="3074593"/>
          </a:xfrm>
        </p:grpSpPr>
        <p:sp>
          <p:nvSpPr>
            <p:cNvPr id="5" name="楕円 19">
              <a:extLst>
                <a:ext uri="{FF2B5EF4-FFF2-40B4-BE49-F238E27FC236}">
                  <a16:creationId xmlns:a16="http://schemas.microsoft.com/office/drawing/2014/main" id="{C3A38CDE-7027-4CD0-812A-A579F92E280A}"/>
                </a:ext>
              </a:extLst>
            </p:cNvPr>
            <p:cNvSpPr/>
            <p:nvPr/>
          </p:nvSpPr>
          <p:spPr>
            <a:xfrm>
              <a:off x="6133734" y="5254946"/>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6" name="楕円 19">
              <a:extLst>
                <a:ext uri="{FF2B5EF4-FFF2-40B4-BE49-F238E27FC236}">
                  <a16:creationId xmlns:a16="http://schemas.microsoft.com/office/drawing/2014/main" id="{C3A38CDE-7027-4CD0-812A-A579F92E280A}"/>
                </a:ext>
              </a:extLst>
            </p:cNvPr>
            <p:cNvSpPr/>
            <p:nvPr/>
          </p:nvSpPr>
          <p:spPr>
            <a:xfrm>
              <a:off x="5691502" y="5254946"/>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7" name="楕円 19">
              <a:extLst>
                <a:ext uri="{FF2B5EF4-FFF2-40B4-BE49-F238E27FC236}">
                  <a16:creationId xmlns:a16="http://schemas.microsoft.com/office/drawing/2014/main" id="{C3A38CDE-7027-4CD0-812A-A579F92E280A}"/>
                </a:ext>
              </a:extLst>
            </p:cNvPr>
            <p:cNvSpPr/>
            <p:nvPr/>
          </p:nvSpPr>
          <p:spPr>
            <a:xfrm>
              <a:off x="5128894" y="5254946"/>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8" name="楕円 19">
              <a:extLst>
                <a:ext uri="{FF2B5EF4-FFF2-40B4-BE49-F238E27FC236}">
                  <a16:creationId xmlns:a16="http://schemas.microsoft.com/office/drawing/2014/main" id="{C3A38CDE-7027-4CD0-812A-A579F92E280A}"/>
                </a:ext>
              </a:extLst>
            </p:cNvPr>
            <p:cNvSpPr/>
            <p:nvPr/>
          </p:nvSpPr>
          <p:spPr>
            <a:xfrm>
              <a:off x="4686662" y="5254946"/>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9" name="楕円 19">
              <a:extLst>
                <a:ext uri="{FF2B5EF4-FFF2-40B4-BE49-F238E27FC236}">
                  <a16:creationId xmlns:a16="http://schemas.microsoft.com/office/drawing/2014/main" id="{C3A38CDE-7027-4CD0-812A-A579F92E280A}"/>
                </a:ext>
              </a:extLst>
            </p:cNvPr>
            <p:cNvSpPr/>
            <p:nvPr/>
          </p:nvSpPr>
          <p:spPr>
            <a:xfrm>
              <a:off x="4162427" y="5254946"/>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0" name="楕円 19">
              <a:extLst>
                <a:ext uri="{FF2B5EF4-FFF2-40B4-BE49-F238E27FC236}">
                  <a16:creationId xmlns:a16="http://schemas.microsoft.com/office/drawing/2014/main" id="{C3A38CDE-7027-4CD0-812A-A579F92E280A}"/>
                </a:ext>
              </a:extLst>
            </p:cNvPr>
            <p:cNvSpPr/>
            <p:nvPr/>
          </p:nvSpPr>
          <p:spPr>
            <a:xfrm>
              <a:off x="3720195" y="5254946"/>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 name="楕円 19">
              <a:extLst>
                <a:ext uri="{FF2B5EF4-FFF2-40B4-BE49-F238E27FC236}">
                  <a16:creationId xmlns:a16="http://schemas.microsoft.com/office/drawing/2014/main" id="{C3A38CDE-7027-4CD0-812A-A579F92E280A}"/>
                </a:ext>
              </a:extLst>
            </p:cNvPr>
            <p:cNvSpPr/>
            <p:nvPr/>
          </p:nvSpPr>
          <p:spPr>
            <a:xfrm>
              <a:off x="3157587" y="5254946"/>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 name="楕円 19">
              <a:extLst>
                <a:ext uri="{FF2B5EF4-FFF2-40B4-BE49-F238E27FC236}">
                  <a16:creationId xmlns:a16="http://schemas.microsoft.com/office/drawing/2014/main" id="{C3A38CDE-7027-4CD0-812A-A579F92E280A}"/>
                </a:ext>
              </a:extLst>
            </p:cNvPr>
            <p:cNvSpPr/>
            <p:nvPr/>
          </p:nvSpPr>
          <p:spPr>
            <a:xfrm>
              <a:off x="2715355" y="5254946"/>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13" name="直線コネクタ 12"/>
            <p:cNvCxnSpPr>
              <a:stCxn id="12" idx="0"/>
              <a:endCxn id="15" idx="3"/>
            </p:cNvCxnSpPr>
            <p:nvPr/>
          </p:nvCxnSpPr>
          <p:spPr>
            <a:xfrm flipV="1">
              <a:off x="2899323" y="4920166"/>
              <a:ext cx="100993"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 name="直線コネクタ 13"/>
            <p:cNvCxnSpPr>
              <a:stCxn id="11" idx="0"/>
              <a:endCxn id="15" idx="5"/>
            </p:cNvCxnSpPr>
            <p:nvPr/>
          </p:nvCxnSpPr>
          <p:spPr>
            <a:xfrm flipH="1" flipV="1">
              <a:off x="3260485" y="4920166"/>
              <a:ext cx="81070"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5" name="楕円 19">
              <a:extLst>
                <a:ext uri="{FF2B5EF4-FFF2-40B4-BE49-F238E27FC236}">
                  <a16:creationId xmlns:a16="http://schemas.microsoft.com/office/drawing/2014/main" id="{C3A38CDE-7027-4CD0-812A-A579F92E280A}"/>
                </a:ext>
              </a:extLst>
            </p:cNvPr>
            <p:cNvSpPr/>
            <p:nvPr/>
          </p:nvSpPr>
          <p:spPr>
            <a:xfrm>
              <a:off x="2946433" y="4614667"/>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6" name="楕円 19">
              <a:extLst>
                <a:ext uri="{FF2B5EF4-FFF2-40B4-BE49-F238E27FC236}">
                  <a16:creationId xmlns:a16="http://schemas.microsoft.com/office/drawing/2014/main" id="{C3A38CDE-7027-4CD0-812A-A579F92E280A}"/>
                </a:ext>
              </a:extLst>
            </p:cNvPr>
            <p:cNvSpPr/>
            <p:nvPr/>
          </p:nvSpPr>
          <p:spPr>
            <a:xfrm>
              <a:off x="3924237" y="4614667"/>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7" name="楕円 19">
              <a:extLst>
                <a:ext uri="{FF2B5EF4-FFF2-40B4-BE49-F238E27FC236}">
                  <a16:creationId xmlns:a16="http://schemas.microsoft.com/office/drawing/2014/main" id="{C3A38CDE-7027-4CD0-812A-A579F92E280A}"/>
                </a:ext>
              </a:extLst>
            </p:cNvPr>
            <p:cNvSpPr/>
            <p:nvPr/>
          </p:nvSpPr>
          <p:spPr>
            <a:xfrm>
              <a:off x="4910741" y="4614667"/>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8" name="楕円 19">
              <a:extLst>
                <a:ext uri="{FF2B5EF4-FFF2-40B4-BE49-F238E27FC236}">
                  <a16:creationId xmlns:a16="http://schemas.microsoft.com/office/drawing/2014/main" id="{C3A38CDE-7027-4CD0-812A-A579F92E280A}"/>
                </a:ext>
              </a:extLst>
            </p:cNvPr>
            <p:cNvSpPr/>
            <p:nvPr/>
          </p:nvSpPr>
          <p:spPr>
            <a:xfrm>
              <a:off x="5897244" y="4614667"/>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9" name="楕円 19">
              <a:extLst>
                <a:ext uri="{FF2B5EF4-FFF2-40B4-BE49-F238E27FC236}">
                  <a16:creationId xmlns:a16="http://schemas.microsoft.com/office/drawing/2014/main" id="{C3A38CDE-7027-4CD0-812A-A579F92E280A}"/>
                </a:ext>
              </a:extLst>
            </p:cNvPr>
            <p:cNvSpPr/>
            <p:nvPr/>
          </p:nvSpPr>
          <p:spPr>
            <a:xfrm>
              <a:off x="3477924" y="3944878"/>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0" name="楕円 19">
              <a:extLst>
                <a:ext uri="{FF2B5EF4-FFF2-40B4-BE49-F238E27FC236}">
                  <a16:creationId xmlns:a16="http://schemas.microsoft.com/office/drawing/2014/main" id="{C3A38CDE-7027-4CD0-812A-A579F92E280A}"/>
                </a:ext>
              </a:extLst>
            </p:cNvPr>
            <p:cNvSpPr/>
            <p:nvPr/>
          </p:nvSpPr>
          <p:spPr>
            <a:xfrm>
              <a:off x="5400905" y="3944878"/>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1" name="楕円 19">
              <a:extLst>
                <a:ext uri="{FF2B5EF4-FFF2-40B4-BE49-F238E27FC236}">
                  <a16:creationId xmlns:a16="http://schemas.microsoft.com/office/drawing/2014/main" id="{C3A38CDE-7027-4CD0-812A-A579F92E280A}"/>
                </a:ext>
              </a:extLst>
            </p:cNvPr>
            <p:cNvSpPr/>
            <p:nvPr/>
          </p:nvSpPr>
          <p:spPr>
            <a:xfrm>
              <a:off x="4426998" y="3398031"/>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22" name="直線コネクタ 21"/>
            <p:cNvCxnSpPr>
              <a:stCxn id="21" idx="3"/>
              <a:endCxn id="19" idx="0"/>
            </p:cNvCxnSpPr>
            <p:nvPr/>
          </p:nvCxnSpPr>
          <p:spPr>
            <a:xfrm flipH="1">
              <a:off x="3661892" y="3703530"/>
              <a:ext cx="818989" cy="24134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3" name="直線コネクタ 22"/>
            <p:cNvCxnSpPr>
              <a:stCxn id="21" idx="5"/>
              <a:endCxn id="20" idx="0"/>
            </p:cNvCxnSpPr>
            <p:nvPr/>
          </p:nvCxnSpPr>
          <p:spPr>
            <a:xfrm>
              <a:off x="4741051" y="3703530"/>
              <a:ext cx="843823" cy="24134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 name="直線コネクタ 23"/>
            <p:cNvCxnSpPr>
              <a:stCxn id="19" idx="3"/>
              <a:endCxn id="15" idx="0"/>
            </p:cNvCxnSpPr>
            <p:nvPr/>
          </p:nvCxnSpPr>
          <p:spPr>
            <a:xfrm flipH="1">
              <a:off x="3130401" y="4250377"/>
              <a:ext cx="401406" cy="36429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5" name="直線コネクタ 24"/>
            <p:cNvCxnSpPr>
              <a:stCxn id="19" idx="5"/>
              <a:endCxn id="16" idx="0"/>
            </p:cNvCxnSpPr>
            <p:nvPr/>
          </p:nvCxnSpPr>
          <p:spPr>
            <a:xfrm>
              <a:off x="3791977" y="4250377"/>
              <a:ext cx="316228" cy="36429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6" name="直線コネクタ 25"/>
            <p:cNvCxnSpPr>
              <a:stCxn id="20" idx="3"/>
              <a:endCxn id="17" idx="0"/>
            </p:cNvCxnSpPr>
            <p:nvPr/>
          </p:nvCxnSpPr>
          <p:spPr>
            <a:xfrm flipH="1">
              <a:off x="5094709" y="4250377"/>
              <a:ext cx="360080" cy="36429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7" name="直線コネクタ 26"/>
            <p:cNvCxnSpPr>
              <a:stCxn id="20" idx="5"/>
              <a:endCxn id="18" idx="0"/>
            </p:cNvCxnSpPr>
            <p:nvPr/>
          </p:nvCxnSpPr>
          <p:spPr>
            <a:xfrm>
              <a:off x="5714958" y="4250377"/>
              <a:ext cx="366254" cy="36429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 name="直線コネクタ 27"/>
            <p:cNvCxnSpPr>
              <a:stCxn id="16" idx="3"/>
              <a:endCxn id="10" idx="0"/>
            </p:cNvCxnSpPr>
            <p:nvPr/>
          </p:nvCxnSpPr>
          <p:spPr>
            <a:xfrm flipH="1">
              <a:off x="3904163" y="4920166"/>
              <a:ext cx="73958"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9" name="直線コネクタ 28"/>
            <p:cNvCxnSpPr>
              <a:stCxn id="16" idx="5"/>
              <a:endCxn id="9" idx="0"/>
            </p:cNvCxnSpPr>
            <p:nvPr/>
          </p:nvCxnSpPr>
          <p:spPr>
            <a:xfrm>
              <a:off x="4238290" y="4920166"/>
              <a:ext cx="108105"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0" name="直線コネクタ 29"/>
            <p:cNvCxnSpPr>
              <a:stCxn id="17" idx="3"/>
              <a:endCxn id="8" idx="0"/>
            </p:cNvCxnSpPr>
            <p:nvPr/>
          </p:nvCxnSpPr>
          <p:spPr>
            <a:xfrm flipH="1">
              <a:off x="4870630" y="4920166"/>
              <a:ext cx="93993"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1" name="直線コネクタ 30"/>
            <p:cNvCxnSpPr>
              <a:stCxn id="17" idx="5"/>
              <a:endCxn id="7" idx="0"/>
            </p:cNvCxnSpPr>
            <p:nvPr/>
          </p:nvCxnSpPr>
          <p:spPr>
            <a:xfrm>
              <a:off x="5224793" y="4920166"/>
              <a:ext cx="88069"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2" name="直線コネクタ 31"/>
            <p:cNvCxnSpPr>
              <a:stCxn id="18" idx="3"/>
              <a:endCxn id="6" idx="0"/>
            </p:cNvCxnSpPr>
            <p:nvPr/>
          </p:nvCxnSpPr>
          <p:spPr>
            <a:xfrm flipH="1">
              <a:off x="5875470" y="4920166"/>
              <a:ext cx="75657"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3" name="直線コネクタ 32"/>
            <p:cNvCxnSpPr>
              <a:stCxn id="18" idx="5"/>
              <a:endCxn id="5" idx="0"/>
            </p:cNvCxnSpPr>
            <p:nvPr/>
          </p:nvCxnSpPr>
          <p:spPr>
            <a:xfrm>
              <a:off x="6211297" y="4920166"/>
              <a:ext cx="106405"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52" name="楕円 19">
              <a:extLst>
                <a:ext uri="{FF2B5EF4-FFF2-40B4-BE49-F238E27FC236}">
                  <a16:creationId xmlns:a16="http://schemas.microsoft.com/office/drawing/2014/main" id="{C3A38CDE-7027-4CD0-812A-A579F92E280A}"/>
                </a:ext>
              </a:extLst>
            </p:cNvPr>
            <p:cNvSpPr/>
            <p:nvPr/>
          </p:nvSpPr>
          <p:spPr>
            <a:xfrm>
              <a:off x="2715355" y="5254946"/>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grpSp>
          <p:nvGrpSpPr>
            <p:cNvPr id="163" name="グループ化 162">
              <a:extLst>
                <a:ext uri="{FF2B5EF4-FFF2-40B4-BE49-F238E27FC236}">
                  <a16:creationId xmlns:a16="http://schemas.microsoft.com/office/drawing/2014/main" id="{379CB5EB-562A-4356-AA8E-A96FBED450F2}"/>
                </a:ext>
              </a:extLst>
            </p:cNvPr>
            <p:cNvGrpSpPr/>
            <p:nvPr/>
          </p:nvGrpSpPr>
          <p:grpSpPr>
            <a:xfrm>
              <a:off x="4556487" y="5968624"/>
              <a:ext cx="45721" cy="504000"/>
              <a:chOff x="992298" y="2865227"/>
              <a:chExt cx="45721" cy="311919"/>
            </a:xfrm>
          </p:grpSpPr>
          <p:sp>
            <p:nvSpPr>
              <p:cNvPr id="164" name="円/楕円 93">
                <a:extLst>
                  <a:ext uri="{FF2B5EF4-FFF2-40B4-BE49-F238E27FC236}">
                    <a16:creationId xmlns:a16="http://schemas.microsoft.com/office/drawing/2014/main" id="{D47439C9-666F-4BE4-A9D6-267F873F7DC8}"/>
                  </a:ext>
                </a:extLst>
              </p:cNvPr>
              <p:cNvSpPr/>
              <p:nvPr/>
            </p:nvSpPr>
            <p:spPr>
              <a:xfrm>
                <a:off x="992300" y="28652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65" name="円/楕円 94">
                <a:extLst>
                  <a:ext uri="{FF2B5EF4-FFF2-40B4-BE49-F238E27FC236}">
                    <a16:creationId xmlns:a16="http://schemas.microsoft.com/office/drawing/2014/main" id="{4A0C3D9C-5EB2-4D63-8EC4-3FD351AD554D}"/>
                  </a:ext>
                </a:extLst>
              </p:cNvPr>
              <p:cNvSpPr/>
              <p:nvPr/>
            </p:nvSpPr>
            <p:spPr>
              <a:xfrm>
                <a:off x="992299" y="29983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66" name="円/楕円 95">
                <a:extLst>
                  <a:ext uri="{FF2B5EF4-FFF2-40B4-BE49-F238E27FC236}">
                    <a16:creationId xmlns:a16="http://schemas.microsoft.com/office/drawing/2014/main" id="{2269E0C7-F7FE-4569-BC8A-BC25D78714BD}"/>
                  </a:ext>
                </a:extLst>
              </p:cNvPr>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cxnSp>
          <p:nvCxnSpPr>
            <p:cNvPr id="344" name="直線コネクタ 343"/>
            <p:cNvCxnSpPr/>
            <p:nvPr/>
          </p:nvCxnSpPr>
          <p:spPr>
            <a:xfrm flipV="1">
              <a:off x="2668010" y="5560445"/>
              <a:ext cx="100993"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5" name="直線コネクタ 344"/>
            <p:cNvCxnSpPr/>
            <p:nvPr/>
          </p:nvCxnSpPr>
          <p:spPr>
            <a:xfrm flipH="1" flipV="1">
              <a:off x="3029172" y="5560445"/>
              <a:ext cx="81070"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6" name="直線コネクタ 345"/>
            <p:cNvCxnSpPr/>
            <p:nvPr/>
          </p:nvCxnSpPr>
          <p:spPr>
            <a:xfrm flipV="1">
              <a:off x="3106050" y="5558823"/>
              <a:ext cx="100993"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7" name="直線コネクタ 346"/>
            <p:cNvCxnSpPr/>
            <p:nvPr/>
          </p:nvCxnSpPr>
          <p:spPr>
            <a:xfrm flipH="1" flipV="1">
              <a:off x="3467212" y="5558823"/>
              <a:ext cx="81070"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8" name="直線コネクタ 347"/>
            <p:cNvCxnSpPr/>
            <p:nvPr/>
          </p:nvCxnSpPr>
          <p:spPr>
            <a:xfrm flipV="1">
              <a:off x="3646335" y="5558823"/>
              <a:ext cx="100993"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9" name="直線コネクタ 348"/>
            <p:cNvCxnSpPr/>
            <p:nvPr/>
          </p:nvCxnSpPr>
          <p:spPr>
            <a:xfrm flipH="1" flipV="1">
              <a:off x="4007497" y="5558823"/>
              <a:ext cx="81070"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0" name="直線コネクタ 349"/>
            <p:cNvCxnSpPr/>
            <p:nvPr/>
          </p:nvCxnSpPr>
          <p:spPr>
            <a:xfrm flipV="1">
              <a:off x="4109728" y="5558640"/>
              <a:ext cx="100993"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1" name="直線コネクタ 350"/>
            <p:cNvCxnSpPr/>
            <p:nvPr/>
          </p:nvCxnSpPr>
          <p:spPr>
            <a:xfrm flipH="1" flipV="1">
              <a:off x="4470890" y="5558640"/>
              <a:ext cx="81070"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2" name="直線コネクタ 351"/>
            <p:cNvCxnSpPr/>
            <p:nvPr/>
          </p:nvCxnSpPr>
          <p:spPr>
            <a:xfrm flipV="1">
              <a:off x="4632237" y="5560445"/>
              <a:ext cx="100993"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3" name="直線コネクタ 352"/>
            <p:cNvCxnSpPr/>
            <p:nvPr/>
          </p:nvCxnSpPr>
          <p:spPr>
            <a:xfrm flipH="1" flipV="1">
              <a:off x="4993399" y="5560445"/>
              <a:ext cx="81070"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4" name="直線コネクタ 353"/>
            <p:cNvCxnSpPr/>
            <p:nvPr/>
          </p:nvCxnSpPr>
          <p:spPr>
            <a:xfrm flipV="1">
              <a:off x="5075707" y="5566822"/>
              <a:ext cx="100993"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5" name="直線コネクタ 354"/>
            <p:cNvCxnSpPr/>
            <p:nvPr/>
          </p:nvCxnSpPr>
          <p:spPr>
            <a:xfrm flipH="1" flipV="1">
              <a:off x="5436869" y="5566822"/>
              <a:ext cx="81070"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6" name="直線コネクタ 355"/>
            <p:cNvCxnSpPr/>
            <p:nvPr/>
          </p:nvCxnSpPr>
          <p:spPr>
            <a:xfrm flipV="1">
              <a:off x="5646999" y="5544870"/>
              <a:ext cx="100993"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7" name="直線コネクタ 356"/>
            <p:cNvCxnSpPr/>
            <p:nvPr/>
          </p:nvCxnSpPr>
          <p:spPr>
            <a:xfrm flipH="1" flipV="1">
              <a:off x="6008161" y="5544870"/>
              <a:ext cx="81070"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8" name="直線コネクタ 357"/>
            <p:cNvCxnSpPr/>
            <p:nvPr/>
          </p:nvCxnSpPr>
          <p:spPr>
            <a:xfrm flipV="1">
              <a:off x="6089137" y="5558640"/>
              <a:ext cx="100993"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9" name="直線コネクタ 358"/>
            <p:cNvCxnSpPr/>
            <p:nvPr/>
          </p:nvCxnSpPr>
          <p:spPr>
            <a:xfrm flipH="1" flipV="1">
              <a:off x="6450299" y="5558640"/>
              <a:ext cx="81070"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grpSp>
    </p:spTree>
    <p:extLst>
      <p:ext uri="{BB962C8B-B14F-4D97-AF65-F5344CB8AC3E}">
        <p14:creationId xmlns:p14="http://schemas.microsoft.com/office/powerpoint/2010/main" val="1629060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42"/>
                                        </p:tgtEl>
                                        <p:attrNameLst>
                                          <p:attrName>style.visibility</p:attrName>
                                        </p:attrNameLst>
                                      </p:cBhvr>
                                      <p:to>
                                        <p:strVal val="visible"/>
                                      </p:to>
                                    </p:set>
                                    <p:animEffect transition="in" filter="wipe(left)">
                                      <p:cBhvr>
                                        <p:cTn id="7" dur="500"/>
                                        <p:tgtEl>
                                          <p:spTgt spid="3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ja-JP" altLang="en-US" dirty="0"/>
              <a:t>アルゴリズム</a:t>
            </a:r>
            <a:r>
              <a:rPr kumimoji="1" lang="ja-JP" altLang="en-US" dirty="0"/>
              <a:t>の</a:t>
            </a:r>
            <a:r>
              <a:rPr lang="ja-JP" altLang="en-US" dirty="0"/>
              <a:t>特徴</a:t>
            </a:r>
            <a:endParaRPr kumimoji="1" lang="ja-JP" altLang="en-US" dirty="0"/>
          </a:p>
        </p:txBody>
      </p:sp>
      <p:sp>
        <p:nvSpPr>
          <p:cNvPr id="3" name="コンテンツ プレースホルダー 2"/>
          <p:cNvSpPr>
            <a:spLocks noGrp="1"/>
          </p:cNvSpPr>
          <p:nvPr>
            <p:ph idx="1"/>
          </p:nvPr>
        </p:nvSpPr>
        <p:spPr>
          <a:xfrm>
            <a:off x="822957" y="1096377"/>
            <a:ext cx="7543801" cy="1661656"/>
          </a:xfrm>
          <a:ln>
            <a:solidFill>
              <a:srgbClr val="FFC000"/>
            </a:solidFill>
          </a:ln>
        </p:spPr>
        <p:style>
          <a:lnRef idx="2">
            <a:schemeClr val="dk1"/>
          </a:lnRef>
          <a:fillRef idx="1">
            <a:schemeClr val="lt1"/>
          </a:fillRef>
          <a:effectRef idx="0">
            <a:schemeClr val="dk1"/>
          </a:effectRef>
          <a:fontRef idx="minor">
            <a:schemeClr val="dk1"/>
          </a:fontRef>
        </p:style>
        <p:txBody>
          <a:bodyPr/>
          <a:lstStyle/>
          <a:p>
            <a:r>
              <a:rPr lang="ja-JP" altLang="en-US" dirty="0"/>
              <a:t>既存の対戦アルゴリズム</a:t>
            </a:r>
            <a:endParaRPr lang="en-US" altLang="ja-JP" dirty="0"/>
          </a:p>
          <a:p>
            <a:r>
              <a:rPr lang="ja-JP" altLang="en-US" dirty="0"/>
              <a:t>途中で探索を打ち切り，その時点での盤面を評価</a:t>
            </a:r>
            <a:endParaRPr lang="en-US" altLang="ja-JP" dirty="0"/>
          </a:p>
          <a:p>
            <a:r>
              <a:rPr kumimoji="1" lang="ja-JP" altLang="en-US" dirty="0"/>
              <a:t>　　　　</a:t>
            </a:r>
            <a:r>
              <a:rPr kumimoji="1" lang="ja-JP" altLang="en-US" sz="3200" dirty="0">
                <a:solidFill>
                  <a:schemeClr val="accent5"/>
                </a:solidFill>
              </a:rPr>
              <a:t>最終的に勝てるのかは分からない</a:t>
            </a:r>
            <a:endParaRPr kumimoji="1" lang="en-US" altLang="ja-JP" sz="3200" dirty="0">
              <a:solidFill>
                <a:schemeClr val="accent5"/>
              </a:solidFill>
            </a:endParaRPr>
          </a:p>
          <a:p>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16</a:t>
            </a:fld>
            <a:endParaRPr lang="ja-JP" altLang="en-US" dirty="0"/>
          </a:p>
        </p:txBody>
      </p:sp>
      <p:sp>
        <p:nvSpPr>
          <p:cNvPr id="47" name="右矢印 46"/>
          <p:cNvSpPr/>
          <p:nvPr/>
        </p:nvSpPr>
        <p:spPr>
          <a:xfrm>
            <a:off x="1065007" y="2098187"/>
            <a:ext cx="602428" cy="548640"/>
          </a:xfrm>
          <a:prstGeom prst="right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6" name="グループ化 5"/>
          <p:cNvGrpSpPr/>
          <p:nvPr/>
        </p:nvGrpSpPr>
        <p:grpSpPr>
          <a:xfrm>
            <a:off x="5513042" y="2849880"/>
            <a:ext cx="3544565" cy="982093"/>
            <a:chOff x="2661624" y="1790595"/>
            <a:chExt cx="7083019" cy="2033693"/>
          </a:xfrm>
        </p:grpSpPr>
        <p:grpSp>
          <p:nvGrpSpPr>
            <p:cNvPr id="141" name="グループ化 140"/>
            <p:cNvGrpSpPr/>
            <p:nvPr/>
          </p:nvGrpSpPr>
          <p:grpSpPr>
            <a:xfrm>
              <a:off x="2926740" y="1790595"/>
              <a:ext cx="6012158" cy="2033693"/>
              <a:chOff x="872075" y="1381310"/>
              <a:chExt cx="6012158" cy="2033693"/>
            </a:xfrm>
          </p:grpSpPr>
          <p:sp>
            <p:nvSpPr>
              <p:cNvPr id="142" name="二等辺三角形 141"/>
              <p:cNvSpPr/>
              <p:nvPr/>
            </p:nvSpPr>
            <p:spPr>
              <a:xfrm>
                <a:off x="872075" y="2123096"/>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43" name="円/楕円 142"/>
              <p:cNvSpPr/>
              <p:nvPr/>
            </p:nvSpPr>
            <p:spPr>
              <a:xfrm>
                <a:off x="3799596" y="1381310"/>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144" name="直線コネクタ 143"/>
              <p:cNvCxnSpPr>
                <a:stCxn id="148" idx="1"/>
                <a:endCxn id="143" idx="4"/>
              </p:cNvCxnSpPr>
              <p:nvPr/>
            </p:nvCxnSpPr>
            <p:spPr>
              <a:xfrm flipH="1" flipV="1">
                <a:off x="3907596" y="1597310"/>
                <a:ext cx="2166425" cy="3932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5" name="直線コネクタ 144"/>
              <p:cNvCxnSpPr>
                <a:stCxn id="143" idx="4"/>
                <a:endCxn id="151" idx="0"/>
              </p:cNvCxnSpPr>
              <p:nvPr/>
            </p:nvCxnSpPr>
            <p:spPr>
              <a:xfrm flipH="1">
                <a:off x="1605918" y="1597310"/>
                <a:ext cx="2301678" cy="3293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6" name="直線コネクタ 145"/>
              <p:cNvCxnSpPr>
                <a:stCxn id="149" idx="0"/>
                <a:endCxn id="143" idx="4"/>
              </p:cNvCxnSpPr>
              <p:nvPr/>
            </p:nvCxnSpPr>
            <p:spPr>
              <a:xfrm flipH="1" flipV="1">
                <a:off x="3907596" y="1597310"/>
                <a:ext cx="716035" cy="31671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7" name="直線コネクタ 146"/>
              <p:cNvCxnSpPr>
                <a:stCxn id="150" idx="0"/>
                <a:endCxn id="143" idx="4"/>
              </p:cNvCxnSpPr>
              <p:nvPr/>
            </p:nvCxnSpPr>
            <p:spPr>
              <a:xfrm flipV="1">
                <a:off x="3145861" y="1597310"/>
                <a:ext cx="761735" cy="3293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48" name="円/楕円 147"/>
              <p:cNvSpPr/>
              <p:nvPr/>
            </p:nvSpPr>
            <p:spPr>
              <a:xfrm>
                <a:off x="6042389" y="1958950"/>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49" name="円/楕円 148"/>
              <p:cNvSpPr/>
              <p:nvPr/>
            </p:nvSpPr>
            <p:spPr>
              <a:xfrm>
                <a:off x="4515631" y="1914028"/>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0" name="円/楕円 149"/>
              <p:cNvSpPr/>
              <p:nvPr/>
            </p:nvSpPr>
            <p:spPr>
              <a:xfrm>
                <a:off x="3037861" y="1926634"/>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1" name="円/楕円 150"/>
              <p:cNvSpPr/>
              <p:nvPr/>
            </p:nvSpPr>
            <p:spPr>
              <a:xfrm>
                <a:off x="1497918" y="192663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2" name="二等辺三角形 151"/>
              <p:cNvSpPr/>
              <p:nvPr/>
            </p:nvSpPr>
            <p:spPr>
              <a:xfrm>
                <a:off x="2402070" y="2123095"/>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53" name="二等辺三角形 152"/>
              <p:cNvSpPr/>
              <p:nvPr/>
            </p:nvSpPr>
            <p:spPr>
              <a:xfrm>
                <a:off x="3889823" y="2123095"/>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54" name="二等辺三角形 153"/>
              <p:cNvSpPr/>
              <p:nvPr/>
            </p:nvSpPr>
            <p:spPr>
              <a:xfrm>
                <a:off x="5416546" y="2123095"/>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grpSp>
        <p:cxnSp>
          <p:nvCxnSpPr>
            <p:cNvPr id="155" name="直線コネクタ 154"/>
            <p:cNvCxnSpPr/>
            <p:nvPr/>
          </p:nvCxnSpPr>
          <p:spPr>
            <a:xfrm>
              <a:off x="2661624" y="3171632"/>
              <a:ext cx="7083019" cy="0"/>
            </a:xfrm>
            <a:prstGeom prst="line">
              <a:avLst/>
            </a:prstGeom>
            <a:ln>
              <a:prstDash val="lgDashDot"/>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grpSp>
      <p:sp>
        <p:nvSpPr>
          <p:cNvPr id="55" name="コンテンツ プレースホルダー 2"/>
          <p:cNvSpPr txBox="1">
            <a:spLocks/>
          </p:cNvSpPr>
          <p:nvPr/>
        </p:nvSpPr>
        <p:spPr>
          <a:xfrm>
            <a:off x="822959" y="4459110"/>
            <a:ext cx="7543801" cy="1409983"/>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lgn="ctr"/>
            <a:r>
              <a:rPr lang="ja-JP" altLang="en-US" sz="6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モンテカルロ法</a:t>
            </a:r>
            <a:endParaRPr lang="en-US" altLang="ja-JP" sz="6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1867614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kumimoji="1" lang="ja-JP" altLang="en-US" dirty="0"/>
              <a:t>モンテカルロ法　とは</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17</a:t>
            </a:fld>
            <a:endParaRPr lang="ja-JP" altLang="en-US" dirty="0"/>
          </a:p>
        </p:txBody>
      </p:sp>
      <p:sp>
        <p:nvSpPr>
          <p:cNvPr id="6" name="テキスト ボックス 5"/>
          <p:cNvSpPr txBox="1"/>
          <p:nvPr/>
        </p:nvSpPr>
        <p:spPr>
          <a:xfrm>
            <a:off x="822959" y="2066925"/>
            <a:ext cx="7543800" cy="954107"/>
          </a:xfrm>
          <a:prstGeom prst="rect">
            <a:avLst/>
          </a:prstGeom>
          <a:ln>
            <a:solidFill>
              <a:schemeClr val="accent6"/>
            </a:solidFill>
          </a:ln>
        </p:spPr>
        <p:style>
          <a:lnRef idx="2">
            <a:schemeClr val="accent4"/>
          </a:lnRef>
          <a:fillRef idx="1">
            <a:schemeClr val="lt1"/>
          </a:fillRef>
          <a:effectRef idx="0">
            <a:schemeClr val="accent4"/>
          </a:effectRef>
          <a:fontRef idx="minor">
            <a:schemeClr val="dk1"/>
          </a:fontRef>
        </p:style>
        <p:txBody>
          <a:bodyPr wrap="square" rtlCol="0">
            <a:spAutoFit/>
          </a:bodyPr>
          <a:lstStyle/>
          <a:p>
            <a:r>
              <a:rPr kumimoji="1" lang="ja-JP" altLang="en-US" sz="2800" dirty="0"/>
              <a:t>ある盤面からゲーム終了までの操作をランダムに選び，次に取りうる行動ごとの勝率を求める．</a:t>
            </a:r>
          </a:p>
        </p:txBody>
      </p:sp>
      <p:sp>
        <p:nvSpPr>
          <p:cNvPr id="8" name="コンテンツ プレースホルダー 2">
            <a:extLst>
              <a:ext uri="{FF2B5EF4-FFF2-40B4-BE49-F238E27FC236}">
                <a16:creationId xmlns:a16="http://schemas.microsoft.com/office/drawing/2014/main" id="{877285FE-D63E-4C93-98CE-556B7B9B400D}"/>
              </a:ext>
            </a:extLst>
          </p:cNvPr>
          <p:cNvSpPr txBox="1">
            <a:spLocks/>
          </p:cNvSpPr>
          <p:nvPr/>
        </p:nvSpPr>
        <p:spPr>
          <a:xfrm>
            <a:off x="822959" y="758816"/>
            <a:ext cx="7543801" cy="1276150"/>
          </a:xfrm>
          <a:prstGeom prst="rect">
            <a:avLst/>
          </a:prstGeom>
        </p:spPr>
        <p:txBody>
          <a:bodyPr vert="horz" lIns="0" tIns="45720" rIns="0" bIns="45720" rtlCol="0">
            <a:normAutofit fontScale="62500" lnSpcReduction="20000"/>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4500" dirty="0"/>
              <a:t>シミュレーションや数値計算を乱数を用いて行う</a:t>
            </a:r>
            <a:endParaRPr lang="en-US" altLang="ja-JP" sz="4500" dirty="0"/>
          </a:p>
          <a:p>
            <a:r>
              <a:rPr lang="ja-JP" altLang="en-US" sz="4500" dirty="0"/>
              <a:t>手法の総称．</a:t>
            </a:r>
            <a:endParaRPr lang="en-US" altLang="ja-JP" sz="4500" dirty="0"/>
          </a:p>
          <a:p>
            <a:r>
              <a:rPr lang="ja-JP" altLang="en-US" sz="4500" dirty="0"/>
              <a:t>どういうことかというと</a:t>
            </a:r>
            <a:r>
              <a:rPr lang="en-US" altLang="ja-JP" sz="4500" dirty="0"/>
              <a:t>…</a:t>
            </a:r>
          </a:p>
          <a:p>
            <a:endParaRPr lang="ja-JP" altLang="en-US" dirty="0"/>
          </a:p>
        </p:txBody>
      </p:sp>
      <p:cxnSp>
        <p:nvCxnSpPr>
          <p:cNvPr id="13" name="直線コネクタ 12"/>
          <p:cNvCxnSpPr/>
          <p:nvPr/>
        </p:nvCxnSpPr>
        <p:spPr>
          <a:xfrm>
            <a:off x="2896011" y="2520176"/>
            <a:ext cx="5400000" cy="0"/>
          </a:xfrm>
          <a:prstGeom prst="line">
            <a:avLst/>
          </a:prstGeom>
          <a:ln>
            <a:solidFill>
              <a:srgbClr val="0070C0"/>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 name="直線コネクタ 13"/>
          <p:cNvCxnSpPr/>
          <p:nvPr/>
        </p:nvCxnSpPr>
        <p:spPr>
          <a:xfrm flipV="1">
            <a:off x="920633" y="2932771"/>
            <a:ext cx="720000" cy="0"/>
          </a:xfrm>
          <a:prstGeom prst="line">
            <a:avLst/>
          </a:prstGeom>
          <a:ln>
            <a:solidFill>
              <a:srgbClr val="0070C0"/>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5" name="角丸四角形吹き出し 14"/>
          <p:cNvSpPr/>
          <p:nvPr/>
        </p:nvSpPr>
        <p:spPr>
          <a:xfrm>
            <a:off x="5620215" y="1304693"/>
            <a:ext cx="2686040" cy="546409"/>
          </a:xfrm>
          <a:prstGeom prst="wedgeRoundRectCallout">
            <a:avLst>
              <a:gd name="adj1" fmla="val -70651"/>
              <a:gd name="adj2" fmla="val 105357"/>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400" dirty="0">
                <a:solidFill>
                  <a:srgbClr val="FF0000"/>
                </a:solidFill>
              </a:rPr>
              <a:t>プレイアウト</a:t>
            </a:r>
            <a:r>
              <a:rPr kumimoji="1" lang="ja-JP" altLang="en-US" sz="2400" dirty="0"/>
              <a:t>と呼ぶ</a:t>
            </a:r>
          </a:p>
        </p:txBody>
      </p:sp>
    </p:spTree>
    <p:extLst>
      <p:ext uri="{BB962C8B-B14F-4D97-AF65-F5344CB8AC3E}">
        <p14:creationId xmlns:p14="http://schemas.microsoft.com/office/powerpoint/2010/main" val="3098522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2" end="2"/>
                                            </p:txEl>
                                          </p:spTgt>
                                        </p:tgtEl>
                                        <p:attrNameLst>
                                          <p:attrName>style.visibility</p:attrName>
                                        </p:attrNameLst>
                                      </p:cBhvr>
                                      <p:to>
                                        <p:strVal val="visible"/>
                                      </p:to>
                                    </p:set>
                                    <p:animEffect transition="in" filter="fade">
                                      <p:cBhvr>
                                        <p:cTn id="7" dur="500"/>
                                        <p:tgtEl>
                                          <p:spTgt spid="8">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left)">
                                      <p:cBhvr>
                                        <p:cTn id="17" dur="500"/>
                                        <p:tgtEl>
                                          <p:spTgt spid="13"/>
                                        </p:tgtEl>
                                      </p:cBhvr>
                                    </p:animEffect>
                                  </p:childTnLst>
                                </p:cTn>
                              </p:par>
                            </p:childTnLst>
                          </p:cTn>
                        </p:par>
                        <p:par>
                          <p:cTn id="18" fill="hold">
                            <p:stCondLst>
                              <p:cond delay="500"/>
                            </p:stCondLst>
                            <p:childTnLst>
                              <p:par>
                                <p:cTn id="19" presetID="22" presetClass="entr" presetSubtype="8" fill="hold" nodeType="after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wipe(left)">
                                      <p:cBhvr>
                                        <p:cTn id="21" dur="500"/>
                                        <p:tgtEl>
                                          <p:spTgt spid="14"/>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grpId="0" nodeType="click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wipe(down)">
                                      <p:cBhvr>
                                        <p:cTn id="26"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グループ化 8">
            <a:extLst>
              <a:ext uri="{FF2B5EF4-FFF2-40B4-BE49-F238E27FC236}">
                <a16:creationId xmlns:a16="http://schemas.microsoft.com/office/drawing/2014/main" id="{AD40F226-FD69-4836-ABF5-B8FC1C2EC909}"/>
              </a:ext>
            </a:extLst>
          </p:cNvPr>
          <p:cNvGrpSpPr/>
          <p:nvPr/>
        </p:nvGrpSpPr>
        <p:grpSpPr>
          <a:xfrm>
            <a:off x="5714255" y="3269708"/>
            <a:ext cx="3240000" cy="3240000"/>
            <a:chOff x="5395221" y="3069000"/>
            <a:chExt cx="3600000" cy="3600000"/>
          </a:xfrm>
        </p:grpSpPr>
        <p:sp>
          <p:nvSpPr>
            <p:cNvPr id="75" name="正方形/長方形 74">
              <a:extLst>
                <a:ext uri="{FF2B5EF4-FFF2-40B4-BE49-F238E27FC236}">
                  <a16:creationId xmlns:a16="http://schemas.microsoft.com/office/drawing/2014/main" id="{EAF68157-864A-4AB7-B22D-8A4A8D43D270}"/>
                </a:ext>
              </a:extLst>
            </p:cNvPr>
            <p:cNvSpPr/>
            <p:nvPr/>
          </p:nvSpPr>
          <p:spPr>
            <a:xfrm>
              <a:off x="5395221" y="3069000"/>
              <a:ext cx="3600000" cy="36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76" name="正方形/長方形 75">
              <a:extLst>
                <a:ext uri="{FF2B5EF4-FFF2-40B4-BE49-F238E27FC236}">
                  <a16:creationId xmlns:a16="http://schemas.microsoft.com/office/drawing/2014/main" id="{7354DAC7-D2CE-416D-9635-FC3754DAC3E3}"/>
                </a:ext>
              </a:extLst>
            </p:cNvPr>
            <p:cNvSpPr/>
            <p:nvPr/>
          </p:nvSpPr>
          <p:spPr>
            <a:xfrm>
              <a:off x="5395221" y="30690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a:extLst>
                <a:ext uri="{FF2B5EF4-FFF2-40B4-BE49-F238E27FC236}">
                  <a16:creationId xmlns:a16="http://schemas.microsoft.com/office/drawing/2014/main" id="{2B17BF72-5931-4E9E-A455-94AAEC6858A3}"/>
                </a:ext>
              </a:extLst>
            </p:cNvPr>
            <p:cNvSpPr/>
            <p:nvPr/>
          </p:nvSpPr>
          <p:spPr>
            <a:xfrm>
              <a:off x="6115221" y="3069000"/>
              <a:ext cx="720000" cy="72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a:extLst>
                <a:ext uri="{FF2B5EF4-FFF2-40B4-BE49-F238E27FC236}">
                  <a16:creationId xmlns:a16="http://schemas.microsoft.com/office/drawing/2014/main" id="{A4D5DD81-656C-4D7C-A60D-DB86E5026427}"/>
                </a:ext>
              </a:extLst>
            </p:cNvPr>
            <p:cNvSpPr/>
            <p:nvPr/>
          </p:nvSpPr>
          <p:spPr>
            <a:xfrm>
              <a:off x="8275221" y="30690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9" name="正方形/長方形 98">
              <a:extLst>
                <a:ext uri="{FF2B5EF4-FFF2-40B4-BE49-F238E27FC236}">
                  <a16:creationId xmlns:a16="http://schemas.microsoft.com/office/drawing/2014/main" id="{770A4BF8-EA87-4460-B316-393FBF1280F8}"/>
                </a:ext>
              </a:extLst>
            </p:cNvPr>
            <p:cNvSpPr/>
            <p:nvPr/>
          </p:nvSpPr>
          <p:spPr>
            <a:xfrm>
              <a:off x="7555221" y="30690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0" name="正方形/長方形 99">
              <a:extLst>
                <a:ext uri="{FF2B5EF4-FFF2-40B4-BE49-F238E27FC236}">
                  <a16:creationId xmlns:a16="http://schemas.microsoft.com/office/drawing/2014/main" id="{E4B939CB-AC80-4E89-B17A-D6E89B883A8D}"/>
                </a:ext>
              </a:extLst>
            </p:cNvPr>
            <p:cNvSpPr/>
            <p:nvPr/>
          </p:nvSpPr>
          <p:spPr>
            <a:xfrm>
              <a:off x="6835221" y="30690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1" name="正方形/長方形 100">
              <a:extLst>
                <a:ext uri="{FF2B5EF4-FFF2-40B4-BE49-F238E27FC236}">
                  <a16:creationId xmlns:a16="http://schemas.microsoft.com/office/drawing/2014/main" id="{31A696CC-EF45-4275-924B-486F8503D9C4}"/>
                </a:ext>
              </a:extLst>
            </p:cNvPr>
            <p:cNvSpPr/>
            <p:nvPr/>
          </p:nvSpPr>
          <p:spPr>
            <a:xfrm>
              <a:off x="5395221" y="37890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2" name="正方形/長方形 101">
              <a:extLst>
                <a:ext uri="{FF2B5EF4-FFF2-40B4-BE49-F238E27FC236}">
                  <a16:creationId xmlns:a16="http://schemas.microsoft.com/office/drawing/2014/main" id="{CB929029-8B8E-4346-B592-F45C53A0E05D}"/>
                </a:ext>
              </a:extLst>
            </p:cNvPr>
            <p:cNvSpPr/>
            <p:nvPr/>
          </p:nvSpPr>
          <p:spPr>
            <a:xfrm>
              <a:off x="6115221" y="37890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3" name="正方形/長方形 102">
              <a:extLst>
                <a:ext uri="{FF2B5EF4-FFF2-40B4-BE49-F238E27FC236}">
                  <a16:creationId xmlns:a16="http://schemas.microsoft.com/office/drawing/2014/main" id="{8AE77CEB-8C19-4A93-8561-8574369B41B0}"/>
                </a:ext>
              </a:extLst>
            </p:cNvPr>
            <p:cNvSpPr/>
            <p:nvPr/>
          </p:nvSpPr>
          <p:spPr>
            <a:xfrm>
              <a:off x="8275221" y="37890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4" name="正方形/長方形 103">
              <a:extLst>
                <a:ext uri="{FF2B5EF4-FFF2-40B4-BE49-F238E27FC236}">
                  <a16:creationId xmlns:a16="http://schemas.microsoft.com/office/drawing/2014/main" id="{70233870-3224-45EA-A06B-6A01C4D85E78}"/>
                </a:ext>
              </a:extLst>
            </p:cNvPr>
            <p:cNvSpPr/>
            <p:nvPr/>
          </p:nvSpPr>
          <p:spPr>
            <a:xfrm>
              <a:off x="7555221" y="37890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5" name="正方形/長方形 104">
              <a:extLst>
                <a:ext uri="{FF2B5EF4-FFF2-40B4-BE49-F238E27FC236}">
                  <a16:creationId xmlns:a16="http://schemas.microsoft.com/office/drawing/2014/main" id="{46DEFB45-8F1E-4AA9-B42F-953BC4EC17C0}"/>
                </a:ext>
              </a:extLst>
            </p:cNvPr>
            <p:cNvSpPr/>
            <p:nvPr/>
          </p:nvSpPr>
          <p:spPr>
            <a:xfrm>
              <a:off x="6835221" y="37890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6" name="正方形/長方形 105">
              <a:extLst>
                <a:ext uri="{FF2B5EF4-FFF2-40B4-BE49-F238E27FC236}">
                  <a16:creationId xmlns:a16="http://schemas.microsoft.com/office/drawing/2014/main" id="{88F75082-C83D-453F-B96D-8ECCF2889CEB}"/>
                </a:ext>
              </a:extLst>
            </p:cNvPr>
            <p:cNvSpPr/>
            <p:nvPr/>
          </p:nvSpPr>
          <p:spPr>
            <a:xfrm>
              <a:off x="5395221" y="45090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7" name="正方形/長方形 106">
              <a:extLst>
                <a:ext uri="{FF2B5EF4-FFF2-40B4-BE49-F238E27FC236}">
                  <a16:creationId xmlns:a16="http://schemas.microsoft.com/office/drawing/2014/main" id="{0D44EE25-A7EE-472C-BF3F-4742050AD05B}"/>
                </a:ext>
              </a:extLst>
            </p:cNvPr>
            <p:cNvSpPr/>
            <p:nvPr/>
          </p:nvSpPr>
          <p:spPr>
            <a:xfrm>
              <a:off x="6115221" y="45090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8" name="正方形/長方形 107">
              <a:extLst>
                <a:ext uri="{FF2B5EF4-FFF2-40B4-BE49-F238E27FC236}">
                  <a16:creationId xmlns:a16="http://schemas.microsoft.com/office/drawing/2014/main" id="{F5175BA5-CD8E-4E56-9EC0-5FBE2E7A558A}"/>
                </a:ext>
              </a:extLst>
            </p:cNvPr>
            <p:cNvSpPr/>
            <p:nvPr/>
          </p:nvSpPr>
          <p:spPr>
            <a:xfrm>
              <a:off x="8275221" y="45090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9" name="正方形/長方形 108">
              <a:extLst>
                <a:ext uri="{FF2B5EF4-FFF2-40B4-BE49-F238E27FC236}">
                  <a16:creationId xmlns:a16="http://schemas.microsoft.com/office/drawing/2014/main" id="{74EA10E8-60DB-44F2-B771-987B8317F598}"/>
                </a:ext>
              </a:extLst>
            </p:cNvPr>
            <p:cNvSpPr/>
            <p:nvPr/>
          </p:nvSpPr>
          <p:spPr>
            <a:xfrm>
              <a:off x="7555221" y="45090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0" name="正方形/長方形 109">
              <a:extLst>
                <a:ext uri="{FF2B5EF4-FFF2-40B4-BE49-F238E27FC236}">
                  <a16:creationId xmlns:a16="http://schemas.microsoft.com/office/drawing/2014/main" id="{31EFBBA6-EDA0-44E2-A9EC-DB1FBBFDA7E3}"/>
                </a:ext>
              </a:extLst>
            </p:cNvPr>
            <p:cNvSpPr/>
            <p:nvPr/>
          </p:nvSpPr>
          <p:spPr>
            <a:xfrm>
              <a:off x="6835221" y="45090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1" name="正方形/長方形 110">
              <a:extLst>
                <a:ext uri="{FF2B5EF4-FFF2-40B4-BE49-F238E27FC236}">
                  <a16:creationId xmlns:a16="http://schemas.microsoft.com/office/drawing/2014/main" id="{439B023A-4AE8-4DCC-B429-C238A47D40AD}"/>
                </a:ext>
              </a:extLst>
            </p:cNvPr>
            <p:cNvSpPr/>
            <p:nvPr/>
          </p:nvSpPr>
          <p:spPr>
            <a:xfrm>
              <a:off x="5395221" y="52290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2" name="正方形/長方形 111">
              <a:extLst>
                <a:ext uri="{FF2B5EF4-FFF2-40B4-BE49-F238E27FC236}">
                  <a16:creationId xmlns:a16="http://schemas.microsoft.com/office/drawing/2014/main" id="{8D08CE12-D5C3-44BB-93BE-61EEE1D1A0B9}"/>
                </a:ext>
              </a:extLst>
            </p:cNvPr>
            <p:cNvSpPr/>
            <p:nvPr/>
          </p:nvSpPr>
          <p:spPr>
            <a:xfrm>
              <a:off x="6115221" y="52290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3" name="正方形/長方形 112">
              <a:extLst>
                <a:ext uri="{FF2B5EF4-FFF2-40B4-BE49-F238E27FC236}">
                  <a16:creationId xmlns:a16="http://schemas.microsoft.com/office/drawing/2014/main" id="{42C7ED9A-8425-4387-8E54-B514D64D58AE}"/>
                </a:ext>
              </a:extLst>
            </p:cNvPr>
            <p:cNvSpPr/>
            <p:nvPr/>
          </p:nvSpPr>
          <p:spPr>
            <a:xfrm>
              <a:off x="8275221" y="52290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4" name="正方形/長方形 113">
              <a:extLst>
                <a:ext uri="{FF2B5EF4-FFF2-40B4-BE49-F238E27FC236}">
                  <a16:creationId xmlns:a16="http://schemas.microsoft.com/office/drawing/2014/main" id="{9710F05F-9BF5-47B9-B265-8E90391B7CA2}"/>
                </a:ext>
              </a:extLst>
            </p:cNvPr>
            <p:cNvSpPr/>
            <p:nvPr/>
          </p:nvSpPr>
          <p:spPr>
            <a:xfrm>
              <a:off x="7555221" y="52290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5" name="正方形/長方形 114">
              <a:extLst>
                <a:ext uri="{FF2B5EF4-FFF2-40B4-BE49-F238E27FC236}">
                  <a16:creationId xmlns:a16="http://schemas.microsoft.com/office/drawing/2014/main" id="{C57FD34F-72EE-4B28-B050-D59C95F9FB49}"/>
                </a:ext>
              </a:extLst>
            </p:cNvPr>
            <p:cNvSpPr/>
            <p:nvPr/>
          </p:nvSpPr>
          <p:spPr>
            <a:xfrm>
              <a:off x="6835221" y="52290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6" name="正方形/長方形 115">
              <a:extLst>
                <a:ext uri="{FF2B5EF4-FFF2-40B4-BE49-F238E27FC236}">
                  <a16:creationId xmlns:a16="http://schemas.microsoft.com/office/drawing/2014/main" id="{8830B4E5-852A-4184-A347-D1C790437622}"/>
                </a:ext>
              </a:extLst>
            </p:cNvPr>
            <p:cNvSpPr/>
            <p:nvPr/>
          </p:nvSpPr>
          <p:spPr>
            <a:xfrm>
              <a:off x="5395221" y="59490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7" name="正方形/長方形 116">
              <a:extLst>
                <a:ext uri="{FF2B5EF4-FFF2-40B4-BE49-F238E27FC236}">
                  <a16:creationId xmlns:a16="http://schemas.microsoft.com/office/drawing/2014/main" id="{EC8AF094-7C37-4BC5-BBC0-A71E3FDB0F64}"/>
                </a:ext>
              </a:extLst>
            </p:cNvPr>
            <p:cNvSpPr/>
            <p:nvPr/>
          </p:nvSpPr>
          <p:spPr>
            <a:xfrm>
              <a:off x="6115221" y="59490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8" name="正方形/長方形 117">
              <a:extLst>
                <a:ext uri="{FF2B5EF4-FFF2-40B4-BE49-F238E27FC236}">
                  <a16:creationId xmlns:a16="http://schemas.microsoft.com/office/drawing/2014/main" id="{D453062C-271A-45F4-AC0D-8BA4497BE648}"/>
                </a:ext>
              </a:extLst>
            </p:cNvPr>
            <p:cNvSpPr/>
            <p:nvPr/>
          </p:nvSpPr>
          <p:spPr>
            <a:xfrm>
              <a:off x="8275221" y="59490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9" name="正方形/長方形 118">
              <a:extLst>
                <a:ext uri="{FF2B5EF4-FFF2-40B4-BE49-F238E27FC236}">
                  <a16:creationId xmlns:a16="http://schemas.microsoft.com/office/drawing/2014/main" id="{5A23940F-F2C4-4FCD-A0B1-6B0FFADE3DEE}"/>
                </a:ext>
              </a:extLst>
            </p:cNvPr>
            <p:cNvSpPr/>
            <p:nvPr/>
          </p:nvSpPr>
          <p:spPr>
            <a:xfrm>
              <a:off x="7555221" y="59490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0" name="正方形/長方形 119">
              <a:extLst>
                <a:ext uri="{FF2B5EF4-FFF2-40B4-BE49-F238E27FC236}">
                  <a16:creationId xmlns:a16="http://schemas.microsoft.com/office/drawing/2014/main" id="{FA22C7D2-73AF-4D02-808D-FF348C815FD2}"/>
                </a:ext>
              </a:extLst>
            </p:cNvPr>
            <p:cNvSpPr/>
            <p:nvPr/>
          </p:nvSpPr>
          <p:spPr>
            <a:xfrm>
              <a:off x="6835221" y="59490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150" name="グループ化 149">
            <a:extLst>
              <a:ext uri="{FF2B5EF4-FFF2-40B4-BE49-F238E27FC236}">
                <a16:creationId xmlns:a16="http://schemas.microsoft.com/office/drawing/2014/main" id="{78BC7BF4-632E-4134-82C5-DE4F837F509D}"/>
              </a:ext>
            </a:extLst>
          </p:cNvPr>
          <p:cNvGrpSpPr/>
          <p:nvPr/>
        </p:nvGrpSpPr>
        <p:grpSpPr>
          <a:xfrm>
            <a:off x="5714878" y="3265217"/>
            <a:ext cx="3240000" cy="3240000"/>
            <a:chOff x="661140" y="1302996"/>
            <a:chExt cx="3240000" cy="3240000"/>
          </a:xfrm>
        </p:grpSpPr>
        <p:sp>
          <p:nvSpPr>
            <p:cNvPr id="151" name="正方形/長方形 150">
              <a:extLst>
                <a:ext uri="{FF2B5EF4-FFF2-40B4-BE49-F238E27FC236}">
                  <a16:creationId xmlns:a16="http://schemas.microsoft.com/office/drawing/2014/main" id="{76C7358E-9848-4B61-8394-5DCA64C7F75B}"/>
                </a:ext>
              </a:extLst>
            </p:cNvPr>
            <p:cNvSpPr/>
            <p:nvPr/>
          </p:nvSpPr>
          <p:spPr>
            <a:xfrm>
              <a:off x="662515" y="1302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2" name="正方形/長方形 151">
              <a:extLst>
                <a:ext uri="{FF2B5EF4-FFF2-40B4-BE49-F238E27FC236}">
                  <a16:creationId xmlns:a16="http://schemas.microsoft.com/office/drawing/2014/main" id="{8BAC5ECB-3560-4FB1-AD1B-DAEB841DD0EC}"/>
                </a:ext>
              </a:extLst>
            </p:cNvPr>
            <p:cNvSpPr/>
            <p:nvPr/>
          </p:nvSpPr>
          <p:spPr>
            <a:xfrm>
              <a:off x="1309140" y="1302996"/>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3" name="正方形/長方形 152">
              <a:extLst>
                <a:ext uri="{FF2B5EF4-FFF2-40B4-BE49-F238E27FC236}">
                  <a16:creationId xmlns:a16="http://schemas.microsoft.com/office/drawing/2014/main" id="{7F039C9C-1B4C-40D1-B391-D63EBAAD2A42}"/>
                </a:ext>
              </a:extLst>
            </p:cNvPr>
            <p:cNvSpPr/>
            <p:nvPr/>
          </p:nvSpPr>
          <p:spPr>
            <a:xfrm>
              <a:off x="3253140" y="1302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4" name="正方形/長方形 153">
              <a:extLst>
                <a:ext uri="{FF2B5EF4-FFF2-40B4-BE49-F238E27FC236}">
                  <a16:creationId xmlns:a16="http://schemas.microsoft.com/office/drawing/2014/main" id="{79E17703-41F8-4246-A62C-5F86BD1F45B3}"/>
                </a:ext>
              </a:extLst>
            </p:cNvPr>
            <p:cNvSpPr/>
            <p:nvPr/>
          </p:nvSpPr>
          <p:spPr>
            <a:xfrm>
              <a:off x="2605140" y="1302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5" name="正方形/長方形 154">
              <a:extLst>
                <a:ext uri="{FF2B5EF4-FFF2-40B4-BE49-F238E27FC236}">
                  <a16:creationId xmlns:a16="http://schemas.microsoft.com/office/drawing/2014/main" id="{A82576F1-F069-4450-B877-44807548D6B8}"/>
                </a:ext>
              </a:extLst>
            </p:cNvPr>
            <p:cNvSpPr/>
            <p:nvPr/>
          </p:nvSpPr>
          <p:spPr>
            <a:xfrm>
              <a:off x="1957140" y="1302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6" name="正方形/長方形 155">
              <a:extLst>
                <a:ext uri="{FF2B5EF4-FFF2-40B4-BE49-F238E27FC236}">
                  <a16:creationId xmlns:a16="http://schemas.microsoft.com/office/drawing/2014/main" id="{4007B2CD-845B-4CD1-92CA-9B5D9C6DD267}"/>
                </a:ext>
              </a:extLst>
            </p:cNvPr>
            <p:cNvSpPr/>
            <p:nvPr/>
          </p:nvSpPr>
          <p:spPr>
            <a:xfrm>
              <a:off x="661140" y="1950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7" name="正方形/長方形 156">
              <a:extLst>
                <a:ext uri="{FF2B5EF4-FFF2-40B4-BE49-F238E27FC236}">
                  <a16:creationId xmlns:a16="http://schemas.microsoft.com/office/drawing/2014/main" id="{3B01C241-5016-4CC8-BC85-9F6DAC45E52E}"/>
                </a:ext>
              </a:extLst>
            </p:cNvPr>
            <p:cNvSpPr/>
            <p:nvPr/>
          </p:nvSpPr>
          <p:spPr>
            <a:xfrm>
              <a:off x="1309140" y="1950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8" name="正方形/長方形 157">
              <a:extLst>
                <a:ext uri="{FF2B5EF4-FFF2-40B4-BE49-F238E27FC236}">
                  <a16:creationId xmlns:a16="http://schemas.microsoft.com/office/drawing/2014/main" id="{37BA423E-C85D-4A25-BDB6-D8B072871FD1}"/>
                </a:ext>
              </a:extLst>
            </p:cNvPr>
            <p:cNvSpPr/>
            <p:nvPr/>
          </p:nvSpPr>
          <p:spPr>
            <a:xfrm>
              <a:off x="3253140" y="1950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9" name="正方形/長方形 158">
              <a:extLst>
                <a:ext uri="{FF2B5EF4-FFF2-40B4-BE49-F238E27FC236}">
                  <a16:creationId xmlns:a16="http://schemas.microsoft.com/office/drawing/2014/main" id="{91598F51-3325-4BE5-8B89-6C1387CCC3B8}"/>
                </a:ext>
              </a:extLst>
            </p:cNvPr>
            <p:cNvSpPr/>
            <p:nvPr/>
          </p:nvSpPr>
          <p:spPr>
            <a:xfrm>
              <a:off x="2605140" y="1950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0" name="正方形/長方形 159">
              <a:extLst>
                <a:ext uri="{FF2B5EF4-FFF2-40B4-BE49-F238E27FC236}">
                  <a16:creationId xmlns:a16="http://schemas.microsoft.com/office/drawing/2014/main" id="{A6F74566-830D-4A13-ADCD-C28377B91AAB}"/>
                </a:ext>
              </a:extLst>
            </p:cNvPr>
            <p:cNvSpPr/>
            <p:nvPr/>
          </p:nvSpPr>
          <p:spPr>
            <a:xfrm>
              <a:off x="1957140" y="1950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1" name="正方形/長方形 160">
              <a:extLst>
                <a:ext uri="{FF2B5EF4-FFF2-40B4-BE49-F238E27FC236}">
                  <a16:creationId xmlns:a16="http://schemas.microsoft.com/office/drawing/2014/main" id="{9A0EB82E-E5B2-4433-9B40-8E1445AF8ABF}"/>
                </a:ext>
              </a:extLst>
            </p:cNvPr>
            <p:cNvSpPr/>
            <p:nvPr/>
          </p:nvSpPr>
          <p:spPr>
            <a:xfrm>
              <a:off x="661140" y="2598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2" name="正方形/長方形 161">
              <a:extLst>
                <a:ext uri="{FF2B5EF4-FFF2-40B4-BE49-F238E27FC236}">
                  <a16:creationId xmlns:a16="http://schemas.microsoft.com/office/drawing/2014/main" id="{4F881D0F-BD5B-4768-A657-7BB1A3235FC6}"/>
                </a:ext>
              </a:extLst>
            </p:cNvPr>
            <p:cNvSpPr/>
            <p:nvPr/>
          </p:nvSpPr>
          <p:spPr>
            <a:xfrm>
              <a:off x="1309140" y="2598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3" name="正方形/長方形 162">
              <a:extLst>
                <a:ext uri="{FF2B5EF4-FFF2-40B4-BE49-F238E27FC236}">
                  <a16:creationId xmlns:a16="http://schemas.microsoft.com/office/drawing/2014/main" id="{0FE68140-DD49-413D-9C8E-E1F3E7509A2C}"/>
                </a:ext>
              </a:extLst>
            </p:cNvPr>
            <p:cNvSpPr/>
            <p:nvPr/>
          </p:nvSpPr>
          <p:spPr>
            <a:xfrm>
              <a:off x="3253140" y="2598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4" name="正方形/長方形 163">
              <a:extLst>
                <a:ext uri="{FF2B5EF4-FFF2-40B4-BE49-F238E27FC236}">
                  <a16:creationId xmlns:a16="http://schemas.microsoft.com/office/drawing/2014/main" id="{172A919C-9109-4B19-9932-28DDF943B1FE}"/>
                </a:ext>
              </a:extLst>
            </p:cNvPr>
            <p:cNvSpPr/>
            <p:nvPr/>
          </p:nvSpPr>
          <p:spPr>
            <a:xfrm>
              <a:off x="2605140" y="2598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5" name="正方形/長方形 164">
              <a:extLst>
                <a:ext uri="{FF2B5EF4-FFF2-40B4-BE49-F238E27FC236}">
                  <a16:creationId xmlns:a16="http://schemas.microsoft.com/office/drawing/2014/main" id="{2709BA6D-59A7-43CF-8267-E3764D05D0BA}"/>
                </a:ext>
              </a:extLst>
            </p:cNvPr>
            <p:cNvSpPr/>
            <p:nvPr/>
          </p:nvSpPr>
          <p:spPr>
            <a:xfrm>
              <a:off x="1957140" y="2598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6" name="正方形/長方形 165">
              <a:extLst>
                <a:ext uri="{FF2B5EF4-FFF2-40B4-BE49-F238E27FC236}">
                  <a16:creationId xmlns:a16="http://schemas.microsoft.com/office/drawing/2014/main" id="{AFEA876D-DD9D-41C8-A491-CBAEEB127010}"/>
                </a:ext>
              </a:extLst>
            </p:cNvPr>
            <p:cNvSpPr/>
            <p:nvPr/>
          </p:nvSpPr>
          <p:spPr>
            <a:xfrm>
              <a:off x="661140" y="3246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7" name="正方形/長方形 166">
              <a:extLst>
                <a:ext uri="{FF2B5EF4-FFF2-40B4-BE49-F238E27FC236}">
                  <a16:creationId xmlns:a16="http://schemas.microsoft.com/office/drawing/2014/main" id="{91532C8B-F0FA-4E15-AAE6-7790D290907D}"/>
                </a:ext>
              </a:extLst>
            </p:cNvPr>
            <p:cNvSpPr/>
            <p:nvPr/>
          </p:nvSpPr>
          <p:spPr>
            <a:xfrm>
              <a:off x="1309140" y="3246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8" name="正方形/長方形 167">
              <a:extLst>
                <a:ext uri="{FF2B5EF4-FFF2-40B4-BE49-F238E27FC236}">
                  <a16:creationId xmlns:a16="http://schemas.microsoft.com/office/drawing/2014/main" id="{2C92AA51-DA7F-49D6-A507-8DBD931C3AFD}"/>
                </a:ext>
              </a:extLst>
            </p:cNvPr>
            <p:cNvSpPr/>
            <p:nvPr/>
          </p:nvSpPr>
          <p:spPr>
            <a:xfrm>
              <a:off x="3253140" y="3246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9" name="正方形/長方形 168">
              <a:extLst>
                <a:ext uri="{FF2B5EF4-FFF2-40B4-BE49-F238E27FC236}">
                  <a16:creationId xmlns:a16="http://schemas.microsoft.com/office/drawing/2014/main" id="{5A46D54D-5049-4C76-A2EB-0B8A022F8C04}"/>
                </a:ext>
              </a:extLst>
            </p:cNvPr>
            <p:cNvSpPr/>
            <p:nvPr/>
          </p:nvSpPr>
          <p:spPr>
            <a:xfrm>
              <a:off x="2605140" y="3246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0" name="正方形/長方形 169">
              <a:extLst>
                <a:ext uri="{FF2B5EF4-FFF2-40B4-BE49-F238E27FC236}">
                  <a16:creationId xmlns:a16="http://schemas.microsoft.com/office/drawing/2014/main" id="{5D2EDB4C-8146-4906-AD32-7DEE91C27BBC}"/>
                </a:ext>
              </a:extLst>
            </p:cNvPr>
            <p:cNvSpPr/>
            <p:nvPr/>
          </p:nvSpPr>
          <p:spPr>
            <a:xfrm>
              <a:off x="1957140" y="3246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1" name="正方形/長方形 170">
              <a:extLst>
                <a:ext uri="{FF2B5EF4-FFF2-40B4-BE49-F238E27FC236}">
                  <a16:creationId xmlns:a16="http://schemas.microsoft.com/office/drawing/2014/main" id="{7951BED8-B602-48B4-B8D1-83E50B302381}"/>
                </a:ext>
              </a:extLst>
            </p:cNvPr>
            <p:cNvSpPr/>
            <p:nvPr/>
          </p:nvSpPr>
          <p:spPr>
            <a:xfrm>
              <a:off x="661140" y="3894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2" name="正方形/長方形 171">
              <a:extLst>
                <a:ext uri="{FF2B5EF4-FFF2-40B4-BE49-F238E27FC236}">
                  <a16:creationId xmlns:a16="http://schemas.microsoft.com/office/drawing/2014/main" id="{B9B4BC76-7BAA-45B7-9F18-B4F17B35434D}"/>
                </a:ext>
              </a:extLst>
            </p:cNvPr>
            <p:cNvSpPr/>
            <p:nvPr/>
          </p:nvSpPr>
          <p:spPr>
            <a:xfrm>
              <a:off x="1309140" y="3894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3" name="正方形/長方形 172">
              <a:extLst>
                <a:ext uri="{FF2B5EF4-FFF2-40B4-BE49-F238E27FC236}">
                  <a16:creationId xmlns:a16="http://schemas.microsoft.com/office/drawing/2014/main" id="{8AA46274-B9C8-4E57-82A4-700F55EF70F7}"/>
                </a:ext>
              </a:extLst>
            </p:cNvPr>
            <p:cNvSpPr/>
            <p:nvPr/>
          </p:nvSpPr>
          <p:spPr>
            <a:xfrm>
              <a:off x="3253140" y="3894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4" name="正方形/長方形 173">
              <a:extLst>
                <a:ext uri="{FF2B5EF4-FFF2-40B4-BE49-F238E27FC236}">
                  <a16:creationId xmlns:a16="http://schemas.microsoft.com/office/drawing/2014/main" id="{2696ED9C-C1C9-408C-A64A-2258283D54C5}"/>
                </a:ext>
              </a:extLst>
            </p:cNvPr>
            <p:cNvSpPr/>
            <p:nvPr/>
          </p:nvSpPr>
          <p:spPr>
            <a:xfrm>
              <a:off x="2605140" y="3894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5" name="正方形/長方形 174">
              <a:extLst>
                <a:ext uri="{FF2B5EF4-FFF2-40B4-BE49-F238E27FC236}">
                  <a16:creationId xmlns:a16="http://schemas.microsoft.com/office/drawing/2014/main" id="{A44FC149-DC58-486E-9A20-D33104B683AB}"/>
                </a:ext>
              </a:extLst>
            </p:cNvPr>
            <p:cNvSpPr/>
            <p:nvPr/>
          </p:nvSpPr>
          <p:spPr>
            <a:xfrm>
              <a:off x="1957140" y="3894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10" name="グループ化 9">
            <a:extLst>
              <a:ext uri="{FF2B5EF4-FFF2-40B4-BE49-F238E27FC236}">
                <a16:creationId xmlns:a16="http://schemas.microsoft.com/office/drawing/2014/main" id="{748426FC-1A8D-4B93-9896-9F6A573EF602}"/>
              </a:ext>
            </a:extLst>
          </p:cNvPr>
          <p:cNvGrpSpPr/>
          <p:nvPr/>
        </p:nvGrpSpPr>
        <p:grpSpPr>
          <a:xfrm>
            <a:off x="5714255" y="3274421"/>
            <a:ext cx="3240000" cy="3240000"/>
            <a:chOff x="4594860" y="1437215"/>
            <a:chExt cx="3240000" cy="3240000"/>
          </a:xfrm>
        </p:grpSpPr>
        <p:sp>
          <p:nvSpPr>
            <p:cNvPr id="176" name="正方形/長方形 175">
              <a:extLst>
                <a:ext uri="{FF2B5EF4-FFF2-40B4-BE49-F238E27FC236}">
                  <a16:creationId xmlns:a16="http://schemas.microsoft.com/office/drawing/2014/main" id="{D634C2C4-C71F-49CE-910C-EA10598DF4BC}"/>
                </a:ext>
              </a:extLst>
            </p:cNvPr>
            <p:cNvSpPr/>
            <p:nvPr/>
          </p:nvSpPr>
          <p:spPr>
            <a:xfrm>
              <a:off x="4594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7" name="正方形/長方形 176">
              <a:extLst>
                <a:ext uri="{FF2B5EF4-FFF2-40B4-BE49-F238E27FC236}">
                  <a16:creationId xmlns:a16="http://schemas.microsoft.com/office/drawing/2014/main" id="{535BB632-E819-4436-9985-7552F85E57C4}"/>
                </a:ext>
              </a:extLst>
            </p:cNvPr>
            <p:cNvSpPr/>
            <p:nvPr/>
          </p:nvSpPr>
          <p:spPr>
            <a:xfrm>
              <a:off x="5242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8" name="正方形/長方形 177">
              <a:extLst>
                <a:ext uri="{FF2B5EF4-FFF2-40B4-BE49-F238E27FC236}">
                  <a16:creationId xmlns:a16="http://schemas.microsoft.com/office/drawing/2014/main" id="{58F6E205-C7A1-4DB7-890E-9F4A1543B885}"/>
                </a:ext>
              </a:extLst>
            </p:cNvPr>
            <p:cNvSpPr/>
            <p:nvPr/>
          </p:nvSpPr>
          <p:spPr>
            <a:xfrm>
              <a:off x="7186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9" name="正方形/長方形 178">
              <a:extLst>
                <a:ext uri="{FF2B5EF4-FFF2-40B4-BE49-F238E27FC236}">
                  <a16:creationId xmlns:a16="http://schemas.microsoft.com/office/drawing/2014/main" id="{B8FE278C-EF48-4485-8819-04931CB6E057}"/>
                </a:ext>
              </a:extLst>
            </p:cNvPr>
            <p:cNvSpPr/>
            <p:nvPr/>
          </p:nvSpPr>
          <p:spPr>
            <a:xfrm>
              <a:off x="6538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0" name="正方形/長方形 179">
              <a:extLst>
                <a:ext uri="{FF2B5EF4-FFF2-40B4-BE49-F238E27FC236}">
                  <a16:creationId xmlns:a16="http://schemas.microsoft.com/office/drawing/2014/main" id="{00CDF4D7-5D13-4A0C-A1FA-2D9646DF2C78}"/>
                </a:ext>
              </a:extLst>
            </p:cNvPr>
            <p:cNvSpPr/>
            <p:nvPr/>
          </p:nvSpPr>
          <p:spPr>
            <a:xfrm>
              <a:off x="5890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1" name="正方形/長方形 180">
              <a:extLst>
                <a:ext uri="{FF2B5EF4-FFF2-40B4-BE49-F238E27FC236}">
                  <a16:creationId xmlns:a16="http://schemas.microsoft.com/office/drawing/2014/main" id="{2A69E60A-D946-44DD-B118-23ACF6E553B3}"/>
                </a:ext>
              </a:extLst>
            </p:cNvPr>
            <p:cNvSpPr/>
            <p:nvPr/>
          </p:nvSpPr>
          <p:spPr>
            <a:xfrm>
              <a:off x="4594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2" name="正方形/長方形 181">
              <a:extLst>
                <a:ext uri="{FF2B5EF4-FFF2-40B4-BE49-F238E27FC236}">
                  <a16:creationId xmlns:a16="http://schemas.microsoft.com/office/drawing/2014/main" id="{F4C672F7-F21D-4E4E-9537-DECE38082BF8}"/>
                </a:ext>
              </a:extLst>
            </p:cNvPr>
            <p:cNvSpPr/>
            <p:nvPr/>
          </p:nvSpPr>
          <p:spPr>
            <a:xfrm>
              <a:off x="5242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3" name="正方形/長方形 182">
              <a:extLst>
                <a:ext uri="{FF2B5EF4-FFF2-40B4-BE49-F238E27FC236}">
                  <a16:creationId xmlns:a16="http://schemas.microsoft.com/office/drawing/2014/main" id="{3E8B7F04-0696-4900-949D-A6336789ABA5}"/>
                </a:ext>
              </a:extLst>
            </p:cNvPr>
            <p:cNvSpPr/>
            <p:nvPr/>
          </p:nvSpPr>
          <p:spPr>
            <a:xfrm>
              <a:off x="7186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4" name="正方形/長方形 183">
              <a:extLst>
                <a:ext uri="{FF2B5EF4-FFF2-40B4-BE49-F238E27FC236}">
                  <a16:creationId xmlns:a16="http://schemas.microsoft.com/office/drawing/2014/main" id="{35FF96A1-0FBD-49E2-BB64-E03319D187F1}"/>
                </a:ext>
              </a:extLst>
            </p:cNvPr>
            <p:cNvSpPr/>
            <p:nvPr/>
          </p:nvSpPr>
          <p:spPr>
            <a:xfrm>
              <a:off x="6538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5" name="正方形/長方形 184">
              <a:extLst>
                <a:ext uri="{FF2B5EF4-FFF2-40B4-BE49-F238E27FC236}">
                  <a16:creationId xmlns:a16="http://schemas.microsoft.com/office/drawing/2014/main" id="{4FE3AFDE-D95A-404A-B4E0-AD3F91DD01B8}"/>
                </a:ext>
              </a:extLst>
            </p:cNvPr>
            <p:cNvSpPr/>
            <p:nvPr/>
          </p:nvSpPr>
          <p:spPr>
            <a:xfrm>
              <a:off x="5890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6" name="正方形/長方形 185">
              <a:extLst>
                <a:ext uri="{FF2B5EF4-FFF2-40B4-BE49-F238E27FC236}">
                  <a16:creationId xmlns:a16="http://schemas.microsoft.com/office/drawing/2014/main" id="{707B03BE-5F88-4D09-B57B-7B8FFC8DB66E}"/>
                </a:ext>
              </a:extLst>
            </p:cNvPr>
            <p:cNvSpPr/>
            <p:nvPr/>
          </p:nvSpPr>
          <p:spPr>
            <a:xfrm>
              <a:off x="4594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7" name="正方形/長方形 186">
              <a:extLst>
                <a:ext uri="{FF2B5EF4-FFF2-40B4-BE49-F238E27FC236}">
                  <a16:creationId xmlns:a16="http://schemas.microsoft.com/office/drawing/2014/main" id="{1EA41C4A-596F-46ED-ACD9-F18879265825}"/>
                </a:ext>
              </a:extLst>
            </p:cNvPr>
            <p:cNvSpPr/>
            <p:nvPr/>
          </p:nvSpPr>
          <p:spPr>
            <a:xfrm>
              <a:off x="5242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8" name="正方形/長方形 187">
              <a:extLst>
                <a:ext uri="{FF2B5EF4-FFF2-40B4-BE49-F238E27FC236}">
                  <a16:creationId xmlns:a16="http://schemas.microsoft.com/office/drawing/2014/main" id="{3C4BAD99-9DA9-4F19-B70F-062E3D47D0E7}"/>
                </a:ext>
              </a:extLst>
            </p:cNvPr>
            <p:cNvSpPr/>
            <p:nvPr/>
          </p:nvSpPr>
          <p:spPr>
            <a:xfrm>
              <a:off x="7186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9" name="正方形/長方形 188">
              <a:extLst>
                <a:ext uri="{FF2B5EF4-FFF2-40B4-BE49-F238E27FC236}">
                  <a16:creationId xmlns:a16="http://schemas.microsoft.com/office/drawing/2014/main" id="{11070DC1-C537-4FAD-BA8A-F24F30EFC094}"/>
                </a:ext>
              </a:extLst>
            </p:cNvPr>
            <p:cNvSpPr/>
            <p:nvPr/>
          </p:nvSpPr>
          <p:spPr>
            <a:xfrm>
              <a:off x="6538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0" name="正方形/長方形 189">
              <a:extLst>
                <a:ext uri="{FF2B5EF4-FFF2-40B4-BE49-F238E27FC236}">
                  <a16:creationId xmlns:a16="http://schemas.microsoft.com/office/drawing/2014/main" id="{E87C9EED-FC56-4D2F-891B-A1E87F819FC4}"/>
                </a:ext>
              </a:extLst>
            </p:cNvPr>
            <p:cNvSpPr/>
            <p:nvPr/>
          </p:nvSpPr>
          <p:spPr>
            <a:xfrm>
              <a:off x="5890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1" name="正方形/長方形 190">
              <a:extLst>
                <a:ext uri="{FF2B5EF4-FFF2-40B4-BE49-F238E27FC236}">
                  <a16:creationId xmlns:a16="http://schemas.microsoft.com/office/drawing/2014/main" id="{A0ACB5BD-6C8C-434B-9706-FA4BF379BC8B}"/>
                </a:ext>
              </a:extLst>
            </p:cNvPr>
            <p:cNvSpPr/>
            <p:nvPr/>
          </p:nvSpPr>
          <p:spPr>
            <a:xfrm>
              <a:off x="4594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2" name="正方形/長方形 191">
              <a:extLst>
                <a:ext uri="{FF2B5EF4-FFF2-40B4-BE49-F238E27FC236}">
                  <a16:creationId xmlns:a16="http://schemas.microsoft.com/office/drawing/2014/main" id="{FCB80AD4-1010-446F-86BD-793A2A26698C}"/>
                </a:ext>
              </a:extLst>
            </p:cNvPr>
            <p:cNvSpPr/>
            <p:nvPr/>
          </p:nvSpPr>
          <p:spPr>
            <a:xfrm>
              <a:off x="5242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3" name="正方形/長方形 192">
              <a:extLst>
                <a:ext uri="{FF2B5EF4-FFF2-40B4-BE49-F238E27FC236}">
                  <a16:creationId xmlns:a16="http://schemas.microsoft.com/office/drawing/2014/main" id="{4C5447FA-8FE7-4FD0-ACE7-3880261BA199}"/>
                </a:ext>
              </a:extLst>
            </p:cNvPr>
            <p:cNvSpPr/>
            <p:nvPr/>
          </p:nvSpPr>
          <p:spPr>
            <a:xfrm>
              <a:off x="7186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4" name="正方形/長方形 193">
              <a:extLst>
                <a:ext uri="{FF2B5EF4-FFF2-40B4-BE49-F238E27FC236}">
                  <a16:creationId xmlns:a16="http://schemas.microsoft.com/office/drawing/2014/main" id="{E45955DB-F1EA-4A44-83DE-5C396B2A1C50}"/>
                </a:ext>
              </a:extLst>
            </p:cNvPr>
            <p:cNvSpPr/>
            <p:nvPr/>
          </p:nvSpPr>
          <p:spPr>
            <a:xfrm>
              <a:off x="6538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5" name="正方形/長方形 194">
              <a:extLst>
                <a:ext uri="{FF2B5EF4-FFF2-40B4-BE49-F238E27FC236}">
                  <a16:creationId xmlns:a16="http://schemas.microsoft.com/office/drawing/2014/main" id="{7FD4400D-315B-459B-A1B4-886C8E5611D6}"/>
                </a:ext>
              </a:extLst>
            </p:cNvPr>
            <p:cNvSpPr/>
            <p:nvPr/>
          </p:nvSpPr>
          <p:spPr>
            <a:xfrm>
              <a:off x="5890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6" name="正方形/長方形 195">
              <a:extLst>
                <a:ext uri="{FF2B5EF4-FFF2-40B4-BE49-F238E27FC236}">
                  <a16:creationId xmlns:a16="http://schemas.microsoft.com/office/drawing/2014/main" id="{8C125775-6804-4D6A-B2B3-A7EF0FA94AFA}"/>
                </a:ext>
              </a:extLst>
            </p:cNvPr>
            <p:cNvSpPr/>
            <p:nvPr/>
          </p:nvSpPr>
          <p:spPr>
            <a:xfrm>
              <a:off x="4594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7" name="正方形/長方形 196">
              <a:extLst>
                <a:ext uri="{FF2B5EF4-FFF2-40B4-BE49-F238E27FC236}">
                  <a16:creationId xmlns:a16="http://schemas.microsoft.com/office/drawing/2014/main" id="{53BFA0B9-A520-4B55-831D-5A7E9DB64CEA}"/>
                </a:ext>
              </a:extLst>
            </p:cNvPr>
            <p:cNvSpPr/>
            <p:nvPr/>
          </p:nvSpPr>
          <p:spPr>
            <a:xfrm>
              <a:off x="5242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8" name="正方形/長方形 197">
              <a:extLst>
                <a:ext uri="{FF2B5EF4-FFF2-40B4-BE49-F238E27FC236}">
                  <a16:creationId xmlns:a16="http://schemas.microsoft.com/office/drawing/2014/main" id="{0F58374F-ECDF-4C70-A0F3-B9F7FE05D181}"/>
                </a:ext>
              </a:extLst>
            </p:cNvPr>
            <p:cNvSpPr/>
            <p:nvPr/>
          </p:nvSpPr>
          <p:spPr>
            <a:xfrm>
              <a:off x="7186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9" name="正方形/長方形 198">
              <a:extLst>
                <a:ext uri="{FF2B5EF4-FFF2-40B4-BE49-F238E27FC236}">
                  <a16:creationId xmlns:a16="http://schemas.microsoft.com/office/drawing/2014/main" id="{16A2CF45-28F0-4D8C-9F50-AC2783AC6882}"/>
                </a:ext>
              </a:extLst>
            </p:cNvPr>
            <p:cNvSpPr/>
            <p:nvPr/>
          </p:nvSpPr>
          <p:spPr>
            <a:xfrm>
              <a:off x="6538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0" name="正方形/長方形 199">
              <a:extLst>
                <a:ext uri="{FF2B5EF4-FFF2-40B4-BE49-F238E27FC236}">
                  <a16:creationId xmlns:a16="http://schemas.microsoft.com/office/drawing/2014/main" id="{20C2313A-FB5C-45AC-B09A-4B9B991500F5}"/>
                </a:ext>
              </a:extLst>
            </p:cNvPr>
            <p:cNvSpPr/>
            <p:nvPr/>
          </p:nvSpPr>
          <p:spPr>
            <a:xfrm>
              <a:off x="5890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139" name="グループ化 138"/>
          <p:cNvGrpSpPr/>
          <p:nvPr/>
        </p:nvGrpSpPr>
        <p:grpSpPr>
          <a:xfrm>
            <a:off x="5714255" y="3274421"/>
            <a:ext cx="3240000" cy="3240000"/>
            <a:chOff x="4594860" y="1437215"/>
            <a:chExt cx="3240000" cy="3240000"/>
          </a:xfrm>
        </p:grpSpPr>
        <p:sp>
          <p:nvSpPr>
            <p:cNvPr id="140" name="正方形/長方形 139">
              <a:extLst>
                <a:ext uri="{FF2B5EF4-FFF2-40B4-BE49-F238E27FC236}">
                  <a16:creationId xmlns:a16="http://schemas.microsoft.com/office/drawing/2014/main" id="{F83B3AB7-8861-4B78-8FDA-9CD6084C9E89}"/>
                </a:ext>
              </a:extLst>
            </p:cNvPr>
            <p:cNvSpPr/>
            <p:nvPr/>
          </p:nvSpPr>
          <p:spPr>
            <a:xfrm>
              <a:off x="4594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1" name="正方形/長方形 140">
              <a:extLst>
                <a:ext uri="{FF2B5EF4-FFF2-40B4-BE49-F238E27FC236}">
                  <a16:creationId xmlns:a16="http://schemas.microsoft.com/office/drawing/2014/main" id="{482A54D5-27B8-4F2D-AD7A-D79B091FA1CB}"/>
                </a:ext>
              </a:extLst>
            </p:cNvPr>
            <p:cNvSpPr/>
            <p:nvPr/>
          </p:nvSpPr>
          <p:spPr>
            <a:xfrm>
              <a:off x="5242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2" name="正方形/長方形 141">
              <a:extLst>
                <a:ext uri="{FF2B5EF4-FFF2-40B4-BE49-F238E27FC236}">
                  <a16:creationId xmlns:a16="http://schemas.microsoft.com/office/drawing/2014/main" id="{C1D084F3-382C-40CE-B976-29F6E197F859}"/>
                </a:ext>
              </a:extLst>
            </p:cNvPr>
            <p:cNvSpPr/>
            <p:nvPr/>
          </p:nvSpPr>
          <p:spPr>
            <a:xfrm>
              <a:off x="7186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3" name="正方形/長方形 142">
              <a:extLst>
                <a:ext uri="{FF2B5EF4-FFF2-40B4-BE49-F238E27FC236}">
                  <a16:creationId xmlns:a16="http://schemas.microsoft.com/office/drawing/2014/main" id="{8E969007-ADDC-4113-AC8C-BB77D77240C7}"/>
                </a:ext>
              </a:extLst>
            </p:cNvPr>
            <p:cNvSpPr/>
            <p:nvPr/>
          </p:nvSpPr>
          <p:spPr>
            <a:xfrm>
              <a:off x="6538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4" name="正方形/長方形 143">
              <a:extLst>
                <a:ext uri="{FF2B5EF4-FFF2-40B4-BE49-F238E27FC236}">
                  <a16:creationId xmlns:a16="http://schemas.microsoft.com/office/drawing/2014/main" id="{6D79E0BA-D35E-47CE-A75F-58622E5E8903}"/>
                </a:ext>
              </a:extLst>
            </p:cNvPr>
            <p:cNvSpPr/>
            <p:nvPr/>
          </p:nvSpPr>
          <p:spPr>
            <a:xfrm>
              <a:off x="5890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5" name="正方形/長方形 144">
              <a:extLst>
                <a:ext uri="{FF2B5EF4-FFF2-40B4-BE49-F238E27FC236}">
                  <a16:creationId xmlns:a16="http://schemas.microsoft.com/office/drawing/2014/main" id="{2D0713FD-9EB7-4750-B47B-A1D0636DB4C0}"/>
                </a:ext>
              </a:extLst>
            </p:cNvPr>
            <p:cNvSpPr/>
            <p:nvPr/>
          </p:nvSpPr>
          <p:spPr>
            <a:xfrm>
              <a:off x="4594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6" name="正方形/長方形 145">
              <a:extLst>
                <a:ext uri="{FF2B5EF4-FFF2-40B4-BE49-F238E27FC236}">
                  <a16:creationId xmlns:a16="http://schemas.microsoft.com/office/drawing/2014/main" id="{9ED35389-B638-4F69-9B26-8D560DE44819}"/>
                </a:ext>
              </a:extLst>
            </p:cNvPr>
            <p:cNvSpPr/>
            <p:nvPr/>
          </p:nvSpPr>
          <p:spPr>
            <a:xfrm>
              <a:off x="5242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7" name="正方形/長方形 146">
              <a:extLst>
                <a:ext uri="{FF2B5EF4-FFF2-40B4-BE49-F238E27FC236}">
                  <a16:creationId xmlns:a16="http://schemas.microsoft.com/office/drawing/2014/main" id="{4A0CF798-3C9E-4033-B11A-EB25163BD582}"/>
                </a:ext>
              </a:extLst>
            </p:cNvPr>
            <p:cNvSpPr/>
            <p:nvPr/>
          </p:nvSpPr>
          <p:spPr>
            <a:xfrm>
              <a:off x="7186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8" name="正方形/長方形 147">
              <a:extLst>
                <a:ext uri="{FF2B5EF4-FFF2-40B4-BE49-F238E27FC236}">
                  <a16:creationId xmlns:a16="http://schemas.microsoft.com/office/drawing/2014/main" id="{C7AA66E7-CABF-44A7-AFB7-73005BAF19E7}"/>
                </a:ext>
              </a:extLst>
            </p:cNvPr>
            <p:cNvSpPr/>
            <p:nvPr/>
          </p:nvSpPr>
          <p:spPr>
            <a:xfrm>
              <a:off x="6538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9" name="正方形/長方形 148">
              <a:extLst>
                <a:ext uri="{FF2B5EF4-FFF2-40B4-BE49-F238E27FC236}">
                  <a16:creationId xmlns:a16="http://schemas.microsoft.com/office/drawing/2014/main" id="{B9ED5EF6-D476-4DEA-9585-BF13C1E26B12}"/>
                </a:ext>
              </a:extLst>
            </p:cNvPr>
            <p:cNvSpPr/>
            <p:nvPr/>
          </p:nvSpPr>
          <p:spPr>
            <a:xfrm>
              <a:off x="5890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1" name="正方形/長方形 200">
              <a:extLst>
                <a:ext uri="{FF2B5EF4-FFF2-40B4-BE49-F238E27FC236}">
                  <a16:creationId xmlns:a16="http://schemas.microsoft.com/office/drawing/2014/main" id="{9C518613-C236-4D3A-991D-651EDB13D2AD}"/>
                </a:ext>
              </a:extLst>
            </p:cNvPr>
            <p:cNvSpPr/>
            <p:nvPr/>
          </p:nvSpPr>
          <p:spPr>
            <a:xfrm>
              <a:off x="4594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2" name="正方形/長方形 201">
              <a:extLst>
                <a:ext uri="{FF2B5EF4-FFF2-40B4-BE49-F238E27FC236}">
                  <a16:creationId xmlns:a16="http://schemas.microsoft.com/office/drawing/2014/main" id="{3607DEB6-EF44-4DAC-B190-C29AEBB5AD6D}"/>
                </a:ext>
              </a:extLst>
            </p:cNvPr>
            <p:cNvSpPr/>
            <p:nvPr/>
          </p:nvSpPr>
          <p:spPr>
            <a:xfrm>
              <a:off x="5242860" y="2733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3" name="正方形/長方形 202">
              <a:extLst>
                <a:ext uri="{FF2B5EF4-FFF2-40B4-BE49-F238E27FC236}">
                  <a16:creationId xmlns:a16="http://schemas.microsoft.com/office/drawing/2014/main" id="{463F5353-5332-4940-821F-A898C1983FFA}"/>
                </a:ext>
              </a:extLst>
            </p:cNvPr>
            <p:cNvSpPr/>
            <p:nvPr/>
          </p:nvSpPr>
          <p:spPr>
            <a:xfrm>
              <a:off x="7186860" y="2733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4" name="正方形/長方形 203">
              <a:extLst>
                <a:ext uri="{FF2B5EF4-FFF2-40B4-BE49-F238E27FC236}">
                  <a16:creationId xmlns:a16="http://schemas.microsoft.com/office/drawing/2014/main" id="{328D7153-5AA7-4376-822D-AB9510CDDD22}"/>
                </a:ext>
              </a:extLst>
            </p:cNvPr>
            <p:cNvSpPr/>
            <p:nvPr/>
          </p:nvSpPr>
          <p:spPr>
            <a:xfrm>
              <a:off x="6538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5" name="正方形/長方形 204">
              <a:extLst>
                <a:ext uri="{FF2B5EF4-FFF2-40B4-BE49-F238E27FC236}">
                  <a16:creationId xmlns:a16="http://schemas.microsoft.com/office/drawing/2014/main" id="{9FF5FAF4-6621-48C8-BD0B-541E999E4D98}"/>
                </a:ext>
              </a:extLst>
            </p:cNvPr>
            <p:cNvSpPr/>
            <p:nvPr/>
          </p:nvSpPr>
          <p:spPr>
            <a:xfrm>
              <a:off x="5890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6" name="正方形/長方形 205">
              <a:extLst>
                <a:ext uri="{FF2B5EF4-FFF2-40B4-BE49-F238E27FC236}">
                  <a16:creationId xmlns:a16="http://schemas.microsoft.com/office/drawing/2014/main" id="{A15710EC-77EF-4680-9EBA-BE3994BBAFE7}"/>
                </a:ext>
              </a:extLst>
            </p:cNvPr>
            <p:cNvSpPr/>
            <p:nvPr/>
          </p:nvSpPr>
          <p:spPr>
            <a:xfrm>
              <a:off x="4594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7" name="正方形/長方形 206">
              <a:extLst>
                <a:ext uri="{FF2B5EF4-FFF2-40B4-BE49-F238E27FC236}">
                  <a16:creationId xmlns:a16="http://schemas.microsoft.com/office/drawing/2014/main" id="{DF72C81E-EDF8-49BD-ACA0-831F5B7EEA69}"/>
                </a:ext>
              </a:extLst>
            </p:cNvPr>
            <p:cNvSpPr/>
            <p:nvPr/>
          </p:nvSpPr>
          <p:spPr>
            <a:xfrm>
              <a:off x="5242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8" name="正方形/長方形 207">
              <a:extLst>
                <a:ext uri="{FF2B5EF4-FFF2-40B4-BE49-F238E27FC236}">
                  <a16:creationId xmlns:a16="http://schemas.microsoft.com/office/drawing/2014/main" id="{B42406D6-7C4F-4F3D-882B-BE9C0BC8E4AD}"/>
                </a:ext>
              </a:extLst>
            </p:cNvPr>
            <p:cNvSpPr/>
            <p:nvPr/>
          </p:nvSpPr>
          <p:spPr>
            <a:xfrm>
              <a:off x="7186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9" name="正方形/長方形 208">
              <a:extLst>
                <a:ext uri="{FF2B5EF4-FFF2-40B4-BE49-F238E27FC236}">
                  <a16:creationId xmlns:a16="http://schemas.microsoft.com/office/drawing/2014/main" id="{03A057DE-B6D1-41F4-8097-2DF9EFC861DF}"/>
                </a:ext>
              </a:extLst>
            </p:cNvPr>
            <p:cNvSpPr/>
            <p:nvPr/>
          </p:nvSpPr>
          <p:spPr>
            <a:xfrm>
              <a:off x="6538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0" name="正方形/長方形 209">
              <a:extLst>
                <a:ext uri="{FF2B5EF4-FFF2-40B4-BE49-F238E27FC236}">
                  <a16:creationId xmlns:a16="http://schemas.microsoft.com/office/drawing/2014/main" id="{E801373F-531F-44FD-B4E2-0239EA938EB8}"/>
                </a:ext>
              </a:extLst>
            </p:cNvPr>
            <p:cNvSpPr/>
            <p:nvPr/>
          </p:nvSpPr>
          <p:spPr>
            <a:xfrm>
              <a:off x="5890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1" name="正方形/長方形 210">
              <a:extLst>
                <a:ext uri="{FF2B5EF4-FFF2-40B4-BE49-F238E27FC236}">
                  <a16:creationId xmlns:a16="http://schemas.microsoft.com/office/drawing/2014/main" id="{5E0E171D-8898-40BE-936B-5F4F1BAE38E9}"/>
                </a:ext>
              </a:extLst>
            </p:cNvPr>
            <p:cNvSpPr/>
            <p:nvPr/>
          </p:nvSpPr>
          <p:spPr>
            <a:xfrm>
              <a:off x="4594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2" name="正方形/長方形 211">
              <a:extLst>
                <a:ext uri="{FF2B5EF4-FFF2-40B4-BE49-F238E27FC236}">
                  <a16:creationId xmlns:a16="http://schemas.microsoft.com/office/drawing/2014/main" id="{768F9923-E617-4F30-829B-0842CD708D18}"/>
                </a:ext>
              </a:extLst>
            </p:cNvPr>
            <p:cNvSpPr/>
            <p:nvPr/>
          </p:nvSpPr>
          <p:spPr>
            <a:xfrm>
              <a:off x="5242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3" name="正方形/長方形 212">
              <a:extLst>
                <a:ext uri="{FF2B5EF4-FFF2-40B4-BE49-F238E27FC236}">
                  <a16:creationId xmlns:a16="http://schemas.microsoft.com/office/drawing/2014/main" id="{6FBC9603-9D10-4ECD-A14F-27E7C97A9FE6}"/>
                </a:ext>
              </a:extLst>
            </p:cNvPr>
            <p:cNvSpPr/>
            <p:nvPr/>
          </p:nvSpPr>
          <p:spPr>
            <a:xfrm>
              <a:off x="7186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4" name="正方形/長方形 213">
              <a:extLst>
                <a:ext uri="{FF2B5EF4-FFF2-40B4-BE49-F238E27FC236}">
                  <a16:creationId xmlns:a16="http://schemas.microsoft.com/office/drawing/2014/main" id="{5EF7CF4E-1DE1-4805-9E20-103C5ADABC25}"/>
                </a:ext>
              </a:extLst>
            </p:cNvPr>
            <p:cNvSpPr/>
            <p:nvPr/>
          </p:nvSpPr>
          <p:spPr>
            <a:xfrm>
              <a:off x="6538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5" name="正方形/長方形 214">
              <a:extLst>
                <a:ext uri="{FF2B5EF4-FFF2-40B4-BE49-F238E27FC236}">
                  <a16:creationId xmlns:a16="http://schemas.microsoft.com/office/drawing/2014/main" id="{E82146DF-40FF-49F4-8530-70571FAEC58F}"/>
                </a:ext>
              </a:extLst>
            </p:cNvPr>
            <p:cNvSpPr/>
            <p:nvPr/>
          </p:nvSpPr>
          <p:spPr>
            <a:xfrm>
              <a:off x="5890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246" name="グループ化 245"/>
          <p:cNvGrpSpPr/>
          <p:nvPr/>
        </p:nvGrpSpPr>
        <p:grpSpPr>
          <a:xfrm>
            <a:off x="5714255" y="3268991"/>
            <a:ext cx="3240000" cy="3240828"/>
            <a:chOff x="5714255" y="3268991"/>
            <a:chExt cx="3240000" cy="3240828"/>
          </a:xfrm>
        </p:grpSpPr>
        <p:sp>
          <p:nvSpPr>
            <p:cNvPr id="247" name="正方形/長方形 246">
              <a:extLst>
                <a:ext uri="{FF2B5EF4-FFF2-40B4-BE49-F238E27FC236}">
                  <a16:creationId xmlns:a16="http://schemas.microsoft.com/office/drawing/2014/main" id="{7354DAC7-D2CE-416D-9635-FC3754DAC3E3}"/>
                </a:ext>
              </a:extLst>
            </p:cNvPr>
            <p:cNvSpPr/>
            <p:nvPr/>
          </p:nvSpPr>
          <p:spPr>
            <a:xfrm>
              <a:off x="5714255" y="3268991"/>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8" name="正方形/長方形 247">
              <a:extLst>
                <a:ext uri="{FF2B5EF4-FFF2-40B4-BE49-F238E27FC236}">
                  <a16:creationId xmlns:a16="http://schemas.microsoft.com/office/drawing/2014/main" id="{2B17BF72-5931-4E9E-A455-94AAEC6858A3}"/>
                </a:ext>
              </a:extLst>
            </p:cNvPr>
            <p:cNvSpPr/>
            <p:nvPr/>
          </p:nvSpPr>
          <p:spPr>
            <a:xfrm>
              <a:off x="6362255" y="3269819"/>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9" name="正方形/長方形 248">
              <a:extLst>
                <a:ext uri="{FF2B5EF4-FFF2-40B4-BE49-F238E27FC236}">
                  <a16:creationId xmlns:a16="http://schemas.microsoft.com/office/drawing/2014/main" id="{A4D5DD81-656C-4D7C-A60D-DB86E5026427}"/>
                </a:ext>
              </a:extLst>
            </p:cNvPr>
            <p:cNvSpPr/>
            <p:nvPr/>
          </p:nvSpPr>
          <p:spPr>
            <a:xfrm>
              <a:off x="8306255" y="3269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0" name="正方形/長方形 249">
              <a:extLst>
                <a:ext uri="{FF2B5EF4-FFF2-40B4-BE49-F238E27FC236}">
                  <a16:creationId xmlns:a16="http://schemas.microsoft.com/office/drawing/2014/main" id="{770A4BF8-EA87-4460-B316-393FBF1280F8}"/>
                </a:ext>
              </a:extLst>
            </p:cNvPr>
            <p:cNvSpPr/>
            <p:nvPr/>
          </p:nvSpPr>
          <p:spPr>
            <a:xfrm>
              <a:off x="7658255" y="3269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1" name="正方形/長方形 250">
              <a:extLst>
                <a:ext uri="{FF2B5EF4-FFF2-40B4-BE49-F238E27FC236}">
                  <a16:creationId xmlns:a16="http://schemas.microsoft.com/office/drawing/2014/main" id="{E4B939CB-AC80-4E89-B17A-D6E89B883A8D}"/>
                </a:ext>
              </a:extLst>
            </p:cNvPr>
            <p:cNvSpPr/>
            <p:nvPr/>
          </p:nvSpPr>
          <p:spPr>
            <a:xfrm>
              <a:off x="7010255" y="3269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2" name="正方形/長方形 251">
              <a:extLst>
                <a:ext uri="{FF2B5EF4-FFF2-40B4-BE49-F238E27FC236}">
                  <a16:creationId xmlns:a16="http://schemas.microsoft.com/office/drawing/2014/main" id="{31A696CC-EF45-4275-924B-486F8503D9C4}"/>
                </a:ext>
              </a:extLst>
            </p:cNvPr>
            <p:cNvSpPr/>
            <p:nvPr/>
          </p:nvSpPr>
          <p:spPr>
            <a:xfrm>
              <a:off x="5714255" y="3917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3" name="正方形/長方形 252">
              <a:extLst>
                <a:ext uri="{FF2B5EF4-FFF2-40B4-BE49-F238E27FC236}">
                  <a16:creationId xmlns:a16="http://schemas.microsoft.com/office/drawing/2014/main" id="{CB929029-8B8E-4346-B592-F45C53A0E05D}"/>
                </a:ext>
              </a:extLst>
            </p:cNvPr>
            <p:cNvSpPr/>
            <p:nvPr/>
          </p:nvSpPr>
          <p:spPr>
            <a:xfrm>
              <a:off x="6362255" y="3917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4" name="正方形/長方形 253">
              <a:extLst>
                <a:ext uri="{FF2B5EF4-FFF2-40B4-BE49-F238E27FC236}">
                  <a16:creationId xmlns:a16="http://schemas.microsoft.com/office/drawing/2014/main" id="{8AE77CEB-8C19-4A93-8561-8574369B41B0}"/>
                </a:ext>
              </a:extLst>
            </p:cNvPr>
            <p:cNvSpPr/>
            <p:nvPr/>
          </p:nvSpPr>
          <p:spPr>
            <a:xfrm>
              <a:off x="8306255" y="3917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5" name="正方形/長方形 254">
              <a:extLst>
                <a:ext uri="{FF2B5EF4-FFF2-40B4-BE49-F238E27FC236}">
                  <a16:creationId xmlns:a16="http://schemas.microsoft.com/office/drawing/2014/main" id="{70233870-3224-45EA-A06B-6A01C4D85E78}"/>
                </a:ext>
              </a:extLst>
            </p:cNvPr>
            <p:cNvSpPr/>
            <p:nvPr/>
          </p:nvSpPr>
          <p:spPr>
            <a:xfrm>
              <a:off x="7658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6" name="正方形/長方形 255">
              <a:extLst>
                <a:ext uri="{FF2B5EF4-FFF2-40B4-BE49-F238E27FC236}">
                  <a16:creationId xmlns:a16="http://schemas.microsoft.com/office/drawing/2014/main" id="{46DEFB45-8F1E-4AA9-B42F-953BC4EC17C0}"/>
                </a:ext>
              </a:extLst>
            </p:cNvPr>
            <p:cNvSpPr/>
            <p:nvPr/>
          </p:nvSpPr>
          <p:spPr>
            <a:xfrm>
              <a:off x="7010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7" name="正方形/長方形 256">
              <a:extLst>
                <a:ext uri="{FF2B5EF4-FFF2-40B4-BE49-F238E27FC236}">
                  <a16:creationId xmlns:a16="http://schemas.microsoft.com/office/drawing/2014/main" id="{88F75082-C83D-453F-B96D-8ECCF2889CEB}"/>
                </a:ext>
              </a:extLst>
            </p:cNvPr>
            <p:cNvSpPr/>
            <p:nvPr/>
          </p:nvSpPr>
          <p:spPr>
            <a:xfrm>
              <a:off x="5714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8" name="正方形/長方形 257">
              <a:extLst>
                <a:ext uri="{FF2B5EF4-FFF2-40B4-BE49-F238E27FC236}">
                  <a16:creationId xmlns:a16="http://schemas.microsoft.com/office/drawing/2014/main" id="{0D44EE25-A7EE-472C-BF3F-4742050AD05B}"/>
                </a:ext>
              </a:extLst>
            </p:cNvPr>
            <p:cNvSpPr/>
            <p:nvPr/>
          </p:nvSpPr>
          <p:spPr>
            <a:xfrm>
              <a:off x="6362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9" name="正方形/長方形 258">
              <a:extLst>
                <a:ext uri="{FF2B5EF4-FFF2-40B4-BE49-F238E27FC236}">
                  <a16:creationId xmlns:a16="http://schemas.microsoft.com/office/drawing/2014/main" id="{F5175BA5-CD8E-4E56-9EC0-5FBE2E7A558A}"/>
                </a:ext>
              </a:extLst>
            </p:cNvPr>
            <p:cNvSpPr/>
            <p:nvPr/>
          </p:nvSpPr>
          <p:spPr>
            <a:xfrm>
              <a:off x="8306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0" name="正方形/長方形 259">
              <a:extLst>
                <a:ext uri="{FF2B5EF4-FFF2-40B4-BE49-F238E27FC236}">
                  <a16:creationId xmlns:a16="http://schemas.microsoft.com/office/drawing/2014/main" id="{74EA10E8-60DB-44F2-B771-987B8317F598}"/>
                </a:ext>
              </a:extLst>
            </p:cNvPr>
            <p:cNvSpPr/>
            <p:nvPr/>
          </p:nvSpPr>
          <p:spPr>
            <a:xfrm>
              <a:off x="7658255" y="4565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1" name="正方形/長方形 260">
              <a:extLst>
                <a:ext uri="{FF2B5EF4-FFF2-40B4-BE49-F238E27FC236}">
                  <a16:creationId xmlns:a16="http://schemas.microsoft.com/office/drawing/2014/main" id="{31EFBBA6-EDA0-44E2-A9EC-DB1FBBFDA7E3}"/>
                </a:ext>
              </a:extLst>
            </p:cNvPr>
            <p:cNvSpPr/>
            <p:nvPr/>
          </p:nvSpPr>
          <p:spPr>
            <a:xfrm>
              <a:off x="7010255" y="4565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2" name="正方形/長方形 261">
              <a:extLst>
                <a:ext uri="{FF2B5EF4-FFF2-40B4-BE49-F238E27FC236}">
                  <a16:creationId xmlns:a16="http://schemas.microsoft.com/office/drawing/2014/main" id="{439B023A-4AE8-4DCC-B429-C238A47D40AD}"/>
                </a:ext>
              </a:extLst>
            </p:cNvPr>
            <p:cNvSpPr/>
            <p:nvPr/>
          </p:nvSpPr>
          <p:spPr>
            <a:xfrm>
              <a:off x="5714255" y="5213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3" name="正方形/長方形 262">
              <a:extLst>
                <a:ext uri="{FF2B5EF4-FFF2-40B4-BE49-F238E27FC236}">
                  <a16:creationId xmlns:a16="http://schemas.microsoft.com/office/drawing/2014/main" id="{8D08CE12-D5C3-44BB-93BE-61EEE1D1A0B9}"/>
                </a:ext>
              </a:extLst>
            </p:cNvPr>
            <p:cNvSpPr/>
            <p:nvPr/>
          </p:nvSpPr>
          <p:spPr>
            <a:xfrm>
              <a:off x="6362255" y="5213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4" name="正方形/長方形 263">
              <a:extLst>
                <a:ext uri="{FF2B5EF4-FFF2-40B4-BE49-F238E27FC236}">
                  <a16:creationId xmlns:a16="http://schemas.microsoft.com/office/drawing/2014/main" id="{42C7ED9A-8425-4387-8E54-B514D64D58AE}"/>
                </a:ext>
              </a:extLst>
            </p:cNvPr>
            <p:cNvSpPr/>
            <p:nvPr/>
          </p:nvSpPr>
          <p:spPr>
            <a:xfrm>
              <a:off x="8306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5" name="正方形/長方形 264">
              <a:extLst>
                <a:ext uri="{FF2B5EF4-FFF2-40B4-BE49-F238E27FC236}">
                  <a16:creationId xmlns:a16="http://schemas.microsoft.com/office/drawing/2014/main" id="{9710F05F-9BF5-47B9-B265-8E90391B7CA2}"/>
                </a:ext>
              </a:extLst>
            </p:cNvPr>
            <p:cNvSpPr/>
            <p:nvPr/>
          </p:nvSpPr>
          <p:spPr>
            <a:xfrm>
              <a:off x="7658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6" name="正方形/長方形 265">
              <a:extLst>
                <a:ext uri="{FF2B5EF4-FFF2-40B4-BE49-F238E27FC236}">
                  <a16:creationId xmlns:a16="http://schemas.microsoft.com/office/drawing/2014/main" id="{C57FD34F-72EE-4B28-B050-D59C95F9FB49}"/>
                </a:ext>
              </a:extLst>
            </p:cNvPr>
            <p:cNvSpPr/>
            <p:nvPr/>
          </p:nvSpPr>
          <p:spPr>
            <a:xfrm>
              <a:off x="7010255" y="5213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7" name="正方形/長方形 266">
              <a:extLst>
                <a:ext uri="{FF2B5EF4-FFF2-40B4-BE49-F238E27FC236}">
                  <a16:creationId xmlns:a16="http://schemas.microsoft.com/office/drawing/2014/main" id="{8830B4E5-852A-4184-A347-D1C790437622}"/>
                </a:ext>
              </a:extLst>
            </p:cNvPr>
            <p:cNvSpPr/>
            <p:nvPr/>
          </p:nvSpPr>
          <p:spPr>
            <a:xfrm>
              <a:off x="5714255" y="5861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8" name="正方形/長方形 267">
              <a:extLst>
                <a:ext uri="{FF2B5EF4-FFF2-40B4-BE49-F238E27FC236}">
                  <a16:creationId xmlns:a16="http://schemas.microsoft.com/office/drawing/2014/main" id="{EC8AF094-7C37-4BC5-BBC0-A71E3FDB0F64}"/>
                </a:ext>
              </a:extLst>
            </p:cNvPr>
            <p:cNvSpPr/>
            <p:nvPr/>
          </p:nvSpPr>
          <p:spPr>
            <a:xfrm>
              <a:off x="6362255" y="5861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9" name="正方形/長方形 268">
              <a:extLst>
                <a:ext uri="{FF2B5EF4-FFF2-40B4-BE49-F238E27FC236}">
                  <a16:creationId xmlns:a16="http://schemas.microsoft.com/office/drawing/2014/main" id="{D453062C-271A-45F4-AC0D-8BA4497BE648}"/>
                </a:ext>
              </a:extLst>
            </p:cNvPr>
            <p:cNvSpPr/>
            <p:nvPr/>
          </p:nvSpPr>
          <p:spPr>
            <a:xfrm>
              <a:off x="8306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0" name="正方形/長方形 269">
              <a:extLst>
                <a:ext uri="{FF2B5EF4-FFF2-40B4-BE49-F238E27FC236}">
                  <a16:creationId xmlns:a16="http://schemas.microsoft.com/office/drawing/2014/main" id="{5A23940F-F2C4-4FCD-A0B1-6B0FFADE3DEE}"/>
                </a:ext>
              </a:extLst>
            </p:cNvPr>
            <p:cNvSpPr/>
            <p:nvPr/>
          </p:nvSpPr>
          <p:spPr>
            <a:xfrm>
              <a:off x="7658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1" name="正方形/長方形 270">
              <a:extLst>
                <a:ext uri="{FF2B5EF4-FFF2-40B4-BE49-F238E27FC236}">
                  <a16:creationId xmlns:a16="http://schemas.microsoft.com/office/drawing/2014/main" id="{FA22C7D2-73AF-4D02-808D-FF348C815FD2}"/>
                </a:ext>
              </a:extLst>
            </p:cNvPr>
            <p:cNvSpPr/>
            <p:nvPr/>
          </p:nvSpPr>
          <p:spPr>
            <a:xfrm>
              <a:off x="7010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44" name="二等辺三角形 43"/>
          <p:cNvSpPr/>
          <p:nvPr/>
        </p:nvSpPr>
        <p:spPr>
          <a:xfrm>
            <a:off x="82518" y="4067644"/>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2" name="タイトル 1"/>
          <p:cNvSpPr>
            <a:spLocks noGrp="1"/>
          </p:cNvSpPr>
          <p:nvPr>
            <p:ph type="title"/>
          </p:nvPr>
        </p:nvSpPr>
        <p:spPr/>
        <p:txBody>
          <a:bodyPr>
            <a:noAutofit/>
          </a:bodyPr>
          <a:lstStyle/>
          <a:p>
            <a:r>
              <a:rPr kumimoji="1" lang="ja-JP" altLang="en-US" dirty="0"/>
              <a:t>モンテカルロ法　とは</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18</a:t>
            </a:fld>
            <a:endParaRPr lang="ja-JP" altLang="en-US" dirty="0"/>
          </a:p>
        </p:txBody>
      </p:sp>
      <p:sp>
        <p:nvSpPr>
          <p:cNvPr id="6" name="テキスト ボックス 5"/>
          <p:cNvSpPr txBox="1"/>
          <p:nvPr/>
        </p:nvSpPr>
        <p:spPr>
          <a:xfrm>
            <a:off x="822959" y="2066925"/>
            <a:ext cx="7543800" cy="954107"/>
          </a:xfrm>
          <a:prstGeom prst="rect">
            <a:avLst/>
          </a:prstGeom>
          <a:ln>
            <a:solidFill>
              <a:schemeClr val="accent6"/>
            </a:solidFill>
          </a:ln>
        </p:spPr>
        <p:style>
          <a:lnRef idx="2">
            <a:schemeClr val="accent4"/>
          </a:lnRef>
          <a:fillRef idx="1">
            <a:schemeClr val="lt1"/>
          </a:fillRef>
          <a:effectRef idx="0">
            <a:schemeClr val="accent4"/>
          </a:effectRef>
          <a:fontRef idx="minor">
            <a:schemeClr val="dk1"/>
          </a:fontRef>
        </p:style>
        <p:txBody>
          <a:bodyPr wrap="square" rtlCol="0">
            <a:spAutoFit/>
          </a:bodyPr>
          <a:lstStyle/>
          <a:p>
            <a:r>
              <a:rPr kumimoji="1" lang="ja-JP" altLang="en-US" sz="2800" dirty="0"/>
              <a:t>ある盤面からゲーム終了までの操作をランダムに選び，次に取りうる行動ごとの勝率を求める．</a:t>
            </a:r>
          </a:p>
        </p:txBody>
      </p:sp>
      <p:sp>
        <p:nvSpPr>
          <p:cNvPr id="7" name="円/楕円 6"/>
          <p:cNvSpPr/>
          <p:nvPr/>
        </p:nvSpPr>
        <p:spPr>
          <a:xfrm>
            <a:off x="2132844" y="3300331"/>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15" name="直線コネクタ 14"/>
          <p:cNvCxnSpPr>
            <a:stCxn id="7" idx="4"/>
            <a:endCxn id="31" idx="0"/>
          </p:cNvCxnSpPr>
          <p:nvPr/>
        </p:nvCxnSpPr>
        <p:spPr>
          <a:xfrm flipH="1">
            <a:off x="612870" y="3516331"/>
            <a:ext cx="1627974" cy="33531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5" name="テキスト ボックス 24"/>
          <p:cNvSpPr txBox="1"/>
          <p:nvPr/>
        </p:nvSpPr>
        <p:spPr>
          <a:xfrm>
            <a:off x="2380579" y="3174961"/>
            <a:ext cx="1723549" cy="461665"/>
          </a:xfrm>
          <a:prstGeom prst="rect">
            <a:avLst/>
          </a:prstGeom>
          <a:noFill/>
        </p:spPr>
        <p:txBody>
          <a:bodyPr wrap="none" rtlCol="0">
            <a:spAutoFit/>
          </a:bodyPr>
          <a:lstStyle/>
          <a:p>
            <a:r>
              <a:rPr kumimoji="1" lang="ja-JP" altLang="en-US" sz="2400" dirty="0"/>
              <a:t>現在の盤面</a:t>
            </a:r>
          </a:p>
        </p:txBody>
      </p:sp>
      <p:sp>
        <p:nvSpPr>
          <p:cNvPr id="31" name="円/楕円 30"/>
          <p:cNvSpPr/>
          <p:nvPr/>
        </p:nvSpPr>
        <p:spPr>
          <a:xfrm>
            <a:off x="504870" y="385164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88" name="乗算記号 87"/>
          <p:cNvSpPr/>
          <p:nvPr/>
        </p:nvSpPr>
        <p:spPr>
          <a:xfrm>
            <a:off x="6553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5" name="テキスト ボックス 94"/>
          <p:cNvSpPr txBox="1"/>
          <p:nvPr/>
        </p:nvSpPr>
        <p:spPr>
          <a:xfrm>
            <a:off x="1110516" y="6442228"/>
            <a:ext cx="1694695" cy="461665"/>
          </a:xfrm>
          <a:prstGeom prst="rect">
            <a:avLst/>
          </a:prstGeom>
          <a:noFill/>
        </p:spPr>
        <p:txBody>
          <a:bodyPr wrap="none" rtlCol="0">
            <a:spAutoFit/>
          </a:bodyPr>
          <a:lstStyle/>
          <a:p>
            <a:r>
              <a:rPr kumimoji="1" lang="ja-JP" altLang="en-US" sz="2400" dirty="0"/>
              <a:t>ゲーム終了</a:t>
            </a:r>
          </a:p>
        </p:txBody>
      </p:sp>
      <p:sp>
        <p:nvSpPr>
          <p:cNvPr id="96" name="円/楕円 95"/>
          <p:cNvSpPr/>
          <p:nvPr/>
        </p:nvSpPr>
        <p:spPr>
          <a:xfrm>
            <a:off x="2896011" y="65728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7" name="乗算記号 96"/>
          <p:cNvSpPr/>
          <p:nvPr/>
        </p:nvSpPr>
        <p:spPr>
          <a:xfrm>
            <a:off x="3620634" y="6518894"/>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8" name="テキスト ボックス 97"/>
          <p:cNvSpPr txBox="1"/>
          <p:nvPr/>
        </p:nvSpPr>
        <p:spPr>
          <a:xfrm>
            <a:off x="3091750" y="6496228"/>
            <a:ext cx="1383062" cy="369332"/>
          </a:xfrm>
          <a:prstGeom prst="rect">
            <a:avLst/>
          </a:prstGeom>
          <a:noFill/>
        </p:spPr>
        <p:txBody>
          <a:bodyPr wrap="square" rtlCol="0">
            <a:spAutoFit/>
          </a:bodyPr>
          <a:lstStyle/>
          <a:p>
            <a:r>
              <a:rPr kumimoji="1" lang="ja-JP" altLang="en-US" dirty="0"/>
              <a:t>勝ち　　</a:t>
            </a:r>
            <a:r>
              <a:rPr lang="ja-JP" altLang="en-US" dirty="0"/>
              <a:t>負け</a:t>
            </a:r>
            <a:endParaRPr kumimoji="1" lang="ja-JP" altLang="en-US" dirty="0"/>
          </a:p>
        </p:txBody>
      </p:sp>
      <p:cxnSp>
        <p:nvCxnSpPr>
          <p:cNvPr id="16" name="直線矢印コネクタ 15"/>
          <p:cNvCxnSpPr/>
          <p:nvPr/>
        </p:nvCxnSpPr>
        <p:spPr>
          <a:xfrm flipH="1">
            <a:off x="234826" y="4076633"/>
            <a:ext cx="378044" cy="2095595"/>
          </a:xfrm>
          <a:prstGeom prst="straightConnector1">
            <a:avLst/>
          </a:prstGeom>
          <a:ln>
            <a:solidFill>
              <a:schemeClr val="tx1"/>
            </a:solidFill>
            <a:prstDash val="sysDash"/>
            <a:headEnd type="none" w="med" len="med"/>
            <a:tailEnd type="arrow" w="med" len="med"/>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34" name="円/楕円 133"/>
          <p:cNvSpPr/>
          <p:nvPr/>
        </p:nvSpPr>
        <p:spPr>
          <a:xfrm>
            <a:off x="634742" y="622622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6" name="直線矢印コネクタ 135"/>
          <p:cNvCxnSpPr>
            <a:stCxn id="44" idx="0"/>
          </p:cNvCxnSpPr>
          <p:nvPr/>
        </p:nvCxnSpPr>
        <p:spPr>
          <a:xfrm>
            <a:off x="612870" y="4067644"/>
            <a:ext cx="129872" cy="2095595"/>
          </a:xfrm>
          <a:prstGeom prst="straightConnector1">
            <a:avLst/>
          </a:prstGeom>
          <a:ln>
            <a:solidFill>
              <a:schemeClr val="tx1"/>
            </a:solidFill>
            <a:prstDash val="sysDash"/>
            <a:headEnd type="none" w="med" len="med"/>
            <a:tailEnd type="arrow" w="med" len="med"/>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grpSp>
        <p:nvGrpSpPr>
          <p:cNvPr id="228" name="グループ化 227"/>
          <p:cNvGrpSpPr/>
          <p:nvPr/>
        </p:nvGrpSpPr>
        <p:grpSpPr>
          <a:xfrm>
            <a:off x="1624629" y="3516331"/>
            <a:ext cx="2382309" cy="551313"/>
            <a:chOff x="1624629" y="3516331"/>
            <a:chExt cx="2382309" cy="551313"/>
          </a:xfrm>
        </p:grpSpPr>
        <p:cxnSp>
          <p:nvCxnSpPr>
            <p:cNvPr id="222" name="直線コネクタ 221"/>
            <p:cNvCxnSpPr>
              <a:stCxn id="225" idx="1"/>
            </p:cNvCxnSpPr>
            <p:nvPr/>
          </p:nvCxnSpPr>
          <p:spPr>
            <a:xfrm flipH="1" flipV="1">
              <a:off x="2240844" y="3516331"/>
              <a:ext cx="1581726" cy="3669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23" name="直線コネクタ 222"/>
            <p:cNvCxnSpPr>
              <a:stCxn id="226" idx="0"/>
            </p:cNvCxnSpPr>
            <p:nvPr/>
          </p:nvCxnSpPr>
          <p:spPr>
            <a:xfrm flipH="1" flipV="1">
              <a:off x="2240844" y="3516331"/>
              <a:ext cx="553222" cy="335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24" name="直線コネクタ 223"/>
            <p:cNvCxnSpPr>
              <a:stCxn id="227" idx="0"/>
            </p:cNvCxnSpPr>
            <p:nvPr/>
          </p:nvCxnSpPr>
          <p:spPr>
            <a:xfrm flipV="1">
              <a:off x="1732629" y="3516331"/>
              <a:ext cx="508215" cy="3353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25" name="円/楕円 224"/>
            <p:cNvSpPr/>
            <p:nvPr/>
          </p:nvSpPr>
          <p:spPr>
            <a:xfrm>
              <a:off x="3790938" y="3851644"/>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226" name="円/楕円 225"/>
            <p:cNvSpPr/>
            <p:nvPr/>
          </p:nvSpPr>
          <p:spPr>
            <a:xfrm>
              <a:off x="2686066" y="3851641"/>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227" name="円/楕円 226"/>
            <p:cNvSpPr/>
            <p:nvPr/>
          </p:nvSpPr>
          <p:spPr>
            <a:xfrm>
              <a:off x="1624629" y="3851642"/>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grpSp>
      <p:sp>
        <p:nvSpPr>
          <p:cNvPr id="229" name="テキスト ボックス 228"/>
          <p:cNvSpPr txBox="1"/>
          <p:nvPr/>
        </p:nvSpPr>
        <p:spPr>
          <a:xfrm>
            <a:off x="36633" y="3343534"/>
            <a:ext cx="1210588" cy="400110"/>
          </a:xfrm>
          <a:prstGeom prst="rect">
            <a:avLst/>
          </a:prstGeom>
          <a:noFill/>
        </p:spPr>
        <p:txBody>
          <a:bodyPr wrap="none" rtlCol="0">
            <a:spAutoFit/>
          </a:bodyPr>
          <a:lstStyle/>
          <a:p>
            <a:r>
              <a:rPr kumimoji="1" lang="ja-JP" altLang="en-US" sz="2000" dirty="0"/>
              <a:t>次の操作</a:t>
            </a:r>
          </a:p>
        </p:txBody>
      </p:sp>
      <p:sp>
        <p:nvSpPr>
          <p:cNvPr id="216" name="コンテンツ プレースホルダー 2">
            <a:extLst>
              <a:ext uri="{FF2B5EF4-FFF2-40B4-BE49-F238E27FC236}">
                <a16:creationId xmlns:a16="http://schemas.microsoft.com/office/drawing/2014/main" id="{B3DCC789-5F1B-4FB2-9146-B2144EA89377}"/>
              </a:ext>
            </a:extLst>
          </p:cNvPr>
          <p:cNvSpPr>
            <a:spLocks noGrp="1"/>
          </p:cNvSpPr>
          <p:nvPr>
            <p:ph idx="1"/>
          </p:nvPr>
        </p:nvSpPr>
        <p:spPr>
          <a:xfrm>
            <a:off x="822959" y="758816"/>
            <a:ext cx="7543801" cy="1276150"/>
          </a:xfrm>
        </p:spPr>
        <p:txBody>
          <a:bodyPr>
            <a:normAutofit fontScale="62500" lnSpcReduction="20000"/>
          </a:bodyPr>
          <a:lstStyle/>
          <a:p>
            <a:r>
              <a:rPr kumimoji="1" lang="ja-JP" altLang="en-US" sz="4500" dirty="0"/>
              <a:t>シミュレーションや数値計算を乱数を用いて行う</a:t>
            </a:r>
            <a:endParaRPr kumimoji="1" lang="en-US" altLang="ja-JP" sz="4500" dirty="0"/>
          </a:p>
          <a:p>
            <a:r>
              <a:rPr kumimoji="1" lang="ja-JP" altLang="en-US" sz="4500" dirty="0"/>
              <a:t>手法の総称．</a:t>
            </a:r>
            <a:endParaRPr kumimoji="1" lang="en-US" altLang="ja-JP" sz="4500" dirty="0"/>
          </a:p>
          <a:p>
            <a:r>
              <a:rPr lang="ja-JP" altLang="en-US" sz="4500" dirty="0"/>
              <a:t>どういうことかというと</a:t>
            </a:r>
            <a:r>
              <a:rPr lang="en-US" altLang="ja-JP" sz="4500" dirty="0"/>
              <a:t>…</a:t>
            </a:r>
          </a:p>
          <a:p>
            <a:endParaRPr kumimoji="1" lang="ja-JP" altLang="en-US" dirty="0"/>
          </a:p>
        </p:txBody>
      </p:sp>
      <p:sp>
        <p:nvSpPr>
          <p:cNvPr id="3" name="角丸四角形吹き出し 2"/>
          <p:cNvSpPr/>
          <p:nvPr/>
        </p:nvSpPr>
        <p:spPr>
          <a:xfrm>
            <a:off x="5620215" y="1304693"/>
            <a:ext cx="2686040" cy="546409"/>
          </a:xfrm>
          <a:prstGeom prst="wedgeRoundRectCallout">
            <a:avLst>
              <a:gd name="adj1" fmla="val -70651"/>
              <a:gd name="adj2" fmla="val 105357"/>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400" dirty="0">
                <a:solidFill>
                  <a:srgbClr val="FF0000"/>
                </a:solidFill>
              </a:rPr>
              <a:t>プレイアウト</a:t>
            </a:r>
            <a:r>
              <a:rPr kumimoji="1" lang="ja-JP" altLang="en-US" sz="2400" dirty="0"/>
              <a:t>と呼ぶ</a:t>
            </a:r>
          </a:p>
        </p:txBody>
      </p:sp>
      <p:cxnSp>
        <p:nvCxnSpPr>
          <p:cNvPr id="8" name="直線コネクタ 7"/>
          <p:cNvCxnSpPr/>
          <p:nvPr/>
        </p:nvCxnSpPr>
        <p:spPr>
          <a:xfrm>
            <a:off x="2896011" y="2520176"/>
            <a:ext cx="5400000" cy="0"/>
          </a:xfrm>
          <a:prstGeom prst="line">
            <a:avLst/>
          </a:prstGeom>
          <a:ln>
            <a:solidFill>
              <a:srgbClr val="0070C0"/>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17" name="直線コネクタ 216"/>
          <p:cNvCxnSpPr/>
          <p:nvPr/>
        </p:nvCxnSpPr>
        <p:spPr>
          <a:xfrm flipV="1">
            <a:off x="920633" y="2932771"/>
            <a:ext cx="720000" cy="0"/>
          </a:xfrm>
          <a:prstGeom prst="line">
            <a:avLst/>
          </a:prstGeom>
          <a:ln>
            <a:solidFill>
              <a:srgbClr val="0070C0"/>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9416804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up)">
                                      <p:cBhvr>
                                        <p:cTn id="7" dur="500"/>
                                        <p:tgtEl>
                                          <p:spTgt spid="15"/>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31"/>
                                        </p:tgtEl>
                                        <p:attrNameLst>
                                          <p:attrName>style.visibility</p:attrName>
                                        </p:attrNameLst>
                                      </p:cBhvr>
                                      <p:to>
                                        <p:strVal val="visible"/>
                                      </p:to>
                                    </p:set>
                                    <p:animEffect transition="in" filter="wipe(up)">
                                      <p:cBhvr>
                                        <p:cTn id="11" dur="500"/>
                                        <p:tgtEl>
                                          <p:spTgt spid="31"/>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229"/>
                                        </p:tgtEl>
                                        <p:attrNameLst>
                                          <p:attrName>style.visibility</p:attrName>
                                        </p:attrNameLst>
                                      </p:cBhvr>
                                      <p:to>
                                        <p:strVal val="visible"/>
                                      </p:to>
                                    </p:set>
                                    <p:animEffect transition="in" filter="fade">
                                      <p:cBhvr>
                                        <p:cTn id="14" dur="500"/>
                                        <p:tgtEl>
                                          <p:spTgt spid="229"/>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150"/>
                                        </p:tgtEl>
                                        <p:attrNameLst>
                                          <p:attrName>style.visibility</p:attrName>
                                        </p:attrNameLst>
                                      </p:cBhvr>
                                      <p:to>
                                        <p:strVal val="visible"/>
                                      </p:to>
                                    </p:set>
                                    <p:animEffect transition="in" filter="fade">
                                      <p:cBhvr>
                                        <p:cTn id="19" dur="500"/>
                                        <p:tgtEl>
                                          <p:spTgt spid="150"/>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37" fill="hold" grpId="0" nodeType="clickEffect">
                                  <p:stCondLst>
                                    <p:cond delay="0"/>
                                  </p:stCondLst>
                                  <p:childTnLst>
                                    <p:set>
                                      <p:cBhvr>
                                        <p:cTn id="23" dur="1" fill="hold">
                                          <p:stCondLst>
                                            <p:cond delay="0"/>
                                          </p:stCondLst>
                                        </p:cTn>
                                        <p:tgtEl>
                                          <p:spTgt spid="44"/>
                                        </p:tgtEl>
                                        <p:attrNameLst>
                                          <p:attrName>style.visibility</p:attrName>
                                        </p:attrNameLst>
                                      </p:cBhvr>
                                      <p:to>
                                        <p:strVal val="visible"/>
                                      </p:to>
                                    </p:set>
                                    <p:animEffect transition="in" filter="barn(outVertical)">
                                      <p:cBhvr>
                                        <p:cTn id="24" dur="500"/>
                                        <p:tgtEl>
                                          <p:spTgt spid="44"/>
                                        </p:tgtEl>
                                      </p:cBhvr>
                                    </p:animEffect>
                                  </p:childTnLst>
                                </p:cTn>
                              </p:par>
                            </p:childTnLst>
                          </p:cTn>
                        </p:par>
                        <p:par>
                          <p:cTn id="25" fill="hold">
                            <p:stCondLst>
                              <p:cond delay="500"/>
                            </p:stCondLst>
                            <p:childTnLst>
                              <p:par>
                                <p:cTn id="26" presetID="10" presetClass="entr" presetSubtype="0" fill="hold" grpId="0" nodeType="afterEffect">
                                  <p:stCondLst>
                                    <p:cond delay="0"/>
                                  </p:stCondLst>
                                  <p:childTnLst>
                                    <p:set>
                                      <p:cBhvr>
                                        <p:cTn id="27" dur="1" fill="hold">
                                          <p:stCondLst>
                                            <p:cond delay="0"/>
                                          </p:stCondLst>
                                        </p:cTn>
                                        <p:tgtEl>
                                          <p:spTgt spid="95"/>
                                        </p:tgtEl>
                                        <p:attrNameLst>
                                          <p:attrName>style.visibility</p:attrName>
                                        </p:attrNameLst>
                                      </p:cBhvr>
                                      <p:to>
                                        <p:strVal val="visible"/>
                                      </p:to>
                                    </p:set>
                                    <p:animEffect transition="in" filter="fade">
                                      <p:cBhvr>
                                        <p:cTn id="28" dur="500"/>
                                        <p:tgtEl>
                                          <p:spTgt spid="95"/>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1" fill="hold" nodeType="clickEffect">
                                  <p:stCondLst>
                                    <p:cond delay="0"/>
                                  </p:stCondLst>
                                  <p:childTnLst>
                                    <p:set>
                                      <p:cBhvr>
                                        <p:cTn id="32" dur="1" fill="hold">
                                          <p:stCondLst>
                                            <p:cond delay="0"/>
                                          </p:stCondLst>
                                        </p:cTn>
                                        <p:tgtEl>
                                          <p:spTgt spid="16"/>
                                        </p:tgtEl>
                                        <p:attrNameLst>
                                          <p:attrName>style.visibility</p:attrName>
                                        </p:attrNameLst>
                                      </p:cBhvr>
                                      <p:to>
                                        <p:strVal val="visible"/>
                                      </p:to>
                                    </p:set>
                                    <p:animEffect transition="in" filter="wipe(up)">
                                      <p:cBhvr>
                                        <p:cTn id="33" dur="2000"/>
                                        <p:tgtEl>
                                          <p:spTgt spid="16"/>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10"/>
                                        </p:tgtEl>
                                        <p:attrNameLst>
                                          <p:attrName>style.visibility</p:attrName>
                                        </p:attrNameLst>
                                      </p:cBhvr>
                                      <p:to>
                                        <p:strVal val="visible"/>
                                      </p:to>
                                    </p:set>
                                    <p:animEffect transition="in" filter="fade">
                                      <p:cBhvr>
                                        <p:cTn id="38" dur="2000"/>
                                        <p:tgtEl>
                                          <p:spTgt spid="10"/>
                                        </p:tgtEl>
                                      </p:cBhvr>
                                    </p:animEffec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88"/>
                                        </p:tgtEl>
                                        <p:attrNameLst>
                                          <p:attrName>style.visibility</p:attrName>
                                        </p:attrNameLst>
                                      </p:cBhvr>
                                      <p:to>
                                        <p:strVal val="visible"/>
                                      </p:to>
                                    </p:set>
                                  </p:childTnLst>
                                </p:cTn>
                              </p:par>
                              <p:par>
                                <p:cTn id="43" presetID="10" presetClass="entr" presetSubtype="0" fill="hold" grpId="0" nodeType="withEffect">
                                  <p:stCondLst>
                                    <p:cond delay="0"/>
                                  </p:stCondLst>
                                  <p:childTnLst>
                                    <p:set>
                                      <p:cBhvr>
                                        <p:cTn id="44" dur="1" fill="hold">
                                          <p:stCondLst>
                                            <p:cond delay="0"/>
                                          </p:stCondLst>
                                        </p:cTn>
                                        <p:tgtEl>
                                          <p:spTgt spid="96"/>
                                        </p:tgtEl>
                                        <p:attrNameLst>
                                          <p:attrName>style.visibility</p:attrName>
                                        </p:attrNameLst>
                                      </p:cBhvr>
                                      <p:to>
                                        <p:strVal val="visible"/>
                                      </p:to>
                                    </p:set>
                                    <p:animEffect transition="in" filter="fade">
                                      <p:cBhvr>
                                        <p:cTn id="45" dur="500"/>
                                        <p:tgtEl>
                                          <p:spTgt spid="96"/>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97"/>
                                        </p:tgtEl>
                                        <p:attrNameLst>
                                          <p:attrName>style.visibility</p:attrName>
                                        </p:attrNameLst>
                                      </p:cBhvr>
                                      <p:to>
                                        <p:strVal val="visible"/>
                                      </p:to>
                                    </p:set>
                                    <p:animEffect transition="in" filter="fade">
                                      <p:cBhvr>
                                        <p:cTn id="48" dur="500"/>
                                        <p:tgtEl>
                                          <p:spTgt spid="97"/>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98"/>
                                        </p:tgtEl>
                                        <p:attrNameLst>
                                          <p:attrName>style.visibility</p:attrName>
                                        </p:attrNameLst>
                                      </p:cBhvr>
                                      <p:to>
                                        <p:strVal val="visible"/>
                                      </p:to>
                                    </p:set>
                                    <p:animEffect transition="in" filter="fade">
                                      <p:cBhvr>
                                        <p:cTn id="51" dur="500"/>
                                        <p:tgtEl>
                                          <p:spTgt spid="98"/>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xit" presetSubtype="0" fill="hold" nodeType="clickEffect">
                                  <p:stCondLst>
                                    <p:cond delay="0"/>
                                  </p:stCondLst>
                                  <p:childTnLst>
                                    <p:animEffect transition="out" filter="fade">
                                      <p:cBhvr>
                                        <p:cTn id="55" dur="1000"/>
                                        <p:tgtEl>
                                          <p:spTgt spid="10"/>
                                        </p:tgtEl>
                                      </p:cBhvr>
                                    </p:animEffect>
                                    <p:set>
                                      <p:cBhvr>
                                        <p:cTn id="56" dur="1" fill="hold">
                                          <p:stCondLst>
                                            <p:cond delay="999"/>
                                          </p:stCondLst>
                                        </p:cTn>
                                        <p:tgtEl>
                                          <p:spTgt spid="10"/>
                                        </p:tgtEl>
                                        <p:attrNameLst>
                                          <p:attrName>style.visibility</p:attrName>
                                        </p:attrNameLst>
                                      </p:cBhvr>
                                      <p:to>
                                        <p:strVal val="hidden"/>
                                      </p:to>
                                    </p:set>
                                  </p:childTnLst>
                                </p:cTn>
                              </p:par>
                              <p:par>
                                <p:cTn id="57" presetID="10" presetClass="exit" presetSubtype="0" fill="hold" nodeType="withEffect">
                                  <p:stCondLst>
                                    <p:cond delay="0"/>
                                  </p:stCondLst>
                                  <p:childTnLst>
                                    <p:animEffect transition="out" filter="fade">
                                      <p:cBhvr>
                                        <p:cTn id="58" dur="1000"/>
                                        <p:tgtEl>
                                          <p:spTgt spid="16"/>
                                        </p:tgtEl>
                                      </p:cBhvr>
                                    </p:animEffect>
                                    <p:set>
                                      <p:cBhvr>
                                        <p:cTn id="59" dur="1" fill="hold">
                                          <p:stCondLst>
                                            <p:cond delay="999"/>
                                          </p:stCondLst>
                                        </p:cTn>
                                        <p:tgtEl>
                                          <p:spTgt spid="16"/>
                                        </p:tgtEl>
                                        <p:attrNameLst>
                                          <p:attrName>style.visibility</p:attrName>
                                        </p:attrNameLst>
                                      </p:cBhvr>
                                      <p:to>
                                        <p:strVal val="hidden"/>
                                      </p:to>
                                    </p:set>
                                  </p:childTnLst>
                                </p:cTn>
                              </p:par>
                            </p:childTnLst>
                          </p:cTn>
                        </p:par>
                      </p:childTnLst>
                    </p:cTn>
                  </p:par>
                  <p:par>
                    <p:cTn id="60" fill="hold">
                      <p:stCondLst>
                        <p:cond delay="indefinite"/>
                      </p:stCondLst>
                      <p:childTnLst>
                        <p:par>
                          <p:cTn id="61" fill="hold">
                            <p:stCondLst>
                              <p:cond delay="0"/>
                            </p:stCondLst>
                            <p:childTnLst>
                              <p:par>
                                <p:cTn id="62" presetID="22" presetClass="entr" presetSubtype="1" fill="hold" nodeType="clickEffect">
                                  <p:stCondLst>
                                    <p:cond delay="0"/>
                                  </p:stCondLst>
                                  <p:childTnLst>
                                    <p:set>
                                      <p:cBhvr>
                                        <p:cTn id="63" dur="1" fill="hold">
                                          <p:stCondLst>
                                            <p:cond delay="0"/>
                                          </p:stCondLst>
                                        </p:cTn>
                                        <p:tgtEl>
                                          <p:spTgt spid="136"/>
                                        </p:tgtEl>
                                        <p:attrNameLst>
                                          <p:attrName>style.visibility</p:attrName>
                                        </p:attrNameLst>
                                      </p:cBhvr>
                                      <p:to>
                                        <p:strVal val="visible"/>
                                      </p:to>
                                    </p:set>
                                    <p:animEffect transition="in" filter="wipe(up)">
                                      <p:cBhvr>
                                        <p:cTn id="64" dur="2000"/>
                                        <p:tgtEl>
                                          <p:spTgt spid="136"/>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nodeType="clickEffect">
                                  <p:stCondLst>
                                    <p:cond delay="0"/>
                                  </p:stCondLst>
                                  <p:childTnLst>
                                    <p:set>
                                      <p:cBhvr>
                                        <p:cTn id="68" dur="1" fill="hold">
                                          <p:stCondLst>
                                            <p:cond delay="0"/>
                                          </p:stCondLst>
                                        </p:cTn>
                                        <p:tgtEl>
                                          <p:spTgt spid="139"/>
                                        </p:tgtEl>
                                        <p:attrNameLst>
                                          <p:attrName>style.visibility</p:attrName>
                                        </p:attrNameLst>
                                      </p:cBhvr>
                                      <p:to>
                                        <p:strVal val="visible"/>
                                      </p:to>
                                    </p:set>
                                    <p:animEffect transition="in" filter="fade">
                                      <p:cBhvr>
                                        <p:cTn id="69" dur="2000"/>
                                        <p:tgtEl>
                                          <p:spTgt spid="139"/>
                                        </p:tgtEl>
                                      </p:cBhvr>
                                    </p:animEffect>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grpId="0" nodeType="clickEffect">
                                  <p:stCondLst>
                                    <p:cond delay="0"/>
                                  </p:stCondLst>
                                  <p:childTnLst>
                                    <p:set>
                                      <p:cBhvr>
                                        <p:cTn id="73" dur="1" fill="hold">
                                          <p:stCondLst>
                                            <p:cond delay="0"/>
                                          </p:stCondLst>
                                        </p:cTn>
                                        <p:tgtEl>
                                          <p:spTgt spid="134"/>
                                        </p:tgtEl>
                                        <p:attrNameLst>
                                          <p:attrName>style.visibility</p:attrName>
                                        </p:attrNameLst>
                                      </p:cBhvr>
                                      <p:to>
                                        <p:strVal val="visible"/>
                                      </p:to>
                                    </p:se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nodeType="clickEffect">
                                  <p:stCondLst>
                                    <p:cond delay="0"/>
                                  </p:stCondLst>
                                  <p:childTnLst>
                                    <p:set>
                                      <p:cBhvr>
                                        <p:cTn id="77" dur="1" fill="hold">
                                          <p:stCondLst>
                                            <p:cond delay="0"/>
                                          </p:stCondLst>
                                        </p:cTn>
                                        <p:tgtEl>
                                          <p:spTgt spid="246"/>
                                        </p:tgtEl>
                                        <p:attrNameLst>
                                          <p:attrName>style.visibility</p:attrName>
                                        </p:attrNameLst>
                                      </p:cBhvr>
                                      <p:to>
                                        <p:strVal val="visible"/>
                                      </p:to>
                                    </p:set>
                                    <p:animEffect transition="in" filter="fade">
                                      <p:cBhvr>
                                        <p:cTn id="78" dur="500"/>
                                        <p:tgtEl>
                                          <p:spTgt spid="246"/>
                                        </p:tgtEl>
                                      </p:cBhvr>
                                    </p:animEffect>
                                  </p:childTnLst>
                                </p:cTn>
                              </p:par>
                            </p:childTnLst>
                          </p:cTn>
                        </p:par>
                      </p:childTnLst>
                    </p:cTn>
                  </p:par>
                  <p:par>
                    <p:cTn id="79" fill="hold">
                      <p:stCondLst>
                        <p:cond delay="indefinite"/>
                      </p:stCondLst>
                      <p:childTnLst>
                        <p:par>
                          <p:cTn id="80" fill="hold">
                            <p:stCondLst>
                              <p:cond delay="0"/>
                            </p:stCondLst>
                            <p:childTnLst>
                              <p:par>
                                <p:cTn id="81" presetID="22" presetClass="entr" presetSubtype="1" fill="hold" nodeType="clickEffect">
                                  <p:stCondLst>
                                    <p:cond delay="0"/>
                                  </p:stCondLst>
                                  <p:childTnLst>
                                    <p:set>
                                      <p:cBhvr>
                                        <p:cTn id="82" dur="1" fill="hold">
                                          <p:stCondLst>
                                            <p:cond delay="0"/>
                                          </p:stCondLst>
                                        </p:cTn>
                                        <p:tgtEl>
                                          <p:spTgt spid="228"/>
                                        </p:tgtEl>
                                        <p:attrNameLst>
                                          <p:attrName>style.visibility</p:attrName>
                                        </p:attrNameLst>
                                      </p:cBhvr>
                                      <p:to>
                                        <p:strVal val="visible"/>
                                      </p:to>
                                    </p:set>
                                    <p:animEffect transition="in" filter="wipe(up)">
                                      <p:cBhvr>
                                        <p:cTn id="83" dur="500"/>
                                        <p:tgtEl>
                                          <p:spTgt spid="2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31" grpId="0" animBg="1"/>
      <p:bldP spid="88" grpId="0" animBg="1"/>
      <p:bldP spid="95" grpId="0"/>
      <p:bldP spid="96" grpId="0" animBg="1"/>
      <p:bldP spid="97" grpId="0" animBg="1"/>
      <p:bldP spid="98" grpId="0"/>
      <p:bldP spid="134" grpId="0" animBg="1"/>
      <p:bldP spid="22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二等辺三角形 43"/>
          <p:cNvSpPr/>
          <p:nvPr/>
        </p:nvSpPr>
        <p:spPr>
          <a:xfrm>
            <a:off x="82518" y="4067644"/>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2" name="タイトル 1"/>
          <p:cNvSpPr>
            <a:spLocks noGrp="1"/>
          </p:cNvSpPr>
          <p:nvPr>
            <p:ph type="title"/>
          </p:nvPr>
        </p:nvSpPr>
        <p:spPr/>
        <p:txBody>
          <a:bodyPr>
            <a:noAutofit/>
          </a:bodyPr>
          <a:lstStyle/>
          <a:p>
            <a:r>
              <a:rPr kumimoji="1" lang="ja-JP" altLang="en-US" dirty="0"/>
              <a:t>モンテカルロ法　とは</a:t>
            </a:r>
          </a:p>
        </p:txBody>
      </p:sp>
      <p:sp>
        <p:nvSpPr>
          <p:cNvPr id="3" name="コンテンツ プレースホルダー 2"/>
          <p:cNvSpPr>
            <a:spLocks noGrp="1"/>
          </p:cNvSpPr>
          <p:nvPr>
            <p:ph idx="1"/>
          </p:nvPr>
        </p:nvSpPr>
        <p:spPr>
          <a:xfrm>
            <a:off x="822959" y="758816"/>
            <a:ext cx="7543801" cy="1276150"/>
          </a:xfrm>
        </p:spPr>
        <p:txBody>
          <a:bodyPr>
            <a:normAutofit fontScale="62500" lnSpcReduction="20000"/>
          </a:bodyPr>
          <a:lstStyle/>
          <a:p>
            <a:r>
              <a:rPr kumimoji="1" lang="ja-JP" altLang="en-US" sz="4500" dirty="0"/>
              <a:t>シミュレーションや数値計算を乱数を用いて行う</a:t>
            </a:r>
            <a:endParaRPr kumimoji="1" lang="en-US" altLang="ja-JP" sz="4500" dirty="0"/>
          </a:p>
          <a:p>
            <a:r>
              <a:rPr kumimoji="1" lang="ja-JP" altLang="en-US" sz="4500" dirty="0"/>
              <a:t>手法の総称．</a:t>
            </a:r>
            <a:endParaRPr kumimoji="1" lang="en-US" altLang="ja-JP" sz="4500" dirty="0"/>
          </a:p>
          <a:p>
            <a:r>
              <a:rPr lang="ja-JP" altLang="en-US" sz="4500" dirty="0"/>
              <a:t>どういうことかというと</a:t>
            </a:r>
            <a:r>
              <a:rPr lang="en-US" altLang="ja-JP" sz="4500" dirty="0"/>
              <a:t>…</a:t>
            </a:r>
          </a:p>
          <a:p>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19</a:t>
            </a:fld>
            <a:endParaRPr lang="ja-JP" altLang="en-US" dirty="0"/>
          </a:p>
        </p:txBody>
      </p:sp>
      <p:sp>
        <p:nvSpPr>
          <p:cNvPr id="6" name="テキスト ボックス 5"/>
          <p:cNvSpPr txBox="1"/>
          <p:nvPr/>
        </p:nvSpPr>
        <p:spPr>
          <a:xfrm>
            <a:off x="822959" y="2066925"/>
            <a:ext cx="7543800" cy="954107"/>
          </a:xfrm>
          <a:prstGeom prst="rect">
            <a:avLst/>
          </a:prstGeom>
          <a:ln>
            <a:solidFill>
              <a:schemeClr val="accent6"/>
            </a:solidFill>
          </a:ln>
        </p:spPr>
        <p:style>
          <a:lnRef idx="2">
            <a:schemeClr val="accent4"/>
          </a:lnRef>
          <a:fillRef idx="1">
            <a:schemeClr val="lt1"/>
          </a:fillRef>
          <a:effectRef idx="0">
            <a:schemeClr val="accent4"/>
          </a:effectRef>
          <a:fontRef idx="minor">
            <a:schemeClr val="dk1"/>
          </a:fontRef>
        </p:style>
        <p:txBody>
          <a:bodyPr wrap="square" rtlCol="0">
            <a:spAutoFit/>
          </a:bodyPr>
          <a:lstStyle/>
          <a:p>
            <a:r>
              <a:rPr kumimoji="1" lang="ja-JP" altLang="en-US" sz="2800" dirty="0"/>
              <a:t>ある盤面からゲーム終了までの操作をランダムに選び，次に取りうる行動ごとの勝率を求める．</a:t>
            </a:r>
          </a:p>
        </p:txBody>
      </p:sp>
      <p:sp>
        <p:nvSpPr>
          <p:cNvPr id="7" name="円/楕円 6"/>
          <p:cNvSpPr/>
          <p:nvPr/>
        </p:nvSpPr>
        <p:spPr>
          <a:xfrm>
            <a:off x="2132844" y="3300331"/>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11" name="直線コネクタ 10"/>
          <p:cNvCxnSpPr>
            <a:stCxn id="28" idx="1"/>
            <a:endCxn id="7" idx="4"/>
          </p:cNvCxnSpPr>
          <p:nvPr/>
        </p:nvCxnSpPr>
        <p:spPr>
          <a:xfrm flipH="1" flipV="1">
            <a:off x="2240844" y="3516331"/>
            <a:ext cx="1581726" cy="3669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 name="直線コネクタ 14"/>
          <p:cNvCxnSpPr>
            <a:stCxn id="7" idx="4"/>
            <a:endCxn id="31" idx="0"/>
          </p:cNvCxnSpPr>
          <p:nvPr/>
        </p:nvCxnSpPr>
        <p:spPr>
          <a:xfrm flipH="1">
            <a:off x="612870" y="3516331"/>
            <a:ext cx="1627974" cy="33531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 name="直線コネクタ 17"/>
          <p:cNvCxnSpPr>
            <a:stCxn id="29" idx="0"/>
            <a:endCxn id="7" idx="4"/>
          </p:cNvCxnSpPr>
          <p:nvPr/>
        </p:nvCxnSpPr>
        <p:spPr>
          <a:xfrm flipH="1" flipV="1">
            <a:off x="2240844" y="3516331"/>
            <a:ext cx="553222" cy="335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1" name="直線コネクタ 20"/>
          <p:cNvCxnSpPr>
            <a:stCxn id="30" idx="0"/>
            <a:endCxn id="7" idx="4"/>
          </p:cNvCxnSpPr>
          <p:nvPr/>
        </p:nvCxnSpPr>
        <p:spPr>
          <a:xfrm flipV="1">
            <a:off x="1732629" y="3516331"/>
            <a:ext cx="508215" cy="3353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5" name="テキスト ボックス 24"/>
          <p:cNvSpPr txBox="1"/>
          <p:nvPr/>
        </p:nvSpPr>
        <p:spPr>
          <a:xfrm>
            <a:off x="2380579" y="3174961"/>
            <a:ext cx="1723549" cy="461665"/>
          </a:xfrm>
          <a:prstGeom prst="rect">
            <a:avLst/>
          </a:prstGeom>
          <a:noFill/>
        </p:spPr>
        <p:txBody>
          <a:bodyPr wrap="none" rtlCol="0">
            <a:spAutoFit/>
          </a:bodyPr>
          <a:lstStyle/>
          <a:p>
            <a:r>
              <a:rPr kumimoji="1" lang="ja-JP" altLang="en-US" sz="2400" dirty="0"/>
              <a:t>現在の盤面</a:t>
            </a:r>
          </a:p>
        </p:txBody>
      </p:sp>
      <p:sp>
        <p:nvSpPr>
          <p:cNvPr id="28" name="円/楕円 27"/>
          <p:cNvSpPr/>
          <p:nvPr/>
        </p:nvSpPr>
        <p:spPr>
          <a:xfrm>
            <a:off x="3790938" y="3851644"/>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29" name="円/楕円 28"/>
          <p:cNvSpPr/>
          <p:nvPr/>
        </p:nvSpPr>
        <p:spPr>
          <a:xfrm>
            <a:off x="2686066" y="3851641"/>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30" name="円/楕円 29"/>
          <p:cNvSpPr/>
          <p:nvPr/>
        </p:nvSpPr>
        <p:spPr>
          <a:xfrm>
            <a:off x="1624629" y="3851642"/>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31" name="円/楕円 30"/>
          <p:cNvSpPr/>
          <p:nvPr/>
        </p:nvSpPr>
        <p:spPr>
          <a:xfrm>
            <a:off x="504870" y="385164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41" name="二等辺三角形 40"/>
          <p:cNvSpPr/>
          <p:nvPr/>
        </p:nvSpPr>
        <p:spPr>
          <a:xfrm>
            <a:off x="1188252" y="4067642"/>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42" name="二等辺三角形 41"/>
          <p:cNvSpPr/>
          <p:nvPr/>
        </p:nvSpPr>
        <p:spPr>
          <a:xfrm>
            <a:off x="226345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43" name="二等辺三角形 42"/>
          <p:cNvSpPr/>
          <p:nvPr/>
        </p:nvSpPr>
        <p:spPr>
          <a:xfrm>
            <a:off x="336682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77" name="円/楕円 76"/>
          <p:cNvSpPr/>
          <p:nvPr/>
        </p:nvSpPr>
        <p:spPr>
          <a:xfrm>
            <a:off x="3618572" y="62524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乗算記号 79"/>
          <p:cNvSpPr/>
          <p:nvPr/>
        </p:nvSpPr>
        <p:spPr>
          <a:xfrm>
            <a:off x="3304816" y="6198472"/>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1" name="円/楕円 80"/>
          <p:cNvSpPr/>
          <p:nvPr/>
        </p:nvSpPr>
        <p:spPr>
          <a:xfrm>
            <a:off x="3937439"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円/楕円 81"/>
          <p:cNvSpPr/>
          <p:nvPr/>
        </p:nvSpPr>
        <p:spPr>
          <a:xfrm>
            <a:off x="4256306"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3" name="円/楕円 82"/>
          <p:cNvSpPr/>
          <p:nvPr/>
        </p:nvSpPr>
        <p:spPr>
          <a:xfrm>
            <a:off x="2573070" y="62450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 name="円/楕円 83"/>
          <p:cNvSpPr/>
          <p:nvPr/>
        </p:nvSpPr>
        <p:spPr>
          <a:xfrm>
            <a:off x="2301455" y="6248269"/>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5" name="円/楕円 84"/>
          <p:cNvSpPr/>
          <p:nvPr/>
        </p:nvSpPr>
        <p:spPr>
          <a:xfrm>
            <a:off x="2844685" y="625138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6" name="円/楕円 85"/>
          <p:cNvSpPr/>
          <p:nvPr/>
        </p:nvSpPr>
        <p:spPr>
          <a:xfrm>
            <a:off x="3104194" y="6255585"/>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7" name="乗算記号 86"/>
          <p:cNvSpPr/>
          <p:nvPr/>
        </p:nvSpPr>
        <p:spPr>
          <a:xfrm>
            <a:off x="848031"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8" name="乗算記号 87"/>
          <p:cNvSpPr/>
          <p:nvPr/>
        </p:nvSpPr>
        <p:spPr>
          <a:xfrm>
            <a:off x="6553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9" name="乗算記号 88"/>
          <p:cNvSpPr/>
          <p:nvPr/>
        </p:nvSpPr>
        <p:spPr>
          <a:xfrm>
            <a:off x="119785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0" name="乗算記号 89"/>
          <p:cNvSpPr/>
          <p:nvPr/>
        </p:nvSpPr>
        <p:spPr>
          <a:xfrm>
            <a:off x="323409"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1" name="乗算記号 90"/>
          <p:cNvSpPr/>
          <p:nvPr/>
        </p:nvSpPr>
        <p:spPr>
          <a:xfrm>
            <a:off x="145834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2" name="乗算記号 91"/>
          <p:cNvSpPr/>
          <p:nvPr/>
        </p:nvSpPr>
        <p:spPr>
          <a:xfrm>
            <a:off x="171380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3" name="乗算記号 92"/>
          <p:cNvSpPr/>
          <p:nvPr/>
        </p:nvSpPr>
        <p:spPr>
          <a:xfrm>
            <a:off x="1981607"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4" name="円/楕円 93"/>
          <p:cNvSpPr/>
          <p:nvPr/>
        </p:nvSpPr>
        <p:spPr>
          <a:xfrm>
            <a:off x="634742" y="622622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5" name="テキスト ボックス 94"/>
          <p:cNvSpPr txBox="1"/>
          <p:nvPr/>
        </p:nvSpPr>
        <p:spPr>
          <a:xfrm>
            <a:off x="1110516" y="6442228"/>
            <a:ext cx="1694695" cy="461665"/>
          </a:xfrm>
          <a:prstGeom prst="rect">
            <a:avLst/>
          </a:prstGeom>
          <a:noFill/>
        </p:spPr>
        <p:txBody>
          <a:bodyPr wrap="none" rtlCol="0">
            <a:spAutoFit/>
          </a:bodyPr>
          <a:lstStyle/>
          <a:p>
            <a:r>
              <a:rPr kumimoji="1" lang="ja-JP" altLang="en-US" sz="2400" dirty="0"/>
              <a:t>ゲーム終了</a:t>
            </a:r>
          </a:p>
        </p:txBody>
      </p:sp>
      <p:sp>
        <p:nvSpPr>
          <p:cNvPr id="46" name="角丸四角形 45"/>
          <p:cNvSpPr/>
          <p:nvPr/>
        </p:nvSpPr>
        <p:spPr>
          <a:xfrm>
            <a:off x="2517454" y="3718072"/>
            <a:ext cx="581537" cy="501610"/>
          </a:xfrm>
          <a:prstGeom prst="roundRect">
            <a:avLst/>
          </a:prstGeom>
          <a:noFill/>
          <a:ln w="57150">
            <a:solidFill>
              <a:srgbClr val="FF0000"/>
            </a:solidFill>
            <a:prstDash val="sysDash"/>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p>
        </p:txBody>
      </p:sp>
      <p:grpSp>
        <p:nvGrpSpPr>
          <p:cNvPr id="5" name="グループ化 4"/>
          <p:cNvGrpSpPr/>
          <p:nvPr/>
        </p:nvGrpSpPr>
        <p:grpSpPr>
          <a:xfrm>
            <a:off x="5714255" y="3268991"/>
            <a:ext cx="3240000" cy="3240828"/>
            <a:chOff x="5714255" y="3268991"/>
            <a:chExt cx="3240000" cy="3240828"/>
          </a:xfrm>
        </p:grpSpPr>
        <p:sp>
          <p:nvSpPr>
            <p:cNvPr id="76" name="正方形/長方形 75">
              <a:extLst>
                <a:ext uri="{FF2B5EF4-FFF2-40B4-BE49-F238E27FC236}">
                  <a16:creationId xmlns:a16="http://schemas.microsoft.com/office/drawing/2014/main" id="{7354DAC7-D2CE-416D-9635-FC3754DAC3E3}"/>
                </a:ext>
              </a:extLst>
            </p:cNvPr>
            <p:cNvSpPr/>
            <p:nvPr/>
          </p:nvSpPr>
          <p:spPr>
            <a:xfrm>
              <a:off x="5714255" y="3268991"/>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a:extLst>
                <a:ext uri="{FF2B5EF4-FFF2-40B4-BE49-F238E27FC236}">
                  <a16:creationId xmlns:a16="http://schemas.microsoft.com/office/drawing/2014/main" id="{2B17BF72-5931-4E9E-A455-94AAEC6858A3}"/>
                </a:ext>
              </a:extLst>
            </p:cNvPr>
            <p:cNvSpPr/>
            <p:nvPr/>
          </p:nvSpPr>
          <p:spPr>
            <a:xfrm>
              <a:off x="6362255" y="3269819"/>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a:extLst>
                <a:ext uri="{FF2B5EF4-FFF2-40B4-BE49-F238E27FC236}">
                  <a16:creationId xmlns:a16="http://schemas.microsoft.com/office/drawing/2014/main" id="{A4D5DD81-656C-4D7C-A60D-DB86E5026427}"/>
                </a:ext>
              </a:extLst>
            </p:cNvPr>
            <p:cNvSpPr/>
            <p:nvPr/>
          </p:nvSpPr>
          <p:spPr>
            <a:xfrm>
              <a:off x="8306255" y="3269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9" name="正方形/長方形 98">
              <a:extLst>
                <a:ext uri="{FF2B5EF4-FFF2-40B4-BE49-F238E27FC236}">
                  <a16:creationId xmlns:a16="http://schemas.microsoft.com/office/drawing/2014/main" id="{770A4BF8-EA87-4460-B316-393FBF1280F8}"/>
                </a:ext>
              </a:extLst>
            </p:cNvPr>
            <p:cNvSpPr/>
            <p:nvPr/>
          </p:nvSpPr>
          <p:spPr>
            <a:xfrm>
              <a:off x="7658255" y="3269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0" name="正方形/長方形 99">
              <a:extLst>
                <a:ext uri="{FF2B5EF4-FFF2-40B4-BE49-F238E27FC236}">
                  <a16:creationId xmlns:a16="http://schemas.microsoft.com/office/drawing/2014/main" id="{E4B939CB-AC80-4E89-B17A-D6E89B883A8D}"/>
                </a:ext>
              </a:extLst>
            </p:cNvPr>
            <p:cNvSpPr/>
            <p:nvPr/>
          </p:nvSpPr>
          <p:spPr>
            <a:xfrm>
              <a:off x="7010255" y="3269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1" name="正方形/長方形 100">
              <a:extLst>
                <a:ext uri="{FF2B5EF4-FFF2-40B4-BE49-F238E27FC236}">
                  <a16:creationId xmlns:a16="http://schemas.microsoft.com/office/drawing/2014/main" id="{31A696CC-EF45-4275-924B-486F8503D9C4}"/>
                </a:ext>
              </a:extLst>
            </p:cNvPr>
            <p:cNvSpPr/>
            <p:nvPr/>
          </p:nvSpPr>
          <p:spPr>
            <a:xfrm>
              <a:off x="5714255" y="3917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2" name="正方形/長方形 101">
              <a:extLst>
                <a:ext uri="{FF2B5EF4-FFF2-40B4-BE49-F238E27FC236}">
                  <a16:creationId xmlns:a16="http://schemas.microsoft.com/office/drawing/2014/main" id="{CB929029-8B8E-4346-B592-F45C53A0E05D}"/>
                </a:ext>
              </a:extLst>
            </p:cNvPr>
            <p:cNvSpPr/>
            <p:nvPr/>
          </p:nvSpPr>
          <p:spPr>
            <a:xfrm>
              <a:off x="6362255" y="3917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3" name="正方形/長方形 102">
              <a:extLst>
                <a:ext uri="{FF2B5EF4-FFF2-40B4-BE49-F238E27FC236}">
                  <a16:creationId xmlns:a16="http://schemas.microsoft.com/office/drawing/2014/main" id="{8AE77CEB-8C19-4A93-8561-8574369B41B0}"/>
                </a:ext>
              </a:extLst>
            </p:cNvPr>
            <p:cNvSpPr/>
            <p:nvPr/>
          </p:nvSpPr>
          <p:spPr>
            <a:xfrm>
              <a:off x="8306255" y="3917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4" name="正方形/長方形 103">
              <a:extLst>
                <a:ext uri="{FF2B5EF4-FFF2-40B4-BE49-F238E27FC236}">
                  <a16:creationId xmlns:a16="http://schemas.microsoft.com/office/drawing/2014/main" id="{70233870-3224-45EA-A06B-6A01C4D85E78}"/>
                </a:ext>
              </a:extLst>
            </p:cNvPr>
            <p:cNvSpPr/>
            <p:nvPr/>
          </p:nvSpPr>
          <p:spPr>
            <a:xfrm>
              <a:off x="7658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5" name="正方形/長方形 104">
              <a:extLst>
                <a:ext uri="{FF2B5EF4-FFF2-40B4-BE49-F238E27FC236}">
                  <a16:creationId xmlns:a16="http://schemas.microsoft.com/office/drawing/2014/main" id="{46DEFB45-8F1E-4AA9-B42F-953BC4EC17C0}"/>
                </a:ext>
              </a:extLst>
            </p:cNvPr>
            <p:cNvSpPr/>
            <p:nvPr/>
          </p:nvSpPr>
          <p:spPr>
            <a:xfrm>
              <a:off x="7010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6" name="正方形/長方形 105">
              <a:extLst>
                <a:ext uri="{FF2B5EF4-FFF2-40B4-BE49-F238E27FC236}">
                  <a16:creationId xmlns:a16="http://schemas.microsoft.com/office/drawing/2014/main" id="{88F75082-C83D-453F-B96D-8ECCF2889CEB}"/>
                </a:ext>
              </a:extLst>
            </p:cNvPr>
            <p:cNvSpPr/>
            <p:nvPr/>
          </p:nvSpPr>
          <p:spPr>
            <a:xfrm>
              <a:off x="5714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7" name="正方形/長方形 106">
              <a:extLst>
                <a:ext uri="{FF2B5EF4-FFF2-40B4-BE49-F238E27FC236}">
                  <a16:creationId xmlns:a16="http://schemas.microsoft.com/office/drawing/2014/main" id="{0D44EE25-A7EE-472C-BF3F-4742050AD05B}"/>
                </a:ext>
              </a:extLst>
            </p:cNvPr>
            <p:cNvSpPr/>
            <p:nvPr/>
          </p:nvSpPr>
          <p:spPr>
            <a:xfrm>
              <a:off x="6362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8" name="正方形/長方形 107">
              <a:extLst>
                <a:ext uri="{FF2B5EF4-FFF2-40B4-BE49-F238E27FC236}">
                  <a16:creationId xmlns:a16="http://schemas.microsoft.com/office/drawing/2014/main" id="{F5175BA5-CD8E-4E56-9EC0-5FBE2E7A558A}"/>
                </a:ext>
              </a:extLst>
            </p:cNvPr>
            <p:cNvSpPr/>
            <p:nvPr/>
          </p:nvSpPr>
          <p:spPr>
            <a:xfrm>
              <a:off x="8306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9" name="正方形/長方形 108">
              <a:extLst>
                <a:ext uri="{FF2B5EF4-FFF2-40B4-BE49-F238E27FC236}">
                  <a16:creationId xmlns:a16="http://schemas.microsoft.com/office/drawing/2014/main" id="{74EA10E8-60DB-44F2-B771-987B8317F598}"/>
                </a:ext>
              </a:extLst>
            </p:cNvPr>
            <p:cNvSpPr/>
            <p:nvPr/>
          </p:nvSpPr>
          <p:spPr>
            <a:xfrm>
              <a:off x="7658255" y="4565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0" name="正方形/長方形 109">
              <a:extLst>
                <a:ext uri="{FF2B5EF4-FFF2-40B4-BE49-F238E27FC236}">
                  <a16:creationId xmlns:a16="http://schemas.microsoft.com/office/drawing/2014/main" id="{31EFBBA6-EDA0-44E2-A9EC-DB1FBBFDA7E3}"/>
                </a:ext>
              </a:extLst>
            </p:cNvPr>
            <p:cNvSpPr/>
            <p:nvPr/>
          </p:nvSpPr>
          <p:spPr>
            <a:xfrm>
              <a:off x="7010255" y="4565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1" name="正方形/長方形 110">
              <a:extLst>
                <a:ext uri="{FF2B5EF4-FFF2-40B4-BE49-F238E27FC236}">
                  <a16:creationId xmlns:a16="http://schemas.microsoft.com/office/drawing/2014/main" id="{439B023A-4AE8-4DCC-B429-C238A47D40AD}"/>
                </a:ext>
              </a:extLst>
            </p:cNvPr>
            <p:cNvSpPr/>
            <p:nvPr/>
          </p:nvSpPr>
          <p:spPr>
            <a:xfrm>
              <a:off x="5714255" y="5213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2" name="正方形/長方形 111">
              <a:extLst>
                <a:ext uri="{FF2B5EF4-FFF2-40B4-BE49-F238E27FC236}">
                  <a16:creationId xmlns:a16="http://schemas.microsoft.com/office/drawing/2014/main" id="{8D08CE12-D5C3-44BB-93BE-61EEE1D1A0B9}"/>
                </a:ext>
              </a:extLst>
            </p:cNvPr>
            <p:cNvSpPr/>
            <p:nvPr/>
          </p:nvSpPr>
          <p:spPr>
            <a:xfrm>
              <a:off x="6362255" y="5213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3" name="正方形/長方形 112">
              <a:extLst>
                <a:ext uri="{FF2B5EF4-FFF2-40B4-BE49-F238E27FC236}">
                  <a16:creationId xmlns:a16="http://schemas.microsoft.com/office/drawing/2014/main" id="{42C7ED9A-8425-4387-8E54-B514D64D58AE}"/>
                </a:ext>
              </a:extLst>
            </p:cNvPr>
            <p:cNvSpPr/>
            <p:nvPr/>
          </p:nvSpPr>
          <p:spPr>
            <a:xfrm>
              <a:off x="8306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4" name="正方形/長方形 113">
              <a:extLst>
                <a:ext uri="{FF2B5EF4-FFF2-40B4-BE49-F238E27FC236}">
                  <a16:creationId xmlns:a16="http://schemas.microsoft.com/office/drawing/2014/main" id="{9710F05F-9BF5-47B9-B265-8E90391B7CA2}"/>
                </a:ext>
              </a:extLst>
            </p:cNvPr>
            <p:cNvSpPr/>
            <p:nvPr/>
          </p:nvSpPr>
          <p:spPr>
            <a:xfrm>
              <a:off x="7658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5" name="正方形/長方形 114">
              <a:extLst>
                <a:ext uri="{FF2B5EF4-FFF2-40B4-BE49-F238E27FC236}">
                  <a16:creationId xmlns:a16="http://schemas.microsoft.com/office/drawing/2014/main" id="{C57FD34F-72EE-4B28-B050-D59C95F9FB49}"/>
                </a:ext>
              </a:extLst>
            </p:cNvPr>
            <p:cNvSpPr/>
            <p:nvPr/>
          </p:nvSpPr>
          <p:spPr>
            <a:xfrm>
              <a:off x="7010255" y="5213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6" name="正方形/長方形 115">
              <a:extLst>
                <a:ext uri="{FF2B5EF4-FFF2-40B4-BE49-F238E27FC236}">
                  <a16:creationId xmlns:a16="http://schemas.microsoft.com/office/drawing/2014/main" id="{8830B4E5-852A-4184-A347-D1C790437622}"/>
                </a:ext>
              </a:extLst>
            </p:cNvPr>
            <p:cNvSpPr/>
            <p:nvPr/>
          </p:nvSpPr>
          <p:spPr>
            <a:xfrm>
              <a:off x="5714255" y="5861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7" name="正方形/長方形 116">
              <a:extLst>
                <a:ext uri="{FF2B5EF4-FFF2-40B4-BE49-F238E27FC236}">
                  <a16:creationId xmlns:a16="http://schemas.microsoft.com/office/drawing/2014/main" id="{EC8AF094-7C37-4BC5-BBC0-A71E3FDB0F64}"/>
                </a:ext>
              </a:extLst>
            </p:cNvPr>
            <p:cNvSpPr/>
            <p:nvPr/>
          </p:nvSpPr>
          <p:spPr>
            <a:xfrm>
              <a:off x="6362255" y="5861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8" name="正方形/長方形 117">
              <a:extLst>
                <a:ext uri="{FF2B5EF4-FFF2-40B4-BE49-F238E27FC236}">
                  <a16:creationId xmlns:a16="http://schemas.microsoft.com/office/drawing/2014/main" id="{D453062C-271A-45F4-AC0D-8BA4497BE648}"/>
                </a:ext>
              </a:extLst>
            </p:cNvPr>
            <p:cNvSpPr/>
            <p:nvPr/>
          </p:nvSpPr>
          <p:spPr>
            <a:xfrm>
              <a:off x="8306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9" name="正方形/長方形 118">
              <a:extLst>
                <a:ext uri="{FF2B5EF4-FFF2-40B4-BE49-F238E27FC236}">
                  <a16:creationId xmlns:a16="http://schemas.microsoft.com/office/drawing/2014/main" id="{5A23940F-F2C4-4FCD-A0B1-6B0FFADE3DEE}"/>
                </a:ext>
              </a:extLst>
            </p:cNvPr>
            <p:cNvSpPr/>
            <p:nvPr/>
          </p:nvSpPr>
          <p:spPr>
            <a:xfrm>
              <a:off x="7658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0" name="正方形/長方形 119">
              <a:extLst>
                <a:ext uri="{FF2B5EF4-FFF2-40B4-BE49-F238E27FC236}">
                  <a16:creationId xmlns:a16="http://schemas.microsoft.com/office/drawing/2014/main" id="{FA22C7D2-73AF-4D02-808D-FF348C815FD2}"/>
                </a:ext>
              </a:extLst>
            </p:cNvPr>
            <p:cNvSpPr/>
            <p:nvPr/>
          </p:nvSpPr>
          <p:spPr>
            <a:xfrm>
              <a:off x="7010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69" name="円/楕円 68"/>
          <p:cNvSpPr/>
          <p:nvPr/>
        </p:nvSpPr>
        <p:spPr>
          <a:xfrm>
            <a:off x="2896011" y="65728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乗算記号 69"/>
          <p:cNvSpPr/>
          <p:nvPr/>
        </p:nvSpPr>
        <p:spPr>
          <a:xfrm>
            <a:off x="3620634" y="6518894"/>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1" name="テキスト ボックス 70"/>
          <p:cNvSpPr txBox="1"/>
          <p:nvPr/>
        </p:nvSpPr>
        <p:spPr>
          <a:xfrm>
            <a:off x="3091750" y="6496228"/>
            <a:ext cx="1383062" cy="369332"/>
          </a:xfrm>
          <a:prstGeom prst="rect">
            <a:avLst/>
          </a:prstGeom>
          <a:noFill/>
        </p:spPr>
        <p:txBody>
          <a:bodyPr wrap="square" rtlCol="0">
            <a:spAutoFit/>
          </a:bodyPr>
          <a:lstStyle/>
          <a:p>
            <a:r>
              <a:rPr kumimoji="1" lang="ja-JP" altLang="en-US" dirty="0"/>
              <a:t>勝ち　　</a:t>
            </a:r>
            <a:r>
              <a:rPr lang="ja-JP" altLang="en-US" dirty="0"/>
              <a:t>負け</a:t>
            </a:r>
            <a:endParaRPr kumimoji="1" lang="ja-JP" altLang="en-US" dirty="0"/>
          </a:p>
        </p:txBody>
      </p:sp>
      <p:sp>
        <p:nvSpPr>
          <p:cNvPr id="72" name="テキスト ボックス 71"/>
          <p:cNvSpPr txBox="1"/>
          <p:nvPr/>
        </p:nvSpPr>
        <p:spPr>
          <a:xfrm>
            <a:off x="36633" y="3343534"/>
            <a:ext cx="1210588" cy="400110"/>
          </a:xfrm>
          <a:prstGeom prst="rect">
            <a:avLst/>
          </a:prstGeom>
          <a:noFill/>
        </p:spPr>
        <p:txBody>
          <a:bodyPr wrap="none" rtlCol="0">
            <a:spAutoFit/>
          </a:bodyPr>
          <a:lstStyle/>
          <a:p>
            <a:r>
              <a:rPr kumimoji="1" lang="ja-JP" altLang="en-US" sz="2000" dirty="0"/>
              <a:t>次の操作</a:t>
            </a:r>
          </a:p>
        </p:txBody>
      </p:sp>
      <p:sp>
        <p:nvSpPr>
          <p:cNvPr id="73" name="テキスト ボックス 72"/>
          <p:cNvSpPr txBox="1"/>
          <p:nvPr/>
        </p:nvSpPr>
        <p:spPr>
          <a:xfrm>
            <a:off x="612870" y="4099273"/>
            <a:ext cx="748923" cy="461665"/>
          </a:xfrm>
          <a:prstGeom prst="rect">
            <a:avLst/>
          </a:prstGeom>
          <a:noFill/>
        </p:spPr>
        <p:txBody>
          <a:bodyPr wrap="none" rtlCol="0">
            <a:spAutoFit/>
          </a:bodyPr>
          <a:lstStyle/>
          <a:p>
            <a:r>
              <a:rPr kumimoji="1" lang="en-US" altLang="ja-JP" sz="2400" dirty="0"/>
              <a:t>25%</a:t>
            </a:r>
            <a:endParaRPr kumimoji="1" lang="ja-JP" altLang="en-US" sz="2400" dirty="0"/>
          </a:p>
        </p:txBody>
      </p:sp>
      <p:sp>
        <p:nvSpPr>
          <p:cNvPr id="74" name="テキスト ボックス 73"/>
          <p:cNvSpPr txBox="1"/>
          <p:nvPr/>
        </p:nvSpPr>
        <p:spPr>
          <a:xfrm>
            <a:off x="1755974" y="4099273"/>
            <a:ext cx="595035" cy="461665"/>
          </a:xfrm>
          <a:prstGeom prst="rect">
            <a:avLst/>
          </a:prstGeom>
          <a:noFill/>
        </p:spPr>
        <p:txBody>
          <a:bodyPr wrap="none" rtlCol="0">
            <a:spAutoFit/>
          </a:bodyPr>
          <a:lstStyle/>
          <a:p>
            <a:r>
              <a:rPr kumimoji="1" lang="en-US" altLang="ja-JP" sz="2400" dirty="0"/>
              <a:t>0%</a:t>
            </a:r>
            <a:endParaRPr kumimoji="1" lang="ja-JP" altLang="en-US" sz="2400" dirty="0"/>
          </a:p>
        </p:txBody>
      </p:sp>
      <p:sp>
        <p:nvSpPr>
          <p:cNvPr id="75" name="テキスト ボックス 74"/>
          <p:cNvSpPr txBox="1"/>
          <p:nvPr/>
        </p:nvSpPr>
        <p:spPr>
          <a:xfrm>
            <a:off x="2814264" y="4089115"/>
            <a:ext cx="902811" cy="461665"/>
          </a:xfrm>
          <a:prstGeom prst="rect">
            <a:avLst/>
          </a:prstGeom>
          <a:noFill/>
        </p:spPr>
        <p:txBody>
          <a:bodyPr wrap="none" rtlCol="0">
            <a:spAutoFit/>
          </a:bodyPr>
          <a:lstStyle/>
          <a:p>
            <a:r>
              <a:rPr kumimoji="1" lang="en-US" altLang="ja-JP" sz="2400" dirty="0"/>
              <a:t>100%</a:t>
            </a:r>
            <a:endParaRPr kumimoji="1" lang="ja-JP" altLang="en-US" sz="2400" dirty="0"/>
          </a:p>
        </p:txBody>
      </p:sp>
      <p:sp>
        <p:nvSpPr>
          <p:cNvPr id="96" name="テキスト ボックス 95"/>
          <p:cNvSpPr txBox="1"/>
          <p:nvPr/>
        </p:nvSpPr>
        <p:spPr>
          <a:xfrm>
            <a:off x="4021746" y="4099273"/>
            <a:ext cx="748923" cy="461665"/>
          </a:xfrm>
          <a:prstGeom prst="rect">
            <a:avLst/>
          </a:prstGeom>
          <a:noFill/>
        </p:spPr>
        <p:txBody>
          <a:bodyPr wrap="none" rtlCol="0">
            <a:spAutoFit/>
          </a:bodyPr>
          <a:lstStyle/>
          <a:p>
            <a:r>
              <a:rPr kumimoji="1" lang="en-US" altLang="ja-JP" sz="2400" dirty="0"/>
              <a:t>75%</a:t>
            </a:r>
            <a:endParaRPr kumimoji="1" lang="ja-JP" altLang="en-US" sz="2400" dirty="0"/>
          </a:p>
        </p:txBody>
      </p:sp>
      <p:sp>
        <p:nvSpPr>
          <p:cNvPr id="47" name="角丸四角形吹き出し 46"/>
          <p:cNvSpPr/>
          <p:nvPr/>
        </p:nvSpPr>
        <p:spPr>
          <a:xfrm>
            <a:off x="4099358" y="3147727"/>
            <a:ext cx="1896455" cy="855785"/>
          </a:xfrm>
          <a:prstGeom prst="wedgeRoundRectCallout">
            <a:avLst>
              <a:gd name="adj1" fmla="val -109653"/>
              <a:gd name="adj2" fmla="val 41661"/>
              <a:gd name="adj3" fmla="val 16667"/>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勝率が最も高い</a:t>
            </a:r>
            <a:r>
              <a:rPr lang="ja-JP" altLang="en-US" dirty="0"/>
              <a:t>操作</a:t>
            </a:r>
            <a:r>
              <a:rPr kumimoji="1" lang="ja-JP" altLang="en-US" dirty="0"/>
              <a:t>を選ぶ！</a:t>
            </a:r>
            <a:endParaRPr kumimoji="1" lang="ja-JP" altLang="en-US" dirty="0">
              <a:solidFill>
                <a:srgbClr val="FF0000"/>
              </a:solidFill>
            </a:endParaRPr>
          </a:p>
        </p:txBody>
      </p:sp>
      <p:sp>
        <p:nvSpPr>
          <p:cNvPr id="97" name="角丸四角形吹き出し 96"/>
          <p:cNvSpPr/>
          <p:nvPr/>
        </p:nvSpPr>
        <p:spPr>
          <a:xfrm>
            <a:off x="5620215" y="1304693"/>
            <a:ext cx="2686040" cy="546409"/>
          </a:xfrm>
          <a:prstGeom prst="wedgeRoundRectCallout">
            <a:avLst>
              <a:gd name="adj1" fmla="val -70651"/>
              <a:gd name="adj2" fmla="val 105357"/>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400" dirty="0">
                <a:solidFill>
                  <a:srgbClr val="FF0000"/>
                </a:solidFill>
              </a:rPr>
              <a:t>プレイアウト</a:t>
            </a:r>
            <a:r>
              <a:rPr kumimoji="1" lang="ja-JP" altLang="en-US" sz="2400" dirty="0"/>
              <a:t>と呼ぶ</a:t>
            </a:r>
          </a:p>
        </p:txBody>
      </p:sp>
      <p:cxnSp>
        <p:nvCxnSpPr>
          <p:cNvPr id="98" name="直線コネクタ 97"/>
          <p:cNvCxnSpPr/>
          <p:nvPr/>
        </p:nvCxnSpPr>
        <p:spPr>
          <a:xfrm>
            <a:off x="2896011" y="2520176"/>
            <a:ext cx="5400000" cy="0"/>
          </a:xfrm>
          <a:prstGeom prst="line">
            <a:avLst/>
          </a:prstGeom>
          <a:ln>
            <a:solidFill>
              <a:srgbClr val="0070C0"/>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1" name="直線コネクタ 120"/>
          <p:cNvCxnSpPr/>
          <p:nvPr/>
        </p:nvCxnSpPr>
        <p:spPr>
          <a:xfrm flipV="1">
            <a:off x="920633" y="2932771"/>
            <a:ext cx="720000" cy="0"/>
          </a:xfrm>
          <a:prstGeom prst="line">
            <a:avLst/>
          </a:prstGeom>
          <a:ln>
            <a:solidFill>
              <a:srgbClr val="0070C0"/>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9237312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fade">
                                      <p:cBhvr>
                                        <p:cTn id="7" dur="500"/>
                                        <p:tgtEl>
                                          <p:spTgt spid="4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7"/>
                                        </p:tgtEl>
                                        <p:attrNameLst>
                                          <p:attrName>style.visibility</p:attrName>
                                        </p:attrNameLst>
                                      </p:cBhvr>
                                      <p:to>
                                        <p:strVal val="visible"/>
                                      </p:to>
                                    </p:set>
                                    <p:animEffect transition="in" filter="fade">
                                      <p:cBhvr>
                                        <p:cTn id="12"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4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kumimoji="1" lang="en-US" altLang="ja-JP" dirty="0"/>
              <a:t>Flood-It</a:t>
            </a:r>
            <a:r>
              <a:rPr kumimoji="1" lang="ja-JP" altLang="en-US" dirty="0"/>
              <a:t>　とは</a:t>
            </a:r>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822959" y="758815"/>
                <a:ext cx="7543801" cy="1659403"/>
              </a:xfrm>
            </p:spPr>
            <p:txBody>
              <a:bodyPr>
                <a:normAutofit/>
              </a:bodyPr>
              <a:lstStyle/>
              <a:p>
                <a:pPr marL="0" indent="0">
                  <a:buNone/>
                </a:pPr>
                <a14:m>
                  <m:oMath xmlns:m="http://schemas.openxmlformats.org/officeDocument/2006/math">
                    <m:r>
                      <a:rPr lang="en-US" altLang="ja-JP" b="0" i="1" smtClean="0">
                        <a:latin typeface="Cambria Math" panose="02040503050406030204" pitchFamily="18" charset="0"/>
                      </a:rPr>
                      <m:t>𝑛</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𝑚</m:t>
                    </m:r>
                  </m:oMath>
                </a14:m>
                <a:r>
                  <a:rPr lang="ja-JP" altLang="en-US" dirty="0"/>
                  <a:t>のグリッド上で行う一人用のゲーム</a:t>
                </a:r>
                <a:endParaRPr lang="en-US" altLang="ja-JP" dirty="0"/>
              </a:p>
              <a:p>
                <a:pPr marL="0" indent="0">
                  <a:buNone/>
                </a:pPr>
                <a:r>
                  <a:rPr lang="ja-JP" altLang="en-US" dirty="0"/>
                  <a:t>内容：</a:t>
                </a:r>
                <a:r>
                  <a:rPr lang="ja-JP" altLang="en-US" dirty="0">
                    <a:solidFill>
                      <a:srgbClr val="FF0000"/>
                    </a:solidFill>
                  </a:rPr>
                  <a:t>自分の領地</a:t>
                </a:r>
                <a:r>
                  <a:rPr lang="ja-JP" altLang="en-US" dirty="0"/>
                  <a:t>の色を変えていくことで</a:t>
                </a:r>
                <a:endParaRPr lang="en-US" altLang="ja-JP" dirty="0"/>
              </a:p>
              <a:p>
                <a:pPr marL="0" indent="0">
                  <a:buNone/>
                </a:pPr>
                <a:r>
                  <a:rPr lang="ja-JP" altLang="en-US" dirty="0"/>
                  <a:t>　　　　グリッドをすべて自分の領地にする．</a:t>
                </a:r>
                <a:endParaRPr lang="en-US" altLang="ja-JP" dirty="0"/>
              </a:p>
              <a:p>
                <a:pPr marL="0" indent="0">
                  <a:buNone/>
                </a:pPr>
                <a:endParaRPr lang="ja-JP" altLang="en-US"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822959" y="758815"/>
                <a:ext cx="7543801" cy="1659403"/>
              </a:xfrm>
              <a:blipFill rotWithShape="0">
                <a:blip r:embed="rId3"/>
                <a:stretch>
                  <a:fillRect l="-2827" t="-7326"/>
                </a:stretch>
              </a:blipFill>
            </p:spPr>
            <p:txBody>
              <a:bodyPr/>
              <a:lstStyle/>
              <a:p>
                <a:r>
                  <a:rPr lang="ja-JP" altLang="en-US">
                    <a:noFill/>
                  </a:rPr>
                  <a:t> </a:t>
                </a:r>
              </a:p>
            </p:txBody>
          </p:sp>
        </mc:Fallback>
      </mc:AlternateContent>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a:t>
            </a:fld>
            <a:endParaRPr lang="ja-JP" altLang="en-US" dirty="0"/>
          </a:p>
        </p:txBody>
      </p:sp>
      <p:sp>
        <p:nvSpPr>
          <p:cNvPr id="5" name="正方形/長方形 4"/>
          <p:cNvSpPr/>
          <p:nvPr/>
        </p:nvSpPr>
        <p:spPr>
          <a:xfrm>
            <a:off x="594036" y="2859185"/>
            <a:ext cx="3240000" cy="324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6" name="正方形/長方形 5"/>
          <p:cNvSpPr/>
          <p:nvPr/>
        </p:nvSpPr>
        <p:spPr>
          <a:xfrm>
            <a:off x="594036" y="2859185"/>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正方形/長方形 6">
            <a:extLst>
              <a:ext uri="{FF2B5EF4-FFF2-40B4-BE49-F238E27FC236}">
                <a16:creationId xmlns:a16="http://schemas.microsoft.com/office/drawing/2014/main" id="{E52A2A91-F2E4-4C25-BE3D-3CEED0AE96E6}"/>
              </a:ext>
            </a:extLst>
          </p:cNvPr>
          <p:cNvSpPr/>
          <p:nvPr/>
        </p:nvSpPr>
        <p:spPr>
          <a:xfrm>
            <a:off x="1674036" y="2859185"/>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a:extLst>
              <a:ext uri="{FF2B5EF4-FFF2-40B4-BE49-F238E27FC236}">
                <a16:creationId xmlns:a16="http://schemas.microsoft.com/office/drawing/2014/main" id="{F1F4C1C1-5F6E-448B-B7EE-EFBEBC231B7E}"/>
              </a:ext>
            </a:extLst>
          </p:cNvPr>
          <p:cNvSpPr/>
          <p:nvPr/>
        </p:nvSpPr>
        <p:spPr>
          <a:xfrm>
            <a:off x="2754036" y="2859185"/>
            <a:ext cx="1080000" cy="108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a:extLst>
              <a:ext uri="{FF2B5EF4-FFF2-40B4-BE49-F238E27FC236}">
                <a16:creationId xmlns:a16="http://schemas.microsoft.com/office/drawing/2014/main" id="{0C73E164-3AF6-48F4-B403-D0BD51A991D8}"/>
              </a:ext>
            </a:extLst>
          </p:cNvPr>
          <p:cNvSpPr/>
          <p:nvPr/>
        </p:nvSpPr>
        <p:spPr>
          <a:xfrm>
            <a:off x="594036" y="3939185"/>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a16="http://schemas.microsoft.com/office/drawing/2014/main" id="{49A9CF3F-001A-44E4-A0D5-F3083015702D}"/>
              </a:ext>
            </a:extLst>
          </p:cNvPr>
          <p:cNvSpPr/>
          <p:nvPr/>
        </p:nvSpPr>
        <p:spPr>
          <a:xfrm>
            <a:off x="1674036" y="3939185"/>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id="{0E69A3C6-A450-4CFA-90F9-2540F63704D0}"/>
              </a:ext>
            </a:extLst>
          </p:cNvPr>
          <p:cNvSpPr/>
          <p:nvPr/>
        </p:nvSpPr>
        <p:spPr>
          <a:xfrm>
            <a:off x="2754036" y="3939185"/>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a:extLst>
              <a:ext uri="{FF2B5EF4-FFF2-40B4-BE49-F238E27FC236}">
                <a16:creationId xmlns:a16="http://schemas.microsoft.com/office/drawing/2014/main" id="{2033D3C0-4F22-485E-843B-29C143E7EAF9}"/>
              </a:ext>
            </a:extLst>
          </p:cNvPr>
          <p:cNvSpPr/>
          <p:nvPr/>
        </p:nvSpPr>
        <p:spPr>
          <a:xfrm>
            <a:off x="594036" y="5019185"/>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a:extLst>
              <a:ext uri="{FF2B5EF4-FFF2-40B4-BE49-F238E27FC236}">
                <a16:creationId xmlns:a16="http://schemas.microsoft.com/office/drawing/2014/main" id="{1EA4FFE1-D385-424C-BF24-3FB21712A817}"/>
              </a:ext>
            </a:extLst>
          </p:cNvPr>
          <p:cNvSpPr/>
          <p:nvPr/>
        </p:nvSpPr>
        <p:spPr>
          <a:xfrm>
            <a:off x="1674036" y="5019185"/>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a16="http://schemas.microsoft.com/office/drawing/2014/main" id="{C4A28C8D-7AB7-422C-AAC8-F3C3DBCD2951}"/>
              </a:ext>
            </a:extLst>
          </p:cNvPr>
          <p:cNvSpPr/>
          <p:nvPr/>
        </p:nvSpPr>
        <p:spPr>
          <a:xfrm>
            <a:off x="2754036" y="5019185"/>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a16="http://schemas.microsoft.com/office/drawing/2014/main" id="{7345D005-62F6-4471-8564-7C7B25DB3D83}"/>
              </a:ext>
            </a:extLst>
          </p:cNvPr>
          <p:cNvSpPr/>
          <p:nvPr/>
        </p:nvSpPr>
        <p:spPr>
          <a:xfrm>
            <a:off x="4181988" y="3939185"/>
            <a:ext cx="900000" cy="90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a16="http://schemas.microsoft.com/office/drawing/2014/main" id="{786E099D-89C3-4281-95EA-A80F4F3EF05C}"/>
              </a:ext>
            </a:extLst>
          </p:cNvPr>
          <p:cNvSpPr/>
          <p:nvPr/>
        </p:nvSpPr>
        <p:spPr>
          <a:xfrm>
            <a:off x="5310911" y="3939185"/>
            <a:ext cx="900000" cy="90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a16="http://schemas.microsoft.com/office/drawing/2014/main" id="{A182A8B8-6808-4B50-BB5F-7B1E015E8E3E}"/>
              </a:ext>
            </a:extLst>
          </p:cNvPr>
          <p:cNvSpPr/>
          <p:nvPr/>
        </p:nvSpPr>
        <p:spPr>
          <a:xfrm>
            <a:off x="6439833" y="3939185"/>
            <a:ext cx="900000" cy="9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a16="http://schemas.microsoft.com/office/drawing/2014/main" id="{7DB09B4B-0A56-45EB-B5B0-1D244B559542}"/>
              </a:ext>
            </a:extLst>
          </p:cNvPr>
          <p:cNvSpPr/>
          <p:nvPr/>
        </p:nvSpPr>
        <p:spPr>
          <a:xfrm>
            <a:off x="7568755" y="3939185"/>
            <a:ext cx="900000" cy="90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フローチャート: 代替処理 18">
            <a:extLst>
              <a:ext uri="{FF2B5EF4-FFF2-40B4-BE49-F238E27FC236}">
                <a16:creationId xmlns:a16="http://schemas.microsoft.com/office/drawing/2014/main" id="{30F5A3A9-4878-4213-B369-08128BE782FF}"/>
              </a:ext>
            </a:extLst>
          </p:cNvPr>
          <p:cNvSpPr/>
          <p:nvPr/>
        </p:nvSpPr>
        <p:spPr>
          <a:xfrm>
            <a:off x="370936" y="2648309"/>
            <a:ext cx="1518249" cy="1500997"/>
          </a:xfrm>
          <a:prstGeom prst="flowChartAlternateProcess">
            <a:avLst/>
          </a:prstGeom>
          <a:noFill/>
          <a:ln w="762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sp>
        <p:nvSpPr>
          <p:cNvPr id="20" name="フローチャート: 代替処理 19">
            <a:extLst>
              <a:ext uri="{FF2B5EF4-FFF2-40B4-BE49-F238E27FC236}">
                <a16:creationId xmlns:a16="http://schemas.microsoft.com/office/drawing/2014/main" id="{4C800B90-0788-4DEE-AB8F-47498D0F11E0}"/>
              </a:ext>
            </a:extLst>
          </p:cNvPr>
          <p:cNvSpPr/>
          <p:nvPr/>
        </p:nvSpPr>
        <p:spPr>
          <a:xfrm>
            <a:off x="383568" y="2642659"/>
            <a:ext cx="1518249" cy="3637371"/>
          </a:xfrm>
          <a:prstGeom prst="flowChartAlternateProcess">
            <a:avLst/>
          </a:prstGeom>
          <a:noFill/>
          <a:ln w="762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sp>
        <p:nvSpPr>
          <p:cNvPr id="24" name="フリーフォーム: 図形 23">
            <a:extLst>
              <a:ext uri="{FF2B5EF4-FFF2-40B4-BE49-F238E27FC236}">
                <a16:creationId xmlns:a16="http://schemas.microsoft.com/office/drawing/2014/main" id="{6EA98B6F-A5CC-4785-B540-B56ECFA2F555}"/>
              </a:ext>
            </a:extLst>
          </p:cNvPr>
          <p:cNvSpPr/>
          <p:nvPr/>
        </p:nvSpPr>
        <p:spPr>
          <a:xfrm>
            <a:off x="383568" y="2642659"/>
            <a:ext cx="2666644" cy="3637372"/>
          </a:xfrm>
          <a:custGeom>
            <a:avLst/>
            <a:gdLst>
              <a:gd name="connsiteX0" fmla="*/ 253042 w 2666644"/>
              <a:gd name="connsiteY0" fmla="*/ 0 h 3637372"/>
              <a:gd name="connsiteX1" fmla="*/ 1265208 w 2666644"/>
              <a:gd name="connsiteY1" fmla="*/ 0 h 3637372"/>
              <a:gd name="connsiteX2" fmla="*/ 1518250 w 2666644"/>
              <a:gd name="connsiteY2" fmla="*/ 253042 h 3637372"/>
              <a:gd name="connsiteX3" fmla="*/ 1518250 w 2666644"/>
              <a:gd name="connsiteY3" fmla="*/ 932211 h 3637372"/>
              <a:gd name="connsiteX4" fmla="*/ 2222203 w 2666644"/>
              <a:gd name="connsiteY4" fmla="*/ 932211 h 3637372"/>
              <a:gd name="connsiteX5" fmla="*/ 2666644 w 2666644"/>
              <a:gd name="connsiteY5" fmla="*/ 1376652 h 3637372"/>
              <a:gd name="connsiteX6" fmla="*/ 2666643 w 2666644"/>
              <a:gd name="connsiteY6" fmla="*/ 3192931 h 3637372"/>
              <a:gd name="connsiteX7" fmla="*/ 2222202 w 2666644"/>
              <a:gd name="connsiteY7" fmla="*/ 3637372 h 3637372"/>
              <a:gd name="connsiteX8" fmla="*/ 1265212 w 2666644"/>
              <a:gd name="connsiteY8" fmla="*/ 3637372 h 3637372"/>
              <a:gd name="connsiteX9" fmla="*/ 1265207 w 2666644"/>
              <a:gd name="connsiteY9" fmla="*/ 3637372 h 3637372"/>
              <a:gd name="connsiteX10" fmla="*/ 253042 w 2666644"/>
              <a:gd name="connsiteY10" fmla="*/ 3637371 h 3637372"/>
              <a:gd name="connsiteX11" fmla="*/ 0 w 2666644"/>
              <a:gd name="connsiteY11" fmla="*/ 3384329 h 3637372"/>
              <a:gd name="connsiteX12" fmla="*/ 0 w 2666644"/>
              <a:gd name="connsiteY12" fmla="*/ 3192930 h 3637372"/>
              <a:gd name="connsiteX13" fmla="*/ 0 w 2666644"/>
              <a:gd name="connsiteY13" fmla="*/ 1376652 h 3637372"/>
              <a:gd name="connsiteX14" fmla="*/ 0 w 2666644"/>
              <a:gd name="connsiteY14" fmla="*/ 253042 h 3637372"/>
              <a:gd name="connsiteX15" fmla="*/ 253042 w 2666644"/>
              <a:gd name="connsiteY15" fmla="*/ 0 h 3637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666644" h="3637372">
                <a:moveTo>
                  <a:pt x="253042" y="0"/>
                </a:moveTo>
                <a:lnTo>
                  <a:pt x="1265208" y="0"/>
                </a:lnTo>
                <a:cubicBezTo>
                  <a:pt x="1404959" y="0"/>
                  <a:pt x="1518250" y="113291"/>
                  <a:pt x="1518250" y="253042"/>
                </a:cubicBezTo>
                <a:lnTo>
                  <a:pt x="1518250" y="932211"/>
                </a:lnTo>
                <a:lnTo>
                  <a:pt x="2222203" y="932211"/>
                </a:lnTo>
                <a:cubicBezTo>
                  <a:pt x="2467661" y="932211"/>
                  <a:pt x="2666644" y="1131194"/>
                  <a:pt x="2666644" y="1376652"/>
                </a:cubicBezTo>
                <a:cubicBezTo>
                  <a:pt x="2666644" y="1982078"/>
                  <a:pt x="2666643" y="2587505"/>
                  <a:pt x="2666643" y="3192931"/>
                </a:cubicBezTo>
                <a:cubicBezTo>
                  <a:pt x="2666643" y="3438389"/>
                  <a:pt x="2467660" y="3637372"/>
                  <a:pt x="2222202" y="3637372"/>
                </a:cubicBezTo>
                <a:lnTo>
                  <a:pt x="1265212" y="3637372"/>
                </a:lnTo>
                <a:lnTo>
                  <a:pt x="1265207" y="3637372"/>
                </a:lnTo>
                <a:lnTo>
                  <a:pt x="253042" y="3637371"/>
                </a:lnTo>
                <a:cubicBezTo>
                  <a:pt x="113291" y="3637371"/>
                  <a:pt x="0" y="3524080"/>
                  <a:pt x="0" y="3384329"/>
                </a:cubicBezTo>
                <a:lnTo>
                  <a:pt x="0" y="3192930"/>
                </a:lnTo>
                <a:lnTo>
                  <a:pt x="0" y="1376652"/>
                </a:lnTo>
                <a:lnTo>
                  <a:pt x="0" y="253042"/>
                </a:lnTo>
                <a:cubicBezTo>
                  <a:pt x="0" y="113291"/>
                  <a:pt x="113291" y="0"/>
                  <a:pt x="253042" y="0"/>
                </a:cubicBezTo>
                <a:close/>
              </a:path>
            </a:pathLst>
          </a:custGeom>
          <a:noFill/>
          <a:ln w="762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sp>
        <p:nvSpPr>
          <p:cNvPr id="27" name="フリーフォーム: 図形 26">
            <a:extLst>
              <a:ext uri="{FF2B5EF4-FFF2-40B4-BE49-F238E27FC236}">
                <a16:creationId xmlns:a16="http://schemas.microsoft.com/office/drawing/2014/main" id="{2405107F-C344-4D84-B07F-8B27924967D4}"/>
              </a:ext>
            </a:extLst>
          </p:cNvPr>
          <p:cNvSpPr/>
          <p:nvPr/>
        </p:nvSpPr>
        <p:spPr>
          <a:xfrm>
            <a:off x="370935" y="2621097"/>
            <a:ext cx="3637077" cy="3637372"/>
          </a:xfrm>
          <a:custGeom>
            <a:avLst/>
            <a:gdLst>
              <a:gd name="connsiteX0" fmla="*/ 447497 w 3637077"/>
              <a:gd name="connsiteY0" fmla="*/ 0 h 3637372"/>
              <a:gd name="connsiteX1" fmla="*/ 2232779 w 3637077"/>
              <a:gd name="connsiteY1" fmla="*/ 0 h 3637372"/>
              <a:gd name="connsiteX2" fmla="*/ 2322728 w 3637077"/>
              <a:gd name="connsiteY2" fmla="*/ 9068 h 3637372"/>
              <a:gd name="connsiteX3" fmla="*/ 2325790 w 3637077"/>
              <a:gd name="connsiteY3" fmla="*/ 10018 h 3637372"/>
              <a:gd name="connsiteX4" fmla="*/ 3200166 w 3637077"/>
              <a:gd name="connsiteY4" fmla="*/ 10018 h 3637372"/>
              <a:gd name="connsiteX5" fmla="*/ 3637077 w 3637077"/>
              <a:gd name="connsiteY5" fmla="*/ 446929 h 3637372"/>
              <a:gd name="connsiteX6" fmla="*/ 3637076 w 3637077"/>
              <a:gd name="connsiteY6" fmla="*/ 2194571 h 3637372"/>
              <a:gd name="connsiteX7" fmla="*/ 3200165 w 3637077"/>
              <a:gd name="connsiteY7" fmla="*/ 2631482 h 3637372"/>
              <a:gd name="connsiteX8" fmla="*/ 2679099 w 3637077"/>
              <a:gd name="connsiteY8" fmla="*/ 2631482 h 3637372"/>
              <a:gd name="connsiteX9" fmla="*/ 2679099 w 3637077"/>
              <a:gd name="connsiteY9" fmla="*/ 3191051 h 3637372"/>
              <a:gd name="connsiteX10" fmla="*/ 2232778 w 3637077"/>
              <a:gd name="connsiteY10" fmla="*/ 3637372 h 3637372"/>
              <a:gd name="connsiteX11" fmla="*/ 447497 w 3637077"/>
              <a:gd name="connsiteY11" fmla="*/ 3637371 h 3637372"/>
              <a:gd name="connsiteX12" fmla="*/ 1176 w 3637077"/>
              <a:gd name="connsiteY12" fmla="*/ 3191050 h 3637372"/>
              <a:gd name="connsiteX13" fmla="*/ 1176 w 3637077"/>
              <a:gd name="connsiteY13" fmla="*/ 2206236 h 3637372"/>
              <a:gd name="connsiteX14" fmla="*/ 0 w 3637077"/>
              <a:gd name="connsiteY14" fmla="*/ 2194570 h 3637372"/>
              <a:gd name="connsiteX15" fmla="*/ 0 w 3637077"/>
              <a:gd name="connsiteY15" fmla="*/ 446929 h 3637372"/>
              <a:gd name="connsiteX16" fmla="*/ 34335 w 3637077"/>
              <a:gd name="connsiteY16" fmla="*/ 276864 h 3637372"/>
              <a:gd name="connsiteX17" fmla="*/ 35713 w 3637077"/>
              <a:gd name="connsiteY17" fmla="*/ 274326 h 3637372"/>
              <a:gd name="connsiteX18" fmla="*/ 36250 w 3637077"/>
              <a:gd name="connsiteY18" fmla="*/ 272593 h 3637372"/>
              <a:gd name="connsiteX19" fmla="*/ 447497 w 3637077"/>
              <a:gd name="connsiteY19" fmla="*/ 0 h 3637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637077" h="3637372">
                <a:moveTo>
                  <a:pt x="447497" y="0"/>
                </a:moveTo>
                <a:lnTo>
                  <a:pt x="2232779" y="0"/>
                </a:lnTo>
                <a:cubicBezTo>
                  <a:pt x="2263591" y="0"/>
                  <a:pt x="2293674" y="3122"/>
                  <a:pt x="2322728" y="9068"/>
                </a:cubicBezTo>
                <a:lnTo>
                  <a:pt x="2325790" y="10018"/>
                </a:lnTo>
                <a:lnTo>
                  <a:pt x="3200166" y="10018"/>
                </a:lnTo>
                <a:cubicBezTo>
                  <a:pt x="3441465" y="10018"/>
                  <a:pt x="3637077" y="205630"/>
                  <a:pt x="3637077" y="446929"/>
                </a:cubicBezTo>
                <a:cubicBezTo>
                  <a:pt x="3637077" y="1029476"/>
                  <a:pt x="3637076" y="1612024"/>
                  <a:pt x="3637076" y="2194571"/>
                </a:cubicBezTo>
                <a:cubicBezTo>
                  <a:pt x="3637076" y="2435870"/>
                  <a:pt x="3441464" y="2631482"/>
                  <a:pt x="3200165" y="2631482"/>
                </a:cubicBezTo>
                <a:lnTo>
                  <a:pt x="2679099" y="2631482"/>
                </a:lnTo>
                <a:lnTo>
                  <a:pt x="2679099" y="3191051"/>
                </a:lnTo>
                <a:cubicBezTo>
                  <a:pt x="2679099" y="3437547"/>
                  <a:pt x="2479274" y="3637372"/>
                  <a:pt x="2232778" y="3637372"/>
                </a:cubicBezTo>
                <a:lnTo>
                  <a:pt x="447497" y="3637371"/>
                </a:lnTo>
                <a:cubicBezTo>
                  <a:pt x="201001" y="3637371"/>
                  <a:pt x="1176" y="3437546"/>
                  <a:pt x="1176" y="3191050"/>
                </a:cubicBezTo>
                <a:lnTo>
                  <a:pt x="1176" y="2206236"/>
                </a:lnTo>
                <a:lnTo>
                  <a:pt x="0" y="2194570"/>
                </a:lnTo>
                <a:lnTo>
                  <a:pt x="0" y="446929"/>
                </a:lnTo>
                <a:cubicBezTo>
                  <a:pt x="0" y="386604"/>
                  <a:pt x="12226" y="329135"/>
                  <a:pt x="34335" y="276864"/>
                </a:cubicBezTo>
                <a:lnTo>
                  <a:pt x="35713" y="274326"/>
                </a:lnTo>
                <a:lnTo>
                  <a:pt x="36250" y="272593"/>
                </a:lnTo>
                <a:cubicBezTo>
                  <a:pt x="104006" y="112402"/>
                  <a:pt x="262625" y="0"/>
                  <a:pt x="447497" y="0"/>
                </a:cubicBezTo>
                <a:close/>
              </a:path>
            </a:pathLst>
          </a:custGeom>
          <a:noFill/>
          <a:ln w="762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sp>
        <p:nvSpPr>
          <p:cNvPr id="21" name="テキスト ボックス 20"/>
          <p:cNvSpPr txBox="1"/>
          <p:nvPr/>
        </p:nvSpPr>
        <p:spPr>
          <a:xfrm>
            <a:off x="4251114" y="4863408"/>
            <a:ext cx="761747" cy="369332"/>
          </a:xfrm>
          <a:prstGeom prst="rect">
            <a:avLst/>
          </a:prstGeom>
          <a:noFill/>
        </p:spPr>
        <p:txBody>
          <a:bodyPr wrap="none" rtlCol="0">
            <a:spAutoFit/>
          </a:bodyPr>
          <a:lstStyle/>
          <a:p>
            <a:r>
              <a:rPr kumimoji="1" lang="en-US" altLang="ja-JP" dirty="0"/>
              <a:t>1</a:t>
            </a:r>
            <a:r>
              <a:rPr kumimoji="1" lang="ja-JP" altLang="en-US" dirty="0"/>
              <a:t>回目</a:t>
            </a:r>
          </a:p>
        </p:txBody>
      </p:sp>
      <p:sp>
        <p:nvSpPr>
          <p:cNvPr id="25" name="テキスト ボックス 24"/>
          <p:cNvSpPr txBox="1"/>
          <p:nvPr/>
        </p:nvSpPr>
        <p:spPr>
          <a:xfrm>
            <a:off x="5380038" y="4863408"/>
            <a:ext cx="761747" cy="369332"/>
          </a:xfrm>
          <a:prstGeom prst="rect">
            <a:avLst/>
          </a:prstGeom>
          <a:noFill/>
        </p:spPr>
        <p:txBody>
          <a:bodyPr wrap="none" rtlCol="0">
            <a:spAutoFit/>
          </a:bodyPr>
          <a:lstStyle/>
          <a:p>
            <a:r>
              <a:rPr lang="en-US" altLang="ja-JP" dirty="0"/>
              <a:t>2</a:t>
            </a:r>
            <a:r>
              <a:rPr kumimoji="1" lang="ja-JP" altLang="en-US" dirty="0"/>
              <a:t>回目</a:t>
            </a:r>
          </a:p>
        </p:txBody>
      </p:sp>
      <p:sp>
        <p:nvSpPr>
          <p:cNvPr id="26" name="テキスト ボックス 25"/>
          <p:cNvSpPr txBox="1"/>
          <p:nvPr/>
        </p:nvSpPr>
        <p:spPr>
          <a:xfrm>
            <a:off x="6508960" y="4863408"/>
            <a:ext cx="761747" cy="369332"/>
          </a:xfrm>
          <a:prstGeom prst="rect">
            <a:avLst/>
          </a:prstGeom>
          <a:noFill/>
        </p:spPr>
        <p:txBody>
          <a:bodyPr wrap="none" rtlCol="0">
            <a:spAutoFit/>
          </a:bodyPr>
          <a:lstStyle/>
          <a:p>
            <a:r>
              <a:rPr lang="en-US" altLang="ja-JP" dirty="0"/>
              <a:t>3</a:t>
            </a:r>
            <a:r>
              <a:rPr kumimoji="1" lang="ja-JP" altLang="en-US" dirty="0"/>
              <a:t>回目</a:t>
            </a:r>
          </a:p>
        </p:txBody>
      </p:sp>
      <p:sp>
        <p:nvSpPr>
          <p:cNvPr id="28" name="テキスト ボックス 27"/>
          <p:cNvSpPr txBox="1"/>
          <p:nvPr/>
        </p:nvSpPr>
        <p:spPr>
          <a:xfrm>
            <a:off x="7637882" y="4863408"/>
            <a:ext cx="761747" cy="369332"/>
          </a:xfrm>
          <a:prstGeom prst="rect">
            <a:avLst/>
          </a:prstGeom>
          <a:noFill/>
        </p:spPr>
        <p:txBody>
          <a:bodyPr wrap="none" rtlCol="0">
            <a:spAutoFit/>
          </a:bodyPr>
          <a:lstStyle/>
          <a:p>
            <a:r>
              <a:rPr lang="en-US" altLang="ja-JP" dirty="0"/>
              <a:t>4</a:t>
            </a:r>
            <a:r>
              <a:rPr kumimoji="1" lang="ja-JP" altLang="en-US" dirty="0"/>
              <a:t>回目</a:t>
            </a:r>
          </a:p>
        </p:txBody>
      </p:sp>
      <p:sp>
        <p:nvSpPr>
          <p:cNvPr id="29" name="角丸四角形吹き出し 28"/>
          <p:cNvSpPr/>
          <p:nvPr/>
        </p:nvSpPr>
        <p:spPr>
          <a:xfrm>
            <a:off x="4716525" y="2484701"/>
            <a:ext cx="3752230" cy="1328821"/>
          </a:xfrm>
          <a:prstGeom prst="wedgeRoundRectCallout">
            <a:avLst>
              <a:gd name="adj1" fmla="val -24462"/>
              <a:gd name="adj2" fmla="val -46318"/>
              <a:gd name="adj3" fmla="val 16667"/>
            </a:avLst>
          </a:prstGeom>
          <a:noFill/>
          <a:ln w="571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000" dirty="0">
                <a:solidFill>
                  <a:srgbClr val="FF0000"/>
                </a:solidFill>
              </a:rPr>
              <a:t>自分の領地</a:t>
            </a:r>
            <a:endParaRPr lang="en-US" altLang="ja-JP" sz="2000" dirty="0">
              <a:solidFill>
                <a:srgbClr val="FF0000"/>
              </a:solidFill>
            </a:endParaRPr>
          </a:p>
          <a:p>
            <a:r>
              <a:rPr lang="ja-JP" altLang="en-US" sz="2000" dirty="0">
                <a:solidFill>
                  <a:schemeClr val="tx1"/>
                </a:solidFill>
              </a:rPr>
              <a:t>左上のマスから上下左右に同じ色のみを辿って到達できるマス</a:t>
            </a:r>
            <a:endParaRPr lang="en-US" altLang="ja-JP" sz="2000" dirty="0">
              <a:solidFill>
                <a:schemeClr val="tx1"/>
              </a:solidFill>
            </a:endParaRPr>
          </a:p>
        </p:txBody>
      </p:sp>
      <p:sp>
        <p:nvSpPr>
          <p:cNvPr id="30" name="フローチャート: 代替処理 29">
            <a:extLst>
              <a:ext uri="{FF2B5EF4-FFF2-40B4-BE49-F238E27FC236}">
                <a16:creationId xmlns:a16="http://schemas.microsoft.com/office/drawing/2014/main" id="{30F5A3A9-4878-4213-B369-08128BE782FF}"/>
              </a:ext>
            </a:extLst>
          </p:cNvPr>
          <p:cNvSpPr/>
          <p:nvPr/>
        </p:nvSpPr>
        <p:spPr>
          <a:xfrm>
            <a:off x="374912" y="2656306"/>
            <a:ext cx="3647280" cy="3645286"/>
          </a:xfrm>
          <a:prstGeom prst="flowChartAlternateProcess">
            <a:avLst/>
          </a:prstGeom>
          <a:noFill/>
          <a:ln w="762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sp>
        <p:nvSpPr>
          <p:cNvPr id="22" name="テキスト ボックス 21">
            <a:extLst>
              <a:ext uri="{FF2B5EF4-FFF2-40B4-BE49-F238E27FC236}">
                <a16:creationId xmlns:a16="http://schemas.microsoft.com/office/drawing/2014/main" id="{F13ED5BD-DFEF-4AE2-A6EC-433E471BA049}"/>
              </a:ext>
            </a:extLst>
          </p:cNvPr>
          <p:cNvSpPr txBox="1"/>
          <p:nvPr/>
        </p:nvSpPr>
        <p:spPr>
          <a:xfrm>
            <a:off x="4446230" y="5719860"/>
            <a:ext cx="2180993" cy="58477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kumimoji="1" lang="ja-JP" altLang="en-US" sz="3200" dirty="0"/>
              <a:t>ゲーム終了</a:t>
            </a:r>
          </a:p>
        </p:txBody>
      </p:sp>
    </p:spTree>
    <p:extLst>
      <p:ext uri="{BB962C8B-B14F-4D97-AF65-F5344CB8AC3E}">
        <p14:creationId xmlns:p14="http://schemas.microsoft.com/office/powerpoint/2010/main" val="4196052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fade">
                                      <p:cBhvr>
                                        <p:cTn id="15" dur="500"/>
                                        <p:tgtEl>
                                          <p:spTgt spid="21"/>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mph" presetSubtype="2" fill="hold" nodeType="clickEffect">
                                  <p:stCondLst>
                                    <p:cond delay="0"/>
                                  </p:stCondLst>
                                  <p:childTnLst>
                                    <p:animClr clrSpc="rgb" dir="cw">
                                      <p:cBhvr>
                                        <p:cTn id="19" dur="1000" fill="hold"/>
                                        <p:tgtEl>
                                          <p:spTgt spid="6"/>
                                        </p:tgtEl>
                                        <p:attrNameLst>
                                          <p:attrName>fillcolor</p:attrName>
                                        </p:attrNameLst>
                                      </p:cBhvr>
                                      <p:to>
                                        <a:srgbClr val="00B050"/>
                                      </p:to>
                                    </p:animClr>
                                    <p:set>
                                      <p:cBhvr>
                                        <p:cTn id="20" dur="1000" fill="hold"/>
                                        <p:tgtEl>
                                          <p:spTgt spid="6"/>
                                        </p:tgtEl>
                                        <p:attrNameLst>
                                          <p:attrName>fill.type</p:attrName>
                                        </p:attrNameLst>
                                      </p:cBhvr>
                                      <p:to>
                                        <p:strVal val="solid"/>
                                      </p:to>
                                    </p:set>
                                    <p:set>
                                      <p:cBhvr>
                                        <p:cTn id="21" dur="1000" fill="hold"/>
                                        <p:tgtEl>
                                          <p:spTgt spid="6"/>
                                        </p:tgtEl>
                                        <p:attrNameLst>
                                          <p:attrName>fill.on</p:attrName>
                                        </p:attrNameLst>
                                      </p:cBhvr>
                                      <p:to>
                                        <p:strVal val="true"/>
                                      </p:to>
                                    </p:set>
                                  </p:childTnLst>
                                </p:cTn>
                              </p:par>
                            </p:childTnLst>
                          </p:cTn>
                        </p:par>
                      </p:childTnLst>
                    </p:cTn>
                  </p:par>
                  <p:par>
                    <p:cTn id="22" fill="hold">
                      <p:stCondLst>
                        <p:cond delay="indefinite"/>
                      </p:stCondLst>
                      <p:childTnLst>
                        <p:par>
                          <p:cTn id="23" fill="hold">
                            <p:stCondLst>
                              <p:cond delay="0"/>
                            </p:stCondLst>
                            <p:childTnLst>
                              <p:par>
                                <p:cTn id="24" presetID="10" presetClass="exit" presetSubtype="0" fill="hold" grpId="1" nodeType="clickEffect">
                                  <p:stCondLst>
                                    <p:cond delay="0"/>
                                  </p:stCondLst>
                                  <p:childTnLst>
                                    <p:animEffect transition="out" filter="fade">
                                      <p:cBhvr>
                                        <p:cTn id="25" dur="500"/>
                                        <p:tgtEl>
                                          <p:spTgt spid="19"/>
                                        </p:tgtEl>
                                      </p:cBhvr>
                                    </p:animEffect>
                                    <p:set>
                                      <p:cBhvr>
                                        <p:cTn id="26" dur="1" fill="hold">
                                          <p:stCondLst>
                                            <p:cond delay="499"/>
                                          </p:stCondLst>
                                        </p:cTn>
                                        <p:tgtEl>
                                          <p:spTgt spid="19"/>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fade">
                                      <p:cBhvr>
                                        <p:cTn id="31" dur="500"/>
                                        <p:tgtEl>
                                          <p:spTgt spid="20"/>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6"/>
                                        </p:tgtEl>
                                        <p:attrNameLst>
                                          <p:attrName>style.visibility</p:attrName>
                                        </p:attrNameLst>
                                      </p:cBhvr>
                                      <p:to>
                                        <p:strVal val="visible"/>
                                      </p:to>
                                    </p:set>
                                    <p:animEffect transition="in" filter="fade">
                                      <p:cBhvr>
                                        <p:cTn id="36" dur="500"/>
                                        <p:tgtEl>
                                          <p:spTgt spid="16"/>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25"/>
                                        </p:tgtEl>
                                        <p:attrNameLst>
                                          <p:attrName>style.visibility</p:attrName>
                                        </p:attrNameLst>
                                      </p:cBhvr>
                                      <p:to>
                                        <p:strVal val="visible"/>
                                      </p:to>
                                    </p:set>
                                    <p:animEffect transition="in" filter="fade">
                                      <p:cBhvr>
                                        <p:cTn id="39" dur="500"/>
                                        <p:tgtEl>
                                          <p:spTgt spid="25"/>
                                        </p:tgtEl>
                                      </p:cBhvr>
                                    </p:animEffect>
                                  </p:childTnLst>
                                </p:cTn>
                              </p:par>
                            </p:childTnLst>
                          </p:cTn>
                        </p:par>
                      </p:childTnLst>
                    </p:cTn>
                  </p:par>
                  <p:par>
                    <p:cTn id="40" fill="hold">
                      <p:stCondLst>
                        <p:cond delay="indefinite"/>
                      </p:stCondLst>
                      <p:childTnLst>
                        <p:par>
                          <p:cTn id="41" fill="hold">
                            <p:stCondLst>
                              <p:cond delay="0"/>
                            </p:stCondLst>
                            <p:childTnLst>
                              <p:par>
                                <p:cTn id="42" presetID="1" presetClass="emph" presetSubtype="2" fill="hold" nodeType="clickEffect">
                                  <p:stCondLst>
                                    <p:cond delay="0"/>
                                  </p:stCondLst>
                                  <p:childTnLst>
                                    <p:animClr clrSpc="rgb" dir="cw">
                                      <p:cBhvr>
                                        <p:cTn id="43" dur="1000" fill="hold"/>
                                        <p:tgtEl>
                                          <p:spTgt spid="6"/>
                                        </p:tgtEl>
                                        <p:attrNameLst>
                                          <p:attrName>fillcolor</p:attrName>
                                        </p:attrNameLst>
                                      </p:cBhvr>
                                      <p:to>
                                        <a:srgbClr val="FF0000"/>
                                      </p:to>
                                    </p:animClr>
                                    <p:set>
                                      <p:cBhvr>
                                        <p:cTn id="44" dur="1000" fill="hold"/>
                                        <p:tgtEl>
                                          <p:spTgt spid="6"/>
                                        </p:tgtEl>
                                        <p:attrNameLst>
                                          <p:attrName>fill.type</p:attrName>
                                        </p:attrNameLst>
                                      </p:cBhvr>
                                      <p:to>
                                        <p:strVal val="solid"/>
                                      </p:to>
                                    </p:set>
                                    <p:set>
                                      <p:cBhvr>
                                        <p:cTn id="45" dur="1000" fill="hold"/>
                                        <p:tgtEl>
                                          <p:spTgt spid="6"/>
                                        </p:tgtEl>
                                        <p:attrNameLst>
                                          <p:attrName>fill.on</p:attrName>
                                        </p:attrNameLst>
                                      </p:cBhvr>
                                      <p:to>
                                        <p:strVal val="true"/>
                                      </p:to>
                                    </p:set>
                                  </p:childTnLst>
                                </p:cTn>
                              </p:par>
                              <p:par>
                                <p:cTn id="46" presetID="1" presetClass="emph" presetSubtype="2" fill="hold" nodeType="withEffect">
                                  <p:stCondLst>
                                    <p:cond delay="0"/>
                                  </p:stCondLst>
                                  <p:childTnLst>
                                    <p:animClr clrSpc="rgb" dir="cw">
                                      <p:cBhvr>
                                        <p:cTn id="47" dur="1000" fill="hold"/>
                                        <p:tgtEl>
                                          <p:spTgt spid="9"/>
                                        </p:tgtEl>
                                        <p:attrNameLst>
                                          <p:attrName>fillcolor</p:attrName>
                                        </p:attrNameLst>
                                      </p:cBhvr>
                                      <p:to>
                                        <a:srgbClr val="FF0000"/>
                                      </p:to>
                                    </p:animClr>
                                    <p:set>
                                      <p:cBhvr>
                                        <p:cTn id="48" dur="1000" fill="hold"/>
                                        <p:tgtEl>
                                          <p:spTgt spid="9"/>
                                        </p:tgtEl>
                                        <p:attrNameLst>
                                          <p:attrName>fill.type</p:attrName>
                                        </p:attrNameLst>
                                      </p:cBhvr>
                                      <p:to>
                                        <p:strVal val="solid"/>
                                      </p:to>
                                    </p:set>
                                    <p:set>
                                      <p:cBhvr>
                                        <p:cTn id="49" dur="1000" fill="hold"/>
                                        <p:tgtEl>
                                          <p:spTgt spid="9"/>
                                        </p:tgtEl>
                                        <p:attrNameLst>
                                          <p:attrName>fill.on</p:attrName>
                                        </p:attrNameLst>
                                      </p:cBhvr>
                                      <p:to>
                                        <p:strVal val="true"/>
                                      </p:to>
                                    </p:set>
                                  </p:childTnLst>
                                </p:cTn>
                              </p:par>
                              <p:par>
                                <p:cTn id="50" presetID="1" presetClass="emph" presetSubtype="2" fill="hold" nodeType="withEffect">
                                  <p:stCondLst>
                                    <p:cond delay="0"/>
                                  </p:stCondLst>
                                  <p:childTnLst>
                                    <p:animClr clrSpc="rgb" dir="cw">
                                      <p:cBhvr>
                                        <p:cTn id="51" dur="1000" fill="hold"/>
                                        <p:tgtEl>
                                          <p:spTgt spid="12"/>
                                        </p:tgtEl>
                                        <p:attrNameLst>
                                          <p:attrName>fillcolor</p:attrName>
                                        </p:attrNameLst>
                                      </p:cBhvr>
                                      <p:to>
                                        <a:srgbClr val="FF0000"/>
                                      </p:to>
                                    </p:animClr>
                                    <p:set>
                                      <p:cBhvr>
                                        <p:cTn id="52" dur="1000" fill="hold"/>
                                        <p:tgtEl>
                                          <p:spTgt spid="12"/>
                                        </p:tgtEl>
                                        <p:attrNameLst>
                                          <p:attrName>fill.type</p:attrName>
                                        </p:attrNameLst>
                                      </p:cBhvr>
                                      <p:to>
                                        <p:strVal val="solid"/>
                                      </p:to>
                                    </p:set>
                                    <p:set>
                                      <p:cBhvr>
                                        <p:cTn id="53" dur="1000" fill="hold"/>
                                        <p:tgtEl>
                                          <p:spTgt spid="12"/>
                                        </p:tgtEl>
                                        <p:attrNameLst>
                                          <p:attrName>fill.on</p:attrName>
                                        </p:attrNameLst>
                                      </p:cBhvr>
                                      <p:to>
                                        <p:strVal val="true"/>
                                      </p:to>
                                    </p:set>
                                  </p:childTnLst>
                                </p:cTn>
                              </p:par>
                            </p:childTnLst>
                          </p:cTn>
                        </p:par>
                      </p:childTnLst>
                    </p:cTn>
                  </p:par>
                  <p:par>
                    <p:cTn id="54" fill="hold">
                      <p:stCondLst>
                        <p:cond delay="indefinite"/>
                      </p:stCondLst>
                      <p:childTnLst>
                        <p:par>
                          <p:cTn id="55" fill="hold">
                            <p:stCondLst>
                              <p:cond delay="0"/>
                            </p:stCondLst>
                            <p:childTnLst>
                              <p:par>
                                <p:cTn id="56" presetID="10" presetClass="exit" presetSubtype="0" fill="hold" grpId="1" nodeType="clickEffect">
                                  <p:stCondLst>
                                    <p:cond delay="0"/>
                                  </p:stCondLst>
                                  <p:childTnLst>
                                    <p:animEffect transition="out" filter="fade">
                                      <p:cBhvr>
                                        <p:cTn id="57" dur="500"/>
                                        <p:tgtEl>
                                          <p:spTgt spid="20"/>
                                        </p:tgtEl>
                                      </p:cBhvr>
                                    </p:animEffect>
                                    <p:set>
                                      <p:cBhvr>
                                        <p:cTn id="58" dur="1" fill="hold">
                                          <p:stCondLst>
                                            <p:cond delay="499"/>
                                          </p:stCondLst>
                                        </p:cTn>
                                        <p:tgtEl>
                                          <p:spTgt spid="20"/>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24"/>
                                        </p:tgtEl>
                                        <p:attrNameLst>
                                          <p:attrName>style.visibility</p:attrName>
                                        </p:attrNameLst>
                                      </p:cBhvr>
                                      <p:to>
                                        <p:strVal val="visible"/>
                                      </p:to>
                                    </p:set>
                                    <p:animEffect transition="in" filter="fade">
                                      <p:cBhvr>
                                        <p:cTn id="63" dur="500"/>
                                        <p:tgtEl>
                                          <p:spTgt spid="24"/>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17"/>
                                        </p:tgtEl>
                                        <p:attrNameLst>
                                          <p:attrName>style.visibility</p:attrName>
                                        </p:attrNameLst>
                                      </p:cBhvr>
                                      <p:to>
                                        <p:strVal val="visible"/>
                                      </p:to>
                                    </p:set>
                                    <p:animEffect transition="in" filter="fade">
                                      <p:cBhvr>
                                        <p:cTn id="68" dur="500"/>
                                        <p:tgtEl>
                                          <p:spTgt spid="17"/>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26"/>
                                        </p:tgtEl>
                                        <p:attrNameLst>
                                          <p:attrName>style.visibility</p:attrName>
                                        </p:attrNameLst>
                                      </p:cBhvr>
                                      <p:to>
                                        <p:strVal val="visible"/>
                                      </p:to>
                                    </p:set>
                                    <p:animEffect transition="in" filter="fade">
                                      <p:cBhvr>
                                        <p:cTn id="71" dur="500"/>
                                        <p:tgtEl>
                                          <p:spTgt spid="26"/>
                                        </p:tgtEl>
                                      </p:cBhvr>
                                    </p:animEffect>
                                  </p:childTnLst>
                                </p:cTn>
                              </p:par>
                            </p:childTnLst>
                          </p:cTn>
                        </p:par>
                      </p:childTnLst>
                    </p:cTn>
                  </p:par>
                  <p:par>
                    <p:cTn id="72" fill="hold">
                      <p:stCondLst>
                        <p:cond delay="indefinite"/>
                      </p:stCondLst>
                      <p:childTnLst>
                        <p:par>
                          <p:cTn id="73" fill="hold">
                            <p:stCondLst>
                              <p:cond delay="0"/>
                            </p:stCondLst>
                            <p:childTnLst>
                              <p:par>
                                <p:cTn id="74" presetID="1" presetClass="emph" presetSubtype="2" fill="hold" nodeType="clickEffect">
                                  <p:stCondLst>
                                    <p:cond delay="0"/>
                                  </p:stCondLst>
                                  <p:childTnLst>
                                    <p:animClr clrSpc="rgb" dir="cw">
                                      <p:cBhvr>
                                        <p:cTn id="75" dur="1000" fill="hold"/>
                                        <p:tgtEl>
                                          <p:spTgt spid="6"/>
                                        </p:tgtEl>
                                        <p:attrNameLst>
                                          <p:attrName>fillcolor</p:attrName>
                                        </p:attrNameLst>
                                      </p:cBhvr>
                                      <p:to>
                                        <a:srgbClr val="5B9BD5"/>
                                      </p:to>
                                    </p:animClr>
                                    <p:set>
                                      <p:cBhvr>
                                        <p:cTn id="76" dur="1000" fill="hold"/>
                                        <p:tgtEl>
                                          <p:spTgt spid="6"/>
                                        </p:tgtEl>
                                        <p:attrNameLst>
                                          <p:attrName>fill.type</p:attrName>
                                        </p:attrNameLst>
                                      </p:cBhvr>
                                      <p:to>
                                        <p:strVal val="solid"/>
                                      </p:to>
                                    </p:set>
                                    <p:set>
                                      <p:cBhvr>
                                        <p:cTn id="77" dur="1000" fill="hold"/>
                                        <p:tgtEl>
                                          <p:spTgt spid="6"/>
                                        </p:tgtEl>
                                        <p:attrNameLst>
                                          <p:attrName>fill.on</p:attrName>
                                        </p:attrNameLst>
                                      </p:cBhvr>
                                      <p:to>
                                        <p:strVal val="true"/>
                                      </p:to>
                                    </p:set>
                                  </p:childTnLst>
                                </p:cTn>
                              </p:par>
                              <p:par>
                                <p:cTn id="78" presetID="1" presetClass="emph" presetSubtype="2" fill="hold" nodeType="withEffect">
                                  <p:stCondLst>
                                    <p:cond delay="0"/>
                                  </p:stCondLst>
                                  <p:childTnLst>
                                    <p:animClr clrSpc="rgb" dir="cw">
                                      <p:cBhvr>
                                        <p:cTn id="79" dur="1000" fill="hold"/>
                                        <p:tgtEl>
                                          <p:spTgt spid="9"/>
                                        </p:tgtEl>
                                        <p:attrNameLst>
                                          <p:attrName>fillcolor</p:attrName>
                                        </p:attrNameLst>
                                      </p:cBhvr>
                                      <p:to>
                                        <a:srgbClr val="5B9BD5"/>
                                      </p:to>
                                    </p:animClr>
                                    <p:set>
                                      <p:cBhvr>
                                        <p:cTn id="80" dur="1000" fill="hold"/>
                                        <p:tgtEl>
                                          <p:spTgt spid="9"/>
                                        </p:tgtEl>
                                        <p:attrNameLst>
                                          <p:attrName>fill.type</p:attrName>
                                        </p:attrNameLst>
                                      </p:cBhvr>
                                      <p:to>
                                        <p:strVal val="solid"/>
                                      </p:to>
                                    </p:set>
                                    <p:set>
                                      <p:cBhvr>
                                        <p:cTn id="81" dur="1000" fill="hold"/>
                                        <p:tgtEl>
                                          <p:spTgt spid="9"/>
                                        </p:tgtEl>
                                        <p:attrNameLst>
                                          <p:attrName>fill.on</p:attrName>
                                        </p:attrNameLst>
                                      </p:cBhvr>
                                      <p:to>
                                        <p:strVal val="true"/>
                                      </p:to>
                                    </p:set>
                                  </p:childTnLst>
                                </p:cTn>
                              </p:par>
                              <p:par>
                                <p:cTn id="82" presetID="1" presetClass="emph" presetSubtype="2" fill="hold" nodeType="withEffect">
                                  <p:stCondLst>
                                    <p:cond delay="0"/>
                                  </p:stCondLst>
                                  <p:childTnLst>
                                    <p:animClr clrSpc="rgb" dir="cw">
                                      <p:cBhvr>
                                        <p:cTn id="83" dur="1000" fill="hold"/>
                                        <p:tgtEl>
                                          <p:spTgt spid="12"/>
                                        </p:tgtEl>
                                        <p:attrNameLst>
                                          <p:attrName>fillcolor</p:attrName>
                                        </p:attrNameLst>
                                      </p:cBhvr>
                                      <p:to>
                                        <a:srgbClr val="5B9BD5"/>
                                      </p:to>
                                    </p:animClr>
                                    <p:set>
                                      <p:cBhvr>
                                        <p:cTn id="84" dur="1000" fill="hold"/>
                                        <p:tgtEl>
                                          <p:spTgt spid="12"/>
                                        </p:tgtEl>
                                        <p:attrNameLst>
                                          <p:attrName>fill.type</p:attrName>
                                        </p:attrNameLst>
                                      </p:cBhvr>
                                      <p:to>
                                        <p:strVal val="solid"/>
                                      </p:to>
                                    </p:set>
                                    <p:set>
                                      <p:cBhvr>
                                        <p:cTn id="85" dur="1000" fill="hold"/>
                                        <p:tgtEl>
                                          <p:spTgt spid="12"/>
                                        </p:tgtEl>
                                        <p:attrNameLst>
                                          <p:attrName>fill.on</p:attrName>
                                        </p:attrNameLst>
                                      </p:cBhvr>
                                      <p:to>
                                        <p:strVal val="true"/>
                                      </p:to>
                                    </p:set>
                                  </p:childTnLst>
                                </p:cTn>
                              </p:par>
                              <p:par>
                                <p:cTn id="86" presetID="1" presetClass="emph" presetSubtype="2" fill="hold" nodeType="withEffect">
                                  <p:stCondLst>
                                    <p:cond delay="0"/>
                                  </p:stCondLst>
                                  <p:childTnLst>
                                    <p:animClr clrSpc="rgb" dir="cw">
                                      <p:cBhvr>
                                        <p:cTn id="87" dur="1000" fill="hold"/>
                                        <p:tgtEl>
                                          <p:spTgt spid="7"/>
                                        </p:tgtEl>
                                        <p:attrNameLst>
                                          <p:attrName>fillcolor</p:attrName>
                                        </p:attrNameLst>
                                      </p:cBhvr>
                                      <p:to>
                                        <a:srgbClr val="5B9BD5"/>
                                      </p:to>
                                    </p:animClr>
                                    <p:set>
                                      <p:cBhvr>
                                        <p:cTn id="88" dur="1000" fill="hold"/>
                                        <p:tgtEl>
                                          <p:spTgt spid="7"/>
                                        </p:tgtEl>
                                        <p:attrNameLst>
                                          <p:attrName>fill.type</p:attrName>
                                        </p:attrNameLst>
                                      </p:cBhvr>
                                      <p:to>
                                        <p:strVal val="solid"/>
                                      </p:to>
                                    </p:set>
                                    <p:set>
                                      <p:cBhvr>
                                        <p:cTn id="89" dur="1000" fill="hold"/>
                                        <p:tgtEl>
                                          <p:spTgt spid="7"/>
                                        </p:tgtEl>
                                        <p:attrNameLst>
                                          <p:attrName>fill.on</p:attrName>
                                        </p:attrNameLst>
                                      </p:cBhvr>
                                      <p:to>
                                        <p:strVal val="true"/>
                                      </p:to>
                                    </p:set>
                                  </p:childTnLst>
                                </p:cTn>
                              </p:par>
                              <p:par>
                                <p:cTn id="90" presetID="1" presetClass="emph" presetSubtype="2" fill="hold" nodeType="withEffect">
                                  <p:stCondLst>
                                    <p:cond delay="0"/>
                                  </p:stCondLst>
                                  <p:childTnLst>
                                    <p:animClr clrSpc="rgb" dir="cw">
                                      <p:cBhvr>
                                        <p:cTn id="91" dur="1000" fill="hold"/>
                                        <p:tgtEl>
                                          <p:spTgt spid="10"/>
                                        </p:tgtEl>
                                        <p:attrNameLst>
                                          <p:attrName>fillcolor</p:attrName>
                                        </p:attrNameLst>
                                      </p:cBhvr>
                                      <p:to>
                                        <a:srgbClr val="5B9BD5"/>
                                      </p:to>
                                    </p:animClr>
                                    <p:set>
                                      <p:cBhvr>
                                        <p:cTn id="92" dur="1000" fill="hold"/>
                                        <p:tgtEl>
                                          <p:spTgt spid="10"/>
                                        </p:tgtEl>
                                        <p:attrNameLst>
                                          <p:attrName>fill.type</p:attrName>
                                        </p:attrNameLst>
                                      </p:cBhvr>
                                      <p:to>
                                        <p:strVal val="solid"/>
                                      </p:to>
                                    </p:set>
                                    <p:set>
                                      <p:cBhvr>
                                        <p:cTn id="93" dur="1000" fill="hold"/>
                                        <p:tgtEl>
                                          <p:spTgt spid="10"/>
                                        </p:tgtEl>
                                        <p:attrNameLst>
                                          <p:attrName>fill.on</p:attrName>
                                        </p:attrNameLst>
                                      </p:cBhvr>
                                      <p:to>
                                        <p:strVal val="true"/>
                                      </p:to>
                                    </p:set>
                                  </p:childTnLst>
                                </p:cTn>
                              </p:par>
                              <p:par>
                                <p:cTn id="94" presetID="1" presetClass="emph" presetSubtype="2" fill="hold" nodeType="withEffect">
                                  <p:stCondLst>
                                    <p:cond delay="0"/>
                                  </p:stCondLst>
                                  <p:childTnLst>
                                    <p:animClr clrSpc="rgb" dir="cw">
                                      <p:cBhvr>
                                        <p:cTn id="95" dur="1000" fill="hold"/>
                                        <p:tgtEl>
                                          <p:spTgt spid="13"/>
                                        </p:tgtEl>
                                        <p:attrNameLst>
                                          <p:attrName>fillcolor</p:attrName>
                                        </p:attrNameLst>
                                      </p:cBhvr>
                                      <p:to>
                                        <a:srgbClr val="5B9BD5"/>
                                      </p:to>
                                    </p:animClr>
                                    <p:set>
                                      <p:cBhvr>
                                        <p:cTn id="96" dur="1000" fill="hold"/>
                                        <p:tgtEl>
                                          <p:spTgt spid="13"/>
                                        </p:tgtEl>
                                        <p:attrNameLst>
                                          <p:attrName>fill.type</p:attrName>
                                        </p:attrNameLst>
                                      </p:cBhvr>
                                      <p:to>
                                        <p:strVal val="solid"/>
                                      </p:to>
                                    </p:set>
                                    <p:set>
                                      <p:cBhvr>
                                        <p:cTn id="97" dur="1000" fill="hold"/>
                                        <p:tgtEl>
                                          <p:spTgt spid="13"/>
                                        </p:tgtEl>
                                        <p:attrNameLst>
                                          <p:attrName>fill.on</p:attrName>
                                        </p:attrNameLst>
                                      </p:cBhvr>
                                      <p:to>
                                        <p:strVal val="true"/>
                                      </p:to>
                                    </p:set>
                                  </p:childTnLst>
                                </p:cTn>
                              </p:par>
                            </p:childTnLst>
                          </p:cTn>
                        </p:par>
                      </p:childTnLst>
                    </p:cTn>
                  </p:par>
                  <p:par>
                    <p:cTn id="98" fill="hold">
                      <p:stCondLst>
                        <p:cond delay="indefinite"/>
                      </p:stCondLst>
                      <p:childTnLst>
                        <p:par>
                          <p:cTn id="99" fill="hold">
                            <p:stCondLst>
                              <p:cond delay="0"/>
                            </p:stCondLst>
                            <p:childTnLst>
                              <p:par>
                                <p:cTn id="100" presetID="10" presetClass="exit" presetSubtype="0" fill="hold" grpId="1" nodeType="clickEffect">
                                  <p:stCondLst>
                                    <p:cond delay="0"/>
                                  </p:stCondLst>
                                  <p:childTnLst>
                                    <p:animEffect transition="out" filter="fade">
                                      <p:cBhvr>
                                        <p:cTn id="101" dur="500"/>
                                        <p:tgtEl>
                                          <p:spTgt spid="24"/>
                                        </p:tgtEl>
                                      </p:cBhvr>
                                    </p:animEffect>
                                    <p:set>
                                      <p:cBhvr>
                                        <p:cTn id="102" dur="1" fill="hold">
                                          <p:stCondLst>
                                            <p:cond delay="499"/>
                                          </p:stCondLst>
                                        </p:cTn>
                                        <p:tgtEl>
                                          <p:spTgt spid="24"/>
                                        </p:tgtEl>
                                        <p:attrNameLst>
                                          <p:attrName>style.visibility</p:attrName>
                                        </p:attrNameLst>
                                      </p:cBhvr>
                                      <p:to>
                                        <p:strVal val="hidden"/>
                                      </p:to>
                                    </p:set>
                                  </p:childTnLst>
                                </p:cTn>
                              </p:par>
                            </p:childTnLst>
                          </p:cTn>
                        </p:par>
                      </p:childTnLst>
                    </p:cTn>
                  </p:par>
                  <p:par>
                    <p:cTn id="103" fill="hold">
                      <p:stCondLst>
                        <p:cond delay="indefinite"/>
                      </p:stCondLst>
                      <p:childTnLst>
                        <p:par>
                          <p:cTn id="104" fill="hold">
                            <p:stCondLst>
                              <p:cond delay="0"/>
                            </p:stCondLst>
                            <p:childTnLst>
                              <p:par>
                                <p:cTn id="105" presetID="10" presetClass="entr" presetSubtype="0" fill="hold" grpId="0" nodeType="clickEffect">
                                  <p:stCondLst>
                                    <p:cond delay="0"/>
                                  </p:stCondLst>
                                  <p:childTnLst>
                                    <p:set>
                                      <p:cBhvr>
                                        <p:cTn id="106" dur="1" fill="hold">
                                          <p:stCondLst>
                                            <p:cond delay="0"/>
                                          </p:stCondLst>
                                        </p:cTn>
                                        <p:tgtEl>
                                          <p:spTgt spid="27"/>
                                        </p:tgtEl>
                                        <p:attrNameLst>
                                          <p:attrName>style.visibility</p:attrName>
                                        </p:attrNameLst>
                                      </p:cBhvr>
                                      <p:to>
                                        <p:strVal val="visible"/>
                                      </p:to>
                                    </p:set>
                                    <p:animEffect transition="in" filter="fade">
                                      <p:cBhvr>
                                        <p:cTn id="107" dur="500"/>
                                        <p:tgtEl>
                                          <p:spTgt spid="27"/>
                                        </p:tgtEl>
                                      </p:cBhvr>
                                    </p:animEffect>
                                  </p:childTnLst>
                                </p:cTn>
                              </p:par>
                            </p:childTnLst>
                          </p:cTn>
                        </p:par>
                      </p:childTnLst>
                    </p:cTn>
                  </p:par>
                  <p:par>
                    <p:cTn id="108" fill="hold">
                      <p:stCondLst>
                        <p:cond delay="indefinite"/>
                      </p:stCondLst>
                      <p:childTnLst>
                        <p:par>
                          <p:cTn id="109" fill="hold">
                            <p:stCondLst>
                              <p:cond delay="0"/>
                            </p:stCondLst>
                            <p:childTnLst>
                              <p:par>
                                <p:cTn id="110" presetID="10" presetClass="entr" presetSubtype="0" fill="hold" grpId="0" nodeType="clickEffect">
                                  <p:stCondLst>
                                    <p:cond delay="0"/>
                                  </p:stCondLst>
                                  <p:childTnLst>
                                    <p:set>
                                      <p:cBhvr>
                                        <p:cTn id="111" dur="1" fill="hold">
                                          <p:stCondLst>
                                            <p:cond delay="0"/>
                                          </p:stCondLst>
                                        </p:cTn>
                                        <p:tgtEl>
                                          <p:spTgt spid="18"/>
                                        </p:tgtEl>
                                        <p:attrNameLst>
                                          <p:attrName>style.visibility</p:attrName>
                                        </p:attrNameLst>
                                      </p:cBhvr>
                                      <p:to>
                                        <p:strVal val="visible"/>
                                      </p:to>
                                    </p:set>
                                    <p:animEffect transition="in" filter="fade">
                                      <p:cBhvr>
                                        <p:cTn id="112" dur="500"/>
                                        <p:tgtEl>
                                          <p:spTgt spid="18"/>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28"/>
                                        </p:tgtEl>
                                        <p:attrNameLst>
                                          <p:attrName>style.visibility</p:attrName>
                                        </p:attrNameLst>
                                      </p:cBhvr>
                                      <p:to>
                                        <p:strVal val="visible"/>
                                      </p:to>
                                    </p:set>
                                    <p:animEffect transition="in" filter="fade">
                                      <p:cBhvr>
                                        <p:cTn id="115" dur="500"/>
                                        <p:tgtEl>
                                          <p:spTgt spid="28"/>
                                        </p:tgtEl>
                                      </p:cBhvr>
                                    </p:animEffect>
                                  </p:childTnLst>
                                </p:cTn>
                              </p:par>
                            </p:childTnLst>
                          </p:cTn>
                        </p:par>
                      </p:childTnLst>
                    </p:cTn>
                  </p:par>
                  <p:par>
                    <p:cTn id="116" fill="hold">
                      <p:stCondLst>
                        <p:cond delay="indefinite"/>
                      </p:stCondLst>
                      <p:childTnLst>
                        <p:par>
                          <p:cTn id="117" fill="hold">
                            <p:stCondLst>
                              <p:cond delay="0"/>
                            </p:stCondLst>
                            <p:childTnLst>
                              <p:par>
                                <p:cTn id="118" presetID="1" presetClass="emph" presetSubtype="2" fill="hold" nodeType="clickEffect">
                                  <p:stCondLst>
                                    <p:cond delay="0"/>
                                  </p:stCondLst>
                                  <p:childTnLst>
                                    <p:animClr clrSpc="rgb" dir="cw">
                                      <p:cBhvr>
                                        <p:cTn id="119" dur="1000" fill="hold"/>
                                        <p:tgtEl>
                                          <p:spTgt spid="6"/>
                                        </p:tgtEl>
                                        <p:attrNameLst>
                                          <p:attrName>fillcolor</p:attrName>
                                        </p:attrNameLst>
                                      </p:cBhvr>
                                      <p:to>
                                        <a:srgbClr val="00B050"/>
                                      </p:to>
                                    </p:animClr>
                                    <p:set>
                                      <p:cBhvr>
                                        <p:cTn id="120" dur="1000" fill="hold"/>
                                        <p:tgtEl>
                                          <p:spTgt spid="6"/>
                                        </p:tgtEl>
                                        <p:attrNameLst>
                                          <p:attrName>fill.type</p:attrName>
                                        </p:attrNameLst>
                                      </p:cBhvr>
                                      <p:to>
                                        <p:strVal val="solid"/>
                                      </p:to>
                                    </p:set>
                                    <p:set>
                                      <p:cBhvr>
                                        <p:cTn id="121" dur="1000" fill="hold"/>
                                        <p:tgtEl>
                                          <p:spTgt spid="6"/>
                                        </p:tgtEl>
                                        <p:attrNameLst>
                                          <p:attrName>fill.on</p:attrName>
                                        </p:attrNameLst>
                                      </p:cBhvr>
                                      <p:to>
                                        <p:strVal val="true"/>
                                      </p:to>
                                    </p:set>
                                  </p:childTnLst>
                                </p:cTn>
                              </p:par>
                              <p:par>
                                <p:cTn id="122" presetID="1" presetClass="emph" presetSubtype="2" fill="hold" nodeType="withEffect">
                                  <p:stCondLst>
                                    <p:cond delay="0"/>
                                  </p:stCondLst>
                                  <p:childTnLst>
                                    <p:animClr clrSpc="rgb" dir="cw">
                                      <p:cBhvr>
                                        <p:cTn id="123" dur="1000" fill="hold"/>
                                        <p:tgtEl>
                                          <p:spTgt spid="9"/>
                                        </p:tgtEl>
                                        <p:attrNameLst>
                                          <p:attrName>fillcolor</p:attrName>
                                        </p:attrNameLst>
                                      </p:cBhvr>
                                      <p:to>
                                        <a:srgbClr val="00B050"/>
                                      </p:to>
                                    </p:animClr>
                                    <p:set>
                                      <p:cBhvr>
                                        <p:cTn id="124" dur="1000" fill="hold"/>
                                        <p:tgtEl>
                                          <p:spTgt spid="9"/>
                                        </p:tgtEl>
                                        <p:attrNameLst>
                                          <p:attrName>fill.type</p:attrName>
                                        </p:attrNameLst>
                                      </p:cBhvr>
                                      <p:to>
                                        <p:strVal val="solid"/>
                                      </p:to>
                                    </p:set>
                                    <p:set>
                                      <p:cBhvr>
                                        <p:cTn id="125" dur="1000" fill="hold"/>
                                        <p:tgtEl>
                                          <p:spTgt spid="9"/>
                                        </p:tgtEl>
                                        <p:attrNameLst>
                                          <p:attrName>fill.on</p:attrName>
                                        </p:attrNameLst>
                                      </p:cBhvr>
                                      <p:to>
                                        <p:strVal val="true"/>
                                      </p:to>
                                    </p:set>
                                  </p:childTnLst>
                                </p:cTn>
                              </p:par>
                              <p:par>
                                <p:cTn id="126" presetID="1" presetClass="emph" presetSubtype="2" fill="hold" nodeType="withEffect">
                                  <p:stCondLst>
                                    <p:cond delay="0"/>
                                  </p:stCondLst>
                                  <p:childTnLst>
                                    <p:animClr clrSpc="rgb" dir="cw">
                                      <p:cBhvr>
                                        <p:cTn id="127" dur="1000" fill="hold"/>
                                        <p:tgtEl>
                                          <p:spTgt spid="12"/>
                                        </p:tgtEl>
                                        <p:attrNameLst>
                                          <p:attrName>fillcolor</p:attrName>
                                        </p:attrNameLst>
                                      </p:cBhvr>
                                      <p:to>
                                        <a:srgbClr val="00B050"/>
                                      </p:to>
                                    </p:animClr>
                                    <p:set>
                                      <p:cBhvr>
                                        <p:cTn id="128" dur="1000" fill="hold"/>
                                        <p:tgtEl>
                                          <p:spTgt spid="12"/>
                                        </p:tgtEl>
                                        <p:attrNameLst>
                                          <p:attrName>fill.type</p:attrName>
                                        </p:attrNameLst>
                                      </p:cBhvr>
                                      <p:to>
                                        <p:strVal val="solid"/>
                                      </p:to>
                                    </p:set>
                                    <p:set>
                                      <p:cBhvr>
                                        <p:cTn id="129" dur="1000" fill="hold"/>
                                        <p:tgtEl>
                                          <p:spTgt spid="12"/>
                                        </p:tgtEl>
                                        <p:attrNameLst>
                                          <p:attrName>fill.on</p:attrName>
                                        </p:attrNameLst>
                                      </p:cBhvr>
                                      <p:to>
                                        <p:strVal val="true"/>
                                      </p:to>
                                    </p:set>
                                  </p:childTnLst>
                                </p:cTn>
                              </p:par>
                              <p:par>
                                <p:cTn id="130" presetID="1" presetClass="emph" presetSubtype="2" fill="hold" nodeType="withEffect">
                                  <p:stCondLst>
                                    <p:cond delay="0"/>
                                  </p:stCondLst>
                                  <p:childTnLst>
                                    <p:animClr clrSpc="rgb" dir="cw">
                                      <p:cBhvr>
                                        <p:cTn id="131" dur="1000" fill="hold"/>
                                        <p:tgtEl>
                                          <p:spTgt spid="7"/>
                                        </p:tgtEl>
                                        <p:attrNameLst>
                                          <p:attrName>fillcolor</p:attrName>
                                        </p:attrNameLst>
                                      </p:cBhvr>
                                      <p:to>
                                        <a:srgbClr val="00B050"/>
                                      </p:to>
                                    </p:animClr>
                                    <p:set>
                                      <p:cBhvr>
                                        <p:cTn id="132" dur="1000" fill="hold"/>
                                        <p:tgtEl>
                                          <p:spTgt spid="7"/>
                                        </p:tgtEl>
                                        <p:attrNameLst>
                                          <p:attrName>fill.type</p:attrName>
                                        </p:attrNameLst>
                                      </p:cBhvr>
                                      <p:to>
                                        <p:strVal val="solid"/>
                                      </p:to>
                                    </p:set>
                                    <p:set>
                                      <p:cBhvr>
                                        <p:cTn id="133" dur="1000" fill="hold"/>
                                        <p:tgtEl>
                                          <p:spTgt spid="7"/>
                                        </p:tgtEl>
                                        <p:attrNameLst>
                                          <p:attrName>fill.on</p:attrName>
                                        </p:attrNameLst>
                                      </p:cBhvr>
                                      <p:to>
                                        <p:strVal val="true"/>
                                      </p:to>
                                    </p:set>
                                  </p:childTnLst>
                                </p:cTn>
                              </p:par>
                              <p:par>
                                <p:cTn id="134" presetID="1" presetClass="emph" presetSubtype="2" fill="hold" nodeType="withEffect">
                                  <p:stCondLst>
                                    <p:cond delay="0"/>
                                  </p:stCondLst>
                                  <p:childTnLst>
                                    <p:animClr clrSpc="rgb" dir="cw">
                                      <p:cBhvr>
                                        <p:cTn id="135" dur="1000" fill="hold"/>
                                        <p:tgtEl>
                                          <p:spTgt spid="10"/>
                                        </p:tgtEl>
                                        <p:attrNameLst>
                                          <p:attrName>fillcolor</p:attrName>
                                        </p:attrNameLst>
                                      </p:cBhvr>
                                      <p:to>
                                        <a:srgbClr val="00B050"/>
                                      </p:to>
                                    </p:animClr>
                                    <p:set>
                                      <p:cBhvr>
                                        <p:cTn id="136" dur="1000" fill="hold"/>
                                        <p:tgtEl>
                                          <p:spTgt spid="10"/>
                                        </p:tgtEl>
                                        <p:attrNameLst>
                                          <p:attrName>fill.type</p:attrName>
                                        </p:attrNameLst>
                                      </p:cBhvr>
                                      <p:to>
                                        <p:strVal val="solid"/>
                                      </p:to>
                                    </p:set>
                                    <p:set>
                                      <p:cBhvr>
                                        <p:cTn id="137" dur="1000" fill="hold"/>
                                        <p:tgtEl>
                                          <p:spTgt spid="10"/>
                                        </p:tgtEl>
                                        <p:attrNameLst>
                                          <p:attrName>fill.on</p:attrName>
                                        </p:attrNameLst>
                                      </p:cBhvr>
                                      <p:to>
                                        <p:strVal val="true"/>
                                      </p:to>
                                    </p:set>
                                  </p:childTnLst>
                                </p:cTn>
                              </p:par>
                              <p:par>
                                <p:cTn id="138" presetID="1" presetClass="emph" presetSubtype="2" fill="hold" nodeType="withEffect">
                                  <p:stCondLst>
                                    <p:cond delay="0"/>
                                  </p:stCondLst>
                                  <p:childTnLst>
                                    <p:animClr clrSpc="rgb" dir="cw">
                                      <p:cBhvr>
                                        <p:cTn id="139" dur="1000" fill="hold"/>
                                        <p:tgtEl>
                                          <p:spTgt spid="13"/>
                                        </p:tgtEl>
                                        <p:attrNameLst>
                                          <p:attrName>fillcolor</p:attrName>
                                        </p:attrNameLst>
                                      </p:cBhvr>
                                      <p:to>
                                        <a:srgbClr val="00B050"/>
                                      </p:to>
                                    </p:animClr>
                                    <p:set>
                                      <p:cBhvr>
                                        <p:cTn id="140" dur="1000" fill="hold"/>
                                        <p:tgtEl>
                                          <p:spTgt spid="13"/>
                                        </p:tgtEl>
                                        <p:attrNameLst>
                                          <p:attrName>fill.type</p:attrName>
                                        </p:attrNameLst>
                                      </p:cBhvr>
                                      <p:to>
                                        <p:strVal val="solid"/>
                                      </p:to>
                                    </p:set>
                                    <p:set>
                                      <p:cBhvr>
                                        <p:cTn id="141" dur="1000" fill="hold"/>
                                        <p:tgtEl>
                                          <p:spTgt spid="13"/>
                                        </p:tgtEl>
                                        <p:attrNameLst>
                                          <p:attrName>fill.on</p:attrName>
                                        </p:attrNameLst>
                                      </p:cBhvr>
                                      <p:to>
                                        <p:strVal val="true"/>
                                      </p:to>
                                    </p:set>
                                  </p:childTnLst>
                                </p:cTn>
                              </p:par>
                              <p:par>
                                <p:cTn id="142" presetID="1" presetClass="emph" presetSubtype="2" fill="hold" nodeType="withEffect">
                                  <p:stCondLst>
                                    <p:cond delay="0"/>
                                  </p:stCondLst>
                                  <p:childTnLst>
                                    <p:animClr clrSpc="rgb" dir="cw">
                                      <p:cBhvr>
                                        <p:cTn id="143" dur="1000" fill="hold"/>
                                        <p:tgtEl>
                                          <p:spTgt spid="5"/>
                                        </p:tgtEl>
                                        <p:attrNameLst>
                                          <p:attrName>fillcolor</p:attrName>
                                        </p:attrNameLst>
                                      </p:cBhvr>
                                      <p:to>
                                        <a:srgbClr val="00B050"/>
                                      </p:to>
                                    </p:animClr>
                                    <p:set>
                                      <p:cBhvr>
                                        <p:cTn id="144" dur="1000" fill="hold"/>
                                        <p:tgtEl>
                                          <p:spTgt spid="5"/>
                                        </p:tgtEl>
                                        <p:attrNameLst>
                                          <p:attrName>fill.type</p:attrName>
                                        </p:attrNameLst>
                                      </p:cBhvr>
                                      <p:to>
                                        <p:strVal val="solid"/>
                                      </p:to>
                                    </p:set>
                                    <p:set>
                                      <p:cBhvr>
                                        <p:cTn id="145" dur="1000" fill="hold"/>
                                        <p:tgtEl>
                                          <p:spTgt spid="5"/>
                                        </p:tgtEl>
                                        <p:attrNameLst>
                                          <p:attrName>fill.on</p:attrName>
                                        </p:attrNameLst>
                                      </p:cBhvr>
                                      <p:to>
                                        <p:strVal val="true"/>
                                      </p:to>
                                    </p:set>
                                  </p:childTnLst>
                                </p:cTn>
                              </p:par>
                              <p:par>
                                <p:cTn id="146" presetID="1" presetClass="emph" presetSubtype="2" fill="hold" nodeType="withEffect">
                                  <p:stCondLst>
                                    <p:cond delay="0"/>
                                  </p:stCondLst>
                                  <p:childTnLst>
                                    <p:animClr clrSpc="rgb" dir="cw">
                                      <p:cBhvr>
                                        <p:cTn id="147" dur="1000" fill="hold"/>
                                        <p:tgtEl>
                                          <p:spTgt spid="8"/>
                                        </p:tgtEl>
                                        <p:attrNameLst>
                                          <p:attrName>fillcolor</p:attrName>
                                        </p:attrNameLst>
                                      </p:cBhvr>
                                      <p:to>
                                        <a:srgbClr val="00B050"/>
                                      </p:to>
                                    </p:animClr>
                                    <p:set>
                                      <p:cBhvr>
                                        <p:cTn id="148" dur="1000" fill="hold"/>
                                        <p:tgtEl>
                                          <p:spTgt spid="8"/>
                                        </p:tgtEl>
                                        <p:attrNameLst>
                                          <p:attrName>fill.type</p:attrName>
                                        </p:attrNameLst>
                                      </p:cBhvr>
                                      <p:to>
                                        <p:strVal val="solid"/>
                                      </p:to>
                                    </p:set>
                                    <p:set>
                                      <p:cBhvr>
                                        <p:cTn id="149" dur="1000" fill="hold"/>
                                        <p:tgtEl>
                                          <p:spTgt spid="8"/>
                                        </p:tgtEl>
                                        <p:attrNameLst>
                                          <p:attrName>fill.on</p:attrName>
                                        </p:attrNameLst>
                                      </p:cBhvr>
                                      <p:to>
                                        <p:strVal val="true"/>
                                      </p:to>
                                    </p:set>
                                  </p:childTnLst>
                                </p:cTn>
                              </p:par>
                              <p:par>
                                <p:cTn id="150" presetID="1" presetClass="emph" presetSubtype="2" fill="hold" nodeType="withEffect">
                                  <p:stCondLst>
                                    <p:cond delay="0"/>
                                  </p:stCondLst>
                                  <p:childTnLst>
                                    <p:animClr clrSpc="rgb" dir="cw">
                                      <p:cBhvr>
                                        <p:cTn id="151" dur="1000" fill="hold"/>
                                        <p:tgtEl>
                                          <p:spTgt spid="11"/>
                                        </p:tgtEl>
                                        <p:attrNameLst>
                                          <p:attrName>fillcolor</p:attrName>
                                        </p:attrNameLst>
                                      </p:cBhvr>
                                      <p:to>
                                        <a:srgbClr val="00B050"/>
                                      </p:to>
                                    </p:animClr>
                                    <p:set>
                                      <p:cBhvr>
                                        <p:cTn id="152" dur="1000" fill="hold"/>
                                        <p:tgtEl>
                                          <p:spTgt spid="11"/>
                                        </p:tgtEl>
                                        <p:attrNameLst>
                                          <p:attrName>fill.type</p:attrName>
                                        </p:attrNameLst>
                                      </p:cBhvr>
                                      <p:to>
                                        <p:strVal val="solid"/>
                                      </p:to>
                                    </p:set>
                                    <p:set>
                                      <p:cBhvr>
                                        <p:cTn id="153" dur="1000" fill="hold"/>
                                        <p:tgtEl>
                                          <p:spTgt spid="11"/>
                                        </p:tgtEl>
                                        <p:attrNameLst>
                                          <p:attrName>fill.on</p:attrName>
                                        </p:attrNameLst>
                                      </p:cBhvr>
                                      <p:to>
                                        <p:strVal val="true"/>
                                      </p:to>
                                    </p:set>
                                  </p:childTnLst>
                                </p:cTn>
                              </p:par>
                            </p:childTnLst>
                          </p:cTn>
                        </p:par>
                      </p:childTnLst>
                    </p:cTn>
                  </p:par>
                  <p:par>
                    <p:cTn id="154" fill="hold">
                      <p:stCondLst>
                        <p:cond delay="indefinite"/>
                      </p:stCondLst>
                      <p:childTnLst>
                        <p:par>
                          <p:cTn id="155" fill="hold">
                            <p:stCondLst>
                              <p:cond delay="0"/>
                            </p:stCondLst>
                            <p:childTnLst>
                              <p:par>
                                <p:cTn id="156" presetID="10" presetClass="exit" presetSubtype="0" fill="hold" grpId="1" nodeType="clickEffect">
                                  <p:stCondLst>
                                    <p:cond delay="0"/>
                                  </p:stCondLst>
                                  <p:childTnLst>
                                    <p:animEffect transition="out" filter="fade">
                                      <p:cBhvr>
                                        <p:cTn id="157" dur="500"/>
                                        <p:tgtEl>
                                          <p:spTgt spid="27"/>
                                        </p:tgtEl>
                                      </p:cBhvr>
                                    </p:animEffect>
                                    <p:set>
                                      <p:cBhvr>
                                        <p:cTn id="158" dur="1" fill="hold">
                                          <p:stCondLst>
                                            <p:cond delay="499"/>
                                          </p:stCondLst>
                                        </p:cTn>
                                        <p:tgtEl>
                                          <p:spTgt spid="27"/>
                                        </p:tgtEl>
                                        <p:attrNameLst>
                                          <p:attrName>style.visibility</p:attrName>
                                        </p:attrNameLst>
                                      </p:cBhvr>
                                      <p:to>
                                        <p:strVal val="hidden"/>
                                      </p:to>
                                    </p:set>
                                  </p:childTnLst>
                                </p:cTn>
                              </p:par>
                            </p:childTnLst>
                          </p:cTn>
                        </p:par>
                      </p:childTnLst>
                    </p:cTn>
                  </p:par>
                  <p:par>
                    <p:cTn id="159" fill="hold">
                      <p:stCondLst>
                        <p:cond delay="indefinite"/>
                      </p:stCondLst>
                      <p:childTnLst>
                        <p:par>
                          <p:cTn id="160" fill="hold">
                            <p:stCondLst>
                              <p:cond delay="0"/>
                            </p:stCondLst>
                            <p:childTnLst>
                              <p:par>
                                <p:cTn id="161" presetID="10" presetClass="entr" presetSubtype="0" fill="hold" grpId="0" nodeType="clickEffect">
                                  <p:stCondLst>
                                    <p:cond delay="0"/>
                                  </p:stCondLst>
                                  <p:childTnLst>
                                    <p:set>
                                      <p:cBhvr>
                                        <p:cTn id="162" dur="1" fill="hold">
                                          <p:stCondLst>
                                            <p:cond delay="0"/>
                                          </p:stCondLst>
                                        </p:cTn>
                                        <p:tgtEl>
                                          <p:spTgt spid="30"/>
                                        </p:tgtEl>
                                        <p:attrNameLst>
                                          <p:attrName>style.visibility</p:attrName>
                                        </p:attrNameLst>
                                      </p:cBhvr>
                                      <p:to>
                                        <p:strVal val="visible"/>
                                      </p:to>
                                    </p:set>
                                    <p:animEffect transition="in" filter="fade">
                                      <p:cBhvr>
                                        <p:cTn id="163" dur="500"/>
                                        <p:tgtEl>
                                          <p:spTgt spid="30"/>
                                        </p:tgtEl>
                                      </p:cBhvr>
                                    </p:animEffect>
                                  </p:childTnLst>
                                </p:cTn>
                              </p:par>
                            </p:childTnLst>
                          </p:cTn>
                        </p:par>
                      </p:childTnLst>
                    </p:cTn>
                  </p:par>
                  <p:par>
                    <p:cTn id="164" fill="hold">
                      <p:stCondLst>
                        <p:cond delay="indefinite"/>
                      </p:stCondLst>
                      <p:childTnLst>
                        <p:par>
                          <p:cTn id="165" fill="hold">
                            <p:stCondLst>
                              <p:cond delay="0"/>
                            </p:stCondLst>
                            <p:childTnLst>
                              <p:par>
                                <p:cTn id="166" presetID="10" presetClass="entr" presetSubtype="0" fill="hold" grpId="0" nodeType="clickEffect">
                                  <p:stCondLst>
                                    <p:cond delay="0"/>
                                  </p:stCondLst>
                                  <p:childTnLst>
                                    <p:set>
                                      <p:cBhvr>
                                        <p:cTn id="167" dur="1" fill="hold">
                                          <p:stCondLst>
                                            <p:cond delay="0"/>
                                          </p:stCondLst>
                                        </p:cTn>
                                        <p:tgtEl>
                                          <p:spTgt spid="22"/>
                                        </p:tgtEl>
                                        <p:attrNameLst>
                                          <p:attrName>style.visibility</p:attrName>
                                        </p:attrNameLst>
                                      </p:cBhvr>
                                      <p:to>
                                        <p:strVal val="visible"/>
                                      </p:to>
                                    </p:set>
                                    <p:animEffect transition="in" filter="fade">
                                      <p:cBhvr>
                                        <p:cTn id="168"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7" grpId="0" animBg="1"/>
      <p:bldP spid="18" grpId="0" animBg="1"/>
      <p:bldP spid="19" grpId="0" animBg="1"/>
      <p:bldP spid="19" grpId="1" animBg="1"/>
      <p:bldP spid="20" grpId="0" animBg="1"/>
      <p:bldP spid="20" grpId="1" animBg="1"/>
      <p:bldP spid="24" grpId="0" animBg="1"/>
      <p:bldP spid="24" grpId="1" animBg="1"/>
      <p:bldP spid="27" grpId="0" animBg="1"/>
      <p:bldP spid="27" grpId="1" animBg="1"/>
      <p:bldP spid="21" grpId="0"/>
      <p:bldP spid="25" grpId="0"/>
      <p:bldP spid="26" grpId="0"/>
      <p:bldP spid="28" grpId="0"/>
      <p:bldP spid="30" grpId="0" animBg="1"/>
      <p:bldP spid="22"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kumimoji="1" lang="ja-JP" altLang="en-US" dirty="0"/>
              <a:t>アルゴリズムの</a:t>
            </a:r>
            <a:r>
              <a:rPr lang="ja-JP" altLang="en-US" dirty="0"/>
              <a:t>特徴</a:t>
            </a:r>
            <a:endParaRPr kumimoji="1" lang="ja-JP" altLang="en-US" dirty="0"/>
          </a:p>
        </p:txBody>
      </p:sp>
      <p:sp>
        <p:nvSpPr>
          <p:cNvPr id="3" name="コンテンツ プレースホルダー 2"/>
          <p:cNvSpPr>
            <a:spLocks noGrp="1"/>
          </p:cNvSpPr>
          <p:nvPr>
            <p:ph idx="1"/>
          </p:nvPr>
        </p:nvSpPr>
        <p:spPr>
          <a:xfrm>
            <a:off x="822957" y="1096377"/>
            <a:ext cx="7543801" cy="1661656"/>
          </a:xfrm>
          <a:ln>
            <a:solidFill>
              <a:srgbClr val="FFC000"/>
            </a:solidFill>
          </a:ln>
        </p:spPr>
        <p:style>
          <a:lnRef idx="2">
            <a:schemeClr val="dk1"/>
          </a:lnRef>
          <a:fillRef idx="1">
            <a:schemeClr val="lt1"/>
          </a:fillRef>
          <a:effectRef idx="0">
            <a:schemeClr val="dk1"/>
          </a:effectRef>
          <a:fontRef idx="minor">
            <a:schemeClr val="dk1"/>
          </a:fontRef>
        </p:style>
        <p:txBody>
          <a:bodyPr/>
          <a:lstStyle/>
          <a:p>
            <a:r>
              <a:rPr kumimoji="1" lang="ja-JP" altLang="en-US" dirty="0"/>
              <a:t>今までの</a:t>
            </a:r>
            <a:r>
              <a:rPr lang="ja-JP" altLang="en-US" dirty="0"/>
              <a:t>対戦アルゴリズム</a:t>
            </a:r>
            <a:endParaRPr lang="en-US" altLang="ja-JP" dirty="0"/>
          </a:p>
          <a:p>
            <a:r>
              <a:rPr lang="ja-JP" altLang="en-US" dirty="0"/>
              <a:t>途中で探索を打ち切ってその時の盤面を評価</a:t>
            </a:r>
            <a:endParaRPr lang="en-US" altLang="ja-JP" dirty="0"/>
          </a:p>
          <a:p>
            <a:r>
              <a:rPr kumimoji="1" lang="ja-JP" altLang="en-US" dirty="0"/>
              <a:t>　　　　</a:t>
            </a:r>
            <a:r>
              <a:rPr kumimoji="1" lang="ja-JP" altLang="en-US" sz="3200" dirty="0">
                <a:solidFill>
                  <a:schemeClr val="accent5"/>
                </a:solidFill>
              </a:rPr>
              <a:t>最終的に勝てるのかは分からない</a:t>
            </a:r>
            <a:endParaRPr kumimoji="1" lang="en-US" altLang="ja-JP" sz="3200" dirty="0">
              <a:solidFill>
                <a:schemeClr val="accent5"/>
              </a:solidFill>
            </a:endParaRPr>
          </a:p>
          <a:p>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20</a:t>
            </a:fld>
            <a:endParaRPr lang="ja-JP" altLang="en-US" dirty="0"/>
          </a:p>
        </p:txBody>
      </p:sp>
      <p:sp>
        <p:nvSpPr>
          <p:cNvPr id="47" name="右矢印 46"/>
          <p:cNvSpPr/>
          <p:nvPr/>
        </p:nvSpPr>
        <p:spPr>
          <a:xfrm>
            <a:off x="1065007" y="2098187"/>
            <a:ext cx="602428" cy="548640"/>
          </a:xfrm>
          <a:prstGeom prst="right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0" name="コンテンツ プレースホルダー 2"/>
          <p:cNvSpPr txBox="1">
            <a:spLocks/>
          </p:cNvSpPr>
          <p:nvPr/>
        </p:nvSpPr>
        <p:spPr>
          <a:xfrm>
            <a:off x="822956" y="3987398"/>
            <a:ext cx="7799514" cy="1635833"/>
          </a:xfrm>
          <a:prstGeom prst="rect">
            <a:avLst/>
          </a:prstGeom>
          <a:ln/>
        </p:spPr>
        <p:style>
          <a:lnRef idx="2">
            <a:schemeClr val="accent6"/>
          </a:lnRef>
          <a:fillRef idx="1">
            <a:schemeClr val="lt1"/>
          </a:fillRef>
          <a:effectRef idx="0">
            <a:schemeClr val="accent6"/>
          </a:effectRef>
          <a:fontRef idx="minor">
            <a:schemeClr val="dk1"/>
          </a:fontRef>
        </p:style>
        <p:txBody>
          <a:bodyPr vert="horz" lIns="0" tIns="45720" rIns="0" bIns="45720" rtlCol="0">
            <a:normAutofit fontScale="92500"/>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dk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dk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dk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dk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dk1"/>
                </a:solidFill>
                <a:latin typeface="+mn-lt"/>
                <a:ea typeface="+mn-ea"/>
                <a:cs typeface="+mn-cs"/>
              </a:defRPr>
            </a:lvl9pPr>
          </a:lstStyle>
          <a:p>
            <a:r>
              <a:rPr lang="ja-JP" altLang="en-US" dirty="0"/>
              <a:t>モンテカルロ法の対戦アルゴリズム</a:t>
            </a:r>
            <a:endParaRPr lang="en-US" altLang="ja-JP" dirty="0"/>
          </a:p>
          <a:p>
            <a:r>
              <a:rPr lang="ja-JP" altLang="en-US" dirty="0"/>
              <a:t>ゲーム終了時の勝ち負けを評価</a:t>
            </a:r>
            <a:endParaRPr lang="en-US" altLang="ja-JP" dirty="0"/>
          </a:p>
          <a:p>
            <a:r>
              <a:rPr lang="ja-JP" altLang="en-US" dirty="0"/>
              <a:t>　　　　</a:t>
            </a:r>
            <a:r>
              <a:rPr lang="ja-JP" altLang="en-US" sz="3000" dirty="0">
                <a:solidFill>
                  <a:srgbClr val="FF0000"/>
                </a:solidFill>
              </a:rPr>
              <a:t>最終的に</a:t>
            </a:r>
            <a:r>
              <a:rPr lang="ja-JP" altLang="en-US" sz="3200" dirty="0">
                <a:solidFill>
                  <a:srgbClr val="FF0000"/>
                </a:solidFill>
              </a:rPr>
              <a:t>勝てる可能性の高い操作を選べる</a:t>
            </a:r>
            <a:endParaRPr lang="ja-JP" altLang="en-US" dirty="0"/>
          </a:p>
        </p:txBody>
      </p:sp>
      <p:sp>
        <p:nvSpPr>
          <p:cNvPr id="91" name="右矢印 90"/>
          <p:cNvSpPr/>
          <p:nvPr/>
        </p:nvSpPr>
        <p:spPr>
          <a:xfrm>
            <a:off x="1065007" y="4975495"/>
            <a:ext cx="602428" cy="548640"/>
          </a:xfrm>
          <a:prstGeom prst="rightArrow">
            <a:avLst/>
          </a:prstGeom>
          <a:solidFill>
            <a:srgbClr val="FF0000"/>
          </a:solidFill>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grpSp>
        <p:nvGrpSpPr>
          <p:cNvPr id="110" name="グループ化 109"/>
          <p:cNvGrpSpPr/>
          <p:nvPr/>
        </p:nvGrpSpPr>
        <p:grpSpPr>
          <a:xfrm>
            <a:off x="5513042" y="5659869"/>
            <a:ext cx="3141345" cy="1192727"/>
            <a:chOff x="65536" y="3300331"/>
            <a:chExt cx="4406770" cy="3222141"/>
          </a:xfrm>
        </p:grpSpPr>
        <p:sp>
          <p:nvSpPr>
            <p:cNvPr id="111" name="二等辺三角形 110"/>
            <p:cNvSpPr/>
            <p:nvPr/>
          </p:nvSpPr>
          <p:spPr>
            <a:xfrm>
              <a:off x="82518" y="4067644"/>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12" name="円/楕円 111"/>
            <p:cNvSpPr/>
            <p:nvPr/>
          </p:nvSpPr>
          <p:spPr>
            <a:xfrm>
              <a:off x="2132844" y="3300331"/>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113" name="直線コネクタ 112"/>
            <p:cNvCxnSpPr>
              <a:stCxn id="117" idx="1"/>
              <a:endCxn id="112" idx="4"/>
            </p:cNvCxnSpPr>
            <p:nvPr/>
          </p:nvCxnSpPr>
          <p:spPr>
            <a:xfrm flipH="1" flipV="1">
              <a:off x="2240844" y="3516331"/>
              <a:ext cx="1581726" cy="3669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14" name="直線コネクタ 113"/>
            <p:cNvCxnSpPr>
              <a:stCxn id="112" idx="4"/>
              <a:endCxn id="120" idx="0"/>
            </p:cNvCxnSpPr>
            <p:nvPr/>
          </p:nvCxnSpPr>
          <p:spPr>
            <a:xfrm flipH="1">
              <a:off x="612870" y="3516331"/>
              <a:ext cx="1627974" cy="33531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15" name="直線コネクタ 114"/>
            <p:cNvCxnSpPr>
              <a:stCxn id="118" idx="0"/>
              <a:endCxn id="112" idx="4"/>
            </p:cNvCxnSpPr>
            <p:nvPr/>
          </p:nvCxnSpPr>
          <p:spPr>
            <a:xfrm flipH="1" flipV="1">
              <a:off x="2240844" y="3516331"/>
              <a:ext cx="553222" cy="335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16" name="直線コネクタ 115"/>
            <p:cNvCxnSpPr>
              <a:stCxn id="119" idx="0"/>
              <a:endCxn id="112" idx="4"/>
            </p:cNvCxnSpPr>
            <p:nvPr/>
          </p:nvCxnSpPr>
          <p:spPr>
            <a:xfrm flipV="1">
              <a:off x="1732629" y="3516331"/>
              <a:ext cx="508215" cy="3353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7" name="円/楕円 116"/>
            <p:cNvSpPr/>
            <p:nvPr/>
          </p:nvSpPr>
          <p:spPr>
            <a:xfrm>
              <a:off x="3790938" y="3851644"/>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18" name="円/楕円 117"/>
            <p:cNvSpPr/>
            <p:nvPr/>
          </p:nvSpPr>
          <p:spPr>
            <a:xfrm>
              <a:off x="2686066" y="3851641"/>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19" name="円/楕円 118"/>
            <p:cNvSpPr/>
            <p:nvPr/>
          </p:nvSpPr>
          <p:spPr>
            <a:xfrm>
              <a:off x="1624629" y="3851642"/>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20" name="円/楕円 119"/>
            <p:cNvSpPr/>
            <p:nvPr/>
          </p:nvSpPr>
          <p:spPr>
            <a:xfrm>
              <a:off x="504870" y="385164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21" name="二等辺三角形 120"/>
            <p:cNvSpPr/>
            <p:nvPr/>
          </p:nvSpPr>
          <p:spPr>
            <a:xfrm>
              <a:off x="1188252" y="4067642"/>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22" name="二等辺三角形 121"/>
            <p:cNvSpPr/>
            <p:nvPr/>
          </p:nvSpPr>
          <p:spPr>
            <a:xfrm>
              <a:off x="226345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23" name="二等辺三角形 122"/>
            <p:cNvSpPr/>
            <p:nvPr/>
          </p:nvSpPr>
          <p:spPr>
            <a:xfrm>
              <a:off x="336682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24" name="円/楕円 123"/>
            <p:cNvSpPr/>
            <p:nvPr/>
          </p:nvSpPr>
          <p:spPr>
            <a:xfrm>
              <a:off x="3618572" y="62524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5" name="乗算記号 124"/>
            <p:cNvSpPr/>
            <p:nvPr/>
          </p:nvSpPr>
          <p:spPr>
            <a:xfrm>
              <a:off x="3304816" y="6198472"/>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26" name="円/楕円 125"/>
            <p:cNvSpPr/>
            <p:nvPr/>
          </p:nvSpPr>
          <p:spPr>
            <a:xfrm>
              <a:off x="3937439"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7" name="円/楕円 126"/>
            <p:cNvSpPr/>
            <p:nvPr/>
          </p:nvSpPr>
          <p:spPr>
            <a:xfrm>
              <a:off x="4256306"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8" name="円/楕円 127"/>
            <p:cNvSpPr/>
            <p:nvPr/>
          </p:nvSpPr>
          <p:spPr>
            <a:xfrm>
              <a:off x="2573070" y="62450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9" name="円/楕円 128"/>
            <p:cNvSpPr/>
            <p:nvPr/>
          </p:nvSpPr>
          <p:spPr>
            <a:xfrm>
              <a:off x="2301455" y="6248269"/>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0" name="円/楕円 129"/>
            <p:cNvSpPr/>
            <p:nvPr/>
          </p:nvSpPr>
          <p:spPr>
            <a:xfrm>
              <a:off x="2844685" y="625138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1" name="円/楕円 130"/>
            <p:cNvSpPr/>
            <p:nvPr/>
          </p:nvSpPr>
          <p:spPr>
            <a:xfrm>
              <a:off x="3104194" y="6255585"/>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2" name="乗算記号 131"/>
            <p:cNvSpPr/>
            <p:nvPr/>
          </p:nvSpPr>
          <p:spPr>
            <a:xfrm>
              <a:off x="848031"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33" name="乗算記号 132"/>
            <p:cNvSpPr/>
            <p:nvPr/>
          </p:nvSpPr>
          <p:spPr>
            <a:xfrm>
              <a:off x="6553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34" name="乗算記号 133"/>
            <p:cNvSpPr/>
            <p:nvPr/>
          </p:nvSpPr>
          <p:spPr>
            <a:xfrm>
              <a:off x="119785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35" name="乗算記号 134"/>
            <p:cNvSpPr/>
            <p:nvPr/>
          </p:nvSpPr>
          <p:spPr>
            <a:xfrm>
              <a:off x="323409"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36" name="乗算記号 135"/>
            <p:cNvSpPr/>
            <p:nvPr/>
          </p:nvSpPr>
          <p:spPr>
            <a:xfrm>
              <a:off x="145834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37" name="乗算記号 136"/>
            <p:cNvSpPr/>
            <p:nvPr/>
          </p:nvSpPr>
          <p:spPr>
            <a:xfrm>
              <a:off x="171380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38" name="乗算記号 137"/>
            <p:cNvSpPr/>
            <p:nvPr/>
          </p:nvSpPr>
          <p:spPr>
            <a:xfrm>
              <a:off x="1981607"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39" name="円/楕円 138"/>
            <p:cNvSpPr/>
            <p:nvPr/>
          </p:nvSpPr>
          <p:spPr>
            <a:xfrm>
              <a:off x="634742" y="622622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 name="グループ化 5"/>
          <p:cNvGrpSpPr/>
          <p:nvPr/>
        </p:nvGrpSpPr>
        <p:grpSpPr>
          <a:xfrm>
            <a:off x="5513042" y="2849880"/>
            <a:ext cx="3544565" cy="982093"/>
            <a:chOff x="2661624" y="1790595"/>
            <a:chExt cx="7083019" cy="2033693"/>
          </a:xfrm>
        </p:grpSpPr>
        <p:grpSp>
          <p:nvGrpSpPr>
            <p:cNvPr id="141" name="グループ化 140"/>
            <p:cNvGrpSpPr/>
            <p:nvPr/>
          </p:nvGrpSpPr>
          <p:grpSpPr>
            <a:xfrm>
              <a:off x="2926740" y="1790595"/>
              <a:ext cx="6012158" cy="2033693"/>
              <a:chOff x="872075" y="1381310"/>
              <a:chExt cx="6012158" cy="2033693"/>
            </a:xfrm>
          </p:grpSpPr>
          <p:sp>
            <p:nvSpPr>
              <p:cNvPr id="142" name="二等辺三角形 141"/>
              <p:cNvSpPr/>
              <p:nvPr/>
            </p:nvSpPr>
            <p:spPr>
              <a:xfrm>
                <a:off x="872075" y="2123096"/>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43" name="円/楕円 142"/>
              <p:cNvSpPr/>
              <p:nvPr/>
            </p:nvSpPr>
            <p:spPr>
              <a:xfrm>
                <a:off x="3799596" y="1381310"/>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144" name="直線コネクタ 143"/>
              <p:cNvCxnSpPr>
                <a:stCxn id="148" idx="1"/>
                <a:endCxn id="143" idx="4"/>
              </p:cNvCxnSpPr>
              <p:nvPr/>
            </p:nvCxnSpPr>
            <p:spPr>
              <a:xfrm flipH="1" flipV="1">
                <a:off x="3907596" y="1597310"/>
                <a:ext cx="2166425" cy="3932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5" name="直線コネクタ 144"/>
              <p:cNvCxnSpPr>
                <a:stCxn id="143" idx="4"/>
                <a:endCxn id="151" idx="0"/>
              </p:cNvCxnSpPr>
              <p:nvPr/>
            </p:nvCxnSpPr>
            <p:spPr>
              <a:xfrm flipH="1">
                <a:off x="1605918" y="1597310"/>
                <a:ext cx="2301678" cy="3293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6" name="直線コネクタ 145"/>
              <p:cNvCxnSpPr>
                <a:stCxn id="149" idx="0"/>
                <a:endCxn id="143" idx="4"/>
              </p:cNvCxnSpPr>
              <p:nvPr/>
            </p:nvCxnSpPr>
            <p:spPr>
              <a:xfrm flipH="1" flipV="1">
                <a:off x="3907596" y="1597310"/>
                <a:ext cx="716035" cy="31671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7" name="直線コネクタ 146"/>
              <p:cNvCxnSpPr>
                <a:stCxn id="150" idx="0"/>
                <a:endCxn id="143" idx="4"/>
              </p:cNvCxnSpPr>
              <p:nvPr/>
            </p:nvCxnSpPr>
            <p:spPr>
              <a:xfrm flipV="1">
                <a:off x="3145861" y="1597310"/>
                <a:ext cx="761735" cy="3293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48" name="円/楕円 147"/>
              <p:cNvSpPr/>
              <p:nvPr/>
            </p:nvSpPr>
            <p:spPr>
              <a:xfrm>
                <a:off x="6042389" y="1958950"/>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49" name="円/楕円 148"/>
              <p:cNvSpPr/>
              <p:nvPr/>
            </p:nvSpPr>
            <p:spPr>
              <a:xfrm>
                <a:off x="4515631" y="1914028"/>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0" name="円/楕円 149"/>
              <p:cNvSpPr/>
              <p:nvPr/>
            </p:nvSpPr>
            <p:spPr>
              <a:xfrm>
                <a:off x="3037861" y="1926634"/>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1" name="円/楕円 150"/>
              <p:cNvSpPr/>
              <p:nvPr/>
            </p:nvSpPr>
            <p:spPr>
              <a:xfrm>
                <a:off x="1497918" y="192663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2" name="二等辺三角形 151"/>
              <p:cNvSpPr/>
              <p:nvPr/>
            </p:nvSpPr>
            <p:spPr>
              <a:xfrm>
                <a:off x="2402070" y="2123095"/>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53" name="二等辺三角形 152"/>
              <p:cNvSpPr/>
              <p:nvPr/>
            </p:nvSpPr>
            <p:spPr>
              <a:xfrm>
                <a:off x="3889823" y="2123095"/>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54" name="二等辺三角形 153"/>
              <p:cNvSpPr/>
              <p:nvPr/>
            </p:nvSpPr>
            <p:spPr>
              <a:xfrm>
                <a:off x="5416546" y="2123095"/>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grpSp>
        <p:cxnSp>
          <p:nvCxnSpPr>
            <p:cNvPr id="155" name="直線コネクタ 154"/>
            <p:cNvCxnSpPr/>
            <p:nvPr/>
          </p:nvCxnSpPr>
          <p:spPr>
            <a:xfrm>
              <a:off x="2661624" y="3171632"/>
              <a:ext cx="7083019" cy="0"/>
            </a:xfrm>
            <a:prstGeom prst="line">
              <a:avLst/>
            </a:prstGeom>
            <a:ln>
              <a:prstDash val="lgDashDot"/>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grpSp>
    </p:spTree>
    <p:extLst>
      <p:ext uri="{BB962C8B-B14F-4D97-AF65-F5344CB8AC3E}">
        <p14:creationId xmlns:p14="http://schemas.microsoft.com/office/powerpoint/2010/main" val="3720511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ja-JP" altLang="en-US" dirty="0"/>
              <a:t>モンテカルロ法の特徴</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21</a:t>
            </a:fld>
            <a:endParaRPr lang="ja-JP" altLang="en-US" dirty="0"/>
          </a:p>
        </p:txBody>
      </p:sp>
      <p:sp>
        <p:nvSpPr>
          <p:cNvPr id="5" name="二等辺三角形 4"/>
          <p:cNvSpPr/>
          <p:nvPr/>
        </p:nvSpPr>
        <p:spPr>
          <a:xfrm>
            <a:off x="82518" y="4067644"/>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6" name="円/楕円 5"/>
          <p:cNvSpPr/>
          <p:nvPr/>
        </p:nvSpPr>
        <p:spPr>
          <a:xfrm>
            <a:off x="2132844" y="3300331"/>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7" name="直線コネクタ 6"/>
          <p:cNvCxnSpPr>
            <a:stCxn id="12" idx="1"/>
            <a:endCxn id="6" idx="4"/>
          </p:cNvCxnSpPr>
          <p:nvPr/>
        </p:nvCxnSpPr>
        <p:spPr>
          <a:xfrm flipH="1" flipV="1">
            <a:off x="2240844" y="3516331"/>
            <a:ext cx="1581726" cy="3669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 name="直線コネクタ 7"/>
          <p:cNvCxnSpPr>
            <a:stCxn id="6" idx="4"/>
            <a:endCxn id="15" idx="0"/>
          </p:cNvCxnSpPr>
          <p:nvPr/>
        </p:nvCxnSpPr>
        <p:spPr>
          <a:xfrm flipH="1">
            <a:off x="612870" y="3516331"/>
            <a:ext cx="1627974" cy="33531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 name="直線コネクタ 8"/>
          <p:cNvCxnSpPr>
            <a:stCxn id="13" idx="0"/>
            <a:endCxn id="6" idx="4"/>
          </p:cNvCxnSpPr>
          <p:nvPr/>
        </p:nvCxnSpPr>
        <p:spPr>
          <a:xfrm flipH="1" flipV="1">
            <a:off x="2240844" y="3516331"/>
            <a:ext cx="553222" cy="335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 name="直線コネクタ 9"/>
          <p:cNvCxnSpPr>
            <a:stCxn id="14" idx="0"/>
            <a:endCxn id="6" idx="4"/>
          </p:cNvCxnSpPr>
          <p:nvPr/>
        </p:nvCxnSpPr>
        <p:spPr>
          <a:xfrm flipV="1">
            <a:off x="1732629" y="3516331"/>
            <a:ext cx="508215" cy="3353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 name="テキスト ボックス 10"/>
          <p:cNvSpPr txBox="1"/>
          <p:nvPr/>
        </p:nvSpPr>
        <p:spPr>
          <a:xfrm>
            <a:off x="2380579" y="3174961"/>
            <a:ext cx="1723549" cy="461665"/>
          </a:xfrm>
          <a:prstGeom prst="rect">
            <a:avLst/>
          </a:prstGeom>
          <a:noFill/>
        </p:spPr>
        <p:txBody>
          <a:bodyPr wrap="none" rtlCol="0">
            <a:spAutoFit/>
          </a:bodyPr>
          <a:lstStyle/>
          <a:p>
            <a:r>
              <a:rPr kumimoji="1" lang="ja-JP" altLang="en-US" sz="2400" dirty="0"/>
              <a:t>現在の盤面</a:t>
            </a:r>
          </a:p>
        </p:txBody>
      </p:sp>
      <p:sp>
        <p:nvSpPr>
          <p:cNvPr id="12" name="円/楕円 11"/>
          <p:cNvSpPr/>
          <p:nvPr/>
        </p:nvSpPr>
        <p:spPr>
          <a:xfrm>
            <a:off x="3790938" y="3851644"/>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3" name="円/楕円 12"/>
          <p:cNvSpPr/>
          <p:nvPr/>
        </p:nvSpPr>
        <p:spPr>
          <a:xfrm>
            <a:off x="2686066" y="3851641"/>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4" name="円/楕円 13"/>
          <p:cNvSpPr/>
          <p:nvPr/>
        </p:nvSpPr>
        <p:spPr>
          <a:xfrm>
            <a:off x="1624629" y="3851642"/>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 name="円/楕円 14"/>
          <p:cNvSpPr/>
          <p:nvPr/>
        </p:nvSpPr>
        <p:spPr>
          <a:xfrm>
            <a:off x="504870" y="385164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6" name="二等辺三角形 15"/>
          <p:cNvSpPr/>
          <p:nvPr/>
        </p:nvSpPr>
        <p:spPr>
          <a:xfrm>
            <a:off x="1188252" y="4067642"/>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7" name="二等辺三角形 16"/>
          <p:cNvSpPr/>
          <p:nvPr/>
        </p:nvSpPr>
        <p:spPr>
          <a:xfrm>
            <a:off x="226345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8" name="二等辺三角形 17"/>
          <p:cNvSpPr/>
          <p:nvPr/>
        </p:nvSpPr>
        <p:spPr>
          <a:xfrm>
            <a:off x="336682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9" name="テキスト ボックス 18"/>
          <p:cNvSpPr txBox="1"/>
          <p:nvPr/>
        </p:nvSpPr>
        <p:spPr>
          <a:xfrm>
            <a:off x="4115941" y="3728810"/>
            <a:ext cx="1415772" cy="461665"/>
          </a:xfrm>
          <a:prstGeom prst="rect">
            <a:avLst/>
          </a:prstGeom>
          <a:noFill/>
        </p:spPr>
        <p:txBody>
          <a:bodyPr wrap="none" rtlCol="0">
            <a:spAutoFit/>
          </a:bodyPr>
          <a:lstStyle/>
          <a:p>
            <a:r>
              <a:rPr kumimoji="1" lang="ja-JP" altLang="en-US" sz="2400" dirty="0"/>
              <a:t>次の操作</a:t>
            </a:r>
          </a:p>
        </p:txBody>
      </p:sp>
      <p:sp>
        <p:nvSpPr>
          <p:cNvPr id="20" name="円/楕円 19"/>
          <p:cNvSpPr/>
          <p:nvPr/>
        </p:nvSpPr>
        <p:spPr>
          <a:xfrm>
            <a:off x="3618572" y="62524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乗算記号 20"/>
          <p:cNvSpPr/>
          <p:nvPr/>
        </p:nvSpPr>
        <p:spPr>
          <a:xfrm>
            <a:off x="3304816" y="6198472"/>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2" name="円/楕円 21"/>
          <p:cNvSpPr/>
          <p:nvPr/>
        </p:nvSpPr>
        <p:spPr>
          <a:xfrm>
            <a:off x="3937439"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22"/>
          <p:cNvSpPr/>
          <p:nvPr/>
        </p:nvSpPr>
        <p:spPr>
          <a:xfrm>
            <a:off x="4256306"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円/楕円 23"/>
          <p:cNvSpPr/>
          <p:nvPr/>
        </p:nvSpPr>
        <p:spPr>
          <a:xfrm>
            <a:off x="2573070" y="62450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24"/>
          <p:cNvSpPr/>
          <p:nvPr/>
        </p:nvSpPr>
        <p:spPr>
          <a:xfrm>
            <a:off x="2301455" y="6248269"/>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25"/>
          <p:cNvSpPr/>
          <p:nvPr/>
        </p:nvSpPr>
        <p:spPr>
          <a:xfrm>
            <a:off x="2844685" y="625138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円/楕円 26"/>
          <p:cNvSpPr/>
          <p:nvPr/>
        </p:nvSpPr>
        <p:spPr>
          <a:xfrm>
            <a:off x="3104194" y="6255585"/>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乗算記号 27"/>
          <p:cNvSpPr/>
          <p:nvPr/>
        </p:nvSpPr>
        <p:spPr>
          <a:xfrm>
            <a:off x="848031"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9" name="乗算記号 28"/>
          <p:cNvSpPr/>
          <p:nvPr/>
        </p:nvSpPr>
        <p:spPr>
          <a:xfrm>
            <a:off x="6553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0" name="乗算記号 29"/>
          <p:cNvSpPr/>
          <p:nvPr/>
        </p:nvSpPr>
        <p:spPr>
          <a:xfrm>
            <a:off x="119785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2" name="乗算記号 31"/>
          <p:cNvSpPr/>
          <p:nvPr/>
        </p:nvSpPr>
        <p:spPr>
          <a:xfrm>
            <a:off x="145834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3" name="乗算記号 32"/>
          <p:cNvSpPr/>
          <p:nvPr/>
        </p:nvSpPr>
        <p:spPr>
          <a:xfrm>
            <a:off x="171380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4" name="乗算記号 33"/>
          <p:cNvSpPr/>
          <p:nvPr/>
        </p:nvSpPr>
        <p:spPr>
          <a:xfrm>
            <a:off x="1981607"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5" name="円/楕円 34"/>
          <p:cNvSpPr/>
          <p:nvPr/>
        </p:nvSpPr>
        <p:spPr>
          <a:xfrm>
            <a:off x="634742" y="622622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テキスト ボックス 35"/>
          <p:cNvSpPr txBox="1"/>
          <p:nvPr/>
        </p:nvSpPr>
        <p:spPr>
          <a:xfrm>
            <a:off x="4513865" y="6446719"/>
            <a:ext cx="1467068" cy="400110"/>
          </a:xfrm>
          <a:prstGeom prst="rect">
            <a:avLst/>
          </a:prstGeom>
          <a:noFill/>
        </p:spPr>
        <p:txBody>
          <a:bodyPr wrap="none" rtlCol="0">
            <a:spAutoFit/>
          </a:bodyPr>
          <a:lstStyle/>
          <a:p>
            <a:r>
              <a:rPr kumimoji="1" lang="ja-JP" altLang="en-US" sz="2000" dirty="0"/>
              <a:t>実際の勝率</a:t>
            </a:r>
          </a:p>
        </p:txBody>
      </p:sp>
      <p:sp>
        <p:nvSpPr>
          <p:cNvPr id="37" name="円/楕円 36"/>
          <p:cNvSpPr/>
          <p:nvPr/>
        </p:nvSpPr>
        <p:spPr>
          <a:xfrm>
            <a:off x="4643532" y="5128344"/>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乗算記号 37"/>
          <p:cNvSpPr/>
          <p:nvPr/>
        </p:nvSpPr>
        <p:spPr>
          <a:xfrm>
            <a:off x="4594859" y="5357069"/>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9" name="テキスト ボックス 38"/>
          <p:cNvSpPr txBox="1"/>
          <p:nvPr/>
        </p:nvSpPr>
        <p:spPr>
          <a:xfrm>
            <a:off x="4869430" y="5033904"/>
            <a:ext cx="633507" cy="646331"/>
          </a:xfrm>
          <a:prstGeom prst="rect">
            <a:avLst/>
          </a:prstGeom>
          <a:noFill/>
        </p:spPr>
        <p:txBody>
          <a:bodyPr wrap="none" rtlCol="0">
            <a:spAutoFit/>
          </a:bodyPr>
          <a:lstStyle/>
          <a:p>
            <a:r>
              <a:rPr kumimoji="1" lang="ja-JP" altLang="en-US" dirty="0"/>
              <a:t>勝ち</a:t>
            </a:r>
            <a:endParaRPr kumimoji="1" lang="en-US" altLang="ja-JP" dirty="0"/>
          </a:p>
          <a:p>
            <a:r>
              <a:rPr lang="ja-JP" altLang="en-US" dirty="0"/>
              <a:t>負け</a:t>
            </a:r>
            <a:endParaRPr kumimoji="1" lang="ja-JP" altLang="en-US" dirty="0"/>
          </a:p>
        </p:txBody>
      </p:sp>
      <p:sp>
        <p:nvSpPr>
          <p:cNvPr id="48" name="円/楕円 47"/>
          <p:cNvSpPr/>
          <p:nvPr/>
        </p:nvSpPr>
        <p:spPr>
          <a:xfrm>
            <a:off x="1810510" y="595941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円/楕円 49"/>
          <p:cNvSpPr/>
          <p:nvPr/>
        </p:nvSpPr>
        <p:spPr>
          <a:xfrm>
            <a:off x="3845676" y="5941690"/>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乗算記号 50"/>
          <p:cNvSpPr/>
          <p:nvPr/>
        </p:nvSpPr>
        <p:spPr>
          <a:xfrm>
            <a:off x="215939" y="5897524"/>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nvGrpSpPr>
          <p:cNvPr id="47" name="グループ化 46"/>
          <p:cNvGrpSpPr/>
          <p:nvPr/>
        </p:nvGrpSpPr>
        <p:grpSpPr>
          <a:xfrm>
            <a:off x="625997" y="4267078"/>
            <a:ext cx="4157799" cy="471823"/>
            <a:chOff x="612870" y="4089115"/>
            <a:chExt cx="4157799" cy="471823"/>
          </a:xfrm>
        </p:grpSpPr>
        <p:sp>
          <p:nvSpPr>
            <p:cNvPr id="66" name="テキスト ボックス 65"/>
            <p:cNvSpPr txBox="1"/>
            <p:nvPr/>
          </p:nvSpPr>
          <p:spPr>
            <a:xfrm>
              <a:off x="612870" y="4099273"/>
              <a:ext cx="748923" cy="461665"/>
            </a:xfrm>
            <a:prstGeom prst="rect">
              <a:avLst/>
            </a:prstGeom>
            <a:noFill/>
          </p:spPr>
          <p:txBody>
            <a:bodyPr wrap="none" rtlCol="0">
              <a:spAutoFit/>
            </a:bodyPr>
            <a:lstStyle/>
            <a:p>
              <a:r>
                <a:rPr kumimoji="1" lang="en-US" altLang="ja-JP" sz="2400" dirty="0"/>
                <a:t>25%</a:t>
              </a:r>
              <a:endParaRPr kumimoji="1" lang="ja-JP" altLang="en-US" sz="2400" dirty="0"/>
            </a:p>
          </p:txBody>
        </p:sp>
        <p:sp>
          <p:nvSpPr>
            <p:cNvPr id="67" name="テキスト ボックス 66"/>
            <p:cNvSpPr txBox="1"/>
            <p:nvPr/>
          </p:nvSpPr>
          <p:spPr>
            <a:xfrm>
              <a:off x="1755974" y="4099273"/>
              <a:ext cx="595035" cy="461665"/>
            </a:xfrm>
            <a:prstGeom prst="rect">
              <a:avLst/>
            </a:prstGeom>
            <a:noFill/>
          </p:spPr>
          <p:txBody>
            <a:bodyPr wrap="none" rtlCol="0">
              <a:spAutoFit/>
            </a:bodyPr>
            <a:lstStyle/>
            <a:p>
              <a:r>
                <a:rPr kumimoji="1" lang="en-US" altLang="ja-JP" sz="2400" dirty="0"/>
                <a:t>0%</a:t>
              </a:r>
              <a:endParaRPr kumimoji="1" lang="ja-JP" altLang="en-US" sz="2400" dirty="0"/>
            </a:p>
          </p:txBody>
        </p:sp>
        <p:sp>
          <p:nvSpPr>
            <p:cNvPr id="68" name="テキスト ボックス 67"/>
            <p:cNvSpPr txBox="1"/>
            <p:nvPr/>
          </p:nvSpPr>
          <p:spPr>
            <a:xfrm>
              <a:off x="2814264" y="4089115"/>
              <a:ext cx="902811" cy="461665"/>
            </a:xfrm>
            <a:prstGeom prst="rect">
              <a:avLst/>
            </a:prstGeom>
            <a:noFill/>
          </p:spPr>
          <p:txBody>
            <a:bodyPr wrap="none" rtlCol="0">
              <a:spAutoFit/>
            </a:bodyPr>
            <a:lstStyle/>
            <a:p>
              <a:r>
                <a:rPr kumimoji="1" lang="en-US" altLang="ja-JP" sz="2400" dirty="0"/>
                <a:t>100%</a:t>
              </a:r>
              <a:endParaRPr kumimoji="1" lang="ja-JP" altLang="en-US" sz="2400" dirty="0"/>
            </a:p>
          </p:txBody>
        </p:sp>
        <p:sp>
          <p:nvSpPr>
            <p:cNvPr id="69" name="テキスト ボックス 68"/>
            <p:cNvSpPr txBox="1"/>
            <p:nvPr/>
          </p:nvSpPr>
          <p:spPr>
            <a:xfrm>
              <a:off x="4021746" y="4099273"/>
              <a:ext cx="748923" cy="461665"/>
            </a:xfrm>
            <a:prstGeom prst="rect">
              <a:avLst/>
            </a:prstGeom>
            <a:noFill/>
          </p:spPr>
          <p:txBody>
            <a:bodyPr wrap="none" rtlCol="0">
              <a:spAutoFit/>
            </a:bodyPr>
            <a:lstStyle/>
            <a:p>
              <a:r>
                <a:rPr kumimoji="1" lang="en-US" altLang="ja-JP" sz="2400" dirty="0"/>
                <a:t>75%</a:t>
              </a:r>
              <a:endParaRPr kumimoji="1" lang="ja-JP" altLang="en-US" sz="2400" dirty="0"/>
            </a:p>
          </p:txBody>
        </p:sp>
      </p:grpSp>
      <p:sp>
        <p:nvSpPr>
          <p:cNvPr id="72" name="乗算記号 71"/>
          <p:cNvSpPr/>
          <p:nvPr/>
        </p:nvSpPr>
        <p:spPr>
          <a:xfrm>
            <a:off x="2291622" y="5913137"/>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56" name="コンテンツ プレースホルダー 2">
            <a:extLst>
              <a:ext uri="{FF2B5EF4-FFF2-40B4-BE49-F238E27FC236}">
                <a16:creationId xmlns:a16="http://schemas.microsoft.com/office/drawing/2014/main" id="{A8C13462-C068-4191-9C20-1D6BA0A325C3}"/>
              </a:ext>
            </a:extLst>
          </p:cNvPr>
          <p:cNvSpPr txBox="1">
            <a:spLocks/>
          </p:cNvSpPr>
          <p:nvPr/>
        </p:nvSpPr>
        <p:spPr>
          <a:xfrm>
            <a:off x="372082" y="1678430"/>
            <a:ext cx="4088040" cy="567875"/>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プレイアウト数を増やす</a:t>
            </a:r>
          </a:p>
        </p:txBody>
      </p:sp>
      <p:sp>
        <p:nvSpPr>
          <p:cNvPr id="57" name="正方形/長方形 56">
            <a:extLst>
              <a:ext uri="{FF2B5EF4-FFF2-40B4-BE49-F238E27FC236}">
                <a16:creationId xmlns:a16="http://schemas.microsoft.com/office/drawing/2014/main" id="{5D0D8FA5-AF70-4F3E-937A-F7ECEA84B847}"/>
              </a:ext>
            </a:extLst>
          </p:cNvPr>
          <p:cNvSpPr/>
          <p:nvPr/>
        </p:nvSpPr>
        <p:spPr>
          <a:xfrm>
            <a:off x="4751532" y="1413539"/>
            <a:ext cx="4298054" cy="954107"/>
          </a:xfrm>
          <a:prstGeom prst="rect">
            <a:avLst/>
          </a:prstGeom>
        </p:spPr>
        <p:txBody>
          <a:bodyPr wrap="square">
            <a:spAutoFit/>
          </a:bodyPr>
          <a:lstStyle/>
          <a:p>
            <a:r>
              <a:rPr lang="ja-JP" altLang="en-US" sz="2800" dirty="0"/>
              <a:t>勝率は収束していき，</a:t>
            </a:r>
            <a:endParaRPr lang="en-US" altLang="ja-JP" sz="2800" dirty="0"/>
          </a:p>
          <a:p>
            <a:r>
              <a:rPr lang="ja-JP" altLang="en-US" sz="2800" dirty="0"/>
              <a:t>選択の精度が上がる</a:t>
            </a:r>
            <a:endParaRPr lang="en-US" altLang="ja-JP" sz="2800" dirty="0"/>
          </a:p>
        </p:txBody>
      </p:sp>
      <p:sp>
        <p:nvSpPr>
          <p:cNvPr id="58" name="下矢印 72">
            <a:extLst>
              <a:ext uri="{FF2B5EF4-FFF2-40B4-BE49-F238E27FC236}">
                <a16:creationId xmlns:a16="http://schemas.microsoft.com/office/drawing/2014/main" id="{9D5C5BD4-0A69-4FC6-AE18-E01F50F89DDF}"/>
              </a:ext>
            </a:extLst>
          </p:cNvPr>
          <p:cNvSpPr/>
          <p:nvPr/>
        </p:nvSpPr>
        <p:spPr>
          <a:xfrm rot="16200000">
            <a:off x="4237114" y="1746899"/>
            <a:ext cx="443849" cy="3069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コンテンツ プレースホルダー 2">
            <a:extLst>
              <a:ext uri="{FF2B5EF4-FFF2-40B4-BE49-F238E27FC236}">
                <a16:creationId xmlns:a16="http://schemas.microsoft.com/office/drawing/2014/main" id="{8C9B2F6E-10F6-47BD-912D-B07D93D87698}"/>
              </a:ext>
            </a:extLst>
          </p:cNvPr>
          <p:cNvSpPr txBox="1">
            <a:spLocks/>
          </p:cNvSpPr>
          <p:nvPr/>
        </p:nvSpPr>
        <p:spPr>
          <a:xfrm>
            <a:off x="473434" y="923933"/>
            <a:ext cx="8095800" cy="485061"/>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モンテカルロ法は一番</a:t>
            </a:r>
            <a:r>
              <a:rPr lang="ja-JP" altLang="en-US" dirty="0">
                <a:solidFill>
                  <a:srgbClr val="FF0000"/>
                </a:solidFill>
              </a:rPr>
              <a:t>勝率が高そう</a:t>
            </a:r>
            <a:r>
              <a:rPr lang="ja-JP" altLang="en-US" dirty="0"/>
              <a:t>な操作を選択する</a:t>
            </a:r>
          </a:p>
        </p:txBody>
      </p:sp>
      <p:grpSp>
        <p:nvGrpSpPr>
          <p:cNvPr id="54" name="グループ化 53"/>
          <p:cNvGrpSpPr/>
          <p:nvPr/>
        </p:nvGrpSpPr>
        <p:grpSpPr>
          <a:xfrm>
            <a:off x="222555" y="6452540"/>
            <a:ext cx="4157799" cy="471823"/>
            <a:chOff x="612870" y="4089115"/>
            <a:chExt cx="4157799" cy="471823"/>
          </a:xfrm>
        </p:grpSpPr>
        <p:sp>
          <p:nvSpPr>
            <p:cNvPr id="55" name="テキスト ボックス 54"/>
            <p:cNvSpPr txBox="1"/>
            <p:nvPr/>
          </p:nvSpPr>
          <p:spPr>
            <a:xfrm>
              <a:off x="612870" y="4099273"/>
              <a:ext cx="748923" cy="461665"/>
            </a:xfrm>
            <a:prstGeom prst="rect">
              <a:avLst/>
            </a:prstGeom>
            <a:noFill/>
          </p:spPr>
          <p:txBody>
            <a:bodyPr wrap="none" rtlCol="0">
              <a:spAutoFit/>
            </a:bodyPr>
            <a:lstStyle/>
            <a:p>
              <a:r>
                <a:rPr kumimoji="1" lang="en-US" altLang="ja-JP" sz="2400" dirty="0"/>
                <a:t>21%</a:t>
              </a:r>
              <a:endParaRPr kumimoji="1" lang="ja-JP" altLang="en-US" sz="2400" dirty="0"/>
            </a:p>
          </p:txBody>
        </p:sp>
        <p:sp>
          <p:nvSpPr>
            <p:cNvPr id="61" name="テキスト ボックス 60"/>
            <p:cNvSpPr txBox="1"/>
            <p:nvPr/>
          </p:nvSpPr>
          <p:spPr>
            <a:xfrm>
              <a:off x="1755974" y="4099273"/>
              <a:ext cx="748923" cy="461665"/>
            </a:xfrm>
            <a:prstGeom prst="rect">
              <a:avLst/>
            </a:prstGeom>
            <a:noFill/>
          </p:spPr>
          <p:txBody>
            <a:bodyPr wrap="none" rtlCol="0">
              <a:spAutoFit/>
            </a:bodyPr>
            <a:lstStyle/>
            <a:p>
              <a:r>
                <a:rPr kumimoji="1" lang="en-US" altLang="ja-JP" sz="2400" dirty="0"/>
                <a:t>14%</a:t>
              </a:r>
              <a:endParaRPr kumimoji="1" lang="ja-JP" altLang="en-US" sz="2400" dirty="0"/>
            </a:p>
          </p:txBody>
        </p:sp>
        <p:sp>
          <p:nvSpPr>
            <p:cNvPr id="62" name="テキスト ボックス 61"/>
            <p:cNvSpPr txBox="1"/>
            <p:nvPr/>
          </p:nvSpPr>
          <p:spPr>
            <a:xfrm>
              <a:off x="2814264" y="4089115"/>
              <a:ext cx="748923" cy="461665"/>
            </a:xfrm>
            <a:prstGeom prst="rect">
              <a:avLst/>
            </a:prstGeom>
            <a:noFill/>
          </p:spPr>
          <p:txBody>
            <a:bodyPr wrap="none" rtlCol="0">
              <a:spAutoFit/>
            </a:bodyPr>
            <a:lstStyle/>
            <a:p>
              <a:r>
                <a:rPr kumimoji="1" lang="en-US" altLang="ja-JP" sz="2400" dirty="0"/>
                <a:t>73%</a:t>
              </a:r>
              <a:endParaRPr kumimoji="1" lang="ja-JP" altLang="en-US" sz="2400" dirty="0"/>
            </a:p>
          </p:txBody>
        </p:sp>
        <p:sp>
          <p:nvSpPr>
            <p:cNvPr id="63" name="テキスト ボックス 62"/>
            <p:cNvSpPr txBox="1"/>
            <p:nvPr/>
          </p:nvSpPr>
          <p:spPr>
            <a:xfrm>
              <a:off x="4021746" y="4099273"/>
              <a:ext cx="748923" cy="461665"/>
            </a:xfrm>
            <a:prstGeom prst="rect">
              <a:avLst/>
            </a:prstGeom>
            <a:noFill/>
          </p:spPr>
          <p:txBody>
            <a:bodyPr wrap="none" rtlCol="0">
              <a:spAutoFit/>
            </a:bodyPr>
            <a:lstStyle/>
            <a:p>
              <a:r>
                <a:rPr kumimoji="1" lang="en-US" altLang="ja-JP" sz="2400" dirty="0"/>
                <a:t>88%</a:t>
              </a:r>
              <a:endParaRPr kumimoji="1" lang="ja-JP" altLang="en-US" sz="2400" dirty="0"/>
            </a:p>
          </p:txBody>
        </p:sp>
      </p:grpSp>
      <p:sp>
        <p:nvSpPr>
          <p:cNvPr id="64" name="円/楕円 63"/>
          <p:cNvSpPr/>
          <p:nvPr/>
        </p:nvSpPr>
        <p:spPr>
          <a:xfrm>
            <a:off x="4104128" y="5951524"/>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円/楕円 64"/>
          <p:cNvSpPr/>
          <p:nvPr/>
        </p:nvSpPr>
        <p:spPr>
          <a:xfrm>
            <a:off x="3570349" y="5967137"/>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円/楕円 69"/>
          <p:cNvSpPr/>
          <p:nvPr/>
        </p:nvSpPr>
        <p:spPr>
          <a:xfrm>
            <a:off x="4007941" y="570410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1" name="円/楕円 70"/>
          <p:cNvSpPr/>
          <p:nvPr/>
        </p:nvSpPr>
        <p:spPr>
          <a:xfrm>
            <a:off x="3696350" y="5697137"/>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3" name="円/楕円 72"/>
          <p:cNvSpPr/>
          <p:nvPr/>
        </p:nvSpPr>
        <p:spPr>
          <a:xfrm>
            <a:off x="3844732" y="5452177"/>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4" name="乗算記号 73"/>
          <p:cNvSpPr/>
          <p:nvPr/>
        </p:nvSpPr>
        <p:spPr>
          <a:xfrm>
            <a:off x="2550612" y="5909235"/>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5" name="円/楕円 74"/>
          <p:cNvSpPr/>
          <p:nvPr/>
        </p:nvSpPr>
        <p:spPr>
          <a:xfrm>
            <a:off x="2888194" y="596658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円/楕円 75"/>
          <p:cNvSpPr/>
          <p:nvPr/>
        </p:nvSpPr>
        <p:spPr>
          <a:xfrm>
            <a:off x="2594887" y="542455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 name="円/楕円 76"/>
          <p:cNvSpPr/>
          <p:nvPr/>
        </p:nvSpPr>
        <p:spPr>
          <a:xfrm>
            <a:off x="2693046" y="5701826"/>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円/楕円 77"/>
          <p:cNvSpPr/>
          <p:nvPr/>
        </p:nvSpPr>
        <p:spPr>
          <a:xfrm>
            <a:off x="2421117" y="571373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円/楕円 78"/>
          <p:cNvSpPr/>
          <p:nvPr/>
        </p:nvSpPr>
        <p:spPr>
          <a:xfrm>
            <a:off x="1545678" y="595714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 name="円/楕円 83"/>
          <p:cNvSpPr/>
          <p:nvPr/>
        </p:nvSpPr>
        <p:spPr>
          <a:xfrm>
            <a:off x="582929" y="594701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5" name="円/楕円 84"/>
          <p:cNvSpPr/>
          <p:nvPr/>
        </p:nvSpPr>
        <p:spPr>
          <a:xfrm>
            <a:off x="855282" y="5974389"/>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6" name="乗算記号 85"/>
          <p:cNvSpPr/>
          <p:nvPr/>
        </p:nvSpPr>
        <p:spPr>
          <a:xfrm>
            <a:off x="291434" y="5659732"/>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7" name="乗算記号 86"/>
          <p:cNvSpPr/>
          <p:nvPr/>
        </p:nvSpPr>
        <p:spPr>
          <a:xfrm>
            <a:off x="564011" y="5640969"/>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9" name="乗算記号 88"/>
          <p:cNvSpPr/>
          <p:nvPr/>
        </p:nvSpPr>
        <p:spPr>
          <a:xfrm>
            <a:off x="323409"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0" name="乗算記号 89"/>
          <p:cNvSpPr/>
          <p:nvPr/>
        </p:nvSpPr>
        <p:spPr>
          <a:xfrm>
            <a:off x="474342" y="5403087"/>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1" name="乗算記号 90"/>
          <p:cNvSpPr/>
          <p:nvPr/>
        </p:nvSpPr>
        <p:spPr>
          <a:xfrm>
            <a:off x="1243179" y="5887690"/>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2" name="乗算記号 91"/>
          <p:cNvSpPr/>
          <p:nvPr/>
        </p:nvSpPr>
        <p:spPr>
          <a:xfrm>
            <a:off x="1435920" y="5678431"/>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3" name="乗算記号 92"/>
          <p:cNvSpPr/>
          <p:nvPr/>
        </p:nvSpPr>
        <p:spPr>
          <a:xfrm>
            <a:off x="1689326" y="5668177"/>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4" name="乗算記号 93"/>
          <p:cNvSpPr/>
          <p:nvPr/>
        </p:nvSpPr>
        <p:spPr>
          <a:xfrm>
            <a:off x="1572658" y="5394840"/>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40" name="角丸四角形吹き出し 39"/>
              <p:cNvSpPr/>
              <p:nvPr/>
            </p:nvSpPr>
            <p:spPr>
              <a:xfrm>
                <a:off x="5247399" y="5713732"/>
                <a:ext cx="3847802" cy="747459"/>
              </a:xfrm>
              <a:prstGeom prst="wedgeRoundRectCallout">
                <a:avLst>
                  <a:gd name="adj1" fmla="val -50160"/>
                  <a:gd name="adj2" fmla="val 57294"/>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f>
                        <m:fPr>
                          <m:ctrlPr>
                            <a:rPr lang="en-US" altLang="ja-JP" i="1" smtClean="0">
                              <a:latin typeface="Cambria Math" panose="02040503050406030204" pitchFamily="18" charset="0"/>
                            </a:rPr>
                          </m:ctrlPr>
                        </m:fPr>
                        <m:num>
                          <m:r>
                            <a:rPr lang="ja-JP" altLang="en-US" i="1">
                              <a:solidFill>
                                <a:srgbClr val="FF0000"/>
                              </a:solidFill>
                              <a:latin typeface="Cambria Math" panose="02040503050406030204" pitchFamily="18" charset="0"/>
                            </a:rPr>
                            <m:t>勝利した盤面の数</m:t>
                          </m:r>
                        </m:num>
                        <m:den>
                          <m:r>
                            <a:rPr lang="ja-JP" altLang="en-US" i="1">
                              <a:solidFill>
                                <a:srgbClr val="002060"/>
                              </a:solidFill>
                              <a:latin typeface="Cambria Math" panose="02040503050406030204" pitchFamily="18" charset="0"/>
                            </a:rPr>
                            <m:t>次の操作以降の全ての終了盤面の数</m:t>
                          </m:r>
                        </m:den>
                      </m:f>
                    </m:oMath>
                  </m:oMathPara>
                </a14:m>
                <a:endParaRPr kumimoji="1" lang="ja-JP" altLang="en-US" dirty="0"/>
              </a:p>
            </p:txBody>
          </p:sp>
        </mc:Choice>
        <mc:Fallback xmlns="">
          <p:sp>
            <p:nvSpPr>
              <p:cNvPr id="40" name="角丸四角形吹き出し 39"/>
              <p:cNvSpPr>
                <a:spLocks noRot="1" noChangeAspect="1" noMove="1" noResize="1" noEditPoints="1" noAdjustHandles="1" noChangeArrowheads="1" noChangeShapeType="1" noTextEdit="1"/>
              </p:cNvSpPr>
              <p:nvPr/>
            </p:nvSpPr>
            <p:spPr>
              <a:xfrm>
                <a:off x="5247399" y="5713732"/>
                <a:ext cx="3847802" cy="747459"/>
              </a:xfrm>
              <a:prstGeom prst="wedgeRoundRectCallout">
                <a:avLst>
                  <a:gd name="adj1" fmla="val -50160"/>
                  <a:gd name="adj2" fmla="val 57294"/>
                  <a:gd name="adj3" fmla="val 16667"/>
                </a:avLst>
              </a:prstGeom>
              <a:blipFill rotWithShape="0">
                <a:blip r:embed="rId3"/>
                <a:stretch>
                  <a:fillRect/>
                </a:stretch>
              </a:blipFill>
            </p:spPr>
            <p:txBody>
              <a:bodyPr/>
              <a:lstStyle/>
              <a:p>
                <a:r>
                  <a:rPr lang="ja-JP" altLang="en-US">
                    <a:noFill/>
                  </a:rPr>
                  <a:t> </a:t>
                </a:r>
              </a:p>
            </p:txBody>
          </p:sp>
        </mc:Fallback>
      </mc:AlternateContent>
      <p:sp>
        <p:nvSpPr>
          <p:cNvPr id="95" name="テキスト ボックス 94"/>
          <p:cNvSpPr txBox="1"/>
          <p:nvPr/>
        </p:nvSpPr>
        <p:spPr>
          <a:xfrm>
            <a:off x="4769403" y="4272157"/>
            <a:ext cx="2969083" cy="400110"/>
          </a:xfrm>
          <a:prstGeom prst="rect">
            <a:avLst/>
          </a:prstGeom>
          <a:noFill/>
        </p:spPr>
        <p:txBody>
          <a:bodyPr wrap="none" rtlCol="0">
            <a:spAutoFit/>
          </a:bodyPr>
          <a:lstStyle/>
          <a:p>
            <a:r>
              <a:rPr kumimoji="1" lang="ja-JP" altLang="en-US" sz="2000" dirty="0"/>
              <a:t>プレイアウトで求めた勝率</a:t>
            </a:r>
          </a:p>
        </p:txBody>
      </p:sp>
    </p:spTree>
    <p:extLst>
      <p:ext uri="{BB962C8B-B14F-4D97-AF65-F5344CB8AC3E}">
        <p14:creationId xmlns:p14="http://schemas.microsoft.com/office/powerpoint/2010/main" val="193767330"/>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0"/>
                                        </p:tgtEl>
                                        <p:attrNameLst>
                                          <p:attrName>style.visibility</p:attrName>
                                        </p:attrNameLst>
                                      </p:cBhvr>
                                      <p:to>
                                        <p:strVal val="visible"/>
                                      </p:to>
                                    </p:set>
                                    <p:animEffect transition="in" filter="fade">
                                      <p:cBhvr>
                                        <p:cTn id="7" dur="500"/>
                                        <p:tgtEl>
                                          <p:spTgt spid="6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6"/>
                                        </p:tgtEl>
                                        <p:attrNameLst>
                                          <p:attrName>style.visibility</p:attrName>
                                        </p:attrNameLst>
                                      </p:cBhvr>
                                      <p:to>
                                        <p:strVal val="visible"/>
                                      </p:to>
                                    </p:set>
                                    <p:animEffect transition="in" filter="fade">
                                      <p:cBhvr>
                                        <p:cTn id="12" dur="500"/>
                                        <p:tgtEl>
                                          <p:spTgt spid="5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8"/>
                                        </p:tgtEl>
                                        <p:attrNameLst>
                                          <p:attrName>style.visibility</p:attrName>
                                        </p:attrNameLst>
                                      </p:cBhvr>
                                      <p:to>
                                        <p:strVal val="visible"/>
                                      </p:to>
                                    </p:set>
                                    <p:animEffect transition="in" filter="fade">
                                      <p:cBhvr>
                                        <p:cTn id="17" dur="500"/>
                                        <p:tgtEl>
                                          <p:spTgt spid="5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7"/>
                                        </p:tgtEl>
                                        <p:attrNameLst>
                                          <p:attrName>style.visibility</p:attrName>
                                        </p:attrNameLst>
                                      </p:cBhvr>
                                      <p:to>
                                        <p:strVal val="visible"/>
                                      </p:to>
                                    </p:set>
                                    <p:animEffect transition="in" filter="fade">
                                      <p:cBhvr>
                                        <p:cTn id="22" dur="500"/>
                                        <p:tgtEl>
                                          <p:spTgt spid="5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0"/>
                                        </p:tgtEl>
                                        <p:attrNameLst>
                                          <p:attrName>style.visibility</p:attrName>
                                        </p:attrNameLst>
                                      </p:cBhvr>
                                      <p:to>
                                        <p:strVal val="visible"/>
                                      </p:to>
                                    </p:set>
                                    <p:animEffect transition="in" filter="fade">
                                      <p:cBhvr>
                                        <p:cTn id="27" dur="500"/>
                                        <p:tgtEl>
                                          <p:spTgt spid="40"/>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8"/>
                                        </p:tgtEl>
                                        <p:attrNameLst>
                                          <p:attrName>style.visibility</p:attrName>
                                        </p:attrNameLst>
                                      </p:cBhvr>
                                      <p:to>
                                        <p:strVal val="visible"/>
                                      </p:to>
                                    </p:set>
                                    <p:animEffect transition="in" filter="fade">
                                      <p:cBhvr>
                                        <p:cTn id="32" dur="500"/>
                                        <p:tgtEl>
                                          <p:spTgt spid="48"/>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51"/>
                                        </p:tgtEl>
                                        <p:attrNameLst>
                                          <p:attrName>style.visibility</p:attrName>
                                        </p:attrNameLst>
                                      </p:cBhvr>
                                      <p:to>
                                        <p:strVal val="visible"/>
                                      </p:to>
                                    </p:set>
                                    <p:animEffect transition="in" filter="fade">
                                      <p:cBhvr>
                                        <p:cTn id="35" dur="500"/>
                                        <p:tgtEl>
                                          <p:spTgt spid="51"/>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50"/>
                                        </p:tgtEl>
                                        <p:attrNameLst>
                                          <p:attrName>style.visibility</p:attrName>
                                        </p:attrNameLst>
                                      </p:cBhvr>
                                      <p:to>
                                        <p:strVal val="visible"/>
                                      </p:to>
                                    </p:set>
                                    <p:animEffect transition="in" filter="fade">
                                      <p:cBhvr>
                                        <p:cTn id="38" dur="500"/>
                                        <p:tgtEl>
                                          <p:spTgt spid="50"/>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72"/>
                                        </p:tgtEl>
                                        <p:attrNameLst>
                                          <p:attrName>style.visibility</p:attrName>
                                        </p:attrNameLst>
                                      </p:cBhvr>
                                      <p:to>
                                        <p:strVal val="visible"/>
                                      </p:to>
                                    </p:set>
                                    <p:animEffect transition="in" filter="fade">
                                      <p:cBhvr>
                                        <p:cTn id="41" dur="500"/>
                                        <p:tgtEl>
                                          <p:spTgt spid="72"/>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64"/>
                                        </p:tgtEl>
                                        <p:attrNameLst>
                                          <p:attrName>style.visibility</p:attrName>
                                        </p:attrNameLst>
                                      </p:cBhvr>
                                      <p:to>
                                        <p:strVal val="visible"/>
                                      </p:to>
                                    </p:set>
                                    <p:animEffect transition="in" filter="fade">
                                      <p:cBhvr>
                                        <p:cTn id="44" dur="500"/>
                                        <p:tgtEl>
                                          <p:spTgt spid="64"/>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65"/>
                                        </p:tgtEl>
                                        <p:attrNameLst>
                                          <p:attrName>style.visibility</p:attrName>
                                        </p:attrNameLst>
                                      </p:cBhvr>
                                      <p:to>
                                        <p:strVal val="visible"/>
                                      </p:to>
                                    </p:set>
                                    <p:animEffect transition="in" filter="fade">
                                      <p:cBhvr>
                                        <p:cTn id="47" dur="500"/>
                                        <p:tgtEl>
                                          <p:spTgt spid="65"/>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70"/>
                                        </p:tgtEl>
                                        <p:attrNameLst>
                                          <p:attrName>style.visibility</p:attrName>
                                        </p:attrNameLst>
                                      </p:cBhvr>
                                      <p:to>
                                        <p:strVal val="visible"/>
                                      </p:to>
                                    </p:set>
                                    <p:animEffect transition="in" filter="fade">
                                      <p:cBhvr>
                                        <p:cTn id="50" dur="500"/>
                                        <p:tgtEl>
                                          <p:spTgt spid="70"/>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71"/>
                                        </p:tgtEl>
                                        <p:attrNameLst>
                                          <p:attrName>style.visibility</p:attrName>
                                        </p:attrNameLst>
                                      </p:cBhvr>
                                      <p:to>
                                        <p:strVal val="visible"/>
                                      </p:to>
                                    </p:set>
                                    <p:animEffect transition="in" filter="fade">
                                      <p:cBhvr>
                                        <p:cTn id="53" dur="500"/>
                                        <p:tgtEl>
                                          <p:spTgt spid="71"/>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73"/>
                                        </p:tgtEl>
                                        <p:attrNameLst>
                                          <p:attrName>style.visibility</p:attrName>
                                        </p:attrNameLst>
                                      </p:cBhvr>
                                      <p:to>
                                        <p:strVal val="visible"/>
                                      </p:to>
                                    </p:set>
                                    <p:animEffect transition="in" filter="fade">
                                      <p:cBhvr>
                                        <p:cTn id="56" dur="500"/>
                                        <p:tgtEl>
                                          <p:spTgt spid="73"/>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74"/>
                                        </p:tgtEl>
                                        <p:attrNameLst>
                                          <p:attrName>style.visibility</p:attrName>
                                        </p:attrNameLst>
                                      </p:cBhvr>
                                      <p:to>
                                        <p:strVal val="visible"/>
                                      </p:to>
                                    </p:set>
                                    <p:animEffect transition="in" filter="fade">
                                      <p:cBhvr>
                                        <p:cTn id="59" dur="500"/>
                                        <p:tgtEl>
                                          <p:spTgt spid="74"/>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75"/>
                                        </p:tgtEl>
                                        <p:attrNameLst>
                                          <p:attrName>style.visibility</p:attrName>
                                        </p:attrNameLst>
                                      </p:cBhvr>
                                      <p:to>
                                        <p:strVal val="visible"/>
                                      </p:to>
                                    </p:set>
                                    <p:animEffect transition="in" filter="fade">
                                      <p:cBhvr>
                                        <p:cTn id="62" dur="500"/>
                                        <p:tgtEl>
                                          <p:spTgt spid="75"/>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76"/>
                                        </p:tgtEl>
                                        <p:attrNameLst>
                                          <p:attrName>style.visibility</p:attrName>
                                        </p:attrNameLst>
                                      </p:cBhvr>
                                      <p:to>
                                        <p:strVal val="visible"/>
                                      </p:to>
                                    </p:set>
                                    <p:animEffect transition="in" filter="fade">
                                      <p:cBhvr>
                                        <p:cTn id="65" dur="500"/>
                                        <p:tgtEl>
                                          <p:spTgt spid="76"/>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77"/>
                                        </p:tgtEl>
                                        <p:attrNameLst>
                                          <p:attrName>style.visibility</p:attrName>
                                        </p:attrNameLst>
                                      </p:cBhvr>
                                      <p:to>
                                        <p:strVal val="visible"/>
                                      </p:to>
                                    </p:set>
                                    <p:animEffect transition="in" filter="fade">
                                      <p:cBhvr>
                                        <p:cTn id="68" dur="500"/>
                                        <p:tgtEl>
                                          <p:spTgt spid="77"/>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78"/>
                                        </p:tgtEl>
                                        <p:attrNameLst>
                                          <p:attrName>style.visibility</p:attrName>
                                        </p:attrNameLst>
                                      </p:cBhvr>
                                      <p:to>
                                        <p:strVal val="visible"/>
                                      </p:to>
                                    </p:set>
                                    <p:animEffect transition="in" filter="fade">
                                      <p:cBhvr>
                                        <p:cTn id="71" dur="500"/>
                                        <p:tgtEl>
                                          <p:spTgt spid="78"/>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79"/>
                                        </p:tgtEl>
                                        <p:attrNameLst>
                                          <p:attrName>style.visibility</p:attrName>
                                        </p:attrNameLst>
                                      </p:cBhvr>
                                      <p:to>
                                        <p:strVal val="visible"/>
                                      </p:to>
                                    </p:set>
                                    <p:animEffect transition="in" filter="fade">
                                      <p:cBhvr>
                                        <p:cTn id="74" dur="500"/>
                                        <p:tgtEl>
                                          <p:spTgt spid="79"/>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84"/>
                                        </p:tgtEl>
                                        <p:attrNameLst>
                                          <p:attrName>style.visibility</p:attrName>
                                        </p:attrNameLst>
                                      </p:cBhvr>
                                      <p:to>
                                        <p:strVal val="visible"/>
                                      </p:to>
                                    </p:set>
                                    <p:animEffect transition="in" filter="fade">
                                      <p:cBhvr>
                                        <p:cTn id="77" dur="500"/>
                                        <p:tgtEl>
                                          <p:spTgt spid="84"/>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85"/>
                                        </p:tgtEl>
                                        <p:attrNameLst>
                                          <p:attrName>style.visibility</p:attrName>
                                        </p:attrNameLst>
                                      </p:cBhvr>
                                      <p:to>
                                        <p:strVal val="visible"/>
                                      </p:to>
                                    </p:set>
                                    <p:animEffect transition="in" filter="fade">
                                      <p:cBhvr>
                                        <p:cTn id="80" dur="500"/>
                                        <p:tgtEl>
                                          <p:spTgt spid="85"/>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86"/>
                                        </p:tgtEl>
                                        <p:attrNameLst>
                                          <p:attrName>style.visibility</p:attrName>
                                        </p:attrNameLst>
                                      </p:cBhvr>
                                      <p:to>
                                        <p:strVal val="visible"/>
                                      </p:to>
                                    </p:set>
                                    <p:animEffect transition="in" filter="fade">
                                      <p:cBhvr>
                                        <p:cTn id="83" dur="500"/>
                                        <p:tgtEl>
                                          <p:spTgt spid="86"/>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87"/>
                                        </p:tgtEl>
                                        <p:attrNameLst>
                                          <p:attrName>style.visibility</p:attrName>
                                        </p:attrNameLst>
                                      </p:cBhvr>
                                      <p:to>
                                        <p:strVal val="visible"/>
                                      </p:to>
                                    </p:set>
                                    <p:animEffect transition="in" filter="fade">
                                      <p:cBhvr>
                                        <p:cTn id="86" dur="500"/>
                                        <p:tgtEl>
                                          <p:spTgt spid="87"/>
                                        </p:tgtEl>
                                      </p:cBhvr>
                                    </p:animEffect>
                                  </p:childTnLst>
                                </p:cTn>
                              </p:par>
                              <p:par>
                                <p:cTn id="87" presetID="10" presetClass="entr" presetSubtype="0" fill="hold" grpId="0" nodeType="withEffect">
                                  <p:stCondLst>
                                    <p:cond delay="0"/>
                                  </p:stCondLst>
                                  <p:childTnLst>
                                    <p:set>
                                      <p:cBhvr>
                                        <p:cTn id="88" dur="1" fill="hold">
                                          <p:stCondLst>
                                            <p:cond delay="0"/>
                                          </p:stCondLst>
                                        </p:cTn>
                                        <p:tgtEl>
                                          <p:spTgt spid="90"/>
                                        </p:tgtEl>
                                        <p:attrNameLst>
                                          <p:attrName>style.visibility</p:attrName>
                                        </p:attrNameLst>
                                      </p:cBhvr>
                                      <p:to>
                                        <p:strVal val="visible"/>
                                      </p:to>
                                    </p:set>
                                    <p:animEffect transition="in" filter="fade">
                                      <p:cBhvr>
                                        <p:cTn id="89" dur="500"/>
                                        <p:tgtEl>
                                          <p:spTgt spid="90"/>
                                        </p:tgtEl>
                                      </p:cBhvr>
                                    </p:animEffect>
                                  </p:childTnLst>
                                </p:cTn>
                              </p:par>
                              <p:par>
                                <p:cTn id="90" presetID="10" presetClass="entr" presetSubtype="0" fill="hold" grpId="0" nodeType="withEffect">
                                  <p:stCondLst>
                                    <p:cond delay="0"/>
                                  </p:stCondLst>
                                  <p:childTnLst>
                                    <p:set>
                                      <p:cBhvr>
                                        <p:cTn id="91" dur="1" fill="hold">
                                          <p:stCondLst>
                                            <p:cond delay="0"/>
                                          </p:stCondLst>
                                        </p:cTn>
                                        <p:tgtEl>
                                          <p:spTgt spid="91"/>
                                        </p:tgtEl>
                                        <p:attrNameLst>
                                          <p:attrName>style.visibility</p:attrName>
                                        </p:attrNameLst>
                                      </p:cBhvr>
                                      <p:to>
                                        <p:strVal val="visible"/>
                                      </p:to>
                                    </p:set>
                                    <p:animEffect transition="in" filter="fade">
                                      <p:cBhvr>
                                        <p:cTn id="92" dur="500"/>
                                        <p:tgtEl>
                                          <p:spTgt spid="91"/>
                                        </p:tgtEl>
                                      </p:cBhvr>
                                    </p:animEffect>
                                  </p:childTnLst>
                                </p:cTn>
                              </p:par>
                              <p:par>
                                <p:cTn id="93" presetID="10" presetClass="entr" presetSubtype="0" fill="hold" grpId="0" nodeType="withEffect">
                                  <p:stCondLst>
                                    <p:cond delay="0"/>
                                  </p:stCondLst>
                                  <p:childTnLst>
                                    <p:set>
                                      <p:cBhvr>
                                        <p:cTn id="94" dur="1" fill="hold">
                                          <p:stCondLst>
                                            <p:cond delay="0"/>
                                          </p:stCondLst>
                                        </p:cTn>
                                        <p:tgtEl>
                                          <p:spTgt spid="92"/>
                                        </p:tgtEl>
                                        <p:attrNameLst>
                                          <p:attrName>style.visibility</p:attrName>
                                        </p:attrNameLst>
                                      </p:cBhvr>
                                      <p:to>
                                        <p:strVal val="visible"/>
                                      </p:to>
                                    </p:set>
                                    <p:animEffect transition="in" filter="fade">
                                      <p:cBhvr>
                                        <p:cTn id="95" dur="500"/>
                                        <p:tgtEl>
                                          <p:spTgt spid="92"/>
                                        </p:tgtEl>
                                      </p:cBhvr>
                                    </p:animEffect>
                                  </p:childTnLst>
                                </p:cTn>
                              </p:par>
                              <p:par>
                                <p:cTn id="96" presetID="10" presetClass="entr" presetSubtype="0" fill="hold" grpId="0" nodeType="withEffect">
                                  <p:stCondLst>
                                    <p:cond delay="0"/>
                                  </p:stCondLst>
                                  <p:childTnLst>
                                    <p:set>
                                      <p:cBhvr>
                                        <p:cTn id="97" dur="1" fill="hold">
                                          <p:stCondLst>
                                            <p:cond delay="0"/>
                                          </p:stCondLst>
                                        </p:cTn>
                                        <p:tgtEl>
                                          <p:spTgt spid="93"/>
                                        </p:tgtEl>
                                        <p:attrNameLst>
                                          <p:attrName>style.visibility</p:attrName>
                                        </p:attrNameLst>
                                      </p:cBhvr>
                                      <p:to>
                                        <p:strVal val="visible"/>
                                      </p:to>
                                    </p:set>
                                    <p:animEffect transition="in" filter="fade">
                                      <p:cBhvr>
                                        <p:cTn id="98" dur="500"/>
                                        <p:tgtEl>
                                          <p:spTgt spid="93"/>
                                        </p:tgtEl>
                                      </p:cBhvr>
                                    </p:animEffect>
                                  </p:childTnLst>
                                </p:cTn>
                              </p:par>
                              <p:par>
                                <p:cTn id="99" presetID="10" presetClass="entr" presetSubtype="0" fill="hold" grpId="0" nodeType="withEffect">
                                  <p:stCondLst>
                                    <p:cond delay="0"/>
                                  </p:stCondLst>
                                  <p:childTnLst>
                                    <p:set>
                                      <p:cBhvr>
                                        <p:cTn id="100" dur="1" fill="hold">
                                          <p:stCondLst>
                                            <p:cond delay="0"/>
                                          </p:stCondLst>
                                        </p:cTn>
                                        <p:tgtEl>
                                          <p:spTgt spid="94"/>
                                        </p:tgtEl>
                                        <p:attrNameLst>
                                          <p:attrName>style.visibility</p:attrName>
                                        </p:attrNameLst>
                                      </p:cBhvr>
                                      <p:to>
                                        <p:strVal val="visible"/>
                                      </p:to>
                                    </p:set>
                                    <p:animEffect transition="in" filter="fade">
                                      <p:cBhvr>
                                        <p:cTn id="101" dur="500"/>
                                        <p:tgtEl>
                                          <p:spTgt spid="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50" grpId="0" animBg="1"/>
      <p:bldP spid="51" grpId="0" animBg="1"/>
      <p:bldP spid="72" grpId="0" animBg="1"/>
      <p:bldP spid="56" grpId="0"/>
      <p:bldP spid="57" grpId="0"/>
      <p:bldP spid="58" grpId="0" animBg="1"/>
      <p:bldP spid="60" grpId="0"/>
      <p:bldP spid="64" grpId="0" animBg="1"/>
      <p:bldP spid="65" grpId="0" animBg="1"/>
      <p:bldP spid="70" grpId="0" animBg="1"/>
      <p:bldP spid="71" grpId="0" animBg="1"/>
      <p:bldP spid="73" grpId="0" animBg="1"/>
      <p:bldP spid="74" grpId="0" animBg="1"/>
      <p:bldP spid="75" grpId="0" animBg="1"/>
      <p:bldP spid="76" grpId="0" animBg="1"/>
      <p:bldP spid="77" grpId="0" animBg="1"/>
      <p:bldP spid="78" grpId="0" animBg="1"/>
      <p:bldP spid="79" grpId="0" animBg="1"/>
      <p:bldP spid="84" grpId="0" animBg="1"/>
      <p:bldP spid="85" grpId="0" animBg="1"/>
      <p:bldP spid="86" grpId="0" animBg="1"/>
      <p:bldP spid="87" grpId="0" animBg="1"/>
      <p:bldP spid="90" grpId="0" animBg="1"/>
      <p:bldP spid="91" grpId="0" animBg="1"/>
      <p:bldP spid="92" grpId="0" animBg="1"/>
      <p:bldP spid="93" grpId="0" animBg="1"/>
      <p:bldP spid="94" grpId="0" animBg="1"/>
      <p:bldP spid="40"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ja-JP" altLang="en-US" dirty="0"/>
              <a:t>モンテカルロ法の特徴</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22</a:t>
            </a:fld>
            <a:endParaRPr lang="ja-JP" altLang="en-US" dirty="0"/>
          </a:p>
        </p:txBody>
      </p:sp>
      <p:sp>
        <p:nvSpPr>
          <p:cNvPr id="5" name="二等辺三角形 4"/>
          <p:cNvSpPr/>
          <p:nvPr/>
        </p:nvSpPr>
        <p:spPr>
          <a:xfrm>
            <a:off x="82518" y="4067644"/>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6" name="円/楕円 5"/>
          <p:cNvSpPr/>
          <p:nvPr/>
        </p:nvSpPr>
        <p:spPr>
          <a:xfrm>
            <a:off x="2132844" y="3300331"/>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7" name="直線コネクタ 6"/>
          <p:cNvCxnSpPr>
            <a:stCxn id="12" idx="1"/>
            <a:endCxn id="6" idx="4"/>
          </p:cNvCxnSpPr>
          <p:nvPr/>
        </p:nvCxnSpPr>
        <p:spPr>
          <a:xfrm flipH="1" flipV="1">
            <a:off x="2240844" y="3516331"/>
            <a:ext cx="1581726" cy="3669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 name="直線コネクタ 7"/>
          <p:cNvCxnSpPr>
            <a:stCxn id="6" idx="4"/>
            <a:endCxn id="15" idx="0"/>
          </p:cNvCxnSpPr>
          <p:nvPr/>
        </p:nvCxnSpPr>
        <p:spPr>
          <a:xfrm flipH="1">
            <a:off x="612870" y="3516331"/>
            <a:ext cx="1627974" cy="33531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 name="直線コネクタ 8"/>
          <p:cNvCxnSpPr>
            <a:stCxn id="13" idx="0"/>
            <a:endCxn id="6" idx="4"/>
          </p:cNvCxnSpPr>
          <p:nvPr/>
        </p:nvCxnSpPr>
        <p:spPr>
          <a:xfrm flipH="1" flipV="1">
            <a:off x="2240844" y="3516331"/>
            <a:ext cx="553222" cy="335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 name="直線コネクタ 9"/>
          <p:cNvCxnSpPr>
            <a:stCxn id="14" idx="0"/>
            <a:endCxn id="6" idx="4"/>
          </p:cNvCxnSpPr>
          <p:nvPr/>
        </p:nvCxnSpPr>
        <p:spPr>
          <a:xfrm flipV="1">
            <a:off x="1732629" y="3516331"/>
            <a:ext cx="508215" cy="3353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 name="テキスト ボックス 10"/>
          <p:cNvSpPr txBox="1"/>
          <p:nvPr/>
        </p:nvSpPr>
        <p:spPr>
          <a:xfrm>
            <a:off x="2380579" y="3174961"/>
            <a:ext cx="1723549" cy="461665"/>
          </a:xfrm>
          <a:prstGeom prst="rect">
            <a:avLst/>
          </a:prstGeom>
          <a:noFill/>
        </p:spPr>
        <p:txBody>
          <a:bodyPr wrap="none" rtlCol="0">
            <a:spAutoFit/>
          </a:bodyPr>
          <a:lstStyle/>
          <a:p>
            <a:r>
              <a:rPr kumimoji="1" lang="ja-JP" altLang="en-US" sz="2400" dirty="0"/>
              <a:t>現在の盤面</a:t>
            </a:r>
          </a:p>
        </p:txBody>
      </p:sp>
      <p:sp>
        <p:nvSpPr>
          <p:cNvPr id="12" name="円/楕円 11"/>
          <p:cNvSpPr/>
          <p:nvPr/>
        </p:nvSpPr>
        <p:spPr>
          <a:xfrm>
            <a:off x="3790938" y="3851644"/>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3" name="円/楕円 12"/>
          <p:cNvSpPr/>
          <p:nvPr/>
        </p:nvSpPr>
        <p:spPr>
          <a:xfrm>
            <a:off x="2686066" y="3851641"/>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4" name="円/楕円 13"/>
          <p:cNvSpPr/>
          <p:nvPr/>
        </p:nvSpPr>
        <p:spPr>
          <a:xfrm>
            <a:off x="1624629" y="3851642"/>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 name="円/楕円 14"/>
          <p:cNvSpPr/>
          <p:nvPr/>
        </p:nvSpPr>
        <p:spPr>
          <a:xfrm>
            <a:off x="504870" y="385164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6" name="二等辺三角形 15"/>
          <p:cNvSpPr/>
          <p:nvPr/>
        </p:nvSpPr>
        <p:spPr>
          <a:xfrm>
            <a:off x="1188252" y="4067642"/>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7" name="二等辺三角形 16"/>
          <p:cNvSpPr/>
          <p:nvPr/>
        </p:nvSpPr>
        <p:spPr>
          <a:xfrm>
            <a:off x="226345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8" name="二等辺三角形 17"/>
          <p:cNvSpPr/>
          <p:nvPr/>
        </p:nvSpPr>
        <p:spPr>
          <a:xfrm>
            <a:off x="336682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9" name="テキスト ボックス 18"/>
          <p:cNvSpPr txBox="1"/>
          <p:nvPr/>
        </p:nvSpPr>
        <p:spPr>
          <a:xfrm>
            <a:off x="4115941" y="3728810"/>
            <a:ext cx="1415772" cy="461665"/>
          </a:xfrm>
          <a:prstGeom prst="rect">
            <a:avLst/>
          </a:prstGeom>
          <a:noFill/>
        </p:spPr>
        <p:txBody>
          <a:bodyPr wrap="none" rtlCol="0">
            <a:spAutoFit/>
          </a:bodyPr>
          <a:lstStyle/>
          <a:p>
            <a:r>
              <a:rPr kumimoji="1" lang="ja-JP" altLang="en-US" sz="2400" dirty="0"/>
              <a:t>次の操作</a:t>
            </a:r>
          </a:p>
        </p:txBody>
      </p:sp>
      <p:sp>
        <p:nvSpPr>
          <p:cNvPr id="20" name="円/楕円 19"/>
          <p:cNvSpPr/>
          <p:nvPr/>
        </p:nvSpPr>
        <p:spPr>
          <a:xfrm>
            <a:off x="3618572" y="62524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乗算記号 20"/>
          <p:cNvSpPr/>
          <p:nvPr/>
        </p:nvSpPr>
        <p:spPr>
          <a:xfrm>
            <a:off x="3304816" y="6198472"/>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2" name="円/楕円 21"/>
          <p:cNvSpPr/>
          <p:nvPr/>
        </p:nvSpPr>
        <p:spPr>
          <a:xfrm>
            <a:off x="3937439"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22"/>
          <p:cNvSpPr/>
          <p:nvPr/>
        </p:nvSpPr>
        <p:spPr>
          <a:xfrm>
            <a:off x="4256306"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円/楕円 23"/>
          <p:cNvSpPr/>
          <p:nvPr/>
        </p:nvSpPr>
        <p:spPr>
          <a:xfrm>
            <a:off x="2573070" y="62450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24"/>
          <p:cNvSpPr/>
          <p:nvPr/>
        </p:nvSpPr>
        <p:spPr>
          <a:xfrm>
            <a:off x="2301455" y="6248269"/>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25"/>
          <p:cNvSpPr/>
          <p:nvPr/>
        </p:nvSpPr>
        <p:spPr>
          <a:xfrm>
            <a:off x="2844685" y="625138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円/楕円 26"/>
          <p:cNvSpPr/>
          <p:nvPr/>
        </p:nvSpPr>
        <p:spPr>
          <a:xfrm>
            <a:off x="3104194" y="6255585"/>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乗算記号 27"/>
          <p:cNvSpPr/>
          <p:nvPr/>
        </p:nvSpPr>
        <p:spPr>
          <a:xfrm>
            <a:off x="848031"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9" name="乗算記号 28"/>
          <p:cNvSpPr/>
          <p:nvPr/>
        </p:nvSpPr>
        <p:spPr>
          <a:xfrm>
            <a:off x="6553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0" name="乗算記号 29"/>
          <p:cNvSpPr/>
          <p:nvPr/>
        </p:nvSpPr>
        <p:spPr>
          <a:xfrm>
            <a:off x="119785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1" name="乗算記号 30"/>
          <p:cNvSpPr/>
          <p:nvPr/>
        </p:nvSpPr>
        <p:spPr>
          <a:xfrm>
            <a:off x="323409"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2" name="乗算記号 31"/>
          <p:cNvSpPr/>
          <p:nvPr/>
        </p:nvSpPr>
        <p:spPr>
          <a:xfrm>
            <a:off x="145834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3" name="乗算記号 32"/>
          <p:cNvSpPr/>
          <p:nvPr/>
        </p:nvSpPr>
        <p:spPr>
          <a:xfrm>
            <a:off x="171380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4" name="乗算記号 33"/>
          <p:cNvSpPr/>
          <p:nvPr/>
        </p:nvSpPr>
        <p:spPr>
          <a:xfrm>
            <a:off x="1981607"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5" name="円/楕円 34"/>
          <p:cNvSpPr/>
          <p:nvPr/>
        </p:nvSpPr>
        <p:spPr>
          <a:xfrm>
            <a:off x="634742" y="622622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円/楕円 36"/>
          <p:cNvSpPr/>
          <p:nvPr/>
        </p:nvSpPr>
        <p:spPr>
          <a:xfrm>
            <a:off x="4643532" y="5128344"/>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乗算記号 37"/>
          <p:cNvSpPr/>
          <p:nvPr/>
        </p:nvSpPr>
        <p:spPr>
          <a:xfrm>
            <a:off x="4594859" y="5357069"/>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9" name="テキスト ボックス 38"/>
          <p:cNvSpPr txBox="1"/>
          <p:nvPr/>
        </p:nvSpPr>
        <p:spPr>
          <a:xfrm>
            <a:off x="4869430" y="5033904"/>
            <a:ext cx="633507" cy="646331"/>
          </a:xfrm>
          <a:prstGeom prst="rect">
            <a:avLst/>
          </a:prstGeom>
          <a:noFill/>
        </p:spPr>
        <p:txBody>
          <a:bodyPr wrap="none" rtlCol="0">
            <a:spAutoFit/>
          </a:bodyPr>
          <a:lstStyle/>
          <a:p>
            <a:r>
              <a:rPr kumimoji="1" lang="ja-JP" altLang="en-US" dirty="0"/>
              <a:t>勝ち</a:t>
            </a:r>
            <a:endParaRPr kumimoji="1" lang="en-US" altLang="ja-JP" dirty="0"/>
          </a:p>
          <a:p>
            <a:r>
              <a:rPr lang="ja-JP" altLang="en-US" dirty="0"/>
              <a:t>負け</a:t>
            </a:r>
            <a:endParaRPr kumimoji="1" lang="ja-JP" altLang="en-US" dirty="0"/>
          </a:p>
        </p:txBody>
      </p:sp>
      <p:grpSp>
        <p:nvGrpSpPr>
          <p:cNvPr id="49" name="グループ化 48"/>
          <p:cNvGrpSpPr/>
          <p:nvPr/>
        </p:nvGrpSpPr>
        <p:grpSpPr>
          <a:xfrm>
            <a:off x="627921" y="4262243"/>
            <a:ext cx="4157799" cy="471823"/>
            <a:chOff x="610705" y="4498325"/>
            <a:chExt cx="4157799" cy="471823"/>
          </a:xfrm>
        </p:grpSpPr>
        <p:sp>
          <p:nvSpPr>
            <p:cNvPr id="74" name="テキスト ボックス 73"/>
            <p:cNvSpPr txBox="1"/>
            <p:nvPr/>
          </p:nvSpPr>
          <p:spPr>
            <a:xfrm>
              <a:off x="610705" y="4508483"/>
              <a:ext cx="748923" cy="461665"/>
            </a:xfrm>
            <a:prstGeom prst="rect">
              <a:avLst/>
            </a:prstGeom>
            <a:noFill/>
          </p:spPr>
          <p:txBody>
            <a:bodyPr wrap="none" rtlCol="0">
              <a:spAutoFit/>
            </a:bodyPr>
            <a:lstStyle/>
            <a:p>
              <a:r>
                <a:rPr lang="en-US" altLang="ja-JP" sz="2400" dirty="0">
                  <a:solidFill>
                    <a:srgbClr val="00B050"/>
                  </a:solidFill>
                </a:rPr>
                <a:t>30</a:t>
              </a:r>
              <a:r>
                <a:rPr kumimoji="1" lang="en-US" altLang="ja-JP" sz="2400" dirty="0">
                  <a:solidFill>
                    <a:srgbClr val="00B050"/>
                  </a:solidFill>
                </a:rPr>
                <a:t>%</a:t>
              </a:r>
              <a:endParaRPr kumimoji="1" lang="ja-JP" altLang="en-US" sz="2400" dirty="0">
                <a:solidFill>
                  <a:srgbClr val="00B050"/>
                </a:solidFill>
              </a:endParaRPr>
            </a:p>
          </p:txBody>
        </p:sp>
        <p:sp>
          <p:nvSpPr>
            <p:cNvPr id="75" name="テキスト ボックス 74"/>
            <p:cNvSpPr txBox="1"/>
            <p:nvPr/>
          </p:nvSpPr>
          <p:spPr>
            <a:xfrm>
              <a:off x="1753809" y="4508483"/>
              <a:ext cx="748923" cy="461665"/>
            </a:xfrm>
            <a:prstGeom prst="rect">
              <a:avLst/>
            </a:prstGeom>
            <a:noFill/>
          </p:spPr>
          <p:txBody>
            <a:bodyPr wrap="none" rtlCol="0">
              <a:spAutoFit/>
            </a:bodyPr>
            <a:lstStyle/>
            <a:p>
              <a:r>
                <a:rPr lang="en-US" altLang="ja-JP" sz="2400" dirty="0">
                  <a:solidFill>
                    <a:srgbClr val="00B050"/>
                  </a:solidFill>
                </a:rPr>
                <a:t>20</a:t>
              </a:r>
              <a:r>
                <a:rPr kumimoji="1" lang="en-US" altLang="ja-JP" sz="2400" dirty="0">
                  <a:solidFill>
                    <a:srgbClr val="00B050"/>
                  </a:solidFill>
                </a:rPr>
                <a:t>%</a:t>
              </a:r>
              <a:endParaRPr kumimoji="1" lang="ja-JP" altLang="en-US" sz="2400" dirty="0">
                <a:solidFill>
                  <a:srgbClr val="00B050"/>
                </a:solidFill>
              </a:endParaRPr>
            </a:p>
          </p:txBody>
        </p:sp>
        <p:sp>
          <p:nvSpPr>
            <p:cNvPr id="76" name="テキスト ボックス 75"/>
            <p:cNvSpPr txBox="1"/>
            <p:nvPr/>
          </p:nvSpPr>
          <p:spPr>
            <a:xfrm>
              <a:off x="2812099" y="4498325"/>
              <a:ext cx="748923" cy="461665"/>
            </a:xfrm>
            <a:prstGeom prst="rect">
              <a:avLst/>
            </a:prstGeom>
            <a:noFill/>
          </p:spPr>
          <p:txBody>
            <a:bodyPr wrap="none" rtlCol="0">
              <a:spAutoFit/>
            </a:bodyPr>
            <a:lstStyle/>
            <a:p>
              <a:r>
                <a:rPr kumimoji="1" lang="en-US" altLang="ja-JP" sz="2400" dirty="0">
                  <a:solidFill>
                    <a:srgbClr val="00B050"/>
                  </a:solidFill>
                </a:rPr>
                <a:t>80%</a:t>
              </a:r>
              <a:endParaRPr kumimoji="1" lang="ja-JP" altLang="en-US" sz="2400" dirty="0">
                <a:solidFill>
                  <a:srgbClr val="00B050"/>
                </a:solidFill>
              </a:endParaRPr>
            </a:p>
          </p:txBody>
        </p:sp>
        <p:sp>
          <p:nvSpPr>
            <p:cNvPr id="77" name="テキスト ボックス 76"/>
            <p:cNvSpPr txBox="1"/>
            <p:nvPr/>
          </p:nvSpPr>
          <p:spPr>
            <a:xfrm>
              <a:off x="4019581" y="4508483"/>
              <a:ext cx="748923" cy="461665"/>
            </a:xfrm>
            <a:prstGeom prst="rect">
              <a:avLst/>
            </a:prstGeom>
            <a:noFill/>
          </p:spPr>
          <p:txBody>
            <a:bodyPr wrap="none" rtlCol="0">
              <a:spAutoFit/>
            </a:bodyPr>
            <a:lstStyle/>
            <a:p>
              <a:r>
                <a:rPr kumimoji="1" lang="en-US" altLang="ja-JP" sz="2400" dirty="0">
                  <a:solidFill>
                    <a:srgbClr val="00B050"/>
                  </a:solidFill>
                </a:rPr>
                <a:t>90%</a:t>
              </a:r>
              <a:endParaRPr kumimoji="1" lang="ja-JP" altLang="en-US" sz="2400" dirty="0">
                <a:solidFill>
                  <a:srgbClr val="00B050"/>
                </a:solidFill>
              </a:endParaRPr>
            </a:p>
          </p:txBody>
        </p:sp>
      </p:grpSp>
      <p:sp>
        <p:nvSpPr>
          <p:cNvPr id="52" name="正方形/長方形 51"/>
          <p:cNvSpPr/>
          <p:nvPr/>
        </p:nvSpPr>
        <p:spPr>
          <a:xfrm>
            <a:off x="1527874" y="2373232"/>
            <a:ext cx="6231315" cy="646331"/>
          </a:xfrm>
          <a:prstGeom prst="rect">
            <a:avLst/>
          </a:prstGeom>
          <a:ln>
            <a:solidFill>
              <a:schemeClr val="tx1"/>
            </a:solidFill>
          </a:ln>
        </p:spPr>
        <p:txBody>
          <a:bodyPr wrap="square">
            <a:spAutoFit/>
          </a:bodyPr>
          <a:lstStyle/>
          <a:p>
            <a:r>
              <a:rPr lang="ja-JP" altLang="en-US" sz="3600" dirty="0">
                <a:solidFill>
                  <a:srgbClr val="FF0000"/>
                </a:solidFill>
              </a:rPr>
              <a:t>どれくらいやれば十分なのか？</a:t>
            </a:r>
            <a:endParaRPr lang="en-US" altLang="ja-JP" sz="3600" dirty="0">
              <a:solidFill>
                <a:srgbClr val="FF0000"/>
              </a:solidFill>
            </a:endParaRPr>
          </a:p>
        </p:txBody>
      </p:sp>
      <p:sp>
        <p:nvSpPr>
          <p:cNvPr id="54" name="テキスト ボックス 53"/>
          <p:cNvSpPr txBox="1"/>
          <p:nvPr/>
        </p:nvSpPr>
        <p:spPr>
          <a:xfrm>
            <a:off x="4513865" y="6446719"/>
            <a:ext cx="1467068" cy="400110"/>
          </a:xfrm>
          <a:prstGeom prst="rect">
            <a:avLst/>
          </a:prstGeom>
          <a:noFill/>
        </p:spPr>
        <p:txBody>
          <a:bodyPr wrap="none" rtlCol="0">
            <a:spAutoFit/>
          </a:bodyPr>
          <a:lstStyle/>
          <a:p>
            <a:r>
              <a:rPr kumimoji="1" lang="ja-JP" altLang="en-US" sz="2000" dirty="0"/>
              <a:t>実際の勝率</a:t>
            </a:r>
          </a:p>
        </p:txBody>
      </p:sp>
      <p:grpSp>
        <p:nvGrpSpPr>
          <p:cNvPr id="55" name="グループ化 54"/>
          <p:cNvGrpSpPr/>
          <p:nvPr/>
        </p:nvGrpSpPr>
        <p:grpSpPr>
          <a:xfrm>
            <a:off x="222555" y="6452540"/>
            <a:ext cx="4157799" cy="471823"/>
            <a:chOff x="612870" y="4089115"/>
            <a:chExt cx="4157799" cy="471823"/>
          </a:xfrm>
        </p:grpSpPr>
        <p:sp>
          <p:nvSpPr>
            <p:cNvPr id="56" name="テキスト ボックス 55"/>
            <p:cNvSpPr txBox="1"/>
            <p:nvPr/>
          </p:nvSpPr>
          <p:spPr>
            <a:xfrm>
              <a:off x="612870" y="4099273"/>
              <a:ext cx="748923" cy="461665"/>
            </a:xfrm>
            <a:prstGeom prst="rect">
              <a:avLst/>
            </a:prstGeom>
            <a:noFill/>
          </p:spPr>
          <p:txBody>
            <a:bodyPr wrap="none" rtlCol="0">
              <a:spAutoFit/>
            </a:bodyPr>
            <a:lstStyle/>
            <a:p>
              <a:r>
                <a:rPr kumimoji="1" lang="en-US" altLang="ja-JP" sz="2400" dirty="0"/>
                <a:t>21%</a:t>
              </a:r>
              <a:endParaRPr kumimoji="1" lang="ja-JP" altLang="en-US" sz="2400" dirty="0"/>
            </a:p>
          </p:txBody>
        </p:sp>
        <p:sp>
          <p:nvSpPr>
            <p:cNvPr id="58" name="テキスト ボックス 57"/>
            <p:cNvSpPr txBox="1"/>
            <p:nvPr/>
          </p:nvSpPr>
          <p:spPr>
            <a:xfrm>
              <a:off x="1755974" y="4099273"/>
              <a:ext cx="748923" cy="461665"/>
            </a:xfrm>
            <a:prstGeom prst="rect">
              <a:avLst/>
            </a:prstGeom>
            <a:noFill/>
          </p:spPr>
          <p:txBody>
            <a:bodyPr wrap="none" rtlCol="0">
              <a:spAutoFit/>
            </a:bodyPr>
            <a:lstStyle/>
            <a:p>
              <a:r>
                <a:rPr kumimoji="1" lang="en-US" altLang="ja-JP" sz="2400" dirty="0"/>
                <a:t>14%</a:t>
              </a:r>
              <a:endParaRPr kumimoji="1" lang="ja-JP" altLang="en-US" sz="2400" dirty="0"/>
            </a:p>
          </p:txBody>
        </p:sp>
        <p:sp>
          <p:nvSpPr>
            <p:cNvPr id="59" name="テキスト ボックス 58"/>
            <p:cNvSpPr txBox="1"/>
            <p:nvPr/>
          </p:nvSpPr>
          <p:spPr>
            <a:xfrm>
              <a:off x="2814264" y="4089115"/>
              <a:ext cx="748923" cy="461665"/>
            </a:xfrm>
            <a:prstGeom prst="rect">
              <a:avLst/>
            </a:prstGeom>
            <a:noFill/>
          </p:spPr>
          <p:txBody>
            <a:bodyPr wrap="none" rtlCol="0">
              <a:spAutoFit/>
            </a:bodyPr>
            <a:lstStyle/>
            <a:p>
              <a:r>
                <a:rPr kumimoji="1" lang="en-US" altLang="ja-JP" sz="2400" dirty="0"/>
                <a:t>73%</a:t>
              </a:r>
              <a:endParaRPr kumimoji="1" lang="ja-JP" altLang="en-US" sz="2400" dirty="0"/>
            </a:p>
          </p:txBody>
        </p:sp>
        <p:sp>
          <p:nvSpPr>
            <p:cNvPr id="60" name="テキスト ボックス 59"/>
            <p:cNvSpPr txBox="1"/>
            <p:nvPr/>
          </p:nvSpPr>
          <p:spPr>
            <a:xfrm>
              <a:off x="4021746" y="4099273"/>
              <a:ext cx="748923" cy="461665"/>
            </a:xfrm>
            <a:prstGeom prst="rect">
              <a:avLst/>
            </a:prstGeom>
            <a:noFill/>
          </p:spPr>
          <p:txBody>
            <a:bodyPr wrap="none" rtlCol="0">
              <a:spAutoFit/>
            </a:bodyPr>
            <a:lstStyle/>
            <a:p>
              <a:r>
                <a:rPr kumimoji="1" lang="en-US" altLang="ja-JP" sz="2400" dirty="0"/>
                <a:t>88%</a:t>
              </a:r>
              <a:endParaRPr kumimoji="1" lang="ja-JP" altLang="en-US" sz="2400" dirty="0"/>
            </a:p>
          </p:txBody>
        </p:sp>
      </p:grpSp>
      <p:sp>
        <p:nvSpPr>
          <p:cNvPr id="61" name="円/楕円 60"/>
          <p:cNvSpPr/>
          <p:nvPr/>
        </p:nvSpPr>
        <p:spPr>
          <a:xfrm>
            <a:off x="1810510" y="595941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円/楕円 61"/>
          <p:cNvSpPr/>
          <p:nvPr/>
        </p:nvSpPr>
        <p:spPr>
          <a:xfrm>
            <a:off x="3845676" y="5941690"/>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乗算記号 62"/>
          <p:cNvSpPr/>
          <p:nvPr/>
        </p:nvSpPr>
        <p:spPr>
          <a:xfrm>
            <a:off x="215939" y="5897524"/>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64" name="円/楕円 63"/>
          <p:cNvSpPr/>
          <p:nvPr/>
        </p:nvSpPr>
        <p:spPr>
          <a:xfrm>
            <a:off x="4104128" y="5951524"/>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円/楕円 64"/>
          <p:cNvSpPr/>
          <p:nvPr/>
        </p:nvSpPr>
        <p:spPr>
          <a:xfrm>
            <a:off x="3570349" y="5967137"/>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円/楕円 65"/>
          <p:cNvSpPr/>
          <p:nvPr/>
        </p:nvSpPr>
        <p:spPr>
          <a:xfrm>
            <a:off x="4007941" y="570410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円/楕円 66"/>
          <p:cNvSpPr/>
          <p:nvPr/>
        </p:nvSpPr>
        <p:spPr>
          <a:xfrm>
            <a:off x="3696350" y="5697137"/>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円/楕円 67"/>
          <p:cNvSpPr/>
          <p:nvPr/>
        </p:nvSpPr>
        <p:spPr>
          <a:xfrm>
            <a:off x="3844732" y="5452177"/>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乗算記号 68"/>
          <p:cNvSpPr/>
          <p:nvPr/>
        </p:nvSpPr>
        <p:spPr>
          <a:xfrm>
            <a:off x="2550612" y="5909235"/>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8" name="円/楕円 77"/>
          <p:cNvSpPr/>
          <p:nvPr/>
        </p:nvSpPr>
        <p:spPr>
          <a:xfrm>
            <a:off x="2888194" y="596658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円/楕円 79"/>
          <p:cNvSpPr/>
          <p:nvPr/>
        </p:nvSpPr>
        <p:spPr>
          <a:xfrm>
            <a:off x="2693046" y="5701826"/>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1" name="円/楕円 80"/>
          <p:cNvSpPr/>
          <p:nvPr/>
        </p:nvSpPr>
        <p:spPr>
          <a:xfrm>
            <a:off x="2421117" y="571373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円/楕円 81"/>
          <p:cNvSpPr/>
          <p:nvPr/>
        </p:nvSpPr>
        <p:spPr>
          <a:xfrm>
            <a:off x="1545678" y="595714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3" name="円/楕円 82"/>
          <p:cNvSpPr/>
          <p:nvPr/>
        </p:nvSpPr>
        <p:spPr>
          <a:xfrm>
            <a:off x="582929" y="594701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 name="円/楕円 83"/>
          <p:cNvSpPr/>
          <p:nvPr/>
        </p:nvSpPr>
        <p:spPr>
          <a:xfrm>
            <a:off x="855282" y="5974389"/>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5" name="乗算記号 84"/>
          <p:cNvSpPr/>
          <p:nvPr/>
        </p:nvSpPr>
        <p:spPr>
          <a:xfrm>
            <a:off x="291434" y="5659732"/>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6" name="乗算記号 85"/>
          <p:cNvSpPr/>
          <p:nvPr/>
        </p:nvSpPr>
        <p:spPr>
          <a:xfrm>
            <a:off x="564011" y="5640969"/>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7" name="乗算記号 86"/>
          <p:cNvSpPr/>
          <p:nvPr/>
        </p:nvSpPr>
        <p:spPr>
          <a:xfrm>
            <a:off x="474342" y="5403087"/>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8" name="乗算記号 87"/>
          <p:cNvSpPr/>
          <p:nvPr/>
        </p:nvSpPr>
        <p:spPr>
          <a:xfrm>
            <a:off x="1243179" y="5887690"/>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9" name="乗算記号 88"/>
          <p:cNvSpPr/>
          <p:nvPr/>
        </p:nvSpPr>
        <p:spPr>
          <a:xfrm>
            <a:off x="1435920" y="5678431"/>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0" name="乗算記号 89"/>
          <p:cNvSpPr/>
          <p:nvPr/>
        </p:nvSpPr>
        <p:spPr>
          <a:xfrm>
            <a:off x="1689326" y="5668177"/>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1" name="乗算記号 90"/>
          <p:cNvSpPr/>
          <p:nvPr/>
        </p:nvSpPr>
        <p:spPr>
          <a:xfrm>
            <a:off x="1572658" y="5394840"/>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2" name="乗算記号 91"/>
          <p:cNvSpPr/>
          <p:nvPr/>
        </p:nvSpPr>
        <p:spPr>
          <a:xfrm>
            <a:off x="2291622" y="5913137"/>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3" name="円/楕円 92"/>
          <p:cNvSpPr/>
          <p:nvPr/>
        </p:nvSpPr>
        <p:spPr>
          <a:xfrm>
            <a:off x="2594887" y="542455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4" name="コンテンツ プレースホルダー 2">
            <a:extLst>
              <a:ext uri="{FF2B5EF4-FFF2-40B4-BE49-F238E27FC236}">
                <a16:creationId xmlns:a16="http://schemas.microsoft.com/office/drawing/2014/main" id="{A8C13462-C068-4191-9C20-1D6BA0A325C3}"/>
              </a:ext>
            </a:extLst>
          </p:cNvPr>
          <p:cNvSpPr txBox="1">
            <a:spLocks/>
          </p:cNvSpPr>
          <p:nvPr/>
        </p:nvSpPr>
        <p:spPr>
          <a:xfrm>
            <a:off x="372082" y="1678430"/>
            <a:ext cx="4088040" cy="567875"/>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プレイアウト数を増やす</a:t>
            </a:r>
          </a:p>
        </p:txBody>
      </p:sp>
      <p:sp>
        <p:nvSpPr>
          <p:cNvPr id="95" name="正方形/長方形 94">
            <a:extLst>
              <a:ext uri="{FF2B5EF4-FFF2-40B4-BE49-F238E27FC236}">
                <a16:creationId xmlns:a16="http://schemas.microsoft.com/office/drawing/2014/main" id="{5D0D8FA5-AF70-4F3E-937A-F7ECEA84B847}"/>
              </a:ext>
            </a:extLst>
          </p:cNvPr>
          <p:cNvSpPr/>
          <p:nvPr/>
        </p:nvSpPr>
        <p:spPr>
          <a:xfrm>
            <a:off x="4751532" y="1413539"/>
            <a:ext cx="4298054" cy="954107"/>
          </a:xfrm>
          <a:prstGeom prst="rect">
            <a:avLst/>
          </a:prstGeom>
        </p:spPr>
        <p:txBody>
          <a:bodyPr wrap="square">
            <a:spAutoFit/>
          </a:bodyPr>
          <a:lstStyle/>
          <a:p>
            <a:r>
              <a:rPr lang="ja-JP" altLang="en-US" sz="2800" dirty="0"/>
              <a:t>勝率は収束していき，</a:t>
            </a:r>
            <a:endParaRPr lang="en-US" altLang="ja-JP" sz="2800" dirty="0"/>
          </a:p>
          <a:p>
            <a:r>
              <a:rPr lang="ja-JP" altLang="en-US" sz="2800" dirty="0"/>
              <a:t>選択の精度が上がる</a:t>
            </a:r>
            <a:endParaRPr lang="en-US" altLang="ja-JP" sz="2800" dirty="0"/>
          </a:p>
        </p:txBody>
      </p:sp>
      <p:sp>
        <p:nvSpPr>
          <p:cNvPr id="96" name="下矢印 72">
            <a:extLst>
              <a:ext uri="{FF2B5EF4-FFF2-40B4-BE49-F238E27FC236}">
                <a16:creationId xmlns:a16="http://schemas.microsoft.com/office/drawing/2014/main" id="{9D5C5BD4-0A69-4FC6-AE18-E01F50F89DDF}"/>
              </a:ext>
            </a:extLst>
          </p:cNvPr>
          <p:cNvSpPr/>
          <p:nvPr/>
        </p:nvSpPr>
        <p:spPr>
          <a:xfrm rot="16200000">
            <a:off x="4237114" y="1746899"/>
            <a:ext cx="443849" cy="3069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7" name="コンテンツ プレースホルダー 2">
            <a:extLst>
              <a:ext uri="{FF2B5EF4-FFF2-40B4-BE49-F238E27FC236}">
                <a16:creationId xmlns:a16="http://schemas.microsoft.com/office/drawing/2014/main" id="{8C9B2F6E-10F6-47BD-912D-B07D93D87698}"/>
              </a:ext>
            </a:extLst>
          </p:cNvPr>
          <p:cNvSpPr txBox="1">
            <a:spLocks/>
          </p:cNvSpPr>
          <p:nvPr/>
        </p:nvSpPr>
        <p:spPr>
          <a:xfrm>
            <a:off x="473434" y="923933"/>
            <a:ext cx="8095800" cy="485061"/>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モンテカルロ法は一番</a:t>
            </a:r>
            <a:r>
              <a:rPr lang="ja-JP" altLang="en-US" dirty="0">
                <a:solidFill>
                  <a:srgbClr val="FF0000"/>
                </a:solidFill>
              </a:rPr>
              <a:t>勝率が高そう</a:t>
            </a:r>
            <a:r>
              <a:rPr lang="ja-JP" altLang="en-US" dirty="0"/>
              <a:t>な操作を選択する</a:t>
            </a:r>
          </a:p>
        </p:txBody>
      </p:sp>
      <p:sp>
        <p:nvSpPr>
          <p:cNvPr id="98" name="テキスト ボックス 97"/>
          <p:cNvSpPr txBox="1"/>
          <p:nvPr/>
        </p:nvSpPr>
        <p:spPr>
          <a:xfrm>
            <a:off x="4769403" y="4272157"/>
            <a:ext cx="2969083" cy="400110"/>
          </a:xfrm>
          <a:prstGeom prst="rect">
            <a:avLst/>
          </a:prstGeom>
          <a:noFill/>
        </p:spPr>
        <p:txBody>
          <a:bodyPr wrap="none" rtlCol="0">
            <a:spAutoFit/>
          </a:bodyPr>
          <a:lstStyle/>
          <a:p>
            <a:r>
              <a:rPr kumimoji="1" lang="ja-JP" altLang="en-US" sz="2000" dirty="0"/>
              <a:t>プレイアウトで求めた勝率</a:t>
            </a:r>
          </a:p>
        </p:txBody>
      </p:sp>
      <mc:AlternateContent xmlns:mc="http://schemas.openxmlformats.org/markup-compatibility/2006" xmlns:a14="http://schemas.microsoft.com/office/drawing/2010/main">
        <mc:Choice Requires="a14">
          <p:sp>
            <p:nvSpPr>
              <p:cNvPr id="99" name="角丸四角形吹き出し 98"/>
              <p:cNvSpPr/>
              <p:nvPr/>
            </p:nvSpPr>
            <p:spPr>
              <a:xfrm>
                <a:off x="5247399" y="5713732"/>
                <a:ext cx="3847802" cy="747459"/>
              </a:xfrm>
              <a:prstGeom prst="wedgeRoundRectCallout">
                <a:avLst>
                  <a:gd name="adj1" fmla="val -50160"/>
                  <a:gd name="adj2" fmla="val 57294"/>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f>
                        <m:fPr>
                          <m:ctrlPr>
                            <a:rPr lang="en-US" altLang="ja-JP" i="1" smtClean="0">
                              <a:latin typeface="Cambria Math" panose="02040503050406030204" pitchFamily="18" charset="0"/>
                            </a:rPr>
                          </m:ctrlPr>
                        </m:fPr>
                        <m:num>
                          <m:r>
                            <a:rPr lang="ja-JP" altLang="en-US" i="1">
                              <a:solidFill>
                                <a:srgbClr val="FF0000"/>
                              </a:solidFill>
                              <a:latin typeface="Cambria Math" panose="02040503050406030204" pitchFamily="18" charset="0"/>
                            </a:rPr>
                            <m:t>勝利した盤面の数</m:t>
                          </m:r>
                        </m:num>
                        <m:den>
                          <m:r>
                            <a:rPr lang="ja-JP" altLang="en-US" i="1">
                              <a:solidFill>
                                <a:srgbClr val="002060"/>
                              </a:solidFill>
                              <a:latin typeface="Cambria Math" panose="02040503050406030204" pitchFamily="18" charset="0"/>
                            </a:rPr>
                            <m:t>次の操作以降の全ての終了盤面の数</m:t>
                          </m:r>
                        </m:den>
                      </m:f>
                    </m:oMath>
                  </m:oMathPara>
                </a14:m>
                <a:endParaRPr kumimoji="1" lang="ja-JP" altLang="en-US" dirty="0"/>
              </a:p>
            </p:txBody>
          </p:sp>
        </mc:Choice>
        <mc:Fallback xmlns="">
          <p:sp>
            <p:nvSpPr>
              <p:cNvPr id="99" name="角丸四角形吹き出し 98"/>
              <p:cNvSpPr>
                <a:spLocks noRot="1" noChangeAspect="1" noMove="1" noResize="1" noEditPoints="1" noAdjustHandles="1" noChangeArrowheads="1" noChangeShapeType="1" noTextEdit="1"/>
              </p:cNvSpPr>
              <p:nvPr/>
            </p:nvSpPr>
            <p:spPr>
              <a:xfrm>
                <a:off x="5247399" y="5713732"/>
                <a:ext cx="3847802" cy="747459"/>
              </a:xfrm>
              <a:prstGeom prst="wedgeRoundRectCallout">
                <a:avLst>
                  <a:gd name="adj1" fmla="val -50160"/>
                  <a:gd name="adj2" fmla="val 57294"/>
                  <a:gd name="adj3" fmla="val 16667"/>
                </a:avLst>
              </a:prstGeom>
              <a:blipFill rotWithShape="0">
                <a:blip r:embed="rId3"/>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8895990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2"/>
                                        </p:tgtEl>
                                        <p:attrNameLst>
                                          <p:attrName>style.visibility</p:attrName>
                                        </p:attrNameLst>
                                      </p:cBhvr>
                                      <p:to>
                                        <p:strVal val="visible"/>
                                      </p:to>
                                    </p:set>
                                    <p:animEffect transition="in" filter="fade">
                                      <p:cBhvr>
                                        <p:cTn id="7"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今回の実験</a:t>
            </a:r>
          </a:p>
        </p:txBody>
      </p:sp>
      <p:sp>
        <p:nvSpPr>
          <p:cNvPr id="3" name="コンテンツ プレースホルダー 2"/>
          <p:cNvSpPr>
            <a:spLocks noGrp="1"/>
          </p:cNvSpPr>
          <p:nvPr>
            <p:ph idx="1"/>
          </p:nvPr>
        </p:nvSpPr>
        <p:spPr>
          <a:xfrm>
            <a:off x="822959" y="758816"/>
            <a:ext cx="7722525" cy="1522830"/>
          </a:xfrm>
        </p:spPr>
        <p:txBody>
          <a:bodyPr>
            <a:normAutofit/>
          </a:bodyPr>
          <a:lstStyle/>
          <a:p>
            <a:r>
              <a:rPr kumimoji="1" lang="ja-JP" altLang="en-US" dirty="0"/>
              <a:t>以下の条件で</a:t>
            </a:r>
            <a:r>
              <a:rPr kumimoji="1" lang="ja-JP" altLang="en-US" dirty="0">
                <a:solidFill>
                  <a:srgbClr val="00B050"/>
                </a:solidFill>
              </a:rPr>
              <a:t>プレイアウト数</a:t>
            </a:r>
            <a:r>
              <a:rPr kumimoji="1" lang="ja-JP" altLang="en-US" dirty="0"/>
              <a:t>を変えながら</a:t>
            </a:r>
            <a:endParaRPr kumimoji="1" lang="en-US" altLang="ja-JP" dirty="0"/>
          </a:p>
          <a:p>
            <a:r>
              <a:rPr kumimoji="1" lang="en-US" altLang="ja-JP" dirty="0"/>
              <a:t>500</a:t>
            </a:r>
            <a:r>
              <a:rPr kumimoji="1" lang="ja-JP" altLang="en-US" dirty="0"/>
              <a:t>種類の初期盤面に対して先手後手を交代して</a:t>
            </a:r>
            <a:r>
              <a:rPr kumimoji="1" lang="en-US" altLang="ja-JP" dirty="0"/>
              <a:t>1000</a:t>
            </a:r>
            <a:r>
              <a:rPr kumimoji="1" lang="ja-JP" altLang="en-US" dirty="0"/>
              <a:t>回対戦を行い，</a:t>
            </a:r>
            <a:r>
              <a:rPr kumimoji="1" lang="ja-JP" altLang="en-US" dirty="0">
                <a:solidFill>
                  <a:srgbClr val="FF0000"/>
                </a:solidFill>
              </a:rPr>
              <a:t>モンテカルロ法の勝率</a:t>
            </a:r>
            <a:r>
              <a:rPr kumimoji="1" lang="ja-JP" altLang="en-US" dirty="0"/>
              <a:t>を求めた</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23</a:t>
            </a:fld>
            <a:endParaRPr lang="ja-JP" altLang="en-US" dirty="0"/>
          </a:p>
        </p:txBody>
      </p:sp>
      <mc:AlternateContent xmlns:mc="http://schemas.openxmlformats.org/markup-compatibility/2006" xmlns:a14="http://schemas.microsoft.com/office/drawing/2010/main">
        <mc:Choice Requires="a14">
          <p:graphicFrame>
            <p:nvGraphicFramePr>
              <p:cNvPr id="5" name="表 4"/>
              <p:cNvGraphicFramePr>
                <a:graphicFrameLocks noGrp="1"/>
              </p:cNvGraphicFramePr>
              <p:nvPr>
                <p:extLst>
                  <p:ext uri="{D42A27DB-BD31-4B8C-83A1-F6EECF244321}">
                    <p14:modId xmlns:p14="http://schemas.microsoft.com/office/powerpoint/2010/main" val="807272336"/>
                  </p:ext>
                </p:extLst>
              </p:nvPr>
            </p:nvGraphicFramePr>
            <p:xfrm>
              <a:off x="1560513" y="2278312"/>
              <a:ext cx="6096000" cy="1737360"/>
            </p:xfrm>
            <a:graphic>
              <a:graphicData uri="http://schemas.openxmlformats.org/drawingml/2006/table">
                <a:tbl>
                  <a:tblPr firstRow="1" bandRow="1">
                    <a:tableStyleId>{69CF1AB2-1976-4502-BF36-3FF5EA218861}</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365166">
                    <a:tc>
                      <a:txBody>
                        <a:bodyPr/>
                        <a:lstStyle/>
                        <a:p>
                          <a:pPr algn="ctr"/>
                          <a:r>
                            <a:rPr kumimoji="1" lang="ja-JP" altLang="en-US" sz="3200" dirty="0"/>
                            <a:t>グリッドのサイズ</a:t>
                          </a:r>
                        </a:p>
                      </a:txBody>
                      <a:tcPr/>
                    </a:tc>
                    <a:tc>
                      <a:txBody>
                        <a:bodyPr/>
                        <a:lstStyle/>
                        <a:p>
                          <a:pPr algn="ctr"/>
                          <a14:m>
                            <m:oMathPara xmlns:m="http://schemas.openxmlformats.org/officeDocument/2006/math">
                              <m:oMathParaPr>
                                <m:jc m:val="centerGroup"/>
                              </m:oMathParaPr>
                              <m:oMath xmlns:m="http://schemas.openxmlformats.org/officeDocument/2006/math">
                                <m:r>
                                  <a:rPr lang="en-US" altLang="ja-JP" sz="3200" smtClean="0">
                                    <a:latin typeface="Cambria Math" panose="02040503050406030204" pitchFamily="18" charset="0"/>
                                  </a:rPr>
                                  <m:t>30</m:t>
                                </m:r>
                                <m:r>
                                  <a:rPr lang="en-US" altLang="ja-JP" sz="3200">
                                    <a:latin typeface="Cambria Math" panose="02040503050406030204" pitchFamily="18" charset="0"/>
                                  </a:rPr>
                                  <m:t>×30</m:t>
                                </m:r>
                              </m:oMath>
                            </m:oMathPara>
                          </a14:m>
                          <a:endParaRPr kumimoji="1" lang="en-US" altLang="ja-JP" sz="3200" dirty="0"/>
                        </a:p>
                      </a:txBody>
                      <a:tcPr/>
                    </a:tc>
                    <a:extLst>
                      <a:ext uri="{0D108BD9-81ED-4DB2-BD59-A6C34878D82A}">
                        <a16:rowId xmlns:a16="http://schemas.microsoft.com/office/drawing/2014/main" val="10000"/>
                      </a:ext>
                    </a:extLst>
                  </a:tr>
                  <a:tr h="389418">
                    <a:tc>
                      <a:txBody>
                        <a:bodyPr/>
                        <a:lstStyle/>
                        <a:p>
                          <a:pPr algn="ctr"/>
                          <a:r>
                            <a:rPr kumimoji="1" lang="ja-JP" altLang="en-US" sz="3200" dirty="0"/>
                            <a:t>色の数</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n-US" altLang="ja-JP" sz="3200" smtClean="0">
                                  <a:latin typeface="Cambria Math" panose="02040503050406030204" pitchFamily="18" charset="0"/>
                                </a:rPr>
                                <m:t>6</m:t>
                              </m:r>
                            </m:oMath>
                          </a14:m>
                          <a:r>
                            <a:rPr kumimoji="1" lang="ja-JP" altLang="en-US" sz="3200" dirty="0"/>
                            <a:t>色</a:t>
                          </a:r>
                          <a:endParaRPr kumimoji="1" lang="en-US" altLang="ja-JP" sz="3200" dirty="0"/>
                        </a:p>
                      </a:txBody>
                      <a:tcPr/>
                    </a:tc>
                    <a:extLst>
                      <a:ext uri="{0D108BD9-81ED-4DB2-BD59-A6C34878D82A}">
                        <a16:rowId xmlns:a16="http://schemas.microsoft.com/office/drawing/2014/main" val="10001"/>
                      </a:ext>
                    </a:extLst>
                  </a:tr>
                  <a:tr h="389418">
                    <a:tc>
                      <a:txBody>
                        <a:bodyPr/>
                        <a:lstStyle/>
                        <a:p>
                          <a:pPr algn="ctr"/>
                          <a:r>
                            <a:rPr kumimoji="1" lang="ja-JP" altLang="en-US" sz="3200" dirty="0"/>
                            <a:t>対戦相手</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3200" dirty="0"/>
                            <a:t>8</a:t>
                          </a:r>
                          <a:r>
                            <a:rPr kumimoji="1" lang="ja-JP" altLang="en-US" sz="3200" dirty="0"/>
                            <a:t>手読み</a:t>
                          </a:r>
                          <a:endParaRPr kumimoji="1" lang="en-US" altLang="ja-JP" sz="3200" dirty="0"/>
                        </a:p>
                      </a:txBody>
                      <a:tcPr/>
                    </a:tc>
                    <a:extLst>
                      <a:ext uri="{0D108BD9-81ED-4DB2-BD59-A6C34878D82A}">
                        <a16:rowId xmlns:a16="http://schemas.microsoft.com/office/drawing/2014/main" val="1759249878"/>
                      </a:ext>
                    </a:extLst>
                  </a:tr>
                </a:tbl>
              </a:graphicData>
            </a:graphic>
          </p:graphicFrame>
        </mc:Choice>
        <mc:Fallback xmlns="">
          <p:graphicFrame>
            <p:nvGraphicFramePr>
              <p:cNvPr id="5" name="表 4"/>
              <p:cNvGraphicFramePr>
                <a:graphicFrameLocks noGrp="1"/>
              </p:cNvGraphicFramePr>
              <p:nvPr>
                <p:extLst>
                  <p:ext uri="{D42A27DB-BD31-4B8C-83A1-F6EECF244321}">
                    <p14:modId xmlns:p14="http://schemas.microsoft.com/office/powerpoint/2010/main" val="807272336"/>
                  </p:ext>
                </p:extLst>
              </p:nvPr>
            </p:nvGraphicFramePr>
            <p:xfrm>
              <a:off x="1560513" y="2278312"/>
              <a:ext cx="6096000" cy="1737360"/>
            </p:xfrm>
            <a:graphic>
              <a:graphicData uri="http://schemas.openxmlformats.org/drawingml/2006/table">
                <a:tbl>
                  <a:tblPr firstRow="1" bandRow="1">
                    <a:tableStyleId>{69CF1AB2-1976-4502-BF36-3FF5EA218861}</a:tableStyleId>
                  </a:tblPr>
                  <a:tblGrid>
                    <a:gridCol w="3048000">
                      <a:extLst>
                        <a:ext uri="{9D8B030D-6E8A-4147-A177-3AD203B41FA5}">
                          <a16:colId xmlns:a16="http://schemas.microsoft.com/office/drawing/2014/main" xmlns:a14="http://schemas.microsoft.com/office/drawing/2010/main" xmlns="" val="20000"/>
                        </a:ext>
                      </a:extLst>
                    </a:gridCol>
                    <a:gridCol w="3048000">
                      <a:extLst>
                        <a:ext uri="{9D8B030D-6E8A-4147-A177-3AD203B41FA5}">
                          <a16:colId xmlns:a16="http://schemas.microsoft.com/office/drawing/2014/main" xmlns:a14="http://schemas.microsoft.com/office/drawing/2010/main" xmlns="" val="20001"/>
                        </a:ext>
                      </a:extLst>
                    </a:gridCol>
                  </a:tblGrid>
                  <a:tr h="579120">
                    <a:tc>
                      <a:txBody>
                        <a:bodyPr/>
                        <a:lstStyle/>
                        <a:p>
                          <a:pPr algn="ctr"/>
                          <a:r>
                            <a:rPr kumimoji="1" lang="ja-JP" altLang="en-US" sz="3200" dirty="0"/>
                            <a:t>グリッドのサイズ</a:t>
                          </a:r>
                        </a:p>
                      </a:txBody>
                      <a:tcPr/>
                    </a:tc>
                    <a:tc>
                      <a:txBody>
                        <a:bodyPr/>
                        <a:lstStyle/>
                        <a:p>
                          <a:endParaRPr lang="ja-JP"/>
                        </a:p>
                      </a:txBody>
                      <a:tcPr>
                        <a:blipFill rotWithShape="0">
                          <a:blip r:embed="rId2"/>
                          <a:stretch>
                            <a:fillRect l="-100400" t="-16842" r="-600" b="-235789"/>
                          </a:stretch>
                        </a:blipFill>
                      </a:tcPr>
                    </a:tc>
                    <a:extLst>
                      <a:ext uri="{0D108BD9-81ED-4DB2-BD59-A6C34878D82A}">
                        <a16:rowId xmlns:a16="http://schemas.microsoft.com/office/drawing/2014/main" xmlns:a14="http://schemas.microsoft.com/office/drawing/2010/main" xmlns="" val="10000"/>
                      </a:ext>
                    </a:extLst>
                  </a:tr>
                  <a:tr h="579120">
                    <a:tc>
                      <a:txBody>
                        <a:bodyPr/>
                        <a:lstStyle/>
                        <a:p>
                          <a:pPr algn="ctr"/>
                          <a:r>
                            <a:rPr kumimoji="1" lang="ja-JP" altLang="en-US" sz="3200" dirty="0"/>
                            <a:t>色の数</a:t>
                          </a:r>
                        </a:p>
                      </a:txBody>
                      <a:tcPr/>
                    </a:tc>
                    <a:tc>
                      <a:txBody>
                        <a:bodyPr/>
                        <a:lstStyle/>
                        <a:p>
                          <a:endParaRPr lang="ja-JP"/>
                        </a:p>
                      </a:txBody>
                      <a:tcPr>
                        <a:blipFill rotWithShape="0">
                          <a:blip r:embed="rId2"/>
                          <a:stretch>
                            <a:fillRect l="-100400" t="-115625" r="-600" b="-133333"/>
                          </a:stretch>
                        </a:blipFill>
                      </a:tcPr>
                    </a:tc>
                    <a:extLst>
                      <a:ext uri="{0D108BD9-81ED-4DB2-BD59-A6C34878D82A}">
                        <a16:rowId xmlns:a16="http://schemas.microsoft.com/office/drawing/2014/main" xmlns:a14="http://schemas.microsoft.com/office/drawing/2010/main" xmlns="" val="10001"/>
                      </a:ext>
                    </a:extLst>
                  </a:tr>
                  <a:tr h="579120">
                    <a:tc>
                      <a:txBody>
                        <a:bodyPr/>
                        <a:lstStyle/>
                        <a:p>
                          <a:pPr algn="ctr"/>
                          <a:r>
                            <a:rPr kumimoji="1" lang="ja-JP" altLang="en-US" sz="3200" dirty="0"/>
                            <a:t>対戦相手</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3200" dirty="0"/>
                            <a:t>8</a:t>
                          </a:r>
                          <a:r>
                            <a:rPr kumimoji="1" lang="ja-JP" altLang="en-US" sz="3200" dirty="0"/>
                            <a:t>手読み</a:t>
                          </a:r>
                          <a:endParaRPr kumimoji="1" lang="en-US" altLang="ja-JP" sz="3200" dirty="0"/>
                        </a:p>
                      </a:txBody>
                      <a:tcPr/>
                    </a:tc>
                    <a:extLst>
                      <a:ext uri="{0D108BD9-81ED-4DB2-BD59-A6C34878D82A}">
                        <a16:rowId xmlns:a16="http://schemas.microsoft.com/office/drawing/2014/main" xmlns:a14="http://schemas.microsoft.com/office/drawing/2010/main" xmlns="" val="1759249878"/>
                      </a:ext>
                    </a:extLst>
                  </a:tr>
                </a:tbl>
              </a:graphicData>
            </a:graphic>
          </p:graphicFrame>
        </mc:Fallback>
      </mc:AlternateContent>
      <p:graphicFrame>
        <p:nvGraphicFramePr>
          <p:cNvPr id="8" name="表 7"/>
          <p:cNvGraphicFramePr>
            <a:graphicFrameLocks noGrp="1"/>
          </p:cNvGraphicFramePr>
          <p:nvPr>
            <p:extLst>
              <p:ext uri="{D42A27DB-BD31-4B8C-83A1-F6EECF244321}">
                <p14:modId xmlns:p14="http://schemas.microsoft.com/office/powerpoint/2010/main" val="1040568955"/>
              </p:ext>
            </p:extLst>
          </p:nvPr>
        </p:nvGraphicFramePr>
        <p:xfrm>
          <a:off x="1546859" y="4799258"/>
          <a:ext cx="6096000" cy="1483360"/>
        </p:xfrm>
        <a:graphic>
          <a:graphicData uri="http://schemas.openxmlformats.org/drawingml/2006/table">
            <a:tbl>
              <a:tblPr firstRow="1" bandRow="1">
                <a:tableStyleId>{16D9F66E-5EB9-4882-86FB-DCBF35E3C3E4}</a:tableStyleId>
              </a:tblPr>
              <a:tblGrid>
                <a:gridCol w="1176886">
                  <a:extLst>
                    <a:ext uri="{9D8B030D-6E8A-4147-A177-3AD203B41FA5}">
                      <a16:colId xmlns:a16="http://schemas.microsoft.com/office/drawing/2014/main" val="20000"/>
                    </a:ext>
                  </a:extLst>
                </a:gridCol>
                <a:gridCol w="4919114">
                  <a:extLst>
                    <a:ext uri="{9D8B030D-6E8A-4147-A177-3AD203B41FA5}">
                      <a16:colId xmlns:a16="http://schemas.microsoft.com/office/drawing/2014/main" val="20001"/>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b="0" dirty="0"/>
                        <a:t>CPU</a:t>
                      </a:r>
                    </a:p>
                  </a:txBody>
                  <a:tcPr/>
                </a:tc>
                <a:tc>
                  <a:txBody>
                    <a:bodyPr/>
                    <a:lstStyle/>
                    <a:p>
                      <a:r>
                        <a:rPr kumimoji="1" lang="en-US" altLang="ja-JP" b="0" dirty="0"/>
                        <a:t>Intel</a:t>
                      </a:r>
                      <a:r>
                        <a:rPr kumimoji="1" lang="en-US" altLang="ja-JP" b="0" baseline="0" dirty="0"/>
                        <a:t> Core i7-4770 CPU / 3.40GHz</a:t>
                      </a:r>
                      <a:endParaRPr kumimoji="1" lang="ja-JP" altLang="en-US" b="0" dirty="0"/>
                    </a:p>
                  </a:txBody>
                  <a:tcPr/>
                </a:tc>
                <a:extLst>
                  <a:ext uri="{0D108BD9-81ED-4DB2-BD59-A6C34878D82A}">
                    <a16:rowId xmlns:a16="http://schemas.microsoft.com/office/drawing/2014/main" val="1000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メモリ</a:t>
                      </a:r>
                      <a:endParaRPr kumimoji="1" lang="en-US" altLang="ja-JP" dirty="0"/>
                    </a:p>
                  </a:txBody>
                  <a:tcPr/>
                </a:tc>
                <a:tc>
                  <a:txBody>
                    <a:bodyPr/>
                    <a:lstStyle/>
                    <a:p>
                      <a:r>
                        <a:rPr kumimoji="1" lang="en-US" altLang="ja-JP" dirty="0"/>
                        <a:t>8.00GB</a:t>
                      </a:r>
                      <a:r>
                        <a:rPr kumimoji="1" lang="ja-JP" altLang="en-US" dirty="0"/>
                        <a:t>　</a:t>
                      </a:r>
                      <a:r>
                        <a:rPr kumimoji="1" lang="en-US" altLang="ja-JP" dirty="0"/>
                        <a:t>DDR3</a:t>
                      </a:r>
                      <a:endParaRPr kumimoji="1" lang="ja-JP" altLang="en-US" dirty="0"/>
                    </a:p>
                  </a:txBody>
                  <a:tcPr/>
                </a:tc>
                <a:extLst>
                  <a:ext uri="{0D108BD9-81ED-4DB2-BD59-A6C34878D82A}">
                    <a16:rowId xmlns:a16="http://schemas.microsoft.com/office/drawing/2014/main" val="1000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OS</a:t>
                      </a:r>
                    </a:p>
                  </a:txBody>
                  <a:tcPr/>
                </a:tc>
                <a:tc>
                  <a:txBody>
                    <a:bodyPr/>
                    <a:lstStyle/>
                    <a:p>
                      <a:r>
                        <a:rPr kumimoji="1" lang="en-US" altLang="ja-JP" dirty="0"/>
                        <a:t>Windows 10 Home</a:t>
                      </a:r>
                      <a:endParaRPr kumimoji="1" lang="ja-JP" altLang="en-US" dirty="0"/>
                    </a:p>
                  </a:txBody>
                  <a:tcPr/>
                </a:tc>
                <a:extLst>
                  <a:ext uri="{0D108BD9-81ED-4DB2-BD59-A6C34878D82A}">
                    <a16:rowId xmlns:a16="http://schemas.microsoft.com/office/drawing/2014/main" val="1000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コンパイラ</a:t>
                      </a:r>
                    </a:p>
                  </a:txBody>
                  <a:tcPr/>
                </a:tc>
                <a:tc>
                  <a:txBody>
                    <a:bodyPr/>
                    <a:lstStyle/>
                    <a:p>
                      <a:r>
                        <a:rPr kumimoji="1" lang="en-US" altLang="ja-JP" dirty="0"/>
                        <a:t>Visual</a:t>
                      </a:r>
                      <a:r>
                        <a:rPr kumimoji="1" lang="ja-JP" altLang="en-US" dirty="0"/>
                        <a:t> </a:t>
                      </a:r>
                      <a:r>
                        <a:rPr kumimoji="1" lang="en-US" altLang="ja-JP" dirty="0"/>
                        <a:t>Studio</a:t>
                      </a:r>
                      <a:r>
                        <a:rPr kumimoji="1" lang="ja-JP" altLang="en-US" dirty="0"/>
                        <a:t> </a:t>
                      </a:r>
                      <a:r>
                        <a:rPr kumimoji="1" lang="en-US" altLang="ja-JP" dirty="0"/>
                        <a:t>2017 Community</a:t>
                      </a:r>
                      <a:r>
                        <a:rPr kumimoji="1" lang="ja-JP" altLang="en-US" dirty="0"/>
                        <a:t> </a:t>
                      </a:r>
                    </a:p>
                  </a:txBody>
                  <a:tcPr/>
                </a:tc>
                <a:extLst>
                  <a:ext uri="{0D108BD9-81ED-4DB2-BD59-A6C34878D82A}">
                    <a16:rowId xmlns:a16="http://schemas.microsoft.com/office/drawing/2014/main" val="10003"/>
                  </a:ext>
                </a:extLst>
              </a:tr>
            </a:tbl>
          </a:graphicData>
        </a:graphic>
      </p:graphicFrame>
      <p:sp>
        <p:nvSpPr>
          <p:cNvPr id="9" name="テキスト ボックス 8"/>
          <p:cNvSpPr txBox="1"/>
          <p:nvPr/>
        </p:nvSpPr>
        <p:spPr>
          <a:xfrm>
            <a:off x="822959" y="4337593"/>
            <a:ext cx="1404675" cy="461665"/>
          </a:xfrm>
          <a:prstGeom prst="rect">
            <a:avLst/>
          </a:prstGeom>
          <a:noFill/>
        </p:spPr>
        <p:txBody>
          <a:bodyPr wrap="square" rtlCol="0">
            <a:spAutoFit/>
          </a:bodyPr>
          <a:lstStyle/>
          <a:p>
            <a:r>
              <a:rPr kumimoji="1" lang="ja-JP" altLang="en-US" sz="2400" dirty="0"/>
              <a:t>実験環境</a:t>
            </a:r>
          </a:p>
        </p:txBody>
      </p:sp>
    </p:spTree>
    <p:extLst>
      <p:ext uri="{BB962C8B-B14F-4D97-AF65-F5344CB8AC3E}">
        <p14:creationId xmlns:p14="http://schemas.microsoft.com/office/powerpoint/2010/main" val="41926710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実験結果</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24</a:t>
            </a:fld>
            <a:endParaRPr lang="ja-JP" altLang="en-US" dirty="0"/>
          </a:p>
        </p:txBody>
      </p:sp>
      <p:sp>
        <p:nvSpPr>
          <p:cNvPr id="6" name="コンテンツ プレースホルダー 2"/>
          <p:cNvSpPr>
            <a:spLocks noGrp="1"/>
          </p:cNvSpPr>
          <p:nvPr>
            <p:ph idx="1"/>
          </p:nvPr>
        </p:nvSpPr>
        <p:spPr>
          <a:xfrm>
            <a:off x="822959" y="758816"/>
            <a:ext cx="7543801" cy="875431"/>
          </a:xfrm>
        </p:spPr>
        <p:txBody>
          <a:bodyPr>
            <a:normAutofit/>
          </a:bodyPr>
          <a:lstStyle/>
          <a:p>
            <a:pPr marL="457200" indent="-457200">
              <a:buFont typeface="Arial" panose="020B0604020202020204" pitchFamily="34" charset="0"/>
              <a:buChar char="•"/>
            </a:pPr>
            <a:r>
              <a:rPr lang="ja-JP" altLang="en-US" dirty="0"/>
              <a:t>プレイアウト数</a:t>
            </a:r>
            <a:r>
              <a:rPr lang="en-US" altLang="ja-JP" dirty="0"/>
              <a:t>50</a:t>
            </a:r>
            <a:r>
              <a:rPr lang="ja-JP" altLang="en-US" dirty="0"/>
              <a:t>回から</a:t>
            </a:r>
            <a:r>
              <a:rPr lang="en-US" altLang="ja-JP" dirty="0"/>
              <a:t>400</a:t>
            </a:r>
            <a:r>
              <a:rPr lang="ja-JP" altLang="en-US" dirty="0"/>
              <a:t>回にかけては，勝率が急激に増加していた</a:t>
            </a:r>
          </a:p>
          <a:p>
            <a:endParaRPr kumimoji="1" lang="ja-JP" altLang="en-US" dirty="0"/>
          </a:p>
        </p:txBody>
      </p:sp>
      <p:sp>
        <p:nvSpPr>
          <p:cNvPr id="9" name="コンテンツ プレースホルダー 2"/>
          <p:cNvSpPr txBox="1">
            <a:spLocks/>
          </p:cNvSpPr>
          <p:nvPr/>
        </p:nvSpPr>
        <p:spPr>
          <a:xfrm>
            <a:off x="822954" y="1593073"/>
            <a:ext cx="8038943" cy="875431"/>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457200" indent="-457200">
              <a:buFont typeface="Arial" panose="020B0604020202020204" pitchFamily="34" charset="0"/>
              <a:buChar char="•"/>
            </a:pPr>
            <a:r>
              <a:rPr lang="ja-JP" altLang="en-US" dirty="0"/>
              <a:t>プレイアウト数が</a:t>
            </a:r>
            <a:r>
              <a:rPr lang="en-US" altLang="ja-JP" dirty="0">
                <a:solidFill>
                  <a:srgbClr val="00B050"/>
                </a:solidFill>
              </a:rPr>
              <a:t>750</a:t>
            </a:r>
            <a:r>
              <a:rPr lang="ja-JP" altLang="en-US" dirty="0">
                <a:solidFill>
                  <a:srgbClr val="00B050"/>
                </a:solidFill>
              </a:rPr>
              <a:t>回</a:t>
            </a:r>
            <a:r>
              <a:rPr lang="ja-JP" altLang="en-US" dirty="0"/>
              <a:t>になったあたりから</a:t>
            </a:r>
            <a:r>
              <a:rPr lang="en-US" altLang="ja-JP" dirty="0"/>
              <a:t>8</a:t>
            </a:r>
            <a:r>
              <a:rPr lang="ja-JP" altLang="en-US" dirty="0"/>
              <a:t>手読みに対するモンテカルロ法の勝率は収束していた</a:t>
            </a:r>
          </a:p>
        </p:txBody>
      </p:sp>
      <p:sp>
        <p:nvSpPr>
          <p:cNvPr id="10" name="テキスト ボックス 9"/>
          <p:cNvSpPr txBox="1"/>
          <p:nvPr/>
        </p:nvSpPr>
        <p:spPr>
          <a:xfrm>
            <a:off x="2745513" y="2553370"/>
            <a:ext cx="3891525" cy="461665"/>
          </a:xfrm>
          <a:prstGeom prst="rect">
            <a:avLst/>
          </a:prstGeom>
          <a:noFill/>
        </p:spPr>
        <p:txBody>
          <a:bodyPr wrap="square" rtlCol="0">
            <a:spAutoFit/>
          </a:bodyPr>
          <a:lstStyle/>
          <a:p>
            <a:r>
              <a:rPr lang="ja-JP" altLang="en-US" sz="2400" dirty="0"/>
              <a:t>プレイアウト数と勝率の関係</a:t>
            </a:r>
            <a:endParaRPr kumimoji="1" lang="ja-JP" altLang="en-US" sz="2400" dirty="0"/>
          </a:p>
        </p:txBody>
      </p:sp>
      <p:sp>
        <p:nvSpPr>
          <p:cNvPr id="14" name="テキスト ボックス 13"/>
          <p:cNvSpPr txBox="1"/>
          <p:nvPr/>
        </p:nvSpPr>
        <p:spPr>
          <a:xfrm rot="16200000">
            <a:off x="138875" y="4340312"/>
            <a:ext cx="2771532" cy="461665"/>
          </a:xfrm>
          <a:prstGeom prst="rect">
            <a:avLst/>
          </a:prstGeom>
          <a:noFill/>
        </p:spPr>
        <p:txBody>
          <a:bodyPr wrap="square" rtlCol="0">
            <a:spAutoFit/>
          </a:bodyPr>
          <a:lstStyle/>
          <a:p>
            <a:r>
              <a:rPr kumimoji="1" lang="ja-JP" altLang="en-US" sz="2400" dirty="0"/>
              <a:t>モンテカルロ法勝率</a:t>
            </a:r>
          </a:p>
        </p:txBody>
      </p:sp>
      <p:sp>
        <p:nvSpPr>
          <p:cNvPr id="16" name="テキスト ボックス 15"/>
          <p:cNvSpPr txBox="1"/>
          <p:nvPr/>
        </p:nvSpPr>
        <p:spPr>
          <a:xfrm>
            <a:off x="2745513" y="6396335"/>
            <a:ext cx="3815419" cy="461665"/>
          </a:xfrm>
          <a:prstGeom prst="rect">
            <a:avLst/>
          </a:prstGeom>
          <a:noFill/>
        </p:spPr>
        <p:txBody>
          <a:bodyPr wrap="square" rtlCol="0">
            <a:spAutoFit/>
          </a:bodyPr>
          <a:lstStyle/>
          <a:p>
            <a:r>
              <a:rPr lang="ja-JP" altLang="en-US" sz="2400" dirty="0"/>
              <a:t>色ごとのプレイアウト数</a:t>
            </a:r>
            <a:r>
              <a:rPr lang="en-US" altLang="ja-JP" sz="2400" dirty="0"/>
              <a:t>[</a:t>
            </a:r>
            <a:r>
              <a:rPr lang="ja-JP" altLang="en-US" sz="2400" dirty="0"/>
              <a:t>回</a:t>
            </a:r>
            <a:r>
              <a:rPr lang="en-US" altLang="ja-JP" sz="2400" dirty="0"/>
              <a:t>]</a:t>
            </a:r>
            <a:endParaRPr kumimoji="1" lang="ja-JP" altLang="en-US" sz="2400" dirty="0"/>
          </a:p>
        </p:txBody>
      </p:sp>
      <p:graphicFrame>
        <p:nvGraphicFramePr>
          <p:cNvPr id="17" name="グラフ 16"/>
          <p:cNvGraphicFramePr>
            <a:graphicFrameLocks/>
          </p:cNvGraphicFramePr>
          <p:nvPr/>
        </p:nvGraphicFramePr>
        <p:xfrm>
          <a:off x="1898455" y="3092768"/>
          <a:ext cx="5892800" cy="3143139"/>
        </p:xfrm>
        <a:graphic>
          <a:graphicData uri="http://schemas.openxmlformats.org/drawingml/2006/chart">
            <c:chart xmlns:c="http://schemas.openxmlformats.org/drawingml/2006/chart" xmlns:r="http://schemas.openxmlformats.org/officeDocument/2006/relationships" r:id="rId2"/>
          </a:graphicData>
        </a:graphic>
      </p:graphicFrame>
      <p:cxnSp>
        <p:nvCxnSpPr>
          <p:cNvPr id="5" name="直線コネクタ 4"/>
          <p:cNvCxnSpPr/>
          <p:nvPr/>
        </p:nvCxnSpPr>
        <p:spPr>
          <a:xfrm>
            <a:off x="3356043" y="3185378"/>
            <a:ext cx="0" cy="2771533"/>
          </a:xfrm>
          <a:prstGeom prst="line">
            <a:avLst/>
          </a:prstGeom>
          <a:ln>
            <a:solidFill>
              <a:schemeClr val="accent6"/>
            </a:solidFill>
            <a:prstDash val="dash"/>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 name="直線コネクタ 17"/>
          <p:cNvCxnSpPr/>
          <p:nvPr/>
        </p:nvCxnSpPr>
        <p:spPr>
          <a:xfrm>
            <a:off x="2273076" y="3859719"/>
            <a:ext cx="5220000" cy="0"/>
          </a:xfrm>
          <a:prstGeom prst="line">
            <a:avLst/>
          </a:prstGeom>
          <a:ln>
            <a:solidFill>
              <a:srgbClr val="FF0000"/>
            </a:solidFill>
            <a:prstDash val="dash"/>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 name="直線コネクタ 6"/>
          <p:cNvCxnSpPr/>
          <p:nvPr/>
        </p:nvCxnSpPr>
        <p:spPr>
          <a:xfrm flipV="1">
            <a:off x="2293692" y="3784060"/>
            <a:ext cx="595423" cy="1157591"/>
          </a:xfrm>
          <a:prstGeom prst="line">
            <a:avLst/>
          </a:prstGeom>
          <a:ln w="38100">
            <a:solidFill>
              <a:srgbClr val="FF0000"/>
            </a:solidFill>
            <a:prstDash val="dash"/>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42849604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E4F2F79-6531-4262-8CEF-5BB56B8ECDE6}"/>
              </a:ext>
            </a:extLst>
          </p:cNvPr>
          <p:cNvSpPr>
            <a:spLocks noGrp="1"/>
          </p:cNvSpPr>
          <p:nvPr>
            <p:ph type="title"/>
          </p:nvPr>
        </p:nvSpPr>
        <p:spPr/>
        <p:txBody>
          <a:bodyPr/>
          <a:lstStyle/>
          <a:p>
            <a:r>
              <a:rPr kumimoji="1" lang="ja-JP" altLang="en-US" dirty="0"/>
              <a:t>考察</a:t>
            </a:r>
          </a:p>
        </p:txBody>
      </p:sp>
      <p:sp>
        <p:nvSpPr>
          <p:cNvPr id="4" name="スライド番号プレースホルダー 3">
            <a:extLst>
              <a:ext uri="{FF2B5EF4-FFF2-40B4-BE49-F238E27FC236}">
                <a16:creationId xmlns:a16="http://schemas.microsoft.com/office/drawing/2014/main" id="{D87ADFE0-A5FD-4EE5-8A0C-0FFED721810F}"/>
              </a:ext>
            </a:extLst>
          </p:cNvPr>
          <p:cNvSpPr>
            <a:spLocks noGrp="1"/>
          </p:cNvSpPr>
          <p:nvPr>
            <p:ph type="sldNum" sz="quarter" idx="4"/>
          </p:nvPr>
        </p:nvSpPr>
        <p:spPr/>
        <p:txBody>
          <a:bodyPr/>
          <a:lstStyle/>
          <a:p>
            <a:fld id="{06866E33-5310-403C-85EB-90D9101399C4}" type="slidenum">
              <a:rPr lang="ja-JP" altLang="en-US" smtClean="0"/>
              <a:pPr/>
              <a:t>25</a:t>
            </a:fld>
            <a:endParaRPr lang="ja-JP" altLang="en-US" dirty="0"/>
          </a:p>
        </p:txBody>
      </p:sp>
      <p:sp>
        <p:nvSpPr>
          <p:cNvPr id="7" name="コンテンツ プレースホルダー 2"/>
          <p:cNvSpPr>
            <a:spLocks noGrp="1"/>
          </p:cNvSpPr>
          <p:nvPr>
            <p:ph idx="1"/>
          </p:nvPr>
        </p:nvSpPr>
        <p:spPr>
          <a:xfrm>
            <a:off x="822959" y="758816"/>
            <a:ext cx="7543801" cy="875431"/>
          </a:xfrm>
        </p:spPr>
        <p:txBody>
          <a:bodyPr>
            <a:normAutofit/>
          </a:bodyPr>
          <a:lstStyle/>
          <a:p>
            <a:pPr marL="457200" indent="-457200">
              <a:buFont typeface="Arial" panose="020B0604020202020204" pitchFamily="34" charset="0"/>
              <a:buChar char="•"/>
            </a:pPr>
            <a:r>
              <a:rPr lang="ja-JP" altLang="en-US" dirty="0"/>
              <a:t>プレイアウト数</a:t>
            </a:r>
            <a:r>
              <a:rPr lang="en-US" altLang="ja-JP" dirty="0"/>
              <a:t>50</a:t>
            </a:r>
            <a:r>
              <a:rPr lang="ja-JP" altLang="en-US" dirty="0"/>
              <a:t>回から</a:t>
            </a:r>
            <a:r>
              <a:rPr lang="en-US" altLang="ja-JP" dirty="0"/>
              <a:t>400</a:t>
            </a:r>
            <a:r>
              <a:rPr lang="ja-JP" altLang="en-US" dirty="0"/>
              <a:t>回にかけては，勝率が急激に増加していた</a:t>
            </a:r>
          </a:p>
          <a:p>
            <a:endParaRPr kumimoji="1" lang="ja-JP" altLang="en-US" dirty="0"/>
          </a:p>
        </p:txBody>
      </p:sp>
      <p:sp>
        <p:nvSpPr>
          <p:cNvPr id="9" name="下矢印 72">
            <a:extLst>
              <a:ext uri="{FF2B5EF4-FFF2-40B4-BE49-F238E27FC236}">
                <a16:creationId xmlns:a16="http://schemas.microsoft.com/office/drawing/2014/main" id="{9D5C5BD4-0A69-4FC6-AE18-E01F50F89DDF}"/>
              </a:ext>
            </a:extLst>
          </p:cNvPr>
          <p:cNvSpPr/>
          <p:nvPr/>
        </p:nvSpPr>
        <p:spPr>
          <a:xfrm>
            <a:off x="4386588" y="1737932"/>
            <a:ext cx="443849" cy="3069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コンテンツ プレースホルダー 2">
            <a:extLst>
              <a:ext uri="{FF2B5EF4-FFF2-40B4-BE49-F238E27FC236}">
                <a16:creationId xmlns:a16="http://schemas.microsoft.com/office/drawing/2014/main" id="{8C9B2F6E-10F6-47BD-912D-B07D93D87698}"/>
              </a:ext>
            </a:extLst>
          </p:cNvPr>
          <p:cNvSpPr txBox="1">
            <a:spLocks/>
          </p:cNvSpPr>
          <p:nvPr/>
        </p:nvSpPr>
        <p:spPr>
          <a:xfrm>
            <a:off x="1145801" y="2148528"/>
            <a:ext cx="6925423" cy="941407"/>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選択の精度が上がっていき，</a:t>
            </a:r>
            <a:r>
              <a:rPr lang="ja-JP" altLang="en-US" dirty="0">
                <a:solidFill>
                  <a:srgbClr val="FF0000"/>
                </a:solidFill>
              </a:rPr>
              <a:t>勝率が高い操作</a:t>
            </a:r>
            <a:r>
              <a:rPr lang="ja-JP" altLang="en-US" dirty="0"/>
              <a:t>を選べるようになっていった</a:t>
            </a:r>
          </a:p>
        </p:txBody>
      </p:sp>
      <p:sp>
        <p:nvSpPr>
          <p:cNvPr id="11" name="コンテンツ プレースホルダー 2"/>
          <p:cNvSpPr txBox="1">
            <a:spLocks/>
          </p:cNvSpPr>
          <p:nvPr/>
        </p:nvSpPr>
        <p:spPr>
          <a:xfrm>
            <a:off x="822959" y="3459597"/>
            <a:ext cx="8038943" cy="875431"/>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457200" indent="-457200">
              <a:buFont typeface="Arial" panose="020B0604020202020204" pitchFamily="34" charset="0"/>
              <a:buChar char="•"/>
            </a:pPr>
            <a:r>
              <a:rPr lang="ja-JP" altLang="en-US" dirty="0"/>
              <a:t>プレイアウト数が</a:t>
            </a:r>
            <a:r>
              <a:rPr lang="en-US" altLang="ja-JP" dirty="0">
                <a:solidFill>
                  <a:srgbClr val="00B050"/>
                </a:solidFill>
              </a:rPr>
              <a:t>750</a:t>
            </a:r>
            <a:r>
              <a:rPr lang="ja-JP" altLang="en-US" dirty="0">
                <a:solidFill>
                  <a:srgbClr val="00B050"/>
                </a:solidFill>
              </a:rPr>
              <a:t>回</a:t>
            </a:r>
            <a:r>
              <a:rPr lang="ja-JP" altLang="en-US" dirty="0"/>
              <a:t>になったあたりから</a:t>
            </a:r>
            <a:r>
              <a:rPr lang="en-US" altLang="ja-JP" dirty="0"/>
              <a:t>8</a:t>
            </a:r>
            <a:r>
              <a:rPr lang="ja-JP" altLang="en-US" dirty="0"/>
              <a:t>手読みに対するモンテカルロ法の勝率は収束していた</a:t>
            </a:r>
          </a:p>
        </p:txBody>
      </p:sp>
      <p:sp>
        <p:nvSpPr>
          <p:cNvPr id="12" name="下矢印 72">
            <a:extLst>
              <a:ext uri="{FF2B5EF4-FFF2-40B4-BE49-F238E27FC236}">
                <a16:creationId xmlns:a16="http://schemas.microsoft.com/office/drawing/2014/main" id="{9D5C5BD4-0A69-4FC6-AE18-E01F50F89DDF}"/>
              </a:ext>
            </a:extLst>
          </p:cNvPr>
          <p:cNvSpPr/>
          <p:nvPr/>
        </p:nvSpPr>
        <p:spPr>
          <a:xfrm>
            <a:off x="4372934" y="4401513"/>
            <a:ext cx="443849" cy="3069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コンテンツ プレースホルダー 2">
            <a:extLst>
              <a:ext uri="{FF2B5EF4-FFF2-40B4-BE49-F238E27FC236}">
                <a16:creationId xmlns:a16="http://schemas.microsoft.com/office/drawing/2014/main" id="{8C9B2F6E-10F6-47BD-912D-B07D93D87698}"/>
              </a:ext>
            </a:extLst>
          </p:cNvPr>
          <p:cNvSpPr txBox="1">
            <a:spLocks/>
          </p:cNvSpPr>
          <p:nvPr/>
        </p:nvSpPr>
        <p:spPr>
          <a:xfrm>
            <a:off x="1145801" y="4728718"/>
            <a:ext cx="6925423" cy="1662353"/>
          </a:xfrm>
          <a:prstGeom prst="rect">
            <a:avLst/>
          </a:prstGeom>
        </p:spPr>
        <p:txBody>
          <a:bodyPr vert="horz" lIns="0" tIns="45720" rIns="0" bIns="45720" rtlCol="0">
            <a:normAutofit fontScale="92500"/>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プレイアウト数が十分になったため，</a:t>
            </a:r>
            <a:endParaRPr lang="en-US" altLang="ja-JP" dirty="0"/>
          </a:p>
          <a:p>
            <a:r>
              <a:rPr lang="ja-JP" altLang="en-US" dirty="0"/>
              <a:t>選択の精度が上がらなくなった</a:t>
            </a:r>
            <a:endParaRPr lang="en-US" altLang="ja-JP" dirty="0"/>
          </a:p>
          <a:p>
            <a:r>
              <a:rPr lang="en-US" altLang="ja-JP" dirty="0"/>
              <a:t>(</a:t>
            </a:r>
            <a:r>
              <a:rPr lang="ja-JP" altLang="en-US" dirty="0"/>
              <a:t>安定して</a:t>
            </a:r>
            <a:r>
              <a:rPr lang="ja-JP" altLang="en-US" dirty="0">
                <a:solidFill>
                  <a:srgbClr val="FF0000"/>
                </a:solidFill>
              </a:rPr>
              <a:t>勝率が高い操作</a:t>
            </a:r>
            <a:r>
              <a:rPr lang="ja-JP" altLang="en-US" dirty="0"/>
              <a:t>を選べるようになった</a:t>
            </a:r>
            <a:r>
              <a:rPr lang="en-US" altLang="ja-JP" dirty="0"/>
              <a:t>)</a:t>
            </a:r>
            <a:endParaRPr lang="ja-JP" altLang="en-US" dirty="0"/>
          </a:p>
        </p:txBody>
      </p:sp>
    </p:spTree>
    <p:extLst>
      <p:ext uri="{BB962C8B-B14F-4D97-AF65-F5344CB8AC3E}">
        <p14:creationId xmlns:p14="http://schemas.microsoft.com/office/powerpoint/2010/main" val="24728415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コンテンツ プレースホルダー 2"/>
          <p:cNvSpPr txBox="1">
            <a:spLocks/>
          </p:cNvSpPr>
          <p:nvPr/>
        </p:nvSpPr>
        <p:spPr>
          <a:xfrm>
            <a:off x="822960" y="770064"/>
            <a:ext cx="8048665" cy="875431"/>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457200" indent="-457200">
              <a:buFont typeface="Arial" panose="020B0604020202020204" pitchFamily="34" charset="0"/>
              <a:buChar char="•"/>
            </a:pPr>
            <a:r>
              <a:rPr lang="ja-JP" altLang="en-US" dirty="0"/>
              <a:t>プレイアウト数が</a:t>
            </a:r>
            <a:r>
              <a:rPr lang="en-US" altLang="ja-JP" dirty="0">
                <a:solidFill>
                  <a:srgbClr val="00B050"/>
                </a:solidFill>
              </a:rPr>
              <a:t>750</a:t>
            </a:r>
            <a:r>
              <a:rPr lang="ja-JP" altLang="en-US" dirty="0">
                <a:solidFill>
                  <a:srgbClr val="00B050"/>
                </a:solidFill>
              </a:rPr>
              <a:t>回</a:t>
            </a:r>
            <a:r>
              <a:rPr lang="ja-JP" altLang="en-US" dirty="0"/>
              <a:t>になったあたりから</a:t>
            </a:r>
            <a:r>
              <a:rPr lang="en-US" altLang="ja-JP" dirty="0"/>
              <a:t>8</a:t>
            </a:r>
            <a:r>
              <a:rPr lang="ja-JP" altLang="en-US" dirty="0"/>
              <a:t>手読みに対するモンテカルロ法の勝率は</a:t>
            </a:r>
            <a:r>
              <a:rPr lang="ja-JP" altLang="en-US" u="sng" dirty="0"/>
              <a:t>収束していた</a:t>
            </a:r>
          </a:p>
        </p:txBody>
      </p:sp>
      <p:sp>
        <p:nvSpPr>
          <p:cNvPr id="2" name="タイトル 1"/>
          <p:cNvSpPr>
            <a:spLocks noGrp="1"/>
          </p:cNvSpPr>
          <p:nvPr>
            <p:ph type="title"/>
          </p:nvPr>
        </p:nvSpPr>
        <p:spPr/>
        <p:txBody>
          <a:bodyPr/>
          <a:lstStyle/>
          <a:p>
            <a:r>
              <a:rPr kumimoji="1" lang="ja-JP" altLang="en-US" dirty="0"/>
              <a:t>考察</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26</a:t>
            </a:fld>
            <a:endParaRPr lang="ja-JP" altLang="en-US" dirty="0"/>
          </a:p>
        </p:txBody>
      </p:sp>
      <p:sp>
        <p:nvSpPr>
          <p:cNvPr id="25" name="コンテンツ プレースホルダー 2">
            <a:extLst>
              <a:ext uri="{FF2B5EF4-FFF2-40B4-BE49-F238E27FC236}">
                <a16:creationId xmlns:a16="http://schemas.microsoft.com/office/drawing/2014/main" id="{8C9B2F6E-10F6-47BD-912D-B07D93D87698}"/>
              </a:ext>
            </a:extLst>
          </p:cNvPr>
          <p:cNvSpPr txBox="1">
            <a:spLocks/>
          </p:cNvSpPr>
          <p:nvPr/>
        </p:nvSpPr>
        <p:spPr>
          <a:xfrm>
            <a:off x="1145801" y="2252081"/>
            <a:ext cx="6925423" cy="941407"/>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endParaRPr lang="ja-JP" altLang="en-US" dirty="0"/>
          </a:p>
        </p:txBody>
      </p:sp>
      <p:sp>
        <p:nvSpPr>
          <p:cNvPr id="31" name="コンテンツ プレースホルダー 2"/>
          <p:cNvSpPr txBox="1">
            <a:spLocks/>
          </p:cNvSpPr>
          <p:nvPr/>
        </p:nvSpPr>
        <p:spPr>
          <a:xfrm>
            <a:off x="822959" y="1814365"/>
            <a:ext cx="8048665" cy="1379123"/>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考えられる理由</a:t>
            </a:r>
            <a:endParaRPr lang="en-US" altLang="ja-JP" dirty="0"/>
          </a:p>
          <a:p>
            <a:pPr marL="514350" indent="-514350">
              <a:buFont typeface="+mj-lt"/>
              <a:buAutoNum type="arabicPeriod"/>
            </a:pPr>
            <a:r>
              <a:rPr lang="ja-JP" altLang="en-US" dirty="0"/>
              <a:t>盤面による先手後手の有利不利が影響している</a:t>
            </a:r>
            <a:endParaRPr lang="en-US" altLang="ja-JP" dirty="0"/>
          </a:p>
        </p:txBody>
      </p:sp>
    </p:spTree>
    <p:extLst>
      <p:ext uri="{BB962C8B-B14F-4D97-AF65-F5344CB8AC3E}">
        <p14:creationId xmlns:p14="http://schemas.microsoft.com/office/powerpoint/2010/main" val="21999928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考察</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27</a:t>
            </a:fld>
            <a:endParaRPr lang="ja-JP" altLang="en-US" dirty="0"/>
          </a:p>
        </p:txBody>
      </p:sp>
      <p:sp>
        <p:nvSpPr>
          <p:cNvPr id="25" name="コンテンツ プレースホルダー 2">
            <a:extLst>
              <a:ext uri="{FF2B5EF4-FFF2-40B4-BE49-F238E27FC236}">
                <a16:creationId xmlns:a16="http://schemas.microsoft.com/office/drawing/2014/main" id="{8C9B2F6E-10F6-47BD-912D-B07D93D87698}"/>
              </a:ext>
            </a:extLst>
          </p:cNvPr>
          <p:cNvSpPr txBox="1">
            <a:spLocks/>
          </p:cNvSpPr>
          <p:nvPr/>
        </p:nvSpPr>
        <p:spPr>
          <a:xfrm>
            <a:off x="298501" y="3019743"/>
            <a:ext cx="8732288" cy="2997799"/>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それぞれの盤面に対して</a:t>
            </a:r>
            <a:endParaRPr lang="en-US" altLang="ja-JP" dirty="0"/>
          </a:p>
          <a:p>
            <a:r>
              <a:rPr lang="ja-JP" altLang="en-US" dirty="0"/>
              <a:t>ランダムな操作をするプレイヤー同士で</a:t>
            </a:r>
            <a:r>
              <a:rPr lang="en-US" altLang="ja-JP" dirty="0"/>
              <a:t>1000</a:t>
            </a:r>
            <a:r>
              <a:rPr lang="ja-JP" altLang="en-US" dirty="0"/>
              <a:t>回</a:t>
            </a:r>
            <a:endParaRPr lang="en-US" altLang="ja-JP" dirty="0"/>
          </a:p>
          <a:p>
            <a:r>
              <a:rPr lang="ja-JP" altLang="en-US" dirty="0"/>
              <a:t>対戦を行い，</a:t>
            </a:r>
            <a:endParaRPr lang="en-US" altLang="ja-JP" dirty="0"/>
          </a:p>
          <a:p>
            <a:r>
              <a:rPr lang="ja-JP" altLang="en-US" dirty="0"/>
              <a:t>先手または後手の勝率が</a:t>
            </a:r>
            <a:r>
              <a:rPr lang="en-US" altLang="ja-JP" dirty="0"/>
              <a:t>6</a:t>
            </a:r>
            <a:r>
              <a:rPr lang="ja-JP" altLang="en-US" dirty="0"/>
              <a:t>割を超える盤面をのぞいてみる</a:t>
            </a:r>
          </a:p>
        </p:txBody>
      </p:sp>
      <p:sp>
        <p:nvSpPr>
          <p:cNvPr id="31" name="コンテンツ プレースホルダー 2"/>
          <p:cNvSpPr txBox="1">
            <a:spLocks/>
          </p:cNvSpPr>
          <p:nvPr/>
        </p:nvSpPr>
        <p:spPr>
          <a:xfrm>
            <a:off x="822960" y="777399"/>
            <a:ext cx="8048665" cy="522784"/>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514350" indent="-514350">
              <a:buFont typeface="+mj-lt"/>
              <a:buAutoNum type="arabicPeriod"/>
            </a:pPr>
            <a:r>
              <a:rPr lang="ja-JP" altLang="en-US" dirty="0"/>
              <a:t>盤面による先手後手の有利不利が影響している</a:t>
            </a:r>
            <a:endParaRPr lang="en-US" altLang="ja-JP" dirty="0"/>
          </a:p>
          <a:p>
            <a:endParaRPr lang="ja-JP" altLang="en-US" dirty="0"/>
          </a:p>
        </p:txBody>
      </p:sp>
      <p:sp>
        <p:nvSpPr>
          <p:cNvPr id="3" name="正方形/長方形 2"/>
          <p:cNvSpPr/>
          <p:nvPr/>
        </p:nvSpPr>
        <p:spPr>
          <a:xfrm>
            <a:off x="917583" y="1385251"/>
            <a:ext cx="7859418" cy="954107"/>
          </a:xfrm>
          <a:prstGeom prst="rect">
            <a:avLst/>
          </a:prstGeom>
        </p:spPr>
        <p:txBody>
          <a:bodyPr wrap="square">
            <a:spAutoFit/>
          </a:bodyPr>
          <a:lstStyle/>
          <a:p>
            <a:r>
              <a:rPr lang="ja-JP" altLang="en-US" sz="2800" dirty="0"/>
              <a:t>明らかに先手または後手が有利すぎる盤面のため，</a:t>
            </a:r>
            <a:endParaRPr lang="en-US" altLang="ja-JP" sz="2800" dirty="0"/>
          </a:p>
          <a:p>
            <a:r>
              <a:rPr lang="ja-JP" altLang="en-US" sz="2800" dirty="0">
                <a:solidFill>
                  <a:srgbClr val="FF0000"/>
                </a:solidFill>
              </a:rPr>
              <a:t>どう頑張っても勝てない</a:t>
            </a:r>
            <a:r>
              <a:rPr lang="ja-JP" altLang="en-US" sz="2800" dirty="0"/>
              <a:t>のかもしれない</a:t>
            </a:r>
            <a:endParaRPr lang="en-US" altLang="ja-JP" sz="2800" dirty="0">
              <a:solidFill>
                <a:srgbClr val="FF0000"/>
              </a:solidFill>
            </a:endParaRPr>
          </a:p>
        </p:txBody>
      </p:sp>
    </p:spTree>
    <p:extLst>
      <p:ext uri="{BB962C8B-B14F-4D97-AF65-F5344CB8AC3E}">
        <p14:creationId xmlns:p14="http://schemas.microsoft.com/office/powerpoint/2010/main" val="18347674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考察</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28</a:t>
            </a:fld>
            <a:endParaRPr lang="ja-JP" altLang="en-US" dirty="0"/>
          </a:p>
        </p:txBody>
      </p:sp>
      <p:sp>
        <p:nvSpPr>
          <p:cNvPr id="12" name="テキスト ボックス 11"/>
          <p:cNvSpPr txBox="1"/>
          <p:nvPr/>
        </p:nvSpPr>
        <p:spPr>
          <a:xfrm>
            <a:off x="2745513" y="2553370"/>
            <a:ext cx="3891525" cy="461665"/>
          </a:xfrm>
          <a:prstGeom prst="rect">
            <a:avLst/>
          </a:prstGeom>
          <a:noFill/>
        </p:spPr>
        <p:txBody>
          <a:bodyPr wrap="square" rtlCol="0">
            <a:spAutoFit/>
          </a:bodyPr>
          <a:lstStyle/>
          <a:p>
            <a:r>
              <a:rPr lang="ja-JP" altLang="en-US" sz="2400" dirty="0"/>
              <a:t>プレイアウト数と勝率の関係</a:t>
            </a:r>
            <a:endParaRPr kumimoji="1" lang="ja-JP" altLang="en-US" sz="2400" dirty="0"/>
          </a:p>
        </p:txBody>
      </p:sp>
      <p:sp>
        <p:nvSpPr>
          <p:cNvPr id="13" name="テキスト ボックス 12"/>
          <p:cNvSpPr txBox="1"/>
          <p:nvPr/>
        </p:nvSpPr>
        <p:spPr>
          <a:xfrm rot="16200000">
            <a:off x="138875" y="4340312"/>
            <a:ext cx="2771532" cy="461665"/>
          </a:xfrm>
          <a:prstGeom prst="rect">
            <a:avLst/>
          </a:prstGeom>
          <a:noFill/>
        </p:spPr>
        <p:txBody>
          <a:bodyPr wrap="square" rtlCol="0">
            <a:spAutoFit/>
          </a:bodyPr>
          <a:lstStyle/>
          <a:p>
            <a:r>
              <a:rPr kumimoji="1" lang="ja-JP" altLang="en-US" sz="2400" dirty="0"/>
              <a:t>モンテカルロ法勝率</a:t>
            </a:r>
          </a:p>
        </p:txBody>
      </p:sp>
      <p:sp>
        <p:nvSpPr>
          <p:cNvPr id="15" name="テキスト ボックス 14"/>
          <p:cNvSpPr txBox="1"/>
          <p:nvPr/>
        </p:nvSpPr>
        <p:spPr>
          <a:xfrm>
            <a:off x="2745513" y="6396335"/>
            <a:ext cx="3815419" cy="461665"/>
          </a:xfrm>
          <a:prstGeom prst="rect">
            <a:avLst/>
          </a:prstGeom>
          <a:noFill/>
        </p:spPr>
        <p:txBody>
          <a:bodyPr wrap="square" rtlCol="0">
            <a:spAutoFit/>
          </a:bodyPr>
          <a:lstStyle/>
          <a:p>
            <a:r>
              <a:rPr lang="ja-JP" altLang="en-US" sz="2400" dirty="0"/>
              <a:t>色ごとのプレイアウト数</a:t>
            </a:r>
            <a:r>
              <a:rPr lang="en-US" altLang="ja-JP" sz="2400" dirty="0"/>
              <a:t>[</a:t>
            </a:r>
            <a:r>
              <a:rPr lang="ja-JP" altLang="en-US" sz="2400" dirty="0"/>
              <a:t>回</a:t>
            </a:r>
            <a:r>
              <a:rPr lang="en-US" altLang="ja-JP" sz="2400" dirty="0"/>
              <a:t>]</a:t>
            </a:r>
            <a:endParaRPr kumimoji="1" lang="ja-JP" altLang="en-US" sz="2400" dirty="0"/>
          </a:p>
        </p:txBody>
      </p:sp>
      <p:graphicFrame>
        <p:nvGraphicFramePr>
          <p:cNvPr id="11" name="グラフ 10"/>
          <p:cNvGraphicFramePr>
            <a:graphicFrameLocks/>
          </p:cNvGraphicFramePr>
          <p:nvPr>
            <p:extLst>
              <p:ext uri="{D42A27DB-BD31-4B8C-83A1-F6EECF244321}">
                <p14:modId xmlns:p14="http://schemas.microsoft.com/office/powerpoint/2010/main" val="1265332677"/>
              </p:ext>
            </p:extLst>
          </p:nvPr>
        </p:nvGraphicFramePr>
        <p:xfrm>
          <a:off x="1898455" y="3092768"/>
          <a:ext cx="5892800" cy="3143139"/>
        </p:xfrm>
        <a:graphic>
          <a:graphicData uri="http://schemas.openxmlformats.org/drawingml/2006/chart">
            <c:chart xmlns:c="http://schemas.openxmlformats.org/drawingml/2006/chart" xmlns:r="http://schemas.openxmlformats.org/officeDocument/2006/relationships" r:id="rId2"/>
          </a:graphicData>
        </a:graphic>
      </p:graphicFrame>
      <p:sp>
        <p:nvSpPr>
          <p:cNvPr id="14" name="コンテンツ プレースホルダー 2"/>
          <p:cNvSpPr txBox="1">
            <a:spLocks/>
          </p:cNvSpPr>
          <p:nvPr/>
        </p:nvSpPr>
        <p:spPr>
          <a:xfrm>
            <a:off x="822960" y="777399"/>
            <a:ext cx="8048665" cy="522784"/>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514350" indent="-514350">
              <a:buFont typeface="+mj-lt"/>
              <a:buAutoNum type="arabicPeriod"/>
            </a:pPr>
            <a:r>
              <a:rPr lang="ja-JP" altLang="en-US" dirty="0"/>
              <a:t>盤面による先手後手の有利不利が影響している</a:t>
            </a:r>
            <a:endParaRPr lang="en-US" altLang="ja-JP" dirty="0"/>
          </a:p>
          <a:p>
            <a:endParaRPr lang="ja-JP" altLang="en-US" dirty="0"/>
          </a:p>
        </p:txBody>
      </p:sp>
      <p:sp>
        <p:nvSpPr>
          <p:cNvPr id="18" name="正方形/長方形 17"/>
          <p:cNvSpPr/>
          <p:nvPr/>
        </p:nvSpPr>
        <p:spPr>
          <a:xfrm>
            <a:off x="488768" y="1400151"/>
            <a:ext cx="8212183" cy="954107"/>
          </a:xfrm>
          <a:prstGeom prst="rect">
            <a:avLst/>
          </a:prstGeom>
        </p:spPr>
        <p:txBody>
          <a:bodyPr wrap="square">
            <a:spAutoFit/>
          </a:bodyPr>
          <a:lstStyle/>
          <a:p>
            <a:r>
              <a:rPr lang="ja-JP" altLang="en-US" sz="2800" dirty="0"/>
              <a:t>ランダムプレイヤーによるゲームで勝率の偏った盤面の結果を取り除いた場合に，勝率は</a:t>
            </a:r>
            <a:r>
              <a:rPr lang="en-US" altLang="ja-JP" sz="2800" dirty="0"/>
              <a:t>8</a:t>
            </a:r>
            <a:r>
              <a:rPr lang="ja-JP" altLang="en-US" sz="2800" dirty="0"/>
              <a:t>割程度になった</a:t>
            </a:r>
            <a:endParaRPr lang="en-US" altLang="ja-JP" sz="2800" dirty="0">
              <a:solidFill>
                <a:srgbClr val="FF0000"/>
              </a:solidFill>
            </a:endParaRPr>
          </a:p>
        </p:txBody>
      </p:sp>
      <p:sp>
        <p:nvSpPr>
          <p:cNvPr id="3" name="二等辺三角形 2">
            <a:extLst>
              <a:ext uri="{FF2B5EF4-FFF2-40B4-BE49-F238E27FC236}">
                <a16:creationId xmlns:a16="http://schemas.microsoft.com/office/drawing/2014/main" id="{11D592AE-89A5-4D14-B11C-CCA625146E32}"/>
              </a:ext>
            </a:extLst>
          </p:cNvPr>
          <p:cNvSpPr/>
          <p:nvPr/>
        </p:nvSpPr>
        <p:spPr>
          <a:xfrm>
            <a:off x="5283929" y="4892546"/>
            <a:ext cx="287383" cy="243840"/>
          </a:xfrm>
          <a:prstGeom prst="triangle">
            <a:avLst/>
          </a:prstGeom>
          <a:solidFill>
            <a:schemeClr val="bg2">
              <a:lumMod val="90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5" name="テキスト ボックス 4">
            <a:extLst>
              <a:ext uri="{FF2B5EF4-FFF2-40B4-BE49-F238E27FC236}">
                <a16:creationId xmlns:a16="http://schemas.microsoft.com/office/drawing/2014/main" id="{1D4B7164-57EA-4AA1-9A9A-EECE7BB2DA75}"/>
              </a:ext>
            </a:extLst>
          </p:cNvPr>
          <p:cNvSpPr txBox="1"/>
          <p:nvPr/>
        </p:nvSpPr>
        <p:spPr>
          <a:xfrm>
            <a:off x="5570602" y="4829800"/>
            <a:ext cx="2132872" cy="369332"/>
          </a:xfrm>
          <a:prstGeom prst="rect">
            <a:avLst/>
          </a:prstGeom>
          <a:noFill/>
        </p:spPr>
        <p:txBody>
          <a:bodyPr wrap="square" rtlCol="0">
            <a:spAutoFit/>
          </a:bodyPr>
          <a:lstStyle/>
          <a:p>
            <a:r>
              <a:rPr lang="ja-JP" altLang="en-US" dirty="0"/>
              <a:t>偏りを取り除いた後</a:t>
            </a:r>
            <a:endParaRPr kumimoji="1" lang="ja-JP" altLang="en-US" dirty="0"/>
          </a:p>
        </p:txBody>
      </p:sp>
      <p:sp>
        <p:nvSpPr>
          <p:cNvPr id="6" name="楕円 5">
            <a:extLst>
              <a:ext uri="{FF2B5EF4-FFF2-40B4-BE49-F238E27FC236}">
                <a16:creationId xmlns:a16="http://schemas.microsoft.com/office/drawing/2014/main" id="{F70F1D20-AA9C-4123-A3B8-76B1B189FC52}"/>
              </a:ext>
            </a:extLst>
          </p:cNvPr>
          <p:cNvSpPr/>
          <p:nvPr/>
        </p:nvSpPr>
        <p:spPr>
          <a:xfrm>
            <a:off x="5301890" y="5296814"/>
            <a:ext cx="251460" cy="262928"/>
          </a:xfrm>
          <a:prstGeom prst="ellipse">
            <a:avLst/>
          </a:prstGeom>
          <a:solidFill>
            <a:schemeClr val="accent2">
              <a:lumMod val="60000"/>
              <a:lumOff val="40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6BDA310D-BA26-485C-92A8-30235A4EFA3C}"/>
              </a:ext>
            </a:extLst>
          </p:cNvPr>
          <p:cNvSpPr txBox="1"/>
          <p:nvPr/>
        </p:nvSpPr>
        <p:spPr>
          <a:xfrm>
            <a:off x="5570602" y="5258635"/>
            <a:ext cx="2132872" cy="369332"/>
          </a:xfrm>
          <a:prstGeom prst="rect">
            <a:avLst/>
          </a:prstGeom>
          <a:noFill/>
        </p:spPr>
        <p:txBody>
          <a:bodyPr wrap="square" rtlCol="0">
            <a:spAutoFit/>
          </a:bodyPr>
          <a:lstStyle/>
          <a:p>
            <a:r>
              <a:rPr lang="ja-JP" altLang="en-US" dirty="0"/>
              <a:t>偏りを取り除く前</a:t>
            </a:r>
            <a:endParaRPr kumimoji="1" lang="ja-JP" altLang="en-US" dirty="0"/>
          </a:p>
        </p:txBody>
      </p:sp>
    </p:spTree>
    <p:extLst>
      <p:ext uri="{BB962C8B-B14F-4D97-AF65-F5344CB8AC3E}">
        <p14:creationId xmlns:p14="http://schemas.microsoft.com/office/powerpoint/2010/main" val="14407785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考察</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29</a:t>
            </a:fld>
            <a:endParaRPr lang="ja-JP" altLang="en-US" dirty="0"/>
          </a:p>
        </p:txBody>
      </p:sp>
      <p:sp>
        <p:nvSpPr>
          <p:cNvPr id="12" name="テキスト ボックス 11"/>
          <p:cNvSpPr txBox="1"/>
          <p:nvPr/>
        </p:nvSpPr>
        <p:spPr>
          <a:xfrm>
            <a:off x="2745513" y="2553370"/>
            <a:ext cx="3891525" cy="461665"/>
          </a:xfrm>
          <a:prstGeom prst="rect">
            <a:avLst/>
          </a:prstGeom>
          <a:noFill/>
        </p:spPr>
        <p:txBody>
          <a:bodyPr wrap="square" rtlCol="0">
            <a:spAutoFit/>
          </a:bodyPr>
          <a:lstStyle/>
          <a:p>
            <a:r>
              <a:rPr lang="ja-JP" altLang="en-US" sz="2400" dirty="0"/>
              <a:t>プレイアウト数と勝率の関係</a:t>
            </a:r>
            <a:endParaRPr kumimoji="1" lang="ja-JP" altLang="en-US" sz="2400" dirty="0"/>
          </a:p>
        </p:txBody>
      </p:sp>
      <p:sp>
        <p:nvSpPr>
          <p:cNvPr id="13" name="テキスト ボックス 12"/>
          <p:cNvSpPr txBox="1"/>
          <p:nvPr/>
        </p:nvSpPr>
        <p:spPr>
          <a:xfrm rot="16200000">
            <a:off x="138875" y="4340312"/>
            <a:ext cx="2771532" cy="461665"/>
          </a:xfrm>
          <a:prstGeom prst="rect">
            <a:avLst/>
          </a:prstGeom>
          <a:noFill/>
        </p:spPr>
        <p:txBody>
          <a:bodyPr wrap="square" rtlCol="0">
            <a:spAutoFit/>
          </a:bodyPr>
          <a:lstStyle/>
          <a:p>
            <a:r>
              <a:rPr kumimoji="1" lang="ja-JP" altLang="en-US" sz="2400" dirty="0"/>
              <a:t>モンテカルロ法勝率</a:t>
            </a:r>
          </a:p>
        </p:txBody>
      </p:sp>
      <p:sp>
        <p:nvSpPr>
          <p:cNvPr id="15" name="テキスト ボックス 14"/>
          <p:cNvSpPr txBox="1"/>
          <p:nvPr/>
        </p:nvSpPr>
        <p:spPr>
          <a:xfrm>
            <a:off x="2745513" y="6396335"/>
            <a:ext cx="3815419" cy="461665"/>
          </a:xfrm>
          <a:prstGeom prst="rect">
            <a:avLst/>
          </a:prstGeom>
          <a:noFill/>
        </p:spPr>
        <p:txBody>
          <a:bodyPr wrap="square" rtlCol="0">
            <a:spAutoFit/>
          </a:bodyPr>
          <a:lstStyle/>
          <a:p>
            <a:r>
              <a:rPr lang="ja-JP" altLang="en-US" sz="2400" dirty="0"/>
              <a:t>色ごとのプレイアウト数</a:t>
            </a:r>
            <a:r>
              <a:rPr lang="en-US" altLang="ja-JP" sz="2400" dirty="0"/>
              <a:t>[</a:t>
            </a:r>
            <a:r>
              <a:rPr lang="ja-JP" altLang="en-US" sz="2400" dirty="0"/>
              <a:t>回</a:t>
            </a:r>
            <a:r>
              <a:rPr lang="en-US" altLang="ja-JP" sz="2400" dirty="0"/>
              <a:t>]</a:t>
            </a:r>
            <a:endParaRPr kumimoji="1" lang="ja-JP" altLang="en-US" sz="2400" dirty="0"/>
          </a:p>
        </p:txBody>
      </p:sp>
      <p:graphicFrame>
        <p:nvGraphicFramePr>
          <p:cNvPr id="11" name="グラフ 10"/>
          <p:cNvGraphicFramePr>
            <a:graphicFrameLocks/>
          </p:cNvGraphicFramePr>
          <p:nvPr/>
        </p:nvGraphicFramePr>
        <p:xfrm>
          <a:off x="1898455" y="3092768"/>
          <a:ext cx="5892800" cy="3143139"/>
        </p:xfrm>
        <a:graphic>
          <a:graphicData uri="http://schemas.openxmlformats.org/drawingml/2006/chart">
            <c:chart xmlns:c="http://schemas.openxmlformats.org/drawingml/2006/chart" xmlns:r="http://schemas.openxmlformats.org/officeDocument/2006/relationships" r:id="rId2"/>
          </a:graphicData>
        </a:graphic>
      </p:graphicFrame>
      <p:sp>
        <p:nvSpPr>
          <p:cNvPr id="14" name="コンテンツ プレースホルダー 2"/>
          <p:cNvSpPr txBox="1">
            <a:spLocks/>
          </p:cNvSpPr>
          <p:nvPr/>
        </p:nvSpPr>
        <p:spPr>
          <a:xfrm>
            <a:off x="822960" y="777399"/>
            <a:ext cx="8048665" cy="522784"/>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514350" indent="-514350">
              <a:buFont typeface="+mj-lt"/>
              <a:buAutoNum type="arabicPeriod"/>
            </a:pPr>
            <a:r>
              <a:rPr lang="ja-JP" altLang="en-US" dirty="0"/>
              <a:t>盤面による先手後手の有利不利が影響している</a:t>
            </a:r>
            <a:endParaRPr lang="en-US" altLang="ja-JP" dirty="0"/>
          </a:p>
          <a:p>
            <a:endParaRPr lang="ja-JP" altLang="en-US" dirty="0"/>
          </a:p>
        </p:txBody>
      </p:sp>
      <p:sp>
        <p:nvSpPr>
          <p:cNvPr id="10" name="正方形/長方形 9"/>
          <p:cNvSpPr/>
          <p:nvPr/>
        </p:nvSpPr>
        <p:spPr>
          <a:xfrm>
            <a:off x="878511" y="1400151"/>
            <a:ext cx="7432698" cy="954107"/>
          </a:xfrm>
          <a:prstGeom prst="rect">
            <a:avLst/>
          </a:prstGeom>
        </p:spPr>
        <p:txBody>
          <a:bodyPr wrap="square">
            <a:spAutoFit/>
          </a:bodyPr>
          <a:lstStyle/>
          <a:p>
            <a:r>
              <a:rPr lang="ja-JP" altLang="en-US" sz="2800" dirty="0"/>
              <a:t>残りの</a:t>
            </a:r>
            <a:r>
              <a:rPr lang="en-US" altLang="ja-JP" sz="2800" dirty="0"/>
              <a:t>2</a:t>
            </a:r>
            <a:r>
              <a:rPr lang="ja-JP" altLang="en-US" sz="2800" dirty="0"/>
              <a:t>割に関しては，モンテカルロ法が正しい選択をしても勝てない盤面であると考えられる</a:t>
            </a:r>
            <a:endParaRPr lang="en-US" altLang="ja-JP" sz="2800" dirty="0">
              <a:solidFill>
                <a:srgbClr val="FF0000"/>
              </a:solidFill>
            </a:endParaRPr>
          </a:p>
        </p:txBody>
      </p:sp>
      <p:sp>
        <p:nvSpPr>
          <p:cNvPr id="16" name="二等辺三角形 15">
            <a:extLst>
              <a:ext uri="{FF2B5EF4-FFF2-40B4-BE49-F238E27FC236}">
                <a16:creationId xmlns:a16="http://schemas.microsoft.com/office/drawing/2014/main" id="{C184BD5B-B24C-4A0F-8C96-4B850BB5CFB9}"/>
              </a:ext>
            </a:extLst>
          </p:cNvPr>
          <p:cNvSpPr/>
          <p:nvPr/>
        </p:nvSpPr>
        <p:spPr>
          <a:xfrm>
            <a:off x="5283929" y="4892546"/>
            <a:ext cx="287383" cy="243840"/>
          </a:xfrm>
          <a:prstGeom prst="triangle">
            <a:avLst/>
          </a:prstGeom>
          <a:solidFill>
            <a:schemeClr val="bg2">
              <a:lumMod val="90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7" name="テキスト ボックス 16">
            <a:extLst>
              <a:ext uri="{FF2B5EF4-FFF2-40B4-BE49-F238E27FC236}">
                <a16:creationId xmlns:a16="http://schemas.microsoft.com/office/drawing/2014/main" id="{08190308-1B38-44C3-95FA-88A2AE1110C6}"/>
              </a:ext>
            </a:extLst>
          </p:cNvPr>
          <p:cNvSpPr txBox="1"/>
          <p:nvPr/>
        </p:nvSpPr>
        <p:spPr>
          <a:xfrm>
            <a:off x="5570602" y="4829800"/>
            <a:ext cx="2132872" cy="369332"/>
          </a:xfrm>
          <a:prstGeom prst="rect">
            <a:avLst/>
          </a:prstGeom>
          <a:noFill/>
        </p:spPr>
        <p:txBody>
          <a:bodyPr wrap="square" rtlCol="0">
            <a:spAutoFit/>
          </a:bodyPr>
          <a:lstStyle/>
          <a:p>
            <a:r>
              <a:rPr lang="ja-JP" altLang="en-US" dirty="0"/>
              <a:t>偏りを取り除いた後</a:t>
            </a:r>
            <a:endParaRPr kumimoji="1" lang="ja-JP" altLang="en-US" dirty="0"/>
          </a:p>
        </p:txBody>
      </p:sp>
      <p:sp>
        <p:nvSpPr>
          <p:cNvPr id="18" name="楕円 17">
            <a:extLst>
              <a:ext uri="{FF2B5EF4-FFF2-40B4-BE49-F238E27FC236}">
                <a16:creationId xmlns:a16="http://schemas.microsoft.com/office/drawing/2014/main" id="{18635341-ED98-40CB-8CC6-DC868E08706C}"/>
              </a:ext>
            </a:extLst>
          </p:cNvPr>
          <p:cNvSpPr/>
          <p:nvPr/>
        </p:nvSpPr>
        <p:spPr>
          <a:xfrm>
            <a:off x="5301890" y="5296814"/>
            <a:ext cx="251460" cy="262928"/>
          </a:xfrm>
          <a:prstGeom prst="ellipse">
            <a:avLst/>
          </a:prstGeom>
          <a:solidFill>
            <a:schemeClr val="accent2">
              <a:lumMod val="60000"/>
              <a:lumOff val="40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9" name="テキスト ボックス 18">
            <a:extLst>
              <a:ext uri="{FF2B5EF4-FFF2-40B4-BE49-F238E27FC236}">
                <a16:creationId xmlns:a16="http://schemas.microsoft.com/office/drawing/2014/main" id="{EA8C5B74-D702-4A0B-BF16-736987C86919}"/>
              </a:ext>
            </a:extLst>
          </p:cNvPr>
          <p:cNvSpPr txBox="1"/>
          <p:nvPr/>
        </p:nvSpPr>
        <p:spPr>
          <a:xfrm>
            <a:off x="5570602" y="5258635"/>
            <a:ext cx="2132872" cy="369332"/>
          </a:xfrm>
          <a:prstGeom prst="rect">
            <a:avLst/>
          </a:prstGeom>
          <a:noFill/>
        </p:spPr>
        <p:txBody>
          <a:bodyPr wrap="square" rtlCol="0">
            <a:spAutoFit/>
          </a:bodyPr>
          <a:lstStyle/>
          <a:p>
            <a:r>
              <a:rPr lang="ja-JP" altLang="en-US" dirty="0"/>
              <a:t>偏りを取り除く前</a:t>
            </a:r>
            <a:endParaRPr kumimoji="1" lang="ja-JP" altLang="en-US" dirty="0"/>
          </a:p>
        </p:txBody>
      </p:sp>
    </p:spTree>
    <p:extLst>
      <p:ext uri="{BB962C8B-B14F-4D97-AF65-F5344CB8AC3E}">
        <p14:creationId xmlns:p14="http://schemas.microsoft.com/office/powerpoint/2010/main" val="20836064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kumimoji="1" lang="en-US" altLang="ja-JP" dirty="0"/>
              <a:t>Flood</a:t>
            </a:r>
            <a:r>
              <a:rPr lang="en-US" altLang="ja-JP" dirty="0"/>
              <a:t>-It</a:t>
            </a:r>
            <a:r>
              <a:rPr lang="ja-JP" altLang="en-US" dirty="0"/>
              <a:t>　とは</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a:t>
            </a:fld>
            <a:endParaRPr lang="ja-JP" altLang="en-US" dirty="0"/>
          </a:p>
        </p:txBody>
      </p:sp>
      <p:sp>
        <p:nvSpPr>
          <p:cNvPr id="7" name="コンテンツ プレースホルダー 2"/>
          <p:cNvSpPr>
            <a:spLocks noGrp="1"/>
          </p:cNvSpPr>
          <p:nvPr>
            <p:ph idx="1"/>
          </p:nvPr>
        </p:nvSpPr>
        <p:spPr>
          <a:xfrm>
            <a:off x="822959" y="5644882"/>
            <a:ext cx="7543801" cy="1213118"/>
          </a:xfrm>
        </p:spPr>
        <p:txBody>
          <a:bodyPr>
            <a:normAutofit fontScale="92500"/>
          </a:bodyPr>
          <a:lstStyle/>
          <a:p>
            <a:pPr marL="0" indent="0">
              <a:buNone/>
            </a:pPr>
            <a:r>
              <a:rPr lang="ja-JP" altLang="en-US" dirty="0"/>
              <a:t>同じグリッドでも，操作の仕方によって回数が変わる</a:t>
            </a:r>
            <a:endParaRPr lang="en-US" altLang="ja-JP" dirty="0"/>
          </a:p>
          <a:p>
            <a:pPr marL="0" indent="0">
              <a:buNone/>
            </a:pPr>
            <a:r>
              <a:rPr lang="ja-JP" altLang="en-US" dirty="0"/>
              <a:t>　→最小の回数を求めたい</a:t>
            </a:r>
          </a:p>
        </p:txBody>
      </p:sp>
      <p:sp>
        <p:nvSpPr>
          <p:cNvPr id="8" name="正方形/長方形 7">
            <a:extLst>
              <a:ext uri="{FF2B5EF4-FFF2-40B4-BE49-F238E27FC236}">
                <a16:creationId xmlns:a16="http://schemas.microsoft.com/office/drawing/2014/main" id="{403471C3-EE28-47A4-91CE-E5B9DD16D970}"/>
              </a:ext>
            </a:extLst>
          </p:cNvPr>
          <p:cNvSpPr/>
          <p:nvPr/>
        </p:nvSpPr>
        <p:spPr>
          <a:xfrm>
            <a:off x="887334" y="1194318"/>
            <a:ext cx="3240000" cy="324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9" name="正方形/長方形 8">
            <a:extLst>
              <a:ext uri="{FF2B5EF4-FFF2-40B4-BE49-F238E27FC236}">
                <a16:creationId xmlns:a16="http://schemas.microsoft.com/office/drawing/2014/main" id="{D4583559-8246-4D47-8698-E4302FC6CB03}"/>
              </a:ext>
            </a:extLst>
          </p:cNvPr>
          <p:cNvSpPr/>
          <p:nvPr/>
        </p:nvSpPr>
        <p:spPr>
          <a:xfrm>
            <a:off x="887334" y="1194318"/>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a16="http://schemas.microsoft.com/office/drawing/2014/main" id="{73D92D25-2702-4780-AD55-5C092EA27366}"/>
              </a:ext>
            </a:extLst>
          </p:cNvPr>
          <p:cNvSpPr/>
          <p:nvPr/>
        </p:nvSpPr>
        <p:spPr>
          <a:xfrm>
            <a:off x="1967334" y="1194318"/>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id="{ECFAA7E5-2F5C-430D-B4CE-E49BDA50AE01}"/>
              </a:ext>
            </a:extLst>
          </p:cNvPr>
          <p:cNvSpPr/>
          <p:nvPr/>
        </p:nvSpPr>
        <p:spPr>
          <a:xfrm>
            <a:off x="3047334" y="1194318"/>
            <a:ext cx="1080000" cy="108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a:extLst>
              <a:ext uri="{FF2B5EF4-FFF2-40B4-BE49-F238E27FC236}">
                <a16:creationId xmlns:a16="http://schemas.microsoft.com/office/drawing/2014/main" id="{6F71A11A-0546-4EF4-A281-30C87112E8E0}"/>
              </a:ext>
            </a:extLst>
          </p:cNvPr>
          <p:cNvSpPr/>
          <p:nvPr/>
        </p:nvSpPr>
        <p:spPr>
          <a:xfrm>
            <a:off x="887334" y="2274318"/>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a:extLst>
              <a:ext uri="{FF2B5EF4-FFF2-40B4-BE49-F238E27FC236}">
                <a16:creationId xmlns:a16="http://schemas.microsoft.com/office/drawing/2014/main" id="{96734E08-3C7C-4F0C-925C-F86BC1442BDD}"/>
              </a:ext>
            </a:extLst>
          </p:cNvPr>
          <p:cNvSpPr/>
          <p:nvPr/>
        </p:nvSpPr>
        <p:spPr>
          <a:xfrm>
            <a:off x="1967334" y="2274318"/>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a16="http://schemas.microsoft.com/office/drawing/2014/main" id="{E9B45711-EBB4-4C4C-BBBB-0FD330964757}"/>
              </a:ext>
            </a:extLst>
          </p:cNvPr>
          <p:cNvSpPr/>
          <p:nvPr/>
        </p:nvSpPr>
        <p:spPr>
          <a:xfrm>
            <a:off x="3047334" y="2274318"/>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a16="http://schemas.microsoft.com/office/drawing/2014/main" id="{24D89E65-51EB-4198-B6C7-FDAF891583B9}"/>
              </a:ext>
            </a:extLst>
          </p:cNvPr>
          <p:cNvSpPr/>
          <p:nvPr/>
        </p:nvSpPr>
        <p:spPr>
          <a:xfrm>
            <a:off x="887334" y="3354318"/>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a16="http://schemas.microsoft.com/office/drawing/2014/main" id="{7689586B-6CE2-4164-BF82-A9717332A424}"/>
              </a:ext>
            </a:extLst>
          </p:cNvPr>
          <p:cNvSpPr/>
          <p:nvPr/>
        </p:nvSpPr>
        <p:spPr>
          <a:xfrm>
            <a:off x="1967334" y="3354318"/>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a16="http://schemas.microsoft.com/office/drawing/2014/main" id="{ED15DA40-951C-466C-876F-F6A24375EC23}"/>
              </a:ext>
            </a:extLst>
          </p:cNvPr>
          <p:cNvSpPr/>
          <p:nvPr/>
        </p:nvSpPr>
        <p:spPr>
          <a:xfrm>
            <a:off x="3047334" y="3354318"/>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a16="http://schemas.microsoft.com/office/drawing/2014/main" id="{8709E1CA-BAF9-4413-9D37-F31145C23123}"/>
              </a:ext>
            </a:extLst>
          </p:cNvPr>
          <p:cNvSpPr/>
          <p:nvPr/>
        </p:nvSpPr>
        <p:spPr>
          <a:xfrm>
            <a:off x="372959" y="4614318"/>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a:extLst>
              <a:ext uri="{FF2B5EF4-FFF2-40B4-BE49-F238E27FC236}">
                <a16:creationId xmlns:a16="http://schemas.microsoft.com/office/drawing/2014/main" id="{33BB8DC8-4FCB-41A4-81D7-507B85A88A87}"/>
              </a:ext>
            </a:extLst>
          </p:cNvPr>
          <p:cNvSpPr/>
          <p:nvPr/>
        </p:nvSpPr>
        <p:spPr>
          <a:xfrm>
            <a:off x="1501882" y="4614318"/>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a:extLst>
              <a:ext uri="{FF2B5EF4-FFF2-40B4-BE49-F238E27FC236}">
                <a16:creationId xmlns:a16="http://schemas.microsoft.com/office/drawing/2014/main" id="{0EB0669F-B9FA-4350-8F72-EEDD1369162B}"/>
              </a:ext>
            </a:extLst>
          </p:cNvPr>
          <p:cNvSpPr/>
          <p:nvPr/>
        </p:nvSpPr>
        <p:spPr>
          <a:xfrm>
            <a:off x="2600579" y="4614318"/>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a16="http://schemas.microsoft.com/office/drawing/2014/main" id="{F4794462-131D-4DC1-B349-076D37CEB739}"/>
              </a:ext>
            </a:extLst>
          </p:cNvPr>
          <p:cNvSpPr/>
          <p:nvPr/>
        </p:nvSpPr>
        <p:spPr>
          <a:xfrm>
            <a:off x="3694859" y="4614318"/>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a:extLst>
              <a:ext uri="{FF2B5EF4-FFF2-40B4-BE49-F238E27FC236}">
                <a16:creationId xmlns:a16="http://schemas.microsoft.com/office/drawing/2014/main" id="{838EAB2E-659B-4C76-83C9-03724A06FC77}"/>
              </a:ext>
            </a:extLst>
          </p:cNvPr>
          <p:cNvSpPr/>
          <p:nvPr/>
        </p:nvSpPr>
        <p:spPr>
          <a:xfrm>
            <a:off x="5126760" y="1194318"/>
            <a:ext cx="3240000" cy="324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23" name="正方形/長方形 22">
            <a:extLst>
              <a:ext uri="{FF2B5EF4-FFF2-40B4-BE49-F238E27FC236}">
                <a16:creationId xmlns:a16="http://schemas.microsoft.com/office/drawing/2014/main" id="{B5897F2D-AA67-4DC0-B471-37315EC3E49C}"/>
              </a:ext>
            </a:extLst>
          </p:cNvPr>
          <p:cNvSpPr/>
          <p:nvPr/>
        </p:nvSpPr>
        <p:spPr>
          <a:xfrm>
            <a:off x="5126760" y="1194318"/>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a:extLst>
              <a:ext uri="{FF2B5EF4-FFF2-40B4-BE49-F238E27FC236}">
                <a16:creationId xmlns:a16="http://schemas.microsoft.com/office/drawing/2014/main" id="{B3FB86D3-71E7-47AF-9D90-DB31CD50AD74}"/>
              </a:ext>
            </a:extLst>
          </p:cNvPr>
          <p:cNvSpPr/>
          <p:nvPr/>
        </p:nvSpPr>
        <p:spPr>
          <a:xfrm>
            <a:off x="6206760" y="1194318"/>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a:extLst>
              <a:ext uri="{FF2B5EF4-FFF2-40B4-BE49-F238E27FC236}">
                <a16:creationId xmlns:a16="http://schemas.microsoft.com/office/drawing/2014/main" id="{82777D0D-DD93-4FD8-ACF9-1A814352CC0C}"/>
              </a:ext>
            </a:extLst>
          </p:cNvPr>
          <p:cNvSpPr/>
          <p:nvPr/>
        </p:nvSpPr>
        <p:spPr>
          <a:xfrm>
            <a:off x="7286760" y="1194318"/>
            <a:ext cx="1080000" cy="108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a:extLst>
              <a:ext uri="{FF2B5EF4-FFF2-40B4-BE49-F238E27FC236}">
                <a16:creationId xmlns:a16="http://schemas.microsoft.com/office/drawing/2014/main" id="{1F583654-9953-452F-A5FF-71D33262E8C2}"/>
              </a:ext>
            </a:extLst>
          </p:cNvPr>
          <p:cNvSpPr/>
          <p:nvPr/>
        </p:nvSpPr>
        <p:spPr>
          <a:xfrm>
            <a:off x="5126760" y="2274318"/>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a:extLst>
              <a:ext uri="{FF2B5EF4-FFF2-40B4-BE49-F238E27FC236}">
                <a16:creationId xmlns:a16="http://schemas.microsoft.com/office/drawing/2014/main" id="{7D4A1116-22BE-4C4C-9FB6-62A7CC062973}"/>
              </a:ext>
            </a:extLst>
          </p:cNvPr>
          <p:cNvSpPr/>
          <p:nvPr/>
        </p:nvSpPr>
        <p:spPr>
          <a:xfrm>
            <a:off x="6206760" y="2274318"/>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a:extLst>
              <a:ext uri="{FF2B5EF4-FFF2-40B4-BE49-F238E27FC236}">
                <a16:creationId xmlns:a16="http://schemas.microsoft.com/office/drawing/2014/main" id="{B1129B66-2C0E-49EF-BC38-C123852D1024}"/>
              </a:ext>
            </a:extLst>
          </p:cNvPr>
          <p:cNvSpPr/>
          <p:nvPr/>
        </p:nvSpPr>
        <p:spPr>
          <a:xfrm>
            <a:off x="7286760" y="2274318"/>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a:extLst>
              <a:ext uri="{FF2B5EF4-FFF2-40B4-BE49-F238E27FC236}">
                <a16:creationId xmlns:a16="http://schemas.microsoft.com/office/drawing/2014/main" id="{5363BD78-0A58-42BA-A451-E2649B92CA6F}"/>
              </a:ext>
            </a:extLst>
          </p:cNvPr>
          <p:cNvSpPr/>
          <p:nvPr/>
        </p:nvSpPr>
        <p:spPr>
          <a:xfrm>
            <a:off x="5126760" y="3354318"/>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a:extLst>
              <a:ext uri="{FF2B5EF4-FFF2-40B4-BE49-F238E27FC236}">
                <a16:creationId xmlns:a16="http://schemas.microsoft.com/office/drawing/2014/main" id="{6B4A560A-5122-4373-9AB3-1DEFE6D8E109}"/>
              </a:ext>
            </a:extLst>
          </p:cNvPr>
          <p:cNvSpPr/>
          <p:nvPr/>
        </p:nvSpPr>
        <p:spPr>
          <a:xfrm>
            <a:off x="6206760" y="3354318"/>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a:extLst>
              <a:ext uri="{FF2B5EF4-FFF2-40B4-BE49-F238E27FC236}">
                <a16:creationId xmlns:a16="http://schemas.microsoft.com/office/drawing/2014/main" id="{CD18A449-3967-4F26-86D6-F72B7BEE3466}"/>
              </a:ext>
            </a:extLst>
          </p:cNvPr>
          <p:cNvSpPr/>
          <p:nvPr/>
        </p:nvSpPr>
        <p:spPr>
          <a:xfrm>
            <a:off x="7286760" y="3354318"/>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正方形/長方形 31">
            <a:extLst>
              <a:ext uri="{FF2B5EF4-FFF2-40B4-BE49-F238E27FC236}">
                <a16:creationId xmlns:a16="http://schemas.microsoft.com/office/drawing/2014/main" id="{298285EC-E8A7-40B8-A0FD-210184DC6943}"/>
              </a:ext>
            </a:extLst>
          </p:cNvPr>
          <p:cNvSpPr/>
          <p:nvPr/>
        </p:nvSpPr>
        <p:spPr>
          <a:xfrm>
            <a:off x="5306760" y="462494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正方形/長方形 32">
            <a:extLst>
              <a:ext uri="{FF2B5EF4-FFF2-40B4-BE49-F238E27FC236}">
                <a16:creationId xmlns:a16="http://schemas.microsoft.com/office/drawing/2014/main" id="{CCF31DA3-E774-483B-AA75-786564575B1B}"/>
              </a:ext>
            </a:extLst>
          </p:cNvPr>
          <p:cNvSpPr/>
          <p:nvPr/>
        </p:nvSpPr>
        <p:spPr>
          <a:xfrm>
            <a:off x="6435683" y="462494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4" name="正方形/長方形 33">
            <a:extLst>
              <a:ext uri="{FF2B5EF4-FFF2-40B4-BE49-F238E27FC236}">
                <a16:creationId xmlns:a16="http://schemas.microsoft.com/office/drawing/2014/main" id="{D7D097FC-393B-435F-89D6-A24ADC5C9D0A}"/>
              </a:ext>
            </a:extLst>
          </p:cNvPr>
          <p:cNvSpPr/>
          <p:nvPr/>
        </p:nvSpPr>
        <p:spPr>
          <a:xfrm>
            <a:off x="7534380" y="462494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35" name="直線コネクタ 34">
            <a:extLst>
              <a:ext uri="{FF2B5EF4-FFF2-40B4-BE49-F238E27FC236}">
                <a16:creationId xmlns:a16="http://schemas.microsoft.com/office/drawing/2014/main" id="{5B919E91-7E17-4AAC-8052-4787BF39C842}"/>
              </a:ext>
            </a:extLst>
          </p:cNvPr>
          <p:cNvCxnSpPr>
            <a:cxnSpLocks/>
          </p:cNvCxnSpPr>
          <p:nvPr/>
        </p:nvCxnSpPr>
        <p:spPr>
          <a:xfrm>
            <a:off x="4594859" y="784882"/>
            <a:ext cx="0" cy="486000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6" name="テキスト ボックス 35"/>
          <p:cNvSpPr txBox="1"/>
          <p:nvPr/>
        </p:nvSpPr>
        <p:spPr>
          <a:xfrm>
            <a:off x="331212" y="5329652"/>
            <a:ext cx="761747" cy="369332"/>
          </a:xfrm>
          <a:prstGeom prst="rect">
            <a:avLst/>
          </a:prstGeom>
          <a:noFill/>
        </p:spPr>
        <p:txBody>
          <a:bodyPr wrap="none" rtlCol="0">
            <a:spAutoFit/>
          </a:bodyPr>
          <a:lstStyle/>
          <a:p>
            <a:r>
              <a:rPr kumimoji="1" lang="en-US" altLang="ja-JP" dirty="0"/>
              <a:t>1</a:t>
            </a:r>
            <a:r>
              <a:rPr kumimoji="1" lang="ja-JP" altLang="en-US" dirty="0"/>
              <a:t>回目</a:t>
            </a:r>
          </a:p>
        </p:txBody>
      </p:sp>
      <p:sp>
        <p:nvSpPr>
          <p:cNvPr id="37" name="テキスト ボックス 36"/>
          <p:cNvSpPr txBox="1"/>
          <p:nvPr/>
        </p:nvSpPr>
        <p:spPr>
          <a:xfrm>
            <a:off x="1460136" y="5329652"/>
            <a:ext cx="761747" cy="369332"/>
          </a:xfrm>
          <a:prstGeom prst="rect">
            <a:avLst/>
          </a:prstGeom>
          <a:noFill/>
        </p:spPr>
        <p:txBody>
          <a:bodyPr wrap="none" rtlCol="0">
            <a:spAutoFit/>
          </a:bodyPr>
          <a:lstStyle/>
          <a:p>
            <a:r>
              <a:rPr lang="en-US" altLang="ja-JP" dirty="0"/>
              <a:t>2</a:t>
            </a:r>
            <a:r>
              <a:rPr kumimoji="1" lang="ja-JP" altLang="en-US" dirty="0"/>
              <a:t>回目</a:t>
            </a:r>
          </a:p>
        </p:txBody>
      </p:sp>
      <p:sp>
        <p:nvSpPr>
          <p:cNvPr id="38" name="テキスト ボックス 37"/>
          <p:cNvSpPr txBox="1"/>
          <p:nvPr/>
        </p:nvSpPr>
        <p:spPr>
          <a:xfrm>
            <a:off x="2589058" y="5329652"/>
            <a:ext cx="761747" cy="369332"/>
          </a:xfrm>
          <a:prstGeom prst="rect">
            <a:avLst/>
          </a:prstGeom>
          <a:noFill/>
        </p:spPr>
        <p:txBody>
          <a:bodyPr wrap="none" rtlCol="0">
            <a:spAutoFit/>
          </a:bodyPr>
          <a:lstStyle/>
          <a:p>
            <a:r>
              <a:rPr lang="en-US" altLang="ja-JP" dirty="0"/>
              <a:t>3</a:t>
            </a:r>
            <a:r>
              <a:rPr kumimoji="1" lang="ja-JP" altLang="en-US" dirty="0"/>
              <a:t>回目</a:t>
            </a:r>
          </a:p>
        </p:txBody>
      </p:sp>
      <p:sp>
        <p:nvSpPr>
          <p:cNvPr id="39" name="テキスト ボックス 38"/>
          <p:cNvSpPr txBox="1"/>
          <p:nvPr/>
        </p:nvSpPr>
        <p:spPr>
          <a:xfrm>
            <a:off x="3717980" y="5329652"/>
            <a:ext cx="761747" cy="369332"/>
          </a:xfrm>
          <a:prstGeom prst="rect">
            <a:avLst/>
          </a:prstGeom>
          <a:noFill/>
        </p:spPr>
        <p:txBody>
          <a:bodyPr wrap="none" rtlCol="0">
            <a:spAutoFit/>
          </a:bodyPr>
          <a:lstStyle/>
          <a:p>
            <a:r>
              <a:rPr lang="en-US" altLang="ja-JP" dirty="0"/>
              <a:t>4</a:t>
            </a:r>
            <a:r>
              <a:rPr kumimoji="1" lang="ja-JP" altLang="en-US" dirty="0"/>
              <a:t>回目</a:t>
            </a:r>
          </a:p>
        </p:txBody>
      </p:sp>
      <p:sp>
        <p:nvSpPr>
          <p:cNvPr id="40" name="テキスト ボックス 39"/>
          <p:cNvSpPr txBox="1"/>
          <p:nvPr/>
        </p:nvSpPr>
        <p:spPr>
          <a:xfrm>
            <a:off x="5306759" y="5344940"/>
            <a:ext cx="761747" cy="369332"/>
          </a:xfrm>
          <a:prstGeom prst="rect">
            <a:avLst/>
          </a:prstGeom>
          <a:noFill/>
        </p:spPr>
        <p:txBody>
          <a:bodyPr wrap="none" rtlCol="0">
            <a:spAutoFit/>
          </a:bodyPr>
          <a:lstStyle/>
          <a:p>
            <a:r>
              <a:rPr kumimoji="1" lang="en-US" altLang="ja-JP" dirty="0"/>
              <a:t>1</a:t>
            </a:r>
            <a:r>
              <a:rPr kumimoji="1" lang="ja-JP" altLang="en-US" dirty="0"/>
              <a:t>回目</a:t>
            </a:r>
          </a:p>
        </p:txBody>
      </p:sp>
      <p:sp>
        <p:nvSpPr>
          <p:cNvPr id="41" name="テキスト ボックス 40"/>
          <p:cNvSpPr txBox="1"/>
          <p:nvPr/>
        </p:nvSpPr>
        <p:spPr>
          <a:xfrm>
            <a:off x="6435683" y="5344940"/>
            <a:ext cx="761747" cy="369332"/>
          </a:xfrm>
          <a:prstGeom prst="rect">
            <a:avLst/>
          </a:prstGeom>
          <a:noFill/>
        </p:spPr>
        <p:txBody>
          <a:bodyPr wrap="none" rtlCol="0">
            <a:spAutoFit/>
          </a:bodyPr>
          <a:lstStyle/>
          <a:p>
            <a:r>
              <a:rPr lang="en-US" altLang="ja-JP" dirty="0"/>
              <a:t>2</a:t>
            </a:r>
            <a:r>
              <a:rPr kumimoji="1" lang="ja-JP" altLang="en-US" dirty="0"/>
              <a:t>回目</a:t>
            </a:r>
          </a:p>
        </p:txBody>
      </p:sp>
      <p:sp>
        <p:nvSpPr>
          <p:cNvPr id="42" name="テキスト ボックス 41"/>
          <p:cNvSpPr txBox="1"/>
          <p:nvPr/>
        </p:nvSpPr>
        <p:spPr>
          <a:xfrm>
            <a:off x="7564605" y="5344940"/>
            <a:ext cx="761747" cy="369332"/>
          </a:xfrm>
          <a:prstGeom prst="rect">
            <a:avLst/>
          </a:prstGeom>
          <a:noFill/>
        </p:spPr>
        <p:txBody>
          <a:bodyPr wrap="none" rtlCol="0">
            <a:spAutoFit/>
          </a:bodyPr>
          <a:lstStyle/>
          <a:p>
            <a:r>
              <a:rPr lang="en-US" altLang="ja-JP" dirty="0"/>
              <a:t>3</a:t>
            </a:r>
            <a:r>
              <a:rPr kumimoji="1" lang="ja-JP" altLang="en-US" dirty="0"/>
              <a:t>回目</a:t>
            </a:r>
          </a:p>
        </p:txBody>
      </p:sp>
    </p:spTree>
    <p:extLst>
      <p:ext uri="{BB962C8B-B14F-4D97-AF65-F5344CB8AC3E}">
        <p14:creationId xmlns:p14="http://schemas.microsoft.com/office/powerpoint/2010/main" val="690900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0"/>
                                        </p:tgtEl>
                                        <p:attrNameLst>
                                          <p:attrName>style.visibility</p:attrName>
                                        </p:attrNameLst>
                                      </p:cBhvr>
                                      <p:to>
                                        <p:strVal val="visible"/>
                                      </p:to>
                                    </p:set>
                                    <p:animEffect transition="in" filter="fade">
                                      <p:cBhvr>
                                        <p:cTn id="10" dur="500"/>
                                        <p:tgtEl>
                                          <p:spTgt spid="40"/>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mph" presetSubtype="2" fill="hold" nodeType="clickEffect">
                                  <p:stCondLst>
                                    <p:cond delay="0"/>
                                  </p:stCondLst>
                                  <p:childTnLst>
                                    <p:animClr clrSpc="rgb" dir="cw">
                                      <p:cBhvr>
                                        <p:cTn id="14" dur="1000" fill="hold"/>
                                        <p:tgtEl>
                                          <p:spTgt spid="23"/>
                                        </p:tgtEl>
                                        <p:attrNameLst>
                                          <p:attrName>fillcolor</p:attrName>
                                        </p:attrNameLst>
                                      </p:cBhvr>
                                      <p:to>
                                        <a:srgbClr val="5B9BD5"/>
                                      </p:to>
                                    </p:animClr>
                                    <p:set>
                                      <p:cBhvr>
                                        <p:cTn id="15" dur="1000" fill="hold"/>
                                        <p:tgtEl>
                                          <p:spTgt spid="23"/>
                                        </p:tgtEl>
                                        <p:attrNameLst>
                                          <p:attrName>fill.type</p:attrName>
                                        </p:attrNameLst>
                                      </p:cBhvr>
                                      <p:to>
                                        <p:strVal val="solid"/>
                                      </p:to>
                                    </p:set>
                                    <p:set>
                                      <p:cBhvr>
                                        <p:cTn id="16" dur="1000" fill="hold"/>
                                        <p:tgtEl>
                                          <p:spTgt spid="23"/>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3"/>
                                        </p:tgtEl>
                                        <p:attrNameLst>
                                          <p:attrName>style.visibility</p:attrName>
                                        </p:attrNameLst>
                                      </p:cBhvr>
                                      <p:to>
                                        <p:strVal val="visible"/>
                                      </p:to>
                                    </p:set>
                                    <p:animEffect transition="in" filter="fade">
                                      <p:cBhvr>
                                        <p:cTn id="21" dur="500"/>
                                        <p:tgtEl>
                                          <p:spTgt spid="33"/>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1"/>
                                        </p:tgtEl>
                                        <p:attrNameLst>
                                          <p:attrName>style.visibility</p:attrName>
                                        </p:attrNameLst>
                                      </p:cBhvr>
                                      <p:to>
                                        <p:strVal val="visible"/>
                                      </p:to>
                                    </p:set>
                                    <p:animEffect transition="in" filter="fade">
                                      <p:cBhvr>
                                        <p:cTn id="24" dur="500"/>
                                        <p:tgtEl>
                                          <p:spTgt spid="41"/>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mph" presetSubtype="2" fill="hold" nodeType="clickEffect">
                                  <p:stCondLst>
                                    <p:cond delay="0"/>
                                  </p:stCondLst>
                                  <p:childTnLst>
                                    <p:animClr clrSpc="rgb" dir="cw">
                                      <p:cBhvr>
                                        <p:cTn id="28" dur="1000" fill="hold"/>
                                        <p:tgtEl>
                                          <p:spTgt spid="23"/>
                                        </p:tgtEl>
                                        <p:attrNameLst>
                                          <p:attrName>fillcolor</p:attrName>
                                        </p:attrNameLst>
                                      </p:cBhvr>
                                      <p:to>
                                        <a:srgbClr val="FF0000"/>
                                      </p:to>
                                    </p:animClr>
                                    <p:set>
                                      <p:cBhvr>
                                        <p:cTn id="29" dur="1000" fill="hold"/>
                                        <p:tgtEl>
                                          <p:spTgt spid="23"/>
                                        </p:tgtEl>
                                        <p:attrNameLst>
                                          <p:attrName>fill.type</p:attrName>
                                        </p:attrNameLst>
                                      </p:cBhvr>
                                      <p:to>
                                        <p:strVal val="solid"/>
                                      </p:to>
                                    </p:set>
                                    <p:set>
                                      <p:cBhvr>
                                        <p:cTn id="30" dur="1000" fill="hold"/>
                                        <p:tgtEl>
                                          <p:spTgt spid="23"/>
                                        </p:tgtEl>
                                        <p:attrNameLst>
                                          <p:attrName>fill.on</p:attrName>
                                        </p:attrNameLst>
                                      </p:cBhvr>
                                      <p:to>
                                        <p:strVal val="true"/>
                                      </p:to>
                                    </p:set>
                                  </p:childTnLst>
                                </p:cTn>
                              </p:par>
                              <p:par>
                                <p:cTn id="31" presetID="1" presetClass="emph" presetSubtype="2" fill="hold" nodeType="withEffect">
                                  <p:stCondLst>
                                    <p:cond delay="0"/>
                                  </p:stCondLst>
                                  <p:childTnLst>
                                    <p:animClr clrSpc="rgb" dir="cw">
                                      <p:cBhvr>
                                        <p:cTn id="32" dur="1000" fill="hold"/>
                                        <p:tgtEl>
                                          <p:spTgt spid="24"/>
                                        </p:tgtEl>
                                        <p:attrNameLst>
                                          <p:attrName>fillcolor</p:attrName>
                                        </p:attrNameLst>
                                      </p:cBhvr>
                                      <p:to>
                                        <a:srgbClr val="FF0000"/>
                                      </p:to>
                                    </p:animClr>
                                    <p:set>
                                      <p:cBhvr>
                                        <p:cTn id="33" dur="1000" fill="hold"/>
                                        <p:tgtEl>
                                          <p:spTgt spid="24"/>
                                        </p:tgtEl>
                                        <p:attrNameLst>
                                          <p:attrName>fill.type</p:attrName>
                                        </p:attrNameLst>
                                      </p:cBhvr>
                                      <p:to>
                                        <p:strVal val="solid"/>
                                      </p:to>
                                    </p:set>
                                    <p:set>
                                      <p:cBhvr>
                                        <p:cTn id="34" dur="1000" fill="hold"/>
                                        <p:tgtEl>
                                          <p:spTgt spid="24"/>
                                        </p:tgtEl>
                                        <p:attrNameLst>
                                          <p:attrName>fill.on</p:attrName>
                                        </p:attrNameLst>
                                      </p:cBhvr>
                                      <p:to>
                                        <p:strVal val="true"/>
                                      </p:to>
                                    </p:set>
                                  </p:childTnLst>
                                </p:cTn>
                              </p:par>
                              <p:par>
                                <p:cTn id="35" presetID="1" presetClass="emph" presetSubtype="2" fill="hold" nodeType="withEffect">
                                  <p:stCondLst>
                                    <p:cond delay="0"/>
                                  </p:stCondLst>
                                  <p:childTnLst>
                                    <p:animClr clrSpc="rgb" dir="cw">
                                      <p:cBhvr>
                                        <p:cTn id="36" dur="1000" fill="hold"/>
                                        <p:tgtEl>
                                          <p:spTgt spid="25"/>
                                        </p:tgtEl>
                                        <p:attrNameLst>
                                          <p:attrName>fillcolor</p:attrName>
                                        </p:attrNameLst>
                                      </p:cBhvr>
                                      <p:to>
                                        <a:srgbClr val="FF0000"/>
                                      </p:to>
                                    </p:animClr>
                                    <p:set>
                                      <p:cBhvr>
                                        <p:cTn id="37" dur="1000" fill="hold"/>
                                        <p:tgtEl>
                                          <p:spTgt spid="25"/>
                                        </p:tgtEl>
                                        <p:attrNameLst>
                                          <p:attrName>fill.type</p:attrName>
                                        </p:attrNameLst>
                                      </p:cBhvr>
                                      <p:to>
                                        <p:strVal val="solid"/>
                                      </p:to>
                                    </p:set>
                                    <p:set>
                                      <p:cBhvr>
                                        <p:cTn id="38" dur="1000" fill="hold"/>
                                        <p:tgtEl>
                                          <p:spTgt spid="25"/>
                                        </p:tgtEl>
                                        <p:attrNameLst>
                                          <p:attrName>fill.on</p:attrName>
                                        </p:attrNameLst>
                                      </p:cBhvr>
                                      <p:to>
                                        <p:strVal val="true"/>
                                      </p:to>
                                    </p:set>
                                  </p:childTnLst>
                                </p:cTn>
                              </p:par>
                              <p:par>
                                <p:cTn id="39" presetID="1" presetClass="emph" presetSubtype="2" fill="hold" nodeType="withEffect">
                                  <p:stCondLst>
                                    <p:cond delay="0"/>
                                  </p:stCondLst>
                                  <p:childTnLst>
                                    <p:animClr clrSpc="rgb" dir="cw">
                                      <p:cBhvr>
                                        <p:cTn id="40" dur="1000" fill="hold"/>
                                        <p:tgtEl>
                                          <p:spTgt spid="27"/>
                                        </p:tgtEl>
                                        <p:attrNameLst>
                                          <p:attrName>fillcolor</p:attrName>
                                        </p:attrNameLst>
                                      </p:cBhvr>
                                      <p:to>
                                        <a:srgbClr val="FF0000"/>
                                      </p:to>
                                    </p:animClr>
                                    <p:set>
                                      <p:cBhvr>
                                        <p:cTn id="41" dur="1000" fill="hold"/>
                                        <p:tgtEl>
                                          <p:spTgt spid="27"/>
                                        </p:tgtEl>
                                        <p:attrNameLst>
                                          <p:attrName>fill.type</p:attrName>
                                        </p:attrNameLst>
                                      </p:cBhvr>
                                      <p:to>
                                        <p:strVal val="solid"/>
                                      </p:to>
                                    </p:set>
                                    <p:set>
                                      <p:cBhvr>
                                        <p:cTn id="42" dur="1000" fill="hold"/>
                                        <p:tgtEl>
                                          <p:spTgt spid="27"/>
                                        </p:tgtEl>
                                        <p:attrNameLst>
                                          <p:attrName>fill.on</p:attrName>
                                        </p:attrNameLst>
                                      </p:cBhvr>
                                      <p:to>
                                        <p:strVal val="true"/>
                                      </p:to>
                                    </p:set>
                                  </p:childTnLst>
                                </p:cTn>
                              </p:par>
                              <p:par>
                                <p:cTn id="43" presetID="1" presetClass="emph" presetSubtype="2" fill="hold" nodeType="withEffect">
                                  <p:stCondLst>
                                    <p:cond delay="0"/>
                                  </p:stCondLst>
                                  <p:childTnLst>
                                    <p:animClr clrSpc="rgb" dir="cw">
                                      <p:cBhvr>
                                        <p:cTn id="44" dur="1000" fill="hold"/>
                                        <p:tgtEl>
                                          <p:spTgt spid="28"/>
                                        </p:tgtEl>
                                        <p:attrNameLst>
                                          <p:attrName>fillcolor</p:attrName>
                                        </p:attrNameLst>
                                      </p:cBhvr>
                                      <p:to>
                                        <a:srgbClr val="FF0000"/>
                                      </p:to>
                                    </p:animClr>
                                    <p:set>
                                      <p:cBhvr>
                                        <p:cTn id="45" dur="1000" fill="hold"/>
                                        <p:tgtEl>
                                          <p:spTgt spid="28"/>
                                        </p:tgtEl>
                                        <p:attrNameLst>
                                          <p:attrName>fill.type</p:attrName>
                                        </p:attrNameLst>
                                      </p:cBhvr>
                                      <p:to>
                                        <p:strVal val="solid"/>
                                      </p:to>
                                    </p:set>
                                    <p:set>
                                      <p:cBhvr>
                                        <p:cTn id="46" dur="1000" fill="hold"/>
                                        <p:tgtEl>
                                          <p:spTgt spid="28"/>
                                        </p:tgtEl>
                                        <p:attrNameLst>
                                          <p:attrName>fill.on</p:attrName>
                                        </p:attrNameLst>
                                      </p:cBhvr>
                                      <p:to>
                                        <p:strVal val="true"/>
                                      </p:to>
                                    </p:se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34"/>
                                        </p:tgtEl>
                                        <p:attrNameLst>
                                          <p:attrName>style.visibility</p:attrName>
                                        </p:attrNameLst>
                                      </p:cBhvr>
                                      <p:to>
                                        <p:strVal val="visible"/>
                                      </p:to>
                                    </p:set>
                                    <p:animEffect transition="in" filter="fade">
                                      <p:cBhvr>
                                        <p:cTn id="51" dur="500"/>
                                        <p:tgtEl>
                                          <p:spTgt spid="34"/>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42"/>
                                        </p:tgtEl>
                                        <p:attrNameLst>
                                          <p:attrName>style.visibility</p:attrName>
                                        </p:attrNameLst>
                                      </p:cBhvr>
                                      <p:to>
                                        <p:strVal val="visible"/>
                                      </p:to>
                                    </p:set>
                                    <p:animEffect transition="in" filter="fade">
                                      <p:cBhvr>
                                        <p:cTn id="54" dur="500"/>
                                        <p:tgtEl>
                                          <p:spTgt spid="42"/>
                                        </p:tgtEl>
                                      </p:cBhvr>
                                    </p:animEffect>
                                  </p:childTnLst>
                                </p:cTn>
                              </p:par>
                            </p:childTnLst>
                          </p:cTn>
                        </p:par>
                      </p:childTnLst>
                    </p:cTn>
                  </p:par>
                  <p:par>
                    <p:cTn id="55" fill="hold">
                      <p:stCondLst>
                        <p:cond delay="indefinite"/>
                      </p:stCondLst>
                      <p:childTnLst>
                        <p:par>
                          <p:cTn id="56" fill="hold">
                            <p:stCondLst>
                              <p:cond delay="0"/>
                            </p:stCondLst>
                            <p:childTnLst>
                              <p:par>
                                <p:cTn id="57" presetID="1" presetClass="emph" presetSubtype="2" fill="hold" nodeType="clickEffect">
                                  <p:stCondLst>
                                    <p:cond delay="0"/>
                                  </p:stCondLst>
                                  <p:childTnLst>
                                    <p:animClr clrSpc="rgb" dir="cw">
                                      <p:cBhvr>
                                        <p:cTn id="58" dur="1000" fill="hold"/>
                                        <p:tgtEl>
                                          <p:spTgt spid="23"/>
                                        </p:tgtEl>
                                        <p:attrNameLst>
                                          <p:attrName>fillcolor</p:attrName>
                                        </p:attrNameLst>
                                      </p:cBhvr>
                                      <p:to>
                                        <a:srgbClr val="00B050"/>
                                      </p:to>
                                    </p:animClr>
                                    <p:set>
                                      <p:cBhvr>
                                        <p:cTn id="59" dur="1000" fill="hold"/>
                                        <p:tgtEl>
                                          <p:spTgt spid="23"/>
                                        </p:tgtEl>
                                        <p:attrNameLst>
                                          <p:attrName>fill.type</p:attrName>
                                        </p:attrNameLst>
                                      </p:cBhvr>
                                      <p:to>
                                        <p:strVal val="solid"/>
                                      </p:to>
                                    </p:set>
                                    <p:set>
                                      <p:cBhvr>
                                        <p:cTn id="60" dur="1000" fill="hold"/>
                                        <p:tgtEl>
                                          <p:spTgt spid="23"/>
                                        </p:tgtEl>
                                        <p:attrNameLst>
                                          <p:attrName>fill.on</p:attrName>
                                        </p:attrNameLst>
                                      </p:cBhvr>
                                      <p:to>
                                        <p:strVal val="true"/>
                                      </p:to>
                                    </p:set>
                                  </p:childTnLst>
                                </p:cTn>
                              </p:par>
                              <p:par>
                                <p:cTn id="61" presetID="1" presetClass="emph" presetSubtype="2" fill="hold" nodeType="withEffect">
                                  <p:stCondLst>
                                    <p:cond delay="0"/>
                                  </p:stCondLst>
                                  <p:childTnLst>
                                    <p:animClr clrSpc="rgb" dir="cw">
                                      <p:cBhvr>
                                        <p:cTn id="62" dur="1000" fill="hold"/>
                                        <p:tgtEl>
                                          <p:spTgt spid="24"/>
                                        </p:tgtEl>
                                        <p:attrNameLst>
                                          <p:attrName>fillcolor</p:attrName>
                                        </p:attrNameLst>
                                      </p:cBhvr>
                                      <p:to>
                                        <a:srgbClr val="00B050"/>
                                      </p:to>
                                    </p:animClr>
                                    <p:set>
                                      <p:cBhvr>
                                        <p:cTn id="63" dur="1000" fill="hold"/>
                                        <p:tgtEl>
                                          <p:spTgt spid="24"/>
                                        </p:tgtEl>
                                        <p:attrNameLst>
                                          <p:attrName>fill.type</p:attrName>
                                        </p:attrNameLst>
                                      </p:cBhvr>
                                      <p:to>
                                        <p:strVal val="solid"/>
                                      </p:to>
                                    </p:set>
                                    <p:set>
                                      <p:cBhvr>
                                        <p:cTn id="64" dur="1000" fill="hold"/>
                                        <p:tgtEl>
                                          <p:spTgt spid="24"/>
                                        </p:tgtEl>
                                        <p:attrNameLst>
                                          <p:attrName>fill.on</p:attrName>
                                        </p:attrNameLst>
                                      </p:cBhvr>
                                      <p:to>
                                        <p:strVal val="true"/>
                                      </p:to>
                                    </p:set>
                                  </p:childTnLst>
                                </p:cTn>
                              </p:par>
                              <p:par>
                                <p:cTn id="65" presetID="1" presetClass="emph" presetSubtype="2" fill="hold" nodeType="withEffect">
                                  <p:stCondLst>
                                    <p:cond delay="0"/>
                                  </p:stCondLst>
                                  <p:childTnLst>
                                    <p:animClr clrSpc="rgb" dir="cw">
                                      <p:cBhvr>
                                        <p:cTn id="66" dur="1000" fill="hold"/>
                                        <p:tgtEl>
                                          <p:spTgt spid="25"/>
                                        </p:tgtEl>
                                        <p:attrNameLst>
                                          <p:attrName>fillcolor</p:attrName>
                                        </p:attrNameLst>
                                      </p:cBhvr>
                                      <p:to>
                                        <a:srgbClr val="00B050"/>
                                      </p:to>
                                    </p:animClr>
                                    <p:set>
                                      <p:cBhvr>
                                        <p:cTn id="67" dur="1000" fill="hold"/>
                                        <p:tgtEl>
                                          <p:spTgt spid="25"/>
                                        </p:tgtEl>
                                        <p:attrNameLst>
                                          <p:attrName>fill.type</p:attrName>
                                        </p:attrNameLst>
                                      </p:cBhvr>
                                      <p:to>
                                        <p:strVal val="solid"/>
                                      </p:to>
                                    </p:set>
                                    <p:set>
                                      <p:cBhvr>
                                        <p:cTn id="68" dur="1000" fill="hold"/>
                                        <p:tgtEl>
                                          <p:spTgt spid="25"/>
                                        </p:tgtEl>
                                        <p:attrNameLst>
                                          <p:attrName>fill.on</p:attrName>
                                        </p:attrNameLst>
                                      </p:cBhvr>
                                      <p:to>
                                        <p:strVal val="true"/>
                                      </p:to>
                                    </p:set>
                                  </p:childTnLst>
                                </p:cTn>
                              </p:par>
                              <p:par>
                                <p:cTn id="69" presetID="1" presetClass="emph" presetSubtype="2" fill="hold" nodeType="withEffect">
                                  <p:stCondLst>
                                    <p:cond delay="0"/>
                                  </p:stCondLst>
                                  <p:childTnLst>
                                    <p:animClr clrSpc="rgb" dir="cw">
                                      <p:cBhvr>
                                        <p:cTn id="70" dur="1000" fill="hold"/>
                                        <p:tgtEl>
                                          <p:spTgt spid="27"/>
                                        </p:tgtEl>
                                        <p:attrNameLst>
                                          <p:attrName>fillcolor</p:attrName>
                                        </p:attrNameLst>
                                      </p:cBhvr>
                                      <p:to>
                                        <a:srgbClr val="00B050"/>
                                      </p:to>
                                    </p:animClr>
                                    <p:set>
                                      <p:cBhvr>
                                        <p:cTn id="71" dur="1000" fill="hold"/>
                                        <p:tgtEl>
                                          <p:spTgt spid="27"/>
                                        </p:tgtEl>
                                        <p:attrNameLst>
                                          <p:attrName>fill.type</p:attrName>
                                        </p:attrNameLst>
                                      </p:cBhvr>
                                      <p:to>
                                        <p:strVal val="solid"/>
                                      </p:to>
                                    </p:set>
                                    <p:set>
                                      <p:cBhvr>
                                        <p:cTn id="72" dur="1000" fill="hold"/>
                                        <p:tgtEl>
                                          <p:spTgt spid="27"/>
                                        </p:tgtEl>
                                        <p:attrNameLst>
                                          <p:attrName>fill.on</p:attrName>
                                        </p:attrNameLst>
                                      </p:cBhvr>
                                      <p:to>
                                        <p:strVal val="true"/>
                                      </p:to>
                                    </p:set>
                                  </p:childTnLst>
                                </p:cTn>
                              </p:par>
                              <p:par>
                                <p:cTn id="73" presetID="1" presetClass="emph" presetSubtype="2" fill="hold" nodeType="withEffect">
                                  <p:stCondLst>
                                    <p:cond delay="0"/>
                                  </p:stCondLst>
                                  <p:childTnLst>
                                    <p:animClr clrSpc="rgb" dir="cw">
                                      <p:cBhvr>
                                        <p:cTn id="74" dur="1000" fill="hold"/>
                                        <p:tgtEl>
                                          <p:spTgt spid="28"/>
                                        </p:tgtEl>
                                        <p:attrNameLst>
                                          <p:attrName>fillcolor</p:attrName>
                                        </p:attrNameLst>
                                      </p:cBhvr>
                                      <p:to>
                                        <a:srgbClr val="00B050"/>
                                      </p:to>
                                    </p:animClr>
                                    <p:set>
                                      <p:cBhvr>
                                        <p:cTn id="75" dur="1000" fill="hold"/>
                                        <p:tgtEl>
                                          <p:spTgt spid="28"/>
                                        </p:tgtEl>
                                        <p:attrNameLst>
                                          <p:attrName>fill.type</p:attrName>
                                        </p:attrNameLst>
                                      </p:cBhvr>
                                      <p:to>
                                        <p:strVal val="solid"/>
                                      </p:to>
                                    </p:set>
                                    <p:set>
                                      <p:cBhvr>
                                        <p:cTn id="76" dur="1000" fill="hold"/>
                                        <p:tgtEl>
                                          <p:spTgt spid="28"/>
                                        </p:tgtEl>
                                        <p:attrNameLst>
                                          <p:attrName>fill.on</p:attrName>
                                        </p:attrNameLst>
                                      </p:cBhvr>
                                      <p:to>
                                        <p:strVal val="true"/>
                                      </p:to>
                                    </p:set>
                                  </p:childTnLst>
                                </p:cTn>
                              </p:par>
                              <p:par>
                                <p:cTn id="77" presetID="1" presetClass="emph" presetSubtype="2" fill="hold" nodeType="withEffect">
                                  <p:stCondLst>
                                    <p:cond delay="0"/>
                                  </p:stCondLst>
                                  <p:childTnLst>
                                    <p:animClr clrSpc="rgb" dir="cw">
                                      <p:cBhvr>
                                        <p:cTn id="78" dur="1000" fill="hold"/>
                                        <p:tgtEl>
                                          <p:spTgt spid="22"/>
                                        </p:tgtEl>
                                        <p:attrNameLst>
                                          <p:attrName>fillcolor</p:attrName>
                                        </p:attrNameLst>
                                      </p:cBhvr>
                                      <p:to>
                                        <a:srgbClr val="00B050"/>
                                      </p:to>
                                    </p:animClr>
                                    <p:set>
                                      <p:cBhvr>
                                        <p:cTn id="79" dur="1000" fill="hold"/>
                                        <p:tgtEl>
                                          <p:spTgt spid="22"/>
                                        </p:tgtEl>
                                        <p:attrNameLst>
                                          <p:attrName>fill.type</p:attrName>
                                        </p:attrNameLst>
                                      </p:cBhvr>
                                      <p:to>
                                        <p:strVal val="solid"/>
                                      </p:to>
                                    </p:set>
                                    <p:set>
                                      <p:cBhvr>
                                        <p:cTn id="80" dur="1000" fill="hold"/>
                                        <p:tgtEl>
                                          <p:spTgt spid="22"/>
                                        </p:tgtEl>
                                        <p:attrNameLst>
                                          <p:attrName>fill.on</p:attrName>
                                        </p:attrNameLst>
                                      </p:cBhvr>
                                      <p:to>
                                        <p:strVal val="true"/>
                                      </p:to>
                                    </p:set>
                                  </p:childTnLst>
                                </p:cTn>
                              </p:par>
                              <p:par>
                                <p:cTn id="81" presetID="1" presetClass="emph" presetSubtype="2" fill="hold" nodeType="withEffect">
                                  <p:stCondLst>
                                    <p:cond delay="0"/>
                                  </p:stCondLst>
                                  <p:childTnLst>
                                    <p:animClr clrSpc="rgb" dir="cw">
                                      <p:cBhvr>
                                        <p:cTn id="82" dur="1000" fill="hold"/>
                                        <p:tgtEl>
                                          <p:spTgt spid="26"/>
                                        </p:tgtEl>
                                        <p:attrNameLst>
                                          <p:attrName>fillcolor</p:attrName>
                                        </p:attrNameLst>
                                      </p:cBhvr>
                                      <p:to>
                                        <a:srgbClr val="00B050"/>
                                      </p:to>
                                    </p:animClr>
                                    <p:set>
                                      <p:cBhvr>
                                        <p:cTn id="83" dur="1000" fill="hold"/>
                                        <p:tgtEl>
                                          <p:spTgt spid="26"/>
                                        </p:tgtEl>
                                        <p:attrNameLst>
                                          <p:attrName>fill.type</p:attrName>
                                        </p:attrNameLst>
                                      </p:cBhvr>
                                      <p:to>
                                        <p:strVal val="solid"/>
                                      </p:to>
                                    </p:set>
                                    <p:set>
                                      <p:cBhvr>
                                        <p:cTn id="84" dur="1000" fill="hold"/>
                                        <p:tgtEl>
                                          <p:spTgt spid="26"/>
                                        </p:tgtEl>
                                        <p:attrNameLst>
                                          <p:attrName>fill.on</p:attrName>
                                        </p:attrNameLst>
                                      </p:cBhvr>
                                      <p:to>
                                        <p:strVal val="true"/>
                                      </p:to>
                                    </p:set>
                                  </p:childTnLst>
                                </p:cTn>
                              </p:par>
                              <p:par>
                                <p:cTn id="85" presetID="1" presetClass="emph" presetSubtype="2" fill="hold" nodeType="withEffect">
                                  <p:stCondLst>
                                    <p:cond delay="0"/>
                                  </p:stCondLst>
                                  <p:childTnLst>
                                    <p:animClr clrSpc="rgb" dir="cw">
                                      <p:cBhvr>
                                        <p:cTn id="86" dur="1000" fill="hold"/>
                                        <p:tgtEl>
                                          <p:spTgt spid="29"/>
                                        </p:tgtEl>
                                        <p:attrNameLst>
                                          <p:attrName>fillcolor</p:attrName>
                                        </p:attrNameLst>
                                      </p:cBhvr>
                                      <p:to>
                                        <a:srgbClr val="00B050"/>
                                      </p:to>
                                    </p:animClr>
                                    <p:set>
                                      <p:cBhvr>
                                        <p:cTn id="87" dur="1000" fill="hold"/>
                                        <p:tgtEl>
                                          <p:spTgt spid="29"/>
                                        </p:tgtEl>
                                        <p:attrNameLst>
                                          <p:attrName>fill.type</p:attrName>
                                        </p:attrNameLst>
                                      </p:cBhvr>
                                      <p:to>
                                        <p:strVal val="solid"/>
                                      </p:to>
                                    </p:set>
                                    <p:set>
                                      <p:cBhvr>
                                        <p:cTn id="88" dur="1000" fill="hold"/>
                                        <p:tgtEl>
                                          <p:spTgt spid="29"/>
                                        </p:tgtEl>
                                        <p:attrNameLst>
                                          <p:attrName>fill.on</p:attrName>
                                        </p:attrNameLst>
                                      </p:cBhvr>
                                      <p:to>
                                        <p:strVal val="true"/>
                                      </p:to>
                                    </p:set>
                                  </p:childTnLst>
                                </p:cTn>
                              </p:par>
                              <p:par>
                                <p:cTn id="89" presetID="1" presetClass="emph" presetSubtype="2" fill="hold" nodeType="withEffect">
                                  <p:stCondLst>
                                    <p:cond delay="0"/>
                                  </p:stCondLst>
                                  <p:childTnLst>
                                    <p:animClr clrSpc="rgb" dir="cw">
                                      <p:cBhvr>
                                        <p:cTn id="90" dur="1000" fill="hold"/>
                                        <p:tgtEl>
                                          <p:spTgt spid="30"/>
                                        </p:tgtEl>
                                        <p:attrNameLst>
                                          <p:attrName>fillcolor</p:attrName>
                                        </p:attrNameLst>
                                      </p:cBhvr>
                                      <p:to>
                                        <a:srgbClr val="00B050"/>
                                      </p:to>
                                    </p:animClr>
                                    <p:set>
                                      <p:cBhvr>
                                        <p:cTn id="91" dur="1000" fill="hold"/>
                                        <p:tgtEl>
                                          <p:spTgt spid="30"/>
                                        </p:tgtEl>
                                        <p:attrNameLst>
                                          <p:attrName>fill.type</p:attrName>
                                        </p:attrNameLst>
                                      </p:cBhvr>
                                      <p:to>
                                        <p:strVal val="solid"/>
                                      </p:to>
                                    </p:set>
                                    <p:set>
                                      <p:cBhvr>
                                        <p:cTn id="92" dur="1000" fill="hold"/>
                                        <p:tgtEl>
                                          <p:spTgt spid="30"/>
                                        </p:tgtEl>
                                        <p:attrNameLst>
                                          <p:attrName>fill.on</p:attrName>
                                        </p:attrNameLst>
                                      </p:cBhvr>
                                      <p:to>
                                        <p:strVal val="true"/>
                                      </p:to>
                                    </p:set>
                                  </p:childTnLst>
                                </p:cTn>
                              </p:par>
                              <p:par>
                                <p:cTn id="93" presetID="1" presetClass="emph" presetSubtype="2" fill="hold" nodeType="withEffect">
                                  <p:stCondLst>
                                    <p:cond delay="0"/>
                                  </p:stCondLst>
                                  <p:childTnLst>
                                    <p:animClr clrSpc="rgb" dir="cw">
                                      <p:cBhvr>
                                        <p:cTn id="94" dur="1000" fill="hold"/>
                                        <p:tgtEl>
                                          <p:spTgt spid="31"/>
                                        </p:tgtEl>
                                        <p:attrNameLst>
                                          <p:attrName>fillcolor</p:attrName>
                                        </p:attrNameLst>
                                      </p:cBhvr>
                                      <p:to>
                                        <a:srgbClr val="00B050"/>
                                      </p:to>
                                    </p:animClr>
                                    <p:set>
                                      <p:cBhvr>
                                        <p:cTn id="95" dur="1000" fill="hold"/>
                                        <p:tgtEl>
                                          <p:spTgt spid="31"/>
                                        </p:tgtEl>
                                        <p:attrNameLst>
                                          <p:attrName>fill.type</p:attrName>
                                        </p:attrNameLst>
                                      </p:cBhvr>
                                      <p:to>
                                        <p:strVal val="solid"/>
                                      </p:to>
                                    </p:set>
                                    <p:set>
                                      <p:cBhvr>
                                        <p:cTn id="96" dur="1000" fill="hold"/>
                                        <p:tgtEl>
                                          <p:spTgt spid="31"/>
                                        </p:tgtEl>
                                        <p:attrNameLst>
                                          <p:attrName>fill.on</p:attrName>
                                        </p:attrNameLst>
                                      </p:cBhvr>
                                      <p:to>
                                        <p:strVal val="true"/>
                                      </p:to>
                                    </p:set>
                                  </p:childTnLst>
                                </p:cTn>
                              </p:par>
                            </p:childTnLst>
                          </p:cTn>
                        </p:par>
                      </p:childTnLst>
                    </p:cTn>
                  </p:par>
                  <p:par>
                    <p:cTn id="97" fill="hold">
                      <p:stCondLst>
                        <p:cond delay="indefinite"/>
                      </p:stCondLst>
                      <p:childTnLst>
                        <p:par>
                          <p:cTn id="98" fill="hold">
                            <p:stCondLst>
                              <p:cond delay="0"/>
                            </p:stCondLst>
                            <p:childTnLst>
                              <p:par>
                                <p:cTn id="99" presetID="10" presetClass="entr" presetSubtype="0" fill="hold" nodeType="clickEffect">
                                  <p:stCondLst>
                                    <p:cond delay="0"/>
                                  </p:stCondLst>
                                  <p:childTnLst>
                                    <p:set>
                                      <p:cBhvr>
                                        <p:cTn id="100" dur="1" fill="hold">
                                          <p:stCondLst>
                                            <p:cond delay="0"/>
                                          </p:stCondLst>
                                        </p:cTn>
                                        <p:tgtEl>
                                          <p:spTgt spid="7">
                                            <p:txEl>
                                              <p:pRg st="0" end="0"/>
                                            </p:txEl>
                                          </p:spTgt>
                                        </p:tgtEl>
                                        <p:attrNameLst>
                                          <p:attrName>style.visibility</p:attrName>
                                        </p:attrNameLst>
                                      </p:cBhvr>
                                      <p:to>
                                        <p:strVal val="visible"/>
                                      </p:to>
                                    </p:set>
                                    <p:animEffect transition="in" filter="fade">
                                      <p:cBhvr>
                                        <p:cTn id="101" dur="500"/>
                                        <p:tgtEl>
                                          <p:spTgt spid="7">
                                            <p:txEl>
                                              <p:pRg st="0" end="0"/>
                                            </p:txEl>
                                          </p:spTgt>
                                        </p:tgtEl>
                                      </p:cBhvr>
                                    </p:animEffect>
                                  </p:childTnLst>
                                </p:cTn>
                              </p:par>
                            </p:childTnLst>
                          </p:cTn>
                        </p:par>
                      </p:childTnLst>
                    </p:cTn>
                  </p:par>
                  <p:par>
                    <p:cTn id="102" fill="hold">
                      <p:stCondLst>
                        <p:cond delay="indefinite"/>
                      </p:stCondLst>
                      <p:childTnLst>
                        <p:par>
                          <p:cTn id="103" fill="hold">
                            <p:stCondLst>
                              <p:cond delay="0"/>
                            </p:stCondLst>
                            <p:childTnLst>
                              <p:par>
                                <p:cTn id="104" presetID="10" presetClass="entr" presetSubtype="0" fill="hold" nodeType="clickEffect">
                                  <p:stCondLst>
                                    <p:cond delay="0"/>
                                  </p:stCondLst>
                                  <p:childTnLst>
                                    <p:set>
                                      <p:cBhvr>
                                        <p:cTn id="105" dur="1" fill="hold">
                                          <p:stCondLst>
                                            <p:cond delay="0"/>
                                          </p:stCondLst>
                                        </p:cTn>
                                        <p:tgtEl>
                                          <p:spTgt spid="7">
                                            <p:txEl>
                                              <p:pRg st="1" end="1"/>
                                            </p:txEl>
                                          </p:spTgt>
                                        </p:tgtEl>
                                        <p:attrNameLst>
                                          <p:attrName>style.visibility</p:attrName>
                                        </p:attrNameLst>
                                      </p:cBhvr>
                                      <p:to>
                                        <p:strVal val="visible"/>
                                      </p:to>
                                    </p:set>
                                    <p:animEffect transition="in" filter="fade">
                                      <p:cBhvr>
                                        <p:cTn id="106" dur="500"/>
                                        <p:tgtEl>
                                          <p:spTgt spid="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P spid="34" grpId="0" animBg="1"/>
      <p:bldP spid="40" grpId="0"/>
      <p:bldP spid="41" grpId="0"/>
      <p:bldP spid="4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コンテンツ プレースホルダー 2"/>
          <p:cNvSpPr txBox="1">
            <a:spLocks/>
          </p:cNvSpPr>
          <p:nvPr/>
        </p:nvSpPr>
        <p:spPr>
          <a:xfrm>
            <a:off x="822960" y="770064"/>
            <a:ext cx="8048665" cy="875431"/>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457200" indent="-457200">
              <a:buFont typeface="Arial" panose="020B0604020202020204" pitchFamily="34" charset="0"/>
              <a:buChar char="•"/>
            </a:pPr>
            <a:r>
              <a:rPr lang="ja-JP" altLang="en-US" dirty="0"/>
              <a:t>プレイアウト数が</a:t>
            </a:r>
            <a:r>
              <a:rPr lang="en-US" altLang="ja-JP" dirty="0">
                <a:solidFill>
                  <a:srgbClr val="00B050"/>
                </a:solidFill>
              </a:rPr>
              <a:t>750</a:t>
            </a:r>
            <a:r>
              <a:rPr lang="ja-JP" altLang="en-US" dirty="0">
                <a:solidFill>
                  <a:srgbClr val="00B050"/>
                </a:solidFill>
              </a:rPr>
              <a:t>回</a:t>
            </a:r>
            <a:r>
              <a:rPr lang="ja-JP" altLang="en-US" dirty="0"/>
              <a:t>になったあたりから</a:t>
            </a:r>
            <a:r>
              <a:rPr lang="en-US" altLang="ja-JP" dirty="0"/>
              <a:t>8</a:t>
            </a:r>
            <a:r>
              <a:rPr lang="ja-JP" altLang="en-US" dirty="0"/>
              <a:t>手読みに対するモンテカルロ法の勝率は</a:t>
            </a:r>
            <a:r>
              <a:rPr lang="ja-JP" altLang="en-US" u="sng" dirty="0"/>
              <a:t>収束していた</a:t>
            </a:r>
          </a:p>
        </p:txBody>
      </p:sp>
      <p:sp>
        <p:nvSpPr>
          <p:cNvPr id="2" name="タイトル 1"/>
          <p:cNvSpPr>
            <a:spLocks noGrp="1"/>
          </p:cNvSpPr>
          <p:nvPr>
            <p:ph type="title"/>
          </p:nvPr>
        </p:nvSpPr>
        <p:spPr/>
        <p:txBody>
          <a:bodyPr/>
          <a:lstStyle/>
          <a:p>
            <a:r>
              <a:rPr kumimoji="1" lang="ja-JP" altLang="en-US" dirty="0"/>
              <a:t>考察</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30</a:t>
            </a:fld>
            <a:endParaRPr lang="ja-JP" altLang="en-US" dirty="0"/>
          </a:p>
        </p:txBody>
      </p:sp>
      <p:sp>
        <p:nvSpPr>
          <p:cNvPr id="25" name="コンテンツ プレースホルダー 2">
            <a:extLst>
              <a:ext uri="{FF2B5EF4-FFF2-40B4-BE49-F238E27FC236}">
                <a16:creationId xmlns:a16="http://schemas.microsoft.com/office/drawing/2014/main" id="{8C9B2F6E-10F6-47BD-912D-B07D93D87698}"/>
              </a:ext>
            </a:extLst>
          </p:cNvPr>
          <p:cNvSpPr txBox="1">
            <a:spLocks/>
          </p:cNvSpPr>
          <p:nvPr/>
        </p:nvSpPr>
        <p:spPr>
          <a:xfrm>
            <a:off x="1145801" y="2252081"/>
            <a:ext cx="6925423" cy="941407"/>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endParaRPr lang="ja-JP" altLang="en-US" dirty="0"/>
          </a:p>
        </p:txBody>
      </p:sp>
      <p:sp>
        <p:nvSpPr>
          <p:cNvPr id="31" name="コンテンツ プレースホルダー 2"/>
          <p:cNvSpPr txBox="1">
            <a:spLocks/>
          </p:cNvSpPr>
          <p:nvPr/>
        </p:nvSpPr>
        <p:spPr>
          <a:xfrm>
            <a:off x="822959" y="1814365"/>
            <a:ext cx="8048665" cy="1921056"/>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考えられる理由</a:t>
            </a:r>
            <a:endParaRPr lang="en-US" altLang="ja-JP" dirty="0"/>
          </a:p>
          <a:p>
            <a:pPr marL="514350" indent="-514350">
              <a:buFont typeface="+mj-lt"/>
              <a:buAutoNum type="arabicPeriod"/>
            </a:pPr>
            <a:r>
              <a:rPr lang="ja-JP" altLang="en-US" dirty="0"/>
              <a:t>盤面による先手後手の有利不利が影響している</a:t>
            </a:r>
            <a:endParaRPr lang="en-US" altLang="ja-JP" dirty="0"/>
          </a:p>
          <a:p>
            <a:pPr marL="514350" indent="-514350">
              <a:buFont typeface="+mj-lt"/>
              <a:buAutoNum type="arabicPeriod"/>
            </a:pPr>
            <a:r>
              <a:rPr lang="ja-JP" altLang="en-US" dirty="0"/>
              <a:t>モンテカルロ法が正しい選択をしても勝てない盤面がある</a:t>
            </a:r>
            <a:endParaRPr lang="en-US" altLang="ja-JP" dirty="0"/>
          </a:p>
          <a:p>
            <a:pPr marL="457200" indent="-457200">
              <a:buFont typeface="Arial" panose="020B0604020202020204" pitchFamily="34" charset="0"/>
              <a:buChar char="•"/>
            </a:pPr>
            <a:endParaRPr lang="ja-JP" altLang="en-US" dirty="0"/>
          </a:p>
        </p:txBody>
      </p:sp>
      <mc:AlternateContent xmlns:mc="http://schemas.openxmlformats.org/markup-compatibility/2006">
        <mc:Choice xmlns:a14="http://schemas.microsoft.com/office/drawing/2010/main" Requires="a14">
          <p:sp>
            <p:nvSpPr>
              <p:cNvPr id="7" name="角丸四角形吹き出し 39">
                <a:extLst>
                  <a:ext uri="{FF2B5EF4-FFF2-40B4-BE49-F238E27FC236}">
                    <a16:creationId xmlns:a16="http://schemas.microsoft.com/office/drawing/2014/main" id="{BB9F6049-A159-4E5F-B2AC-2F4A5EC8AE5C}"/>
                  </a:ext>
                </a:extLst>
              </p:cNvPr>
              <p:cNvSpPr/>
              <p:nvPr/>
            </p:nvSpPr>
            <p:spPr>
              <a:xfrm>
                <a:off x="1145801" y="4266749"/>
                <a:ext cx="7615022" cy="1759581"/>
              </a:xfrm>
              <a:prstGeom prst="wedgeRoundRectCallout">
                <a:avLst>
                  <a:gd name="adj1" fmla="val -36301"/>
                  <a:gd name="adj2" fmla="val -80969"/>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14:m>
                  <m:oMath xmlns:m="http://schemas.openxmlformats.org/officeDocument/2006/math">
                    <m:f>
                      <m:fPr>
                        <m:ctrlPr>
                          <a:rPr lang="en-US" altLang="ja-JP" sz="2800" i="1" smtClean="0">
                            <a:latin typeface="Cambria Math" panose="02040503050406030204" pitchFamily="18" charset="0"/>
                          </a:rPr>
                        </m:ctrlPr>
                      </m:fPr>
                      <m:num>
                        <m:r>
                          <a:rPr lang="ja-JP" altLang="en-US" sz="2800" i="1">
                            <a:solidFill>
                              <a:srgbClr val="FF0000"/>
                            </a:solidFill>
                            <a:latin typeface="Cambria Math" panose="02040503050406030204" pitchFamily="18" charset="0"/>
                          </a:rPr>
                          <m:t>勝利した盤面の数</m:t>
                        </m:r>
                      </m:num>
                      <m:den>
                        <m:r>
                          <a:rPr lang="ja-JP" altLang="en-US" sz="2800" i="1">
                            <a:solidFill>
                              <a:srgbClr val="002060"/>
                            </a:solidFill>
                            <a:latin typeface="Cambria Math" panose="02040503050406030204" pitchFamily="18" charset="0"/>
                          </a:rPr>
                          <m:t>次の操作以降の全ての終了盤面の数</m:t>
                        </m:r>
                      </m:den>
                    </m:f>
                  </m:oMath>
                </a14:m>
                <a:r>
                  <a:rPr kumimoji="1" lang="ja-JP" altLang="en-US" sz="2800" dirty="0"/>
                  <a:t>が高い手が必ずしも良いわけではない</a:t>
                </a:r>
                <a:endParaRPr kumimoji="1" lang="ja-JP" altLang="en-US" dirty="0"/>
              </a:p>
            </p:txBody>
          </p:sp>
        </mc:Choice>
        <mc:Fallback>
          <p:sp>
            <p:nvSpPr>
              <p:cNvPr id="7" name="角丸四角形吹き出し 39">
                <a:extLst>
                  <a:ext uri="{FF2B5EF4-FFF2-40B4-BE49-F238E27FC236}">
                    <a16:creationId xmlns:a16="http://schemas.microsoft.com/office/drawing/2014/main" id="{BB9F6049-A159-4E5F-B2AC-2F4A5EC8AE5C}"/>
                  </a:ext>
                </a:extLst>
              </p:cNvPr>
              <p:cNvSpPr>
                <a:spLocks noRot="1" noChangeAspect="1" noMove="1" noResize="1" noEditPoints="1" noAdjustHandles="1" noChangeArrowheads="1" noChangeShapeType="1" noTextEdit="1"/>
              </p:cNvSpPr>
              <p:nvPr/>
            </p:nvSpPr>
            <p:spPr>
              <a:xfrm>
                <a:off x="1145801" y="4266749"/>
                <a:ext cx="7615022" cy="1759581"/>
              </a:xfrm>
              <a:prstGeom prst="wedgeRoundRectCallout">
                <a:avLst>
                  <a:gd name="adj1" fmla="val -36301"/>
                  <a:gd name="adj2" fmla="val -80969"/>
                  <a:gd name="adj3" fmla="val 16667"/>
                </a:avLst>
              </a:prstGeom>
              <a:blipFill>
                <a:blip r:embed="rId2"/>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42315621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6F18CD2-D985-472F-89BF-B0D81AD13D6A}"/>
              </a:ext>
            </a:extLst>
          </p:cNvPr>
          <p:cNvSpPr>
            <a:spLocks noGrp="1"/>
          </p:cNvSpPr>
          <p:nvPr>
            <p:ph type="title"/>
          </p:nvPr>
        </p:nvSpPr>
        <p:spPr/>
        <p:txBody>
          <a:bodyPr/>
          <a:lstStyle/>
          <a:p>
            <a:r>
              <a:rPr lang="ja-JP" altLang="en-US" dirty="0"/>
              <a:t>計算量の評価</a:t>
            </a:r>
            <a:endParaRPr kumimoji="1" lang="ja-JP" altLang="en-US" dirty="0"/>
          </a:p>
        </p:txBody>
      </p:sp>
      <p:sp>
        <p:nvSpPr>
          <p:cNvPr id="4" name="スライド番号プレースホルダー 3">
            <a:extLst>
              <a:ext uri="{FF2B5EF4-FFF2-40B4-BE49-F238E27FC236}">
                <a16:creationId xmlns:a16="http://schemas.microsoft.com/office/drawing/2014/main" id="{29489ABA-5869-4852-B816-78B61785AFE4}"/>
              </a:ext>
            </a:extLst>
          </p:cNvPr>
          <p:cNvSpPr>
            <a:spLocks noGrp="1"/>
          </p:cNvSpPr>
          <p:nvPr>
            <p:ph type="sldNum" sz="quarter" idx="4"/>
          </p:nvPr>
        </p:nvSpPr>
        <p:spPr/>
        <p:txBody>
          <a:bodyPr/>
          <a:lstStyle/>
          <a:p>
            <a:fld id="{06866E33-5310-403C-85EB-90D9101399C4}" type="slidenum">
              <a:rPr lang="ja-JP" altLang="en-US" smtClean="0"/>
              <a:pPr/>
              <a:t>31</a:t>
            </a:fld>
            <a:endParaRPr lang="ja-JP" altLang="en-US" dirty="0"/>
          </a:p>
        </p:txBody>
      </p:sp>
      <mc:AlternateContent xmlns:mc="http://schemas.openxmlformats.org/markup-compatibility/2006">
        <mc:Choice xmlns:a14="http://schemas.microsoft.com/office/drawing/2010/main" Requires="a14">
          <p:sp>
            <p:nvSpPr>
              <p:cNvPr id="5" name="テキスト ボックス 4">
                <a:extLst>
                  <a:ext uri="{FF2B5EF4-FFF2-40B4-BE49-F238E27FC236}">
                    <a16:creationId xmlns:a16="http://schemas.microsoft.com/office/drawing/2014/main" id="{9EC13191-13AB-45F5-979A-130FC0BF3B7F}"/>
                  </a:ext>
                </a:extLst>
              </p:cNvPr>
              <p:cNvSpPr txBox="1"/>
              <p:nvPr/>
            </p:nvSpPr>
            <p:spPr>
              <a:xfrm>
                <a:off x="822960" y="794340"/>
                <a:ext cx="5727081" cy="954107"/>
              </a:xfrm>
              <a:prstGeom prst="rect">
                <a:avLst/>
              </a:prstGeom>
              <a:noFill/>
            </p:spPr>
            <p:txBody>
              <a:bodyPr wrap="none" rtlCol="0">
                <a:spAutoFit/>
              </a:bodyPr>
              <a:lstStyle/>
              <a:p>
                <a:r>
                  <a:rPr kumimoji="1" lang="en-US" altLang="ja-JP" sz="2800" dirty="0"/>
                  <a:t>8</a:t>
                </a:r>
                <a:r>
                  <a:rPr kumimoji="1" lang="ja-JP" altLang="en-US" sz="2800" dirty="0"/>
                  <a:t>手読み</a:t>
                </a:r>
                <a:endParaRPr kumimoji="1" lang="en-US" altLang="ja-JP" sz="2800" dirty="0"/>
              </a:p>
              <a:p>
                <a14:m>
                  <m:oMath xmlns:m="http://schemas.openxmlformats.org/officeDocument/2006/math">
                    <m:sSup>
                      <m:sSupPr>
                        <m:ctrlPr>
                          <a:rPr lang="en-US" altLang="ja-JP" sz="2800" b="0" i="1" smtClean="0">
                            <a:latin typeface="Cambria Math" panose="02040503050406030204" pitchFamily="18" charset="0"/>
                          </a:rPr>
                        </m:ctrlPr>
                      </m:sSupPr>
                      <m:e>
                        <m:r>
                          <a:rPr lang="en-US" altLang="ja-JP" sz="2800" b="0" i="1" smtClean="0">
                            <a:latin typeface="Cambria Math" panose="02040503050406030204" pitchFamily="18" charset="0"/>
                          </a:rPr>
                          <m:t>4</m:t>
                        </m:r>
                      </m:e>
                      <m:sup>
                        <m:r>
                          <a:rPr lang="en-US" altLang="ja-JP" sz="2800" b="0" i="1" smtClean="0">
                            <a:latin typeface="Cambria Math" panose="02040503050406030204" pitchFamily="18" charset="0"/>
                          </a:rPr>
                          <m:t>8</m:t>
                        </m:r>
                      </m:sup>
                    </m:sSup>
                    <m:r>
                      <a:rPr lang="en-US" altLang="ja-JP" sz="2800" b="0" i="1" smtClean="0">
                        <a:latin typeface="Cambria Math" panose="02040503050406030204" pitchFamily="18" charset="0"/>
                      </a:rPr>
                      <m:t>=</m:t>
                    </m:r>
                  </m:oMath>
                </a14:m>
                <a:r>
                  <a:rPr lang="en-US" altLang="ja-JP" sz="2800" dirty="0"/>
                  <a:t> 65536</a:t>
                </a:r>
                <a:r>
                  <a:rPr lang="ja-JP" altLang="en-US" sz="2800" dirty="0"/>
                  <a:t>の盤面を読む必要がある</a:t>
                </a:r>
                <a:endParaRPr lang="en-US" altLang="ja-JP" sz="2800" dirty="0"/>
              </a:p>
            </p:txBody>
          </p:sp>
        </mc:Choice>
        <mc:Fallback>
          <p:sp>
            <p:nvSpPr>
              <p:cNvPr id="5" name="テキスト ボックス 4">
                <a:extLst>
                  <a:ext uri="{FF2B5EF4-FFF2-40B4-BE49-F238E27FC236}">
                    <a16:creationId xmlns:a16="http://schemas.microsoft.com/office/drawing/2014/main" id="{9EC13191-13AB-45F5-979A-130FC0BF3B7F}"/>
                  </a:ext>
                </a:extLst>
              </p:cNvPr>
              <p:cNvSpPr txBox="1">
                <a:spLocks noRot="1" noChangeAspect="1" noMove="1" noResize="1" noEditPoints="1" noAdjustHandles="1" noChangeArrowheads="1" noChangeShapeType="1" noTextEdit="1"/>
              </p:cNvSpPr>
              <p:nvPr/>
            </p:nvSpPr>
            <p:spPr>
              <a:xfrm>
                <a:off x="822960" y="794340"/>
                <a:ext cx="5727081" cy="954107"/>
              </a:xfrm>
              <a:prstGeom prst="rect">
                <a:avLst/>
              </a:prstGeom>
              <a:blipFill>
                <a:blip r:embed="rId2"/>
                <a:stretch>
                  <a:fillRect l="-2130" t="-8280" r="-852" b="-17197"/>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6" name="テキスト ボックス 5">
                <a:extLst>
                  <a:ext uri="{FF2B5EF4-FFF2-40B4-BE49-F238E27FC236}">
                    <a16:creationId xmlns:a16="http://schemas.microsoft.com/office/drawing/2014/main" id="{1AEE1133-C277-41A0-B4B9-AD0643541C33}"/>
                  </a:ext>
                </a:extLst>
              </p:cNvPr>
              <p:cNvSpPr txBox="1"/>
              <p:nvPr/>
            </p:nvSpPr>
            <p:spPr>
              <a:xfrm>
                <a:off x="822960" y="1850456"/>
                <a:ext cx="8238987" cy="3970318"/>
              </a:xfrm>
              <a:prstGeom prst="rect">
                <a:avLst/>
              </a:prstGeom>
              <a:noFill/>
            </p:spPr>
            <p:txBody>
              <a:bodyPr wrap="none" rtlCol="0">
                <a:spAutoFit/>
              </a:bodyPr>
              <a:lstStyle/>
              <a:p>
                <a:r>
                  <a:rPr kumimoji="1" lang="ja-JP" altLang="en-US" sz="2800" dirty="0"/>
                  <a:t>モンテカルロ法プレイアウト</a:t>
                </a:r>
                <a:r>
                  <a:rPr kumimoji="1" lang="en-US" altLang="ja-JP" sz="2800" dirty="0"/>
                  <a:t>750</a:t>
                </a:r>
                <a:r>
                  <a:rPr kumimoji="1" lang="ja-JP" altLang="en-US" sz="2800" dirty="0"/>
                  <a:t>回</a:t>
                </a:r>
                <a:endParaRPr lang="en-US" altLang="ja-JP" sz="2800" i="1" dirty="0">
                  <a:latin typeface="Cambria Math" panose="02040503050406030204" pitchFamily="18" charset="0"/>
                </a:endParaRPr>
              </a:p>
              <a:p>
                <a:r>
                  <a:rPr lang="ja-JP" altLang="en-US" sz="2800" dirty="0">
                    <a:latin typeface="Cambria Math" panose="02040503050406030204" pitchFamily="18" charset="0"/>
                  </a:rPr>
                  <a:t>プレイアウトに必要な盤面の数はゲームの進み具合</a:t>
                </a:r>
                <a:endParaRPr lang="en-US" altLang="ja-JP" sz="2800" dirty="0">
                  <a:latin typeface="Cambria Math" panose="02040503050406030204" pitchFamily="18" charset="0"/>
                </a:endParaRPr>
              </a:p>
              <a:p>
                <a:r>
                  <a:rPr lang="ja-JP" altLang="en-US" sz="2800" b="0" dirty="0">
                    <a:latin typeface="Cambria Math" panose="02040503050406030204" pitchFamily="18" charset="0"/>
                  </a:rPr>
                  <a:t>によって変わってくる</a:t>
                </a:r>
                <a:endParaRPr lang="en-US" altLang="ja-JP" sz="2800" dirty="0">
                  <a:latin typeface="Cambria Math" panose="02040503050406030204" pitchFamily="18" charset="0"/>
                </a:endParaRPr>
              </a:p>
              <a:p>
                <a14:m>
                  <m:oMath xmlns:m="http://schemas.openxmlformats.org/officeDocument/2006/math">
                    <m:r>
                      <a:rPr lang="en-US" altLang="ja-JP" sz="2800" b="0" i="1" smtClean="0">
                        <a:latin typeface="Cambria Math" panose="02040503050406030204" pitchFamily="18" charset="0"/>
                      </a:rPr>
                      <m:t>30</m:t>
                    </m:r>
                    <m:r>
                      <a:rPr lang="en-US" altLang="ja-JP" sz="2800" b="0" i="1" smtClean="0">
                        <a:latin typeface="Cambria Math" panose="02040503050406030204" pitchFamily="18" charset="0"/>
                        <a:ea typeface="Cambria Math" panose="02040503050406030204" pitchFamily="18" charset="0"/>
                      </a:rPr>
                      <m:t>×30</m:t>
                    </m:r>
                  </m:oMath>
                </a14:m>
                <a:r>
                  <a:rPr lang="ja-JP" altLang="en-US" sz="2800" b="0" dirty="0">
                    <a:latin typeface="Cambria Math" panose="02040503050406030204" pitchFamily="18" charset="0"/>
                  </a:rPr>
                  <a:t>の初期盤面に対してプレイアウト</a:t>
                </a:r>
                <a:r>
                  <a:rPr lang="en-US" altLang="ja-JP" sz="2800" b="0" dirty="0">
                    <a:latin typeface="Cambria Math" panose="02040503050406030204" pitchFamily="18" charset="0"/>
                  </a:rPr>
                  <a:t>1</a:t>
                </a:r>
                <a:r>
                  <a:rPr lang="ja-JP" altLang="en-US" sz="2800" b="0" dirty="0">
                    <a:latin typeface="Cambria Math" panose="02040503050406030204" pitchFamily="18" charset="0"/>
                  </a:rPr>
                  <a:t>回に必要な</a:t>
                </a:r>
                <a:endParaRPr lang="en-US" altLang="ja-JP" sz="2800" b="0" dirty="0">
                  <a:latin typeface="Cambria Math" panose="02040503050406030204" pitchFamily="18" charset="0"/>
                </a:endParaRPr>
              </a:p>
              <a:p>
                <a:r>
                  <a:rPr lang="ja-JP" altLang="en-US" sz="2800" b="0" dirty="0">
                    <a:latin typeface="Cambria Math" panose="02040503050406030204" pitchFamily="18" charset="0"/>
                  </a:rPr>
                  <a:t>操作数はおよそ</a:t>
                </a:r>
                <a:r>
                  <a:rPr lang="en-US" altLang="ja-JP" sz="2800" b="0" dirty="0">
                    <a:latin typeface="Cambria Math" panose="02040503050406030204" pitchFamily="18" charset="0"/>
                  </a:rPr>
                  <a:t>100</a:t>
                </a:r>
                <a:r>
                  <a:rPr lang="ja-JP" altLang="en-US" sz="2800" b="0" dirty="0">
                    <a:latin typeface="Cambria Math" panose="02040503050406030204" pitchFamily="18" charset="0"/>
                  </a:rPr>
                  <a:t>回</a:t>
                </a:r>
                <a:r>
                  <a:rPr lang="en-US" altLang="ja-JP" sz="2800" b="0" dirty="0">
                    <a:latin typeface="Cambria Math" panose="02040503050406030204" pitchFamily="18" charset="0"/>
                  </a:rPr>
                  <a:t>(</a:t>
                </a:r>
                <a:r>
                  <a:rPr lang="ja-JP" altLang="en-US" sz="2800" b="0" dirty="0">
                    <a:latin typeface="Cambria Math" panose="02040503050406030204" pitchFamily="18" charset="0"/>
                  </a:rPr>
                  <a:t>要検証</a:t>
                </a:r>
                <a:r>
                  <a:rPr lang="en-US" altLang="ja-JP" sz="2800" b="0" dirty="0">
                    <a:latin typeface="Cambria Math" panose="02040503050406030204" pitchFamily="18" charset="0"/>
                  </a:rPr>
                  <a:t>)</a:t>
                </a:r>
              </a:p>
              <a:p>
                <a:r>
                  <a:rPr lang="ja-JP" altLang="en-US" sz="2800" b="0" dirty="0">
                    <a:latin typeface="Cambria Math" panose="02040503050406030204" pitchFamily="18" charset="0"/>
                  </a:rPr>
                  <a:t>必要な操作数が線形に減っていくと考えると</a:t>
                </a:r>
                <a:endParaRPr lang="en-US" altLang="ja-JP" sz="2800" b="0" dirty="0">
                  <a:latin typeface="Cambria Math" panose="02040503050406030204" pitchFamily="18" charset="0"/>
                </a:endParaRPr>
              </a:p>
              <a:p>
                <a:r>
                  <a:rPr lang="ja-JP" altLang="en-US" sz="2800" b="0" dirty="0">
                    <a:latin typeface="Cambria Math" panose="02040503050406030204" pitchFamily="18" charset="0"/>
                  </a:rPr>
                  <a:t>平均して</a:t>
                </a:r>
                <a:endParaRPr lang="en-US" altLang="ja-JP" sz="2800" b="0" dirty="0">
                  <a:latin typeface="Cambria Math" panose="02040503050406030204" pitchFamily="18" charset="0"/>
                </a:endParaRPr>
              </a:p>
              <a:p>
                <a14:m>
                  <m:oMathPara xmlns:m="http://schemas.openxmlformats.org/officeDocument/2006/math">
                    <m:oMathParaPr>
                      <m:jc m:val="centerGroup"/>
                    </m:oMathParaPr>
                    <m:oMath xmlns:m="http://schemas.openxmlformats.org/officeDocument/2006/math">
                      <m:r>
                        <a:rPr lang="en-US" altLang="ja-JP" sz="2800" b="0" i="1" smtClean="0">
                          <a:latin typeface="Cambria Math" panose="02040503050406030204" pitchFamily="18" charset="0"/>
                        </a:rPr>
                        <m:t>750</m:t>
                      </m:r>
                      <m:r>
                        <a:rPr lang="en-US" altLang="ja-JP" sz="2800" b="0" i="1" smtClean="0">
                          <a:latin typeface="Cambria Math" panose="02040503050406030204" pitchFamily="18" charset="0"/>
                          <a:ea typeface="Cambria Math" panose="02040503050406030204" pitchFamily="18" charset="0"/>
                        </a:rPr>
                        <m:t>×4×100÷2=150000</m:t>
                      </m:r>
                    </m:oMath>
                  </m:oMathPara>
                </a14:m>
                <a:endParaRPr lang="en-US" altLang="ja-JP" sz="2800" b="0" dirty="0">
                  <a:latin typeface="Cambria Math" panose="02040503050406030204" pitchFamily="18" charset="0"/>
                  <a:ea typeface="Cambria Math" panose="02040503050406030204" pitchFamily="18" charset="0"/>
                </a:endParaRPr>
              </a:p>
              <a:p>
                <a:r>
                  <a:rPr lang="ja-JP" altLang="en-US" sz="2800" b="0" dirty="0">
                    <a:latin typeface="Cambria Math" panose="02040503050406030204" pitchFamily="18" charset="0"/>
                  </a:rPr>
                  <a:t>の盤面を読んでいると考えられる</a:t>
                </a:r>
                <a:endParaRPr lang="en-US" altLang="ja-JP" sz="2800" b="0" dirty="0">
                  <a:latin typeface="Cambria Math" panose="02040503050406030204" pitchFamily="18" charset="0"/>
                </a:endParaRPr>
              </a:p>
            </p:txBody>
          </p:sp>
        </mc:Choice>
        <mc:Fallback>
          <p:sp>
            <p:nvSpPr>
              <p:cNvPr id="6" name="テキスト ボックス 5">
                <a:extLst>
                  <a:ext uri="{FF2B5EF4-FFF2-40B4-BE49-F238E27FC236}">
                    <a16:creationId xmlns:a16="http://schemas.microsoft.com/office/drawing/2014/main" id="{1AEE1133-C277-41A0-B4B9-AD0643541C33}"/>
                  </a:ext>
                </a:extLst>
              </p:cNvPr>
              <p:cNvSpPr txBox="1">
                <a:spLocks noRot="1" noChangeAspect="1" noMove="1" noResize="1" noEditPoints="1" noAdjustHandles="1" noChangeArrowheads="1" noChangeShapeType="1" noTextEdit="1"/>
              </p:cNvSpPr>
              <p:nvPr/>
            </p:nvSpPr>
            <p:spPr>
              <a:xfrm>
                <a:off x="822960" y="1850456"/>
                <a:ext cx="8238987" cy="3970318"/>
              </a:xfrm>
              <a:prstGeom prst="rect">
                <a:avLst/>
              </a:prstGeom>
              <a:blipFill>
                <a:blip r:embed="rId3"/>
                <a:stretch>
                  <a:fillRect l="-1479" t="-2151" r="-148" b="-2919"/>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5302792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6F18CD2-D985-472F-89BF-B0D81AD13D6A}"/>
              </a:ext>
            </a:extLst>
          </p:cNvPr>
          <p:cNvSpPr>
            <a:spLocks noGrp="1"/>
          </p:cNvSpPr>
          <p:nvPr>
            <p:ph type="title"/>
          </p:nvPr>
        </p:nvSpPr>
        <p:spPr/>
        <p:txBody>
          <a:bodyPr/>
          <a:lstStyle/>
          <a:p>
            <a:r>
              <a:rPr lang="ja-JP" altLang="en-US" dirty="0"/>
              <a:t>計算量の評価</a:t>
            </a:r>
            <a:endParaRPr kumimoji="1" lang="ja-JP" altLang="en-US" dirty="0"/>
          </a:p>
        </p:txBody>
      </p:sp>
      <p:sp>
        <p:nvSpPr>
          <p:cNvPr id="4" name="スライド番号プレースホルダー 3">
            <a:extLst>
              <a:ext uri="{FF2B5EF4-FFF2-40B4-BE49-F238E27FC236}">
                <a16:creationId xmlns:a16="http://schemas.microsoft.com/office/drawing/2014/main" id="{29489ABA-5869-4852-B816-78B61785AFE4}"/>
              </a:ext>
            </a:extLst>
          </p:cNvPr>
          <p:cNvSpPr>
            <a:spLocks noGrp="1"/>
          </p:cNvSpPr>
          <p:nvPr>
            <p:ph type="sldNum" sz="quarter" idx="4"/>
          </p:nvPr>
        </p:nvSpPr>
        <p:spPr/>
        <p:txBody>
          <a:bodyPr/>
          <a:lstStyle/>
          <a:p>
            <a:fld id="{06866E33-5310-403C-85EB-90D9101399C4}" type="slidenum">
              <a:rPr lang="ja-JP" altLang="en-US" smtClean="0"/>
              <a:pPr/>
              <a:t>32</a:t>
            </a:fld>
            <a:endParaRPr lang="ja-JP" altLang="en-US" dirty="0"/>
          </a:p>
        </p:txBody>
      </p:sp>
      <mc:AlternateContent xmlns:mc="http://schemas.openxmlformats.org/markup-compatibility/2006">
        <mc:Choice xmlns:a14="http://schemas.microsoft.com/office/drawing/2010/main" Requires="a14">
          <p:sp>
            <p:nvSpPr>
              <p:cNvPr id="6" name="テキスト ボックス 5">
                <a:extLst>
                  <a:ext uri="{FF2B5EF4-FFF2-40B4-BE49-F238E27FC236}">
                    <a16:creationId xmlns:a16="http://schemas.microsoft.com/office/drawing/2014/main" id="{1AEE1133-C277-41A0-B4B9-AD0643541C33}"/>
                  </a:ext>
                </a:extLst>
              </p:cNvPr>
              <p:cNvSpPr txBox="1"/>
              <p:nvPr/>
            </p:nvSpPr>
            <p:spPr>
              <a:xfrm>
                <a:off x="822960" y="775582"/>
                <a:ext cx="8238987" cy="3970318"/>
              </a:xfrm>
              <a:prstGeom prst="rect">
                <a:avLst/>
              </a:prstGeom>
              <a:noFill/>
            </p:spPr>
            <p:txBody>
              <a:bodyPr wrap="none" rtlCol="0">
                <a:spAutoFit/>
              </a:bodyPr>
              <a:lstStyle/>
              <a:p>
                <a:r>
                  <a:rPr kumimoji="1" lang="ja-JP" altLang="en-US" sz="2800" dirty="0"/>
                  <a:t>モンテカルロ法プレイアウト</a:t>
                </a:r>
                <a:r>
                  <a:rPr kumimoji="1" lang="en-US" altLang="ja-JP" sz="2800" dirty="0"/>
                  <a:t>750</a:t>
                </a:r>
                <a:r>
                  <a:rPr kumimoji="1" lang="ja-JP" altLang="en-US" sz="2800" dirty="0"/>
                  <a:t>回</a:t>
                </a:r>
                <a:endParaRPr lang="en-US" altLang="ja-JP" sz="2800" i="1" dirty="0">
                  <a:latin typeface="Cambria Math" panose="02040503050406030204" pitchFamily="18" charset="0"/>
                </a:endParaRPr>
              </a:p>
              <a:p>
                <a:r>
                  <a:rPr lang="ja-JP" altLang="en-US" sz="2800" dirty="0">
                    <a:latin typeface="Cambria Math" panose="02040503050406030204" pitchFamily="18" charset="0"/>
                  </a:rPr>
                  <a:t>プレイアウトに必要な盤面の数はゲームの進み具合</a:t>
                </a:r>
                <a:endParaRPr lang="en-US" altLang="ja-JP" sz="2800" dirty="0">
                  <a:latin typeface="Cambria Math" panose="02040503050406030204" pitchFamily="18" charset="0"/>
                </a:endParaRPr>
              </a:p>
              <a:p>
                <a:r>
                  <a:rPr lang="ja-JP" altLang="en-US" sz="2800" b="0" dirty="0">
                    <a:latin typeface="Cambria Math" panose="02040503050406030204" pitchFamily="18" charset="0"/>
                  </a:rPr>
                  <a:t>によって変わってくる</a:t>
                </a:r>
                <a:endParaRPr lang="en-US" altLang="ja-JP" sz="2800" dirty="0">
                  <a:latin typeface="Cambria Math" panose="02040503050406030204" pitchFamily="18" charset="0"/>
                </a:endParaRPr>
              </a:p>
              <a:p>
                <a14:m>
                  <m:oMath xmlns:m="http://schemas.openxmlformats.org/officeDocument/2006/math">
                    <m:r>
                      <a:rPr lang="en-US" altLang="ja-JP" sz="2800" b="0" i="1" smtClean="0">
                        <a:latin typeface="Cambria Math" panose="02040503050406030204" pitchFamily="18" charset="0"/>
                      </a:rPr>
                      <m:t>30</m:t>
                    </m:r>
                    <m:r>
                      <a:rPr lang="en-US" altLang="ja-JP" sz="2800" b="0" i="1" smtClean="0">
                        <a:latin typeface="Cambria Math" panose="02040503050406030204" pitchFamily="18" charset="0"/>
                        <a:ea typeface="Cambria Math" panose="02040503050406030204" pitchFamily="18" charset="0"/>
                      </a:rPr>
                      <m:t>×30</m:t>
                    </m:r>
                  </m:oMath>
                </a14:m>
                <a:r>
                  <a:rPr lang="ja-JP" altLang="en-US" sz="2800" b="0" dirty="0">
                    <a:latin typeface="Cambria Math" panose="02040503050406030204" pitchFamily="18" charset="0"/>
                  </a:rPr>
                  <a:t>の初期盤面に対してプレイアウト</a:t>
                </a:r>
                <a:r>
                  <a:rPr lang="en-US" altLang="ja-JP" sz="2800" b="0" dirty="0">
                    <a:latin typeface="Cambria Math" panose="02040503050406030204" pitchFamily="18" charset="0"/>
                  </a:rPr>
                  <a:t>1</a:t>
                </a:r>
                <a:r>
                  <a:rPr lang="ja-JP" altLang="en-US" sz="2800" b="0" dirty="0">
                    <a:latin typeface="Cambria Math" panose="02040503050406030204" pitchFamily="18" charset="0"/>
                  </a:rPr>
                  <a:t>回に必要な</a:t>
                </a:r>
                <a:endParaRPr lang="en-US" altLang="ja-JP" sz="2800" b="0" dirty="0">
                  <a:latin typeface="Cambria Math" panose="02040503050406030204" pitchFamily="18" charset="0"/>
                </a:endParaRPr>
              </a:p>
              <a:p>
                <a:r>
                  <a:rPr lang="ja-JP" altLang="en-US" sz="2800" b="0" dirty="0">
                    <a:latin typeface="Cambria Math" panose="02040503050406030204" pitchFamily="18" charset="0"/>
                  </a:rPr>
                  <a:t>操作数はおよそ</a:t>
                </a:r>
                <a:r>
                  <a:rPr lang="en-US" altLang="ja-JP" sz="2800" b="0" dirty="0">
                    <a:latin typeface="Cambria Math" panose="02040503050406030204" pitchFamily="18" charset="0"/>
                  </a:rPr>
                  <a:t>100</a:t>
                </a:r>
                <a:r>
                  <a:rPr lang="ja-JP" altLang="en-US" sz="2800" b="0" dirty="0">
                    <a:latin typeface="Cambria Math" panose="02040503050406030204" pitchFamily="18" charset="0"/>
                  </a:rPr>
                  <a:t>回</a:t>
                </a:r>
                <a:r>
                  <a:rPr lang="en-US" altLang="ja-JP" sz="2800" b="0" dirty="0">
                    <a:latin typeface="Cambria Math" panose="02040503050406030204" pitchFamily="18" charset="0"/>
                  </a:rPr>
                  <a:t>(</a:t>
                </a:r>
                <a:r>
                  <a:rPr lang="ja-JP" altLang="en-US" sz="2800" b="0" dirty="0">
                    <a:latin typeface="Cambria Math" panose="02040503050406030204" pitchFamily="18" charset="0"/>
                  </a:rPr>
                  <a:t>要検証</a:t>
                </a:r>
                <a:r>
                  <a:rPr lang="en-US" altLang="ja-JP" sz="2800" b="0" dirty="0">
                    <a:latin typeface="Cambria Math" panose="02040503050406030204" pitchFamily="18" charset="0"/>
                  </a:rPr>
                  <a:t>)</a:t>
                </a:r>
              </a:p>
              <a:p>
                <a:r>
                  <a:rPr lang="ja-JP" altLang="en-US" sz="2800" b="0" dirty="0">
                    <a:latin typeface="Cambria Math" panose="02040503050406030204" pitchFamily="18" charset="0"/>
                  </a:rPr>
                  <a:t>必要な操作数が線形に減っていくと考えると</a:t>
                </a:r>
                <a:endParaRPr lang="en-US" altLang="ja-JP" sz="2800" b="0" dirty="0">
                  <a:latin typeface="Cambria Math" panose="02040503050406030204" pitchFamily="18" charset="0"/>
                </a:endParaRPr>
              </a:p>
              <a:p>
                <a:r>
                  <a:rPr lang="ja-JP" altLang="en-US" sz="2800" b="0" dirty="0">
                    <a:latin typeface="Cambria Math" panose="02040503050406030204" pitchFamily="18" charset="0"/>
                  </a:rPr>
                  <a:t>平均して</a:t>
                </a:r>
                <a:endParaRPr lang="en-US" altLang="ja-JP" sz="2800" b="0" dirty="0">
                  <a:latin typeface="Cambria Math" panose="02040503050406030204" pitchFamily="18" charset="0"/>
                </a:endParaRPr>
              </a:p>
              <a:p>
                <a14:m>
                  <m:oMathPara xmlns:m="http://schemas.openxmlformats.org/officeDocument/2006/math">
                    <m:oMathParaPr>
                      <m:jc m:val="centerGroup"/>
                    </m:oMathParaPr>
                    <m:oMath xmlns:m="http://schemas.openxmlformats.org/officeDocument/2006/math">
                      <m:r>
                        <a:rPr lang="en-US" altLang="ja-JP" sz="2800" b="0" i="1" smtClean="0">
                          <a:latin typeface="Cambria Math" panose="02040503050406030204" pitchFamily="18" charset="0"/>
                        </a:rPr>
                        <m:t>750</m:t>
                      </m:r>
                      <m:r>
                        <a:rPr lang="en-US" altLang="ja-JP" sz="2800" b="0" i="1" smtClean="0">
                          <a:latin typeface="Cambria Math" panose="02040503050406030204" pitchFamily="18" charset="0"/>
                          <a:ea typeface="Cambria Math" panose="02040503050406030204" pitchFamily="18" charset="0"/>
                        </a:rPr>
                        <m:t>×4×100÷2=150000</m:t>
                      </m:r>
                    </m:oMath>
                  </m:oMathPara>
                </a14:m>
                <a:endParaRPr lang="en-US" altLang="ja-JP" sz="2800" b="0" dirty="0">
                  <a:latin typeface="Cambria Math" panose="02040503050406030204" pitchFamily="18" charset="0"/>
                  <a:ea typeface="Cambria Math" panose="02040503050406030204" pitchFamily="18" charset="0"/>
                </a:endParaRPr>
              </a:p>
              <a:p>
                <a:r>
                  <a:rPr lang="ja-JP" altLang="en-US" sz="2800" b="0" dirty="0">
                    <a:latin typeface="Cambria Math" panose="02040503050406030204" pitchFamily="18" charset="0"/>
                  </a:rPr>
                  <a:t>の盤面を読んでいると考えられる</a:t>
                </a:r>
                <a:endParaRPr lang="en-US" altLang="ja-JP" sz="2800" b="0" dirty="0">
                  <a:latin typeface="Cambria Math" panose="02040503050406030204" pitchFamily="18" charset="0"/>
                </a:endParaRPr>
              </a:p>
            </p:txBody>
          </p:sp>
        </mc:Choice>
        <mc:Fallback>
          <p:sp>
            <p:nvSpPr>
              <p:cNvPr id="6" name="テキスト ボックス 5">
                <a:extLst>
                  <a:ext uri="{FF2B5EF4-FFF2-40B4-BE49-F238E27FC236}">
                    <a16:creationId xmlns:a16="http://schemas.microsoft.com/office/drawing/2014/main" id="{1AEE1133-C277-41A0-B4B9-AD0643541C33}"/>
                  </a:ext>
                </a:extLst>
              </p:cNvPr>
              <p:cNvSpPr txBox="1">
                <a:spLocks noRot="1" noChangeAspect="1" noMove="1" noResize="1" noEditPoints="1" noAdjustHandles="1" noChangeArrowheads="1" noChangeShapeType="1" noTextEdit="1"/>
              </p:cNvSpPr>
              <p:nvPr/>
            </p:nvSpPr>
            <p:spPr>
              <a:xfrm>
                <a:off x="822960" y="775582"/>
                <a:ext cx="8238987" cy="3970318"/>
              </a:xfrm>
              <a:prstGeom prst="rect">
                <a:avLst/>
              </a:prstGeom>
              <a:blipFill>
                <a:blip r:embed="rId2"/>
                <a:stretch>
                  <a:fillRect l="-1479" t="-1994" r="-148" b="-2761"/>
                </a:stretch>
              </a:blipFill>
            </p:spPr>
            <p:txBody>
              <a:bodyPr/>
              <a:lstStyle/>
              <a:p>
                <a:r>
                  <a:rPr lang="ja-JP" altLang="en-US">
                    <a:noFill/>
                  </a:rPr>
                  <a:t> </a:t>
                </a:r>
              </a:p>
            </p:txBody>
          </p:sp>
        </mc:Fallback>
      </mc:AlternateContent>
      <p:sp>
        <p:nvSpPr>
          <p:cNvPr id="7" name="テキスト ボックス 6">
            <a:extLst>
              <a:ext uri="{FF2B5EF4-FFF2-40B4-BE49-F238E27FC236}">
                <a16:creationId xmlns:a16="http://schemas.microsoft.com/office/drawing/2014/main" id="{BBC05353-4C75-4984-A276-86D4FCAF8E74}"/>
              </a:ext>
            </a:extLst>
          </p:cNvPr>
          <p:cNvSpPr txBox="1"/>
          <p:nvPr/>
        </p:nvSpPr>
        <p:spPr>
          <a:xfrm>
            <a:off x="822960" y="4955788"/>
            <a:ext cx="7704353" cy="1384995"/>
          </a:xfrm>
          <a:prstGeom prst="rect">
            <a:avLst/>
          </a:prstGeom>
          <a:noFill/>
        </p:spPr>
        <p:txBody>
          <a:bodyPr wrap="none" rtlCol="0">
            <a:spAutoFit/>
          </a:bodyPr>
          <a:lstStyle/>
          <a:p>
            <a:r>
              <a:rPr kumimoji="1" lang="ja-JP" altLang="en-US" sz="2800" dirty="0"/>
              <a:t>読む盤面数を同等にして勝率を上げられないか？</a:t>
            </a:r>
            <a:endParaRPr kumimoji="1" lang="en-US" altLang="ja-JP" sz="2800" dirty="0"/>
          </a:p>
          <a:p>
            <a:r>
              <a:rPr lang="ja-JP" altLang="en-US" sz="2800" dirty="0">
                <a:latin typeface="Cambria Math" panose="02040503050406030204" pitchFamily="18" charset="0"/>
              </a:rPr>
              <a:t>多腕バンディットのアルゴリズムを使ってみる</a:t>
            </a:r>
            <a:endParaRPr lang="en-US" altLang="ja-JP" sz="2800" dirty="0">
              <a:latin typeface="Cambria Math" panose="02040503050406030204" pitchFamily="18" charset="0"/>
            </a:endParaRPr>
          </a:p>
          <a:p>
            <a:r>
              <a:rPr lang="en-US" altLang="ja-JP" sz="2800" dirty="0">
                <a:latin typeface="Cambria Math" panose="02040503050406030204" pitchFamily="18" charset="0"/>
              </a:rPr>
              <a:t>9</a:t>
            </a:r>
            <a:r>
              <a:rPr lang="ja-JP" altLang="en-US" sz="2800" dirty="0">
                <a:latin typeface="Cambria Math" panose="02040503050406030204" pitchFamily="18" charset="0"/>
              </a:rPr>
              <a:t>手読み</a:t>
            </a:r>
            <a:r>
              <a:rPr lang="en-US" altLang="ja-JP" sz="2800" dirty="0">
                <a:latin typeface="Cambria Math" panose="02040503050406030204" pitchFamily="18" charset="0"/>
              </a:rPr>
              <a:t>10</a:t>
            </a:r>
            <a:r>
              <a:rPr lang="ja-JP" altLang="en-US" sz="2800" dirty="0">
                <a:latin typeface="Cambria Math" panose="02040503050406030204" pitchFamily="18" charset="0"/>
              </a:rPr>
              <a:t>手読みと戦って勝率を確認する</a:t>
            </a:r>
            <a:endParaRPr lang="en-US" altLang="ja-JP" sz="2800" dirty="0">
              <a:latin typeface="Cambria Math" panose="02040503050406030204" pitchFamily="18" charset="0"/>
            </a:endParaRPr>
          </a:p>
        </p:txBody>
      </p:sp>
    </p:spTree>
    <p:extLst>
      <p:ext uri="{BB962C8B-B14F-4D97-AF65-F5344CB8AC3E}">
        <p14:creationId xmlns:p14="http://schemas.microsoft.com/office/powerpoint/2010/main" val="124504887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5E80E13-A7DD-4C26-9B77-E87F1C85ED89}"/>
              </a:ext>
            </a:extLst>
          </p:cNvPr>
          <p:cNvSpPr>
            <a:spLocks noGrp="1"/>
          </p:cNvSpPr>
          <p:nvPr>
            <p:ph type="title"/>
          </p:nvPr>
        </p:nvSpPr>
        <p:spPr/>
        <p:txBody>
          <a:bodyPr/>
          <a:lstStyle/>
          <a:p>
            <a:r>
              <a:rPr kumimoji="1" lang="ja-JP" altLang="en-US" dirty="0"/>
              <a:t>今後の課題</a:t>
            </a:r>
          </a:p>
        </p:txBody>
      </p:sp>
      <p:sp>
        <p:nvSpPr>
          <p:cNvPr id="3" name="コンテンツ プレースホルダー 2">
            <a:extLst>
              <a:ext uri="{FF2B5EF4-FFF2-40B4-BE49-F238E27FC236}">
                <a16:creationId xmlns:a16="http://schemas.microsoft.com/office/drawing/2014/main" id="{1E801EE6-D217-47EB-83B6-23E1C6394179}"/>
              </a:ext>
            </a:extLst>
          </p:cNvPr>
          <p:cNvSpPr>
            <a:spLocks noGrp="1"/>
          </p:cNvSpPr>
          <p:nvPr>
            <p:ph idx="1"/>
          </p:nvPr>
        </p:nvSpPr>
        <p:spPr/>
        <p:txBody>
          <a:bodyPr/>
          <a:lstStyle/>
          <a:p>
            <a:pPr marL="514350" indent="-514350">
              <a:buFont typeface="+mj-lt"/>
              <a:buAutoNum type="arabicPeriod"/>
            </a:pPr>
            <a:r>
              <a:rPr lang="ja-JP" altLang="en-US" dirty="0"/>
              <a:t>先読みアルゴリズムの修正</a:t>
            </a:r>
            <a:endParaRPr lang="en-US" altLang="ja-JP" dirty="0"/>
          </a:p>
          <a:p>
            <a:r>
              <a:rPr lang="ja-JP" altLang="en-US" dirty="0"/>
              <a:t>　　</a:t>
            </a:r>
            <a:endParaRPr lang="en-US" altLang="ja-JP" dirty="0"/>
          </a:p>
          <a:p>
            <a:pPr marL="514350" indent="-514350">
              <a:buFont typeface="+mj-lt"/>
              <a:buAutoNum type="arabicPeriod" startAt="2"/>
            </a:pPr>
            <a:r>
              <a:rPr lang="ja-JP" altLang="en-US" dirty="0"/>
              <a:t>対戦相手の先読みの手数を変えて実験をする</a:t>
            </a:r>
            <a:endParaRPr lang="en-US" altLang="ja-JP" dirty="0"/>
          </a:p>
          <a:p>
            <a:pPr marL="514350" indent="-514350">
              <a:buFont typeface="+mj-lt"/>
              <a:buAutoNum type="arabicPeriod" startAt="2"/>
            </a:pPr>
            <a:endParaRPr lang="en-US" altLang="ja-JP" dirty="0"/>
          </a:p>
          <a:p>
            <a:pPr marL="514350" indent="-514350">
              <a:buFont typeface="+mj-lt"/>
              <a:buAutoNum type="arabicPeriod" startAt="2"/>
            </a:pPr>
            <a:r>
              <a:rPr lang="ja-JP" altLang="en-US" dirty="0"/>
              <a:t>多腕バンディットのアルゴリズムを用いて，勝率を保ちつつ計算量を抑えられないか実験する</a:t>
            </a:r>
            <a:endParaRPr lang="en-US" altLang="ja-JP" dirty="0"/>
          </a:p>
          <a:p>
            <a:pPr marL="514350" indent="-514350">
              <a:buFont typeface="+mj-lt"/>
              <a:buAutoNum type="arabicPeriod" startAt="2"/>
            </a:pPr>
            <a:endParaRPr lang="en-US" altLang="ja-JP" dirty="0"/>
          </a:p>
          <a:p>
            <a:pPr marL="514350" indent="-514350">
              <a:buFont typeface="+mj-lt"/>
              <a:buAutoNum type="arabicPeriod" startAt="2"/>
            </a:pPr>
            <a:r>
              <a:rPr lang="ja-JP" altLang="en-US" dirty="0"/>
              <a:t>グリッドでの計算困難性が言えないか考える</a:t>
            </a:r>
            <a:endParaRPr lang="en-US" altLang="ja-JP" dirty="0"/>
          </a:p>
        </p:txBody>
      </p:sp>
      <p:sp>
        <p:nvSpPr>
          <p:cNvPr id="4" name="スライド番号プレースホルダー 3">
            <a:extLst>
              <a:ext uri="{FF2B5EF4-FFF2-40B4-BE49-F238E27FC236}">
                <a16:creationId xmlns:a16="http://schemas.microsoft.com/office/drawing/2014/main" id="{7668F4DD-D35E-4648-A560-EE762E783ED0}"/>
              </a:ext>
            </a:extLst>
          </p:cNvPr>
          <p:cNvSpPr>
            <a:spLocks noGrp="1"/>
          </p:cNvSpPr>
          <p:nvPr>
            <p:ph type="sldNum" sz="quarter" idx="4"/>
          </p:nvPr>
        </p:nvSpPr>
        <p:spPr/>
        <p:txBody>
          <a:bodyPr/>
          <a:lstStyle/>
          <a:p>
            <a:fld id="{06866E33-5310-403C-85EB-90D9101399C4}" type="slidenum">
              <a:rPr lang="ja-JP" altLang="en-US" smtClean="0"/>
              <a:pPr/>
              <a:t>33</a:t>
            </a:fld>
            <a:endParaRPr lang="ja-JP" altLang="en-US" dirty="0"/>
          </a:p>
        </p:txBody>
      </p:sp>
    </p:spTree>
    <p:extLst>
      <p:ext uri="{BB962C8B-B14F-4D97-AF65-F5344CB8AC3E}">
        <p14:creationId xmlns:p14="http://schemas.microsoft.com/office/powerpoint/2010/main" val="344586236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問題の盤面</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34</a:t>
            </a:fld>
            <a:endParaRPr lang="ja-JP" altLang="en-US" dirty="0"/>
          </a:p>
        </p:txBody>
      </p:sp>
      <p:sp>
        <p:nvSpPr>
          <p:cNvPr id="5" name="正方形/長方形 4"/>
          <p:cNvSpPr/>
          <p:nvPr/>
        </p:nvSpPr>
        <p:spPr>
          <a:xfrm>
            <a:off x="2994341" y="2886095"/>
            <a:ext cx="720000" cy="72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正方形/長方形 5"/>
          <p:cNvSpPr/>
          <p:nvPr/>
        </p:nvSpPr>
        <p:spPr>
          <a:xfrm>
            <a:off x="5154341" y="2886095"/>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正方形/長方形 6"/>
          <p:cNvSpPr/>
          <p:nvPr/>
        </p:nvSpPr>
        <p:spPr>
          <a:xfrm>
            <a:off x="4434341" y="2886095"/>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p:cNvSpPr/>
          <p:nvPr/>
        </p:nvSpPr>
        <p:spPr>
          <a:xfrm>
            <a:off x="3714341" y="2886095"/>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p:cNvSpPr/>
          <p:nvPr/>
        </p:nvSpPr>
        <p:spPr>
          <a:xfrm>
            <a:off x="2994341" y="3606095"/>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p:cNvSpPr/>
          <p:nvPr/>
        </p:nvSpPr>
        <p:spPr>
          <a:xfrm>
            <a:off x="5154341" y="3606095"/>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p:cNvSpPr/>
          <p:nvPr/>
        </p:nvSpPr>
        <p:spPr>
          <a:xfrm>
            <a:off x="4434341" y="3606095"/>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p:cNvSpPr/>
          <p:nvPr/>
        </p:nvSpPr>
        <p:spPr>
          <a:xfrm>
            <a:off x="3714341" y="3606095"/>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p:cNvSpPr/>
          <p:nvPr/>
        </p:nvSpPr>
        <p:spPr>
          <a:xfrm>
            <a:off x="2994341" y="4326095"/>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p:cNvSpPr/>
          <p:nvPr/>
        </p:nvSpPr>
        <p:spPr>
          <a:xfrm>
            <a:off x="5154341" y="4326095"/>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p:cNvSpPr/>
          <p:nvPr/>
        </p:nvSpPr>
        <p:spPr>
          <a:xfrm>
            <a:off x="4434341" y="4326095"/>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p:cNvSpPr/>
          <p:nvPr/>
        </p:nvSpPr>
        <p:spPr>
          <a:xfrm>
            <a:off x="3714341" y="4326095"/>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p:cNvSpPr/>
          <p:nvPr/>
        </p:nvSpPr>
        <p:spPr>
          <a:xfrm>
            <a:off x="2994341" y="5046095"/>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p:cNvSpPr/>
          <p:nvPr/>
        </p:nvSpPr>
        <p:spPr>
          <a:xfrm>
            <a:off x="5154341" y="5046095"/>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p:cNvSpPr/>
          <p:nvPr/>
        </p:nvSpPr>
        <p:spPr>
          <a:xfrm>
            <a:off x="4434341" y="5046095"/>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p:cNvSpPr/>
          <p:nvPr/>
        </p:nvSpPr>
        <p:spPr>
          <a:xfrm>
            <a:off x="3714341" y="5046095"/>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4" name="コンテンツ プレースホルダー 2">
            <a:extLst>
              <a:ext uri="{FF2B5EF4-FFF2-40B4-BE49-F238E27FC236}">
                <a16:creationId xmlns:a16="http://schemas.microsoft.com/office/drawing/2014/main" id="{590A9628-D0B7-4DCB-8A13-1232AB6BEC8A}"/>
              </a:ext>
            </a:extLst>
          </p:cNvPr>
          <p:cNvSpPr txBox="1">
            <a:spLocks/>
          </p:cNvSpPr>
          <p:nvPr/>
        </p:nvSpPr>
        <p:spPr>
          <a:xfrm>
            <a:off x="822959" y="742250"/>
            <a:ext cx="7543801" cy="559102"/>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先手が領地を増やそうとすると</a:t>
            </a:r>
            <a:r>
              <a:rPr lang="en-US" altLang="ja-JP" dirty="0"/>
              <a:t>…</a:t>
            </a:r>
            <a:endParaRPr lang="ja-JP" altLang="en-US" dirty="0"/>
          </a:p>
        </p:txBody>
      </p:sp>
      <p:sp>
        <p:nvSpPr>
          <p:cNvPr id="35" name="吹き出し: 角を丸めた四角形 34">
            <a:extLst>
              <a:ext uri="{FF2B5EF4-FFF2-40B4-BE49-F238E27FC236}">
                <a16:creationId xmlns:a16="http://schemas.microsoft.com/office/drawing/2014/main" id="{92DAE7BE-389F-4E5B-AE7F-B7C21A60AC68}"/>
              </a:ext>
            </a:extLst>
          </p:cNvPr>
          <p:cNvSpPr/>
          <p:nvPr/>
        </p:nvSpPr>
        <p:spPr>
          <a:xfrm>
            <a:off x="2865120" y="1979657"/>
            <a:ext cx="2682239" cy="720000"/>
          </a:xfrm>
          <a:prstGeom prst="wedgeRoundRectCallou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黄色にできない</a:t>
            </a:r>
          </a:p>
        </p:txBody>
      </p:sp>
      <p:sp>
        <p:nvSpPr>
          <p:cNvPr id="36" name="コンテンツ プレースホルダー 2">
            <a:extLst>
              <a:ext uri="{FF2B5EF4-FFF2-40B4-BE49-F238E27FC236}">
                <a16:creationId xmlns:a16="http://schemas.microsoft.com/office/drawing/2014/main" id="{D7332BF1-79DC-476A-8715-871858B63D25}"/>
              </a:ext>
            </a:extLst>
          </p:cNvPr>
          <p:cNvSpPr txBox="1">
            <a:spLocks/>
          </p:cNvSpPr>
          <p:nvPr/>
        </p:nvSpPr>
        <p:spPr>
          <a:xfrm>
            <a:off x="822959" y="1309706"/>
            <a:ext cx="2251167" cy="559102"/>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先手が負ける</a:t>
            </a:r>
          </a:p>
        </p:txBody>
      </p:sp>
    </p:spTree>
    <p:extLst>
      <p:ext uri="{BB962C8B-B14F-4D97-AF65-F5344CB8AC3E}">
        <p14:creationId xmlns:p14="http://schemas.microsoft.com/office/powerpoint/2010/main" val="2171060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1000" fill="hold"/>
                                        <p:tgtEl>
                                          <p:spTgt spid="5"/>
                                        </p:tgtEl>
                                        <p:attrNameLst>
                                          <p:attrName>fillcolor</p:attrName>
                                        </p:attrNameLst>
                                      </p:cBhvr>
                                      <p:to>
                                        <a:srgbClr val="00B050"/>
                                      </p:to>
                                    </p:animClr>
                                    <p:set>
                                      <p:cBhvr>
                                        <p:cTn id="7" dur="1000" fill="hold"/>
                                        <p:tgtEl>
                                          <p:spTgt spid="5"/>
                                        </p:tgtEl>
                                        <p:attrNameLst>
                                          <p:attrName>fill.type</p:attrName>
                                        </p:attrNameLst>
                                      </p:cBhvr>
                                      <p:to>
                                        <p:strVal val="solid"/>
                                      </p:to>
                                    </p:set>
                                    <p:set>
                                      <p:cBhvr>
                                        <p:cTn id="8" dur="1000" fill="hold"/>
                                        <p:tgtEl>
                                          <p:spTgt spid="5"/>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1" presetClass="emph" presetSubtype="2" fill="hold" nodeType="clickEffect">
                                  <p:stCondLst>
                                    <p:cond delay="0"/>
                                  </p:stCondLst>
                                  <p:childTnLst>
                                    <p:animClr clrSpc="rgb" dir="cw">
                                      <p:cBhvr>
                                        <p:cTn id="12" dur="1000" fill="hold"/>
                                        <p:tgtEl>
                                          <p:spTgt spid="18"/>
                                        </p:tgtEl>
                                        <p:attrNameLst>
                                          <p:attrName>fillcolor</p:attrName>
                                        </p:attrNameLst>
                                      </p:cBhvr>
                                      <p:to>
                                        <a:srgbClr val="FFFF00"/>
                                      </p:to>
                                    </p:animClr>
                                    <p:set>
                                      <p:cBhvr>
                                        <p:cTn id="13" dur="1000" fill="hold"/>
                                        <p:tgtEl>
                                          <p:spTgt spid="18"/>
                                        </p:tgtEl>
                                        <p:attrNameLst>
                                          <p:attrName>fill.type</p:attrName>
                                        </p:attrNameLst>
                                      </p:cBhvr>
                                      <p:to>
                                        <p:strVal val="solid"/>
                                      </p:to>
                                    </p:set>
                                    <p:set>
                                      <p:cBhvr>
                                        <p:cTn id="14" dur="1000" fill="hold"/>
                                        <p:tgtEl>
                                          <p:spTgt spid="18"/>
                                        </p:tgtEl>
                                        <p:attrNameLst>
                                          <p:attrName>fill.on</p:attrName>
                                        </p:attrNameLst>
                                      </p:cBhvr>
                                      <p:to>
                                        <p:strVal val="tru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35"/>
                                        </p:tgtEl>
                                        <p:attrNameLst>
                                          <p:attrName>style.visibility</p:attrName>
                                        </p:attrNameLst>
                                      </p:cBhvr>
                                      <p:to>
                                        <p:strVal val="visible"/>
                                      </p:to>
                                    </p:set>
                                    <p:animEffect transition="in" filter="fade">
                                      <p:cBhvr>
                                        <p:cTn id="19" dur="500"/>
                                        <p:tgtEl>
                                          <p:spTgt spid="35"/>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mph" presetSubtype="2" fill="hold" nodeType="clickEffect">
                                  <p:stCondLst>
                                    <p:cond delay="0"/>
                                  </p:stCondLst>
                                  <p:childTnLst>
                                    <p:animClr clrSpc="rgb" dir="cw">
                                      <p:cBhvr>
                                        <p:cTn id="23" dur="2000" fill="hold"/>
                                        <p:tgtEl>
                                          <p:spTgt spid="5"/>
                                        </p:tgtEl>
                                        <p:attrNameLst>
                                          <p:attrName>fillcolor</p:attrName>
                                        </p:attrNameLst>
                                      </p:cBhvr>
                                      <p:to>
                                        <a:srgbClr val="FF0000"/>
                                      </p:to>
                                    </p:animClr>
                                    <p:set>
                                      <p:cBhvr>
                                        <p:cTn id="24" dur="2000" fill="hold"/>
                                        <p:tgtEl>
                                          <p:spTgt spid="5"/>
                                        </p:tgtEl>
                                        <p:attrNameLst>
                                          <p:attrName>fill.type</p:attrName>
                                        </p:attrNameLst>
                                      </p:cBhvr>
                                      <p:to>
                                        <p:strVal val="solid"/>
                                      </p:to>
                                    </p:set>
                                    <p:set>
                                      <p:cBhvr>
                                        <p:cTn id="25" dur="2000" fill="hold"/>
                                        <p:tgtEl>
                                          <p:spTgt spid="5"/>
                                        </p:tgtEl>
                                        <p:attrNameLst>
                                          <p:attrName>fill.on</p:attrName>
                                        </p:attrNameLst>
                                      </p:cBhvr>
                                      <p:to>
                                        <p:strVal val="true"/>
                                      </p:to>
                                    </p:set>
                                  </p:childTnLst>
                                </p:cTn>
                              </p:par>
                              <p:par>
                                <p:cTn id="26" presetID="1" presetClass="emph" presetSubtype="2" fill="hold" nodeType="withEffect">
                                  <p:stCondLst>
                                    <p:cond delay="0"/>
                                  </p:stCondLst>
                                  <p:childTnLst>
                                    <p:animClr clrSpc="rgb" dir="cw">
                                      <p:cBhvr>
                                        <p:cTn id="27" dur="2000" fill="hold"/>
                                        <p:tgtEl>
                                          <p:spTgt spid="8"/>
                                        </p:tgtEl>
                                        <p:attrNameLst>
                                          <p:attrName>fillcolor</p:attrName>
                                        </p:attrNameLst>
                                      </p:cBhvr>
                                      <p:to>
                                        <a:srgbClr val="FF0000"/>
                                      </p:to>
                                    </p:animClr>
                                    <p:set>
                                      <p:cBhvr>
                                        <p:cTn id="28" dur="2000" fill="hold"/>
                                        <p:tgtEl>
                                          <p:spTgt spid="8"/>
                                        </p:tgtEl>
                                        <p:attrNameLst>
                                          <p:attrName>fill.type</p:attrName>
                                        </p:attrNameLst>
                                      </p:cBhvr>
                                      <p:to>
                                        <p:strVal val="solid"/>
                                      </p:to>
                                    </p:set>
                                    <p:set>
                                      <p:cBhvr>
                                        <p:cTn id="29" dur="2000" fill="hold"/>
                                        <p:tgtEl>
                                          <p:spTgt spid="8"/>
                                        </p:tgtEl>
                                        <p:attrNameLst>
                                          <p:attrName>fill.on</p:attrName>
                                        </p:attrNameLst>
                                      </p:cBhvr>
                                      <p:to>
                                        <p:strVal val="true"/>
                                      </p:to>
                                    </p:set>
                                  </p:childTnLst>
                                </p:cTn>
                              </p:par>
                              <p:par>
                                <p:cTn id="30" presetID="1" presetClass="emph" presetSubtype="2" fill="hold" nodeType="withEffect">
                                  <p:stCondLst>
                                    <p:cond delay="0"/>
                                  </p:stCondLst>
                                  <p:childTnLst>
                                    <p:animClr clrSpc="rgb" dir="cw">
                                      <p:cBhvr>
                                        <p:cTn id="31" dur="2000" fill="hold"/>
                                        <p:tgtEl>
                                          <p:spTgt spid="9"/>
                                        </p:tgtEl>
                                        <p:attrNameLst>
                                          <p:attrName>fillcolor</p:attrName>
                                        </p:attrNameLst>
                                      </p:cBhvr>
                                      <p:to>
                                        <a:srgbClr val="FF0000"/>
                                      </p:to>
                                    </p:animClr>
                                    <p:set>
                                      <p:cBhvr>
                                        <p:cTn id="32" dur="2000" fill="hold"/>
                                        <p:tgtEl>
                                          <p:spTgt spid="9"/>
                                        </p:tgtEl>
                                        <p:attrNameLst>
                                          <p:attrName>fill.type</p:attrName>
                                        </p:attrNameLst>
                                      </p:cBhvr>
                                      <p:to>
                                        <p:strVal val="solid"/>
                                      </p:to>
                                    </p:set>
                                    <p:set>
                                      <p:cBhvr>
                                        <p:cTn id="33" dur="2000" fill="hold"/>
                                        <p:tgtEl>
                                          <p:spTgt spid="9"/>
                                        </p:tgtEl>
                                        <p:attrNameLst>
                                          <p:attrName>fill.on</p:attrName>
                                        </p:attrNameLst>
                                      </p:cBhvr>
                                      <p:to>
                                        <p:strVal val="true"/>
                                      </p:to>
                                    </p:set>
                                  </p:childTnLst>
                                </p:cTn>
                              </p:par>
                            </p:childTnLst>
                          </p:cTn>
                        </p:par>
                      </p:childTnLst>
                    </p:cTn>
                  </p:par>
                  <p:par>
                    <p:cTn id="34" fill="hold">
                      <p:stCondLst>
                        <p:cond delay="indefinite"/>
                      </p:stCondLst>
                      <p:childTnLst>
                        <p:par>
                          <p:cTn id="35" fill="hold">
                            <p:stCondLst>
                              <p:cond delay="0"/>
                            </p:stCondLst>
                            <p:childTnLst>
                              <p:par>
                                <p:cTn id="36" presetID="1" presetClass="emph" presetSubtype="2" fill="hold" nodeType="clickEffect">
                                  <p:stCondLst>
                                    <p:cond delay="0"/>
                                  </p:stCondLst>
                                  <p:childTnLst>
                                    <p:animClr clrSpc="rgb" dir="cw">
                                      <p:cBhvr>
                                        <p:cTn id="37" dur="2000" fill="hold"/>
                                        <p:tgtEl>
                                          <p:spTgt spid="18"/>
                                        </p:tgtEl>
                                        <p:attrNameLst>
                                          <p:attrName>fillcolor</p:attrName>
                                        </p:attrNameLst>
                                      </p:cBhvr>
                                      <p:to>
                                        <a:srgbClr val="00B050"/>
                                      </p:to>
                                    </p:animClr>
                                    <p:set>
                                      <p:cBhvr>
                                        <p:cTn id="38" dur="2000" fill="hold"/>
                                        <p:tgtEl>
                                          <p:spTgt spid="18"/>
                                        </p:tgtEl>
                                        <p:attrNameLst>
                                          <p:attrName>fill.type</p:attrName>
                                        </p:attrNameLst>
                                      </p:cBhvr>
                                      <p:to>
                                        <p:strVal val="solid"/>
                                      </p:to>
                                    </p:set>
                                    <p:set>
                                      <p:cBhvr>
                                        <p:cTn id="39" dur="2000" fill="hold"/>
                                        <p:tgtEl>
                                          <p:spTgt spid="18"/>
                                        </p:tgtEl>
                                        <p:attrNameLst>
                                          <p:attrName>fill.on</p:attrName>
                                        </p:attrNameLst>
                                      </p:cBhvr>
                                      <p:to>
                                        <p:strVal val="true"/>
                                      </p:to>
                                    </p:set>
                                  </p:childTnLst>
                                </p:cTn>
                              </p:par>
                              <p:par>
                                <p:cTn id="40" presetID="1" presetClass="emph" presetSubtype="2" fill="hold" nodeType="withEffect">
                                  <p:stCondLst>
                                    <p:cond delay="0"/>
                                  </p:stCondLst>
                                  <p:childTnLst>
                                    <p:animClr clrSpc="rgb" dir="cw">
                                      <p:cBhvr>
                                        <p:cTn id="41" dur="2000" fill="hold"/>
                                        <p:tgtEl>
                                          <p:spTgt spid="14"/>
                                        </p:tgtEl>
                                        <p:attrNameLst>
                                          <p:attrName>fillcolor</p:attrName>
                                        </p:attrNameLst>
                                      </p:cBhvr>
                                      <p:to>
                                        <a:srgbClr val="00B050"/>
                                      </p:to>
                                    </p:animClr>
                                    <p:set>
                                      <p:cBhvr>
                                        <p:cTn id="42" dur="2000" fill="hold"/>
                                        <p:tgtEl>
                                          <p:spTgt spid="14"/>
                                        </p:tgtEl>
                                        <p:attrNameLst>
                                          <p:attrName>fill.type</p:attrName>
                                        </p:attrNameLst>
                                      </p:cBhvr>
                                      <p:to>
                                        <p:strVal val="solid"/>
                                      </p:to>
                                    </p:set>
                                    <p:set>
                                      <p:cBhvr>
                                        <p:cTn id="43" dur="2000" fill="hold"/>
                                        <p:tgtEl>
                                          <p:spTgt spid="14"/>
                                        </p:tgtEl>
                                        <p:attrNameLst>
                                          <p:attrName>fill.on</p:attrName>
                                        </p:attrNameLst>
                                      </p:cBhvr>
                                      <p:to>
                                        <p:strVal val="true"/>
                                      </p:to>
                                    </p:set>
                                  </p:childTnLst>
                                </p:cTn>
                              </p:par>
                              <p:par>
                                <p:cTn id="44" presetID="1" presetClass="emph" presetSubtype="2" fill="hold" nodeType="withEffect">
                                  <p:stCondLst>
                                    <p:cond delay="0"/>
                                  </p:stCondLst>
                                  <p:childTnLst>
                                    <p:animClr clrSpc="rgb" dir="cw">
                                      <p:cBhvr>
                                        <p:cTn id="45" dur="2000" fill="hold"/>
                                        <p:tgtEl>
                                          <p:spTgt spid="19"/>
                                        </p:tgtEl>
                                        <p:attrNameLst>
                                          <p:attrName>fillcolor</p:attrName>
                                        </p:attrNameLst>
                                      </p:cBhvr>
                                      <p:to>
                                        <a:srgbClr val="00B050"/>
                                      </p:to>
                                    </p:animClr>
                                    <p:set>
                                      <p:cBhvr>
                                        <p:cTn id="46" dur="2000" fill="hold"/>
                                        <p:tgtEl>
                                          <p:spTgt spid="19"/>
                                        </p:tgtEl>
                                        <p:attrNameLst>
                                          <p:attrName>fill.type</p:attrName>
                                        </p:attrNameLst>
                                      </p:cBhvr>
                                      <p:to>
                                        <p:strVal val="solid"/>
                                      </p:to>
                                    </p:set>
                                    <p:set>
                                      <p:cBhvr>
                                        <p:cTn id="47" dur="2000" fill="hold"/>
                                        <p:tgtEl>
                                          <p:spTgt spid="19"/>
                                        </p:tgtEl>
                                        <p:attrNameLst>
                                          <p:attrName>fill.on</p:attrName>
                                        </p:attrNameLst>
                                      </p:cBhvr>
                                      <p:to>
                                        <p:strVal val="true"/>
                                      </p:to>
                                    </p:set>
                                  </p:childTnLst>
                                </p:cTn>
                              </p:par>
                            </p:childTnLst>
                          </p:cTn>
                        </p:par>
                      </p:childTnLst>
                    </p:cTn>
                  </p:par>
                  <p:par>
                    <p:cTn id="48" fill="hold">
                      <p:stCondLst>
                        <p:cond delay="indefinite"/>
                      </p:stCondLst>
                      <p:childTnLst>
                        <p:par>
                          <p:cTn id="49" fill="hold">
                            <p:stCondLst>
                              <p:cond delay="0"/>
                            </p:stCondLst>
                            <p:childTnLst>
                              <p:par>
                                <p:cTn id="50" presetID="10" presetClass="exit" presetSubtype="0" fill="hold" grpId="1" nodeType="clickEffect">
                                  <p:stCondLst>
                                    <p:cond delay="0"/>
                                  </p:stCondLst>
                                  <p:childTnLst>
                                    <p:animEffect transition="out" filter="fade">
                                      <p:cBhvr>
                                        <p:cTn id="51" dur="500"/>
                                        <p:tgtEl>
                                          <p:spTgt spid="35"/>
                                        </p:tgtEl>
                                      </p:cBhvr>
                                    </p:animEffect>
                                    <p:set>
                                      <p:cBhvr>
                                        <p:cTn id="52" dur="1" fill="hold">
                                          <p:stCondLst>
                                            <p:cond delay="499"/>
                                          </p:stCondLst>
                                        </p:cTn>
                                        <p:tgtEl>
                                          <p:spTgt spid="35"/>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1" presetClass="emph" presetSubtype="2" fill="hold" nodeType="clickEffect">
                                  <p:stCondLst>
                                    <p:cond delay="0"/>
                                  </p:stCondLst>
                                  <p:childTnLst>
                                    <p:animClr clrSpc="rgb" dir="cw">
                                      <p:cBhvr>
                                        <p:cTn id="56" dur="1000" fill="hold"/>
                                        <p:tgtEl>
                                          <p:spTgt spid="5"/>
                                        </p:tgtEl>
                                        <p:attrNameLst>
                                          <p:attrName>fillcolor</p:attrName>
                                        </p:attrNameLst>
                                      </p:cBhvr>
                                      <p:to>
                                        <a:srgbClr val="FFFF00"/>
                                      </p:to>
                                    </p:animClr>
                                    <p:set>
                                      <p:cBhvr>
                                        <p:cTn id="57" dur="1000" fill="hold"/>
                                        <p:tgtEl>
                                          <p:spTgt spid="5"/>
                                        </p:tgtEl>
                                        <p:attrNameLst>
                                          <p:attrName>fill.type</p:attrName>
                                        </p:attrNameLst>
                                      </p:cBhvr>
                                      <p:to>
                                        <p:strVal val="solid"/>
                                      </p:to>
                                    </p:set>
                                    <p:set>
                                      <p:cBhvr>
                                        <p:cTn id="58" dur="1000" fill="hold"/>
                                        <p:tgtEl>
                                          <p:spTgt spid="5"/>
                                        </p:tgtEl>
                                        <p:attrNameLst>
                                          <p:attrName>fill.on</p:attrName>
                                        </p:attrNameLst>
                                      </p:cBhvr>
                                      <p:to>
                                        <p:strVal val="true"/>
                                      </p:to>
                                    </p:set>
                                  </p:childTnLst>
                                </p:cTn>
                              </p:par>
                              <p:par>
                                <p:cTn id="59" presetID="1" presetClass="emph" presetSubtype="2" fill="hold" nodeType="withEffect">
                                  <p:stCondLst>
                                    <p:cond delay="0"/>
                                  </p:stCondLst>
                                  <p:childTnLst>
                                    <p:animClr clrSpc="rgb" dir="cw">
                                      <p:cBhvr>
                                        <p:cTn id="60" dur="1000" fill="hold"/>
                                        <p:tgtEl>
                                          <p:spTgt spid="8"/>
                                        </p:tgtEl>
                                        <p:attrNameLst>
                                          <p:attrName>fillcolor</p:attrName>
                                        </p:attrNameLst>
                                      </p:cBhvr>
                                      <p:to>
                                        <a:srgbClr val="FFFF00"/>
                                      </p:to>
                                    </p:animClr>
                                    <p:set>
                                      <p:cBhvr>
                                        <p:cTn id="61" dur="1000" fill="hold"/>
                                        <p:tgtEl>
                                          <p:spTgt spid="8"/>
                                        </p:tgtEl>
                                        <p:attrNameLst>
                                          <p:attrName>fill.type</p:attrName>
                                        </p:attrNameLst>
                                      </p:cBhvr>
                                      <p:to>
                                        <p:strVal val="solid"/>
                                      </p:to>
                                    </p:set>
                                    <p:set>
                                      <p:cBhvr>
                                        <p:cTn id="62" dur="1000" fill="hold"/>
                                        <p:tgtEl>
                                          <p:spTgt spid="8"/>
                                        </p:tgtEl>
                                        <p:attrNameLst>
                                          <p:attrName>fill.on</p:attrName>
                                        </p:attrNameLst>
                                      </p:cBhvr>
                                      <p:to>
                                        <p:strVal val="true"/>
                                      </p:to>
                                    </p:set>
                                  </p:childTnLst>
                                </p:cTn>
                              </p:par>
                              <p:par>
                                <p:cTn id="63" presetID="1" presetClass="emph" presetSubtype="2" fill="hold" nodeType="withEffect">
                                  <p:stCondLst>
                                    <p:cond delay="0"/>
                                  </p:stCondLst>
                                  <p:childTnLst>
                                    <p:animClr clrSpc="rgb" dir="cw">
                                      <p:cBhvr>
                                        <p:cTn id="64" dur="1000" fill="hold"/>
                                        <p:tgtEl>
                                          <p:spTgt spid="9"/>
                                        </p:tgtEl>
                                        <p:attrNameLst>
                                          <p:attrName>fillcolor</p:attrName>
                                        </p:attrNameLst>
                                      </p:cBhvr>
                                      <p:to>
                                        <a:srgbClr val="FFFF00"/>
                                      </p:to>
                                    </p:animClr>
                                    <p:set>
                                      <p:cBhvr>
                                        <p:cTn id="65" dur="1000" fill="hold"/>
                                        <p:tgtEl>
                                          <p:spTgt spid="9"/>
                                        </p:tgtEl>
                                        <p:attrNameLst>
                                          <p:attrName>fill.type</p:attrName>
                                        </p:attrNameLst>
                                      </p:cBhvr>
                                      <p:to>
                                        <p:strVal val="solid"/>
                                      </p:to>
                                    </p:set>
                                    <p:set>
                                      <p:cBhvr>
                                        <p:cTn id="66" dur="1000" fill="hold"/>
                                        <p:tgtEl>
                                          <p:spTgt spid="9"/>
                                        </p:tgtEl>
                                        <p:attrNameLst>
                                          <p:attrName>fill.on</p:attrName>
                                        </p:attrNameLst>
                                      </p:cBhvr>
                                      <p:to>
                                        <p:strVal val="true"/>
                                      </p:to>
                                    </p:set>
                                  </p:childTnLst>
                                </p:cTn>
                              </p:par>
                            </p:childTnLst>
                          </p:cTn>
                        </p:par>
                      </p:childTnLst>
                    </p:cTn>
                  </p:par>
                  <p:par>
                    <p:cTn id="67" fill="hold">
                      <p:stCondLst>
                        <p:cond delay="indefinite"/>
                      </p:stCondLst>
                      <p:childTnLst>
                        <p:par>
                          <p:cTn id="68" fill="hold">
                            <p:stCondLst>
                              <p:cond delay="0"/>
                            </p:stCondLst>
                            <p:childTnLst>
                              <p:par>
                                <p:cTn id="69" presetID="1" presetClass="emph" presetSubtype="2" fill="hold" nodeType="clickEffect">
                                  <p:stCondLst>
                                    <p:cond delay="0"/>
                                  </p:stCondLst>
                                  <p:childTnLst>
                                    <p:animClr clrSpc="rgb" dir="cw">
                                      <p:cBhvr>
                                        <p:cTn id="70" dur="2000" fill="hold"/>
                                        <p:tgtEl>
                                          <p:spTgt spid="18"/>
                                        </p:tgtEl>
                                        <p:attrNameLst>
                                          <p:attrName>fillcolor</p:attrName>
                                        </p:attrNameLst>
                                      </p:cBhvr>
                                      <p:to>
                                        <a:srgbClr val="FF0000"/>
                                      </p:to>
                                    </p:animClr>
                                    <p:set>
                                      <p:cBhvr>
                                        <p:cTn id="71" dur="2000" fill="hold"/>
                                        <p:tgtEl>
                                          <p:spTgt spid="18"/>
                                        </p:tgtEl>
                                        <p:attrNameLst>
                                          <p:attrName>fill.type</p:attrName>
                                        </p:attrNameLst>
                                      </p:cBhvr>
                                      <p:to>
                                        <p:strVal val="solid"/>
                                      </p:to>
                                    </p:set>
                                    <p:set>
                                      <p:cBhvr>
                                        <p:cTn id="72" dur="2000" fill="hold"/>
                                        <p:tgtEl>
                                          <p:spTgt spid="18"/>
                                        </p:tgtEl>
                                        <p:attrNameLst>
                                          <p:attrName>fill.on</p:attrName>
                                        </p:attrNameLst>
                                      </p:cBhvr>
                                      <p:to>
                                        <p:strVal val="true"/>
                                      </p:to>
                                    </p:set>
                                  </p:childTnLst>
                                </p:cTn>
                              </p:par>
                              <p:par>
                                <p:cTn id="73" presetID="1" presetClass="emph" presetSubtype="2" fill="hold" nodeType="withEffect">
                                  <p:stCondLst>
                                    <p:cond delay="0"/>
                                  </p:stCondLst>
                                  <p:childTnLst>
                                    <p:animClr clrSpc="rgb" dir="cw">
                                      <p:cBhvr>
                                        <p:cTn id="74" dur="2000" fill="hold"/>
                                        <p:tgtEl>
                                          <p:spTgt spid="14"/>
                                        </p:tgtEl>
                                        <p:attrNameLst>
                                          <p:attrName>fillcolor</p:attrName>
                                        </p:attrNameLst>
                                      </p:cBhvr>
                                      <p:to>
                                        <a:srgbClr val="FF0000"/>
                                      </p:to>
                                    </p:animClr>
                                    <p:set>
                                      <p:cBhvr>
                                        <p:cTn id="75" dur="2000" fill="hold"/>
                                        <p:tgtEl>
                                          <p:spTgt spid="14"/>
                                        </p:tgtEl>
                                        <p:attrNameLst>
                                          <p:attrName>fill.type</p:attrName>
                                        </p:attrNameLst>
                                      </p:cBhvr>
                                      <p:to>
                                        <p:strVal val="solid"/>
                                      </p:to>
                                    </p:set>
                                    <p:set>
                                      <p:cBhvr>
                                        <p:cTn id="76" dur="2000" fill="hold"/>
                                        <p:tgtEl>
                                          <p:spTgt spid="14"/>
                                        </p:tgtEl>
                                        <p:attrNameLst>
                                          <p:attrName>fill.on</p:attrName>
                                        </p:attrNameLst>
                                      </p:cBhvr>
                                      <p:to>
                                        <p:strVal val="true"/>
                                      </p:to>
                                    </p:set>
                                  </p:childTnLst>
                                </p:cTn>
                              </p:par>
                              <p:par>
                                <p:cTn id="77" presetID="1" presetClass="emph" presetSubtype="2" fill="hold" nodeType="withEffect">
                                  <p:stCondLst>
                                    <p:cond delay="0"/>
                                  </p:stCondLst>
                                  <p:childTnLst>
                                    <p:animClr clrSpc="rgb" dir="cw">
                                      <p:cBhvr>
                                        <p:cTn id="78" dur="2000" fill="hold"/>
                                        <p:tgtEl>
                                          <p:spTgt spid="19"/>
                                        </p:tgtEl>
                                        <p:attrNameLst>
                                          <p:attrName>fillcolor</p:attrName>
                                        </p:attrNameLst>
                                      </p:cBhvr>
                                      <p:to>
                                        <a:srgbClr val="FF0000"/>
                                      </p:to>
                                    </p:animClr>
                                    <p:set>
                                      <p:cBhvr>
                                        <p:cTn id="79" dur="2000" fill="hold"/>
                                        <p:tgtEl>
                                          <p:spTgt spid="19"/>
                                        </p:tgtEl>
                                        <p:attrNameLst>
                                          <p:attrName>fill.type</p:attrName>
                                        </p:attrNameLst>
                                      </p:cBhvr>
                                      <p:to>
                                        <p:strVal val="solid"/>
                                      </p:to>
                                    </p:set>
                                    <p:set>
                                      <p:cBhvr>
                                        <p:cTn id="80" dur="2000" fill="hold"/>
                                        <p:tgtEl>
                                          <p:spTgt spid="19"/>
                                        </p:tgtEl>
                                        <p:attrNameLst>
                                          <p:attrName>fill.on</p:attrName>
                                        </p:attrNameLst>
                                      </p:cBhvr>
                                      <p:to>
                                        <p:strVal val="true"/>
                                      </p:to>
                                    </p:set>
                                  </p:childTnLst>
                                </p:cTn>
                              </p:par>
                              <p:par>
                                <p:cTn id="81" presetID="1" presetClass="emph" presetSubtype="2" fill="hold" nodeType="withEffect">
                                  <p:stCondLst>
                                    <p:cond delay="0"/>
                                  </p:stCondLst>
                                  <p:childTnLst>
                                    <p:animClr clrSpc="rgb" dir="cw">
                                      <p:cBhvr>
                                        <p:cTn id="82" dur="2000" fill="hold"/>
                                        <p:tgtEl>
                                          <p:spTgt spid="10"/>
                                        </p:tgtEl>
                                        <p:attrNameLst>
                                          <p:attrName>fillcolor</p:attrName>
                                        </p:attrNameLst>
                                      </p:cBhvr>
                                      <p:to>
                                        <a:srgbClr val="FF0000"/>
                                      </p:to>
                                    </p:animClr>
                                    <p:set>
                                      <p:cBhvr>
                                        <p:cTn id="83" dur="2000" fill="hold"/>
                                        <p:tgtEl>
                                          <p:spTgt spid="10"/>
                                        </p:tgtEl>
                                        <p:attrNameLst>
                                          <p:attrName>fill.type</p:attrName>
                                        </p:attrNameLst>
                                      </p:cBhvr>
                                      <p:to>
                                        <p:strVal val="solid"/>
                                      </p:to>
                                    </p:set>
                                    <p:set>
                                      <p:cBhvr>
                                        <p:cTn id="84" dur="2000" fill="hold"/>
                                        <p:tgtEl>
                                          <p:spTgt spid="10"/>
                                        </p:tgtEl>
                                        <p:attrNameLst>
                                          <p:attrName>fill.on</p:attrName>
                                        </p:attrNameLst>
                                      </p:cBhvr>
                                      <p:to>
                                        <p:strVal val="true"/>
                                      </p:to>
                                    </p:set>
                                  </p:childTnLst>
                                </p:cTn>
                              </p:par>
                              <p:par>
                                <p:cTn id="85" presetID="1" presetClass="emph" presetSubtype="2" fill="hold" nodeType="withEffect">
                                  <p:stCondLst>
                                    <p:cond delay="0"/>
                                  </p:stCondLst>
                                  <p:childTnLst>
                                    <p:animClr clrSpc="rgb" dir="cw">
                                      <p:cBhvr>
                                        <p:cTn id="86" dur="2000" fill="hold"/>
                                        <p:tgtEl>
                                          <p:spTgt spid="15"/>
                                        </p:tgtEl>
                                        <p:attrNameLst>
                                          <p:attrName>fillcolor</p:attrName>
                                        </p:attrNameLst>
                                      </p:cBhvr>
                                      <p:to>
                                        <a:srgbClr val="FF0000"/>
                                      </p:to>
                                    </p:animClr>
                                    <p:set>
                                      <p:cBhvr>
                                        <p:cTn id="87" dur="2000" fill="hold"/>
                                        <p:tgtEl>
                                          <p:spTgt spid="15"/>
                                        </p:tgtEl>
                                        <p:attrNameLst>
                                          <p:attrName>fill.type</p:attrName>
                                        </p:attrNameLst>
                                      </p:cBhvr>
                                      <p:to>
                                        <p:strVal val="solid"/>
                                      </p:to>
                                    </p:set>
                                    <p:set>
                                      <p:cBhvr>
                                        <p:cTn id="88" dur="2000" fill="hold"/>
                                        <p:tgtEl>
                                          <p:spTgt spid="15"/>
                                        </p:tgtEl>
                                        <p:attrNameLst>
                                          <p:attrName>fill.on</p:attrName>
                                        </p:attrNameLst>
                                      </p:cBhvr>
                                      <p:to>
                                        <p:strVal val="true"/>
                                      </p:to>
                                    </p:set>
                                  </p:childTnLst>
                                </p:cTn>
                              </p:par>
                              <p:par>
                                <p:cTn id="89" presetID="1" presetClass="emph" presetSubtype="2" fill="hold" nodeType="withEffect">
                                  <p:stCondLst>
                                    <p:cond delay="0"/>
                                  </p:stCondLst>
                                  <p:childTnLst>
                                    <p:animClr clrSpc="rgb" dir="cw">
                                      <p:cBhvr>
                                        <p:cTn id="90" dur="2000" fill="hold"/>
                                        <p:tgtEl>
                                          <p:spTgt spid="20"/>
                                        </p:tgtEl>
                                        <p:attrNameLst>
                                          <p:attrName>fillcolor</p:attrName>
                                        </p:attrNameLst>
                                      </p:cBhvr>
                                      <p:to>
                                        <a:srgbClr val="FF0000"/>
                                      </p:to>
                                    </p:animClr>
                                    <p:set>
                                      <p:cBhvr>
                                        <p:cTn id="91" dur="2000" fill="hold"/>
                                        <p:tgtEl>
                                          <p:spTgt spid="20"/>
                                        </p:tgtEl>
                                        <p:attrNameLst>
                                          <p:attrName>fill.type</p:attrName>
                                        </p:attrNameLst>
                                      </p:cBhvr>
                                      <p:to>
                                        <p:strVal val="solid"/>
                                      </p:to>
                                    </p:set>
                                    <p:set>
                                      <p:cBhvr>
                                        <p:cTn id="92" dur="2000" fill="hold"/>
                                        <p:tgtEl>
                                          <p:spTgt spid="20"/>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5" grpId="1"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問題の盤面</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35</a:t>
            </a:fld>
            <a:endParaRPr lang="ja-JP" altLang="en-US" dirty="0"/>
          </a:p>
        </p:txBody>
      </p:sp>
      <p:sp>
        <p:nvSpPr>
          <p:cNvPr id="5" name="正方形/長方形 4"/>
          <p:cNvSpPr/>
          <p:nvPr/>
        </p:nvSpPr>
        <p:spPr>
          <a:xfrm>
            <a:off x="2994341" y="2886095"/>
            <a:ext cx="720000" cy="72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正方形/長方形 5"/>
          <p:cNvSpPr/>
          <p:nvPr/>
        </p:nvSpPr>
        <p:spPr>
          <a:xfrm>
            <a:off x="5154341" y="2886095"/>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正方形/長方形 6"/>
          <p:cNvSpPr/>
          <p:nvPr/>
        </p:nvSpPr>
        <p:spPr>
          <a:xfrm>
            <a:off x="4434341" y="2886095"/>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p:cNvSpPr/>
          <p:nvPr/>
        </p:nvSpPr>
        <p:spPr>
          <a:xfrm>
            <a:off x="3714341" y="2886095"/>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p:cNvSpPr/>
          <p:nvPr/>
        </p:nvSpPr>
        <p:spPr>
          <a:xfrm>
            <a:off x="2994341" y="3606095"/>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p:cNvSpPr/>
          <p:nvPr/>
        </p:nvSpPr>
        <p:spPr>
          <a:xfrm>
            <a:off x="5154341" y="3606095"/>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p:cNvSpPr/>
          <p:nvPr/>
        </p:nvSpPr>
        <p:spPr>
          <a:xfrm>
            <a:off x="4434341" y="3606095"/>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p:cNvSpPr/>
          <p:nvPr/>
        </p:nvSpPr>
        <p:spPr>
          <a:xfrm>
            <a:off x="3714341" y="3606095"/>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p:cNvSpPr/>
          <p:nvPr/>
        </p:nvSpPr>
        <p:spPr>
          <a:xfrm>
            <a:off x="2994341" y="4326095"/>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p:cNvSpPr/>
          <p:nvPr/>
        </p:nvSpPr>
        <p:spPr>
          <a:xfrm>
            <a:off x="5154341" y="4326095"/>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p:cNvSpPr/>
          <p:nvPr/>
        </p:nvSpPr>
        <p:spPr>
          <a:xfrm>
            <a:off x="4434341" y="4326095"/>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p:cNvSpPr/>
          <p:nvPr/>
        </p:nvSpPr>
        <p:spPr>
          <a:xfrm>
            <a:off x="3714341" y="4326095"/>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p:cNvSpPr/>
          <p:nvPr/>
        </p:nvSpPr>
        <p:spPr>
          <a:xfrm>
            <a:off x="2994341" y="5046095"/>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p:cNvSpPr/>
          <p:nvPr/>
        </p:nvSpPr>
        <p:spPr>
          <a:xfrm>
            <a:off x="5154341" y="5046095"/>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p:cNvSpPr/>
          <p:nvPr/>
        </p:nvSpPr>
        <p:spPr>
          <a:xfrm>
            <a:off x="4434341" y="5046095"/>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p:cNvSpPr/>
          <p:nvPr/>
        </p:nvSpPr>
        <p:spPr>
          <a:xfrm>
            <a:off x="3714341" y="5046095"/>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4" name="コンテンツ プレースホルダー 2">
            <a:extLst>
              <a:ext uri="{FF2B5EF4-FFF2-40B4-BE49-F238E27FC236}">
                <a16:creationId xmlns:a16="http://schemas.microsoft.com/office/drawing/2014/main" id="{590A9628-D0B7-4DCB-8A13-1232AB6BEC8A}"/>
              </a:ext>
            </a:extLst>
          </p:cNvPr>
          <p:cNvSpPr txBox="1">
            <a:spLocks/>
          </p:cNvSpPr>
          <p:nvPr/>
        </p:nvSpPr>
        <p:spPr>
          <a:xfrm>
            <a:off x="822959" y="742250"/>
            <a:ext cx="7543801" cy="559102"/>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一方後手から領地を増やすとすると</a:t>
            </a:r>
            <a:r>
              <a:rPr lang="en-US" altLang="ja-JP" dirty="0"/>
              <a:t>…</a:t>
            </a:r>
            <a:endParaRPr lang="ja-JP" altLang="en-US" dirty="0"/>
          </a:p>
        </p:txBody>
      </p:sp>
      <p:sp>
        <p:nvSpPr>
          <p:cNvPr id="35" name="吹き出し: 角を丸めた四角形 34">
            <a:extLst>
              <a:ext uri="{FF2B5EF4-FFF2-40B4-BE49-F238E27FC236}">
                <a16:creationId xmlns:a16="http://schemas.microsoft.com/office/drawing/2014/main" id="{92DAE7BE-389F-4E5B-AE7F-B7C21A60AC68}"/>
              </a:ext>
            </a:extLst>
          </p:cNvPr>
          <p:cNvSpPr/>
          <p:nvPr/>
        </p:nvSpPr>
        <p:spPr>
          <a:xfrm>
            <a:off x="6296298" y="4794741"/>
            <a:ext cx="2229393" cy="559102"/>
          </a:xfrm>
          <a:prstGeom prst="wedgeRoundRectCallout">
            <a:avLst>
              <a:gd name="adj1" fmla="val -62351"/>
              <a:gd name="adj2" fmla="val 16071"/>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緑にできない</a:t>
            </a:r>
          </a:p>
        </p:txBody>
      </p:sp>
      <p:sp>
        <p:nvSpPr>
          <p:cNvPr id="23" name="コンテンツ プレースホルダー 2">
            <a:extLst>
              <a:ext uri="{FF2B5EF4-FFF2-40B4-BE49-F238E27FC236}">
                <a16:creationId xmlns:a16="http://schemas.microsoft.com/office/drawing/2014/main" id="{6BC75803-6165-4B39-AB12-18EE9387056E}"/>
              </a:ext>
            </a:extLst>
          </p:cNvPr>
          <p:cNvSpPr txBox="1">
            <a:spLocks/>
          </p:cNvSpPr>
          <p:nvPr/>
        </p:nvSpPr>
        <p:spPr>
          <a:xfrm>
            <a:off x="822959" y="1309706"/>
            <a:ext cx="2251167" cy="559102"/>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後手が負ける</a:t>
            </a:r>
          </a:p>
        </p:txBody>
      </p:sp>
    </p:spTree>
    <p:extLst>
      <p:ext uri="{BB962C8B-B14F-4D97-AF65-F5344CB8AC3E}">
        <p14:creationId xmlns:p14="http://schemas.microsoft.com/office/powerpoint/2010/main" val="2365700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1000" fill="hold"/>
                                        <p:tgtEl>
                                          <p:spTgt spid="18"/>
                                        </p:tgtEl>
                                        <p:attrNameLst>
                                          <p:attrName>fillcolor</p:attrName>
                                        </p:attrNameLst>
                                      </p:cBhvr>
                                      <p:to>
                                        <a:srgbClr val="FFFF00"/>
                                      </p:to>
                                    </p:animClr>
                                    <p:set>
                                      <p:cBhvr>
                                        <p:cTn id="7" dur="1000" fill="hold"/>
                                        <p:tgtEl>
                                          <p:spTgt spid="18"/>
                                        </p:tgtEl>
                                        <p:attrNameLst>
                                          <p:attrName>fill.type</p:attrName>
                                        </p:attrNameLst>
                                      </p:cBhvr>
                                      <p:to>
                                        <p:strVal val="solid"/>
                                      </p:to>
                                    </p:set>
                                    <p:set>
                                      <p:cBhvr>
                                        <p:cTn id="8" dur="1000" fill="hold"/>
                                        <p:tgtEl>
                                          <p:spTgt spid="18"/>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1" presetClass="emph" presetSubtype="2" fill="hold" nodeType="clickEffect">
                                  <p:stCondLst>
                                    <p:cond delay="0"/>
                                  </p:stCondLst>
                                  <p:childTnLst>
                                    <p:animClr clrSpc="rgb" dir="cw">
                                      <p:cBhvr>
                                        <p:cTn id="12" dur="2000" fill="hold"/>
                                        <p:tgtEl>
                                          <p:spTgt spid="5"/>
                                        </p:tgtEl>
                                        <p:attrNameLst>
                                          <p:attrName>fillcolor</p:attrName>
                                        </p:attrNameLst>
                                      </p:cBhvr>
                                      <p:to>
                                        <a:srgbClr val="00B050"/>
                                      </p:to>
                                    </p:animClr>
                                    <p:set>
                                      <p:cBhvr>
                                        <p:cTn id="13" dur="2000" fill="hold"/>
                                        <p:tgtEl>
                                          <p:spTgt spid="5"/>
                                        </p:tgtEl>
                                        <p:attrNameLst>
                                          <p:attrName>fill.type</p:attrName>
                                        </p:attrNameLst>
                                      </p:cBhvr>
                                      <p:to>
                                        <p:strVal val="solid"/>
                                      </p:to>
                                    </p:set>
                                    <p:set>
                                      <p:cBhvr>
                                        <p:cTn id="14" dur="2000" fill="hold"/>
                                        <p:tgtEl>
                                          <p:spTgt spid="5"/>
                                        </p:tgtEl>
                                        <p:attrNameLst>
                                          <p:attrName>fill.on</p:attrName>
                                        </p:attrNameLst>
                                      </p:cBhvr>
                                      <p:to>
                                        <p:strVal val="tru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35"/>
                                        </p:tgtEl>
                                        <p:attrNameLst>
                                          <p:attrName>style.visibility</p:attrName>
                                        </p:attrNameLst>
                                      </p:cBhvr>
                                      <p:to>
                                        <p:strVal val="visible"/>
                                      </p:to>
                                    </p:set>
                                    <p:animEffect transition="in" filter="fade">
                                      <p:cBhvr>
                                        <p:cTn id="19" dur="500"/>
                                        <p:tgtEl>
                                          <p:spTgt spid="35"/>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mph" presetSubtype="2" fill="hold" nodeType="clickEffect">
                                  <p:stCondLst>
                                    <p:cond delay="0"/>
                                  </p:stCondLst>
                                  <p:childTnLst>
                                    <p:animClr clrSpc="rgb" dir="cw">
                                      <p:cBhvr>
                                        <p:cTn id="23" dur="2000" fill="hold"/>
                                        <p:tgtEl>
                                          <p:spTgt spid="18"/>
                                        </p:tgtEl>
                                        <p:attrNameLst>
                                          <p:attrName>fillcolor</p:attrName>
                                        </p:attrNameLst>
                                      </p:cBhvr>
                                      <p:to>
                                        <a:srgbClr val="FF0000"/>
                                      </p:to>
                                    </p:animClr>
                                    <p:set>
                                      <p:cBhvr>
                                        <p:cTn id="24" dur="2000" fill="hold"/>
                                        <p:tgtEl>
                                          <p:spTgt spid="18"/>
                                        </p:tgtEl>
                                        <p:attrNameLst>
                                          <p:attrName>fill.type</p:attrName>
                                        </p:attrNameLst>
                                      </p:cBhvr>
                                      <p:to>
                                        <p:strVal val="solid"/>
                                      </p:to>
                                    </p:set>
                                    <p:set>
                                      <p:cBhvr>
                                        <p:cTn id="25" dur="2000" fill="hold"/>
                                        <p:tgtEl>
                                          <p:spTgt spid="18"/>
                                        </p:tgtEl>
                                        <p:attrNameLst>
                                          <p:attrName>fill.on</p:attrName>
                                        </p:attrNameLst>
                                      </p:cBhvr>
                                      <p:to>
                                        <p:strVal val="true"/>
                                      </p:to>
                                    </p:set>
                                  </p:childTnLst>
                                </p:cTn>
                              </p:par>
                              <p:par>
                                <p:cTn id="26" presetID="1" presetClass="emph" presetSubtype="2" fill="hold" nodeType="withEffect">
                                  <p:stCondLst>
                                    <p:cond delay="0"/>
                                  </p:stCondLst>
                                  <p:childTnLst>
                                    <p:animClr clrSpc="rgb" dir="cw">
                                      <p:cBhvr>
                                        <p:cTn id="27" dur="2000" fill="hold"/>
                                        <p:tgtEl>
                                          <p:spTgt spid="14"/>
                                        </p:tgtEl>
                                        <p:attrNameLst>
                                          <p:attrName>fillcolor</p:attrName>
                                        </p:attrNameLst>
                                      </p:cBhvr>
                                      <p:to>
                                        <a:srgbClr val="FF0000"/>
                                      </p:to>
                                    </p:animClr>
                                    <p:set>
                                      <p:cBhvr>
                                        <p:cTn id="28" dur="2000" fill="hold"/>
                                        <p:tgtEl>
                                          <p:spTgt spid="14"/>
                                        </p:tgtEl>
                                        <p:attrNameLst>
                                          <p:attrName>fill.type</p:attrName>
                                        </p:attrNameLst>
                                      </p:cBhvr>
                                      <p:to>
                                        <p:strVal val="solid"/>
                                      </p:to>
                                    </p:set>
                                    <p:set>
                                      <p:cBhvr>
                                        <p:cTn id="29" dur="2000" fill="hold"/>
                                        <p:tgtEl>
                                          <p:spTgt spid="14"/>
                                        </p:tgtEl>
                                        <p:attrNameLst>
                                          <p:attrName>fill.on</p:attrName>
                                        </p:attrNameLst>
                                      </p:cBhvr>
                                      <p:to>
                                        <p:strVal val="true"/>
                                      </p:to>
                                    </p:set>
                                  </p:childTnLst>
                                </p:cTn>
                              </p:par>
                              <p:par>
                                <p:cTn id="30" presetID="1" presetClass="emph" presetSubtype="2" fill="hold" nodeType="withEffect">
                                  <p:stCondLst>
                                    <p:cond delay="0"/>
                                  </p:stCondLst>
                                  <p:childTnLst>
                                    <p:animClr clrSpc="rgb" dir="cw">
                                      <p:cBhvr>
                                        <p:cTn id="31" dur="2000" fill="hold"/>
                                        <p:tgtEl>
                                          <p:spTgt spid="19"/>
                                        </p:tgtEl>
                                        <p:attrNameLst>
                                          <p:attrName>fillcolor</p:attrName>
                                        </p:attrNameLst>
                                      </p:cBhvr>
                                      <p:to>
                                        <a:srgbClr val="FF0000"/>
                                      </p:to>
                                    </p:animClr>
                                    <p:set>
                                      <p:cBhvr>
                                        <p:cTn id="32" dur="2000" fill="hold"/>
                                        <p:tgtEl>
                                          <p:spTgt spid="19"/>
                                        </p:tgtEl>
                                        <p:attrNameLst>
                                          <p:attrName>fill.type</p:attrName>
                                        </p:attrNameLst>
                                      </p:cBhvr>
                                      <p:to>
                                        <p:strVal val="solid"/>
                                      </p:to>
                                    </p:set>
                                    <p:set>
                                      <p:cBhvr>
                                        <p:cTn id="33" dur="2000" fill="hold"/>
                                        <p:tgtEl>
                                          <p:spTgt spid="19"/>
                                        </p:tgtEl>
                                        <p:attrNameLst>
                                          <p:attrName>fill.on</p:attrName>
                                        </p:attrNameLst>
                                      </p:cBhvr>
                                      <p:to>
                                        <p:strVal val="true"/>
                                      </p:to>
                                    </p:set>
                                  </p:childTnLst>
                                </p:cTn>
                              </p:par>
                            </p:childTnLst>
                          </p:cTn>
                        </p:par>
                      </p:childTnLst>
                    </p:cTn>
                  </p:par>
                  <p:par>
                    <p:cTn id="34" fill="hold">
                      <p:stCondLst>
                        <p:cond delay="indefinite"/>
                      </p:stCondLst>
                      <p:childTnLst>
                        <p:par>
                          <p:cTn id="35" fill="hold">
                            <p:stCondLst>
                              <p:cond delay="0"/>
                            </p:stCondLst>
                            <p:childTnLst>
                              <p:par>
                                <p:cTn id="36" presetID="1" presetClass="emph" presetSubtype="2" fill="hold" nodeType="clickEffect">
                                  <p:stCondLst>
                                    <p:cond delay="0"/>
                                  </p:stCondLst>
                                  <p:childTnLst>
                                    <p:animClr clrSpc="rgb" dir="cw">
                                      <p:cBhvr>
                                        <p:cTn id="37" dur="1000" fill="hold"/>
                                        <p:tgtEl>
                                          <p:spTgt spid="5"/>
                                        </p:tgtEl>
                                        <p:attrNameLst>
                                          <p:attrName>fillcolor</p:attrName>
                                        </p:attrNameLst>
                                      </p:cBhvr>
                                      <p:to>
                                        <a:srgbClr val="FFFF00"/>
                                      </p:to>
                                    </p:animClr>
                                    <p:set>
                                      <p:cBhvr>
                                        <p:cTn id="38" dur="1000" fill="hold"/>
                                        <p:tgtEl>
                                          <p:spTgt spid="5"/>
                                        </p:tgtEl>
                                        <p:attrNameLst>
                                          <p:attrName>fill.type</p:attrName>
                                        </p:attrNameLst>
                                      </p:cBhvr>
                                      <p:to>
                                        <p:strVal val="solid"/>
                                      </p:to>
                                    </p:set>
                                    <p:set>
                                      <p:cBhvr>
                                        <p:cTn id="39" dur="1000" fill="hold"/>
                                        <p:tgtEl>
                                          <p:spTgt spid="5"/>
                                        </p:tgtEl>
                                        <p:attrNameLst>
                                          <p:attrName>fill.on</p:attrName>
                                        </p:attrNameLst>
                                      </p:cBhvr>
                                      <p:to>
                                        <p:strVal val="true"/>
                                      </p:to>
                                    </p:set>
                                  </p:childTnLst>
                                </p:cTn>
                              </p:par>
                              <p:par>
                                <p:cTn id="40" presetID="1" presetClass="emph" presetSubtype="2" fill="hold" nodeType="withEffect">
                                  <p:stCondLst>
                                    <p:cond delay="0"/>
                                  </p:stCondLst>
                                  <p:childTnLst>
                                    <p:animClr clrSpc="rgb" dir="cw">
                                      <p:cBhvr>
                                        <p:cTn id="41" dur="1000" fill="hold"/>
                                        <p:tgtEl>
                                          <p:spTgt spid="8"/>
                                        </p:tgtEl>
                                        <p:attrNameLst>
                                          <p:attrName>fillcolor</p:attrName>
                                        </p:attrNameLst>
                                      </p:cBhvr>
                                      <p:to>
                                        <a:srgbClr val="FFFF00"/>
                                      </p:to>
                                    </p:animClr>
                                    <p:set>
                                      <p:cBhvr>
                                        <p:cTn id="42" dur="1000" fill="hold"/>
                                        <p:tgtEl>
                                          <p:spTgt spid="8"/>
                                        </p:tgtEl>
                                        <p:attrNameLst>
                                          <p:attrName>fill.type</p:attrName>
                                        </p:attrNameLst>
                                      </p:cBhvr>
                                      <p:to>
                                        <p:strVal val="solid"/>
                                      </p:to>
                                    </p:set>
                                    <p:set>
                                      <p:cBhvr>
                                        <p:cTn id="43" dur="1000" fill="hold"/>
                                        <p:tgtEl>
                                          <p:spTgt spid="8"/>
                                        </p:tgtEl>
                                        <p:attrNameLst>
                                          <p:attrName>fill.on</p:attrName>
                                        </p:attrNameLst>
                                      </p:cBhvr>
                                      <p:to>
                                        <p:strVal val="true"/>
                                      </p:to>
                                    </p:set>
                                  </p:childTnLst>
                                </p:cTn>
                              </p:par>
                              <p:par>
                                <p:cTn id="44" presetID="1" presetClass="emph" presetSubtype="2" fill="hold" nodeType="withEffect">
                                  <p:stCondLst>
                                    <p:cond delay="0"/>
                                  </p:stCondLst>
                                  <p:childTnLst>
                                    <p:animClr clrSpc="rgb" dir="cw">
                                      <p:cBhvr>
                                        <p:cTn id="45" dur="1000" fill="hold"/>
                                        <p:tgtEl>
                                          <p:spTgt spid="9"/>
                                        </p:tgtEl>
                                        <p:attrNameLst>
                                          <p:attrName>fillcolor</p:attrName>
                                        </p:attrNameLst>
                                      </p:cBhvr>
                                      <p:to>
                                        <a:srgbClr val="FFFF00"/>
                                      </p:to>
                                    </p:animClr>
                                    <p:set>
                                      <p:cBhvr>
                                        <p:cTn id="46" dur="1000" fill="hold"/>
                                        <p:tgtEl>
                                          <p:spTgt spid="9"/>
                                        </p:tgtEl>
                                        <p:attrNameLst>
                                          <p:attrName>fill.type</p:attrName>
                                        </p:attrNameLst>
                                      </p:cBhvr>
                                      <p:to>
                                        <p:strVal val="solid"/>
                                      </p:to>
                                    </p:set>
                                    <p:set>
                                      <p:cBhvr>
                                        <p:cTn id="47" dur="1000" fill="hold"/>
                                        <p:tgtEl>
                                          <p:spTgt spid="9"/>
                                        </p:tgtEl>
                                        <p:attrNameLst>
                                          <p:attrName>fill.on</p:attrName>
                                        </p:attrNameLst>
                                      </p:cBhvr>
                                      <p:to>
                                        <p:strVal val="true"/>
                                      </p:to>
                                    </p:set>
                                  </p:childTnLst>
                                </p:cTn>
                              </p:par>
                            </p:childTnLst>
                          </p:cTn>
                        </p:par>
                      </p:childTnLst>
                    </p:cTn>
                  </p:par>
                  <p:par>
                    <p:cTn id="48" fill="hold">
                      <p:stCondLst>
                        <p:cond delay="indefinite"/>
                      </p:stCondLst>
                      <p:childTnLst>
                        <p:par>
                          <p:cTn id="49" fill="hold">
                            <p:stCondLst>
                              <p:cond delay="0"/>
                            </p:stCondLst>
                            <p:childTnLst>
                              <p:par>
                                <p:cTn id="50" presetID="10" presetClass="exit" presetSubtype="0" fill="hold" grpId="1" nodeType="clickEffect">
                                  <p:stCondLst>
                                    <p:cond delay="0"/>
                                  </p:stCondLst>
                                  <p:childTnLst>
                                    <p:animEffect transition="out" filter="fade">
                                      <p:cBhvr>
                                        <p:cTn id="51" dur="500"/>
                                        <p:tgtEl>
                                          <p:spTgt spid="35"/>
                                        </p:tgtEl>
                                      </p:cBhvr>
                                    </p:animEffect>
                                    <p:set>
                                      <p:cBhvr>
                                        <p:cTn id="52" dur="1" fill="hold">
                                          <p:stCondLst>
                                            <p:cond delay="499"/>
                                          </p:stCondLst>
                                        </p:cTn>
                                        <p:tgtEl>
                                          <p:spTgt spid="35"/>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1" presetClass="emph" presetSubtype="2" fill="hold" nodeType="clickEffect">
                                  <p:stCondLst>
                                    <p:cond delay="0"/>
                                  </p:stCondLst>
                                  <p:childTnLst>
                                    <p:animClr clrSpc="rgb" dir="cw">
                                      <p:cBhvr>
                                        <p:cTn id="56" dur="2000" fill="hold"/>
                                        <p:tgtEl>
                                          <p:spTgt spid="18"/>
                                        </p:tgtEl>
                                        <p:attrNameLst>
                                          <p:attrName>fillcolor</p:attrName>
                                        </p:attrNameLst>
                                      </p:cBhvr>
                                      <p:to>
                                        <a:srgbClr val="00B050"/>
                                      </p:to>
                                    </p:animClr>
                                    <p:set>
                                      <p:cBhvr>
                                        <p:cTn id="57" dur="2000" fill="hold"/>
                                        <p:tgtEl>
                                          <p:spTgt spid="18"/>
                                        </p:tgtEl>
                                        <p:attrNameLst>
                                          <p:attrName>fill.type</p:attrName>
                                        </p:attrNameLst>
                                      </p:cBhvr>
                                      <p:to>
                                        <p:strVal val="solid"/>
                                      </p:to>
                                    </p:set>
                                    <p:set>
                                      <p:cBhvr>
                                        <p:cTn id="58" dur="2000" fill="hold"/>
                                        <p:tgtEl>
                                          <p:spTgt spid="18"/>
                                        </p:tgtEl>
                                        <p:attrNameLst>
                                          <p:attrName>fill.on</p:attrName>
                                        </p:attrNameLst>
                                      </p:cBhvr>
                                      <p:to>
                                        <p:strVal val="true"/>
                                      </p:to>
                                    </p:set>
                                  </p:childTnLst>
                                </p:cTn>
                              </p:par>
                              <p:par>
                                <p:cTn id="59" presetID="1" presetClass="emph" presetSubtype="2" fill="hold" nodeType="withEffect">
                                  <p:stCondLst>
                                    <p:cond delay="0"/>
                                  </p:stCondLst>
                                  <p:childTnLst>
                                    <p:animClr clrSpc="rgb" dir="cw">
                                      <p:cBhvr>
                                        <p:cTn id="60" dur="2000" fill="hold"/>
                                        <p:tgtEl>
                                          <p:spTgt spid="14"/>
                                        </p:tgtEl>
                                        <p:attrNameLst>
                                          <p:attrName>fillcolor</p:attrName>
                                        </p:attrNameLst>
                                      </p:cBhvr>
                                      <p:to>
                                        <a:srgbClr val="00B050"/>
                                      </p:to>
                                    </p:animClr>
                                    <p:set>
                                      <p:cBhvr>
                                        <p:cTn id="61" dur="2000" fill="hold"/>
                                        <p:tgtEl>
                                          <p:spTgt spid="14"/>
                                        </p:tgtEl>
                                        <p:attrNameLst>
                                          <p:attrName>fill.type</p:attrName>
                                        </p:attrNameLst>
                                      </p:cBhvr>
                                      <p:to>
                                        <p:strVal val="solid"/>
                                      </p:to>
                                    </p:set>
                                    <p:set>
                                      <p:cBhvr>
                                        <p:cTn id="62" dur="2000" fill="hold"/>
                                        <p:tgtEl>
                                          <p:spTgt spid="14"/>
                                        </p:tgtEl>
                                        <p:attrNameLst>
                                          <p:attrName>fill.on</p:attrName>
                                        </p:attrNameLst>
                                      </p:cBhvr>
                                      <p:to>
                                        <p:strVal val="true"/>
                                      </p:to>
                                    </p:set>
                                  </p:childTnLst>
                                </p:cTn>
                              </p:par>
                              <p:par>
                                <p:cTn id="63" presetID="1" presetClass="emph" presetSubtype="2" fill="hold" nodeType="withEffect">
                                  <p:stCondLst>
                                    <p:cond delay="0"/>
                                  </p:stCondLst>
                                  <p:childTnLst>
                                    <p:animClr clrSpc="rgb" dir="cw">
                                      <p:cBhvr>
                                        <p:cTn id="64" dur="2000" fill="hold"/>
                                        <p:tgtEl>
                                          <p:spTgt spid="19"/>
                                        </p:tgtEl>
                                        <p:attrNameLst>
                                          <p:attrName>fillcolor</p:attrName>
                                        </p:attrNameLst>
                                      </p:cBhvr>
                                      <p:to>
                                        <a:srgbClr val="00B050"/>
                                      </p:to>
                                    </p:animClr>
                                    <p:set>
                                      <p:cBhvr>
                                        <p:cTn id="65" dur="2000" fill="hold"/>
                                        <p:tgtEl>
                                          <p:spTgt spid="19"/>
                                        </p:tgtEl>
                                        <p:attrNameLst>
                                          <p:attrName>fill.type</p:attrName>
                                        </p:attrNameLst>
                                      </p:cBhvr>
                                      <p:to>
                                        <p:strVal val="solid"/>
                                      </p:to>
                                    </p:set>
                                    <p:set>
                                      <p:cBhvr>
                                        <p:cTn id="66" dur="2000" fill="hold"/>
                                        <p:tgtEl>
                                          <p:spTgt spid="19"/>
                                        </p:tgtEl>
                                        <p:attrNameLst>
                                          <p:attrName>fill.on</p:attrName>
                                        </p:attrNameLst>
                                      </p:cBhvr>
                                      <p:to>
                                        <p:strVal val="true"/>
                                      </p:to>
                                    </p:set>
                                  </p:childTnLst>
                                </p:cTn>
                              </p:par>
                            </p:childTnLst>
                          </p:cTn>
                        </p:par>
                      </p:childTnLst>
                    </p:cTn>
                  </p:par>
                  <p:par>
                    <p:cTn id="67" fill="hold">
                      <p:stCondLst>
                        <p:cond delay="indefinite"/>
                      </p:stCondLst>
                      <p:childTnLst>
                        <p:par>
                          <p:cTn id="68" fill="hold">
                            <p:stCondLst>
                              <p:cond delay="0"/>
                            </p:stCondLst>
                            <p:childTnLst>
                              <p:par>
                                <p:cTn id="69" presetID="1" presetClass="emph" presetSubtype="2" fill="hold" nodeType="clickEffect">
                                  <p:stCondLst>
                                    <p:cond delay="0"/>
                                  </p:stCondLst>
                                  <p:childTnLst>
                                    <p:animClr clrSpc="rgb" dir="cw">
                                      <p:cBhvr>
                                        <p:cTn id="70" dur="2000" fill="hold"/>
                                        <p:tgtEl>
                                          <p:spTgt spid="5"/>
                                        </p:tgtEl>
                                        <p:attrNameLst>
                                          <p:attrName>fillcolor</p:attrName>
                                        </p:attrNameLst>
                                      </p:cBhvr>
                                      <p:to>
                                        <a:srgbClr val="FF0000"/>
                                      </p:to>
                                    </p:animClr>
                                    <p:set>
                                      <p:cBhvr>
                                        <p:cTn id="71" dur="2000" fill="hold"/>
                                        <p:tgtEl>
                                          <p:spTgt spid="5"/>
                                        </p:tgtEl>
                                        <p:attrNameLst>
                                          <p:attrName>fill.type</p:attrName>
                                        </p:attrNameLst>
                                      </p:cBhvr>
                                      <p:to>
                                        <p:strVal val="solid"/>
                                      </p:to>
                                    </p:set>
                                    <p:set>
                                      <p:cBhvr>
                                        <p:cTn id="72" dur="2000" fill="hold"/>
                                        <p:tgtEl>
                                          <p:spTgt spid="5"/>
                                        </p:tgtEl>
                                        <p:attrNameLst>
                                          <p:attrName>fill.on</p:attrName>
                                        </p:attrNameLst>
                                      </p:cBhvr>
                                      <p:to>
                                        <p:strVal val="true"/>
                                      </p:to>
                                    </p:set>
                                  </p:childTnLst>
                                </p:cTn>
                              </p:par>
                              <p:par>
                                <p:cTn id="73" presetID="1" presetClass="emph" presetSubtype="2" fill="hold" nodeType="withEffect">
                                  <p:stCondLst>
                                    <p:cond delay="0"/>
                                  </p:stCondLst>
                                  <p:childTnLst>
                                    <p:animClr clrSpc="rgb" dir="cw">
                                      <p:cBhvr>
                                        <p:cTn id="74" dur="2000" fill="hold"/>
                                        <p:tgtEl>
                                          <p:spTgt spid="8"/>
                                        </p:tgtEl>
                                        <p:attrNameLst>
                                          <p:attrName>fillcolor</p:attrName>
                                        </p:attrNameLst>
                                      </p:cBhvr>
                                      <p:to>
                                        <a:srgbClr val="FF0000"/>
                                      </p:to>
                                    </p:animClr>
                                    <p:set>
                                      <p:cBhvr>
                                        <p:cTn id="75" dur="2000" fill="hold"/>
                                        <p:tgtEl>
                                          <p:spTgt spid="8"/>
                                        </p:tgtEl>
                                        <p:attrNameLst>
                                          <p:attrName>fill.type</p:attrName>
                                        </p:attrNameLst>
                                      </p:cBhvr>
                                      <p:to>
                                        <p:strVal val="solid"/>
                                      </p:to>
                                    </p:set>
                                    <p:set>
                                      <p:cBhvr>
                                        <p:cTn id="76" dur="2000" fill="hold"/>
                                        <p:tgtEl>
                                          <p:spTgt spid="8"/>
                                        </p:tgtEl>
                                        <p:attrNameLst>
                                          <p:attrName>fill.on</p:attrName>
                                        </p:attrNameLst>
                                      </p:cBhvr>
                                      <p:to>
                                        <p:strVal val="true"/>
                                      </p:to>
                                    </p:set>
                                  </p:childTnLst>
                                </p:cTn>
                              </p:par>
                              <p:par>
                                <p:cTn id="77" presetID="1" presetClass="emph" presetSubtype="2" fill="hold" nodeType="withEffect">
                                  <p:stCondLst>
                                    <p:cond delay="0"/>
                                  </p:stCondLst>
                                  <p:childTnLst>
                                    <p:animClr clrSpc="rgb" dir="cw">
                                      <p:cBhvr>
                                        <p:cTn id="78" dur="2000" fill="hold"/>
                                        <p:tgtEl>
                                          <p:spTgt spid="9"/>
                                        </p:tgtEl>
                                        <p:attrNameLst>
                                          <p:attrName>fillcolor</p:attrName>
                                        </p:attrNameLst>
                                      </p:cBhvr>
                                      <p:to>
                                        <a:srgbClr val="FF0000"/>
                                      </p:to>
                                    </p:animClr>
                                    <p:set>
                                      <p:cBhvr>
                                        <p:cTn id="79" dur="2000" fill="hold"/>
                                        <p:tgtEl>
                                          <p:spTgt spid="9"/>
                                        </p:tgtEl>
                                        <p:attrNameLst>
                                          <p:attrName>fill.type</p:attrName>
                                        </p:attrNameLst>
                                      </p:cBhvr>
                                      <p:to>
                                        <p:strVal val="solid"/>
                                      </p:to>
                                    </p:set>
                                    <p:set>
                                      <p:cBhvr>
                                        <p:cTn id="80" dur="2000" fill="hold"/>
                                        <p:tgtEl>
                                          <p:spTgt spid="9"/>
                                        </p:tgtEl>
                                        <p:attrNameLst>
                                          <p:attrName>fill.on</p:attrName>
                                        </p:attrNameLst>
                                      </p:cBhvr>
                                      <p:to>
                                        <p:strVal val="true"/>
                                      </p:to>
                                    </p:set>
                                  </p:childTnLst>
                                </p:cTn>
                              </p:par>
                              <p:par>
                                <p:cTn id="81" presetID="1" presetClass="emph" presetSubtype="2" fill="hold" nodeType="withEffect">
                                  <p:stCondLst>
                                    <p:cond delay="0"/>
                                  </p:stCondLst>
                                  <p:childTnLst>
                                    <p:animClr clrSpc="rgb" dir="cw">
                                      <p:cBhvr>
                                        <p:cTn id="82" dur="2000" fill="hold"/>
                                        <p:tgtEl>
                                          <p:spTgt spid="7"/>
                                        </p:tgtEl>
                                        <p:attrNameLst>
                                          <p:attrName>fillcolor</p:attrName>
                                        </p:attrNameLst>
                                      </p:cBhvr>
                                      <p:to>
                                        <a:srgbClr val="FF0000"/>
                                      </p:to>
                                    </p:animClr>
                                    <p:set>
                                      <p:cBhvr>
                                        <p:cTn id="83" dur="2000" fill="hold"/>
                                        <p:tgtEl>
                                          <p:spTgt spid="7"/>
                                        </p:tgtEl>
                                        <p:attrNameLst>
                                          <p:attrName>fill.type</p:attrName>
                                        </p:attrNameLst>
                                      </p:cBhvr>
                                      <p:to>
                                        <p:strVal val="solid"/>
                                      </p:to>
                                    </p:set>
                                    <p:set>
                                      <p:cBhvr>
                                        <p:cTn id="84" dur="2000" fill="hold"/>
                                        <p:tgtEl>
                                          <p:spTgt spid="7"/>
                                        </p:tgtEl>
                                        <p:attrNameLst>
                                          <p:attrName>fill.on</p:attrName>
                                        </p:attrNameLst>
                                      </p:cBhvr>
                                      <p:to>
                                        <p:strVal val="true"/>
                                      </p:to>
                                    </p:set>
                                  </p:childTnLst>
                                </p:cTn>
                              </p:par>
                              <p:par>
                                <p:cTn id="85" presetID="1" presetClass="emph" presetSubtype="2" fill="hold" nodeType="withEffect">
                                  <p:stCondLst>
                                    <p:cond delay="0"/>
                                  </p:stCondLst>
                                  <p:childTnLst>
                                    <p:animClr clrSpc="rgb" dir="cw">
                                      <p:cBhvr>
                                        <p:cTn id="86" dur="2000" fill="hold"/>
                                        <p:tgtEl>
                                          <p:spTgt spid="12"/>
                                        </p:tgtEl>
                                        <p:attrNameLst>
                                          <p:attrName>fillcolor</p:attrName>
                                        </p:attrNameLst>
                                      </p:cBhvr>
                                      <p:to>
                                        <a:srgbClr val="FF0000"/>
                                      </p:to>
                                    </p:animClr>
                                    <p:set>
                                      <p:cBhvr>
                                        <p:cTn id="87" dur="2000" fill="hold"/>
                                        <p:tgtEl>
                                          <p:spTgt spid="12"/>
                                        </p:tgtEl>
                                        <p:attrNameLst>
                                          <p:attrName>fill.type</p:attrName>
                                        </p:attrNameLst>
                                      </p:cBhvr>
                                      <p:to>
                                        <p:strVal val="solid"/>
                                      </p:to>
                                    </p:set>
                                    <p:set>
                                      <p:cBhvr>
                                        <p:cTn id="88" dur="2000" fill="hold"/>
                                        <p:tgtEl>
                                          <p:spTgt spid="12"/>
                                        </p:tgtEl>
                                        <p:attrNameLst>
                                          <p:attrName>fill.on</p:attrName>
                                        </p:attrNameLst>
                                      </p:cBhvr>
                                      <p:to>
                                        <p:strVal val="true"/>
                                      </p:to>
                                    </p:set>
                                  </p:childTnLst>
                                </p:cTn>
                              </p:par>
                              <p:par>
                                <p:cTn id="89" presetID="1" presetClass="emph" presetSubtype="2" fill="hold" nodeType="withEffect">
                                  <p:stCondLst>
                                    <p:cond delay="0"/>
                                  </p:stCondLst>
                                  <p:childTnLst>
                                    <p:animClr clrSpc="rgb" dir="cw">
                                      <p:cBhvr>
                                        <p:cTn id="90" dur="2000" fill="hold"/>
                                        <p:tgtEl>
                                          <p:spTgt spid="13"/>
                                        </p:tgtEl>
                                        <p:attrNameLst>
                                          <p:attrName>fillcolor</p:attrName>
                                        </p:attrNameLst>
                                      </p:cBhvr>
                                      <p:to>
                                        <a:srgbClr val="FF0000"/>
                                      </p:to>
                                    </p:animClr>
                                    <p:set>
                                      <p:cBhvr>
                                        <p:cTn id="91" dur="2000" fill="hold"/>
                                        <p:tgtEl>
                                          <p:spTgt spid="13"/>
                                        </p:tgtEl>
                                        <p:attrNameLst>
                                          <p:attrName>fill.type</p:attrName>
                                        </p:attrNameLst>
                                      </p:cBhvr>
                                      <p:to>
                                        <p:strVal val="solid"/>
                                      </p:to>
                                    </p:set>
                                    <p:set>
                                      <p:cBhvr>
                                        <p:cTn id="92" dur="2000" fill="hold"/>
                                        <p:tgtEl>
                                          <p:spTgt spid="13"/>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5" grpId="1"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問題の盤面</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36</a:t>
            </a:fld>
            <a:endParaRPr lang="ja-JP" altLang="en-US" dirty="0"/>
          </a:p>
        </p:txBody>
      </p:sp>
      <p:sp>
        <p:nvSpPr>
          <p:cNvPr id="5" name="正方形/長方形 4"/>
          <p:cNvSpPr/>
          <p:nvPr/>
        </p:nvSpPr>
        <p:spPr>
          <a:xfrm>
            <a:off x="982661" y="2790301"/>
            <a:ext cx="720000" cy="72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正方形/長方形 5"/>
          <p:cNvSpPr/>
          <p:nvPr/>
        </p:nvSpPr>
        <p:spPr>
          <a:xfrm>
            <a:off x="3142661" y="2790301"/>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正方形/長方形 6"/>
          <p:cNvSpPr/>
          <p:nvPr/>
        </p:nvSpPr>
        <p:spPr>
          <a:xfrm>
            <a:off x="2422661" y="2790301"/>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p:cNvSpPr/>
          <p:nvPr/>
        </p:nvSpPr>
        <p:spPr>
          <a:xfrm>
            <a:off x="1702661" y="2790301"/>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p:cNvSpPr/>
          <p:nvPr/>
        </p:nvSpPr>
        <p:spPr>
          <a:xfrm>
            <a:off x="982661" y="3510301"/>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p:cNvSpPr/>
          <p:nvPr/>
        </p:nvSpPr>
        <p:spPr>
          <a:xfrm>
            <a:off x="3142661" y="3510301"/>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p:cNvSpPr/>
          <p:nvPr/>
        </p:nvSpPr>
        <p:spPr>
          <a:xfrm>
            <a:off x="2422661" y="3510301"/>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p:cNvSpPr/>
          <p:nvPr/>
        </p:nvSpPr>
        <p:spPr>
          <a:xfrm>
            <a:off x="1702661" y="3510301"/>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p:cNvSpPr/>
          <p:nvPr/>
        </p:nvSpPr>
        <p:spPr>
          <a:xfrm>
            <a:off x="982661" y="4230301"/>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p:cNvSpPr/>
          <p:nvPr/>
        </p:nvSpPr>
        <p:spPr>
          <a:xfrm>
            <a:off x="3142661" y="4230301"/>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p:cNvSpPr/>
          <p:nvPr/>
        </p:nvSpPr>
        <p:spPr>
          <a:xfrm>
            <a:off x="2422661" y="4230301"/>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p:cNvSpPr/>
          <p:nvPr/>
        </p:nvSpPr>
        <p:spPr>
          <a:xfrm>
            <a:off x="1702661" y="4230301"/>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p:cNvSpPr/>
          <p:nvPr/>
        </p:nvSpPr>
        <p:spPr>
          <a:xfrm>
            <a:off x="982661" y="4950301"/>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p:cNvSpPr/>
          <p:nvPr/>
        </p:nvSpPr>
        <p:spPr>
          <a:xfrm>
            <a:off x="3142661" y="4950301"/>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p:cNvSpPr/>
          <p:nvPr/>
        </p:nvSpPr>
        <p:spPr>
          <a:xfrm>
            <a:off x="2422661" y="4950301"/>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p:cNvSpPr/>
          <p:nvPr/>
        </p:nvSpPr>
        <p:spPr>
          <a:xfrm>
            <a:off x="1702661" y="4950301"/>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円/楕円 4">
            <a:extLst>
              <a:ext uri="{FF2B5EF4-FFF2-40B4-BE49-F238E27FC236}">
                <a16:creationId xmlns:a16="http://schemas.microsoft.com/office/drawing/2014/main" id="{91362F98-9203-4452-BCDD-ECA53E2A6B59}"/>
              </a:ext>
            </a:extLst>
          </p:cNvPr>
          <p:cNvSpPr/>
          <p:nvPr/>
        </p:nvSpPr>
        <p:spPr>
          <a:xfrm>
            <a:off x="6172290" y="2750606"/>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22" name="直線コネクタ 21">
            <a:extLst>
              <a:ext uri="{FF2B5EF4-FFF2-40B4-BE49-F238E27FC236}">
                <a16:creationId xmlns:a16="http://schemas.microsoft.com/office/drawing/2014/main" id="{82A133B0-ABEB-4804-B032-F9F6087F139E}"/>
              </a:ext>
            </a:extLst>
          </p:cNvPr>
          <p:cNvCxnSpPr>
            <a:cxnSpLocks/>
            <a:stCxn id="23" idx="0"/>
            <a:endCxn id="21" idx="4"/>
          </p:cNvCxnSpPr>
          <p:nvPr/>
        </p:nvCxnSpPr>
        <p:spPr>
          <a:xfrm flipV="1">
            <a:off x="6280290" y="2966606"/>
            <a:ext cx="0" cy="52803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3" name="円/楕円 10">
            <a:extLst>
              <a:ext uri="{FF2B5EF4-FFF2-40B4-BE49-F238E27FC236}">
                <a16:creationId xmlns:a16="http://schemas.microsoft.com/office/drawing/2014/main" id="{4D26EE2E-3499-487B-B25A-08BDBDAC8812}"/>
              </a:ext>
            </a:extLst>
          </p:cNvPr>
          <p:cNvSpPr/>
          <p:nvPr/>
        </p:nvSpPr>
        <p:spPr>
          <a:xfrm>
            <a:off x="6172290" y="3494642"/>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dirty="0">
              <a:ln>
                <a:solidFill>
                  <a:sysClr val="windowText" lastClr="000000"/>
                </a:solidFill>
              </a:ln>
            </a:endParaRPr>
          </a:p>
        </p:txBody>
      </p:sp>
      <p:cxnSp>
        <p:nvCxnSpPr>
          <p:cNvPr id="26" name="直線コネクタ 25">
            <a:extLst>
              <a:ext uri="{FF2B5EF4-FFF2-40B4-BE49-F238E27FC236}">
                <a16:creationId xmlns:a16="http://schemas.microsoft.com/office/drawing/2014/main" id="{B9DB63DB-B57A-4DE2-BB1C-B8B310F528D1}"/>
              </a:ext>
            </a:extLst>
          </p:cNvPr>
          <p:cNvCxnSpPr>
            <a:cxnSpLocks/>
            <a:stCxn id="23" idx="4"/>
          </p:cNvCxnSpPr>
          <p:nvPr/>
        </p:nvCxnSpPr>
        <p:spPr>
          <a:xfrm>
            <a:off x="6280290" y="3710642"/>
            <a:ext cx="0" cy="260467"/>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8" name="テキスト ボックス 27">
            <a:extLst>
              <a:ext uri="{FF2B5EF4-FFF2-40B4-BE49-F238E27FC236}">
                <a16:creationId xmlns:a16="http://schemas.microsoft.com/office/drawing/2014/main" id="{8FA22451-D433-4194-B32E-4EA716A28077}"/>
              </a:ext>
            </a:extLst>
          </p:cNvPr>
          <p:cNvSpPr txBox="1"/>
          <p:nvPr/>
        </p:nvSpPr>
        <p:spPr>
          <a:xfrm>
            <a:off x="6462240" y="2559468"/>
            <a:ext cx="1723549" cy="461665"/>
          </a:xfrm>
          <a:prstGeom prst="rect">
            <a:avLst/>
          </a:prstGeom>
          <a:noFill/>
        </p:spPr>
        <p:txBody>
          <a:bodyPr wrap="none" rtlCol="0">
            <a:spAutoFit/>
          </a:bodyPr>
          <a:lstStyle/>
          <a:p>
            <a:r>
              <a:rPr kumimoji="1" lang="ja-JP" altLang="en-US" sz="2400" dirty="0"/>
              <a:t>現在の盤面</a:t>
            </a:r>
          </a:p>
        </p:txBody>
      </p:sp>
      <p:sp>
        <p:nvSpPr>
          <p:cNvPr id="33" name="テキスト ボックス 32">
            <a:extLst>
              <a:ext uri="{FF2B5EF4-FFF2-40B4-BE49-F238E27FC236}">
                <a16:creationId xmlns:a16="http://schemas.microsoft.com/office/drawing/2014/main" id="{A8601895-2B32-4A7E-9BFB-B6211409E35C}"/>
              </a:ext>
            </a:extLst>
          </p:cNvPr>
          <p:cNvSpPr txBox="1"/>
          <p:nvPr/>
        </p:nvSpPr>
        <p:spPr>
          <a:xfrm>
            <a:off x="6587522" y="3310532"/>
            <a:ext cx="1500895" cy="400110"/>
          </a:xfrm>
          <a:prstGeom prst="rect">
            <a:avLst/>
          </a:prstGeom>
          <a:noFill/>
        </p:spPr>
        <p:txBody>
          <a:bodyPr wrap="square" rtlCol="0">
            <a:spAutoFit/>
          </a:bodyPr>
          <a:lstStyle/>
          <a:p>
            <a:r>
              <a:rPr kumimoji="1" lang="ja-JP" altLang="en-US" sz="2000" dirty="0"/>
              <a:t>自分の操作</a:t>
            </a:r>
          </a:p>
        </p:txBody>
      </p:sp>
      <p:sp>
        <p:nvSpPr>
          <p:cNvPr id="29" name="コンテンツ プレースホルダー 2">
            <a:extLst>
              <a:ext uri="{FF2B5EF4-FFF2-40B4-BE49-F238E27FC236}">
                <a16:creationId xmlns:a16="http://schemas.microsoft.com/office/drawing/2014/main" id="{E7401710-8A90-4BF8-ADE6-58BDF5ADB443}"/>
              </a:ext>
            </a:extLst>
          </p:cNvPr>
          <p:cNvSpPr txBox="1">
            <a:spLocks/>
          </p:cNvSpPr>
          <p:nvPr/>
        </p:nvSpPr>
        <p:spPr>
          <a:xfrm>
            <a:off x="822959" y="742250"/>
            <a:ext cx="7543801" cy="1480320"/>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このような盤面に対して、</a:t>
            </a:r>
            <a:r>
              <a:rPr lang="en-US" altLang="ja-JP" dirty="0"/>
              <a:t>8</a:t>
            </a:r>
            <a:r>
              <a:rPr lang="ja-JP" altLang="en-US" dirty="0"/>
              <a:t>手読みは負けに向かってしまう</a:t>
            </a:r>
          </a:p>
        </p:txBody>
      </p:sp>
      <p:grpSp>
        <p:nvGrpSpPr>
          <p:cNvPr id="30" name="グループ化 29">
            <a:extLst>
              <a:ext uri="{FF2B5EF4-FFF2-40B4-BE49-F238E27FC236}">
                <a16:creationId xmlns:a16="http://schemas.microsoft.com/office/drawing/2014/main" id="{96D24C3F-1F83-447D-A25A-A8AA9E65679A}"/>
              </a:ext>
            </a:extLst>
          </p:cNvPr>
          <p:cNvGrpSpPr/>
          <p:nvPr/>
        </p:nvGrpSpPr>
        <p:grpSpPr>
          <a:xfrm>
            <a:off x="6257429" y="4431206"/>
            <a:ext cx="45721" cy="504000"/>
            <a:chOff x="992298" y="2865227"/>
            <a:chExt cx="45721" cy="311919"/>
          </a:xfrm>
        </p:grpSpPr>
        <p:sp>
          <p:nvSpPr>
            <p:cNvPr id="31" name="円/楕円 93">
              <a:extLst>
                <a:ext uri="{FF2B5EF4-FFF2-40B4-BE49-F238E27FC236}">
                  <a16:creationId xmlns:a16="http://schemas.microsoft.com/office/drawing/2014/main" id="{C1AD892A-CDD5-4C88-AE3A-6D027099AAF8}"/>
                </a:ext>
              </a:extLst>
            </p:cNvPr>
            <p:cNvSpPr/>
            <p:nvPr/>
          </p:nvSpPr>
          <p:spPr>
            <a:xfrm>
              <a:off x="992300" y="28652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2" name="円/楕円 94">
              <a:extLst>
                <a:ext uri="{FF2B5EF4-FFF2-40B4-BE49-F238E27FC236}">
                  <a16:creationId xmlns:a16="http://schemas.microsoft.com/office/drawing/2014/main" id="{6030ED97-393E-4E55-9380-1ECFBB123E34}"/>
                </a:ext>
              </a:extLst>
            </p:cNvPr>
            <p:cNvSpPr/>
            <p:nvPr/>
          </p:nvSpPr>
          <p:spPr>
            <a:xfrm>
              <a:off x="992299" y="29983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4" name="円/楕円 95">
              <a:extLst>
                <a:ext uri="{FF2B5EF4-FFF2-40B4-BE49-F238E27FC236}">
                  <a16:creationId xmlns:a16="http://schemas.microsoft.com/office/drawing/2014/main" id="{A524AE56-513F-47AE-ACE1-CFA308B955C9}"/>
                </a:ext>
              </a:extLst>
            </p:cNvPr>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417520989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ja-JP" altLang="en-US" dirty="0"/>
              <a:t>現在のアルゴリズム</a:t>
            </a:r>
            <a:endParaRPr kumimoji="1" lang="ja-JP" altLang="en-US" dirty="0"/>
          </a:p>
        </p:txBody>
      </p:sp>
      <p:sp>
        <p:nvSpPr>
          <p:cNvPr id="3" name="コンテンツ プレースホルダー 2"/>
          <p:cNvSpPr>
            <a:spLocks noGrp="1"/>
          </p:cNvSpPr>
          <p:nvPr>
            <p:ph idx="1"/>
          </p:nvPr>
        </p:nvSpPr>
        <p:spPr>
          <a:xfrm>
            <a:off x="822959" y="3644544"/>
            <a:ext cx="7876904" cy="2419684"/>
          </a:xfrm>
        </p:spPr>
        <p:txBody>
          <a:bodyPr>
            <a:noAutofit/>
          </a:bodyPr>
          <a:lstStyle/>
          <a:p>
            <a:r>
              <a:rPr lang="ja-JP" altLang="en-US" dirty="0"/>
              <a:t>数手先の各盤面ごとに</a:t>
            </a:r>
            <a:endParaRPr lang="en-US" altLang="ja-JP" dirty="0"/>
          </a:p>
          <a:p>
            <a:r>
              <a:rPr lang="ja-JP" altLang="en-US" dirty="0"/>
              <a:t>（自分の領地－相手の領地）の評価値を計算</a:t>
            </a:r>
            <a:endParaRPr lang="en-US" altLang="ja-JP" dirty="0"/>
          </a:p>
          <a:p>
            <a:endParaRPr lang="en-US" altLang="ja-JP" dirty="0"/>
          </a:p>
          <a:p>
            <a:r>
              <a:rPr lang="ja-JP" altLang="en-US" dirty="0"/>
              <a:t>自分と相手が最善の手を打ったとしたときに</a:t>
            </a:r>
            <a:endParaRPr lang="en-US" altLang="ja-JP" dirty="0"/>
          </a:p>
          <a:p>
            <a:r>
              <a:rPr lang="ja-JP" altLang="en-US" dirty="0"/>
              <a:t>数手先で評価値が最大になる手を選択</a:t>
            </a:r>
            <a:r>
              <a:rPr lang="en-US" altLang="ja-JP" dirty="0"/>
              <a:t>(minimax</a:t>
            </a:r>
            <a:r>
              <a:rPr lang="ja-JP" altLang="en-US" dirty="0"/>
              <a:t>法</a:t>
            </a:r>
            <a:r>
              <a:rPr lang="en-US" altLang="ja-JP" dirty="0"/>
              <a:t>)</a:t>
            </a:r>
          </a:p>
          <a:p>
            <a:pPr marL="457200" indent="-457200">
              <a:buFont typeface="Arial" panose="020B0604020202020204" pitchFamily="34" charset="0"/>
              <a:buChar char="•"/>
            </a:pPr>
            <a:endParaRPr lang="en-US" altLang="ja-JP"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37</a:t>
            </a:fld>
            <a:endParaRPr lang="ja-JP" altLang="en-US" dirty="0"/>
          </a:p>
        </p:txBody>
      </p:sp>
      <p:sp>
        <p:nvSpPr>
          <p:cNvPr id="5" name="円/楕円 4"/>
          <p:cNvSpPr/>
          <p:nvPr/>
        </p:nvSpPr>
        <p:spPr>
          <a:xfrm>
            <a:off x="4239741" y="1693345"/>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6" name="直線コネクタ 5"/>
          <p:cNvCxnSpPr>
            <a:stCxn id="11" idx="1"/>
            <a:endCxn id="5" idx="4"/>
          </p:cNvCxnSpPr>
          <p:nvPr/>
        </p:nvCxnSpPr>
        <p:spPr>
          <a:xfrm flipH="1" flipV="1">
            <a:off x="4347741" y="1909345"/>
            <a:ext cx="1751588" cy="31317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 name="直線コネクタ 7"/>
          <p:cNvCxnSpPr>
            <a:stCxn id="12" idx="0"/>
            <a:endCxn id="5" idx="4"/>
          </p:cNvCxnSpPr>
          <p:nvPr/>
        </p:nvCxnSpPr>
        <p:spPr>
          <a:xfrm flipV="1">
            <a:off x="2808003" y="1909345"/>
            <a:ext cx="1539738" cy="28550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 name="円/楕円 10"/>
          <p:cNvSpPr/>
          <p:nvPr/>
        </p:nvSpPr>
        <p:spPr>
          <a:xfrm>
            <a:off x="6067697" y="2190889"/>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2" name="円/楕円 11"/>
          <p:cNvSpPr/>
          <p:nvPr/>
        </p:nvSpPr>
        <p:spPr>
          <a:xfrm>
            <a:off x="2700003" y="2194851"/>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58" name="直線コネクタ 57"/>
          <p:cNvCxnSpPr>
            <a:stCxn id="12" idx="4"/>
            <a:endCxn id="61" idx="0"/>
          </p:cNvCxnSpPr>
          <p:nvPr/>
        </p:nvCxnSpPr>
        <p:spPr>
          <a:xfrm flipH="1">
            <a:off x="2284200" y="2410851"/>
            <a:ext cx="523803" cy="124194"/>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9" name="直線コネクタ 58"/>
          <p:cNvCxnSpPr>
            <a:stCxn id="12" idx="4"/>
            <a:endCxn id="60" idx="0"/>
          </p:cNvCxnSpPr>
          <p:nvPr/>
        </p:nvCxnSpPr>
        <p:spPr>
          <a:xfrm>
            <a:off x="2808003" y="2410851"/>
            <a:ext cx="421615" cy="136607"/>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0" name="円/楕円 59"/>
          <p:cNvSpPr/>
          <p:nvPr/>
        </p:nvSpPr>
        <p:spPr>
          <a:xfrm>
            <a:off x="3121618" y="2547458"/>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61" name="円/楕円 60"/>
          <p:cNvSpPr/>
          <p:nvPr/>
        </p:nvSpPr>
        <p:spPr>
          <a:xfrm>
            <a:off x="2176200" y="2535045"/>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99" name="直線コネクタ 98"/>
          <p:cNvCxnSpPr>
            <a:stCxn id="11" idx="4"/>
            <a:endCxn id="102" idx="0"/>
          </p:cNvCxnSpPr>
          <p:nvPr/>
        </p:nvCxnSpPr>
        <p:spPr>
          <a:xfrm>
            <a:off x="6175697" y="2406889"/>
            <a:ext cx="0" cy="140569"/>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02" name="円/楕円 101"/>
          <p:cNvSpPr/>
          <p:nvPr/>
        </p:nvSpPr>
        <p:spPr>
          <a:xfrm>
            <a:off x="6067697" y="2547458"/>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27" name="コンテンツ プレースホルダー 2"/>
          <p:cNvSpPr txBox="1">
            <a:spLocks/>
          </p:cNvSpPr>
          <p:nvPr/>
        </p:nvSpPr>
        <p:spPr>
          <a:xfrm>
            <a:off x="822959" y="742250"/>
            <a:ext cx="7543801" cy="559102"/>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領地を増やす操作を数手先まで進める</a:t>
            </a:r>
          </a:p>
        </p:txBody>
      </p:sp>
      <p:grpSp>
        <p:nvGrpSpPr>
          <p:cNvPr id="19" name="グループ化 18"/>
          <p:cNvGrpSpPr/>
          <p:nvPr/>
        </p:nvGrpSpPr>
        <p:grpSpPr>
          <a:xfrm>
            <a:off x="6992233" y="852272"/>
            <a:ext cx="2043491" cy="1554617"/>
            <a:chOff x="6992233" y="852272"/>
            <a:chExt cx="2043491" cy="1554617"/>
          </a:xfrm>
        </p:grpSpPr>
        <p:sp>
          <p:nvSpPr>
            <p:cNvPr id="10" name="円形吹き出し 9"/>
            <p:cNvSpPr/>
            <p:nvPr/>
          </p:nvSpPr>
          <p:spPr>
            <a:xfrm>
              <a:off x="6992233" y="852272"/>
              <a:ext cx="2043491" cy="1554617"/>
            </a:xfrm>
            <a:prstGeom prst="wedgeEllipseCallout">
              <a:avLst>
                <a:gd name="adj1" fmla="val -79799"/>
                <a:gd name="adj2" fmla="val 10387"/>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7" name="グループ化 16"/>
            <p:cNvGrpSpPr/>
            <p:nvPr/>
          </p:nvGrpSpPr>
          <p:grpSpPr>
            <a:xfrm>
              <a:off x="7473978" y="1094950"/>
              <a:ext cx="1080000" cy="1080000"/>
              <a:chOff x="7473978" y="1094950"/>
              <a:chExt cx="1080000" cy="1080000"/>
            </a:xfrm>
          </p:grpSpPr>
          <p:sp>
            <p:nvSpPr>
              <p:cNvPr id="54" name="正方形/長方形 53"/>
              <p:cNvSpPr/>
              <p:nvPr/>
            </p:nvSpPr>
            <p:spPr>
              <a:xfrm>
                <a:off x="7473978" y="1094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p:cNvSpPr/>
              <p:nvPr/>
            </p:nvSpPr>
            <p:spPr>
              <a:xfrm>
                <a:off x="7689978" y="1094950"/>
                <a:ext cx="216000" cy="216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4" name="正方形/長方形 63"/>
              <p:cNvSpPr/>
              <p:nvPr/>
            </p:nvSpPr>
            <p:spPr>
              <a:xfrm>
                <a:off x="8337978" y="1094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5" name="正方形/長方形 64"/>
              <p:cNvSpPr/>
              <p:nvPr/>
            </p:nvSpPr>
            <p:spPr>
              <a:xfrm>
                <a:off x="8121978" y="1094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6" name="正方形/長方形 65"/>
              <p:cNvSpPr/>
              <p:nvPr/>
            </p:nvSpPr>
            <p:spPr>
              <a:xfrm>
                <a:off x="7905978" y="1094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7" name="正方形/長方形 66"/>
              <p:cNvSpPr/>
              <p:nvPr/>
            </p:nvSpPr>
            <p:spPr>
              <a:xfrm>
                <a:off x="7473978" y="1310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8" name="正方形/長方形 67"/>
              <p:cNvSpPr/>
              <p:nvPr/>
            </p:nvSpPr>
            <p:spPr>
              <a:xfrm>
                <a:off x="7689978" y="1310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9" name="正方形/長方形 68"/>
              <p:cNvSpPr/>
              <p:nvPr/>
            </p:nvSpPr>
            <p:spPr>
              <a:xfrm>
                <a:off x="8337978" y="1310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0" name="正方形/長方形 69"/>
              <p:cNvSpPr/>
              <p:nvPr/>
            </p:nvSpPr>
            <p:spPr>
              <a:xfrm>
                <a:off x="8121978" y="1310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1" name="正方形/長方形 70"/>
              <p:cNvSpPr/>
              <p:nvPr/>
            </p:nvSpPr>
            <p:spPr>
              <a:xfrm>
                <a:off x="7905978" y="1310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2" name="正方形/長方形 71"/>
              <p:cNvSpPr/>
              <p:nvPr/>
            </p:nvSpPr>
            <p:spPr>
              <a:xfrm>
                <a:off x="7473978" y="1526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3" name="正方形/長方形 72"/>
              <p:cNvSpPr/>
              <p:nvPr/>
            </p:nvSpPr>
            <p:spPr>
              <a:xfrm>
                <a:off x="7689978" y="1526950"/>
                <a:ext cx="216000" cy="216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4" name="正方形/長方形 73"/>
              <p:cNvSpPr/>
              <p:nvPr/>
            </p:nvSpPr>
            <p:spPr>
              <a:xfrm>
                <a:off x="8337978" y="1526950"/>
                <a:ext cx="216000" cy="216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5" name="正方形/長方形 74"/>
              <p:cNvSpPr/>
              <p:nvPr/>
            </p:nvSpPr>
            <p:spPr>
              <a:xfrm>
                <a:off x="8121978" y="1526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6" name="正方形/長方形 75"/>
              <p:cNvSpPr/>
              <p:nvPr/>
            </p:nvSpPr>
            <p:spPr>
              <a:xfrm>
                <a:off x="7905978" y="1526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7" name="正方形/長方形 76"/>
              <p:cNvSpPr/>
              <p:nvPr/>
            </p:nvSpPr>
            <p:spPr>
              <a:xfrm>
                <a:off x="7473978" y="1742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p:cNvSpPr/>
              <p:nvPr/>
            </p:nvSpPr>
            <p:spPr>
              <a:xfrm>
                <a:off x="7689978" y="1742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p:cNvSpPr/>
              <p:nvPr/>
            </p:nvSpPr>
            <p:spPr>
              <a:xfrm>
                <a:off x="8337978" y="1742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0" name="正方形/長方形 79"/>
              <p:cNvSpPr/>
              <p:nvPr/>
            </p:nvSpPr>
            <p:spPr>
              <a:xfrm>
                <a:off x="8121978" y="1742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1" name="正方形/長方形 80"/>
              <p:cNvSpPr/>
              <p:nvPr/>
            </p:nvSpPr>
            <p:spPr>
              <a:xfrm>
                <a:off x="7905978" y="1742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2" name="正方形/長方形 81"/>
              <p:cNvSpPr/>
              <p:nvPr/>
            </p:nvSpPr>
            <p:spPr>
              <a:xfrm>
                <a:off x="7473978" y="1958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3" name="正方形/長方形 82"/>
              <p:cNvSpPr/>
              <p:nvPr/>
            </p:nvSpPr>
            <p:spPr>
              <a:xfrm>
                <a:off x="7689978" y="1958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4" name="正方形/長方形 83"/>
              <p:cNvSpPr/>
              <p:nvPr/>
            </p:nvSpPr>
            <p:spPr>
              <a:xfrm>
                <a:off x="8337978" y="1958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5" name="正方形/長方形 84"/>
              <p:cNvSpPr/>
              <p:nvPr/>
            </p:nvSpPr>
            <p:spPr>
              <a:xfrm>
                <a:off x="8121978" y="1958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6" name="正方形/長方形 85"/>
              <p:cNvSpPr/>
              <p:nvPr/>
            </p:nvSpPr>
            <p:spPr>
              <a:xfrm>
                <a:off x="7905978" y="1958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sp>
        <p:nvSpPr>
          <p:cNvPr id="87" name="テキスト ボックス 86"/>
          <p:cNvSpPr txBox="1"/>
          <p:nvPr/>
        </p:nvSpPr>
        <p:spPr>
          <a:xfrm>
            <a:off x="4529691" y="1502207"/>
            <a:ext cx="1723549" cy="461665"/>
          </a:xfrm>
          <a:prstGeom prst="rect">
            <a:avLst/>
          </a:prstGeom>
          <a:noFill/>
        </p:spPr>
        <p:txBody>
          <a:bodyPr wrap="none" rtlCol="0">
            <a:spAutoFit/>
          </a:bodyPr>
          <a:lstStyle/>
          <a:p>
            <a:r>
              <a:rPr kumimoji="1" lang="ja-JP" altLang="en-US" sz="2400" dirty="0"/>
              <a:t>現在の盤面</a:t>
            </a:r>
          </a:p>
        </p:txBody>
      </p:sp>
      <p:sp>
        <p:nvSpPr>
          <p:cNvPr id="113" name="テキスト ボックス 112">
            <a:extLst>
              <a:ext uri="{FF2B5EF4-FFF2-40B4-BE49-F238E27FC236}">
                <a16:creationId xmlns:a16="http://schemas.microsoft.com/office/drawing/2014/main" id="{8231B892-4FD0-4D36-A1D0-FD414E70E273}"/>
              </a:ext>
            </a:extLst>
          </p:cNvPr>
          <p:cNvSpPr txBox="1"/>
          <p:nvPr/>
        </p:nvSpPr>
        <p:spPr>
          <a:xfrm>
            <a:off x="157209" y="1981123"/>
            <a:ext cx="1500895" cy="400110"/>
          </a:xfrm>
          <a:prstGeom prst="rect">
            <a:avLst/>
          </a:prstGeom>
          <a:noFill/>
        </p:spPr>
        <p:txBody>
          <a:bodyPr wrap="square" rtlCol="0">
            <a:spAutoFit/>
          </a:bodyPr>
          <a:lstStyle/>
          <a:p>
            <a:r>
              <a:rPr kumimoji="1" lang="ja-JP" altLang="en-US" sz="2000" dirty="0"/>
              <a:t>自分の操作</a:t>
            </a:r>
          </a:p>
        </p:txBody>
      </p:sp>
      <p:sp>
        <p:nvSpPr>
          <p:cNvPr id="114" name="テキスト ボックス 113">
            <a:extLst>
              <a:ext uri="{FF2B5EF4-FFF2-40B4-BE49-F238E27FC236}">
                <a16:creationId xmlns:a16="http://schemas.microsoft.com/office/drawing/2014/main" id="{8DDF1B60-0E4C-4DAA-ABDA-649E90408089}"/>
              </a:ext>
            </a:extLst>
          </p:cNvPr>
          <p:cNvSpPr txBox="1"/>
          <p:nvPr/>
        </p:nvSpPr>
        <p:spPr>
          <a:xfrm>
            <a:off x="161888" y="2482390"/>
            <a:ext cx="1500895" cy="400110"/>
          </a:xfrm>
          <a:prstGeom prst="rect">
            <a:avLst/>
          </a:prstGeom>
          <a:noFill/>
        </p:spPr>
        <p:txBody>
          <a:bodyPr wrap="square" rtlCol="0">
            <a:spAutoFit/>
          </a:bodyPr>
          <a:lstStyle/>
          <a:p>
            <a:r>
              <a:rPr lang="ja-JP" altLang="en-US" sz="2000" dirty="0"/>
              <a:t>相手</a:t>
            </a:r>
            <a:r>
              <a:rPr kumimoji="1" lang="ja-JP" altLang="en-US" sz="2000" dirty="0"/>
              <a:t>の操作</a:t>
            </a:r>
          </a:p>
        </p:txBody>
      </p:sp>
      <p:grpSp>
        <p:nvGrpSpPr>
          <p:cNvPr id="116" name="グループ化 115">
            <a:extLst>
              <a:ext uri="{FF2B5EF4-FFF2-40B4-BE49-F238E27FC236}">
                <a16:creationId xmlns:a16="http://schemas.microsoft.com/office/drawing/2014/main" id="{379CB5EB-562A-4356-AA8E-A96FBED450F2}"/>
              </a:ext>
            </a:extLst>
          </p:cNvPr>
          <p:cNvGrpSpPr/>
          <p:nvPr/>
        </p:nvGrpSpPr>
        <p:grpSpPr>
          <a:xfrm>
            <a:off x="4410020" y="2895000"/>
            <a:ext cx="45721" cy="504000"/>
            <a:chOff x="992298" y="2865227"/>
            <a:chExt cx="45721" cy="311919"/>
          </a:xfrm>
        </p:grpSpPr>
        <p:sp>
          <p:nvSpPr>
            <p:cNvPr id="117" name="円/楕円 93">
              <a:extLst>
                <a:ext uri="{FF2B5EF4-FFF2-40B4-BE49-F238E27FC236}">
                  <a16:creationId xmlns:a16="http://schemas.microsoft.com/office/drawing/2014/main" id="{D47439C9-666F-4BE4-A9D6-267F873F7DC8}"/>
                </a:ext>
              </a:extLst>
            </p:cNvPr>
            <p:cNvSpPr/>
            <p:nvPr/>
          </p:nvSpPr>
          <p:spPr>
            <a:xfrm>
              <a:off x="992300" y="28652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18" name="円/楕円 94">
              <a:extLst>
                <a:ext uri="{FF2B5EF4-FFF2-40B4-BE49-F238E27FC236}">
                  <a16:creationId xmlns:a16="http://schemas.microsoft.com/office/drawing/2014/main" id="{4A0C3D9C-5EB2-4D63-8EC4-3FD351AD554D}"/>
                </a:ext>
              </a:extLst>
            </p:cNvPr>
            <p:cNvSpPr/>
            <p:nvPr/>
          </p:nvSpPr>
          <p:spPr>
            <a:xfrm>
              <a:off x="992299" y="29983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19" name="円/楕円 95">
              <a:extLst>
                <a:ext uri="{FF2B5EF4-FFF2-40B4-BE49-F238E27FC236}">
                  <a16:creationId xmlns:a16="http://schemas.microsoft.com/office/drawing/2014/main" id="{2269E0C7-F7FE-4569-BC8A-BC25D78714BD}"/>
                </a:ext>
              </a:extLst>
            </p:cNvPr>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cxnSp>
        <p:nvCxnSpPr>
          <p:cNvPr id="88" name="直線コネクタ 87"/>
          <p:cNvCxnSpPr>
            <a:stCxn id="60" idx="4"/>
            <a:endCxn id="89" idx="0"/>
          </p:cNvCxnSpPr>
          <p:nvPr/>
        </p:nvCxnSpPr>
        <p:spPr>
          <a:xfrm>
            <a:off x="3229618" y="2763458"/>
            <a:ext cx="4402" cy="13804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89" name="円/楕円 88"/>
          <p:cNvSpPr/>
          <p:nvPr/>
        </p:nvSpPr>
        <p:spPr>
          <a:xfrm>
            <a:off x="3126020" y="2901500"/>
            <a:ext cx="216000" cy="216000"/>
          </a:xfrm>
          <a:prstGeom prst="ellipse">
            <a:avLst/>
          </a:prstGeom>
          <a:solidFill>
            <a:srgbClr val="7030A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90" name="直線コネクタ 89"/>
          <p:cNvCxnSpPr>
            <a:stCxn id="61" idx="4"/>
            <a:endCxn id="93" idx="0"/>
          </p:cNvCxnSpPr>
          <p:nvPr/>
        </p:nvCxnSpPr>
        <p:spPr>
          <a:xfrm flipH="1">
            <a:off x="1830575" y="2751045"/>
            <a:ext cx="453625" cy="15330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1" name="直線コネクタ 90"/>
          <p:cNvCxnSpPr>
            <a:stCxn id="61" idx="4"/>
            <a:endCxn id="92" idx="0"/>
          </p:cNvCxnSpPr>
          <p:nvPr/>
        </p:nvCxnSpPr>
        <p:spPr>
          <a:xfrm>
            <a:off x="2284200" y="2751045"/>
            <a:ext cx="389800" cy="15330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92" name="円/楕円 91"/>
          <p:cNvSpPr/>
          <p:nvPr/>
        </p:nvSpPr>
        <p:spPr>
          <a:xfrm>
            <a:off x="2566000" y="2904347"/>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93" name="円/楕円 92"/>
          <p:cNvSpPr/>
          <p:nvPr/>
        </p:nvSpPr>
        <p:spPr>
          <a:xfrm>
            <a:off x="1722575" y="2904347"/>
            <a:ext cx="216000" cy="216000"/>
          </a:xfrm>
          <a:prstGeom prst="ellipse">
            <a:avLst/>
          </a:prstGeom>
          <a:solidFill>
            <a:srgbClr val="7030A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94" name="直線コネクタ 93"/>
          <p:cNvCxnSpPr>
            <a:stCxn id="102" idx="4"/>
            <a:endCxn id="105" idx="0"/>
          </p:cNvCxnSpPr>
          <p:nvPr/>
        </p:nvCxnSpPr>
        <p:spPr>
          <a:xfrm flipH="1">
            <a:off x="5705466" y="2763458"/>
            <a:ext cx="470231" cy="13804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5" name="直線コネクタ 94"/>
          <p:cNvCxnSpPr>
            <a:stCxn id="102" idx="4"/>
            <a:endCxn id="96" idx="0"/>
          </p:cNvCxnSpPr>
          <p:nvPr/>
        </p:nvCxnSpPr>
        <p:spPr>
          <a:xfrm>
            <a:off x="6175697" y="2763458"/>
            <a:ext cx="427489" cy="142705"/>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96" name="円/楕円 95"/>
          <p:cNvSpPr/>
          <p:nvPr/>
        </p:nvSpPr>
        <p:spPr>
          <a:xfrm>
            <a:off x="6495186" y="2906163"/>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05" name="円/楕円 104"/>
          <p:cNvSpPr/>
          <p:nvPr/>
        </p:nvSpPr>
        <p:spPr>
          <a:xfrm>
            <a:off x="5597466" y="2901500"/>
            <a:ext cx="216000" cy="216000"/>
          </a:xfrm>
          <a:prstGeom prst="ellipse">
            <a:avLst/>
          </a:prstGeom>
          <a:solidFill>
            <a:srgbClr val="7030A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106" name="直線コネクタ 105"/>
          <p:cNvCxnSpPr>
            <a:stCxn id="102" idx="4"/>
            <a:endCxn id="107" idx="0"/>
          </p:cNvCxnSpPr>
          <p:nvPr/>
        </p:nvCxnSpPr>
        <p:spPr>
          <a:xfrm flipH="1">
            <a:off x="6173441" y="2763458"/>
            <a:ext cx="2256" cy="143008"/>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07" name="円/楕円 106"/>
          <p:cNvSpPr/>
          <p:nvPr/>
        </p:nvSpPr>
        <p:spPr>
          <a:xfrm>
            <a:off x="6065441" y="2906466"/>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Tree>
    <p:extLst>
      <p:ext uri="{BB962C8B-B14F-4D97-AF65-F5344CB8AC3E}">
        <p14:creationId xmlns:p14="http://schemas.microsoft.com/office/powerpoint/2010/main" val="91763547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4A32EFE-194D-4847-986C-2D18E4F099B5}"/>
              </a:ext>
            </a:extLst>
          </p:cNvPr>
          <p:cNvSpPr>
            <a:spLocks noGrp="1"/>
          </p:cNvSpPr>
          <p:nvPr>
            <p:ph type="title"/>
          </p:nvPr>
        </p:nvSpPr>
        <p:spPr/>
        <p:txBody>
          <a:bodyPr/>
          <a:lstStyle/>
          <a:p>
            <a:r>
              <a:rPr kumimoji="1" lang="en-US" altLang="ja-JP" dirty="0"/>
              <a:t>minimax</a:t>
            </a:r>
            <a:r>
              <a:rPr kumimoji="1" lang="ja-JP" altLang="en-US" dirty="0"/>
              <a:t>法</a:t>
            </a:r>
          </a:p>
        </p:txBody>
      </p:sp>
      <p:sp>
        <p:nvSpPr>
          <p:cNvPr id="4" name="スライド番号プレースホルダー 3">
            <a:extLst>
              <a:ext uri="{FF2B5EF4-FFF2-40B4-BE49-F238E27FC236}">
                <a16:creationId xmlns:a16="http://schemas.microsoft.com/office/drawing/2014/main" id="{D0195BD2-D0D2-442E-882D-18AB991AE448}"/>
              </a:ext>
            </a:extLst>
          </p:cNvPr>
          <p:cNvSpPr>
            <a:spLocks noGrp="1"/>
          </p:cNvSpPr>
          <p:nvPr>
            <p:ph type="sldNum" sz="quarter" idx="4"/>
          </p:nvPr>
        </p:nvSpPr>
        <p:spPr/>
        <p:txBody>
          <a:bodyPr/>
          <a:lstStyle/>
          <a:p>
            <a:fld id="{06866E33-5310-403C-85EB-90D9101399C4}" type="slidenum">
              <a:rPr lang="ja-JP" altLang="en-US" smtClean="0"/>
              <a:pPr/>
              <a:t>38</a:t>
            </a:fld>
            <a:endParaRPr lang="ja-JP" altLang="en-US" dirty="0"/>
          </a:p>
        </p:txBody>
      </p:sp>
      <p:sp>
        <p:nvSpPr>
          <p:cNvPr id="5" name="楕円 4">
            <a:extLst>
              <a:ext uri="{FF2B5EF4-FFF2-40B4-BE49-F238E27FC236}">
                <a16:creationId xmlns:a16="http://schemas.microsoft.com/office/drawing/2014/main" id="{B5F52D58-1F80-4311-8872-1FCB2D8F0E9E}"/>
              </a:ext>
            </a:extLst>
          </p:cNvPr>
          <p:cNvSpPr/>
          <p:nvPr/>
        </p:nvSpPr>
        <p:spPr>
          <a:xfrm>
            <a:off x="1939290" y="1835330"/>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４</a:t>
            </a:r>
          </a:p>
        </p:txBody>
      </p:sp>
      <p:cxnSp>
        <p:nvCxnSpPr>
          <p:cNvPr id="7" name="直線コネクタ 6">
            <a:extLst>
              <a:ext uri="{FF2B5EF4-FFF2-40B4-BE49-F238E27FC236}">
                <a16:creationId xmlns:a16="http://schemas.microsoft.com/office/drawing/2014/main" id="{05526B9C-CC61-409B-B323-D9E0C8A8E085}"/>
              </a:ext>
            </a:extLst>
          </p:cNvPr>
          <p:cNvCxnSpPr>
            <a:cxnSpLocks/>
            <a:stCxn id="16" idx="0"/>
            <a:endCxn id="5" idx="3"/>
          </p:cNvCxnSpPr>
          <p:nvPr/>
        </p:nvCxnSpPr>
        <p:spPr>
          <a:xfrm flipV="1">
            <a:off x="1105647" y="2603528"/>
            <a:ext cx="965445" cy="8254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 name="直線コネクタ 8">
            <a:extLst>
              <a:ext uri="{FF2B5EF4-FFF2-40B4-BE49-F238E27FC236}">
                <a16:creationId xmlns:a16="http://schemas.microsoft.com/office/drawing/2014/main" id="{6CC459BD-7E3A-4E85-BDCF-45CAA0ABBDF1}"/>
              </a:ext>
            </a:extLst>
          </p:cNvPr>
          <p:cNvCxnSpPr>
            <a:cxnSpLocks/>
            <a:stCxn id="21" idx="0"/>
            <a:endCxn id="5" idx="4"/>
          </p:cNvCxnSpPr>
          <p:nvPr/>
        </p:nvCxnSpPr>
        <p:spPr>
          <a:xfrm flipH="1" flipV="1">
            <a:off x="2389290" y="2735330"/>
            <a:ext cx="1191" cy="69299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 name="直線コネクタ 11">
            <a:extLst>
              <a:ext uri="{FF2B5EF4-FFF2-40B4-BE49-F238E27FC236}">
                <a16:creationId xmlns:a16="http://schemas.microsoft.com/office/drawing/2014/main" id="{BBEDA490-2CA2-49A4-839A-75648CBC5D5E}"/>
              </a:ext>
            </a:extLst>
          </p:cNvPr>
          <p:cNvCxnSpPr>
            <a:cxnSpLocks/>
            <a:stCxn id="23" idx="0"/>
            <a:endCxn id="5" idx="5"/>
          </p:cNvCxnSpPr>
          <p:nvPr/>
        </p:nvCxnSpPr>
        <p:spPr>
          <a:xfrm flipH="1" flipV="1">
            <a:off x="2707488" y="2603528"/>
            <a:ext cx="978380" cy="82480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6" name="楕円 15">
            <a:extLst>
              <a:ext uri="{FF2B5EF4-FFF2-40B4-BE49-F238E27FC236}">
                <a16:creationId xmlns:a16="http://schemas.microsoft.com/office/drawing/2014/main" id="{6E9ACDC4-7003-482E-AD01-A259D47E9203}"/>
              </a:ext>
            </a:extLst>
          </p:cNvPr>
          <p:cNvSpPr/>
          <p:nvPr/>
        </p:nvSpPr>
        <p:spPr>
          <a:xfrm>
            <a:off x="655647" y="3429000"/>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１</a:t>
            </a:r>
          </a:p>
        </p:txBody>
      </p:sp>
      <p:sp>
        <p:nvSpPr>
          <p:cNvPr id="21" name="楕円 20">
            <a:extLst>
              <a:ext uri="{FF2B5EF4-FFF2-40B4-BE49-F238E27FC236}">
                <a16:creationId xmlns:a16="http://schemas.microsoft.com/office/drawing/2014/main" id="{1A1BD876-EAA7-4F3A-87E0-3A7A484ACC3B}"/>
              </a:ext>
            </a:extLst>
          </p:cNvPr>
          <p:cNvSpPr/>
          <p:nvPr/>
        </p:nvSpPr>
        <p:spPr>
          <a:xfrm>
            <a:off x="1940481" y="3428329"/>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３</a:t>
            </a:r>
          </a:p>
        </p:txBody>
      </p:sp>
      <p:sp>
        <p:nvSpPr>
          <p:cNvPr id="23" name="楕円 22">
            <a:extLst>
              <a:ext uri="{FF2B5EF4-FFF2-40B4-BE49-F238E27FC236}">
                <a16:creationId xmlns:a16="http://schemas.microsoft.com/office/drawing/2014/main" id="{AB75489E-12A6-4042-BDE1-B37BF9A06932}"/>
              </a:ext>
            </a:extLst>
          </p:cNvPr>
          <p:cNvSpPr/>
          <p:nvPr/>
        </p:nvSpPr>
        <p:spPr>
          <a:xfrm>
            <a:off x="3235868" y="3428329"/>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４</a:t>
            </a:r>
          </a:p>
        </p:txBody>
      </p:sp>
      <p:sp>
        <p:nvSpPr>
          <p:cNvPr id="25" name="テキスト ボックス 24">
            <a:extLst>
              <a:ext uri="{FF2B5EF4-FFF2-40B4-BE49-F238E27FC236}">
                <a16:creationId xmlns:a16="http://schemas.microsoft.com/office/drawing/2014/main" id="{D3C455BF-CB93-4B14-9357-649B691434E3}"/>
              </a:ext>
            </a:extLst>
          </p:cNvPr>
          <p:cNvSpPr txBox="1"/>
          <p:nvPr/>
        </p:nvSpPr>
        <p:spPr>
          <a:xfrm>
            <a:off x="470681" y="2019374"/>
            <a:ext cx="1244062" cy="400110"/>
          </a:xfrm>
          <a:prstGeom prst="rect">
            <a:avLst/>
          </a:prstGeom>
          <a:noFill/>
        </p:spPr>
        <p:txBody>
          <a:bodyPr wrap="square" rtlCol="0">
            <a:spAutoFit/>
          </a:bodyPr>
          <a:lstStyle/>
          <a:p>
            <a:r>
              <a:rPr kumimoji="1" lang="ja-JP" altLang="en-US" sz="2000" dirty="0"/>
              <a:t>自分の番</a:t>
            </a:r>
          </a:p>
        </p:txBody>
      </p:sp>
      <p:sp>
        <p:nvSpPr>
          <p:cNvPr id="26" name="楕円 25">
            <a:extLst>
              <a:ext uri="{FF2B5EF4-FFF2-40B4-BE49-F238E27FC236}">
                <a16:creationId xmlns:a16="http://schemas.microsoft.com/office/drawing/2014/main" id="{F12EFDEC-5DF5-4646-ACEF-05CC05DB63DF}"/>
              </a:ext>
            </a:extLst>
          </p:cNvPr>
          <p:cNvSpPr/>
          <p:nvPr/>
        </p:nvSpPr>
        <p:spPr>
          <a:xfrm>
            <a:off x="6385236" y="1835330"/>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１</a:t>
            </a:r>
          </a:p>
        </p:txBody>
      </p:sp>
      <p:cxnSp>
        <p:nvCxnSpPr>
          <p:cNvPr id="27" name="直線コネクタ 26">
            <a:extLst>
              <a:ext uri="{FF2B5EF4-FFF2-40B4-BE49-F238E27FC236}">
                <a16:creationId xmlns:a16="http://schemas.microsoft.com/office/drawing/2014/main" id="{4A5DBCB5-31CF-49CE-A1FD-BC34D95AB5E8}"/>
              </a:ext>
            </a:extLst>
          </p:cNvPr>
          <p:cNvCxnSpPr>
            <a:cxnSpLocks/>
            <a:stCxn id="30" idx="0"/>
            <a:endCxn id="26" idx="3"/>
          </p:cNvCxnSpPr>
          <p:nvPr/>
        </p:nvCxnSpPr>
        <p:spPr>
          <a:xfrm flipV="1">
            <a:off x="5551593" y="2603528"/>
            <a:ext cx="965445" cy="8254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 name="直線コネクタ 27">
            <a:extLst>
              <a:ext uri="{FF2B5EF4-FFF2-40B4-BE49-F238E27FC236}">
                <a16:creationId xmlns:a16="http://schemas.microsoft.com/office/drawing/2014/main" id="{AA0D34E2-EA8E-488B-87DC-F9CC44D8EA88}"/>
              </a:ext>
            </a:extLst>
          </p:cNvPr>
          <p:cNvCxnSpPr>
            <a:cxnSpLocks/>
            <a:stCxn id="31" idx="0"/>
            <a:endCxn id="26" idx="4"/>
          </p:cNvCxnSpPr>
          <p:nvPr/>
        </p:nvCxnSpPr>
        <p:spPr>
          <a:xfrm flipH="1" flipV="1">
            <a:off x="6835236" y="2735330"/>
            <a:ext cx="1191" cy="69299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9" name="直線コネクタ 28">
            <a:extLst>
              <a:ext uri="{FF2B5EF4-FFF2-40B4-BE49-F238E27FC236}">
                <a16:creationId xmlns:a16="http://schemas.microsoft.com/office/drawing/2014/main" id="{2538A3B6-28D1-45B9-BEC6-78F25D0EA54A}"/>
              </a:ext>
            </a:extLst>
          </p:cNvPr>
          <p:cNvCxnSpPr>
            <a:cxnSpLocks/>
            <a:stCxn id="32" idx="0"/>
            <a:endCxn id="26" idx="5"/>
          </p:cNvCxnSpPr>
          <p:nvPr/>
        </p:nvCxnSpPr>
        <p:spPr>
          <a:xfrm flipH="1" flipV="1">
            <a:off x="7153434" y="2603528"/>
            <a:ext cx="978380" cy="82480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0" name="楕円 29">
            <a:extLst>
              <a:ext uri="{FF2B5EF4-FFF2-40B4-BE49-F238E27FC236}">
                <a16:creationId xmlns:a16="http://schemas.microsoft.com/office/drawing/2014/main" id="{0B7B70CB-AA4A-4972-9CA7-4137E9A23BC8}"/>
              </a:ext>
            </a:extLst>
          </p:cNvPr>
          <p:cNvSpPr/>
          <p:nvPr/>
        </p:nvSpPr>
        <p:spPr>
          <a:xfrm>
            <a:off x="5101593" y="3429000"/>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１</a:t>
            </a:r>
          </a:p>
        </p:txBody>
      </p:sp>
      <p:sp>
        <p:nvSpPr>
          <p:cNvPr id="31" name="楕円 30">
            <a:extLst>
              <a:ext uri="{FF2B5EF4-FFF2-40B4-BE49-F238E27FC236}">
                <a16:creationId xmlns:a16="http://schemas.microsoft.com/office/drawing/2014/main" id="{1EC6BFDC-9AB4-456D-A936-BCC845B1AFB4}"/>
              </a:ext>
            </a:extLst>
          </p:cNvPr>
          <p:cNvSpPr/>
          <p:nvPr/>
        </p:nvSpPr>
        <p:spPr>
          <a:xfrm>
            <a:off x="6386427" y="3428329"/>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３</a:t>
            </a:r>
          </a:p>
        </p:txBody>
      </p:sp>
      <p:sp>
        <p:nvSpPr>
          <p:cNvPr id="32" name="楕円 31">
            <a:extLst>
              <a:ext uri="{FF2B5EF4-FFF2-40B4-BE49-F238E27FC236}">
                <a16:creationId xmlns:a16="http://schemas.microsoft.com/office/drawing/2014/main" id="{AE3A7636-4985-4541-9175-B49890FE7919}"/>
              </a:ext>
            </a:extLst>
          </p:cNvPr>
          <p:cNvSpPr/>
          <p:nvPr/>
        </p:nvSpPr>
        <p:spPr>
          <a:xfrm>
            <a:off x="7681814" y="3428329"/>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４</a:t>
            </a:r>
          </a:p>
        </p:txBody>
      </p:sp>
      <p:sp>
        <p:nvSpPr>
          <p:cNvPr id="33" name="テキスト ボックス 32">
            <a:extLst>
              <a:ext uri="{FF2B5EF4-FFF2-40B4-BE49-F238E27FC236}">
                <a16:creationId xmlns:a16="http://schemas.microsoft.com/office/drawing/2014/main" id="{5F95C3B5-5F6A-4966-A33F-6AAA908713B4}"/>
              </a:ext>
            </a:extLst>
          </p:cNvPr>
          <p:cNvSpPr txBox="1"/>
          <p:nvPr/>
        </p:nvSpPr>
        <p:spPr>
          <a:xfrm>
            <a:off x="4805115" y="2019374"/>
            <a:ext cx="1244062" cy="400110"/>
          </a:xfrm>
          <a:prstGeom prst="rect">
            <a:avLst/>
          </a:prstGeom>
          <a:noFill/>
        </p:spPr>
        <p:txBody>
          <a:bodyPr wrap="square" rtlCol="0">
            <a:spAutoFit/>
          </a:bodyPr>
          <a:lstStyle/>
          <a:p>
            <a:r>
              <a:rPr kumimoji="1" lang="ja-JP" altLang="en-US" sz="2000" dirty="0"/>
              <a:t>相手の番</a:t>
            </a:r>
          </a:p>
        </p:txBody>
      </p:sp>
    </p:spTree>
    <p:extLst>
      <p:ext uri="{BB962C8B-B14F-4D97-AF65-F5344CB8AC3E}">
        <p14:creationId xmlns:p14="http://schemas.microsoft.com/office/powerpoint/2010/main" val="6255938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84" name="コンテンツ プレースホルダー 2"/>
              <p:cNvSpPr txBox="1">
                <a:spLocks/>
              </p:cNvSpPr>
              <p:nvPr/>
            </p:nvSpPr>
            <p:spPr>
              <a:xfrm>
                <a:off x="822960" y="1538220"/>
                <a:ext cx="8058393" cy="1003524"/>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14:m>
                  <m:oMath xmlns:m="http://schemas.openxmlformats.org/officeDocument/2006/math">
                    <m:f>
                      <m:fPr>
                        <m:ctrlPr>
                          <a:rPr lang="en-US" altLang="ja-JP" i="1" smtClean="0">
                            <a:latin typeface="Cambria Math" panose="02040503050406030204" pitchFamily="18" charset="0"/>
                          </a:rPr>
                        </m:ctrlPr>
                      </m:fPr>
                      <m:num>
                        <m:r>
                          <a:rPr lang="ja-JP" altLang="en-US" i="1" smtClean="0">
                            <a:solidFill>
                              <a:srgbClr val="FF0000"/>
                            </a:solidFill>
                            <a:latin typeface="Cambria Math" panose="02040503050406030204" pitchFamily="18" charset="0"/>
                          </a:rPr>
                          <m:t>勝利</m:t>
                        </m:r>
                        <m:r>
                          <a:rPr lang="ja-JP" altLang="en-US" i="1">
                            <a:solidFill>
                              <a:srgbClr val="FF0000"/>
                            </a:solidFill>
                            <a:latin typeface="Cambria Math" panose="02040503050406030204" pitchFamily="18" charset="0"/>
                          </a:rPr>
                          <m:t>する盤面</m:t>
                        </m:r>
                        <m:r>
                          <a:rPr lang="ja-JP" altLang="en-US" i="1" smtClean="0">
                            <a:solidFill>
                              <a:srgbClr val="FF0000"/>
                            </a:solidFill>
                            <a:latin typeface="Cambria Math" panose="02040503050406030204" pitchFamily="18" charset="0"/>
                          </a:rPr>
                          <m:t>の</m:t>
                        </m:r>
                        <m:r>
                          <a:rPr lang="ja-JP" altLang="en-US" i="1">
                            <a:solidFill>
                              <a:srgbClr val="FF0000"/>
                            </a:solidFill>
                            <a:latin typeface="Cambria Math" panose="02040503050406030204" pitchFamily="18" charset="0"/>
                          </a:rPr>
                          <m:t>数</m:t>
                        </m:r>
                      </m:num>
                      <m:den>
                        <m:r>
                          <a:rPr lang="ja-JP" altLang="en-US" i="1" smtClean="0">
                            <a:solidFill>
                              <a:srgbClr val="002060"/>
                            </a:solidFill>
                            <a:latin typeface="Cambria Math" panose="02040503050406030204" pitchFamily="18" charset="0"/>
                          </a:rPr>
                          <m:t>この操作以降</m:t>
                        </m:r>
                        <m:r>
                          <a:rPr lang="ja-JP" altLang="en-US" i="1">
                            <a:solidFill>
                              <a:srgbClr val="002060"/>
                            </a:solidFill>
                            <a:latin typeface="Cambria Math" panose="02040503050406030204" pitchFamily="18" charset="0"/>
                          </a:rPr>
                          <m:t>の</m:t>
                        </m:r>
                        <m:r>
                          <a:rPr lang="ja-JP" altLang="en-US" i="1" smtClean="0">
                            <a:solidFill>
                              <a:srgbClr val="002060"/>
                            </a:solidFill>
                            <a:latin typeface="Cambria Math" panose="02040503050406030204" pitchFamily="18" charset="0"/>
                          </a:rPr>
                          <m:t>全ての</m:t>
                        </m:r>
                        <m:r>
                          <a:rPr lang="ja-JP" altLang="en-US" i="1">
                            <a:solidFill>
                              <a:srgbClr val="002060"/>
                            </a:solidFill>
                            <a:latin typeface="Cambria Math" panose="02040503050406030204" pitchFamily="18" charset="0"/>
                          </a:rPr>
                          <m:t>終了</m:t>
                        </m:r>
                        <m:r>
                          <a:rPr lang="ja-JP" altLang="en-US" i="1" smtClean="0">
                            <a:solidFill>
                              <a:srgbClr val="002060"/>
                            </a:solidFill>
                            <a:latin typeface="Cambria Math" panose="02040503050406030204" pitchFamily="18" charset="0"/>
                          </a:rPr>
                          <m:t>盤面</m:t>
                        </m:r>
                        <m:r>
                          <a:rPr lang="ja-JP" altLang="en-US" i="1">
                            <a:solidFill>
                              <a:srgbClr val="002060"/>
                            </a:solidFill>
                            <a:latin typeface="Cambria Math" panose="02040503050406030204" pitchFamily="18" charset="0"/>
                          </a:rPr>
                          <m:t>の数</m:t>
                        </m:r>
                      </m:den>
                    </m:f>
                  </m:oMath>
                </a14:m>
                <a:r>
                  <a:rPr lang="ja-JP" altLang="en-US" dirty="0"/>
                  <a:t>　が大きい操作</a:t>
                </a:r>
                <a:endParaRPr lang="en-US" altLang="ja-JP" dirty="0"/>
              </a:p>
            </p:txBody>
          </p:sp>
        </mc:Choice>
        <mc:Fallback xmlns="">
          <p:sp>
            <p:nvSpPr>
              <p:cNvPr id="84" name="コンテンツ プレースホルダー 2"/>
              <p:cNvSpPr txBox="1">
                <a:spLocks noRot="1" noChangeAspect="1" noMove="1" noResize="1" noEditPoints="1" noAdjustHandles="1" noChangeArrowheads="1" noChangeShapeType="1" noTextEdit="1"/>
              </p:cNvSpPr>
              <p:nvPr/>
            </p:nvSpPr>
            <p:spPr>
              <a:xfrm>
                <a:off x="822960" y="1538220"/>
                <a:ext cx="8058393" cy="1003524"/>
              </a:xfrm>
              <a:prstGeom prst="rect">
                <a:avLst/>
              </a:prstGeom>
              <a:blipFill rotWithShape="0">
                <a:blip r:embed="rId3"/>
                <a:stretch>
                  <a:fillRect r="-303"/>
                </a:stretch>
              </a:blipFill>
            </p:spPr>
            <p:txBody>
              <a:bodyPr/>
              <a:lstStyle/>
              <a:p>
                <a:r>
                  <a:rPr lang="ja-JP" altLang="en-US">
                    <a:noFill/>
                  </a:rPr>
                  <a:t> </a:t>
                </a:r>
              </a:p>
            </p:txBody>
          </p:sp>
        </mc:Fallback>
      </mc:AlternateContent>
      <p:sp>
        <p:nvSpPr>
          <p:cNvPr id="2" name="タイトル 1"/>
          <p:cNvSpPr>
            <a:spLocks noGrp="1"/>
          </p:cNvSpPr>
          <p:nvPr>
            <p:ph type="title"/>
          </p:nvPr>
        </p:nvSpPr>
        <p:spPr/>
        <p:txBody>
          <a:bodyPr>
            <a:noAutofit/>
          </a:bodyPr>
          <a:lstStyle/>
          <a:p>
            <a:r>
              <a:rPr lang="ja-JP" altLang="en-US" dirty="0"/>
              <a:t>モンテカルロ法の特徴</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39</a:t>
            </a:fld>
            <a:endParaRPr lang="ja-JP" altLang="en-US" dirty="0"/>
          </a:p>
        </p:txBody>
      </p:sp>
      <p:sp>
        <p:nvSpPr>
          <p:cNvPr id="5" name="二等辺三角形 4"/>
          <p:cNvSpPr/>
          <p:nvPr/>
        </p:nvSpPr>
        <p:spPr>
          <a:xfrm>
            <a:off x="82518" y="4067644"/>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6" name="円/楕円 5"/>
          <p:cNvSpPr/>
          <p:nvPr/>
        </p:nvSpPr>
        <p:spPr>
          <a:xfrm>
            <a:off x="2132844" y="3300331"/>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7" name="直線コネクタ 6"/>
          <p:cNvCxnSpPr>
            <a:stCxn id="12" idx="1"/>
            <a:endCxn id="6" idx="4"/>
          </p:cNvCxnSpPr>
          <p:nvPr/>
        </p:nvCxnSpPr>
        <p:spPr>
          <a:xfrm flipH="1" flipV="1">
            <a:off x="2240844" y="3516331"/>
            <a:ext cx="1581726" cy="3669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 name="直線コネクタ 7"/>
          <p:cNvCxnSpPr>
            <a:stCxn id="6" idx="4"/>
            <a:endCxn id="15" idx="0"/>
          </p:cNvCxnSpPr>
          <p:nvPr/>
        </p:nvCxnSpPr>
        <p:spPr>
          <a:xfrm flipH="1">
            <a:off x="612870" y="3516331"/>
            <a:ext cx="1627974" cy="33531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 name="直線コネクタ 8"/>
          <p:cNvCxnSpPr>
            <a:stCxn id="13" idx="0"/>
            <a:endCxn id="6" idx="4"/>
          </p:cNvCxnSpPr>
          <p:nvPr/>
        </p:nvCxnSpPr>
        <p:spPr>
          <a:xfrm flipH="1" flipV="1">
            <a:off x="2240844" y="3516331"/>
            <a:ext cx="553222" cy="335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 name="直線コネクタ 9"/>
          <p:cNvCxnSpPr>
            <a:stCxn id="14" idx="0"/>
            <a:endCxn id="6" idx="4"/>
          </p:cNvCxnSpPr>
          <p:nvPr/>
        </p:nvCxnSpPr>
        <p:spPr>
          <a:xfrm flipV="1">
            <a:off x="1732629" y="3516331"/>
            <a:ext cx="508215" cy="3353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 name="テキスト ボックス 10"/>
          <p:cNvSpPr txBox="1"/>
          <p:nvPr/>
        </p:nvSpPr>
        <p:spPr>
          <a:xfrm>
            <a:off x="2380579" y="3174961"/>
            <a:ext cx="1723549" cy="461665"/>
          </a:xfrm>
          <a:prstGeom prst="rect">
            <a:avLst/>
          </a:prstGeom>
          <a:noFill/>
        </p:spPr>
        <p:txBody>
          <a:bodyPr wrap="none" rtlCol="0">
            <a:spAutoFit/>
          </a:bodyPr>
          <a:lstStyle/>
          <a:p>
            <a:r>
              <a:rPr kumimoji="1" lang="ja-JP" altLang="en-US" sz="2400" dirty="0"/>
              <a:t>現在の盤面</a:t>
            </a:r>
          </a:p>
        </p:txBody>
      </p:sp>
      <p:sp>
        <p:nvSpPr>
          <p:cNvPr id="12" name="円/楕円 11"/>
          <p:cNvSpPr/>
          <p:nvPr/>
        </p:nvSpPr>
        <p:spPr>
          <a:xfrm>
            <a:off x="3790938" y="3851644"/>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3" name="円/楕円 12"/>
          <p:cNvSpPr/>
          <p:nvPr/>
        </p:nvSpPr>
        <p:spPr>
          <a:xfrm>
            <a:off x="2686066" y="3851641"/>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4" name="円/楕円 13"/>
          <p:cNvSpPr/>
          <p:nvPr/>
        </p:nvSpPr>
        <p:spPr>
          <a:xfrm>
            <a:off x="1624629" y="3851642"/>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 name="円/楕円 14"/>
          <p:cNvSpPr/>
          <p:nvPr/>
        </p:nvSpPr>
        <p:spPr>
          <a:xfrm>
            <a:off x="504870" y="385164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6" name="二等辺三角形 15"/>
          <p:cNvSpPr/>
          <p:nvPr/>
        </p:nvSpPr>
        <p:spPr>
          <a:xfrm>
            <a:off x="1188252" y="4067642"/>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7" name="二等辺三角形 16"/>
          <p:cNvSpPr/>
          <p:nvPr/>
        </p:nvSpPr>
        <p:spPr>
          <a:xfrm>
            <a:off x="226345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8" name="二等辺三角形 17"/>
          <p:cNvSpPr/>
          <p:nvPr/>
        </p:nvSpPr>
        <p:spPr>
          <a:xfrm>
            <a:off x="336682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9" name="テキスト ボックス 18"/>
          <p:cNvSpPr txBox="1"/>
          <p:nvPr/>
        </p:nvSpPr>
        <p:spPr>
          <a:xfrm>
            <a:off x="4115941" y="3728810"/>
            <a:ext cx="1415772" cy="461665"/>
          </a:xfrm>
          <a:prstGeom prst="rect">
            <a:avLst/>
          </a:prstGeom>
          <a:noFill/>
        </p:spPr>
        <p:txBody>
          <a:bodyPr wrap="none" rtlCol="0">
            <a:spAutoFit/>
          </a:bodyPr>
          <a:lstStyle/>
          <a:p>
            <a:r>
              <a:rPr kumimoji="1" lang="ja-JP" altLang="en-US" sz="2400" dirty="0"/>
              <a:t>次の操作</a:t>
            </a:r>
          </a:p>
        </p:txBody>
      </p:sp>
      <p:sp>
        <p:nvSpPr>
          <p:cNvPr id="20" name="円/楕円 19"/>
          <p:cNvSpPr/>
          <p:nvPr/>
        </p:nvSpPr>
        <p:spPr>
          <a:xfrm>
            <a:off x="3618572" y="62524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乗算記号 20"/>
          <p:cNvSpPr/>
          <p:nvPr/>
        </p:nvSpPr>
        <p:spPr>
          <a:xfrm>
            <a:off x="3304816" y="6198472"/>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2" name="円/楕円 21"/>
          <p:cNvSpPr/>
          <p:nvPr/>
        </p:nvSpPr>
        <p:spPr>
          <a:xfrm>
            <a:off x="3937439"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22"/>
          <p:cNvSpPr/>
          <p:nvPr/>
        </p:nvSpPr>
        <p:spPr>
          <a:xfrm>
            <a:off x="4256306"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円/楕円 23"/>
          <p:cNvSpPr/>
          <p:nvPr/>
        </p:nvSpPr>
        <p:spPr>
          <a:xfrm>
            <a:off x="2573070" y="62450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24"/>
          <p:cNvSpPr/>
          <p:nvPr/>
        </p:nvSpPr>
        <p:spPr>
          <a:xfrm>
            <a:off x="2301455" y="6248269"/>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25"/>
          <p:cNvSpPr/>
          <p:nvPr/>
        </p:nvSpPr>
        <p:spPr>
          <a:xfrm>
            <a:off x="2844685" y="625138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円/楕円 26"/>
          <p:cNvSpPr/>
          <p:nvPr/>
        </p:nvSpPr>
        <p:spPr>
          <a:xfrm>
            <a:off x="3104194" y="6255585"/>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乗算記号 27"/>
          <p:cNvSpPr/>
          <p:nvPr/>
        </p:nvSpPr>
        <p:spPr>
          <a:xfrm>
            <a:off x="848031"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9" name="乗算記号 28"/>
          <p:cNvSpPr/>
          <p:nvPr/>
        </p:nvSpPr>
        <p:spPr>
          <a:xfrm>
            <a:off x="6553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0" name="乗算記号 29"/>
          <p:cNvSpPr/>
          <p:nvPr/>
        </p:nvSpPr>
        <p:spPr>
          <a:xfrm>
            <a:off x="119785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1" name="乗算記号 30"/>
          <p:cNvSpPr/>
          <p:nvPr/>
        </p:nvSpPr>
        <p:spPr>
          <a:xfrm>
            <a:off x="323409"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2" name="乗算記号 31"/>
          <p:cNvSpPr/>
          <p:nvPr/>
        </p:nvSpPr>
        <p:spPr>
          <a:xfrm>
            <a:off x="145834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3" name="乗算記号 32"/>
          <p:cNvSpPr/>
          <p:nvPr/>
        </p:nvSpPr>
        <p:spPr>
          <a:xfrm>
            <a:off x="171380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4" name="乗算記号 33"/>
          <p:cNvSpPr/>
          <p:nvPr/>
        </p:nvSpPr>
        <p:spPr>
          <a:xfrm>
            <a:off x="1981607"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5" name="円/楕円 34"/>
          <p:cNvSpPr/>
          <p:nvPr/>
        </p:nvSpPr>
        <p:spPr>
          <a:xfrm>
            <a:off x="634742" y="622622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テキスト ボックス 35"/>
          <p:cNvSpPr txBox="1"/>
          <p:nvPr/>
        </p:nvSpPr>
        <p:spPr>
          <a:xfrm>
            <a:off x="1110516" y="6442228"/>
            <a:ext cx="1694695" cy="461665"/>
          </a:xfrm>
          <a:prstGeom prst="rect">
            <a:avLst/>
          </a:prstGeom>
          <a:noFill/>
        </p:spPr>
        <p:txBody>
          <a:bodyPr wrap="none" rtlCol="0">
            <a:spAutoFit/>
          </a:bodyPr>
          <a:lstStyle/>
          <a:p>
            <a:r>
              <a:rPr kumimoji="1" lang="ja-JP" altLang="en-US" sz="2400" dirty="0"/>
              <a:t>ゲーム終了</a:t>
            </a:r>
          </a:p>
        </p:txBody>
      </p:sp>
      <p:sp>
        <p:nvSpPr>
          <p:cNvPr id="37" name="円/楕円 36"/>
          <p:cNvSpPr/>
          <p:nvPr/>
        </p:nvSpPr>
        <p:spPr>
          <a:xfrm>
            <a:off x="4643532" y="5128344"/>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乗算記号 37"/>
          <p:cNvSpPr/>
          <p:nvPr/>
        </p:nvSpPr>
        <p:spPr>
          <a:xfrm>
            <a:off x="4594859" y="5357069"/>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9" name="テキスト ボックス 38"/>
          <p:cNvSpPr txBox="1"/>
          <p:nvPr/>
        </p:nvSpPr>
        <p:spPr>
          <a:xfrm>
            <a:off x="4869430" y="5033904"/>
            <a:ext cx="633507" cy="646331"/>
          </a:xfrm>
          <a:prstGeom prst="rect">
            <a:avLst/>
          </a:prstGeom>
          <a:noFill/>
        </p:spPr>
        <p:txBody>
          <a:bodyPr wrap="none" rtlCol="0">
            <a:spAutoFit/>
          </a:bodyPr>
          <a:lstStyle/>
          <a:p>
            <a:r>
              <a:rPr kumimoji="1" lang="ja-JP" altLang="en-US" dirty="0"/>
              <a:t>勝ち</a:t>
            </a:r>
            <a:endParaRPr kumimoji="1" lang="en-US" altLang="ja-JP" dirty="0"/>
          </a:p>
          <a:p>
            <a:r>
              <a:rPr lang="ja-JP" altLang="en-US" dirty="0"/>
              <a:t>負け</a:t>
            </a:r>
            <a:endParaRPr kumimoji="1" lang="ja-JP" altLang="en-US" dirty="0"/>
          </a:p>
        </p:txBody>
      </p:sp>
      <p:sp>
        <p:nvSpPr>
          <p:cNvPr id="48" name="円/楕円 47"/>
          <p:cNvSpPr/>
          <p:nvPr/>
        </p:nvSpPr>
        <p:spPr>
          <a:xfrm>
            <a:off x="1810510" y="595941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円/楕円 49"/>
          <p:cNvSpPr/>
          <p:nvPr/>
        </p:nvSpPr>
        <p:spPr>
          <a:xfrm>
            <a:off x="3845676" y="5941690"/>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乗算記号 50"/>
          <p:cNvSpPr/>
          <p:nvPr/>
        </p:nvSpPr>
        <p:spPr>
          <a:xfrm>
            <a:off x="215939" y="5897524"/>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2" name="乗算記号 71"/>
          <p:cNvSpPr/>
          <p:nvPr/>
        </p:nvSpPr>
        <p:spPr>
          <a:xfrm>
            <a:off x="2291622" y="5913137"/>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nvGrpSpPr>
          <p:cNvPr id="49" name="グループ化 48"/>
          <p:cNvGrpSpPr/>
          <p:nvPr/>
        </p:nvGrpSpPr>
        <p:grpSpPr>
          <a:xfrm>
            <a:off x="627921" y="4262243"/>
            <a:ext cx="4157799" cy="471823"/>
            <a:chOff x="610705" y="4498325"/>
            <a:chExt cx="4157799" cy="471823"/>
          </a:xfrm>
        </p:grpSpPr>
        <p:sp>
          <p:nvSpPr>
            <p:cNvPr id="74" name="テキスト ボックス 73"/>
            <p:cNvSpPr txBox="1"/>
            <p:nvPr/>
          </p:nvSpPr>
          <p:spPr>
            <a:xfrm>
              <a:off x="610705" y="4508483"/>
              <a:ext cx="748923" cy="461665"/>
            </a:xfrm>
            <a:prstGeom prst="rect">
              <a:avLst/>
            </a:prstGeom>
            <a:noFill/>
          </p:spPr>
          <p:txBody>
            <a:bodyPr wrap="none" rtlCol="0">
              <a:spAutoFit/>
            </a:bodyPr>
            <a:lstStyle/>
            <a:p>
              <a:r>
                <a:rPr lang="en-US" altLang="ja-JP" sz="2400" dirty="0">
                  <a:solidFill>
                    <a:srgbClr val="00B050"/>
                  </a:solidFill>
                </a:rPr>
                <a:t>20</a:t>
              </a:r>
              <a:r>
                <a:rPr kumimoji="1" lang="en-US" altLang="ja-JP" sz="2400" dirty="0">
                  <a:solidFill>
                    <a:srgbClr val="00B050"/>
                  </a:solidFill>
                </a:rPr>
                <a:t>%</a:t>
              </a:r>
              <a:endParaRPr kumimoji="1" lang="ja-JP" altLang="en-US" sz="2400" dirty="0">
                <a:solidFill>
                  <a:srgbClr val="00B050"/>
                </a:solidFill>
              </a:endParaRPr>
            </a:p>
          </p:txBody>
        </p:sp>
        <p:sp>
          <p:nvSpPr>
            <p:cNvPr id="75" name="テキスト ボックス 74"/>
            <p:cNvSpPr txBox="1"/>
            <p:nvPr/>
          </p:nvSpPr>
          <p:spPr>
            <a:xfrm>
              <a:off x="1753809" y="4508483"/>
              <a:ext cx="748923" cy="461665"/>
            </a:xfrm>
            <a:prstGeom prst="rect">
              <a:avLst/>
            </a:prstGeom>
            <a:noFill/>
          </p:spPr>
          <p:txBody>
            <a:bodyPr wrap="none" rtlCol="0">
              <a:spAutoFit/>
            </a:bodyPr>
            <a:lstStyle/>
            <a:p>
              <a:r>
                <a:rPr lang="en-US" altLang="ja-JP" sz="2400" dirty="0">
                  <a:solidFill>
                    <a:srgbClr val="00B050"/>
                  </a:solidFill>
                </a:rPr>
                <a:t>20</a:t>
              </a:r>
              <a:r>
                <a:rPr kumimoji="1" lang="en-US" altLang="ja-JP" sz="2400" dirty="0">
                  <a:solidFill>
                    <a:srgbClr val="00B050"/>
                  </a:solidFill>
                </a:rPr>
                <a:t>%</a:t>
              </a:r>
              <a:endParaRPr kumimoji="1" lang="ja-JP" altLang="en-US" sz="2400" dirty="0">
                <a:solidFill>
                  <a:srgbClr val="00B050"/>
                </a:solidFill>
              </a:endParaRPr>
            </a:p>
          </p:txBody>
        </p:sp>
        <p:sp>
          <p:nvSpPr>
            <p:cNvPr id="76" name="テキスト ボックス 75"/>
            <p:cNvSpPr txBox="1"/>
            <p:nvPr/>
          </p:nvSpPr>
          <p:spPr>
            <a:xfrm>
              <a:off x="2812099" y="4498325"/>
              <a:ext cx="748923" cy="461665"/>
            </a:xfrm>
            <a:prstGeom prst="rect">
              <a:avLst/>
            </a:prstGeom>
            <a:noFill/>
          </p:spPr>
          <p:txBody>
            <a:bodyPr wrap="none" rtlCol="0">
              <a:spAutoFit/>
            </a:bodyPr>
            <a:lstStyle/>
            <a:p>
              <a:r>
                <a:rPr kumimoji="1" lang="en-US" altLang="ja-JP" sz="2400" dirty="0">
                  <a:solidFill>
                    <a:srgbClr val="00B050"/>
                  </a:solidFill>
                </a:rPr>
                <a:t>80%</a:t>
              </a:r>
              <a:endParaRPr kumimoji="1" lang="ja-JP" altLang="en-US" sz="2400" dirty="0">
                <a:solidFill>
                  <a:srgbClr val="00B050"/>
                </a:solidFill>
              </a:endParaRPr>
            </a:p>
          </p:txBody>
        </p:sp>
        <p:sp>
          <p:nvSpPr>
            <p:cNvPr id="77" name="テキスト ボックス 76"/>
            <p:cNvSpPr txBox="1"/>
            <p:nvPr/>
          </p:nvSpPr>
          <p:spPr>
            <a:xfrm>
              <a:off x="4019581" y="4508483"/>
              <a:ext cx="748923" cy="461665"/>
            </a:xfrm>
            <a:prstGeom prst="rect">
              <a:avLst/>
            </a:prstGeom>
            <a:noFill/>
          </p:spPr>
          <p:txBody>
            <a:bodyPr wrap="none" rtlCol="0">
              <a:spAutoFit/>
            </a:bodyPr>
            <a:lstStyle/>
            <a:p>
              <a:r>
                <a:rPr kumimoji="1" lang="en-US" altLang="ja-JP" sz="2400" dirty="0">
                  <a:solidFill>
                    <a:srgbClr val="00B050"/>
                  </a:solidFill>
                </a:rPr>
                <a:t>80%</a:t>
              </a:r>
              <a:endParaRPr kumimoji="1" lang="ja-JP" altLang="en-US" sz="2400" dirty="0">
                <a:solidFill>
                  <a:srgbClr val="00B050"/>
                </a:solidFill>
              </a:endParaRPr>
            </a:p>
          </p:txBody>
        </p:sp>
      </p:grpSp>
      <p:sp>
        <p:nvSpPr>
          <p:cNvPr id="70" name="コンテンツ プレースホルダー 2"/>
          <p:cNvSpPr txBox="1">
            <a:spLocks/>
          </p:cNvSpPr>
          <p:nvPr/>
        </p:nvSpPr>
        <p:spPr>
          <a:xfrm>
            <a:off x="473435" y="2655673"/>
            <a:ext cx="4088040" cy="567875"/>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a:t>プレイアウト数を増やす</a:t>
            </a:r>
            <a:endParaRPr lang="ja-JP" altLang="en-US" dirty="0"/>
          </a:p>
        </p:txBody>
      </p:sp>
      <p:sp>
        <p:nvSpPr>
          <p:cNvPr id="71" name="正方形/長方形 70"/>
          <p:cNvSpPr/>
          <p:nvPr/>
        </p:nvSpPr>
        <p:spPr>
          <a:xfrm>
            <a:off x="5079951" y="2615987"/>
            <a:ext cx="3801402" cy="523220"/>
          </a:xfrm>
          <a:prstGeom prst="rect">
            <a:avLst/>
          </a:prstGeom>
        </p:spPr>
        <p:txBody>
          <a:bodyPr wrap="square">
            <a:spAutoFit/>
          </a:bodyPr>
          <a:lstStyle/>
          <a:p>
            <a:pPr marL="457200" indent="-457200">
              <a:buFont typeface="Arial" panose="020B0604020202020204" pitchFamily="34" charset="0"/>
              <a:buChar char="•"/>
            </a:pPr>
            <a:r>
              <a:rPr lang="ja-JP" altLang="en-US" sz="2800" dirty="0">
                <a:solidFill>
                  <a:srgbClr val="00B050"/>
                </a:solidFill>
              </a:rPr>
              <a:t>選択の精度が上がる</a:t>
            </a:r>
            <a:endParaRPr lang="en-US" altLang="ja-JP" sz="2800" dirty="0">
              <a:solidFill>
                <a:srgbClr val="00B050"/>
              </a:solidFill>
            </a:endParaRPr>
          </a:p>
        </p:txBody>
      </p:sp>
      <p:sp>
        <p:nvSpPr>
          <p:cNvPr id="73" name="下矢印 72"/>
          <p:cNvSpPr/>
          <p:nvPr/>
        </p:nvSpPr>
        <p:spPr>
          <a:xfrm rot="16200000">
            <a:off x="4338467" y="2724142"/>
            <a:ext cx="443849" cy="3069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5" name="コンテンツ プレースホルダー 2"/>
          <p:cNvSpPr txBox="1">
            <a:spLocks/>
          </p:cNvSpPr>
          <p:nvPr/>
        </p:nvSpPr>
        <p:spPr>
          <a:xfrm>
            <a:off x="473435" y="923933"/>
            <a:ext cx="5353433" cy="485061"/>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最終的に勝てる可能性の高い操作</a:t>
            </a:r>
          </a:p>
        </p:txBody>
      </p:sp>
      <p:sp>
        <p:nvSpPr>
          <p:cNvPr id="86" name="下矢印 85"/>
          <p:cNvSpPr/>
          <p:nvPr/>
        </p:nvSpPr>
        <p:spPr>
          <a:xfrm rot="16200000">
            <a:off x="259362" y="1797204"/>
            <a:ext cx="443849" cy="3069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正方形/長方形 51"/>
          <p:cNvSpPr/>
          <p:nvPr/>
        </p:nvSpPr>
        <p:spPr>
          <a:xfrm>
            <a:off x="5427218" y="4286470"/>
            <a:ext cx="3501280" cy="646331"/>
          </a:xfrm>
          <a:prstGeom prst="rect">
            <a:avLst/>
          </a:prstGeom>
          <a:ln>
            <a:solidFill>
              <a:srgbClr val="FF0000"/>
            </a:solidFill>
          </a:ln>
        </p:spPr>
        <p:txBody>
          <a:bodyPr wrap="none">
            <a:spAutoFit/>
          </a:bodyPr>
          <a:lstStyle/>
          <a:p>
            <a:r>
              <a:rPr lang="ja-JP" altLang="en-US" sz="3600" dirty="0">
                <a:solidFill>
                  <a:srgbClr val="FF0000"/>
                </a:solidFill>
              </a:rPr>
              <a:t>勝率も上がりそう</a:t>
            </a:r>
            <a:endParaRPr lang="en-US" altLang="ja-JP" sz="3600" dirty="0">
              <a:solidFill>
                <a:srgbClr val="FF0000"/>
              </a:solidFill>
            </a:endParaRPr>
          </a:p>
        </p:txBody>
      </p:sp>
    </p:spTree>
    <p:extLst>
      <p:ext uri="{BB962C8B-B14F-4D97-AF65-F5344CB8AC3E}">
        <p14:creationId xmlns:p14="http://schemas.microsoft.com/office/powerpoint/2010/main" val="919360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2"/>
                                        </p:tgtEl>
                                        <p:attrNameLst>
                                          <p:attrName>style.visibility</p:attrName>
                                        </p:attrNameLst>
                                      </p:cBhvr>
                                      <p:to>
                                        <p:strVal val="visible"/>
                                      </p:to>
                                    </p:set>
                                    <p:animEffect transition="in" filter="fade">
                                      <p:cBhvr>
                                        <p:cTn id="7"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en-US" altLang="ja-JP" dirty="0"/>
              <a:t>Flood-It</a:t>
            </a:r>
            <a:r>
              <a:rPr lang="ja-JP" altLang="en-US" dirty="0"/>
              <a:t>　とは</a:t>
            </a:r>
            <a:endParaRPr kumimoji="1" lang="ja-JP" altLang="en-US" dirty="0"/>
          </a:p>
        </p:txBody>
      </p:sp>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4000687214"/>
              </p:ext>
            </p:extLst>
          </p:nvPr>
        </p:nvGraphicFramePr>
        <p:xfrm>
          <a:off x="411480" y="1374643"/>
          <a:ext cx="8366760" cy="4624941"/>
        </p:xfrm>
        <a:graphic>
          <a:graphicData uri="http://schemas.openxmlformats.org/drawingml/2006/table">
            <a:tbl>
              <a:tblPr firstRow="1" bandRow="1">
                <a:tableStyleId>{5C22544A-7EE6-4342-B048-85BDC9FD1C3A}</a:tableStyleId>
              </a:tblPr>
              <a:tblGrid>
                <a:gridCol w="4183380">
                  <a:extLst>
                    <a:ext uri="{9D8B030D-6E8A-4147-A177-3AD203B41FA5}">
                      <a16:colId xmlns:a16="http://schemas.microsoft.com/office/drawing/2014/main" val="20000"/>
                    </a:ext>
                  </a:extLst>
                </a:gridCol>
                <a:gridCol w="4183380">
                  <a:extLst>
                    <a:ext uri="{9D8B030D-6E8A-4147-A177-3AD203B41FA5}">
                      <a16:colId xmlns:a16="http://schemas.microsoft.com/office/drawing/2014/main" val="20001"/>
                    </a:ext>
                  </a:extLst>
                </a:gridCol>
              </a:tblGrid>
              <a:tr h="587818">
                <a:tc>
                  <a:txBody>
                    <a:bodyPr/>
                    <a:lstStyle/>
                    <a:p>
                      <a:pPr algn="ctr"/>
                      <a:r>
                        <a:rPr kumimoji="1" lang="ja-JP" altLang="en-US" sz="2800" dirty="0"/>
                        <a:t>入力</a:t>
                      </a:r>
                    </a:p>
                  </a:txBody>
                  <a:tcPr/>
                </a:tc>
                <a:tc>
                  <a:txBody>
                    <a:bodyPr/>
                    <a:lstStyle/>
                    <a:p>
                      <a:pPr algn="ctr"/>
                      <a:r>
                        <a:rPr kumimoji="1" lang="ja-JP" altLang="en-US" sz="2800" dirty="0"/>
                        <a:t>出力</a:t>
                      </a:r>
                    </a:p>
                  </a:txBody>
                  <a:tcPr/>
                </a:tc>
                <a:extLst>
                  <a:ext uri="{0D108BD9-81ED-4DB2-BD59-A6C34878D82A}">
                    <a16:rowId xmlns:a16="http://schemas.microsoft.com/office/drawing/2014/main" val="10000"/>
                  </a:ext>
                </a:extLst>
              </a:tr>
              <a:tr h="4037123">
                <a:tc>
                  <a:txBody>
                    <a:bodyPr/>
                    <a:lstStyle/>
                    <a:p>
                      <a:pPr algn="ctr"/>
                      <a:r>
                        <a:rPr kumimoji="1" lang="ja-JP" altLang="en-US" sz="2800" dirty="0"/>
                        <a:t>色分けされたグリッド</a:t>
                      </a:r>
                    </a:p>
                  </a:txBody>
                  <a:tcPr/>
                </a:tc>
                <a:tc>
                  <a:txBody>
                    <a:bodyPr/>
                    <a:lstStyle/>
                    <a:p>
                      <a:pPr algn="ctr"/>
                      <a:r>
                        <a:rPr kumimoji="1" lang="ja-JP" altLang="en-US" sz="2800" dirty="0"/>
                        <a:t>終了までの最小の操作数</a:t>
                      </a:r>
                    </a:p>
                  </a:txBody>
                  <a:tcPr/>
                </a:tc>
                <a:extLst>
                  <a:ext uri="{0D108BD9-81ED-4DB2-BD59-A6C34878D82A}">
                    <a16:rowId xmlns:a16="http://schemas.microsoft.com/office/drawing/2014/main" val="10001"/>
                  </a:ext>
                </a:extLst>
              </a:tr>
            </a:tbl>
          </a:graphicData>
        </a:graphic>
      </p:graphicFrame>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4</a:t>
            </a:fld>
            <a:endParaRPr lang="ja-JP" altLang="en-US" dirty="0"/>
          </a:p>
        </p:txBody>
      </p:sp>
      <p:sp>
        <p:nvSpPr>
          <p:cNvPr id="11" name="コンテンツ プレースホルダー 2"/>
          <p:cNvSpPr txBox="1">
            <a:spLocks/>
          </p:cNvSpPr>
          <p:nvPr/>
        </p:nvSpPr>
        <p:spPr>
          <a:xfrm>
            <a:off x="822959" y="758815"/>
            <a:ext cx="7543801" cy="5110279"/>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以下のような問題として考えられる．</a:t>
            </a:r>
          </a:p>
        </p:txBody>
      </p:sp>
      <p:sp>
        <p:nvSpPr>
          <p:cNvPr id="12" name="正方形/長方形 11">
            <a:extLst>
              <a:ext uri="{FF2B5EF4-FFF2-40B4-BE49-F238E27FC236}">
                <a16:creationId xmlns:a16="http://schemas.microsoft.com/office/drawing/2014/main" id="{1F0E40B4-C629-43FF-9F72-8487BAFA4231}"/>
              </a:ext>
            </a:extLst>
          </p:cNvPr>
          <p:cNvSpPr/>
          <p:nvPr/>
        </p:nvSpPr>
        <p:spPr>
          <a:xfrm>
            <a:off x="822959" y="2629094"/>
            <a:ext cx="3240000" cy="324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13" name="正方形/長方形 12">
            <a:extLst>
              <a:ext uri="{FF2B5EF4-FFF2-40B4-BE49-F238E27FC236}">
                <a16:creationId xmlns:a16="http://schemas.microsoft.com/office/drawing/2014/main" id="{06AFFAA2-5F44-4376-8F89-EC7F53021098}"/>
              </a:ext>
            </a:extLst>
          </p:cNvPr>
          <p:cNvSpPr/>
          <p:nvPr/>
        </p:nvSpPr>
        <p:spPr>
          <a:xfrm>
            <a:off x="822959" y="2629094"/>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a16="http://schemas.microsoft.com/office/drawing/2014/main" id="{B6B418A7-F638-46B5-A3BA-A80FA921B7FB}"/>
              </a:ext>
            </a:extLst>
          </p:cNvPr>
          <p:cNvSpPr/>
          <p:nvPr/>
        </p:nvSpPr>
        <p:spPr>
          <a:xfrm>
            <a:off x="1902959" y="2629094"/>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a16="http://schemas.microsoft.com/office/drawing/2014/main" id="{77AA787D-4E4D-4850-AA48-98FB38EC971C}"/>
              </a:ext>
            </a:extLst>
          </p:cNvPr>
          <p:cNvSpPr/>
          <p:nvPr/>
        </p:nvSpPr>
        <p:spPr>
          <a:xfrm>
            <a:off x="2982959" y="2629094"/>
            <a:ext cx="1080000" cy="108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a16="http://schemas.microsoft.com/office/drawing/2014/main" id="{7E6A57D3-4EAA-4E12-B2E4-1D8CC0A96835}"/>
              </a:ext>
            </a:extLst>
          </p:cNvPr>
          <p:cNvSpPr/>
          <p:nvPr/>
        </p:nvSpPr>
        <p:spPr>
          <a:xfrm>
            <a:off x="822959" y="3709094"/>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a16="http://schemas.microsoft.com/office/drawing/2014/main" id="{11710802-EDF6-4899-B1F9-D7799702B8D7}"/>
              </a:ext>
            </a:extLst>
          </p:cNvPr>
          <p:cNvSpPr/>
          <p:nvPr/>
        </p:nvSpPr>
        <p:spPr>
          <a:xfrm>
            <a:off x="1902959" y="3709094"/>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a16="http://schemas.microsoft.com/office/drawing/2014/main" id="{8D940DC3-E272-4EC2-A7FB-839BAB97CD0C}"/>
              </a:ext>
            </a:extLst>
          </p:cNvPr>
          <p:cNvSpPr/>
          <p:nvPr/>
        </p:nvSpPr>
        <p:spPr>
          <a:xfrm>
            <a:off x="2982959" y="3709094"/>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a:extLst>
              <a:ext uri="{FF2B5EF4-FFF2-40B4-BE49-F238E27FC236}">
                <a16:creationId xmlns:a16="http://schemas.microsoft.com/office/drawing/2014/main" id="{3D01080A-535A-4AD3-A959-299A5DFC69B7}"/>
              </a:ext>
            </a:extLst>
          </p:cNvPr>
          <p:cNvSpPr/>
          <p:nvPr/>
        </p:nvSpPr>
        <p:spPr>
          <a:xfrm>
            <a:off x="822959" y="4789094"/>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a:extLst>
              <a:ext uri="{FF2B5EF4-FFF2-40B4-BE49-F238E27FC236}">
                <a16:creationId xmlns:a16="http://schemas.microsoft.com/office/drawing/2014/main" id="{EDDFA2B9-A564-4C7D-A838-C99627DCA791}"/>
              </a:ext>
            </a:extLst>
          </p:cNvPr>
          <p:cNvSpPr/>
          <p:nvPr/>
        </p:nvSpPr>
        <p:spPr>
          <a:xfrm>
            <a:off x="1902959" y="4789094"/>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a16="http://schemas.microsoft.com/office/drawing/2014/main" id="{A6C250E2-E98B-4B95-AC1F-52AB0BE7846E}"/>
              </a:ext>
            </a:extLst>
          </p:cNvPr>
          <p:cNvSpPr/>
          <p:nvPr/>
        </p:nvSpPr>
        <p:spPr>
          <a:xfrm>
            <a:off x="2982959" y="4789094"/>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a:extLst>
              <a:ext uri="{FF2B5EF4-FFF2-40B4-BE49-F238E27FC236}">
                <a16:creationId xmlns:a16="http://schemas.microsoft.com/office/drawing/2014/main" id="{848275B5-4384-422B-A1A1-ACF67DBC7B88}"/>
              </a:ext>
            </a:extLst>
          </p:cNvPr>
          <p:cNvSpPr/>
          <p:nvPr/>
        </p:nvSpPr>
        <p:spPr>
          <a:xfrm>
            <a:off x="5142959" y="4366148"/>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a:extLst>
              <a:ext uri="{FF2B5EF4-FFF2-40B4-BE49-F238E27FC236}">
                <a16:creationId xmlns:a16="http://schemas.microsoft.com/office/drawing/2014/main" id="{36A8A1BC-CF16-45CB-BBDA-D787F3C17364}"/>
              </a:ext>
            </a:extLst>
          </p:cNvPr>
          <p:cNvSpPr/>
          <p:nvPr/>
        </p:nvSpPr>
        <p:spPr>
          <a:xfrm>
            <a:off x="6256769" y="4366148"/>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a:extLst>
              <a:ext uri="{FF2B5EF4-FFF2-40B4-BE49-F238E27FC236}">
                <a16:creationId xmlns:a16="http://schemas.microsoft.com/office/drawing/2014/main" id="{87E8A900-5E5D-488A-8F51-DA3D8620915C}"/>
              </a:ext>
            </a:extLst>
          </p:cNvPr>
          <p:cNvSpPr/>
          <p:nvPr/>
        </p:nvSpPr>
        <p:spPr>
          <a:xfrm>
            <a:off x="7370579" y="4366148"/>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テキスト ボックス 24"/>
          <p:cNvSpPr txBox="1"/>
          <p:nvPr/>
        </p:nvSpPr>
        <p:spPr>
          <a:xfrm>
            <a:off x="5119105" y="5085946"/>
            <a:ext cx="761747" cy="369332"/>
          </a:xfrm>
          <a:prstGeom prst="rect">
            <a:avLst/>
          </a:prstGeom>
          <a:noFill/>
        </p:spPr>
        <p:txBody>
          <a:bodyPr wrap="none" rtlCol="0">
            <a:spAutoFit/>
          </a:bodyPr>
          <a:lstStyle/>
          <a:p>
            <a:r>
              <a:rPr kumimoji="1" lang="en-US" altLang="ja-JP" dirty="0"/>
              <a:t>1</a:t>
            </a:r>
            <a:r>
              <a:rPr kumimoji="1" lang="ja-JP" altLang="en-US" dirty="0"/>
              <a:t>回目</a:t>
            </a:r>
          </a:p>
        </p:txBody>
      </p:sp>
      <p:sp>
        <p:nvSpPr>
          <p:cNvPr id="26" name="テキスト ボックス 25"/>
          <p:cNvSpPr txBox="1"/>
          <p:nvPr/>
        </p:nvSpPr>
        <p:spPr>
          <a:xfrm>
            <a:off x="6248029" y="5085946"/>
            <a:ext cx="761747" cy="369332"/>
          </a:xfrm>
          <a:prstGeom prst="rect">
            <a:avLst/>
          </a:prstGeom>
          <a:noFill/>
        </p:spPr>
        <p:txBody>
          <a:bodyPr wrap="none" rtlCol="0">
            <a:spAutoFit/>
          </a:bodyPr>
          <a:lstStyle/>
          <a:p>
            <a:r>
              <a:rPr lang="en-US" altLang="ja-JP" dirty="0"/>
              <a:t>2</a:t>
            </a:r>
            <a:r>
              <a:rPr kumimoji="1" lang="ja-JP" altLang="en-US" dirty="0"/>
              <a:t>回目</a:t>
            </a:r>
          </a:p>
        </p:txBody>
      </p:sp>
      <p:sp>
        <p:nvSpPr>
          <p:cNvPr id="27" name="テキスト ボックス 26"/>
          <p:cNvSpPr txBox="1"/>
          <p:nvPr/>
        </p:nvSpPr>
        <p:spPr>
          <a:xfrm>
            <a:off x="7376951" y="5085946"/>
            <a:ext cx="761747" cy="369332"/>
          </a:xfrm>
          <a:prstGeom prst="rect">
            <a:avLst/>
          </a:prstGeom>
          <a:noFill/>
        </p:spPr>
        <p:txBody>
          <a:bodyPr wrap="none" rtlCol="0">
            <a:spAutoFit/>
          </a:bodyPr>
          <a:lstStyle/>
          <a:p>
            <a:r>
              <a:rPr lang="en-US" altLang="ja-JP" dirty="0"/>
              <a:t>3</a:t>
            </a:r>
            <a:r>
              <a:rPr kumimoji="1" lang="ja-JP" altLang="en-US" dirty="0"/>
              <a:t>回目</a:t>
            </a:r>
          </a:p>
        </p:txBody>
      </p:sp>
      <p:sp>
        <p:nvSpPr>
          <p:cNvPr id="28" name="テキスト ボックス 27"/>
          <p:cNvSpPr txBox="1"/>
          <p:nvPr/>
        </p:nvSpPr>
        <p:spPr>
          <a:xfrm>
            <a:off x="6190320" y="3169094"/>
            <a:ext cx="877163" cy="646331"/>
          </a:xfrm>
          <a:prstGeom prst="rect">
            <a:avLst/>
          </a:prstGeom>
          <a:noFill/>
        </p:spPr>
        <p:txBody>
          <a:bodyPr wrap="none" rtlCol="0">
            <a:spAutoFit/>
          </a:bodyPr>
          <a:lstStyle/>
          <a:p>
            <a:r>
              <a:rPr lang="en-US" altLang="ja-JP" sz="3600" dirty="0">
                <a:solidFill>
                  <a:srgbClr val="FF0000"/>
                </a:solidFill>
              </a:rPr>
              <a:t>3</a:t>
            </a:r>
            <a:r>
              <a:rPr kumimoji="1" lang="ja-JP" altLang="en-US" sz="3600" dirty="0">
                <a:solidFill>
                  <a:srgbClr val="FF0000"/>
                </a:solidFill>
              </a:rPr>
              <a:t>回</a:t>
            </a:r>
          </a:p>
        </p:txBody>
      </p:sp>
    </p:spTree>
    <p:extLst>
      <p:ext uri="{BB962C8B-B14F-4D97-AF65-F5344CB8AC3E}">
        <p14:creationId xmlns:p14="http://schemas.microsoft.com/office/powerpoint/2010/main" val="32435752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playout</a:t>
            </a:r>
            <a:r>
              <a:rPr kumimoji="1" lang="ja-JP" altLang="en-US" dirty="0"/>
              <a:t>数と勝率の関係</a:t>
            </a:r>
          </a:p>
        </p:txBody>
      </p:sp>
      <p:sp>
        <p:nvSpPr>
          <p:cNvPr id="3" name="コンテンツ プレースホルダー 2"/>
          <p:cNvSpPr>
            <a:spLocks noGrp="1"/>
          </p:cNvSpPr>
          <p:nvPr>
            <p:ph idx="1"/>
          </p:nvPr>
        </p:nvSpPr>
        <p:spPr>
          <a:xfrm>
            <a:off x="822959" y="758815"/>
            <a:ext cx="7543801" cy="3403881"/>
          </a:xfrm>
        </p:spPr>
        <p:txBody>
          <a:bodyPr>
            <a:normAutofit/>
          </a:bodyPr>
          <a:lstStyle/>
          <a:p>
            <a:r>
              <a:rPr lang="en-US" altLang="ja-JP" dirty="0"/>
              <a:t>p</a:t>
            </a:r>
            <a:r>
              <a:rPr kumimoji="1" lang="en-US" altLang="ja-JP" dirty="0"/>
              <a:t>layout</a:t>
            </a:r>
            <a:r>
              <a:rPr kumimoji="1" lang="ja-JP" altLang="en-US" dirty="0"/>
              <a:t>数は増やせば増やすほど勝率が上がる</a:t>
            </a:r>
            <a:endParaRPr kumimoji="1" lang="en-US" altLang="ja-JP" dirty="0"/>
          </a:p>
          <a:p>
            <a:r>
              <a:rPr lang="ja-JP" altLang="en-US" dirty="0"/>
              <a:t>という</a:t>
            </a:r>
            <a:r>
              <a:rPr kumimoji="1" lang="ja-JP" altLang="en-US" dirty="0"/>
              <a:t>訳ではない</a:t>
            </a:r>
            <a:endParaRPr kumimoji="1" lang="en-US" altLang="ja-JP" dirty="0"/>
          </a:p>
          <a:p>
            <a:r>
              <a:rPr lang="ja-JP" altLang="en-US" dirty="0"/>
              <a:t>およそ</a:t>
            </a:r>
            <a:r>
              <a:rPr lang="en-US" altLang="ja-JP" dirty="0"/>
              <a:t>1500</a:t>
            </a:r>
            <a:r>
              <a:rPr lang="ja-JP" altLang="en-US" dirty="0"/>
              <a:t>回で勝率が収束することがわかった</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40</a:t>
            </a:fld>
            <a:endParaRPr lang="ja-JP" altLang="en-US" dirty="0"/>
          </a:p>
        </p:txBody>
      </p:sp>
    </p:spTree>
    <p:extLst>
      <p:ext uri="{BB962C8B-B14F-4D97-AF65-F5344CB8AC3E}">
        <p14:creationId xmlns:p14="http://schemas.microsoft.com/office/powerpoint/2010/main" val="182317902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a:t>現在の</a:t>
            </a:r>
            <a:r>
              <a:rPr kumimoji="1" lang="en-US" altLang="ja-JP" dirty="0"/>
              <a:t>AI</a:t>
            </a:r>
            <a:endParaRPr kumimoji="1" lang="ja-JP" altLang="en-US" dirty="0"/>
          </a:p>
        </p:txBody>
      </p:sp>
      <p:sp>
        <p:nvSpPr>
          <p:cNvPr id="3" name="コンテンツ プレースホルダー 2"/>
          <p:cNvSpPr>
            <a:spLocks noGrp="1"/>
          </p:cNvSpPr>
          <p:nvPr>
            <p:ph idx="1"/>
          </p:nvPr>
        </p:nvSpPr>
        <p:spPr>
          <a:xfrm>
            <a:off x="822959" y="3415003"/>
            <a:ext cx="7876904" cy="2419684"/>
          </a:xfrm>
        </p:spPr>
        <p:txBody>
          <a:bodyPr>
            <a:noAutofit/>
          </a:bodyPr>
          <a:lstStyle/>
          <a:p>
            <a:r>
              <a:rPr lang="ja-JP" altLang="en-US" dirty="0"/>
              <a:t>ある程度先読みしたうえで</a:t>
            </a:r>
            <a:r>
              <a:rPr lang="en-US" altLang="ja-JP" dirty="0"/>
              <a:t>…</a:t>
            </a:r>
          </a:p>
          <a:p>
            <a:pPr marL="457200" indent="-457200">
              <a:buFont typeface="Arial" panose="020B0604020202020204" pitchFamily="34" charset="0"/>
              <a:buChar char="•"/>
            </a:pPr>
            <a:r>
              <a:rPr lang="ja-JP" altLang="en-US" dirty="0"/>
              <a:t>自分の領地が一番多くなる操作を選ぶ</a:t>
            </a:r>
            <a:endParaRPr lang="en-US" altLang="ja-JP" dirty="0"/>
          </a:p>
          <a:p>
            <a:pPr marL="457200" indent="-457200">
              <a:buFont typeface="Arial" panose="020B0604020202020204" pitchFamily="34" charset="0"/>
              <a:buChar char="•"/>
            </a:pPr>
            <a:r>
              <a:rPr lang="ja-JP" altLang="en-US" dirty="0"/>
              <a:t>うまく広い範囲を囲めそうな操作を選ぶ</a:t>
            </a:r>
            <a:endParaRPr lang="en-US" altLang="ja-JP"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41</a:t>
            </a:fld>
            <a:endParaRPr lang="ja-JP" altLang="en-US" dirty="0"/>
          </a:p>
        </p:txBody>
      </p:sp>
      <p:sp>
        <p:nvSpPr>
          <p:cNvPr id="127" name="コンテンツ プレースホルダー 2"/>
          <p:cNvSpPr txBox="1">
            <a:spLocks/>
          </p:cNvSpPr>
          <p:nvPr/>
        </p:nvSpPr>
        <p:spPr>
          <a:xfrm>
            <a:off x="822959" y="742250"/>
            <a:ext cx="7543801" cy="559102"/>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それぞれの操作の数手先まで手を進める</a:t>
            </a:r>
          </a:p>
        </p:txBody>
      </p:sp>
      <p:sp>
        <p:nvSpPr>
          <p:cNvPr id="131" name="角丸四角形吹き出し 130"/>
          <p:cNvSpPr/>
          <p:nvPr/>
        </p:nvSpPr>
        <p:spPr>
          <a:xfrm>
            <a:off x="1887956" y="5245245"/>
            <a:ext cx="5614521" cy="700454"/>
          </a:xfrm>
          <a:prstGeom prst="wedgeRoundRectCallout">
            <a:avLst>
              <a:gd name="adj1" fmla="val -28051"/>
              <a:gd name="adj2" fmla="val -70833"/>
              <a:gd name="adj3" fmla="val 16667"/>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kumimoji="1" lang="ja-JP" altLang="en-US" sz="2800" dirty="0"/>
              <a:t>これ以外に良い方法はないのか？</a:t>
            </a:r>
          </a:p>
        </p:txBody>
      </p:sp>
      <p:grpSp>
        <p:nvGrpSpPr>
          <p:cNvPr id="19" name="グループ化 18"/>
          <p:cNvGrpSpPr/>
          <p:nvPr/>
        </p:nvGrpSpPr>
        <p:grpSpPr>
          <a:xfrm>
            <a:off x="6992233" y="852272"/>
            <a:ext cx="2043491" cy="1554617"/>
            <a:chOff x="6992233" y="852272"/>
            <a:chExt cx="2043491" cy="1554617"/>
          </a:xfrm>
        </p:grpSpPr>
        <p:sp>
          <p:nvSpPr>
            <p:cNvPr id="10" name="円形吹き出し 9"/>
            <p:cNvSpPr/>
            <p:nvPr/>
          </p:nvSpPr>
          <p:spPr>
            <a:xfrm>
              <a:off x="6992233" y="852272"/>
              <a:ext cx="2043491" cy="1554617"/>
            </a:xfrm>
            <a:prstGeom prst="wedgeEllipseCallout">
              <a:avLst>
                <a:gd name="adj1" fmla="val -104355"/>
                <a:gd name="adj2" fmla="val -6828"/>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7" name="グループ化 16"/>
            <p:cNvGrpSpPr/>
            <p:nvPr/>
          </p:nvGrpSpPr>
          <p:grpSpPr>
            <a:xfrm>
              <a:off x="7473978" y="1094950"/>
              <a:ext cx="1080000" cy="1080000"/>
              <a:chOff x="7473978" y="1094950"/>
              <a:chExt cx="1080000" cy="1080000"/>
            </a:xfrm>
          </p:grpSpPr>
          <p:sp>
            <p:nvSpPr>
              <p:cNvPr id="54" name="正方形/長方形 53"/>
              <p:cNvSpPr/>
              <p:nvPr/>
            </p:nvSpPr>
            <p:spPr>
              <a:xfrm>
                <a:off x="7473978" y="1094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p:cNvSpPr/>
              <p:nvPr/>
            </p:nvSpPr>
            <p:spPr>
              <a:xfrm>
                <a:off x="7689978" y="1094950"/>
                <a:ext cx="216000" cy="216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4" name="正方形/長方形 63"/>
              <p:cNvSpPr/>
              <p:nvPr/>
            </p:nvSpPr>
            <p:spPr>
              <a:xfrm>
                <a:off x="8337978" y="1094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5" name="正方形/長方形 64"/>
              <p:cNvSpPr/>
              <p:nvPr/>
            </p:nvSpPr>
            <p:spPr>
              <a:xfrm>
                <a:off x="8121978" y="1094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6" name="正方形/長方形 65"/>
              <p:cNvSpPr/>
              <p:nvPr/>
            </p:nvSpPr>
            <p:spPr>
              <a:xfrm>
                <a:off x="7905978" y="1094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7" name="正方形/長方形 66"/>
              <p:cNvSpPr/>
              <p:nvPr/>
            </p:nvSpPr>
            <p:spPr>
              <a:xfrm>
                <a:off x="7473978" y="1310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8" name="正方形/長方形 67"/>
              <p:cNvSpPr/>
              <p:nvPr/>
            </p:nvSpPr>
            <p:spPr>
              <a:xfrm>
                <a:off x="7689978" y="1310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9" name="正方形/長方形 68"/>
              <p:cNvSpPr/>
              <p:nvPr/>
            </p:nvSpPr>
            <p:spPr>
              <a:xfrm>
                <a:off x="8337978" y="1310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0" name="正方形/長方形 69"/>
              <p:cNvSpPr/>
              <p:nvPr/>
            </p:nvSpPr>
            <p:spPr>
              <a:xfrm>
                <a:off x="8121978" y="1310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1" name="正方形/長方形 70"/>
              <p:cNvSpPr/>
              <p:nvPr/>
            </p:nvSpPr>
            <p:spPr>
              <a:xfrm>
                <a:off x="7905978" y="1310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2" name="正方形/長方形 71"/>
              <p:cNvSpPr/>
              <p:nvPr/>
            </p:nvSpPr>
            <p:spPr>
              <a:xfrm>
                <a:off x="7473978" y="1526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3" name="正方形/長方形 72"/>
              <p:cNvSpPr/>
              <p:nvPr/>
            </p:nvSpPr>
            <p:spPr>
              <a:xfrm>
                <a:off x="7689978" y="1526950"/>
                <a:ext cx="216000" cy="216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4" name="正方形/長方形 73"/>
              <p:cNvSpPr/>
              <p:nvPr/>
            </p:nvSpPr>
            <p:spPr>
              <a:xfrm>
                <a:off x="8337978" y="1526950"/>
                <a:ext cx="216000" cy="216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5" name="正方形/長方形 74"/>
              <p:cNvSpPr/>
              <p:nvPr/>
            </p:nvSpPr>
            <p:spPr>
              <a:xfrm>
                <a:off x="8121978" y="1526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6" name="正方形/長方形 75"/>
              <p:cNvSpPr/>
              <p:nvPr/>
            </p:nvSpPr>
            <p:spPr>
              <a:xfrm>
                <a:off x="7905978" y="1526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7" name="正方形/長方形 76"/>
              <p:cNvSpPr/>
              <p:nvPr/>
            </p:nvSpPr>
            <p:spPr>
              <a:xfrm>
                <a:off x="7473978" y="1742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p:cNvSpPr/>
              <p:nvPr/>
            </p:nvSpPr>
            <p:spPr>
              <a:xfrm>
                <a:off x="7689978" y="1742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p:cNvSpPr/>
              <p:nvPr/>
            </p:nvSpPr>
            <p:spPr>
              <a:xfrm>
                <a:off x="8337978" y="1742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0" name="正方形/長方形 79"/>
              <p:cNvSpPr/>
              <p:nvPr/>
            </p:nvSpPr>
            <p:spPr>
              <a:xfrm>
                <a:off x="8121978" y="1742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1" name="正方形/長方形 80"/>
              <p:cNvSpPr/>
              <p:nvPr/>
            </p:nvSpPr>
            <p:spPr>
              <a:xfrm>
                <a:off x="7905978" y="1742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2" name="正方形/長方形 81"/>
              <p:cNvSpPr/>
              <p:nvPr/>
            </p:nvSpPr>
            <p:spPr>
              <a:xfrm>
                <a:off x="7473978" y="1958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3" name="正方形/長方形 82"/>
              <p:cNvSpPr/>
              <p:nvPr/>
            </p:nvSpPr>
            <p:spPr>
              <a:xfrm>
                <a:off x="7689978" y="1958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4" name="正方形/長方形 83"/>
              <p:cNvSpPr/>
              <p:nvPr/>
            </p:nvSpPr>
            <p:spPr>
              <a:xfrm>
                <a:off x="8337978" y="1958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5" name="正方形/長方形 84"/>
              <p:cNvSpPr/>
              <p:nvPr/>
            </p:nvSpPr>
            <p:spPr>
              <a:xfrm>
                <a:off x="8121978" y="1958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6" name="正方形/長方形 85"/>
              <p:cNvSpPr/>
              <p:nvPr/>
            </p:nvSpPr>
            <p:spPr>
              <a:xfrm>
                <a:off x="7905978" y="1958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sp>
        <p:nvSpPr>
          <p:cNvPr id="87" name="テキスト ボックス 86"/>
          <p:cNvSpPr txBox="1"/>
          <p:nvPr/>
        </p:nvSpPr>
        <p:spPr>
          <a:xfrm>
            <a:off x="4220963" y="1203032"/>
            <a:ext cx="1723549" cy="461665"/>
          </a:xfrm>
          <a:prstGeom prst="rect">
            <a:avLst/>
          </a:prstGeom>
          <a:noFill/>
        </p:spPr>
        <p:txBody>
          <a:bodyPr wrap="none" rtlCol="0">
            <a:spAutoFit/>
          </a:bodyPr>
          <a:lstStyle/>
          <a:p>
            <a:r>
              <a:rPr kumimoji="1" lang="ja-JP" altLang="en-US" sz="2400" dirty="0"/>
              <a:t>現在の盤面</a:t>
            </a:r>
          </a:p>
        </p:txBody>
      </p:sp>
      <p:grpSp>
        <p:nvGrpSpPr>
          <p:cNvPr id="51" name="グループ化 50"/>
          <p:cNvGrpSpPr/>
          <p:nvPr/>
        </p:nvGrpSpPr>
        <p:grpSpPr>
          <a:xfrm>
            <a:off x="872075" y="1381310"/>
            <a:ext cx="6012158" cy="2033693"/>
            <a:chOff x="872075" y="1381310"/>
            <a:chExt cx="6012158" cy="2033693"/>
          </a:xfrm>
        </p:grpSpPr>
        <p:sp>
          <p:nvSpPr>
            <p:cNvPr id="116" name="二等辺三角形 115"/>
            <p:cNvSpPr/>
            <p:nvPr/>
          </p:nvSpPr>
          <p:spPr>
            <a:xfrm>
              <a:off x="872075" y="2123096"/>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17" name="円/楕円 116"/>
            <p:cNvSpPr/>
            <p:nvPr/>
          </p:nvSpPr>
          <p:spPr>
            <a:xfrm>
              <a:off x="3799596" y="1381310"/>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118" name="直線コネクタ 117"/>
            <p:cNvCxnSpPr>
              <a:stCxn id="122" idx="1"/>
              <a:endCxn id="117" idx="4"/>
            </p:cNvCxnSpPr>
            <p:nvPr/>
          </p:nvCxnSpPr>
          <p:spPr>
            <a:xfrm flipH="1" flipV="1">
              <a:off x="3907596" y="1597310"/>
              <a:ext cx="2166425" cy="3932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19" name="直線コネクタ 118"/>
            <p:cNvCxnSpPr>
              <a:stCxn id="117" idx="4"/>
              <a:endCxn id="125" idx="0"/>
            </p:cNvCxnSpPr>
            <p:nvPr/>
          </p:nvCxnSpPr>
          <p:spPr>
            <a:xfrm flipH="1">
              <a:off x="1605918" y="1597310"/>
              <a:ext cx="2301678" cy="3293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0" name="直線コネクタ 119"/>
            <p:cNvCxnSpPr>
              <a:stCxn id="123" idx="0"/>
              <a:endCxn id="117" idx="4"/>
            </p:cNvCxnSpPr>
            <p:nvPr/>
          </p:nvCxnSpPr>
          <p:spPr>
            <a:xfrm flipH="1" flipV="1">
              <a:off x="3907596" y="1597310"/>
              <a:ext cx="716035" cy="31671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1" name="直線コネクタ 120"/>
            <p:cNvCxnSpPr>
              <a:stCxn id="124" idx="0"/>
              <a:endCxn id="117" idx="4"/>
            </p:cNvCxnSpPr>
            <p:nvPr/>
          </p:nvCxnSpPr>
          <p:spPr>
            <a:xfrm flipV="1">
              <a:off x="3145861" y="1597310"/>
              <a:ext cx="761735" cy="3293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22" name="円/楕円 121"/>
            <p:cNvSpPr/>
            <p:nvPr/>
          </p:nvSpPr>
          <p:spPr>
            <a:xfrm>
              <a:off x="6042389" y="1958950"/>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23" name="円/楕円 122"/>
            <p:cNvSpPr/>
            <p:nvPr/>
          </p:nvSpPr>
          <p:spPr>
            <a:xfrm>
              <a:off x="4515631" y="1914028"/>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24" name="円/楕円 123"/>
            <p:cNvSpPr/>
            <p:nvPr/>
          </p:nvSpPr>
          <p:spPr>
            <a:xfrm>
              <a:off x="3037861" y="1926634"/>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25" name="円/楕円 124"/>
            <p:cNvSpPr/>
            <p:nvPr/>
          </p:nvSpPr>
          <p:spPr>
            <a:xfrm>
              <a:off x="1497918" y="192663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26" name="二等辺三角形 125"/>
            <p:cNvSpPr/>
            <p:nvPr/>
          </p:nvSpPr>
          <p:spPr>
            <a:xfrm>
              <a:off x="2402070" y="2123095"/>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28" name="二等辺三角形 127"/>
            <p:cNvSpPr/>
            <p:nvPr/>
          </p:nvSpPr>
          <p:spPr>
            <a:xfrm>
              <a:off x="3889823" y="2123095"/>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29" name="二等辺三角形 128"/>
            <p:cNvSpPr/>
            <p:nvPr/>
          </p:nvSpPr>
          <p:spPr>
            <a:xfrm>
              <a:off x="5416546" y="2123095"/>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grpSp>
      <p:cxnSp>
        <p:nvCxnSpPr>
          <p:cNvPr id="53" name="直線コネクタ 52"/>
          <p:cNvCxnSpPr/>
          <p:nvPr/>
        </p:nvCxnSpPr>
        <p:spPr>
          <a:xfrm>
            <a:off x="606959" y="2762347"/>
            <a:ext cx="7083019" cy="0"/>
          </a:xfrm>
          <a:prstGeom prst="line">
            <a:avLst/>
          </a:prstGeom>
          <a:ln>
            <a:prstDash val="lgDashDot"/>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47" name="円/楕円 146"/>
          <p:cNvSpPr/>
          <p:nvPr/>
        </p:nvSpPr>
        <p:spPr>
          <a:xfrm>
            <a:off x="3794280" y="1377144"/>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544026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wipe(up)">
                                      <p:cBhvr>
                                        <p:cTn id="7" dur="500"/>
                                        <p:tgtEl>
                                          <p:spTgt spid="5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3"/>
                                        </p:tgtEl>
                                        <p:attrNameLst>
                                          <p:attrName>style.visibility</p:attrName>
                                        </p:attrNameLst>
                                      </p:cBhvr>
                                      <p:to>
                                        <p:strVal val="visible"/>
                                      </p:to>
                                    </p:set>
                                    <p:animEffect transition="in" filter="wipe(left)">
                                      <p:cBhvr>
                                        <p:cTn id="12" dur="500"/>
                                        <p:tgtEl>
                                          <p:spTgt spid="5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fade">
                                      <p:cBhvr>
                                        <p:cTn id="17" dur="500"/>
                                        <p:tgtEl>
                                          <p:spTgt spid="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animEffect transition="in" filter="fade">
                                      <p:cBhvr>
                                        <p:cTn id="22" dur="500"/>
                                        <p:tgtEl>
                                          <p:spTgt spid="3">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Effect transition="in" filter="fade">
                                      <p:cBhvr>
                                        <p:cTn id="27" dur="500"/>
                                        <p:tgtEl>
                                          <p:spTgt spid="3">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31"/>
                                        </p:tgtEl>
                                        <p:attrNameLst>
                                          <p:attrName>style.visibility</p:attrName>
                                        </p:attrNameLst>
                                      </p:cBhvr>
                                      <p:to>
                                        <p:strVal val="visible"/>
                                      </p:to>
                                    </p:set>
                                    <p:animEffect transition="in" filter="fade">
                                      <p:cBhvr>
                                        <p:cTn id="32" dur="500"/>
                                        <p:tgtEl>
                                          <p:spTgt spid="1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 grpId="0" animBg="1"/>
    </p:bldLst>
  </p:timing>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ああ</a:t>
            </a:r>
          </a:p>
        </p:txBody>
      </p:sp>
      <p:sp>
        <p:nvSpPr>
          <p:cNvPr id="3" name="コンテンツ プレースホルダー 2"/>
          <p:cNvSpPr>
            <a:spLocks noGrp="1"/>
          </p:cNvSpPr>
          <p:nvPr>
            <p:ph idx="1"/>
          </p:nvPr>
        </p:nvSpPr>
        <p:spPr/>
        <p:txBody>
          <a:bodyPr/>
          <a:lstStyle/>
          <a:p>
            <a:endParaRPr kumimoji="1" lang="ja-JP" altLang="en-US"/>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42</a:t>
            </a:fld>
            <a:endParaRPr lang="ja-JP" altLang="en-US" dirty="0"/>
          </a:p>
        </p:txBody>
      </p:sp>
    </p:spTree>
    <p:extLst>
      <p:ext uri="{BB962C8B-B14F-4D97-AF65-F5344CB8AC3E}">
        <p14:creationId xmlns:p14="http://schemas.microsoft.com/office/powerpoint/2010/main" val="125158111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en-US" altLang="ja-JP" dirty="0"/>
              <a:t>Flood-It</a:t>
            </a:r>
            <a:r>
              <a:rPr lang="ja-JP" altLang="en-US" dirty="0"/>
              <a:t>の</a:t>
            </a:r>
            <a:r>
              <a:rPr lang="en-US" altLang="ja-JP" dirty="0"/>
              <a:t>AI</a:t>
            </a:r>
            <a:r>
              <a:rPr lang="ja-JP" altLang="en-US" dirty="0"/>
              <a:t>の作成</a:t>
            </a:r>
          </a:p>
        </p:txBody>
      </p:sp>
      <p:sp>
        <p:nvSpPr>
          <p:cNvPr id="3" name="コンテンツ プレースホルダー 2"/>
          <p:cNvSpPr>
            <a:spLocks noGrp="1"/>
          </p:cNvSpPr>
          <p:nvPr>
            <p:ph idx="1"/>
          </p:nvPr>
        </p:nvSpPr>
        <p:spPr/>
        <p:txBody>
          <a:bodyPr>
            <a:noAutofit/>
          </a:bodyPr>
          <a:lstStyle/>
          <a:p>
            <a:pPr marL="457200" indent="-457200">
              <a:buFont typeface="Arial" panose="020B0604020202020204" pitchFamily="34" charset="0"/>
              <a:buChar char="•"/>
            </a:pPr>
            <a:r>
              <a:rPr lang="ja-JP" altLang="en-US" dirty="0"/>
              <a:t>モンテカルロ法の</a:t>
            </a:r>
            <a:r>
              <a:rPr lang="en-US" altLang="ja-JP" dirty="0"/>
              <a:t>AI</a:t>
            </a:r>
            <a:r>
              <a:rPr lang="ja-JP" altLang="en-US" dirty="0"/>
              <a:t>のプログラムを作る</a:t>
            </a:r>
          </a:p>
          <a:p>
            <a:pPr marL="457200" indent="-457200">
              <a:buFont typeface="Arial" panose="020B0604020202020204" pitchFamily="34" charset="0"/>
              <a:buChar char="•"/>
            </a:pPr>
            <a:r>
              <a:rPr lang="ja-JP" altLang="en-US" dirty="0"/>
              <a:t>対戦テスト用プログラムを作る</a:t>
            </a:r>
          </a:p>
          <a:p>
            <a:pPr marL="457200" indent="-457200">
              <a:buFont typeface="Arial" panose="020B0604020202020204" pitchFamily="34" charset="0"/>
              <a:buChar char="•"/>
            </a:pPr>
            <a:r>
              <a:rPr lang="ja-JP" altLang="en-US" dirty="0"/>
              <a:t>既存の</a:t>
            </a:r>
            <a:r>
              <a:rPr lang="en-US" altLang="ja-JP" dirty="0"/>
              <a:t>AI</a:t>
            </a:r>
            <a:r>
              <a:rPr lang="ja-JP" altLang="en-US" dirty="0"/>
              <a:t>と戦わせて勝率を確認する</a:t>
            </a:r>
            <a:endParaRPr lang="en-US" altLang="ja-JP"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43</a:t>
            </a:fld>
            <a:endParaRPr lang="ja-JP" altLang="en-US" dirty="0"/>
          </a:p>
        </p:txBody>
      </p:sp>
    </p:spTree>
    <p:extLst>
      <p:ext uri="{BB962C8B-B14F-4D97-AF65-F5344CB8AC3E}">
        <p14:creationId xmlns:p14="http://schemas.microsoft.com/office/powerpoint/2010/main" val="66205513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当面の</a:t>
            </a:r>
          </a:p>
        </p:txBody>
      </p:sp>
      <p:sp>
        <p:nvSpPr>
          <p:cNvPr id="3" name="コンテンツ プレースホルダー 2"/>
          <p:cNvSpPr>
            <a:spLocks noGrp="1"/>
          </p:cNvSpPr>
          <p:nvPr>
            <p:ph idx="1"/>
          </p:nvPr>
        </p:nvSpPr>
        <p:spPr/>
        <p:txBody>
          <a:bodyPr/>
          <a:lstStyle/>
          <a:p>
            <a:endParaRPr kumimoji="1" lang="ja-JP" altLang="en-US"/>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44</a:t>
            </a:fld>
            <a:endParaRPr lang="ja-JP" altLang="en-US" dirty="0"/>
          </a:p>
        </p:txBody>
      </p:sp>
    </p:spTree>
    <p:extLst>
      <p:ext uri="{BB962C8B-B14F-4D97-AF65-F5344CB8AC3E}">
        <p14:creationId xmlns:p14="http://schemas.microsoft.com/office/powerpoint/2010/main" val="33785067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en-US" altLang="ja-JP" dirty="0"/>
              <a:t>AI</a:t>
            </a:r>
            <a:r>
              <a:rPr lang="ja-JP" altLang="en-US" dirty="0"/>
              <a:t>の強化</a:t>
            </a:r>
            <a:endParaRPr kumimoji="1" lang="ja-JP" altLang="en-US" dirty="0"/>
          </a:p>
        </p:txBody>
      </p:sp>
      <p:sp>
        <p:nvSpPr>
          <p:cNvPr id="3" name="コンテンツ プレースホルダー 2"/>
          <p:cNvSpPr>
            <a:spLocks noGrp="1"/>
          </p:cNvSpPr>
          <p:nvPr>
            <p:ph idx="1"/>
          </p:nvPr>
        </p:nvSpPr>
        <p:spPr>
          <a:xfrm>
            <a:off x="355200" y="1711732"/>
            <a:ext cx="4088040" cy="1100376"/>
          </a:xfrm>
        </p:spPr>
        <p:txBody>
          <a:bodyPr/>
          <a:lstStyle/>
          <a:p>
            <a:r>
              <a:rPr kumimoji="1" lang="ja-JP" altLang="en-US" dirty="0"/>
              <a:t>ゲーム終了まで試す</a:t>
            </a:r>
            <a:endParaRPr kumimoji="1" lang="en-US" altLang="ja-JP" dirty="0"/>
          </a:p>
          <a:p>
            <a:r>
              <a:rPr kumimoji="1" lang="ja-JP" altLang="en-US" dirty="0"/>
              <a:t>回数を増やす</a:t>
            </a:r>
            <a:endParaRPr lang="en-US" altLang="ja-JP" dirty="0"/>
          </a:p>
          <a:p>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45</a:t>
            </a:fld>
            <a:endParaRPr lang="ja-JP" altLang="en-US" dirty="0"/>
          </a:p>
        </p:txBody>
      </p:sp>
      <p:sp>
        <p:nvSpPr>
          <p:cNvPr id="5" name="二等辺三角形 4"/>
          <p:cNvSpPr/>
          <p:nvPr/>
        </p:nvSpPr>
        <p:spPr>
          <a:xfrm>
            <a:off x="82518" y="4067644"/>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6" name="円/楕円 5"/>
          <p:cNvSpPr/>
          <p:nvPr/>
        </p:nvSpPr>
        <p:spPr>
          <a:xfrm>
            <a:off x="2132844" y="3300331"/>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7" name="直線コネクタ 6"/>
          <p:cNvCxnSpPr>
            <a:stCxn id="12" idx="1"/>
            <a:endCxn id="6" idx="4"/>
          </p:cNvCxnSpPr>
          <p:nvPr/>
        </p:nvCxnSpPr>
        <p:spPr>
          <a:xfrm flipH="1" flipV="1">
            <a:off x="2240844" y="3516331"/>
            <a:ext cx="1581726" cy="3669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 name="直線コネクタ 7"/>
          <p:cNvCxnSpPr>
            <a:stCxn id="6" idx="4"/>
            <a:endCxn id="15" idx="0"/>
          </p:cNvCxnSpPr>
          <p:nvPr/>
        </p:nvCxnSpPr>
        <p:spPr>
          <a:xfrm flipH="1">
            <a:off x="612870" y="3516331"/>
            <a:ext cx="1627974" cy="33531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 name="直線コネクタ 8"/>
          <p:cNvCxnSpPr>
            <a:stCxn id="13" idx="0"/>
            <a:endCxn id="6" idx="4"/>
          </p:cNvCxnSpPr>
          <p:nvPr/>
        </p:nvCxnSpPr>
        <p:spPr>
          <a:xfrm flipH="1" flipV="1">
            <a:off x="2240844" y="3516331"/>
            <a:ext cx="553222" cy="335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 name="直線コネクタ 9"/>
          <p:cNvCxnSpPr>
            <a:stCxn id="14" idx="0"/>
            <a:endCxn id="6" idx="4"/>
          </p:cNvCxnSpPr>
          <p:nvPr/>
        </p:nvCxnSpPr>
        <p:spPr>
          <a:xfrm flipV="1">
            <a:off x="1732629" y="3516331"/>
            <a:ext cx="508215" cy="3353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 name="テキスト ボックス 10"/>
          <p:cNvSpPr txBox="1"/>
          <p:nvPr/>
        </p:nvSpPr>
        <p:spPr>
          <a:xfrm>
            <a:off x="2380579" y="3174961"/>
            <a:ext cx="1723549" cy="461665"/>
          </a:xfrm>
          <a:prstGeom prst="rect">
            <a:avLst/>
          </a:prstGeom>
          <a:noFill/>
        </p:spPr>
        <p:txBody>
          <a:bodyPr wrap="none" rtlCol="0">
            <a:spAutoFit/>
          </a:bodyPr>
          <a:lstStyle/>
          <a:p>
            <a:r>
              <a:rPr kumimoji="1" lang="ja-JP" altLang="en-US" sz="2400" dirty="0"/>
              <a:t>現在の盤面</a:t>
            </a:r>
          </a:p>
        </p:txBody>
      </p:sp>
      <p:sp>
        <p:nvSpPr>
          <p:cNvPr id="12" name="円/楕円 11"/>
          <p:cNvSpPr/>
          <p:nvPr/>
        </p:nvSpPr>
        <p:spPr>
          <a:xfrm>
            <a:off x="3790938" y="3851644"/>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3" name="円/楕円 12"/>
          <p:cNvSpPr/>
          <p:nvPr/>
        </p:nvSpPr>
        <p:spPr>
          <a:xfrm>
            <a:off x="2686066" y="3851641"/>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4" name="円/楕円 13"/>
          <p:cNvSpPr/>
          <p:nvPr/>
        </p:nvSpPr>
        <p:spPr>
          <a:xfrm>
            <a:off x="1624629" y="3851642"/>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 name="円/楕円 14"/>
          <p:cNvSpPr/>
          <p:nvPr/>
        </p:nvSpPr>
        <p:spPr>
          <a:xfrm>
            <a:off x="504870" y="385164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6" name="二等辺三角形 15"/>
          <p:cNvSpPr/>
          <p:nvPr/>
        </p:nvSpPr>
        <p:spPr>
          <a:xfrm>
            <a:off x="1188252" y="4067642"/>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7" name="二等辺三角形 16"/>
          <p:cNvSpPr/>
          <p:nvPr/>
        </p:nvSpPr>
        <p:spPr>
          <a:xfrm>
            <a:off x="226345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8" name="二等辺三角形 17"/>
          <p:cNvSpPr/>
          <p:nvPr/>
        </p:nvSpPr>
        <p:spPr>
          <a:xfrm>
            <a:off x="336682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9" name="テキスト ボックス 18"/>
          <p:cNvSpPr txBox="1"/>
          <p:nvPr/>
        </p:nvSpPr>
        <p:spPr>
          <a:xfrm>
            <a:off x="4115941" y="3728810"/>
            <a:ext cx="1415772" cy="461665"/>
          </a:xfrm>
          <a:prstGeom prst="rect">
            <a:avLst/>
          </a:prstGeom>
          <a:noFill/>
        </p:spPr>
        <p:txBody>
          <a:bodyPr wrap="none" rtlCol="0">
            <a:spAutoFit/>
          </a:bodyPr>
          <a:lstStyle/>
          <a:p>
            <a:r>
              <a:rPr kumimoji="1" lang="ja-JP" altLang="en-US" sz="2400" dirty="0"/>
              <a:t>次の操作</a:t>
            </a:r>
          </a:p>
        </p:txBody>
      </p:sp>
      <p:sp>
        <p:nvSpPr>
          <p:cNvPr id="20" name="円/楕円 19"/>
          <p:cNvSpPr/>
          <p:nvPr/>
        </p:nvSpPr>
        <p:spPr>
          <a:xfrm>
            <a:off x="3618572" y="62524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乗算記号 20"/>
          <p:cNvSpPr/>
          <p:nvPr/>
        </p:nvSpPr>
        <p:spPr>
          <a:xfrm>
            <a:off x="3304816" y="6198472"/>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2" name="円/楕円 21"/>
          <p:cNvSpPr/>
          <p:nvPr/>
        </p:nvSpPr>
        <p:spPr>
          <a:xfrm>
            <a:off x="3937439"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22"/>
          <p:cNvSpPr/>
          <p:nvPr/>
        </p:nvSpPr>
        <p:spPr>
          <a:xfrm>
            <a:off x="4256306"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円/楕円 23"/>
          <p:cNvSpPr/>
          <p:nvPr/>
        </p:nvSpPr>
        <p:spPr>
          <a:xfrm>
            <a:off x="2573070" y="62450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24"/>
          <p:cNvSpPr/>
          <p:nvPr/>
        </p:nvSpPr>
        <p:spPr>
          <a:xfrm>
            <a:off x="2301455" y="6248269"/>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25"/>
          <p:cNvSpPr/>
          <p:nvPr/>
        </p:nvSpPr>
        <p:spPr>
          <a:xfrm>
            <a:off x="2844685" y="625138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円/楕円 26"/>
          <p:cNvSpPr/>
          <p:nvPr/>
        </p:nvSpPr>
        <p:spPr>
          <a:xfrm>
            <a:off x="3104194" y="6255585"/>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乗算記号 27"/>
          <p:cNvSpPr/>
          <p:nvPr/>
        </p:nvSpPr>
        <p:spPr>
          <a:xfrm>
            <a:off x="848031"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9" name="乗算記号 28"/>
          <p:cNvSpPr/>
          <p:nvPr/>
        </p:nvSpPr>
        <p:spPr>
          <a:xfrm>
            <a:off x="6553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0" name="乗算記号 29"/>
          <p:cNvSpPr/>
          <p:nvPr/>
        </p:nvSpPr>
        <p:spPr>
          <a:xfrm>
            <a:off x="119785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1" name="乗算記号 30"/>
          <p:cNvSpPr/>
          <p:nvPr/>
        </p:nvSpPr>
        <p:spPr>
          <a:xfrm>
            <a:off x="323409"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2" name="乗算記号 31"/>
          <p:cNvSpPr/>
          <p:nvPr/>
        </p:nvSpPr>
        <p:spPr>
          <a:xfrm>
            <a:off x="145834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3" name="乗算記号 32"/>
          <p:cNvSpPr/>
          <p:nvPr/>
        </p:nvSpPr>
        <p:spPr>
          <a:xfrm>
            <a:off x="171380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4" name="乗算記号 33"/>
          <p:cNvSpPr/>
          <p:nvPr/>
        </p:nvSpPr>
        <p:spPr>
          <a:xfrm>
            <a:off x="1981607"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5" name="円/楕円 34"/>
          <p:cNvSpPr/>
          <p:nvPr/>
        </p:nvSpPr>
        <p:spPr>
          <a:xfrm>
            <a:off x="634742" y="622622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テキスト ボックス 35"/>
          <p:cNvSpPr txBox="1"/>
          <p:nvPr/>
        </p:nvSpPr>
        <p:spPr>
          <a:xfrm>
            <a:off x="1110516" y="6442228"/>
            <a:ext cx="1694695" cy="461665"/>
          </a:xfrm>
          <a:prstGeom prst="rect">
            <a:avLst/>
          </a:prstGeom>
          <a:noFill/>
        </p:spPr>
        <p:txBody>
          <a:bodyPr wrap="none" rtlCol="0">
            <a:spAutoFit/>
          </a:bodyPr>
          <a:lstStyle/>
          <a:p>
            <a:r>
              <a:rPr kumimoji="1" lang="ja-JP" altLang="en-US" sz="2400" dirty="0"/>
              <a:t>ゲーム終了</a:t>
            </a:r>
          </a:p>
        </p:txBody>
      </p:sp>
      <p:sp>
        <p:nvSpPr>
          <p:cNvPr id="37" name="円/楕円 36"/>
          <p:cNvSpPr/>
          <p:nvPr/>
        </p:nvSpPr>
        <p:spPr>
          <a:xfrm>
            <a:off x="4643532" y="5128344"/>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乗算記号 37"/>
          <p:cNvSpPr/>
          <p:nvPr/>
        </p:nvSpPr>
        <p:spPr>
          <a:xfrm>
            <a:off x="4594859" y="5357069"/>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9" name="テキスト ボックス 38"/>
          <p:cNvSpPr txBox="1"/>
          <p:nvPr/>
        </p:nvSpPr>
        <p:spPr>
          <a:xfrm>
            <a:off x="4869430" y="5033904"/>
            <a:ext cx="633507" cy="646331"/>
          </a:xfrm>
          <a:prstGeom prst="rect">
            <a:avLst/>
          </a:prstGeom>
          <a:noFill/>
        </p:spPr>
        <p:txBody>
          <a:bodyPr wrap="none" rtlCol="0">
            <a:spAutoFit/>
          </a:bodyPr>
          <a:lstStyle/>
          <a:p>
            <a:r>
              <a:rPr kumimoji="1" lang="ja-JP" altLang="en-US" dirty="0"/>
              <a:t>勝ち</a:t>
            </a:r>
            <a:endParaRPr kumimoji="1" lang="en-US" altLang="ja-JP" dirty="0"/>
          </a:p>
          <a:p>
            <a:r>
              <a:rPr lang="ja-JP" altLang="en-US" dirty="0"/>
              <a:t>負け</a:t>
            </a:r>
            <a:endParaRPr kumimoji="1" lang="ja-JP" altLang="en-US" dirty="0"/>
          </a:p>
        </p:txBody>
      </p:sp>
      <p:sp>
        <p:nvSpPr>
          <p:cNvPr id="40" name="角丸四角形 39"/>
          <p:cNvSpPr/>
          <p:nvPr/>
        </p:nvSpPr>
        <p:spPr>
          <a:xfrm>
            <a:off x="330477" y="3708837"/>
            <a:ext cx="1714393" cy="501610"/>
          </a:xfrm>
          <a:prstGeom prst="roundRect">
            <a:avLst/>
          </a:prstGeom>
          <a:noFill/>
          <a:ln w="57150">
            <a:solidFill>
              <a:srgbClr val="0070C0"/>
            </a:solidFill>
            <a:prstDash val="sysDash"/>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p>
        </p:txBody>
      </p:sp>
      <p:sp>
        <p:nvSpPr>
          <p:cNvPr id="41" name="角丸四角形 40"/>
          <p:cNvSpPr/>
          <p:nvPr/>
        </p:nvSpPr>
        <p:spPr>
          <a:xfrm>
            <a:off x="2458539" y="3718072"/>
            <a:ext cx="1714393" cy="501610"/>
          </a:xfrm>
          <a:prstGeom prst="roundRect">
            <a:avLst/>
          </a:prstGeom>
          <a:noFill/>
          <a:ln w="57150">
            <a:solidFill>
              <a:srgbClr val="FF0000"/>
            </a:solidFill>
            <a:prstDash val="sysDash"/>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p>
        </p:txBody>
      </p:sp>
      <p:sp>
        <p:nvSpPr>
          <p:cNvPr id="42" name="角丸四角形吹き出し 41"/>
          <p:cNvSpPr/>
          <p:nvPr/>
        </p:nvSpPr>
        <p:spPr>
          <a:xfrm>
            <a:off x="473135" y="3128662"/>
            <a:ext cx="1247220" cy="461665"/>
          </a:xfrm>
          <a:prstGeom prst="wedgeRoundRectCallout">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勝率：</a:t>
            </a:r>
            <a:r>
              <a:rPr kumimoji="1" lang="ja-JP" altLang="en-US" dirty="0">
                <a:solidFill>
                  <a:srgbClr val="0070C0"/>
                </a:solidFill>
              </a:rPr>
              <a:t>低</a:t>
            </a:r>
          </a:p>
        </p:txBody>
      </p:sp>
      <p:sp>
        <p:nvSpPr>
          <p:cNvPr id="43" name="角丸四角形吹き出し 42"/>
          <p:cNvSpPr/>
          <p:nvPr/>
        </p:nvSpPr>
        <p:spPr>
          <a:xfrm>
            <a:off x="4162110" y="3172649"/>
            <a:ext cx="1247220" cy="461665"/>
          </a:xfrm>
          <a:prstGeom prst="wedgeRoundRectCallout">
            <a:avLst>
              <a:gd name="adj1" fmla="val -53002"/>
              <a:gd name="adj2" fmla="val 60479"/>
              <a:gd name="adj3" fmla="val 16667"/>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勝率：</a:t>
            </a:r>
            <a:r>
              <a:rPr kumimoji="1" lang="ja-JP" altLang="en-US" dirty="0">
                <a:solidFill>
                  <a:srgbClr val="FF0000"/>
                </a:solidFill>
              </a:rPr>
              <a:t>高</a:t>
            </a:r>
          </a:p>
        </p:txBody>
      </p:sp>
      <p:sp>
        <p:nvSpPr>
          <p:cNvPr id="44" name="正方形/長方形 43"/>
          <p:cNvSpPr/>
          <p:nvPr/>
        </p:nvSpPr>
        <p:spPr>
          <a:xfrm>
            <a:off x="5128589" y="1740767"/>
            <a:ext cx="4343807" cy="954107"/>
          </a:xfrm>
          <a:prstGeom prst="rect">
            <a:avLst/>
          </a:prstGeom>
        </p:spPr>
        <p:txBody>
          <a:bodyPr wrap="square">
            <a:spAutoFit/>
          </a:bodyPr>
          <a:lstStyle/>
          <a:p>
            <a:pPr marL="285750" indent="-285750">
              <a:buFont typeface="Arial" panose="020B0604020202020204" pitchFamily="34" charset="0"/>
              <a:buChar char="•"/>
            </a:pPr>
            <a:r>
              <a:rPr lang="ja-JP" altLang="en-US" sz="2800" dirty="0">
                <a:solidFill>
                  <a:srgbClr val="00B050"/>
                </a:solidFill>
              </a:rPr>
              <a:t>選択の精度が上がる</a:t>
            </a:r>
            <a:endParaRPr lang="en-US" altLang="ja-JP" sz="2800" dirty="0">
              <a:solidFill>
                <a:srgbClr val="00B050"/>
              </a:solidFill>
            </a:endParaRPr>
          </a:p>
          <a:p>
            <a:pPr marL="285750" indent="-285750">
              <a:buFont typeface="Arial" panose="020B0604020202020204" pitchFamily="34" charset="0"/>
              <a:buChar char="•"/>
            </a:pPr>
            <a:r>
              <a:rPr lang="ja-JP" altLang="en-US" sz="2800" dirty="0">
                <a:solidFill>
                  <a:srgbClr val="7030A0"/>
                </a:solidFill>
              </a:rPr>
              <a:t>計算時間が増える</a:t>
            </a:r>
            <a:endParaRPr lang="en-US" altLang="ja-JP" sz="2800" dirty="0">
              <a:solidFill>
                <a:srgbClr val="7030A0"/>
              </a:solidFill>
            </a:endParaRPr>
          </a:p>
        </p:txBody>
      </p:sp>
      <p:sp>
        <p:nvSpPr>
          <p:cNvPr id="45" name="下矢印 44"/>
          <p:cNvSpPr/>
          <p:nvPr/>
        </p:nvSpPr>
        <p:spPr>
          <a:xfrm rot="16200000">
            <a:off x="4309266" y="2101961"/>
            <a:ext cx="443849" cy="3069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円/楕円 47"/>
          <p:cNvSpPr/>
          <p:nvPr/>
        </p:nvSpPr>
        <p:spPr>
          <a:xfrm>
            <a:off x="1810510" y="595941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円/楕円 49"/>
          <p:cNvSpPr/>
          <p:nvPr/>
        </p:nvSpPr>
        <p:spPr>
          <a:xfrm>
            <a:off x="3845676" y="5941690"/>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乗算記号 50"/>
          <p:cNvSpPr/>
          <p:nvPr/>
        </p:nvSpPr>
        <p:spPr>
          <a:xfrm>
            <a:off x="215939" y="5897524"/>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53" name="正方形/長方形 52"/>
          <p:cNvSpPr/>
          <p:nvPr/>
        </p:nvSpPr>
        <p:spPr>
          <a:xfrm>
            <a:off x="5470666" y="4320897"/>
            <a:ext cx="3659652" cy="830997"/>
          </a:xfrm>
          <a:prstGeom prst="rect">
            <a:avLst/>
          </a:prstGeom>
        </p:spPr>
        <p:txBody>
          <a:bodyPr wrap="square">
            <a:spAutoFit/>
          </a:bodyPr>
          <a:lstStyle/>
          <a:p>
            <a:pPr algn="ctr"/>
            <a:r>
              <a:rPr lang="ja-JP" altLang="en-US" sz="2400" dirty="0">
                <a:solidFill>
                  <a:srgbClr val="FF0000"/>
                </a:solidFill>
              </a:rPr>
              <a:t>勝率が高そうな方</a:t>
            </a:r>
            <a:r>
              <a:rPr lang="ja-JP" altLang="en-US" sz="2400" dirty="0"/>
              <a:t>だけ</a:t>
            </a:r>
            <a:endParaRPr lang="en-US" altLang="ja-JP" sz="2400" dirty="0"/>
          </a:p>
          <a:p>
            <a:pPr algn="ctr"/>
            <a:r>
              <a:rPr lang="ja-JP" altLang="en-US" sz="2400" dirty="0"/>
              <a:t>詳しい勝率が判れば良い</a:t>
            </a:r>
          </a:p>
        </p:txBody>
      </p:sp>
      <p:sp>
        <p:nvSpPr>
          <p:cNvPr id="54" name="下矢印 53"/>
          <p:cNvSpPr/>
          <p:nvPr/>
        </p:nvSpPr>
        <p:spPr>
          <a:xfrm>
            <a:off x="7021247" y="5236344"/>
            <a:ext cx="443849" cy="3069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コンテンツ プレースホルダー 2"/>
          <p:cNvSpPr txBox="1">
            <a:spLocks/>
          </p:cNvSpPr>
          <p:nvPr/>
        </p:nvSpPr>
        <p:spPr>
          <a:xfrm>
            <a:off x="6001624" y="5627705"/>
            <a:ext cx="2483093" cy="1057408"/>
          </a:xfrm>
          <a:prstGeom prst="rect">
            <a:avLst/>
          </a:prstGeom>
          <a:noFill/>
          <a:ln>
            <a:solidFill>
              <a:srgbClr val="00B050"/>
            </a:solidFill>
          </a:ln>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ゲーム終了まで</a:t>
            </a:r>
            <a:endParaRPr lang="en-US" altLang="ja-JP" dirty="0"/>
          </a:p>
          <a:p>
            <a:r>
              <a:rPr lang="ja-JP" altLang="en-US" dirty="0"/>
              <a:t>試す回数を分配</a:t>
            </a:r>
            <a:endParaRPr lang="en-US" altLang="ja-JP" dirty="0"/>
          </a:p>
          <a:p>
            <a:endParaRPr lang="ja-JP" altLang="en-US" dirty="0"/>
          </a:p>
        </p:txBody>
      </p:sp>
      <p:sp>
        <p:nvSpPr>
          <p:cNvPr id="57" name="乗算記号 56"/>
          <p:cNvSpPr/>
          <p:nvPr/>
        </p:nvSpPr>
        <p:spPr>
          <a:xfrm>
            <a:off x="2582227" y="5852640"/>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59" name="円/楕円 58"/>
          <p:cNvSpPr/>
          <p:nvPr/>
        </p:nvSpPr>
        <p:spPr>
          <a:xfrm>
            <a:off x="3552252" y="5925841"/>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正方形/長方形 59"/>
          <p:cNvSpPr/>
          <p:nvPr/>
        </p:nvSpPr>
        <p:spPr>
          <a:xfrm>
            <a:off x="5343821" y="3389976"/>
            <a:ext cx="3815986" cy="461665"/>
          </a:xfrm>
          <a:prstGeom prst="rect">
            <a:avLst/>
          </a:prstGeom>
        </p:spPr>
        <p:txBody>
          <a:bodyPr wrap="square">
            <a:spAutoFit/>
          </a:bodyPr>
          <a:lstStyle/>
          <a:p>
            <a:pPr algn="ctr"/>
            <a:r>
              <a:rPr lang="en-US" altLang="ja-JP" sz="2400" dirty="0"/>
              <a:t>AI</a:t>
            </a:r>
            <a:r>
              <a:rPr lang="ja-JP" altLang="en-US" sz="2400" dirty="0"/>
              <a:t>は</a:t>
            </a:r>
            <a:r>
              <a:rPr lang="ja-JP" altLang="en-US" sz="2400" dirty="0">
                <a:solidFill>
                  <a:srgbClr val="FF0000"/>
                </a:solidFill>
              </a:rPr>
              <a:t>勝率が高い</a:t>
            </a:r>
            <a:r>
              <a:rPr lang="ja-JP" altLang="en-US" sz="2400" dirty="0"/>
              <a:t>操作を選ぶ</a:t>
            </a:r>
          </a:p>
        </p:txBody>
      </p:sp>
      <p:sp>
        <p:nvSpPr>
          <p:cNvPr id="61" name="下矢印 60"/>
          <p:cNvSpPr/>
          <p:nvPr/>
        </p:nvSpPr>
        <p:spPr>
          <a:xfrm>
            <a:off x="7021249" y="3973178"/>
            <a:ext cx="443849" cy="3069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正方形/長方形 45"/>
          <p:cNvSpPr/>
          <p:nvPr/>
        </p:nvSpPr>
        <p:spPr>
          <a:xfrm>
            <a:off x="5265298" y="2638820"/>
            <a:ext cx="3642604" cy="523220"/>
          </a:xfrm>
          <a:prstGeom prst="rect">
            <a:avLst/>
          </a:prstGeom>
          <a:ln>
            <a:solidFill>
              <a:schemeClr val="accent4"/>
            </a:solidFill>
          </a:ln>
        </p:spPr>
        <p:txBody>
          <a:bodyPr wrap="square">
            <a:spAutoFit/>
          </a:bodyPr>
          <a:lstStyle/>
          <a:p>
            <a:r>
              <a:rPr lang="ja-JP" altLang="en-US" sz="2800" dirty="0">
                <a:solidFill>
                  <a:srgbClr val="7030A0"/>
                </a:solidFill>
              </a:rPr>
              <a:t>試せる回数は限られる</a:t>
            </a:r>
            <a:endParaRPr lang="en-US" altLang="ja-JP" sz="2800" dirty="0">
              <a:solidFill>
                <a:srgbClr val="7030A0"/>
              </a:solidFill>
            </a:endParaRPr>
          </a:p>
        </p:txBody>
      </p:sp>
      <p:sp>
        <p:nvSpPr>
          <p:cNvPr id="72" name="乗算記号 71"/>
          <p:cNvSpPr/>
          <p:nvPr/>
        </p:nvSpPr>
        <p:spPr>
          <a:xfrm>
            <a:off x="2291622" y="5913137"/>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nvGrpSpPr>
          <p:cNvPr id="49" name="グループ化 48"/>
          <p:cNvGrpSpPr/>
          <p:nvPr/>
        </p:nvGrpSpPr>
        <p:grpSpPr>
          <a:xfrm>
            <a:off x="627921" y="4262243"/>
            <a:ext cx="4157799" cy="471823"/>
            <a:chOff x="610705" y="4498325"/>
            <a:chExt cx="4157799" cy="471823"/>
          </a:xfrm>
        </p:grpSpPr>
        <p:sp>
          <p:nvSpPr>
            <p:cNvPr id="74" name="テキスト ボックス 73"/>
            <p:cNvSpPr txBox="1"/>
            <p:nvPr/>
          </p:nvSpPr>
          <p:spPr>
            <a:xfrm>
              <a:off x="610705" y="4508483"/>
              <a:ext cx="748923" cy="461665"/>
            </a:xfrm>
            <a:prstGeom prst="rect">
              <a:avLst/>
            </a:prstGeom>
            <a:noFill/>
          </p:spPr>
          <p:txBody>
            <a:bodyPr wrap="none" rtlCol="0">
              <a:spAutoFit/>
            </a:bodyPr>
            <a:lstStyle/>
            <a:p>
              <a:r>
                <a:rPr lang="en-US" altLang="ja-JP" sz="2400" dirty="0">
                  <a:solidFill>
                    <a:srgbClr val="00B050"/>
                  </a:solidFill>
                </a:rPr>
                <a:t>20</a:t>
              </a:r>
              <a:r>
                <a:rPr kumimoji="1" lang="en-US" altLang="ja-JP" sz="2400" dirty="0">
                  <a:solidFill>
                    <a:srgbClr val="00B050"/>
                  </a:solidFill>
                </a:rPr>
                <a:t>%</a:t>
              </a:r>
              <a:endParaRPr kumimoji="1" lang="ja-JP" altLang="en-US" sz="2400" dirty="0">
                <a:solidFill>
                  <a:srgbClr val="00B050"/>
                </a:solidFill>
              </a:endParaRPr>
            </a:p>
          </p:txBody>
        </p:sp>
        <p:sp>
          <p:nvSpPr>
            <p:cNvPr id="75" name="テキスト ボックス 74"/>
            <p:cNvSpPr txBox="1"/>
            <p:nvPr/>
          </p:nvSpPr>
          <p:spPr>
            <a:xfrm>
              <a:off x="1753809" y="4508483"/>
              <a:ext cx="748923" cy="461665"/>
            </a:xfrm>
            <a:prstGeom prst="rect">
              <a:avLst/>
            </a:prstGeom>
            <a:noFill/>
          </p:spPr>
          <p:txBody>
            <a:bodyPr wrap="none" rtlCol="0">
              <a:spAutoFit/>
            </a:bodyPr>
            <a:lstStyle/>
            <a:p>
              <a:r>
                <a:rPr lang="en-US" altLang="ja-JP" sz="2400" dirty="0">
                  <a:solidFill>
                    <a:srgbClr val="00B050"/>
                  </a:solidFill>
                </a:rPr>
                <a:t>20</a:t>
              </a:r>
              <a:r>
                <a:rPr kumimoji="1" lang="en-US" altLang="ja-JP" sz="2400" dirty="0">
                  <a:solidFill>
                    <a:srgbClr val="00B050"/>
                  </a:solidFill>
                </a:rPr>
                <a:t>%</a:t>
              </a:r>
              <a:endParaRPr kumimoji="1" lang="ja-JP" altLang="en-US" sz="2400" dirty="0">
                <a:solidFill>
                  <a:srgbClr val="00B050"/>
                </a:solidFill>
              </a:endParaRPr>
            </a:p>
          </p:txBody>
        </p:sp>
        <p:sp>
          <p:nvSpPr>
            <p:cNvPr id="76" name="テキスト ボックス 75"/>
            <p:cNvSpPr txBox="1"/>
            <p:nvPr/>
          </p:nvSpPr>
          <p:spPr>
            <a:xfrm>
              <a:off x="2812099" y="4498325"/>
              <a:ext cx="748923" cy="461665"/>
            </a:xfrm>
            <a:prstGeom prst="rect">
              <a:avLst/>
            </a:prstGeom>
            <a:noFill/>
          </p:spPr>
          <p:txBody>
            <a:bodyPr wrap="none" rtlCol="0">
              <a:spAutoFit/>
            </a:bodyPr>
            <a:lstStyle/>
            <a:p>
              <a:r>
                <a:rPr kumimoji="1" lang="en-US" altLang="ja-JP" sz="2400" dirty="0">
                  <a:solidFill>
                    <a:srgbClr val="00B050"/>
                  </a:solidFill>
                </a:rPr>
                <a:t>80%</a:t>
              </a:r>
              <a:endParaRPr kumimoji="1" lang="ja-JP" altLang="en-US" sz="2400" dirty="0">
                <a:solidFill>
                  <a:srgbClr val="00B050"/>
                </a:solidFill>
              </a:endParaRPr>
            </a:p>
          </p:txBody>
        </p:sp>
        <p:sp>
          <p:nvSpPr>
            <p:cNvPr id="77" name="テキスト ボックス 76"/>
            <p:cNvSpPr txBox="1"/>
            <p:nvPr/>
          </p:nvSpPr>
          <p:spPr>
            <a:xfrm>
              <a:off x="4019581" y="4508483"/>
              <a:ext cx="748923" cy="461665"/>
            </a:xfrm>
            <a:prstGeom prst="rect">
              <a:avLst/>
            </a:prstGeom>
            <a:noFill/>
          </p:spPr>
          <p:txBody>
            <a:bodyPr wrap="none" rtlCol="0">
              <a:spAutoFit/>
            </a:bodyPr>
            <a:lstStyle/>
            <a:p>
              <a:r>
                <a:rPr kumimoji="1" lang="en-US" altLang="ja-JP" sz="2400" dirty="0">
                  <a:solidFill>
                    <a:srgbClr val="00B050"/>
                  </a:solidFill>
                </a:rPr>
                <a:t>80%</a:t>
              </a:r>
              <a:endParaRPr kumimoji="1" lang="ja-JP" altLang="en-US" sz="2400" dirty="0">
                <a:solidFill>
                  <a:srgbClr val="00B050"/>
                </a:solidFill>
              </a:endParaRPr>
            </a:p>
          </p:txBody>
        </p:sp>
      </p:grpSp>
      <p:sp>
        <p:nvSpPr>
          <p:cNvPr id="79" name="円/楕円 78"/>
          <p:cNvSpPr/>
          <p:nvPr/>
        </p:nvSpPr>
        <p:spPr>
          <a:xfrm>
            <a:off x="4034873" y="5658906"/>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乗算記号 79"/>
          <p:cNvSpPr/>
          <p:nvPr/>
        </p:nvSpPr>
        <p:spPr>
          <a:xfrm>
            <a:off x="2782567" y="5732780"/>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nvGrpSpPr>
          <p:cNvPr id="83" name="グループ化 82"/>
          <p:cNvGrpSpPr/>
          <p:nvPr/>
        </p:nvGrpSpPr>
        <p:grpSpPr>
          <a:xfrm>
            <a:off x="2926599" y="4498527"/>
            <a:ext cx="2342849" cy="489122"/>
            <a:chOff x="2910579" y="4610068"/>
            <a:chExt cx="2214678" cy="489122"/>
          </a:xfrm>
        </p:grpSpPr>
        <p:sp>
          <p:nvSpPr>
            <p:cNvPr id="81" name="テキスト ボックス 80"/>
            <p:cNvSpPr txBox="1"/>
            <p:nvPr/>
          </p:nvSpPr>
          <p:spPr>
            <a:xfrm>
              <a:off x="3991613" y="4610068"/>
              <a:ext cx="1133644" cy="461665"/>
            </a:xfrm>
            <a:prstGeom prst="rect">
              <a:avLst/>
            </a:prstGeom>
            <a:noFill/>
          </p:spPr>
          <p:txBody>
            <a:bodyPr wrap="none" rtlCol="0">
              <a:spAutoFit/>
            </a:bodyPr>
            <a:lstStyle/>
            <a:p>
              <a:r>
                <a:rPr lang="ja-JP" altLang="en-US" sz="2400" dirty="0"/>
                <a:t>→ </a:t>
              </a:r>
              <a:r>
                <a:rPr kumimoji="1" lang="en-US" altLang="ja-JP" sz="2400" dirty="0">
                  <a:solidFill>
                    <a:srgbClr val="FF0000"/>
                  </a:solidFill>
                </a:rPr>
                <a:t>88%</a:t>
              </a:r>
              <a:endParaRPr kumimoji="1" lang="ja-JP" altLang="en-US" sz="2400" dirty="0">
                <a:solidFill>
                  <a:srgbClr val="FF0000"/>
                </a:solidFill>
              </a:endParaRPr>
            </a:p>
          </p:txBody>
        </p:sp>
        <p:sp>
          <p:nvSpPr>
            <p:cNvPr id="82" name="テキスト ボックス 81"/>
            <p:cNvSpPr txBox="1"/>
            <p:nvPr/>
          </p:nvSpPr>
          <p:spPr>
            <a:xfrm>
              <a:off x="2910579" y="4637525"/>
              <a:ext cx="1056700" cy="461665"/>
            </a:xfrm>
            <a:prstGeom prst="rect">
              <a:avLst/>
            </a:prstGeom>
            <a:noFill/>
          </p:spPr>
          <p:txBody>
            <a:bodyPr wrap="none" rtlCol="0">
              <a:spAutoFit/>
            </a:bodyPr>
            <a:lstStyle/>
            <a:p>
              <a:r>
                <a:rPr lang="ja-JP" altLang="en-US" sz="2400" dirty="0"/>
                <a:t>→</a:t>
              </a:r>
              <a:r>
                <a:rPr kumimoji="1" lang="en-US" altLang="ja-JP" sz="2400" dirty="0">
                  <a:solidFill>
                    <a:schemeClr val="accent5"/>
                  </a:solidFill>
                </a:rPr>
                <a:t>63%</a:t>
              </a:r>
              <a:endParaRPr kumimoji="1" lang="ja-JP" altLang="en-US" sz="2400" dirty="0">
                <a:solidFill>
                  <a:schemeClr val="accent5"/>
                </a:solidFill>
              </a:endParaRPr>
            </a:p>
          </p:txBody>
        </p:sp>
      </p:grpSp>
      <p:sp>
        <p:nvSpPr>
          <p:cNvPr id="78" name="コンテンツ プレースホルダー 2"/>
          <p:cNvSpPr txBox="1">
            <a:spLocks/>
          </p:cNvSpPr>
          <p:nvPr/>
        </p:nvSpPr>
        <p:spPr>
          <a:xfrm>
            <a:off x="822959" y="758815"/>
            <a:ext cx="7669288" cy="1159024"/>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514350" indent="-514350">
              <a:buFont typeface="+mj-lt"/>
              <a:buAutoNum type="arabicPeriod"/>
            </a:pPr>
            <a:r>
              <a:rPr lang="ja-JP" altLang="en-US" dirty="0"/>
              <a:t>モンテカルロ法の改善アルゴリズムを応用して強くなるか確かめてみる</a:t>
            </a:r>
            <a:endParaRPr lang="en-US" altLang="ja-JP" dirty="0"/>
          </a:p>
        </p:txBody>
      </p:sp>
    </p:spTree>
    <p:extLst>
      <p:ext uri="{BB962C8B-B14F-4D97-AF65-F5344CB8AC3E}">
        <p14:creationId xmlns:p14="http://schemas.microsoft.com/office/powerpoint/2010/main" val="10282503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4">
                                            <p:txEl>
                                              <p:pRg st="1" end="1"/>
                                            </p:txEl>
                                          </p:spTgt>
                                        </p:tgtEl>
                                        <p:attrNameLst>
                                          <p:attrName>style.visibility</p:attrName>
                                        </p:attrNameLst>
                                      </p:cBhvr>
                                      <p:to>
                                        <p:strVal val="visible"/>
                                      </p:to>
                                    </p:set>
                                    <p:animEffect transition="in" filter="fade">
                                      <p:cBhvr>
                                        <p:cTn id="7" dur="500"/>
                                        <p:tgtEl>
                                          <p:spTgt spid="4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6"/>
                                        </p:tgtEl>
                                        <p:attrNameLst>
                                          <p:attrName>style.visibility</p:attrName>
                                        </p:attrNameLst>
                                      </p:cBhvr>
                                      <p:to>
                                        <p:strVal val="visible"/>
                                      </p:to>
                                    </p:set>
                                    <p:animEffect transition="in" filter="fade">
                                      <p:cBhvr>
                                        <p:cTn id="12" dur="500"/>
                                        <p:tgtEl>
                                          <p:spTgt spid="4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0"/>
                                        </p:tgtEl>
                                        <p:attrNameLst>
                                          <p:attrName>style.visibility</p:attrName>
                                        </p:attrNameLst>
                                      </p:cBhvr>
                                      <p:to>
                                        <p:strVal val="visible"/>
                                      </p:to>
                                    </p:set>
                                    <p:animEffect transition="in" filter="fade">
                                      <p:cBhvr>
                                        <p:cTn id="17" dur="500"/>
                                        <p:tgtEl>
                                          <p:spTgt spid="6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61"/>
                                        </p:tgtEl>
                                        <p:attrNameLst>
                                          <p:attrName>style.visibility</p:attrName>
                                        </p:attrNameLst>
                                      </p:cBhvr>
                                      <p:to>
                                        <p:strVal val="visible"/>
                                      </p:to>
                                    </p:set>
                                    <p:animEffect transition="in" filter="wipe(up)">
                                      <p:cBhvr>
                                        <p:cTn id="22" dur="500"/>
                                        <p:tgtEl>
                                          <p:spTgt spid="6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3"/>
                                        </p:tgtEl>
                                        <p:attrNameLst>
                                          <p:attrName>style.visibility</p:attrName>
                                        </p:attrNameLst>
                                      </p:cBhvr>
                                      <p:to>
                                        <p:strVal val="visible"/>
                                      </p:to>
                                    </p:set>
                                    <p:animEffect transition="in" filter="fade">
                                      <p:cBhvr>
                                        <p:cTn id="27" dur="500"/>
                                        <p:tgtEl>
                                          <p:spTgt spid="53"/>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0"/>
                                        </p:tgtEl>
                                        <p:attrNameLst>
                                          <p:attrName>style.visibility</p:attrName>
                                        </p:attrNameLst>
                                      </p:cBhvr>
                                      <p:to>
                                        <p:strVal val="visible"/>
                                      </p:to>
                                    </p:set>
                                    <p:animEffect transition="in" filter="fade">
                                      <p:cBhvr>
                                        <p:cTn id="32" dur="500"/>
                                        <p:tgtEl>
                                          <p:spTgt spid="40"/>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42"/>
                                        </p:tgtEl>
                                        <p:attrNameLst>
                                          <p:attrName>style.visibility</p:attrName>
                                        </p:attrNameLst>
                                      </p:cBhvr>
                                      <p:to>
                                        <p:strVal val="visible"/>
                                      </p:to>
                                    </p:set>
                                    <p:animEffect transition="in" filter="fade">
                                      <p:cBhvr>
                                        <p:cTn id="35" dur="500"/>
                                        <p:tgtEl>
                                          <p:spTgt spid="42"/>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41"/>
                                        </p:tgtEl>
                                        <p:attrNameLst>
                                          <p:attrName>style.visibility</p:attrName>
                                        </p:attrNameLst>
                                      </p:cBhvr>
                                      <p:to>
                                        <p:strVal val="visible"/>
                                      </p:to>
                                    </p:set>
                                    <p:animEffect transition="in" filter="fade">
                                      <p:cBhvr>
                                        <p:cTn id="38" dur="500"/>
                                        <p:tgtEl>
                                          <p:spTgt spid="41"/>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43"/>
                                        </p:tgtEl>
                                        <p:attrNameLst>
                                          <p:attrName>style.visibility</p:attrName>
                                        </p:attrNameLst>
                                      </p:cBhvr>
                                      <p:to>
                                        <p:strVal val="visible"/>
                                      </p:to>
                                    </p:set>
                                    <p:animEffect transition="in" filter="fade">
                                      <p:cBhvr>
                                        <p:cTn id="41" dur="500"/>
                                        <p:tgtEl>
                                          <p:spTgt spid="43"/>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1" fill="hold" grpId="0" nodeType="clickEffect">
                                  <p:stCondLst>
                                    <p:cond delay="0"/>
                                  </p:stCondLst>
                                  <p:childTnLst>
                                    <p:set>
                                      <p:cBhvr>
                                        <p:cTn id="45" dur="1" fill="hold">
                                          <p:stCondLst>
                                            <p:cond delay="0"/>
                                          </p:stCondLst>
                                        </p:cTn>
                                        <p:tgtEl>
                                          <p:spTgt spid="54"/>
                                        </p:tgtEl>
                                        <p:attrNameLst>
                                          <p:attrName>style.visibility</p:attrName>
                                        </p:attrNameLst>
                                      </p:cBhvr>
                                      <p:to>
                                        <p:strVal val="visible"/>
                                      </p:to>
                                    </p:set>
                                    <p:animEffect transition="in" filter="wipe(up)">
                                      <p:cBhvr>
                                        <p:cTn id="46" dur="500"/>
                                        <p:tgtEl>
                                          <p:spTgt spid="54"/>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1" fill="hold" grpId="0" nodeType="clickEffect">
                                  <p:stCondLst>
                                    <p:cond delay="0"/>
                                  </p:stCondLst>
                                  <p:childTnLst>
                                    <p:set>
                                      <p:cBhvr>
                                        <p:cTn id="50" dur="1" fill="hold">
                                          <p:stCondLst>
                                            <p:cond delay="0"/>
                                          </p:stCondLst>
                                        </p:cTn>
                                        <p:tgtEl>
                                          <p:spTgt spid="55"/>
                                        </p:tgtEl>
                                        <p:attrNameLst>
                                          <p:attrName>style.visibility</p:attrName>
                                        </p:attrNameLst>
                                      </p:cBhvr>
                                      <p:to>
                                        <p:strVal val="visible"/>
                                      </p:to>
                                    </p:set>
                                    <p:animEffect transition="in" filter="wipe(up)">
                                      <p:cBhvr>
                                        <p:cTn id="51" dur="500"/>
                                        <p:tgtEl>
                                          <p:spTgt spid="55"/>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57"/>
                                        </p:tgtEl>
                                        <p:attrNameLst>
                                          <p:attrName>style.visibility</p:attrName>
                                        </p:attrNameLst>
                                      </p:cBhvr>
                                      <p:to>
                                        <p:strVal val="visible"/>
                                      </p:to>
                                    </p:set>
                                    <p:animEffect transition="in" filter="fade">
                                      <p:cBhvr>
                                        <p:cTn id="56" dur="500"/>
                                        <p:tgtEl>
                                          <p:spTgt spid="57"/>
                                        </p:tgtEl>
                                      </p:cBhvr>
                                    </p:animEffect>
                                  </p:childTnLst>
                                </p:cTn>
                              </p:par>
                            </p:childTnLst>
                          </p:cTn>
                        </p:par>
                        <p:par>
                          <p:cTn id="57" fill="hold">
                            <p:stCondLst>
                              <p:cond delay="500"/>
                            </p:stCondLst>
                            <p:childTnLst>
                              <p:par>
                                <p:cTn id="58" presetID="10" presetClass="entr" presetSubtype="0" fill="hold" grpId="0" nodeType="afterEffect">
                                  <p:stCondLst>
                                    <p:cond delay="0"/>
                                  </p:stCondLst>
                                  <p:childTnLst>
                                    <p:set>
                                      <p:cBhvr>
                                        <p:cTn id="59" dur="1" fill="hold">
                                          <p:stCondLst>
                                            <p:cond delay="0"/>
                                          </p:stCondLst>
                                        </p:cTn>
                                        <p:tgtEl>
                                          <p:spTgt spid="59"/>
                                        </p:tgtEl>
                                        <p:attrNameLst>
                                          <p:attrName>style.visibility</p:attrName>
                                        </p:attrNameLst>
                                      </p:cBhvr>
                                      <p:to>
                                        <p:strVal val="visible"/>
                                      </p:to>
                                    </p:set>
                                    <p:animEffect transition="in" filter="fade">
                                      <p:cBhvr>
                                        <p:cTn id="60" dur="500"/>
                                        <p:tgtEl>
                                          <p:spTgt spid="59"/>
                                        </p:tgtEl>
                                      </p:cBhvr>
                                    </p:animEffect>
                                  </p:childTnLst>
                                </p:cTn>
                              </p:par>
                            </p:childTnLst>
                          </p:cTn>
                        </p:par>
                        <p:par>
                          <p:cTn id="61" fill="hold">
                            <p:stCondLst>
                              <p:cond delay="1000"/>
                            </p:stCondLst>
                            <p:childTnLst>
                              <p:par>
                                <p:cTn id="62" presetID="10" presetClass="entr" presetSubtype="0" fill="hold" grpId="0" nodeType="afterEffect">
                                  <p:stCondLst>
                                    <p:cond delay="0"/>
                                  </p:stCondLst>
                                  <p:childTnLst>
                                    <p:set>
                                      <p:cBhvr>
                                        <p:cTn id="63" dur="1" fill="hold">
                                          <p:stCondLst>
                                            <p:cond delay="0"/>
                                          </p:stCondLst>
                                        </p:cTn>
                                        <p:tgtEl>
                                          <p:spTgt spid="80"/>
                                        </p:tgtEl>
                                        <p:attrNameLst>
                                          <p:attrName>style.visibility</p:attrName>
                                        </p:attrNameLst>
                                      </p:cBhvr>
                                      <p:to>
                                        <p:strVal val="visible"/>
                                      </p:to>
                                    </p:set>
                                    <p:animEffect transition="in" filter="fade">
                                      <p:cBhvr>
                                        <p:cTn id="64" dur="500"/>
                                        <p:tgtEl>
                                          <p:spTgt spid="80"/>
                                        </p:tgtEl>
                                      </p:cBhvr>
                                    </p:animEffect>
                                  </p:childTnLst>
                                </p:cTn>
                              </p:par>
                            </p:childTnLst>
                          </p:cTn>
                        </p:par>
                        <p:par>
                          <p:cTn id="65" fill="hold">
                            <p:stCondLst>
                              <p:cond delay="1500"/>
                            </p:stCondLst>
                            <p:childTnLst>
                              <p:par>
                                <p:cTn id="66" presetID="10" presetClass="entr" presetSubtype="0" fill="hold" grpId="0" nodeType="afterEffect">
                                  <p:stCondLst>
                                    <p:cond delay="0"/>
                                  </p:stCondLst>
                                  <p:childTnLst>
                                    <p:set>
                                      <p:cBhvr>
                                        <p:cTn id="67" dur="1" fill="hold">
                                          <p:stCondLst>
                                            <p:cond delay="0"/>
                                          </p:stCondLst>
                                        </p:cTn>
                                        <p:tgtEl>
                                          <p:spTgt spid="79"/>
                                        </p:tgtEl>
                                        <p:attrNameLst>
                                          <p:attrName>style.visibility</p:attrName>
                                        </p:attrNameLst>
                                      </p:cBhvr>
                                      <p:to>
                                        <p:strVal val="visible"/>
                                      </p:to>
                                    </p:set>
                                    <p:animEffect transition="in" filter="fade">
                                      <p:cBhvr>
                                        <p:cTn id="68" dur="500"/>
                                        <p:tgtEl>
                                          <p:spTgt spid="79"/>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nodeType="clickEffect">
                                  <p:stCondLst>
                                    <p:cond delay="0"/>
                                  </p:stCondLst>
                                  <p:childTnLst>
                                    <p:set>
                                      <p:cBhvr>
                                        <p:cTn id="72" dur="1" fill="hold">
                                          <p:stCondLst>
                                            <p:cond delay="0"/>
                                          </p:stCondLst>
                                        </p:cTn>
                                        <p:tgtEl>
                                          <p:spTgt spid="83"/>
                                        </p:tgtEl>
                                        <p:attrNameLst>
                                          <p:attrName>style.visibility</p:attrName>
                                        </p:attrNameLst>
                                      </p:cBhvr>
                                      <p:to>
                                        <p:strVal val="visible"/>
                                      </p:to>
                                    </p:set>
                                    <p:animEffect transition="in" filter="fade">
                                      <p:cBhvr>
                                        <p:cTn id="73" dur="500"/>
                                        <p:tgtEl>
                                          <p:spTgt spid="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1" grpId="0" animBg="1"/>
      <p:bldP spid="42" grpId="0" animBg="1"/>
      <p:bldP spid="43" grpId="0" animBg="1"/>
      <p:bldP spid="53" grpId="0"/>
      <p:bldP spid="54" grpId="0" animBg="1"/>
      <p:bldP spid="55" grpId="0" animBg="1"/>
      <p:bldP spid="57" grpId="0" animBg="1"/>
      <p:bldP spid="59" grpId="0" animBg="1"/>
      <p:bldP spid="60" grpId="0"/>
      <p:bldP spid="61" grpId="0" animBg="1"/>
      <p:bldP spid="46" grpId="0" animBg="1"/>
      <p:bldP spid="79" grpId="0" animBg="1"/>
      <p:bldP spid="80" grpId="0" animBg="1"/>
    </p:bldLst>
  </p:timing>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en-US" altLang="ja-JP" dirty="0"/>
              <a:t>AI</a:t>
            </a:r>
            <a:r>
              <a:rPr lang="ja-JP" altLang="en-US" dirty="0"/>
              <a:t>の強化</a:t>
            </a:r>
            <a:endParaRPr kumimoji="1" lang="ja-JP" altLang="en-US" dirty="0"/>
          </a:p>
        </p:txBody>
      </p:sp>
      <p:sp>
        <p:nvSpPr>
          <p:cNvPr id="3" name="コンテンツ プレースホルダー 2"/>
          <p:cNvSpPr>
            <a:spLocks noGrp="1"/>
          </p:cNvSpPr>
          <p:nvPr>
            <p:ph idx="1"/>
          </p:nvPr>
        </p:nvSpPr>
        <p:spPr>
          <a:xfrm>
            <a:off x="355200" y="1711732"/>
            <a:ext cx="4088040" cy="1100376"/>
          </a:xfrm>
        </p:spPr>
        <p:txBody>
          <a:bodyPr/>
          <a:lstStyle/>
          <a:p>
            <a:r>
              <a:rPr kumimoji="1" lang="ja-JP" altLang="en-US" dirty="0"/>
              <a:t>ゲーム終了まで試す</a:t>
            </a:r>
            <a:endParaRPr kumimoji="1" lang="en-US" altLang="ja-JP" dirty="0"/>
          </a:p>
          <a:p>
            <a:r>
              <a:rPr kumimoji="1" lang="ja-JP" altLang="en-US" dirty="0"/>
              <a:t>回数を増やす</a:t>
            </a:r>
            <a:endParaRPr lang="en-US" altLang="ja-JP" dirty="0"/>
          </a:p>
          <a:p>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46</a:t>
            </a:fld>
            <a:endParaRPr lang="ja-JP" altLang="en-US" dirty="0"/>
          </a:p>
        </p:txBody>
      </p:sp>
      <p:sp>
        <p:nvSpPr>
          <p:cNvPr id="5" name="二等辺三角形 4"/>
          <p:cNvSpPr/>
          <p:nvPr/>
        </p:nvSpPr>
        <p:spPr>
          <a:xfrm>
            <a:off x="82518" y="4067644"/>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6" name="円/楕円 5"/>
          <p:cNvSpPr/>
          <p:nvPr/>
        </p:nvSpPr>
        <p:spPr>
          <a:xfrm>
            <a:off x="2132844" y="3300331"/>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7" name="直線コネクタ 6"/>
          <p:cNvCxnSpPr>
            <a:stCxn id="12" idx="1"/>
            <a:endCxn id="6" idx="4"/>
          </p:cNvCxnSpPr>
          <p:nvPr/>
        </p:nvCxnSpPr>
        <p:spPr>
          <a:xfrm flipH="1" flipV="1">
            <a:off x="2240844" y="3516331"/>
            <a:ext cx="1581726" cy="3669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 name="直線コネクタ 7"/>
          <p:cNvCxnSpPr>
            <a:stCxn id="6" idx="4"/>
            <a:endCxn id="15" idx="0"/>
          </p:cNvCxnSpPr>
          <p:nvPr/>
        </p:nvCxnSpPr>
        <p:spPr>
          <a:xfrm flipH="1">
            <a:off x="612870" y="3516331"/>
            <a:ext cx="1627974" cy="33531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 name="直線コネクタ 8"/>
          <p:cNvCxnSpPr>
            <a:stCxn id="13" idx="0"/>
            <a:endCxn id="6" idx="4"/>
          </p:cNvCxnSpPr>
          <p:nvPr/>
        </p:nvCxnSpPr>
        <p:spPr>
          <a:xfrm flipH="1" flipV="1">
            <a:off x="2240844" y="3516331"/>
            <a:ext cx="553222" cy="335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 name="直線コネクタ 9"/>
          <p:cNvCxnSpPr>
            <a:stCxn id="14" idx="0"/>
            <a:endCxn id="6" idx="4"/>
          </p:cNvCxnSpPr>
          <p:nvPr/>
        </p:nvCxnSpPr>
        <p:spPr>
          <a:xfrm flipV="1">
            <a:off x="1732629" y="3516331"/>
            <a:ext cx="508215" cy="3353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 name="テキスト ボックス 10"/>
          <p:cNvSpPr txBox="1"/>
          <p:nvPr/>
        </p:nvSpPr>
        <p:spPr>
          <a:xfrm>
            <a:off x="2380579" y="3174961"/>
            <a:ext cx="1723549" cy="461665"/>
          </a:xfrm>
          <a:prstGeom prst="rect">
            <a:avLst/>
          </a:prstGeom>
          <a:noFill/>
        </p:spPr>
        <p:txBody>
          <a:bodyPr wrap="none" rtlCol="0">
            <a:spAutoFit/>
          </a:bodyPr>
          <a:lstStyle/>
          <a:p>
            <a:r>
              <a:rPr kumimoji="1" lang="ja-JP" altLang="en-US" sz="2400" dirty="0"/>
              <a:t>現在の盤面</a:t>
            </a:r>
          </a:p>
        </p:txBody>
      </p:sp>
      <p:sp>
        <p:nvSpPr>
          <p:cNvPr id="12" name="円/楕円 11"/>
          <p:cNvSpPr/>
          <p:nvPr/>
        </p:nvSpPr>
        <p:spPr>
          <a:xfrm>
            <a:off x="3790938" y="3851644"/>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3" name="円/楕円 12"/>
          <p:cNvSpPr/>
          <p:nvPr/>
        </p:nvSpPr>
        <p:spPr>
          <a:xfrm>
            <a:off x="2686066" y="3851641"/>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4" name="円/楕円 13"/>
          <p:cNvSpPr/>
          <p:nvPr/>
        </p:nvSpPr>
        <p:spPr>
          <a:xfrm>
            <a:off x="1624629" y="3851642"/>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 name="円/楕円 14"/>
          <p:cNvSpPr/>
          <p:nvPr/>
        </p:nvSpPr>
        <p:spPr>
          <a:xfrm>
            <a:off x="504870" y="385164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6" name="二等辺三角形 15"/>
          <p:cNvSpPr/>
          <p:nvPr/>
        </p:nvSpPr>
        <p:spPr>
          <a:xfrm>
            <a:off x="1188252" y="4067642"/>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7" name="二等辺三角形 16"/>
          <p:cNvSpPr/>
          <p:nvPr/>
        </p:nvSpPr>
        <p:spPr>
          <a:xfrm>
            <a:off x="226345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8" name="二等辺三角形 17"/>
          <p:cNvSpPr/>
          <p:nvPr/>
        </p:nvSpPr>
        <p:spPr>
          <a:xfrm>
            <a:off x="336682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9" name="テキスト ボックス 18"/>
          <p:cNvSpPr txBox="1"/>
          <p:nvPr/>
        </p:nvSpPr>
        <p:spPr>
          <a:xfrm>
            <a:off x="4115941" y="3728810"/>
            <a:ext cx="1415772" cy="461665"/>
          </a:xfrm>
          <a:prstGeom prst="rect">
            <a:avLst/>
          </a:prstGeom>
          <a:noFill/>
        </p:spPr>
        <p:txBody>
          <a:bodyPr wrap="none" rtlCol="0">
            <a:spAutoFit/>
          </a:bodyPr>
          <a:lstStyle/>
          <a:p>
            <a:r>
              <a:rPr kumimoji="1" lang="ja-JP" altLang="en-US" sz="2400" dirty="0"/>
              <a:t>次の操作</a:t>
            </a:r>
          </a:p>
        </p:txBody>
      </p:sp>
      <p:sp>
        <p:nvSpPr>
          <p:cNvPr id="20" name="円/楕円 19"/>
          <p:cNvSpPr/>
          <p:nvPr/>
        </p:nvSpPr>
        <p:spPr>
          <a:xfrm>
            <a:off x="3618572" y="62524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乗算記号 20"/>
          <p:cNvSpPr/>
          <p:nvPr/>
        </p:nvSpPr>
        <p:spPr>
          <a:xfrm>
            <a:off x="3304816" y="6198472"/>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2" name="円/楕円 21"/>
          <p:cNvSpPr/>
          <p:nvPr/>
        </p:nvSpPr>
        <p:spPr>
          <a:xfrm>
            <a:off x="3937439"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22"/>
          <p:cNvSpPr/>
          <p:nvPr/>
        </p:nvSpPr>
        <p:spPr>
          <a:xfrm>
            <a:off x="4256306"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円/楕円 23"/>
          <p:cNvSpPr/>
          <p:nvPr/>
        </p:nvSpPr>
        <p:spPr>
          <a:xfrm>
            <a:off x="2573070" y="62450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24"/>
          <p:cNvSpPr/>
          <p:nvPr/>
        </p:nvSpPr>
        <p:spPr>
          <a:xfrm>
            <a:off x="2301455" y="6248269"/>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25"/>
          <p:cNvSpPr/>
          <p:nvPr/>
        </p:nvSpPr>
        <p:spPr>
          <a:xfrm>
            <a:off x="2844685" y="625138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円/楕円 26"/>
          <p:cNvSpPr/>
          <p:nvPr/>
        </p:nvSpPr>
        <p:spPr>
          <a:xfrm>
            <a:off x="3104194" y="6255585"/>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乗算記号 27"/>
          <p:cNvSpPr/>
          <p:nvPr/>
        </p:nvSpPr>
        <p:spPr>
          <a:xfrm>
            <a:off x="848031"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9" name="乗算記号 28"/>
          <p:cNvSpPr/>
          <p:nvPr/>
        </p:nvSpPr>
        <p:spPr>
          <a:xfrm>
            <a:off x="6553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0" name="乗算記号 29"/>
          <p:cNvSpPr/>
          <p:nvPr/>
        </p:nvSpPr>
        <p:spPr>
          <a:xfrm>
            <a:off x="119785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1" name="乗算記号 30"/>
          <p:cNvSpPr/>
          <p:nvPr/>
        </p:nvSpPr>
        <p:spPr>
          <a:xfrm>
            <a:off x="323409"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2" name="乗算記号 31"/>
          <p:cNvSpPr/>
          <p:nvPr/>
        </p:nvSpPr>
        <p:spPr>
          <a:xfrm>
            <a:off x="145834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3" name="乗算記号 32"/>
          <p:cNvSpPr/>
          <p:nvPr/>
        </p:nvSpPr>
        <p:spPr>
          <a:xfrm>
            <a:off x="171380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4" name="乗算記号 33"/>
          <p:cNvSpPr/>
          <p:nvPr/>
        </p:nvSpPr>
        <p:spPr>
          <a:xfrm>
            <a:off x="1981607"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5" name="円/楕円 34"/>
          <p:cNvSpPr/>
          <p:nvPr/>
        </p:nvSpPr>
        <p:spPr>
          <a:xfrm>
            <a:off x="634742" y="622622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テキスト ボックス 35"/>
          <p:cNvSpPr txBox="1"/>
          <p:nvPr/>
        </p:nvSpPr>
        <p:spPr>
          <a:xfrm>
            <a:off x="1110516" y="6442228"/>
            <a:ext cx="1694695" cy="461665"/>
          </a:xfrm>
          <a:prstGeom prst="rect">
            <a:avLst/>
          </a:prstGeom>
          <a:noFill/>
        </p:spPr>
        <p:txBody>
          <a:bodyPr wrap="none" rtlCol="0">
            <a:spAutoFit/>
          </a:bodyPr>
          <a:lstStyle/>
          <a:p>
            <a:r>
              <a:rPr kumimoji="1" lang="ja-JP" altLang="en-US" sz="2400" dirty="0"/>
              <a:t>ゲーム終了</a:t>
            </a:r>
          </a:p>
        </p:txBody>
      </p:sp>
      <p:sp>
        <p:nvSpPr>
          <p:cNvPr id="37" name="円/楕円 36"/>
          <p:cNvSpPr/>
          <p:nvPr/>
        </p:nvSpPr>
        <p:spPr>
          <a:xfrm>
            <a:off x="4643532" y="5128344"/>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乗算記号 37"/>
          <p:cNvSpPr/>
          <p:nvPr/>
        </p:nvSpPr>
        <p:spPr>
          <a:xfrm>
            <a:off x="4594859" y="5357069"/>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9" name="テキスト ボックス 38"/>
          <p:cNvSpPr txBox="1"/>
          <p:nvPr/>
        </p:nvSpPr>
        <p:spPr>
          <a:xfrm>
            <a:off x="4869430" y="5033904"/>
            <a:ext cx="633507" cy="646331"/>
          </a:xfrm>
          <a:prstGeom prst="rect">
            <a:avLst/>
          </a:prstGeom>
          <a:noFill/>
        </p:spPr>
        <p:txBody>
          <a:bodyPr wrap="none" rtlCol="0">
            <a:spAutoFit/>
          </a:bodyPr>
          <a:lstStyle/>
          <a:p>
            <a:r>
              <a:rPr kumimoji="1" lang="ja-JP" altLang="en-US" dirty="0"/>
              <a:t>勝ち</a:t>
            </a:r>
            <a:endParaRPr kumimoji="1" lang="en-US" altLang="ja-JP" dirty="0"/>
          </a:p>
          <a:p>
            <a:r>
              <a:rPr lang="ja-JP" altLang="en-US" dirty="0"/>
              <a:t>負け</a:t>
            </a:r>
            <a:endParaRPr kumimoji="1" lang="ja-JP" altLang="en-US" dirty="0"/>
          </a:p>
        </p:txBody>
      </p:sp>
      <p:sp>
        <p:nvSpPr>
          <p:cNvPr id="40" name="角丸四角形 39"/>
          <p:cNvSpPr/>
          <p:nvPr/>
        </p:nvSpPr>
        <p:spPr>
          <a:xfrm>
            <a:off x="330477" y="3708837"/>
            <a:ext cx="1714393" cy="501610"/>
          </a:xfrm>
          <a:prstGeom prst="roundRect">
            <a:avLst/>
          </a:prstGeom>
          <a:noFill/>
          <a:ln w="57150">
            <a:solidFill>
              <a:srgbClr val="0070C0"/>
            </a:solidFill>
            <a:prstDash val="sysDash"/>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p>
        </p:txBody>
      </p:sp>
      <p:sp>
        <p:nvSpPr>
          <p:cNvPr id="41" name="角丸四角形 40"/>
          <p:cNvSpPr/>
          <p:nvPr/>
        </p:nvSpPr>
        <p:spPr>
          <a:xfrm>
            <a:off x="2458539" y="3718072"/>
            <a:ext cx="1714393" cy="501610"/>
          </a:xfrm>
          <a:prstGeom prst="roundRect">
            <a:avLst/>
          </a:prstGeom>
          <a:noFill/>
          <a:ln w="57150">
            <a:solidFill>
              <a:srgbClr val="FF0000"/>
            </a:solidFill>
            <a:prstDash val="sysDash"/>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p>
        </p:txBody>
      </p:sp>
      <p:sp>
        <p:nvSpPr>
          <p:cNvPr id="42" name="角丸四角形吹き出し 41"/>
          <p:cNvSpPr/>
          <p:nvPr/>
        </p:nvSpPr>
        <p:spPr>
          <a:xfrm>
            <a:off x="473135" y="3128662"/>
            <a:ext cx="1247220" cy="461665"/>
          </a:xfrm>
          <a:prstGeom prst="wedgeRoundRectCallout">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勝率：</a:t>
            </a:r>
            <a:r>
              <a:rPr kumimoji="1" lang="ja-JP" altLang="en-US" dirty="0">
                <a:solidFill>
                  <a:srgbClr val="0070C0"/>
                </a:solidFill>
              </a:rPr>
              <a:t>低</a:t>
            </a:r>
          </a:p>
        </p:txBody>
      </p:sp>
      <p:sp>
        <p:nvSpPr>
          <p:cNvPr id="43" name="角丸四角形吹き出し 42"/>
          <p:cNvSpPr/>
          <p:nvPr/>
        </p:nvSpPr>
        <p:spPr>
          <a:xfrm>
            <a:off x="4162110" y="3172649"/>
            <a:ext cx="1247220" cy="461665"/>
          </a:xfrm>
          <a:prstGeom prst="wedgeRoundRectCallout">
            <a:avLst>
              <a:gd name="adj1" fmla="val -53002"/>
              <a:gd name="adj2" fmla="val 60479"/>
              <a:gd name="adj3" fmla="val 16667"/>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勝率：</a:t>
            </a:r>
            <a:r>
              <a:rPr kumimoji="1" lang="ja-JP" altLang="en-US" dirty="0">
                <a:solidFill>
                  <a:srgbClr val="FF0000"/>
                </a:solidFill>
              </a:rPr>
              <a:t>高</a:t>
            </a:r>
          </a:p>
        </p:txBody>
      </p:sp>
      <p:sp>
        <p:nvSpPr>
          <p:cNvPr id="44" name="正方形/長方形 43"/>
          <p:cNvSpPr/>
          <p:nvPr/>
        </p:nvSpPr>
        <p:spPr>
          <a:xfrm>
            <a:off x="5128589" y="1740767"/>
            <a:ext cx="4343807" cy="954107"/>
          </a:xfrm>
          <a:prstGeom prst="rect">
            <a:avLst/>
          </a:prstGeom>
        </p:spPr>
        <p:txBody>
          <a:bodyPr wrap="square">
            <a:spAutoFit/>
          </a:bodyPr>
          <a:lstStyle/>
          <a:p>
            <a:pPr marL="285750" indent="-285750">
              <a:buFont typeface="Arial" panose="020B0604020202020204" pitchFamily="34" charset="0"/>
              <a:buChar char="•"/>
            </a:pPr>
            <a:r>
              <a:rPr lang="ja-JP" altLang="en-US" sz="2800" dirty="0">
                <a:solidFill>
                  <a:srgbClr val="00B050"/>
                </a:solidFill>
              </a:rPr>
              <a:t>選択の精度が上がる</a:t>
            </a:r>
            <a:endParaRPr lang="en-US" altLang="ja-JP" sz="2800" dirty="0">
              <a:solidFill>
                <a:srgbClr val="00B050"/>
              </a:solidFill>
            </a:endParaRPr>
          </a:p>
          <a:p>
            <a:pPr marL="285750" indent="-285750">
              <a:buFont typeface="Arial" panose="020B0604020202020204" pitchFamily="34" charset="0"/>
              <a:buChar char="•"/>
            </a:pPr>
            <a:r>
              <a:rPr lang="ja-JP" altLang="en-US" sz="2800" dirty="0">
                <a:solidFill>
                  <a:srgbClr val="7030A0"/>
                </a:solidFill>
              </a:rPr>
              <a:t>計算時間が増える</a:t>
            </a:r>
            <a:endParaRPr lang="en-US" altLang="ja-JP" sz="2800" dirty="0">
              <a:solidFill>
                <a:srgbClr val="7030A0"/>
              </a:solidFill>
            </a:endParaRPr>
          </a:p>
        </p:txBody>
      </p:sp>
      <p:sp>
        <p:nvSpPr>
          <p:cNvPr id="45" name="下矢印 44"/>
          <p:cNvSpPr/>
          <p:nvPr/>
        </p:nvSpPr>
        <p:spPr>
          <a:xfrm rot="16200000">
            <a:off x="4309266" y="2101961"/>
            <a:ext cx="443849" cy="3069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円/楕円 47"/>
          <p:cNvSpPr/>
          <p:nvPr/>
        </p:nvSpPr>
        <p:spPr>
          <a:xfrm>
            <a:off x="1810510" y="595941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円/楕円 49"/>
          <p:cNvSpPr/>
          <p:nvPr/>
        </p:nvSpPr>
        <p:spPr>
          <a:xfrm>
            <a:off x="3845676" y="5941690"/>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乗算記号 50"/>
          <p:cNvSpPr/>
          <p:nvPr/>
        </p:nvSpPr>
        <p:spPr>
          <a:xfrm>
            <a:off x="215939" y="5897524"/>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53" name="正方形/長方形 52"/>
          <p:cNvSpPr/>
          <p:nvPr/>
        </p:nvSpPr>
        <p:spPr>
          <a:xfrm>
            <a:off x="5470666" y="4320897"/>
            <a:ext cx="3659652" cy="830997"/>
          </a:xfrm>
          <a:prstGeom prst="rect">
            <a:avLst/>
          </a:prstGeom>
        </p:spPr>
        <p:txBody>
          <a:bodyPr wrap="square">
            <a:spAutoFit/>
          </a:bodyPr>
          <a:lstStyle/>
          <a:p>
            <a:pPr algn="ctr"/>
            <a:r>
              <a:rPr lang="ja-JP" altLang="en-US" sz="2400" dirty="0">
                <a:solidFill>
                  <a:srgbClr val="FF0000"/>
                </a:solidFill>
              </a:rPr>
              <a:t>勝率が高そうな方</a:t>
            </a:r>
            <a:r>
              <a:rPr lang="ja-JP" altLang="en-US" sz="2400" dirty="0"/>
              <a:t>だけ</a:t>
            </a:r>
            <a:endParaRPr lang="en-US" altLang="ja-JP" sz="2400" dirty="0"/>
          </a:p>
          <a:p>
            <a:pPr algn="ctr"/>
            <a:r>
              <a:rPr lang="ja-JP" altLang="en-US" sz="2400" dirty="0"/>
              <a:t>詳しい勝率が判れば良い</a:t>
            </a:r>
          </a:p>
        </p:txBody>
      </p:sp>
      <p:sp>
        <p:nvSpPr>
          <p:cNvPr id="54" name="下矢印 53"/>
          <p:cNvSpPr/>
          <p:nvPr/>
        </p:nvSpPr>
        <p:spPr>
          <a:xfrm>
            <a:off x="7021247" y="5236344"/>
            <a:ext cx="443849" cy="3069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コンテンツ プレースホルダー 2"/>
          <p:cNvSpPr txBox="1">
            <a:spLocks/>
          </p:cNvSpPr>
          <p:nvPr/>
        </p:nvSpPr>
        <p:spPr>
          <a:xfrm>
            <a:off x="6001624" y="5627705"/>
            <a:ext cx="2483093" cy="1057408"/>
          </a:xfrm>
          <a:prstGeom prst="rect">
            <a:avLst/>
          </a:prstGeom>
          <a:noFill/>
          <a:ln>
            <a:solidFill>
              <a:srgbClr val="00B050"/>
            </a:solidFill>
          </a:ln>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ゲーム終了まで</a:t>
            </a:r>
            <a:endParaRPr lang="en-US" altLang="ja-JP" dirty="0"/>
          </a:p>
          <a:p>
            <a:r>
              <a:rPr lang="ja-JP" altLang="en-US" dirty="0"/>
              <a:t>試す回数を分配</a:t>
            </a:r>
            <a:endParaRPr lang="en-US" altLang="ja-JP" dirty="0"/>
          </a:p>
          <a:p>
            <a:endParaRPr lang="ja-JP" altLang="en-US" dirty="0"/>
          </a:p>
        </p:txBody>
      </p:sp>
      <p:sp>
        <p:nvSpPr>
          <p:cNvPr id="57" name="乗算記号 56"/>
          <p:cNvSpPr/>
          <p:nvPr/>
        </p:nvSpPr>
        <p:spPr>
          <a:xfrm>
            <a:off x="2582227" y="5852640"/>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59" name="円/楕円 58"/>
          <p:cNvSpPr/>
          <p:nvPr/>
        </p:nvSpPr>
        <p:spPr>
          <a:xfrm>
            <a:off x="3552252" y="5925841"/>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正方形/長方形 59"/>
          <p:cNvSpPr/>
          <p:nvPr/>
        </p:nvSpPr>
        <p:spPr>
          <a:xfrm>
            <a:off x="5343821" y="3389976"/>
            <a:ext cx="3815986" cy="461665"/>
          </a:xfrm>
          <a:prstGeom prst="rect">
            <a:avLst/>
          </a:prstGeom>
        </p:spPr>
        <p:txBody>
          <a:bodyPr wrap="square">
            <a:spAutoFit/>
          </a:bodyPr>
          <a:lstStyle/>
          <a:p>
            <a:pPr algn="ctr"/>
            <a:r>
              <a:rPr lang="en-US" altLang="ja-JP" sz="2400" dirty="0"/>
              <a:t>AI</a:t>
            </a:r>
            <a:r>
              <a:rPr lang="ja-JP" altLang="en-US" sz="2400" dirty="0"/>
              <a:t>は</a:t>
            </a:r>
            <a:r>
              <a:rPr lang="ja-JP" altLang="en-US" sz="2400" dirty="0">
                <a:solidFill>
                  <a:srgbClr val="FF0000"/>
                </a:solidFill>
              </a:rPr>
              <a:t>勝率が高い</a:t>
            </a:r>
            <a:r>
              <a:rPr lang="ja-JP" altLang="en-US" sz="2400" dirty="0"/>
              <a:t>操作を選ぶ</a:t>
            </a:r>
          </a:p>
        </p:txBody>
      </p:sp>
      <p:sp>
        <p:nvSpPr>
          <p:cNvPr id="61" name="下矢印 60"/>
          <p:cNvSpPr/>
          <p:nvPr/>
        </p:nvSpPr>
        <p:spPr>
          <a:xfrm>
            <a:off x="7021249" y="3973178"/>
            <a:ext cx="443849" cy="3069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正方形/長方形 45"/>
          <p:cNvSpPr/>
          <p:nvPr/>
        </p:nvSpPr>
        <p:spPr>
          <a:xfrm>
            <a:off x="5265298" y="2638820"/>
            <a:ext cx="3642604" cy="523220"/>
          </a:xfrm>
          <a:prstGeom prst="rect">
            <a:avLst/>
          </a:prstGeom>
          <a:ln>
            <a:solidFill>
              <a:schemeClr val="accent4"/>
            </a:solidFill>
          </a:ln>
        </p:spPr>
        <p:txBody>
          <a:bodyPr wrap="square">
            <a:spAutoFit/>
          </a:bodyPr>
          <a:lstStyle/>
          <a:p>
            <a:r>
              <a:rPr lang="ja-JP" altLang="en-US" sz="2800" dirty="0">
                <a:solidFill>
                  <a:srgbClr val="7030A0"/>
                </a:solidFill>
              </a:rPr>
              <a:t>試せる回数は限られる</a:t>
            </a:r>
            <a:endParaRPr lang="en-US" altLang="ja-JP" sz="2800" dirty="0">
              <a:solidFill>
                <a:srgbClr val="7030A0"/>
              </a:solidFill>
            </a:endParaRPr>
          </a:p>
        </p:txBody>
      </p:sp>
      <p:grpSp>
        <p:nvGrpSpPr>
          <p:cNvPr id="47" name="グループ化 46"/>
          <p:cNvGrpSpPr/>
          <p:nvPr/>
        </p:nvGrpSpPr>
        <p:grpSpPr>
          <a:xfrm>
            <a:off x="625997" y="4267078"/>
            <a:ext cx="4157799" cy="471823"/>
            <a:chOff x="612870" y="4089115"/>
            <a:chExt cx="4157799" cy="471823"/>
          </a:xfrm>
        </p:grpSpPr>
        <p:sp>
          <p:nvSpPr>
            <p:cNvPr id="66" name="テキスト ボックス 65"/>
            <p:cNvSpPr txBox="1"/>
            <p:nvPr/>
          </p:nvSpPr>
          <p:spPr>
            <a:xfrm>
              <a:off x="612870" y="4099273"/>
              <a:ext cx="748923" cy="461665"/>
            </a:xfrm>
            <a:prstGeom prst="rect">
              <a:avLst/>
            </a:prstGeom>
            <a:noFill/>
          </p:spPr>
          <p:txBody>
            <a:bodyPr wrap="none" rtlCol="0">
              <a:spAutoFit/>
            </a:bodyPr>
            <a:lstStyle/>
            <a:p>
              <a:r>
                <a:rPr kumimoji="1" lang="en-US" altLang="ja-JP" sz="2400" dirty="0"/>
                <a:t>25%</a:t>
              </a:r>
              <a:endParaRPr kumimoji="1" lang="ja-JP" altLang="en-US" sz="2400" dirty="0"/>
            </a:p>
          </p:txBody>
        </p:sp>
        <p:sp>
          <p:nvSpPr>
            <p:cNvPr id="67" name="テキスト ボックス 66"/>
            <p:cNvSpPr txBox="1"/>
            <p:nvPr/>
          </p:nvSpPr>
          <p:spPr>
            <a:xfrm>
              <a:off x="1755974" y="4099273"/>
              <a:ext cx="595035" cy="461665"/>
            </a:xfrm>
            <a:prstGeom prst="rect">
              <a:avLst/>
            </a:prstGeom>
            <a:noFill/>
          </p:spPr>
          <p:txBody>
            <a:bodyPr wrap="none" rtlCol="0">
              <a:spAutoFit/>
            </a:bodyPr>
            <a:lstStyle/>
            <a:p>
              <a:r>
                <a:rPr kumimoji="1" lang="en-US" altLang="ja-JP" sz="2400" dirty="0"/>
                <a:t>0%</a:t>
              </a:r>
              <a:endParaRPr kumimoji="1" lang="ja-JP" altLang="en-US" sz="2400" dirty="0"/>
            </a:p>
          </p:txBody>
        </p:sp>
        <p:sp>
          <p:nvSpPr>
            <p:cNvPr id="68" name="テキスト ボックス 67"/>
            <p:cNvSpPr txBox="1"/>
            <p:nvPr/>
          </p:nvSpPr>
          <p:spPr>
            <a:xfrm>
              <a:off x="2814264" y="4089115"/>
              <a:ext cx="902811" cy="461665"/>
            </a:xfrm>
            <a:prstGeom prst="rect">
              <a:avLst/>
            </a:prstGeom>
            <a:noFill/>
          </p:spPr>
          <p:txBody>
            <a:bodyPr wrap="none" rtlCol="0">
              <a:spAutoFit/>
            </a:bodyPr>
            <a:lstStyle/>
            <a:p>
              <a:r>
                <a:rPr kumimoji="1" lang="en-US" altLang="ja-JP" sz="2400" dirty="0"/>
                <a:t>100%</a:t>
              </a:r>
              <a:endParaRPr kumimoji="1" lang="ja-JP" altLang="en-US" sz="2400" dirty="0"/>
            </a:p>
          </p:txBody>
        </p:sp>
        <p:sp>
          <p:nvSpPr>
            <p:cNvPr id="69" name="テキスト ボックス 68"/>
            <p:cNvSpPr txBox="1"/>
            <p:nvPr/>
          </p:nvSpPr>
          <p:spPr>
            <a:xfrm>
              <a:off x="4021746" y="4099273"/>
              <a:ext cx="748923" cy="461665"/>
            </a:xfrm>
            <a:prstGeom prst="rect">
              <a:avLst/>
            </a:prstGeom>
            <a:noFill/>
          </p:spPr>
          <p:txBody>
            <a:bodyPr wrap="none" rtlCol="0">
              <a:spAutoFit/>
            </a:bodyPr>
            <a:lstStyle/>
            <a:p>
              <a:r>
                <a:rPr kumimoji="1" lang="en-US" altLang="ja-JP" sz="2400" dirty="0"/>
                <a:t>75%</a:t>
              </a:r>
              <a:endParaRPr kumimoji="1" lang="ja-JP" altLang="en-US" sz="2400" dirty="0"/>
            </a:p>
          </p:txBody>
        </p:sp>
      </p:grpSp>
      <p:sp>
        <p:nvSpPr>
          <p:cNvPr id="72" name="乗算記号 71"/>
          <p:cNvSpPr/>
          <p:nvPr/>
        </p:nvSpPr>
        <p:spPr>
          <a:xfrm>
            <a:off x="2291622" y="5913137"/>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nvGrpSpPr>
          <p:cNvPr id="49" name="グループ化 48"/>
          <p:cNvGrpSpPr/>
          <p:nvPr/>
        </p:nvGrpSpPr>
        <p:grpSpPr>
          <a:xfrm>
            <a:off x="609614" y="4274430"/>
            <a:ext cx="4157799" cy="471823"/>
            <a:chOff x="610705" y="4498325"/>
            <a:chExt cx="4157799" cy="471823"/>
          </a:xfrm>
        </p:grpSpPr>
        <p:sp>
          <p:nvSpPr>
            <p:cNvPr id="74" name="テキスト ボックス 73"/>
            <p:cNvSpPr txBox="1"/>
            <p:nvPr/>
          </p:nvSpPr>
          <p:spPr>
            <a:xfrm>
              <a:off x="610705" y="4508483"/>
              <a:ext cx="748923" cy="461665"/>
            </a:xfrm>
            <a:prstGeom prst="rect">
              <a:avLst/>
            </a:prstGeom>
            <a:noFill/>
          </p:spPr>
          <p:txBody>
            <a:bodyPr wrap="none" rtlCol="0">
              <a:spAutoFit/>
            </a:bodyPr>
            <a:lstStyle/>
            <a:p>
              <a:r>
                <a:rPr lang="en-US" altLang="ja-JP" sz="2400" dirty="0">
                  <a:solidFill>
                    <a:srgbClr val="00B050"/>
                  </a:solidFill>
                </a:rPr>
                <a:t>20</a:t>
              </a:r>
              <a:r>
                <a:rPr kumimoji="1" lang="en-US" altLang="ja-JP" sz="2400" dirty="0">
                  <a:solidFill>
                    <a:srgbClr val="00B050"/>
                  </a:solidFill>
                </a:rPr>
                <a:t>%</a:t>
              </a:r>
              <a:endParaRPr kumimoji="1" lang="ja-JP" altLang="en-US" sz="2400" dirty="0">
                <a:solidFill>
                  <a:srgbClr val="00B050"/>
                </a:solidFill>
              </a:endParaRPr>
            </a:p>
          </p:txBody>
        </p:sp>
        <p:sp>
          <p:nvSpPr>
            <p:cNvPr id="75" name="テキスト ボックス 74"/>
            <p:cNvSpPr txBox="1"/>
            <p:nvPr/>
          </p:nvSpPr>
          <p:spPr>
            <a:xfrm>
              <a:off x="1753809" y="4508483"/>
              <a:ext cx="748923" cy="461665"/>
            </a:xfrm>
            <a:prstGeom prst="rect">
              <a:avLst/>
            </a:prstGeom>
            <a:noFill/>
          </p:spPr>
          <p:txBody>
            <a:bodyPr wrap="none" rtlCol="0">
              <a:spAutoFit/>
            </a:bodyPr>
            <a:lstStyle/>
            <a:p>
              <a:r>
                <a:rPr lang="en-US" altLang="ja-JP" sz="2400" dirty="0">
                  <a:solidFill>
                    <a:srgbClr val="00B050"/>
                  </a:solidFill>
                </a:rPr>
                <a:t>20</a:t>
              </a:r>
              <a:r>
                <a:rPr kumimoji="1" lang="en-US" altLang="ja-JP" sz="2400" dirty="0">
                  <a:solidFill>
                    <a:srgbClr val="00B050"/>
                  </a:solidFill>
                </a:rPr>
                <a:t>%</a:t>
              </a:r>
              <a:endParaRPr kumimoji="1" lang="ja-JP" altLang="en-US" sz="2400" dirty="0">
                <a:solidFill>
                  <a:srgbClr val="00B050"/>
                </a:solidFill>
              </a:endParaRPr>
            </a:p>
          </p:txBody>
        </p:sp>
        <p:sp>
          <p:nvSpPr>
            <p:cNvPr id="76" name="テキスト ボックス 75"/>
            <p:cNvSpPr txBox="1"/>
            <p:nvPr/>
          </p:nvSpPr>
          <p:spPr>
            <a:xfrm>
              <a:off x="2812099" y="4498325"/>
              <a:ext cx="748923" cy="461665"/>
            </a:xfrm>
            <a:prstGeom prst="rect">
              <a:avLst/>
            </a:prstGeom>
            <a:noFill/>
          </p:spPr>
          <p:txBody>
            <a:bodyPr wrap="none" rtlCol="0">
              <a:spAutoFit/>
            </a:bodyPr>
            <a:lstStyle/>
            <a:p>
              <a:r>
                <a:rPr kumimoji="1" lang="en-US" altLang="ja-JP" sz="2400" dirty="0">
                  <a:solidFill>
                    <a:srgbClr val="00B050"/>
                  </a:solidFill>
                </a:rPr>
                <a:t>80%</a:t>
              </a:r>
              <a:endParaRPr kumimoji="1" lang="ja-JP" altLang="en-US" sz="2400" dirty="0">
                <a:solidFill>
                  <a:srgbClr val="00B050"/>
                </a:solidFill>
              </a:endParaRPr>
            </a:p>
          </p:txBody>
        </p:sp>
        <p:sp>
          <p:nvSpPr>
            <p:cNvPr id="77" name="テキスト ボックス 76"/>
            <p:cNvSpPr txBox="1"/>
            <p:nvPr/>
          </p:nvSpPr>
          <p:spPr>
            <a:xfrm>
              <a:off x="4019581" y="4508483"/>
              <a:ext cx="748923" cy="461665"/>
            </a:xfrm>
            <a:prstGeom prst="rect">
              <a:avLst/>
            </a:prstGeom>
            <a:noFill/>
          </p:spPr>
          <p:txBody>
            <a:bodyPr wrap="none" rtlCol="0">
              <a:spAutoFit/>
            </a:bodyPr>
            <a:lstStyle/>
            <a:p>
              <a:r>
                <a:rPr kumimoji="1" lang="en-US" altLang="ja-JP" sz="2400" dirty="0">
                  <a:solidFill>
                    <a:srgbClr val="00B050"/>
                  </a:solidFill>
                </a:rPr>
                <a:t>80%</a:t>
              </a:r>
              <a:endParaRPr kumimoji="1" lang="ja-JP" altLang="en-US" sz="2400" dirty="0">
                <a:solidFill>
                  <a:srgbClr val="00B050"/>
                </a:solidFill>
              </a:endParaRPr>
            </a:p>
          </p:txBody>
        </p:sp>
      </p:grpSp>
      <p:sp>
        <p:nvSpPr>
          <p:cNvPr id="79" name="円/楕円 78"/>
          <p:cNvSpPr/>
          <p:nvPr/>
        </p:nvSpPr>
        <p:spPr>
          <a:xfrm>
            <a:off x="4034873" y="5658906"/>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乗算記号 79"/>
          <p:cNvSpPr/>
          <p:nvPr/>
        </p:nvSpPr>
        <p:spPr>
          <a:xfrm>
            <a:off x="2782567" y="5732780"/>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nvGrpSpPr>
          <p:cNvPr id="83" name="グループ化 82"/>
          <p:cNvGrpSpPr/>
          <p:nvPr/>
        </p:nvGrpSpPr>
        <p:grpSpPr>
          <a:xfrm>
            <a:off x="2926599" y="4498527"/>
            <a:ext cx="2342849" cy="489122"/>
            <a:chOff x="2910579" y="4610068"/>
            <a:chExt cx="2214678" cy="489122"/>
          </a:xfrm>
        </p:grpSpPr>
        <p:sp>
          <p:nvSpPr>
            <p:cNvPr id="81" name="テキスト ボックス 80"/>
            <p:cNvSpPr txBox="1"/>
            <p:nvPr/>
          </p:nvSpPr>
          <p:spPr>
            <a:xfrm>
              <a:off x="3991613" y="4610068"/>
              <a:ext cx="1133644" cy="461665"/>
            </a:xfrm>
            <a:prstGeom prst="rect">
              <a:avLst/>
            </a:prstGeom>
            <a:noFill/>
          </p:spPr>
          <p:txBody>
            <a:bodyPr wrap="none" rtlCol="0">
              <a:spAutoFit/>
            </a:bodyPr>
            <a:lstStyle/>
            <a:p>
              <a:r>
                <a:rPr lang="ja-JP" altLang="en-US" sz="2400" dirty="0"/>
                <a:t>→ </a:t>
              </a:r>
              <a:r>
                <a:rPr kumimoji="1" lang="en-US" altLang="ja-JP" sz="2400" dirty="0">
                  <a:solidFill>
                    <a:srgbClr val="FF0000"/>
                  </a:solidFill>
                </a:rPr>
                <a:t>88%</a:t>
              </a:r>
              <a:endParaRPr kumimoji="1" lang="ja-JP" altLang="en-US" sz="2400" dirty="0">
                <a:solidFill>
                  <a:srgbClr val="FF0000"/>
                </a:solidFill>
              </a:endParaRPr>
            </a:p>
          </p:txBody>
        </p:sp>
        <p:sp>
          <p:nvSpPr>
            <p:cNvPr id="82" name="テキスト ボックス 81"/>
            <p:cNvSpPr txBox="1"/>
            <p:nvPr/>
          </p:nvSpPr>
          <p:spPr>
            <a:xfrm>
              <a:off x="2910579" y="4637525"/>
              <a:ext cx="1056700" cy="461665"/>
            </a:xfrm>
            <a:prstGeom prst="rect">
              <a:avLst/>
            </a:prstGeom>
            <a:noFill/>
          </p:spPr>
          <p:txBody>
            <a:bodyPr wrap="none" rtlCol="0">
              <a:spAutoFit/>
            </a:bodyPr>
            <a:lstStyle/>
            <a:p>
              <a:r>
                <a:rPr lang="ja-JP" altLang="en-US" sz="2400" dirty="0"/>
                <a:t>→</a:t>
              </a:r>
              <a:r>
                <a:rPr kumimoji="1" lang="en-US" altLang="ja-JP" sz="2400" dirty="0">
                  <a:solidFill>
                    <a:schemeClr val="accent5"/>
                  </a:solidFill>
                </a:rPr>
                <a:t>63%</a:t>
              </a:r>
              <a:endParaRPr kumimoji="1" lang="ja-JP" altLang="en-US" sz="2400" dirty="0">
                <a:solidFill>
                  <a:schemeClr val="accent5"/>
                </a:solidFill>
              </a:endParaRPr>
            </a:p>
          </p:txBody>
        </p:sp>
      </p:grpSp>
      <p:sp>
        <p:nvSpPr>
          <p:cNvPr id="78" name="コンテンツ プレースホルダー 2"/>
          <p:cNvSpPr txBox="1">
            <a:spLocks/>
          </p:cNvSpPr>
          <p:nvPr/>
        </p:nvSpPr>
        <p:spPr>
          <a:xfrm>
            <a:off x="822959" y="758815"/>
            <a:ext cx="7669288" cy="1159024"/>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514350" indent="-514350">
              <a:buFont typeface="+mj-lt"/>
              <a:buAutoNum type="arabicPeriod"/>
            </a:pPr>
            <a:r>
              <a:rPr lang="ja-JP" altLang="en-US" dirty="0"/>
              <a:t>モンテカルロ法の改善アルゴリズムを応用して強くなるか確かめてみる</a:t>
            </a:r>
            <a:endParaRPr lang="en-US" altLang="ja-JP" dirty="0"/>
          </a:p>
        </p:txBody>
      </p:sp>
    </p:spTree>
    <p:extLst>
      <p:ext uri="{BB962C8B-B14F-4D97-AF65-F5344CB8AC3E}">
        <p14:creationId xmlns:p14="http://schemas.microsoft.com/office/powerpoint/2010/main" val="3727596207"/>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5"/>
                                        </p:tgtEl>
                                        <p:attrNameLst>
                                          <p:attrName>style.visibility</p:attrName>
                                        </p:attrNameLst>
                                      </p:cBhvr>
                                      <p:to>
                                        <p:strVal val="visible"/>
                                      </p:to>
                                    </p:set>
                                    <p:animEffect transition="in" filter="fade">
                                      <p:cBhvr>
                                        <p:cTn id="13" dur="500"/>
                                        <p:tgtEl>
                                          <p:spTgt spid="45"/>
                                        </p:tgtEl>
                                      </p:cBhvr>
                                    </p:animEffect>
                                  </p:childTnLst>
                                </p:cTn>
                              </p:par>
                              <p:par>
                                <p:cTn id="14" presetID="10" presetClass="entr" presetSubtype="0" fill="hold" nodeType="withEffect">
                                  <p:stCondLst>
                                    <p:cond delay="0"/>
                                  </p:stCondLst>
                                  <p:childTnLst>
                                    <p:set>
                                      <p:cBhvr>
                                        <p:cTn id="15" dur="1" fill="hold">
                                          <p:stCondLst>
                                            <p:cond delay="0"/>
                                          </p:stCondLst>
                                        </p:cTn>
                                        <p:tgtEl>
                                          <p:spTgt spid="44">
                                            <p:txEl>
                                              <p:pRg st="0" end="0"/>
                                            </p:txEl>
                                          </p:spTgt>
                                        </p:tgtEl>
                                        <p:attrNameLst>
                                          <p:attrName>style.visibility</p:attrName>
                                        </p:attrNameLst>
                                      </p:cBhvr>
                                      <p:to>
                                        <p:strVal val="visible"/>
                                      </p:to>
                                    </p:set>
                                    <p:animEffect transition="in" filter="fade">
                                      <p:cBhvr>
                                        <p:cTn id="16" dur="500"/>
                                        <p:tgtEl>
                                          <p:spTgt spid="44">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51"/>
                                        </p:tgtEl>
                                        <p:attrNameLst>
                                          <p:attrName>style.visibility</p:attrName>
                                        </p:attrNameLst>
                                      </p:cBhvr>
                                      <p:to>
                                        <p:strVal val="visible"/>
                                      </p:to>
                                    </p:set>
                                    <p:animEffect transition="in" filter="fade">
                                      <p:cBhvr>
                                        <p:cTn id="21" dur="500"/>
                                        <p:tgtEl>
                                          <p:spTgt spid="51"/>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8"/>
                                        </p:tgtEl>
                                        <p:attrNameLst>
                                          <p:attrName>style.visibility</p:attrName>
                                        </p:attrNameLst>
                                      </p:cBhvr>
                                      <p:to>
                                        <p:strVal val="visible"/>
                                      </p:to>
                                    </p:set>
                                    <p:animEffect transition="in" filter="fade">
                                      <p:cBhvr>
                                        <p:cTn id="24" dur="500"/>
                                        <p:tgtEl>
                                          <p:spTgt spid="48"/>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50"/>
                                        </p:tgtEl>
                                        <p:attrNameLst>
                                          <p:attrName>style.visibility</p:attrName>
                                        </p:attrNameLst>
                                      </p:cBhvr>
                                      <p:to>
                                        <p:strVal val="visible"/>
                                      </p:to>
                                    </p:set>
                                    <p:animEffect transition="in" filter="fade">
                                      <p:cBhvr>
                                        <p:cTn id="27" dur="500"/>
                                        <p:tgtEl>
                                          <p:spTgt spid="50"/>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72"/>
                                        </p:tgtEl>
                                        <p:attrNameLst>
                                          <p:attrName>style.visibility</p:attrName>
                                        </p:attrNameLst>
                                      </p:cBhvr>
                                      <p:to>
                                        <p:strVal val="visible"/>
                                      </p:to>
                                    </p:set>
                                    <p:animEffect transition="in" filter="fade">
                                      <p:cBhvr>
                                        <p:cTn id="30" dur="500"/>
                                        <p:tgtEl>
                                          <p:spTgt spid="72"/>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xit" presetSubtype="0" fill="hold" nodeType="clickEffect">
                                  <p:stCondLst>
                                    <p:cond delay="0"/>
                                  </p:stCondLst>
                                  <p:childTnLst>
                                    <p:animEffect transition="out" filter="fade">
                                      <p:cBhvr>
                                        <p:cTn id="34" dur="500"/>
                                        <p:tgtEl>
                                          <p:spTgt spid="47"/>
                                        </p:tgtEl>
                                      </p:cBhvr>
                                    </p:animEffect>
                                    <p:set>
                                      <p:cBhvr>
                                        <p:cTn id="35" dur="1" fill="hold">
                                          <p:stCondLst>
                                            <p:cond delay="499"/>
                                          </p:stCondLst>
                                        </p:cTn>
                                        <p:tgtEl>
                                          <p:spTgt spid="47"/>
                                        </p:tgtEl>
                                        <p:attrNameLst>
                                          <p:attrName>style.visibility</p:attrName>
                                        </p:attrNameLst>
                                      </p:cBhvr>
                                      <p:to>
                                        <p:strVal val="hidden"/>
                                      </p:to>
                                    </p:se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49"/>
                                        </p:tgtEl>
                                        <p:attrNameLst>
                                          <p:attrName>style.visibility</p:attrName>
                                        </p:attrNameLst>
                                      </p:cBhvr>
                                      <p:to>
                                        <p:strVal val="visible"/>
                                      </p:to>
                                    </p:set>
                                    <p:animEffect transition="in" filter="fade">
                                      <p:cBhvr>
                                        <p:cTn id="40" dur="500"/>
                                        <p:tgtEl>
                                          <p:spTgt spid="49"/>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44">
                                            <p:txEl>
                                              <p:pRg st="1" end="1"/>
                                            </p:txEl>
                                          </p:spTgt>
                                        </p:tgtEl>
                                        <p:attrNameLst>
                                          <p:attrName>style.visibility</p:attrName>
                                        </p:attrNameLst>
                                      </p:cBhvr>
                                      <p:to>
                                        <p:strVal val="visible"/>
                                      </p:to>
                                    </p:set>
                                    <p:animEffect transition="in" filter="fade">
                                      <p:cBhvr>
                                        <p:cTn id="45" dur="500"/>
                                        <p:tgtEl>
                                          <p:spTgt spid="44">
                                            <p:txEl>
                                              <p:pRg st="1" end="1"/>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46"/>
                                        </p:tgtEl>
                                        <p:attrNameLst>
                                          <p:attrName>style.visibility</p:attrName>
                                        </p:attrNameLst>
                                      </p:cBhvr>
                                      <p:to>
                                        <p:strVal val="visible"/>
                                      </p:to>
                                    </p:set>
                                    <p:animEffect transition="in" filter="fade">
                                      <p:cBhvr>
                                        <p:cTn id="50" dur="500"/>
                                        <p:tgtEl>
                                          <p:spTgt spid="46"/>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60"/>
                                        </p:tgtEl>
                                        <p:attrNameLst>
                                          <p:attrName>style.visibility</p:attrName>
                                        </p:attrNameLst>
                                      </p:cBhvr>
                                      <p:to>
                                        <p:strVal val="visible"/>
                                      </p:to>
                                    </p:set>
                                    <p:animEffect transition="in" filter="fade">
                                      <p:cBhvr>
                                        <p:cTn id="55" dur="500"/>
                                        <p:tgtEl>
                                          <p:spTgt spid="60"/>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1" fill="hold" grpId="0" nodeType="clickEffect">
                                  <p:stCondLst>
                                    <p:cond delay="0"/>
                                  </p:stCondLst>
                                  <p:childTnLst>
                                    <p:set>
                                      <p:cBhvr>
                                        <p:cTn id="59" dur="1" fill="hold">
                                          <p:stCondLst>
                                            <p:cond delay="0"/>
                                          </p:stCondLst>
                                        </p:cTn>
                                        <p:tgtEl>
                                          <p:spTgt spid="61"/>
                                        </p:tgtEl>
                                        <p:attrNameLst>
                                          <p:attrName>style.visibility</p:attrName>
                                        </p:attrNameLst>
                                      </p:cBhvr>
                                      <p:to>
                                        <p:strVal val="visible"/>
                                      </p:to>
                                    </p:set>
                                    <p:animEffect transition="in" filter="wipe(up)">
                                      <p:cBhvr>
                                        <p:cTn id="60" dur="500"/>
                                        <p:tgtEl>
                                          <p:spTgt spid="61"/>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grpId="0" nodeType="clickEffect">
                                  <p:stCondLst>
                                    <p:cond delay="0"/>
                                  </p:stCondLst>
                                  <p:childTnLst>
                                    <p:set>
                                      <p:cBhvr>
                                        <p:cTn id="64" dur="1" fill="hold">
                                          <p:stCondLst>
                                            <p:cond delay="0"/>
                                          </p:stCondLst>
                                        </p:cTn>
                                        <p:tgtEl>
                                          <p:spTgt spid="53"/>
                                        </p:tgtEl>
                                        <p:attrNameLst>
                                          <p:attrName>style.visibility</p:attrName>
                                        </p:attrNameLst>
                                      </p:cBhvr>
                                      <p:to>
                                        <p:strVal val="visible"/>
                                      </p:to>
                                    </p:set>
                                    <p:animEffect transition="in" filter="fade">
                                      <p:cBhvr>
                                        <p:cTn id="65" dur="500"/>
                                        <p:tgtEl>
                                          <p:spTgt spid="53"/>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grpId="0" nodeType="clickEffect">
                                  <p:stCondLst>
                                    <p:cond delay="0"/>
                                  </p:stCondLst>
                                  <p:childTnLst>
                                    <p:set>
                                      <p:cBhvr>
                                        <p:cTn id="69" dur="1" fill="hold">
                                          <p:stCondLst>
                                            <p:cond delay="0"/>
                                          </p:stCondLst>
                                        </p:cTn>
                                        <p:tgtEl>
                                          <p:spTgt spid="40"/>
                                        </p:tgtEl>
                                        <p:attrNameLst>
                                          <p:attrName>style.visibility</p:attrName>
                                        </p:attrNameLst>
                                      </p:cBhvr>
                                      <p:to>
                                        <p:strVal val="visible"/>
                                      </p:to>
                                    </p:set>
                                    <p:animEffect transition="in" filter="fade">
                                      <p:cBhvr>
                                        <p:cTn id="70" dur="500"/>
                                        <p:tgtEl>
                                          <p:spTgt spid="40"/>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42"/>
                                        </p:tgtEl>
                                        <p:attrNameLst>
                                          <p:attrName>style.visibility</p:attrName>
                                        </p:attrNameLst>
                                      </p:cBhvr>
                                      <p:to>
                                        <p:strVal val="visible"/>
                                      </p:to>
                                    </p:set>
                                    <p:animEffect transition="in" filter="fade">
                                      <p:cBhvr>
                                        <p:cTn id="73" dur="500"/>
                                        <p:tgtEl>
                                          <p:spTgt spid="42"/>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41"/>
                                        </p:tgtEl>
                                        <p:attrNameLst>
                                          <p:attrName>style.visibility</p:attrName>
                                        </p:attrNameLst>
                                      </p:cBhvr>
                                      <p:to>
                                        <p:strVal val="visible"/>
                                      </p:to>
                                    </p:set>
                                    <p:animEffect transition="in" filter="fade">
                                      <p:cBhvr>
                                        <p:cTn id="76" dur="500"/>
                                        <p:tgtEl>
                                          <p:spTgt spid="41"/>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43"/>
                                        </p:tgtEl>
                                        <p:attrNameLst>
                                          <p:attrName>style.visibility</p:attrName>
                                        </p:attrNameLst>
                                      </p:cBhvr>
                                      <p:to>
                                        <p:strVal val="visible"/>
                                      </p:to>
                                    </p:set>
                                    <p:animEffect transition="in" filter="fade">
                                      <p:cBhvr>
                                        <p:cTn id="79" dur="500"/>
                                        <p:tgtEl>
                                          <p:spTgt spid="43"/>
                                        </p:tgtEl>
                                      </p:cBhvr>
                                    </p:animEffect>
                                  </p:childTnLst>
                                </p:cTn>
                              </p:par>
                            </p:childTnLst>
                          </p:cTn>
                        </p:par>
                      </p:childTnLst>
                    </p:cTn>
                  </p:par>
                  <p:par>
                    <p:cTn id="80" fill="hold">
                      <p:stCondLst>
                        <p:cond delay="indefinite"/>
                      </p:stCondLst>
                      <p:childTnLst>
                        <p:par>
                          <p:cTn id="81" fill="hold">
                            <p:stCondLst>
                              <p:cond delay="0"/>
                            </p:stCondLst>
                            <p:childTnLst>
                              <p:par>
                                <p:cTn id="82" presetID="22" presetClass="entr" presetSubtype="1" fill="hold" grpId="0" nodeType="clickEffect">
                                  <p:stCondLst>
                                    <p:cond delay="0"/>
                                  </p:stCondLst>
                                  <p:childTnLst>
                                    <p:set>
                                      <p:cBhvr>
                                        <p:cTn id="83" dur="1" fill="hold">
                                          <p:stCondLst>
                                            <p:cond delay="0"/>
                                          </p:stCondLst>
                                        </p:cTn>
                                        <p:tgtEl>
                                          <p:spTgt spid="54"/>
                                        </p:tgtEl>
                                        <p:attrNameLst>
                                          <p:attrName>style.visibility</p:attrName>
                                        </p:attrNameLst>
                                      </p:cBhvr>
                                      <p:to>
                                        <p:strVal val="visible"/>
                                      </p:to>
                                    </p:set>
                                    <p:animEffect transition="in" filter="wipe(up)">
                                      <p:cBhvr>
                                        <p:cTn id="84" dur="500"/>
                                        <p:tgtEl>
                                          <p:spTgt spid="54"/>
                                        </p:tgtEl>
                                      </p:cBhvr>
                                    </p:animEffect>
                                  </p:childTnLst>
                                </p:cTn>
                              </p:par>
                            </p:childTnLst>
                          </p:cTn>
                        </p:par>
                      </p:childTnLst>
                    </p:cTn>
                  </p:par>
                  <p:par>
                    <p:cTn id="85" fill="hold">
                      <p:stCondLst>
                        <p:cond delay="indefinite"/>
                      </p:stCondLst>
                      <p:childTnLst>
                        <p:par>
                          <p:cTn id="86" fill="hold">
                            <p:stCondLst>
                              <p:cond delay="0"/>
                            </p:stCondLst>
                            <p:childTnLst>
                              <p:par>
                                <p:cTn id="87" presetID="22" presetClass="entr" presetSubtype="1" fill="hold" grpId="0" nodeType="clickEffect">
                                  <p:stCondLst>
                                    <p:cond delay="0"/>
                                  </p:stCondLst>
                                  <p:childTnLst>
                                    <p:set>
                                      <p:cBhvr>
                                        <p:cTn id="88" dur="1" fill="hold">
                                          <p:stCondLst>
                                            <p:cond delay="0"/>
                                          </p:stCondLst>
                                        </p:cTn>
                                        <p:tgtEl>
                                          <p:spTgt spid="55"/>
                                        </p:tgtEl>
                                        <p:attrNameLst>
                                          <p:attrName>style.visibility</p:attrName>
                                        </p:attrNameLst>
                                      </p:cBhvr>
                                      <p:to>
                                        <p:strVal val="visible"/>
                                      </p:to>
                                    </p:set>
                                    <p:animEffect transition="in" filter="wipe(up)">
                                      <p:cBhvr>
                                        <p:cTn id="89" dur="500"/>
                                        <p:tgtEl>
                                          <p:spTgt spid="55"/>
                                        </p:tgtEl>
                                      </p:cBhvr>
                                    </p:animEffect>
                                  </p:childTnLst>
                                </p:cTn>
                              </p:par>
                            </p:childTnLst>
                          </p:cTn>
                        </p:par>
                      </p:childTnLst>
                    </p:cTn>
                  </p:par>
                  <p:par>
                    <p:cTn id="90" fill="hold">
                      <p:stCondLst>
                        <p:cond delay="indefinite"/>
                      </p:stCondLst>
                      <p:childTnLst>
                        <p:par>
                          <p:cTn id="91" fill="hold">
                            <p:stCondLst>
                              <p:cond delay="0"/>
                            </p:stCondLst>
                            <p:childTnLst>
                              <p:par>
                                <p:cTn id="92" presetID="10" presetClass="entr" presetSubtype="0" fill="hold" grpId="0" nodeType="clickEffect">
                                  <p:stCondLst>
                                    <p:cond delay="0"/>
                                  </p:stCondLst>
                                  <p:childTnLst>
                                    <p:set>
                                      <p:cBhvr>
                                        <p:cTn id="93" dur="1" fill="hold">
                                          <p:stCondLst>
                                            <p:cond delay="0"/>
                                          </p:stCondLst>
                                        </p:cTn>
                                        <p:tgtEl>
                                          <p:spTgt spid="57"/>
                                        </p:tgtEl>
                                        <p:attrNameLst>
                                          <p:attrName>style.visibility</p:attrName>
                                        </p:attrNameLst>
                                      </p:cBhvr>
                                      <p:to>
                                        <p:strVal val="visible"/>
                                      </p:to>
                                    </p:set>
                                    <p:animEffect transition="in" filter="fade">
                                      <p:cBhvr>
                                        <p:cTn id="94" dur="500"/>
                                        <p:tgtEl>
                                          <p:spTgt spid="57"/>
                                        </p:tgtEl>
                                      </p:cBhvr>
                                    </p:animEffect>
                                  </p:childTnLst>
                                </p:cTn>
                              </p:par>
                            </p:childTnLst>
                          </p:cTn>
                        </p:par>
                        <p:par>
                          <p:cTn id="95" fill="hold">
                            <p:stCondLst>
                              <p:cond delay="500"/>
                            </p:stCondLst>
                            <p:childTnLst>
                              <p:par>
                                <p:cTn id="96" presetID="10" presetClass="entr" presetSubtype="0" fill="hold" grpId="0" nodeType="afterEffect">
                                  <p:stCondLst>
                                    <p:cond delay="0"/>
                                  </p:stCondLst>
                                  <p:childTnLst>
                                    <p:set>
                                      <p:cBhvr>
                                        <p:cTn id="97" dur="1" fill="hold">
                                          <p:stCondLst>
                                            <p:cond delay="0"/>
                                          </p:stCondLst>
                                        </p:cTn>
                                        <p:tgtEl>
                                          <p:spTgt spid="59"/>
                                        </p:tgtEl>
                                        <p:attrNameLst>
                                          <p:attrName>style.visibility</p:attrName>
                                        </p:attrNameLst>
                                      </p:cBhvr>
                                      <p:to>
                                        <p:strVal val="visible"/>
                                      </p:to>
                                    </p:set>
                                    <p:animEffect transition="in" filter="fade">
                                      <p:cBhvr>
                                        <p:cTn id="98" dur="500"/>
                                        <p:tgtEl>
                                          <p:spTgt spid="59"/>
                                        </p:tgtEl>
                                      </p:cBhvr>
                                    </p:animEffect>
                                  </p:childTnLst>
                                </p:cTn>
                              </p:par>
                            </p:childTnLst>
                          </p:cTn>
                        </p:par>
                        <p:par>
                          <p:cTn id="99" fill="hold">
                            <p:stCondLst>
                              <p:cond delay="1000"/>
                            </p:stCondLst>
                            <p:childTnLst>
                              <p:par>
                                <p:cTn id="100" presetID="10" presetClass="entr" presetSubtype="0" fill="hold" grpId="0" nodeType="afterEffect">
                                  <p:stCondLst>
                                    <p:cond delay="0"/>
                                  </p:stCondLst>
                                  <p:childTnLst>
                                    <p:set>
                                      <p:cBhvr>
                                        <p:cTn id="101" dur="1" fill="hold">
                                          <p:stCondLst>
                                            <p:cond delay="0"/>
                                          </p:stCondLst>
                                        </p:cTn>
                                        <p:tgtEl>
                                          <p:spTgt spid="80"/>
                                        </p:tgtEl>
                                        <p:attrNameLst>
                                          <p:attrName>style.visibility</p:attrName>
                                        </p:attrNameLst>
                                      </p:cBhvr>
                                      <p:to>
                                        <p:strVal val="visible"/>
                                      </p:to>
                                    </p:set>
                                    <p:animEffect transition="in" filter="fade">
                                      <p:cBhvr>
                                        <p:cTn id="102" dur="500"/>
                                        <p:tgtEl>
                                          <p:spTgt spid="80"/>
                                        </p:tgtEl>
                                      </p:cBhvr>
                                    </p:animEffect>
                                  </p:childTnLst>
                                </p:cTn>
                              </p:par>
                            </p:childTnLst>
                          </p:cTn>
                        </p:par>
                        <p:par>
                          <p:cTn id="103" fill="hold">
                            <p:stCondLst>
                              <p:cond delay="1500"/>
                            </p:stCondLst>
                            <p:childTnLst>
                              <p:par>
                                <p:cTn id="104" presetID="10" presetClass="entr" presetSubtype="0" fill="hold" grpId="0" nodeType="afterEffect">
                                  <p:stCondLst>
                                    <p:cond delay="0"/>
                                  </p:stCondLst>
                                  <p:childTnLst>
                                    <p:set>
                                      <p:cBhvr>
                                        <p:cTn id="105" dur="1" fill="hold">
                                          <p:stCondLst>
                                            <p:cond delay="0"/>
                                          </p:stCondLst>
                                        </p:cTn>
                                        <p:tgtEl>
                                          <p:spTgt spid="79"/>
                                        </p:tgtEl>
                                        <p:attrNameLst>
                                          <p:attrName>style.visibility</p:attrName>
                                        </p:attrNameLst>
                                      </p:cBhvr>
                                      <p:to>
                                        <p:strVal val="visible"/>
                                      </p:to>
                                    </p:set>
                                    <p:animEffect transition="in" filter="fade">
                                      <p:cBhvr>
                                        <p:cTn id="106" dur="500"/>
                                        <p:tgtEl>
                                          <p:spTgt spid="79"/>
                                        </p:tgtEl>
                                      </p:cBhvr>
                                    </p:animEffect>
                                  </p:childTnLst>
                                </p:cTn>
                              </p:par>
                            </p:childTnLst>
                          </p:cTn>
                        </p:par>
                      </p:childTnLst>
                    </p:cTn>
                  </p:par>
                  <p:par>
                    <p:cTn id="107" fill="hold">
                      <p:stCondLst>
                        <p:cond delay="indefinite"/>
                      </p:stCondLst>
                      <p:childTnLst>
                        <p:par>
                          <p:cTn id="108" fill="hold">
                            <p:stCondLst>
                              <p:cond delay="0"/>
                            </p:stCondLst>
                            <p:childTnLst>
                              <p:par>
                                <p:cTn id="109" presetID="10" presetClass="entr" presetSubtype="0" fill="hold" nodeType="clickEffect">
                                  <p:stCondLst>
                                    <p:cond delay="0"/>
                                  </p:stCondLst>
                                  <p:childTnLst>
                                    <p:set>
                                      <p:cBhvr>
                                        <p:cTn id="110" dur="1" fill="hold">
                                          <p:stCondLst>
                                            <p:cond delay="0"/>
                                          </p:stCondLst>
                                        </p:cTn>
                                        <p:tgtEl>
                                          <p:spTgt spid="83"/>
                                        </p:tgtEl>
                                        <p:attrNameLst>
                                          <p:attrName>style.visibility</p:attrName>
                                        </p:attrNameLst>
                                      </p:cBhvr>
                                      <p:to>
                                        <p:strVal val="visible"/>
                                      </p:to>
                                    </p:set>
                                    <p:animEffect transition="in" filter="fade">
                                      <p:cBhvr>
                                        <p:cTn id="111" dur="500"/>
                                        <p:tgtEl>
                                          <p:spTgt spid="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0" grpId="0" animBg="1"/>
      <p:bldP spid="41" grpId="0" animBg="1"/>
      <p:bldP spid="42" grpId="0" animBg="1"/>
      <p:bldP spid="43" grpId="0" animBg="1"/>
      <p:bldP spid="45" grpId="0" animBg="1"/>
      <p:bldP spid="48" grpId="0" animBg="1"/>
      <p:bldP spid="50" grpId="0" animBg="1"/>
      <p:bldP spid="51" grpId="0" animBg="1"/>
      <p:bldP spid="53" grpId="0"/>
      <p:bldP spid="54" grpId="0" animBg="1"/>
      <p:bldP spid="55" grpId="0" animBg="1"/>
      <p:bldP spid="57" grpId="0" animBg="1"/>
      <p:bldP spid="59" grpId="0" animBg="1"/>
      <p:bldP spid="60" grpId="0"/>
      <p:bldP spid="61" grpId="0" animBg="1"/>
      <p:bldP spid="46" grpId="0" animBg="1"/>
      <p:bldP spid="72" grpId="0" animBg="1"/>
      <p:bldP spid="79" grpId="0" animBg="1"/>
      <p:bldP spid="80" grpId="0" animBg="1"/>
    </p:bldLst>
  </p:timing>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当面の目標</a:t>
            </a:r>
          </a:p>
        </p:txBody>
      </p:sp>
      <p:sp>
        <p:nvSpPr>
          <p:cNvPr id="3" name="コンテンツ プレースホルダー 2"/>
          <p:cNvSpPr>
            <a:spLocks noGrp="1"/>
          </p:cNvSpPr>
          <p:nvPr>
            <p:ph idx="1"/>
          </p:nvPr>
        </p:nvSpPr>
        <p:spPr/>
        <p:txBody>
          <a:bodyPr/>
          <a:lstStyle/>
          <a:p>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47</a:t>
            </a:fld>
            <a:endParaRPr lang="ja-JP" altLang="en-US" dirty="0"/>
          </a:p>
        </p:txBody>
      </p:sp>
    </p:spTree>
    <p:extLst>
      <p:ext uri="{BB962C8B-B14F-4D97-AF65-F5344CB8AC3E}">
        <p14:creationId xmlns:p14="http://schemas.microsoft.com/office/powerpoint/2010/main" val="338881328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当面の目標</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48</a:t>
            </a:fld>
            <a:endParaRPr lang="ja-JP" altLang="en-US" dirty="0"/>
          </a:p>
        </p:txBody>
      </p:sp>
      <p:grpSp>
        <p:nvGrpSpPr>
          <p:cNvPr id="47" name="グループ化 46"/>
          <p:cNvGrpSpPr/>
          <p:nvPr/>
        </p:nvGrpSpPr>
        <p:grpSpPr>
          <a:xfrm>
            <a:off x="907160" y="1693345"/>
            <a:ext cx="6842110" cy="1105537"/>
            <a:chOff x="907160" y="1693345"/>
            <a:chExt cx="6842110" cy="1105537"/>
          </a:xfrm>
        </p:grpSpPr>
        <p:sp>
          <p:nvSpPr>
            <p:cNvPr id="5" name="円/楕円 4"/>
            <p:cNvSpPr/>
            <p:nvPr/>
          </p:nvSpPr>
          <p:spPr>
            <a:xfrm>
              <a:off x="4239741" y="1693345"/>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grpSp>
          <p:nvGrpSpPr>
            <p:cNvPr id="6" name="グループ化 5"/>
            <p:cNvGrpSpPr/>
            <p:nvPr/>
          </p:nvGrpSpPr>
          <p:grpSpPr>
            <a:xfrm>
              <a:off x="907160" y="1909345"/>
              <a:ext cx="6842110" cy="889537"/>
              <a:chOff x="907160" y="1909345"/>
              <a:chExt cx="6842110" cy="889537"/>
            </a:xfrm>
          </p:grpSpPr>
          <p:cxnSp>
            <p:nvCxnSpPr>
              <p:cNvPr id="7" name="直線コネクタ 6"/>
              <p:cNvCxnSpPr>
                <a:stCxn id="11" idx="1"/>
                <a:endCxn id="5" idx="4"/>
              </p:cNvCxnSpPr>
              <p:nvPr/>
            </p:nvCxnSpPr>
            <p:spPr>
              <a:xfrm flipH="1" flipV="1">
                <a:off x="4347741" y="1909345"/>
                <a:ext cx="2602697" cy="31317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 name="直線コネクタ 7"/>
              <p:cNvCxnSpPr>
                <a:stCxn id="5" idx="4"/>
                <a:endCxn id="14" idx="0"/>
              </p:cNvCxnSpPr>
              <p:nvPr/>
            </p:nvCxnSpPr>
            <p:spPr>
              <a:xfrm flipH="1">
                <a:off x="1664144" y="1909345"/>
                <a:ext cx="2683597" cy="28154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 name="直線コネクタ 8"/>
              <p:cNvCxnSpPr>
                <a:stCxn id="12" idx="0"/>
                <a:endCxn id="5" idx="4"/>
              </p:cNvCxnSpPr>
              <p:nvPr/>
            </p:nvCxnSpPr>
            <p:spPr>
              <a:xfrm flipH="1" flipV="1">
                <a:off x="4347741" y="1909345"/>
                <a:ext cx="948681" cy="28154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 name="直線コネクタ 9"/>
              <p:cNvCxnSpPr>
                <a:stCxn id="13" idx="0"/>
                <a:endCxn id="5" idx="4"/>
              </p:cNvCxnSpPr>
              <p:nvPr/>
            </p:nvCxnSpPr>
            <p:spPr>
              <a:xfrm flipV="1">
                <a:off x="3463128" y="1909345"/>
                <a:ext cx="884613" cy="28154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 name="円/楕円 10"/>
              <p:cNvSpPr/>
              <p:nvPr/>
            </p:nvSpPr>
            <p:spPr>
              <a:xfrm>
                <a:off x="6918806" y="2190889"/>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2" name="円/楕円 11"/>
              <p:cNvSpPr/>
              <p:nvPr/>
            </p:nvSpPr>
            <p:spPr>
              <a:xfrm>
                <a:off x="5188422" y="2190889"/>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3" name="円/楕円 12"/>
              <p:cNvSpPr/>
              <p:nvPr/>
            </p:nvSpPr>
            <p:spPr>
              <a:xfrm>
                <a:off x="3355128" y="2190889"/>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4" name="円/楕円 13"/>
              <p:cNvSpPr/>
              <p:nvPr/>
            </p:nvSpPr>
            <p:spPr>
              <a:xfrm>
                <a:off x="1556144" y="2190889"/>
                <a:ext cx="216000" cy="216000"/>
              </a:xfrm>
              <a:prstGeom prst="ellipse">
                <a:avLst/>
              </a:prstGeom>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15" name="直線コネクタ 14"/>
              <p:cNvCxnSpPr>
                <a:stCxn id="14" idx="4"/>
                <a:endCxn id="22" idx="0"/>
              </p:cNvCxnSpPr>
              <p:nvPr/>
            </p:nvCxnSpPr>
            <p:spPr>
              <a:xfrm flipH="1">
                <a:off x="1015160" y="2406889"/>
                <a:ext cx="648984" cy="154957"/>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 name="直線コネクタ 15"/>
              <p:cNvCxnSpPr>
                <a:stCxn id="14" idx="4"/>
                <a:endCxn id="21" idx="0"/>
              </p:cNvCxnSpPr>
              <p:nvPr/>
            </p:nvCxnSpPr>
            <p:spPr>
              <a:xfrm flipH="1">
                <a:off x="1438180" y="2406889"/>
                <a:ext cx="225964" cy="154957"/>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7" name="直線コネクタ 16"/>
              <p:cNvCxnSpPr>
                <a:stCxn id="14" idx="4"/>
                <a:endCxn id="20" idx="0"/>
              </p:cNvCxnSpPr>
              <p:nvPr/>
            </p:nvCxnSpPr>
            <p:spPr>
              <a:xfrm>
                <a:off x="1664144" y="2406889"/>
                <a:ext cx="184293" cy="154957"/>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 name="直線コネクタ 17"/>
              <p:cNvCxnSpPr>
                <a:stCxn id="14" idx="4"/>
                <a:endCxn id="19" idx="0"/>
              </p:cNvCxnSpPr>
              <p:nvPr/>
            </p:nvCxnSpPr>
            <p:spPr>
              <a:xfrm>
                <a:off x="1664144" y="2406889"/>
                <a:ext cx="620811" cy="154957"/>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9" name="円/楕円 18"/>
              <p:cNvSpPr/>
              <p:nvPr/>
            </p:nvSpPr>
            <p:spPr>
              <a:xfrm>
                <a:off x="2176955" y="2561846"/>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20" name="円/楕円 19"/>
              <p:cNvSpPr/>
              <p:nvPr/>
            </p:nvSpPr>
            <p:spPr>
              <a:xfrm>
                <a:off x="1740437" y="2561846"/>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21" name="円/楕円 20"/>
              <p:cNvSpPr/>
              <p:nvPr/>
            </p:nvSpPr>
            <p:spPr>
              <a:xfrm>
                <a:off x="1330180" y="2561846"/>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22" name="円/楕円 21"/>
              <p:cNvSpPr/>
              <p:nvPr/>
            </p:nvSpPr>
            <p:spPr>
              <a:xfrm>
                <a:off x="907160" y="2561846"/>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23" name="直線コネクタ 22"/>
              <p:cNvCxnSpPr>
                <a:stCxn id="13" idx="4"/>
                <a:endCxn id="30" idx="0"/>
              </p:cNvCxnSpPr>
              <p:nvPr/>
            </p:nvCxnSpPr>
            <p:spPr>
              <a:xfrm flipH="1">
                <a:off x="2826993" y="2406889"/>
                <a:ext cx="636135" cy="175993"/>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 name="直線コネクタ 23"/>
              <p:cNvCxnSpPr>
                <a:stCxn id="13" idx="4"/>
                <a:endCxn id="29" idx="0"/>
              </p:cNvCxnSpPr>
              <p:nvPr/>
            </p:nvCxnSpPr>
            <p:spPr>
              <a:xfrm flipH="1">
                <a:off x="3250013" y="2406889"/>
                <a:ext cx="213115" cy="175993"/>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5" name="直線コネクタ 24"/>
              <p:cNvCxnSpPr>
                <a:stCxn id="13" idx="4"/>
                <a:endCxn id="28" idx="0"/>
              </p:cNvCxnSpPr>
              <p:nvPr/>
            </p:nvCxnSpPr>
            <p:spPr>
              <a:xfrm>
                <a:off x="3463128" y="2406889"/>
                <a:ext cx="197142" cy="175993"/>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6" name="直線コネクタ 25"/>
              <p:cNvCxnSpPr>
                <a:stCxn id="13" idx="4"/>
                <a:endCxn id="27" idx="0"/>
              </p:cNvCxnSpPr>
              <p:nvPr/>
            </p:nvCxnSpPr>
            <p:spPr>
              <a:xfrm>
                <a:off x="3463128" y="2406889"/>
                <a:ext cx="633660" cy="175993"/>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7" name="円/楕円 26"/>
              <p:cNvSpPr/>
              <p:nvPr/>
            </p:nvSpPr>
            <p:spPr>
              <a:xfrm>
                <a:off x="3988788" y="2582882"/>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28" name="円/楕円 27"/>
              <p:cNvSpPr/>
              <p:nvPr/>
            </p:nvSpPr>
            <p:spPr>
              <a:xfrm>
                <a:off x="3552270" y="2582882"/>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29" name="円/楕円 28"/>
              <p:cNvSpPr/>
              <p:nvPr/>
            </p:nvSpPr>
            <p:spPr>
              <a:xfrm>
                <a:off x="3142013" y="2582882"/>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30" name="円/楕円 29"/>
              <p:cNvSpPr/>
              <p:nvPr/>
            </p:nvSpPr>
            <p:spPr>
              <a:xfrm>
                <a:off x="2718993" y="2582882"/>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31" name="直線コネクタ 30"/>
              <p:cNvCxnSpPr>
                <a:stCxn id="12" idx="4"/>
                <a:endCxn id="38" idx="0"/>
              </p:cNvCxnSpPr>
              <p:nvPr/>
            </p:nvCxnSpPr>
            <p:spPr>
              <a:xfrm flipH="1">
                <a:off x="4653234" y="2406889"/>
                <a:ext cx="643188" cy="153225"/>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2" name="直線コネクタ 31"/>
              <p:cNvCxnSpPr>
                <a:stCxn id="12" idx="4"/>
                <a:endCxn id="37" idx="0"/>
              </p:cNvCxnSpPr>
              <p:nvPr/>
            </p:nvCxnSpPr>
            <p:spPr>
              <a:xfrm flipH="1">
                <a:off x="5076254" y="2406889"/>
                <a:ext cx="220168" cy="153225"/>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3" name="直線コネクタ 32"/>
              <p:cNvCxnSpPr>
                <a:stCxn id="12" idx="4"/>
                <a:endCxn id="36" idx="0"/>
              </p:cNvCxnSpPr>
              <p:nvPr/>
            </p:nvCxnSpPr>
            <p:spPr>
              <a:xfrm>
                <a:off x="5296422" y="2406889"/>
                <a:ext cx="190089" cy="153225"/>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 name="直線コネクタ 33"/>
              <p:cNvCxnSpPr>
                <a:stCxn id="12" idx="4"/>
                <a:endCxn id="35" idx="0"/>
              </p:cNvCxnSpPr>
              <p:nvPr/>
            </p:nvCxnSpPr>
            <p:spPr>
              <a:xfrm>
                <a:off x="5296422" y="2406889"/>
                <a:ext cx="626607" cy="153225"/>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5" name="円/楕円 34"/>
              <p:cNvSpPr/>
              <p:nvPr/>
            </p:nvSpPr>
            <p:spPr>
              <a:xfrm>
                <a:off x="5815029" y="2560114"/>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36" name="円/楕円 35"/>
              <p:cNvSpPr/>
              <p:nvPr/>
            </p:nvSpPr>
            <p:spPr>
              <a:xfrm>
                <a:off x="5378511" y="2560114"/>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37" name="円/楕円 36"/>
              <p:cNvSpPr/>
              <p:nvPr/>
            </p:nvSpPr>
            <p:spPr>
              <a:xfrm>
                <a:off x="4968254" y="2560114"/>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38" name="円/楕円 37"/>
              <p:cNvSpPr/>
              <p:nvPr/>
            </p:nvSpPr>
            <p:spPr>
              <a:xfrm>
                <a:off x="4545234" y="2560114"/>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39" name="直線コネクタ 38"/>
              <p:cNvCxnSpPr>
                <a:stCxn id="11" idx="4"/>
                <a:endCxn id="46" idx="0"/>
              </p:cNvCxnSpPr>
              <p:nvPr/>
            </p:nvCxnSpPr>
            <p:spPr>
              <a:xfrm flipH="1">
                <a:off x="6371475" y="2406889"/>
                <a:ext cx="655331" cy="15994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0" name="直線コネクタ 39"/>
              <p:cNvCxnSpPr>
                <a:stCxn id="11" idx="4"/>
                <a:endCxn id="45" idx="0"/>
              </p:cNvCxnSpPr>
              <p:nvPr/>
            </p:nvCxnSpPr>
            <p:spPr>
              <a:xfrm flipH="1">
                <a:off x="6794495" y="2406889"/>
                <a:ext cx="232311" cy="15994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1" name="直線コネクタ 40"/>
              <p:cNvCxnSpPr>
                <a:stCxn id="11" idx="4"/>
                <a:endCxn id="44" idx="0"/>
              </p:cNvCxnSpPr>
              <p:nvPr/>
            </p:nvCxnSpPr>
            <p:spPr>
              <a:xfrm>
                <a:off x="7026806" y="2406889"/>
                <a:ext cx="177946" cy="15994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2" name="直線コネクタ 41"/>
              <p:cNvCxnSpPr>
                <a:stCxn id="11" idx="4"/>
                <a:endCxn id="43" idx="0"/>
              </p:cNvCxnSpPr>
              <p:nvPr/>
            </p:nvCxnSpPr>
            <p:spPr>
              <a:xfrm>
                <a:off x="7026806" y="2406889"/>
                <a:ext cx="614464" cy="15994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3" name="円/楕円 42"/>
              <p:cNvSpPr/>
              <p:nvPr/>
            </p:nvSpPr>
            <p:spPr>
              <a:xfrm>
                <a:off x="7533270" y="2566831"/>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44" name="円/楕円 43"/>
              <p:cNvSpPr/>
              <p:nvPr/>
            </p:nvSpPr>
            <p:spPr>
              <a:xfrm>
                <a:off x="7096752" y="2566831"/>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45" name="円/楕円 44"/>
              <p:cNvSpPr/>
              <p:nvPr/>
            </p:nvSpPr>
            <p:spPr>
              <a:xfrm>
                <a:off x="6686495" y="2566831"/>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46" name="円/楕円 45"/>
              <p:cNvSpPr/>
              <p:nvPr/>
            </p:nvSpPr>
            <p:spPr>
              <a:xfrm>
                <a:off x="6263475" y="2566831"/>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grpSp>
      </p:grpSp>
      <p:grpSp>
        <p:nvGrpSpPr>
          <p:cNvPr id="80" name="グループ化 79"/>
          <p:cNvGrpSpPr/>
          <p:nvPr/>
        </p:nvGrpSpPr>
        <p:grpSpPr>
          <a:xfrm>
            <a:off x="65536" y="3300331"/>
            <a:ext cx="4406770" cy="3222141"/>
            <a:chOff x="65536" y="3300331"/>
            <a:chExt cx="4406770" cy="3222141"/>
          </a:xfrm>
        </p:grpSpPr>
        <p:sp>
          <p:nvSpPr>
            <p:cNvPr id="48" name="二等辺三角形 47"/>
            <p:cNvSpPr/>
            <p:nvPr/>
          </p:nvSpPr>
          <p:spPr>
            <a:xfrm>
              <a:off x="82518" y="4067644"/>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49" name="円/楕円 48"/>
            <p:cNvSpPr/>
            <p:nvPr/>
          </p:nvSpPr>
          <p:spPr>
            <a:xfrm>
              <a:off x="2132844" y="3300331"/>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50" name="直線コネクタ 49"/>
            <p:cNvCxnSpPr>
              <a:stCxn id="55" idx="1"/>
              <a:endCxn id="49" idx="4"/>
            </p:cNvCxnSpPr>
            <p:nvPr/>
          </p:nvCxnSpPr>
          <p:spPr>
            <a:xfrm flipH="1" flipV="1">
              <a:off x="2240844" y="3516331"/>
              <a:ext cx="1581726" cy="3669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1" name="直線コネクタ 50"/>
            <p:cNvCxnSpPr>
              <a:stCxn id="49" idx="4"/>
              <a:endCxn id="58" idx="0"/>
            </p:cNvCxnSpPr>
            <p:nvPr/>
          </p:nvCxnSpPr>
          <p:spPr>
            <a:xfrm flipH="1">
              <a:off x="612870" y="3516331"/>
              <a:ext cx="1627974" cy="33531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 name="直線コネクタ 51"/>
            <p:cNvCxnSpPr>
              <a:stCxn id="56" idx="0"/>
              <a:endCxn id="49" idx="4"/>
            </p:cNvCxnSpPr>
            <p:nvPr/>
          </p:nvCxnSpPr>
          <p:spPr>
            <a:xfrm flipH="1" flipV="1">
              <a:off x="2240844" y="3516331"/>
              <a:ext cx="553222" cy="335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3" name="直線コネクタ 52"/>
            <p:cNvCxnSpPr>
              <a:stCxn id="57" idx="0"/>
              <a:endCxn id="49" idx="4"/>
            </p:cNvCxnSpPr>
            <p:nvPr/>
          </p:nvCxnSpPr>
          <p:spPr>
            <a:xfrm flipV="1">
              <a:off x="1732629" y="3516331"/>
              <a:ext cx="508215" cy="3353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55" name="円/楕円 54"/>
            <p:cNvSpPr/>
            <p:nvPr/>
          </p:nvSpPr>
          <p:spPr>
            <a:xfrm>
              <a:off x="3790938" y="3851644"/>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56" name="円/楕円 55"/>
            <p:cNvSpPr/>
            <p:nvPr/>
          </p:nvSpPr>
          <p:spPr>
            <a:xfrm>
              <a:off x="2686066" y="3851641"/>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57" name="円/楕円 56"/>
            <p:cNvSpPr/>
            <p:nvPr/>
          </p:nvSpPr>
          <p:spPr>
            <a:xfrm>
              <a:off x="1624629" y="3851642"/>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58" name="円/楕円 57"/>
            <p:cNvSpPr/>
            <p:nvPr/>
          </p:nvSpPr>
          <p:spPr>
            <a:xfrm>
              <a:off x="504870" y="385164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59" name="二等辺三角形 58"/>
            <p:cNvSpPr/>
            <p:nvPr/>
          </p:nvSpPr>
          <p:spPr>
            <a:xfrm>
              <a:off x="1188252" y="4067642"/>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60" name="二等辺三角形 59"/>
            <p:cNvSpPr/>
            <p:nvPr/>
          </p:nvSpPr>
          <p:spPr>
            <a:xfrm>
              <a:off x="226345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61" name="二等辺三角形 60"/>
            <p:cNvSpPr/>
            <p:nvPr/>
          </p:nvSpPr>
          <p:spPr>
            <a:xfrm>
              <a:off x="336682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62" name="円/楕円 61"/>
            <p:cNvSpPr/>
            <p:nvPr/>
          </p:nvSpPr>
          <p:spPr>
            <a:xfrm>
              <a:off x="3618572" y="62524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乗算記号 62"/>
            <p:cNvSpPr/>
            <p:nvPr/>
          </p:nvSpPr>
          <p:spPr>
            <a:xfrm>
              <a:off x="3304816" y="6198472"/>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64" name="円/楕円 63"/>
            <p:cNvSpPr/>
            <p:nvPr/>
          </p:nvSpPr>
          <p:spPr>
            <a:xfrm>
              <a:off x="3937439"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円/楕円 64"/>
            <p:cNvSpPr/>
            <p:nvPr/>
          </p:nvSpPr>
          <p:spPr>
            <a:xfrm>
              <a:off x="4256306"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円/楕円 65"/>
            <p:cNvSpPr/>
            <p:nvPr/>
          </p:nvSpPr>
          <p:spPr>
            <a:xfrm>
              <a:off x="2573070" y="62450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円/楕円 66"/>
            <p:cNvSpPr/>
            <p:nvPr/>
          </p:nvSpPr>
          <p:spPr>
            <a:xfrm>
              <a:off x="2301455" y="6248269"/>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円/楕円 67"/>
            <p:cNvSpPr/>
            <p:nvPr/>
          </p:nvSpPr>
          <p:spPr>
            <a:xfrm>
              <a:off x="2844685" y="625138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円/楕円 68"/>
            <p:cNvSpPr/>
            <p:nvPr/>
          </p:nvSpPr>
          <p:spPr>
            <a:xfrm>
              <a:off x="3104194" y="6255585"/>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乗算記号 69"/>
            <p:cNvSpPr/>
            <p:nvPr/>
          </p:nvSpPr>
          <p:spPr>
            <a:xfrm>
              <a:off x="848031"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1" name="乗算記号 70"/>
            <p:cNvSpPr/>
            <p:nvPr/>
          </p:nvSpPr>
          <p:spPr>
            <a:xfrm>
              <a:off x="6553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2" name="乗算記号 71"/>
            <p:cNvSpPr/>
            <p:nvPr/>
          </p:nvSpPr>
          <p:spPr>
            <a:xfrm>
              <a:off x="119785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3" name="乗算記号 72"/>
            <p:cNvSpPr/>
            <p:nvPr/>
          </p:nvSpPr>
          <p:spPr>
            <a:xfrm>
              <a:off x="323409"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4" name="乗算記号 73"/>
            <p:cNvSpPr/>
            <p:nvPr/>
          </p:nvSpPr>
          <p:spPr>
            <a:xfrm>
              <a:off x="145834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5" name="乗算記号 74"/>
            <p:cNvSpPr/>
            <p:nvPr/>
          </p:nvSpPr>
          <p:spPr>
            <a:xfrm>
              <a:off x="171380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6" name="乗算記号 75"/>
            <p:cNvSpPr/>
            <p:nvPr/>
          </p:nvSpPr>
          <p:spPr>
            <a:xfrm>
              <a:off x="1981607"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7" name="円/楕円 76"/>
            <p:cNvSpPr/>
            <p:nvPr/>
          </p:nvSpPr>
          <p:spPr>
            <a:xfrm>
              <a:off x="634742" y="622622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197981163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3E9D8A2-E7EC-4390-ADEB-1BB4D57F5C6D}"/>
              </a:ext>
            </a:extLst>
          </p:cNvPr>
          <p:cNvSpPr>
            <a:spLocks noGrp="1"/>
          </p:cNvSpPr>
          <p:nvPr>
            <p:ph type="title"/>
          </p:nvPr>
        </p:nvSpPr>
        <p:spPr/>
        <p:txBody>
          <a:bodyPr>
            <a:normAutofit fontScale="90000"/>
          </a:bodyPr>
          <a:lstStyle/>
          <a:p>
            <a:endParaRPr kumimoji="1" lang="ja-JP" altLang="en-US"/>
          </a:p>
        </p:txBody>
      </p:sp>
      <p:sp>
        <p:nvSpPr>
          <p:cNvPr id="4" name="スライド番号プレースホルダー 3">
            <a:extLst>
              <a:ext uri="{FF2B5EF4-FFF2-40B4-BE49-F238E27FC236}">
                <a16:creationId xmlns:a16="http://schemas.microsoft.com/office/drawing/2014/main" id="{237D4F8E-E459-4FBB-9056-F1B032D93262}"/>
              </a:ext>
            </a:extLst>
          </p:cNvPr>
          <p:cNvSpPr>
            <a:spLocks noGrp="1"/>
          </p:cNvSpPr>
          <p:nvPr>
            <p:ph type="sldNum" sz="quarter" idx="4"/>
          </p:nvPr>
        </p:nvSpPr>
        <p:spPr/>
        <p:txBody>
          <a:bodyPr/>
          <a:lstStyle/>
          <a:p>
            <a:fld id="{06866E33-5310-403C-85EB-90D9101399C4}" type="slidenum">
              <a:rPr lang="ja-JP" altLang="en-US" smtClean="0"/>
              <a:pPr/>
              <a:t>49</a:t>
            </a:fld>
            <a:endParaRPr lang="ja-JP" altLang="en-US" dirty="0"/>
          </a:p>
        </p:txBody>
      </p:sp>
      <p:grpSp>
        <p:nvGrpSpPr>
          <p:cNvPr id="59" name="グループ化 58">
            <a:extLst>
              <a:ext uri="{FF2B5EF4-FFF2-40B4-BE49-F238E27FC236}">
                <a16:creationId xmlns:a16="http://schemas.microsoft.com/office/drawing/2014/main" id="{ED7158A9-5DDE-4F16-AD16-E81176C2CB48}"/>
              </a:ext>
            </a:extLst>
          </p:cNvPr>
          <p:cNvGrpSpPr/>
          <p:nvPr/>
        </p:nvGrpSpPr>
        <p:grpSpPr>
          <a:xfrm>
            <a:off x="661140" y="1302996"/>
            <a:ext cx="3240000" cy="3240000"/>
            <a:chOff x="661140" y="1302996"/>
            <a:chExt cx="3240000" cy="3240000"/>
          </a:xfrm>
        </p:grpSpPr>
        <p:sp>
          <p:nvSpPr>
            <p:cNvPr id="7" name="正方形/長方形 6">
              <a:extLst>
                <a:ext uri="{FF2B5EF4-FFF2-40B4-BE49-F238E27FC236}">
                  <a16:creationId xmlns:a16="http://schemas.microsoft.com/office/drawing/2014/main" id="{2D04AE23-25D7-4F22-90F6-44E11B0FA5F0}"/>
                </a:ext>
              </a:extLst>
            </p:cNvPr>
            <p:cNvSpPr/>
            <p:nvPr/>
          </p:nvSpPr>
          <p:spPr>
            <a:xfrm>
              <a:off x="662515" y="1302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a:extLst>
                <a:ext uri="{FF2B5EF4-FFF2-40B4-BE49-F238E27FC236}">
                  <a16:creationId xmlns:a16="http://schemas.microsoft.com/office/drawing/2014/main" id="{62F6D884-69F0-428D-9894-51860F21B639}"/>
                </a:ext>
              </a:extLst>
            </p:cNvPr>
            <p:cNvSpPr/>
            <p:nvPr/>
          </p:nvSpPr>
          <p:spPr>
            <a:xfrm>
              <a:off x="1309140" y="1302996"/>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a:extLst>
                <a:ext uri="{FF2B5EF4-FFF2-40B4-BE49-F238E27FC236}">
                  <a16:creationId xmlns:a16="http://schemas.microsoft.com/office/drawing/2014/main" id="{907EE90F-419A-4FB0-9028-267F3BF42551}"/>
                </a:ext>
              </a:extLst>
            </p:cNvPr>
            <p:cNvSpPr/>
            <p:nvPr/>
          </p:nvSpPr>
          <p:spPr>
            <a:xfrm>
              <a:off x="3253140" y="1302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a16="http://schemas.microsoft.com/office/drawing/2014/main" id="{6F29841F-26EB-4431-9513-90E1E0DFDC59}"/>
                </a:ext>
              </a:extLst>
            </p:cNvPr>
            <p:cNvSpPr/>
            <p:nvPr/>
          </p:nvSpPr>
          <p:spPr>
            <a:xfrm>
              <a:off x="2605140" y="1302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id="{7AAC7163-526F-4BEB-8557-A634790B0AFE}"/>
                </a:ext>
              </a:extLst>
            </p:cNvPr>
            <p:cNvSpPr/>
            <p:nvPr/>
          </p:nvSpPr>
          <p:spPr>
            <a:xfrm>
              <a:off x="1957140" y="1302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a:extLst>
                <a:ext uri="{FF2B5EF4-FFF2-40B4-BE49-F238E27FC236}">
                  <a16:creationId xmlns:a16="http://schemas.microsoft.com/office/drawing/2014/main" id="{979BE87C-B5EA-4AC5-9AC9-AD8A87075FB0}"/>
                </a:ext>
              </a:extLst>
            </p:cNvPr>
            <p:cNvSpPr/>
            <p:nvPr/>
          </p:nvSpPr>
          <p:spPr>
            <a:xfrm>
              <a:off x="661140" y="1950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a:extLst>
                <a:ext uri="{FF2B5EF4-FFF2-40B4-BE49-F238E27FC236}">
                  <a16:creationId xmlns:a16="http://schemas.microsoft.com/office/drawing/2014/main" id="{951FAB0D-76E6-4DA9-9DD7-B24793E9A9F1}"/>
                </a:ext>
              </a:extLst>
            </p:cNvPr>
            <p:cNvSpPr/>
            <p:nvPr/>
          </p:nvSpPr>
          <p:spPr>
            <a:xfrm>
              <a:off x="1309140" y="1950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a16="http://schemas.microsoft.com/office/drawing/2014/main" id="{680C1278-7D23-4A30-8D5A-AF7D8DA71101}"/>
                </a:ext>
              </a:extLst>
            </p:cNvPr>
            <p:cNvSpPr/>
            <p:nvPr/>
          </p:nvSpPr>
          <p:spPr>
            <a:xfrm>
              <a:off x="3253140" y="1950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a16="http://schemas.microsoft.com/office/drawing/2014/main" id="{66AFED7B-8A45-4A2B-8E92-B6D56826DA54}"/>
                </a:ext>
              </a:extLst>
            </p:cNvPr>
            <p:cNvSpPr/>
            <p:nvPr/>
          </p:nvSpPr>
          <p:spPr>
            <a:xfrm>
              <a:off x="2605140" y="1950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a16="http://schemas.microsoft.com/office/drawing/2014/main" id="{5E51387F-6C30-455E-84BE-22D9AF0F0449}"/>
                </a:ext>
              </a:extLst>
            </p:cNvPr>
            <p:cNvSpPr/>
            <p:nvPr/>
          </p:nvSpPr>
          <p:spPr>
            <a:xfrm>
              <a:off x="1957140" y="1950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a16="http://schemas.microsoft.com/office/drawing/2014/main" id="{4E50C440-75E0-472E-A929-36A4F9CC0BC7}"/>
                </a:ext>
              </a:extLst>
            </p:cNvPr>
            <p:cNvSpPr/>
            <p:nvPr/>
          </p:nvSpPr>
          <p:spPr>
            <a:xfrm>
              <a:off x="661140" y="2598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a16="http://schemas.microsoft.com/office/drawing/2014/main" id="{A99D1E28-50C0-4261-AF76-FE20868D7C96}"/>
                </a:ext>
              </a:extLst>
            </p:cNvPr>
            <p:cNvSpPr/>
            <p:nvPr/>
          </p:nvSpPr>
          <p:spPr>
            <a:xfrm>
              <a:off x="1309140" y="2598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a:extLst>
                <a:ext uri="{FF2B5EF4-FFF2-40B4-BE49-F238E27FC236}">
                  <a16:creationId xmlns:a16="http://schemas.microsoft.com/office/drawing/2014/main" id="{ABAAE575-15F2-4373-B197-33AE9CB5572D}"/>
                </a:ext>
              </a:extLst>
            </p:cNvPr>
            <p:cNvSpPr/>
            <p:nvPr/>
          </p:nvSpPr>
          <p:spPr>
            <a:xfrm>
              <a:off x="3253140" y="2598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a:extLst>
                <a:ext uri="{FF2B5EF4-FFF2-40B4-BE49-F238E27FC236}">
                  <a16:creationId xmlns:a16="http://schemas.microsoft.com/office/drawing/2014/main" id="{43E2CE6C-7AD7-430E-9C4A-A332053ED2F9}"/>
                </a:ext>
              </a:extLst>
            </p:cNvPr>
            <p:cNvSpPr/>
            <p:nvPr/>
          </p:nvSpPr>
          <p:spPr>
            <a:xfrm>
              <a:off x="2605140" y="2598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a16="http://schemas.microsoft.com/office/drawing/2014/main" id="{294EC6DC-908C-46C5-A3B7-8BF2C3CA8217}"/>
                </a:ext>
              </a:extLst>
            </p:cNvPr>
            <p:cNvSpPr/>
            <p:nvPr/>
          </p:nvSpPr>
          <p:spPr>
            <a:xfrm>
              <a:off x="1957140" y="2598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a:extLst>
                <a:ext uri="{FF2B5EF4-FFF2-40B4-BE49-F238E27FC236}">
                  <a16:creationId xmlns:a16="http://schemas.microsoft.com/office/drawing/2014/main" id="{411AEEF5-8754-4B92-9049-2993C395C667}"/>
                </a:ext>
              </a:extLst>
            </p:cNvPr>
            <p:cNvSpPr/>
            <p:nvPr/>
          </p:nvSpPr>
          <p:spPr>
            <a:xfrm>
              <a:off x="661140" y="3246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a:extLst>
                <a:ext uri="{FF2B5EF4-FFF2-40B4-BE49-F238E27FC236}">
                  <a16:creationId xmlns:a16="http://schemas.microsoft.com/office/drawing/2014/main" id="{6675DF4A-C6C9-45B8-A138-004DA5F792A2}"/>
                </a:ext>
              </a:extLst>
            </p:cNvPr>
            <p:cNvSpPr/>
            <p:nvPr/>
          </p:nvSpPr>
          <p:spPr>
            <a:xfrm>
              <a:off x="1309140" y="3246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a:extLst>
                <a:ext uri="{FF2B5EF4-FFF2-40B4-BE49-F238E27FC236}">
                  <a16:creationId xmlns:a16="http://schemas.microsoft.com/office/drawing/2014/main" id="{64968CF8-A833-477C-871F-931933A83E3C}"/>
                </a:ext>
              </a:extLst>
            </p:cNvPr>
            <p:cNvSpPr/>
            <p:nvPr/>
          </p:nvSpPr>
          <p:spPr>
            <a:xfrm>
              <a:off x="3253140" y="3246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a:extLst>
                <a:ext uri="{FF2B5EF4-FFF2-40B4-BE49-F238E27FC236}">
                  <a16:creationId xmlns:a16="http://schemas.microsoft.com/office/drawing/2014/main" id="{B8F325BC-19AF-4CE8-8D99-01A95400BDB3}"/>
                </a:ext>
              </a:extLst>
            </p:cNvPr>
            <p:cNvSpPr/>
            <p:nvPr/>
          </p:nvSpPr>
          <p:spPr>
            <a:xfrm>
              <a:off x="2605140" y="3246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a:extLst>
                <a:ext uri="{FF2B5EF4-FFF2-40B4-BE49-F238E27FC236}">
                  <a16:creationId xmlns:a16="http://schemas.microsoft.com/office/drawing/2014/main" id="{2F64A928-194C-4155-AD60-050FF1BB682B}"/>
                </a:ext>
              </a:extLst>
            </p:cNvPr>
            <p:cNvSpPr/>
            <p:nvPr/>
          </p:nvSpPr>
          <p:spPr>
            <a:xfrm>
              <a:off x="1957140" y="3246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a:extLst>
                <a:ext uri="{FF2B5EF4-FFF2-40B4-BE49-F238E27FC236}">
                  <a16:creationId xmlns:a16="http://schemas.microsoft.com/office/drawing/2014/main" id="{4FC64D05-6D6A-4460-BC5C-BBE0DDB6DCB0}"/>
                </a:ext>
              </a:extLst>
            </p:cNvPr>
            <p:cNvSpPr/>
            <p:nvPr/>
          </p:nvSpPr>
          <p:spPr>
            <a:xfrm>
              <a:off x="661140" y="3894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a:extLst>
                <a:ext uri="{FF2B5EF4-FFF2-40B4-BE49-F238E27FC236}">
                  <a16:creationId xmlns:a16="http://schemas.microsoft.com/office/drawing/2014/main" id="{9E37A0DB-0A3E-4F4F-8CC7-73E7888EA056}"/>
                </a:ext>
              </a:extLst>
            </p:cNvPr>
            <p:cNvSpPr/>
            <p:nvPr/>
          </p:nvSpPr>
          <p:spPr>
            <a:xfrm>
              <a:off x="1309140" y="3894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a:extLst>
                <a:ext uri="{FF2B5EF4-FFF2-40B4-BE49-F238E27FC236}">
                  <a16:creationId xmlns:a16="http://schemas.microsoft.com/office/drawing/2014/main" id="{618C5AF7-CB77-4286-8D86-34146A07F7CB}"/>
                </a:ext>
              </a:extLst>
            </p:cNvPr>
            <p:cNvSpPr/>
            <p:nvPr/>
          </p:nvSpPr>
          <p:spPr>
            <a:xfrm>
              <a:off x="3253140" y="3894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a:extLst>
                <a:ext uri="{FF2B5EF4-FFF2-40B4-BE49-F238E27FC236}">
                  <a16:creationId xmlns:a16="http://schemas.microsoft.com/office/drawing/2014/main" id="{6DDC01BA-3E80-47C0-BCF5-8E7D044FD1AC}"/>
                </a:ext>
              </a:extLst>
            </p:cNvPr>
            <p:cNvSpPr/>
            <p:nvPr/>
          </p:nvSpPr>
          <p:spPr>
            <a:xfrm>
              <a:off x="2605140" y="3894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a:extLst>
                <a:ext uri="{FF2B5EF4-FFF2-40B4-BE49-F238E27FC236}">
                  <a16:creationId xmlns:a16="http://schemas.microsoft.com/office/drawing/2014/main" id="{7D81368F-9561-43C6-AC65-2328C9406BF8}"/>
                </a:ext>
              </a:extLst>
            </p:cNvPr>
            <p:cNvSpPr/>
            <p:nvPr/>
          </p:nvSpPr>
          <p:spPr>
            <a:xfrm>
              <a:off x="1957140" y="3894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34" name="正方形/長方形 33">
            <a:extLst>
              <a:ext uri="{FF2B5EF4-FFF2-40B4-BE49-F238E27FC236}">
                <a16:creationId xmlns:a16="http://schemas.microsoft.com/office/drawing/2014/main" id="{F83B3AB7-8861-4B78-8FDA-9CD6084C9E89}"/>
              </a:ext>
            </a:extLst>
          </p:cNvPr>
          <p:cNvSpPr/>
          <p:nvPr/>
        </p:nvSpPr>
        <p:spPr>
          <a:xfrm>
            <a:off x="4594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 name="正方形/長方形 34">
            <a:extLst>
              <a:ext uri="{FF2B5EF4-FFF2-40B4-BE49-F238E27FC236}">
                <a16:creationId xmlns:a16="http://schemas.microsoft.com/office/drawing/2014/main" id="{482A54D5-27B8-4F2D-AD7A-D79B091FA1CB}"/>
              </a:ext>
            </a:extLst>
          </p:cNvPr>
          <p:cNvSpPr/>
          <p:nvPr/>
        </p:nvSpPr>
        <p:spPr>
          <a:xfrm>
            <a:off x="5242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正方形/長方形 35">
            <a:extLst>
              <a:ext uri="{FF2B5EF4-FFF2-40B4-BE49-F238E27FC236}">
                <a16:creationId xmlns:a16="http://schemas.microsoft.com/office/drawing/2014/main" id="{C1D084F3-382C-40CE-B976-29F6E197F859}"/>
              </a:ext>
            </a:extLst>
          </p:cNvPr>
          <p:cNvSpPr/>
          <p:nvPr/>
        </p:nvSpPr>
        <p:spPr>
          <a:xfrm>
            <a:off x="7186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正方形/長方形 36">
            <a:extLst>
              <a:ext uri="{FF2B5EF4-FFF2-40B4-BE49-F238E27FC236}">
                <a16:creationId xmlns:a16="http://schemas.microsoft.com/office/drawing/2014/main" id="{8E969007-ADDC-4113-AC8C-BB77D77240C7}"/>
              </a:ext>
            </a:extLst>
          </p:cNvPr>
          <p:cNvSpPr/>
          <p:nvPr/>
        </p:nvSpPr>
        <p:spPr>
          <a:xfrm>
            <a:off x="6538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正方形/長方形 37">
            <a:extLst>
              <a:ext uri="{FF2B5EF4-FFF2-40B4-BE49-F238E27FC236}">
                <a16:creationId xmlns:a16="http://schemas.microsoft.com/office/drawing/2014/main" id="{6D79E0BA-D35E-47CE-A75F-58622E5E8903}"/>
              </a:ext>
            </a:extLst>
          </p:cNvPr>
          <p:cNvSpPr/>
          <p:nvPr/>
        </p:nvSpPr>
        <p:spPr>
          <a:xfrm>
            <a:off x="5890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正方形/長方形 38">
            <a:extLst>
              <a:ext uri="{FF2B5EF4-FFF2-40B4-BE49-F238E27FC236}">
                <a16:creationId xmlns:a16="http://schemas.microsoft.com/office/drawing/2014/main" id="{2D0713FD-9EB7-4750-B47B-A1D0636DB4C0}"/>
              </a:ext>
            </a:extLst>
          </p:cNvPr>
          <p:cNvSpPr/>
          <p:nvPr/>
        </p:nvSpPr>
        <p:spPr>
          <a:xfrm>
            <a:off x="4594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a:extLst>
              <a:ext uri="{FF2B5EF4-FFF2-40B4-BE49-F238E27FC236}">
                <a16:creationId xmlns:a16="http://schemas.microsoft.com/office/drawing/2014/main" id="{9ED35389-B638-4F69-9B26-8D560DE44819}"/>
              </a:ext>
            </a:extLst>
          </p:cNvPr>
          <p:cNvSpPr/>
          <p:nvPr/>
        </p:nvSpPr>
        <p:spPr>
          <a:xfrm>
            <a:off x="5242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正方形/長方形 40">
            <a:extLst>
              <a:ext uri="{FF2B5EF4-FFF2-40B4-BE49-F238E27FC236}">
                <a16:creationId xmlns:a16="http://schemas.microsoft.com/office/drawing/2014/main" id="{4A0CF798-3C9E-4033-B11A-EB25163BD582}"/>
              </a:ext>
            </a:extLst>
          </p:cNvPr>
          <p:cNvSpPr/>
          <p:nvPr/>
        </p:nvSpPr>
        <p:spPr>
          <a:xfrm>
            <a:off x="7186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正方形/長方形 41">
            <a:extLst>
              <a:ext uri="{FF2B5EF4-FFF2-40B4-BE49-F238E27FC236}">
                <a16:creationId xmlns:a16="http://schemas.microsoft.com/office/drawing/2014/main" id="{C7AA66E7-CABF-44A7-AFB7-73005BAF19E7}"/>
              </a:ext>
            </a:extLst>
          </p:cNvPr>
          <p:cNvSpPr/>
          <p:nvPr/>
        </p:nvSpPr>
        <p:spPr>
          <a:xfrm>
            <a:off x="6538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正方形/長方形 42">
            <a:extLst>
              <a:ext uri="{FF2B5EF4-FFF2-40B4-BE49-F238E27FC236}">
                <a16:creationId xmlns:a16="http://schemas.microsoft.com/office/drawing/2014/main" id="{B9ED5EF6-D476-4DEA-9585-BF13C1E26B12}"/>
              </a:ext>
            </a:extLst>
          </p:cNvPr>
          <p:cNvSpPr/>
          <p:nvPr/>
        </p:nvSpPr>
        <p:spPr>
          <a:xfrm>
            <a:off x="5890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正方形/長方形 43">
            <a:extLst>
              <a:ext uri="{FF2B5EF4-FFF2-40B4-BE49-F238E27FC236}">
                <a16:creationId xmlns:a16="http://schemas.microsoft.com/office/drawing/2014/main" id="{9C518613-C236-4D3A-991D-651EDB13D2AD}"/>
              </a:ext>
            </a:extLst>
          </p:cNvPr>
          <p:cNvSpPr/>
          <p:nvPr/>
        </p:nvSpPr>
        <p:spPr>
          <a:xfrm>
            <a:off x="4594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5" name="正方形/長方形 44">
            <a:extLst>
              <a:ext uri="{FF2B5EF4-FFF2-40B4-BE49-F238E27FC236}">
                <a16:creationId xmlns:a16="http://schemas.microsoft.com/office/drawing/2014/main" id="{3607DEB6-EF44-4DAC-B190-C29AEBB5AD6D}"/>
              </a:ext>
            </a:extLst>
          </p:cNvPr>
          <p:cNvSpPr/>
          <p:nvPr/>
        </p:nvSpPr>
        <p:spPr>
          <a:xfrm>
            <a:off x="5242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正方形/長方形 45">
            <a:extLst>
              <a:ext uri="{FF2B5EF4-FFF2-40B4-BE49-F238E27FC236}">
                <a16:creationId xmlns:a16="http://schemas.microsoft.com/office/drawing/2014/main" id="{463F5353-5332-4940-821F-A898C1983FFA}"/>
              </a:ext>
            </a:extLst>
          </p:cNvPr>
          <p:cNvSpPr/>
          <p:nvPr/>
        </p:nvSpPr>
        <p:spPr>
          <a:xfrm>
            <a:off x="7186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正方形/長方形 46">
            <a:extLst>
              <a:ext uri="{FF2B5EF4-FFF2-40B4-BE49-F238E27FC236}">
                <a16:creationId xmlns:a16="http://schemas.microsoft.com/office/drawing/2014/main" id="{328D7153-5AA7-4376-822D-AB9510CDDD22}"/>
              </a:ext>
            </a:extLst>
          </p:cNvPr>
          <p:cNvSpPr/>
          <p:nvPr/>
        </p:nvSpPr>
        <p:spPr>
          <a:xfrm>
            <a:off x="6538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 name="正方形/長方形 47">
            <a:extLst>
              <a:ext uri="{FF2B5EF4-FFF2-40B4-BE49-F238E27FC236}">
                <a16:creationId xmlns:a16="http://schemas.microsoft.com/office/drawing/2014/main" id="{9FF5FAF4-6621-48C8-BD0B-541E999E4D98}"/>
              </a:ext>
            </a:extLst>
          </p:cNvPr>
          <p:cNvSpPr/>
          <p:nvPr/>
        </p:nvSpPr>
        <p:spPr>
          <a:xfrm>
            <a:off x="5890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正方形/長方形 48">
            <a:extLst>
              <a:ext uri="{FF2B5EF4-FFF2-40B4-BE49-F238E27FC236}">
                <a16:creationId xmlns:a16="http://schemas.microsoft.com/office/drawing/2014/main" id="{A15710EC-77EF-4680-9EBA-BE3994BBAFE7}"/>
              </a:ext>
            </a:extLst>
          </p:cNvPr>
          <p:cNvSpPr/>
          <p:nvPr/>
        </p:nvSpPr>
        <p:spPr>
          <a:xfrm>
            <a:off x="4594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0" name="正方形/長方形 49">
            <a:extLst>
              <a:ext uri="{FF2B5EF4-FFF2-40B4-BE49-F238E27FC236}">
                <a16:creationId xmlns:a16="http://schemas.microsoft.com/office/drawing/2014/main" id="{DF72C81E-EDF8-49BD-ACA0-831F5B7EEA69}"/>
              </a:ext>
            </a:extLst>
          </p:cNvPr>
          <p:cNvSpPr/>
          <p:nvPr/>
        </p:nvSpPr>
        <p:spPr>
          <a:xfrm>
            <a:off x="5242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 name="正方形/長方形 50">
            <a:extLst>
              <a:ext uri="{FF2B5EF4-FFF2-40B4-BE49-F238E27FC236}">
                <a16:creationId xmlns:a16="http://schemas.microsoft.com/office/drawing/2014/main" id="{B42406D6-7C4F-4F3D-882B-BE9C0BC8E4AD}"/>
              </a:ext>
            </a:extLst>
          </p:cNvPr>
          <p:cNvSpPr/>
          <p:nvPr/>
        </p:nvSpPr>
        <p:spPr>
          <a:xfrm>
            <a:off x="7186860" y="3381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2" name="正方形/長方形 51">
            <a:extLst>
              <a:ext uri="{FF2B5EF4-FFF2-40B4-BE49-F238E27FC236}">
                <a16:creationId xmlns:a16="http://schemas.microsoft.com/office/drawing/2014/main" id="{03A057DE-B6D1-41F4-8097-2DF9EFC861DF}"/>
              </a:ext>
            </a:extLst>
          </p:cNvPr>
          <p:cNvSpPr/>
          <p:nvPr/>
        </p:nvSpPr>
        <p:spPr>
          <a:xfrm>
            <a:off x="6538860" y="3381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3" name="正方形/長方形 52">
            <a:extLst>
              <a:ext uri="{FF2B5EF4-FFF2-40B4-BE49-F238E27FC236}">
                <a16:creationId xmlns:a16="http://schemas.microsoft.com/office/drawing/2014/main" id="{E801373F-531F-44FD-B4E2-0239EA938EB8}"/>
              </a:ext>
            </a:extLst>
          </p:cNvPr>
          <p:cNvSpPr/>
          <p:nvPr/>
        </p:nvSpPr>
        <p:spPr>
          <a:xfrm>
            <a:off x="5890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4" name="正方形/長方形 53">
            <a:extLst>
              <a:ext uri="{FF2B5EF4-FFF2-40B4-BE49-F238E27FC236}">
                <a16:creationId xmlns:a16="http://schemas.microsoft.com/office/drawing/2014/main" id="{5E0E171D-8898-40BE-936B-5F4F1BAE38E9}"/>
              </a:ext>
            </a:extLst>
          </p:cNvPr>
          <p:cNvSpPr/>
          <p:nvPr/>
        </p:nvSpPr>
        <p:spPr>
          <a:xfrm>
            <a:off x="4594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a:extLst>
              <a:ext uri="{FF2B5EF4-FFF2-40B4-BE49-F238E27FC236}">
                <a16:creationId xmlns:a16="http://schemas.microsoft.com/office/drawing/2014/main" id="{768F9923-E617-4F30-829B-0842CD708D18}"/>
              </a:ext>
            </a:extLst>
          </p:cNvPr>
          <p:cNvSpPr/>
          <p:nvPr/>
        </p:nvSpPr>
        <p:spPr>
          <a:xfrm>
            <a:off x="5242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6" name="正方形/長方形 55">
            <a:extLst>
              <a:ext uri="{FF2B5EF4-FFF2-40B4-BE49-F238E27FC236}">
                <a16:creationId xmlns:a16="http://schemas.microsoft.com/office/drawing/2014/main" id="{6FBC9603-9D10-4ECD-A14F-27E7C97A9FE6}"/>
              </a:ext>
            </a:extLst>
          </p:cNvPr>
          <p:cNvSpPr/>
          <p:nvPr/>
        </p:nvSpPr>
        <p:spPr>
          <a:xfrm>
            <a:off x="7186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7" name="正方形/長方形 56">
            <a:extLst>
              <a:ext uri="{FF2B5EF4-FFF2-40B4-BE49-F238E27FC236}">
                <a16:creationId xmlns:a16="http://schemas.microsoft.com/office/drawing/2014/main" id="{5EF7CF4E-1DE1-4805-9E20-103C5ADABC25}"/>
              </a:ext>
            </a:extLst>
          </p:cNvPr>
          <p:cNvSpPr/>
          <p:nvPr/>
        </p:nvSpPr>
        <p:spPr>
          <a:xfrm>
            <a:off x="6538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8" name="正方形/長方形 57">
            <a:extLst>
              <a:ext uri="{FF2B5EF4-FFF2-40B4-BE49-F238E27FC236}">
                <a16:creationId xmlns:a16="http://schemas.microsoft.com/office/drawing/2014/main" id="{E82146DF-40FF-49F4-8530-70571FAEC58F}"/>
              </a:ext>
            </a:extLst>
          </p:cNvPr>
          <p:cNvSpPr/>
          <p:nvPr/>
        </p:nvSpPr>
        <p:spPr>
          <a:xfrm>
            <a:off x="5890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3644970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ja-JP" altLang="en-US" dirty="0"/>
              <a:t>既知の結果</a:t>
            </a:r>
            <a:endParaRPr kumimoji="1" lang="ja-JP" altLang="en-US" dirty="0"/>
          </a:p>
        </p:txBody>
      </p:sp>
      <mc:AlternateContent xmlns:mc="http://schemas.openxmlformats.org/markup-compatibility/2006" xmlns:a14="http://schemas.microsoft.com/office/drawing/2010/main">
        <mc:Choice Requires="a14">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425621657"/>
                  </p:ext>
                </p:extLst>
              </p:nvPr>
            </p:nvGraphicFramePr>
            <p:xfrm>
              <a:off x="1142790" y="779293"/>
              <a:ext cx="6930780" cy="3291840"/>
            </p:xfrm>
            <a:graphic>
              <a:graphicData uri="http://schemas.openxmlformats.org/drawingml/2006/table">
                <a:tbl>
                  <a:tblPr firstRow="1" bandRow="1">
                    <a:tableStyleId>{5C22544A-7EE6-4342-B048-85BDC9FD1C3A}</a:tableStyleId>
                  </a:tblPr>
                  <a:tblGrid>
                    <a:gridCol w="2310260">
                      <a:extLst>
                        <a:ext uri="{9D8B030D-6E8A-4147-A177-3AD203B41FA5}">
                          <a16:colId xmlns:a16="http://schemas.microsoft.com/office/drawing/2014/main" val="20000"/>
                        </a:ext>
                      </a:extLst>
                    </a:gridCol>
                    <a:gridCol w="2310260">
                      <a:extLst>
                        <a:ext uri="{9D8B030D-6E8A-4147-A177-3AD203B41FA5}">
                          <a16:colId xmlns:a16="http://schemas.microsoft.com/office/drawing/2014/main" val="20001"/>
                        </a:ext>
                      </a:extLst>
                    </a:gridCol>
                    <a:gridCol w="2310260">
                      <a:extLst>
                        <a:ext uri="{9D8B030D-6E8A-4147-A177-3AD203B41FA5}">
                          <a16:colId xmlns:a16="http://schemas.microsoft.com/office/drawing/2014/main" val="20002"/>
                        </a:ext>
                      </a:extLst>
                    </a:gridCol>
                  </a:tblGrid>
                  <a:tr h="370840">
                    <a:tc>
                      <a:txBody>
                        <a:bodyPr/>
                        <a:lstStyle/>
                        <a:p>
                          <a:pPr algn="ctr"/>
                          <a:r>
                            <a:rPr kumimoji="1" lang="ja-JP" altLang="en-US" sz="2400" dirty="0"/>
                            <a:t>グリッドの大きさ</a:t>
                          </a:r>
                        </a:p>
                      </a:txBody>
                      <a:tcPr/>
                    </a:tc>
                    <a:tc>
                      <a:txBody>
                        <a:bodyPr/>
                        <a:lstStyle/>
                        <a:p>
                          <a:pPr algn="ctr"/>
                          <a:r>
                            <a:rPr kumimoji="1" lang="ja-JP" altLang="en-US" sz="2400" dirty="0"/>
                            <a:t>色の数</a:t>
                          </a:r>
                        </a:p>
                      </a:txBody>
                      <a:tcPr/>
                    </a:tc>
                    <a:tc>
                      <a:txBody>
                        <a:bodyPr/>
                        <a:lstStyle/>
                        <a:p>
                          <a:pPr algn="ctr"/>
                          <a:r>
                            <a:rPr kumimoji="1" lang="ja-JP" altLang="en-US" sz="2400" dirty="0"/>
                            <a:t>難しさ</a:t>
                          </a:r>
                        </a:p>
                      </a:txBody>
                      <a:tcPr/>
                    </a:tc>
                    <a:extLst>
                      <a:ext uri="{0D108BD9-81ED-4DB2-BD59-A6C34878D82A}">
                        <a16:rowId xmlns:a16="http://schemas.microsoft.com/office/drawing/2014/main" val="10000"/>
                      </a:ext>
                    </a:extLst>
                  </a:tr>
                  <a:tr h="370840">
                    <a:tc>
                      <a:txBody>
                        <a:bodyPr/>
                        <a:lstStyle/>
                        <a:p>
                          <a:pPr algn="ct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𝑛</m:t>
                                </m:r>
                                <m:r>
                                  <a:rPr kumimoji="1" lang="en-US" altLang="ja-JP" sz="2800" b="0" i="1" smtClean="0">
                                    <a:latin typeface="Cambria Math" panose="02040503050406030204" pitchFamily="18" charset="0"/>
                                    <a:ea typeface="Cambria Math" panose="02040503050406030204" pitchFamily="18" charset="0"/>
                                  </a:rPr>
                                  <m:t>×</m:t>
                                </m:r>
                                <m:r>
                                  <a:rPr kumimoji="1" lang="en-US" altLang="ja-JP" sz="2800" b="0" i="1" smtClean="0">
                                    <a:latin typeface="Cambria Math" panose="02040503050406030204" pitchFamily="18" charset="0"/>
                                    <a:ea typeface="Cambria Math" panose="02040503050406030204" pitchFamily="18" charset="0"/>
                                  </a:rPr>
                                  <m:t>𝑛</m:t>
                                </m:r>
                              </m:oMath>
                            </m:oMathPara>
                          </a14:m>
                          <a:endParaRPr kumimoji="1" lang="ja-JP" altLang="en-US" sz="2800" dirty="0"/>
                        </a:p>
                      </a:txBody>
                      <a:tcPr/>
                    </a:tc>
                    <a:tc>
                      <a:txBody>
                        <a:bodyPr/>
                        <a:lstStyle/>
                        <a:p>
                          <a:pPr algn="ctr"/>
                          <a:r>
                            <a:rPr kumimoji="1" lang="en-US" altLang="ja-JP" sz="2800" dirty="0"/>
                            <a:t>3</a:t>
                          </a:r>
                          <a:r>
                            <a:rPr kumimoji="1" lang="ja-JP" altLang="en-US" sz="2800" dirty="0"/>
                            <a:t>色以上</a:t>
                          </a:r>
                        </a:p>
                      </a:txBody>
                      <a:tcPr/>
                    </a:tc>
                    <a:tc>
                      <a:txBody>
                        <a:bodyPr/>
                        <a:lstStyle/>
                        <a:p>
                          <a:pPr algn="ctr"/>
                          <a:r>
                            <a:rPr kumimoji="1" lang="en-US" altLang="ja-JP" sz="2800" dirty="0">
                              <a:solidFill>
                                <a:srgbClr val="FF0000"/>
                              </a:solidFill>
                            </a:rPr>
                            <a:t>NP</a:t>
                          </a:r>
                          <a:r>
                            <a:rPr kumimoji="1" lang="ja-JP" altLang="en-US" sz="2800" dirty="0">
                              <a:solidFill>
                                <a:srgbClr val="FF0000"/>
                              </a:solidFill>
                            </a:rPr>
                            <a:t>困難</a:t>
                          </a:r>
                          <a:endParaRPr kumimoji="1" lang="en-US" altLang="ja-JP" sz="2800" dirty="0">
                            <a:solidFill>
                              <a:srgbClr val="FF0000"/>
                            </a:solidFill>
                          </a:endParaRPr>
                        </a:p>
                        <a:p>
                          <a:pPr algn="ctr"/>
                          <a:r>
                            <a:rPr kumimoji="1" lang="en-US" altLang="ja-JP" sz="2800" dirty="0"/>
                            <a:t>[ACJMS10]</a:t>
                          </a:r>
                          <a:endParaRPr kumimoji="1" lang="ja-JP" altLang="en-US" sz="2800" dirty="0"/>
                        </a:p>
                      </a:txBody>
                      <a:tcPr/>
                    </a:tc>
                    <a:extLst>
                      <a:ext uri="{0D108BD9-81ED-4DB2-BD59-A6C34878D82A}">
                        <a16:rowId xmlns:a16="http://schemas.microsoft.com/office/drawing/2014/main" val="10001"/>
                      </a:ext>
                    </a:extLst>
                  </a:tr>
                  <a:tr h="370840">
                    <a:tc>
                      <a:txBody>
                        <a:bodyPr/>
                        <a:lstStyle/>
                        <a:p>
                          <a:pPr algn="ct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3</m:t>
                                </m:r>
                                <m:r>
                                  <a:rPr kumimoji="1" lang="en-US" altLang="ja-JP" sz="2800" b="0" i="1" smtClean="0">
                                    <a:latin typeface="Cambria Math" panose="02040503050406030204" pitchFamily="18" charset="0"/>
                                    <a:ea typeface="Cambria Math" panose="02040503050406030204" pitchFamily="18" charset="0"/>
                                  </a:rPr>
                                  <m:t>×</m:t>
                                </m:r>
                                <m:r>
                                  <a:rPr kumimoji="1" lang="en-US" altLang="ja-JP" sz="2800" b="0" i="1" smtClean="0">
                                    <a:latin typeface="Cambria Math" panose="02040503050406030204" pitchFamily="18" charset="0"/>
                                    <a:ea typeface="Cambria Math" panose="02040503050406030204" pitchFamily="18" charset="0"/>
                                  </a:rPr>
                                  <m:t>𝑛</m:t>
                                </m:r>
                              </m:oMath>
                            </m:oMathPara>
                          </a14:m>
                          <a:endParaRPr kumimoji="1" lang="ja-JP" altLang="en-US" sz="2800" dirty="0"/>
                        </a:p>
                      </a:txBody>
                      <a:tcPr/>
                    </a:tc>
                    <a:tc>
                      <a:txBody>
                        <a:bodyPr/>
                        <a:lstStyle/>
                        <a:p>
                          <a:pPr algn="ctr"/>
                          <a:r>
                            <a:rPr kumimoji="1" lang="en-US" altLang="ja-JP" sz="2800" dirty="0"/>
                            <a:t>4</a:t>
                          </a:r>
                          <a:r>
                            <a:rPr kumimoji="1" lang="ja-JP" altLang="en-US" sz="2800" dirty="0"/>
                            <a:t>色以上</a:t>
                          </a:r>
                        </a:p>
                      </a:txBody>
                      <a:tcPr/>
                    </a:tc>
                    <a:tc>
                      <a:txBody>
                        <a:bodyPr/>
                        <a:lstStyle/>
                        <a:p>
                          <a:pPr algn="ctr"/>
                          <a:r>
                            <a:rPr kumimoji="1" lang="en-US" altLang="ja-JP" sz="2800" dirty="0">
                              <a:solidFill>
                                <a:srgbClr val="FF0000"/>
                              </a:solidFill>
                            </a:rPr>
                            <a:t>NP</a:t>
                          </a:r>
                          <a:r>
                            <a:rPr kumimoji="1" lang="ja-JP" altLang="en-US" sz="2800" dirty="0">
                              <a:solidFill>
                                <a:srgbClr val="FF0000"/>
                              </a:solidFill>
                            </a:rPr>
                            <a:t>困難</a:t>
                          </a:r>
                          <a:endParaRPr kumimoji="1" lang="en-US" altLang="ja-JP" sz="2800" dirty="0">
                            <a:solidFill>
                              <a:srgbClr val="FF0000"/>
                            </a:solidFill>
                          </a:endParaRPr>
                        </a:p>
                        <a:p>
                          <a:pPr algn="ctr"/>
                          <a:r>
                            <a:rPr kumimoji="1" lang="en-US" altLang="ja-JP" sz="2800" dirty="0"/>
                            <a:t>[MS12]</a:t>
                          </a:r>
                          <a:endParaRPr kumimoji="1" lang="ja-JP" altLang="en-US" sz="2800" dirty="0"/>
                        </a:p>
                      </a:txBody>
                      <a:tcPr/>
                    </a:tc>
                    <a:extLst>
                      <a:ext uri="{0D108BD9-81ED-4DB2-BD59-A6C34878D82A}">
                        <a16:rowId xmlns:a16="http://schemas.microsoft.com/office/drawing/2014/main" val="10002"/>
                      </a:ext>
                    </a:extLst>
                  </a:tr>
                  <a:tr h="370840">
                    <a:tc>
                      <a:txBody>
                        <a:bodyPr/>
                        <a:lstStyle/>
                        <a:p>
                          <a:pPr algn="ct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2</m:t>
                                </m:r>
                                <m:r>
                                  <a:rPr kumimoji="1" lang="en-US" altLang="ja-JP" sz="2800" b="0" i="1" smtClean="0">
                                    <a:latin typeface="Cambria Math" panose="02040503050406030204" pitchFamily="18" charset="0"/>
                                    <a:ea typeface="Cambria Math" panose="02040503050406030204" pitchFamily="18" charset="0"/>
                                  </a:rPr>
                                  <m:t>×</m:t>
                                </m:r>
                                <m:r>
                                  <a:rPr kumimoji="1" lang="en-US" altLang="ja-JP" sz="2800" b="0" i="1" smtClean="0">
                                    <a:latin typeface="Cambria Math" panose="02040503050406030204" pitchFamily="18" charset="0"/>
                                    <a:ea typeface="Cambria Math" panose="02040503050406030204" pitchFamily="18" charset="0"/>
                                  </a:rPr>
                                  <m:t>𝑛</m:t>
                                </m:r>
                              </m:oMath>
                            </m:oMathPara>
                          </a14:m>
                          <a:endParaRPr kumimoji="1" lang="ja-JP" altLang="en-US" sz="2800" dirty="0"/>
                        </a:p>
                      </a:txBody>
                      <a:tcPr/>
                    </a:tc>
                    <a:tc>
                      <a:txBody>
                        <a:bodyPr/>
                        <a:lstStyle/>
                        <a:p>
                          <a:pPr algn="ctr"/>
                          <a:r>
                            <a:rPr kumimoji="1" lang="ja-JP" altLang="en-US" sz="2800" dirty="0"/>
                            <a:t>制限なし</a:t>
                          </a:r>
                        </a:p>
                      </a:txBody>
                      <a:tcPr/>
                    </a:tc>
                    <a:tc>
                      <a:txBody>
                        <a:bodyPr/>
                        <a:lstStyle/>
                        <a:p>
                          <a:pPr algn="ctr"/>
                          <a:r>
                            <a:rPr kumimoji="1" lang="ja-JP" altLang="en-US" sz="2800" dirty="0">
                              <a:solidFill>
                                <a:srgbClr val="00B050"/>
                              </a:solidFill>
                            </a:rPr>
                            <a:t>多項式時間</a:t>
                          </a:r>
                          <a:endParaRPr kumimoji="1" lang="en-US" altLang="ja-JP" sz="2800" dirty="0">
                            <a:solidFill>
                              <a:srgbClr val="00B050"/>
                            </a:solidFill>
                          </a:endParaRPr>
                        </a:p>
                        <a:p>
                          <a:pPr algn="ctr"/>
                          <a:r>
                            <a:rPr kumimoji="1" lang="en-US" altLang="ja-JP" sz="2800" dirty="0"/>
                            <a:t>[CJMS12]</a:t>
                          </a:r>
                          <a:endParaRPr kumimoji="1" lang="ja-JP" altLang="en-US" sz="2800" dirty="0"/>
                        </a:p>
                      </a:txBody>
                      <a:tcPr/>
                    </a:tc>
                    <a:extLst>
                      <a:ext uri="{0D108BD9-81ED-4DB2-BD59-A6C34878D82A}">
                        <a16:rowId xmlns:a16="http://schemas.microsoft.com/office/drawing/2014/main" val="10003"/>
                      </a:ext>
                    </a:extLst>
                  </a:tr>
                </a:tbl>
              </a:graphicData>
            </a:graphic>
          </p:graphicFrame>
        </mc:Choice>
        <mc:Fallback xmlns="">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425621657"/>
                  </p:ext>
                </p:extLst>
              </p:nvPr>
            </p:nvGraphicFramePr>
            <p:xfrm>
              <a:off x="1142790" y="779293"/>
              <a:ext cx="6930780" cy="3291840"/>
            </p:xfrm>
            <a:graphic>
              <a:graphicData uri="http://schemas.openxmlformats.org/drawingml/2006/table">
                <a:tbl>
                  <a:tblPr firstRow="1" bandRow="1">
                    <a:tableStyleId>{5C22544A-7EE6-4342-B048-85BDC9FD1C3A}</a:tableStyleId>
                  </a:tblPr>
                  <a:tblGrid>
                    <a:gridCol w="2310260">
                      <a:extLst>
                        <a:ext uri="{9D8B030D-6E8A-4147-A177-3AD203B41FA5}">
                          <a16:colId xmlns:a16="http://schemas.microsoft.com/office/drawing/2014/main" val="20000"/>
                        </a:ext>
                      </a:extLst>
                    </a:gridCol>
                    <a:gridCol w="2310260">
                      <a:extLst>
                        <a:ext uri="{9D8B030D-6E8A-4147-A177-3AD203B41FA5}">
                          <a16:colId xmlns:a16="http://schemas.microsoft.com/office/drawing/2014/main" val="20001"/>
                        </a:ext>
                      </a:extLst>
                    </a:gridCol>
                    <a:gridCol w="2310260">
                      <a:extLst>
                        <a:ext uri="{9D8B030D-6E8A-4147-A177-3AD203B41FA5}">
                          <a16:colId xmlns:a16="http://schemas.microsoft.com/office/drawing/2014/main" val="20002"/>
                        </a:ext>
                      </a:extLst>
                    </a:gridCol>
                  </a:tblGrid>
                  <a:tr h="457200">
                    <a:tc>
                      <a:txBody>
                        <a:bodyPr/>
                        <a:lstStyle/>
                        <a:p>
                          <a:pPr algn="ctr"/>
                          <a:r>
                            <a:rPr kumimoji="1" lang="ja-JP" altLang="en-US" sz="2400" dirty="0"/>
                            <a:t>グリッドの大きさ</a:t>
                          </a:r>
                        </a:p>
                      </a:txBody>
                      <a:tcPr/>
                    </a:tc>
                    <a:tc>
                      <a:txBody>
                        <a:bodyPr/>
                        <a:lstStyle/>
                        <a:p>
                          <a:pPr algn="ctr"/>
                          <a:r>
                            <a:rPr kumimoji="1" lang="ja-JP" altLang="en-US" sz="2400" dirty="0"/>
                            <a:t>色の数</a:t>
                          </a:r>
                        </a:p>
                      </a:txBody>
                      <a:tcPr/>
                    </a:tc>
                    <a:tc>
                      <a:txBody>
                        <a:bodyPr/>
                        <a:lstStyle/>
                        <a:p>
                          <a:pPr algn="ctr"/>
                          <a:r>
                            <a:rPr kumimoji="1" lang="ja-JP" altLang="en-US" sz="2400" dirty="0"/>
                            <a:t>難しさ</a:t>
                          </a:r>
                        </a:p>
                      </a:txBody>
                      <a:tcPr/>
                    </a:tc>
                    <a:extLst>
                      <a:ext uri="{0D108BD9-81ED-4DB2-BD59-A6C34878D82A}">
                        <a16:rowId xmlns:a16="http://schemas.microsoft.com/office/drawing/2014/main" val="10000"/>
                      </a:ext>
                    </a:extLst>
                  </a:tr>
                  <a:tr h="944880">
                    <a:tc>
                      <a:txBody>
                        <a:bodyPr/>
                        <a:lstStyle/>
                        <a:p>
                          <a:endParaRPr lang="ja-JP"/>
                        </a:p>
                      </a:txBody>
                      <a:tcPr>
                        <a:blipFill>
                          <a:blip r:embed="rId3"/>
                          <a:stretch>
                            <a:fillRect l="-264" t="-54839" r="-201319" b="-218710"/>
                          </a:stretch>
                        </a:blipFill>
                      </a:tcPr>
                    </a:tc>
                    <a:tc>
                      <a:txBody>
                        <a:bodyPr/>
                        <a:lstStyle/>
                        <a:p>
                          <a:pPr algn="ctr"/>
                          <a:r>
                            <a:rPr kumimoji="1" lang="en-US" altLang="ja-JP" sz="2800" dirty="0"/>
                            <a:t>3</a:t>
                          </a:r>
                          <a:r>
                            <a:rPr kumimoji="1" lang="ja-JP" altLang="en-US" sz="2800" dirty="0"/>
                            <a:t>色以上</a:t>
                          </a:r>
                        </a:p>
                      </a:txBody>
                      <a:tcPr/>
                    </a:tc>
                    <a:tc>
                      <a:txBody>
                        <a:bodyPr/>
                        <a:lstStyle/>
                        <a:p>
                          <a:pPr algn="ctr"/>
                          <a:r>
                            <a:rPr kumimoji="1" lang="en-US" altLang="ja-JP" sz="2800" dirty="0">
                              <a:solidFill>
                                <a:srgbClr val="FF0000"/>
                              </a:solidFill>
                            </a:rPr>
                            <a:t>NP</a:t>
                          </a:r>
                          <a:r>
                            <a:rPr kumimoji="1" lang="ja-JP" altLang="en-US" sz="2800" dirty="0">
                              <a:solidFill>
                                <a:srgbClr val="FF0000"/>
                              </a:solidFill>
                            </a:rPr>
                            <a:t>困難</a:t>
                          </a:r>
                          <a:endParaRPr kumimoji="1" lang="en-US" altLang="ja-JP" sz="2800" dirty="0">
                            <a:solidFill>
                              <a:srgbClr val="FF0000"/>
                            </a:solidFill>
                          </a:endParaRPr>
                        </a:p>
                        <a:p>
                          <a:pPr algn="ctr"/>
                          <a:r>
                            <a:rPr kumimoji="1" lang="en-US" altLang="ja-JP" sz="2800" dirty="0"/>
                            <a:t>[ACJMS10]</a:t>
                          </a:r>
                          <a:endParaRPr kumimoji="1" lang="ja-JP" altLang="en-US" sz="2800" dirty="0"/>
                        </a:p>
                      </a:txBody>
                      <a:tcPr/>
                    </a:tc>
                    <a:extLst>
                      <a:ext uri="{0D108BD9-81ED-4DB2-BD59-A6C34878D82A}">
                        <a16:rowId xmlns:a16="http://schemas.microsoft.com/office/drawing/2014/main" val="10001"/>
                      </a:ext>
                    </a:extLst>
                  </a:tr>
                  <a:tr h="944880">
                    <a:tc>
                      <a:txBody>
                        <a:bodyPr/>
                        <a:lstStyle/>
                        <a:p>
                          <a:endParaRPr lang="ja-JP"/>
                        </a:p>
                      </a:txBody>
                      <a:tcPr>
                        <a:blipFill>
                          <a:blip r:embed="rId3"/>
                          <a:stretch>
                            <a:fillRect l="-264" t="-153846" r="-201319" b="-117308"/>
                          </a:stretch>
                        </a:blipFill>
                      </a:tcPr>
                    </a:tc>
                    <a:tc>
                      <a:txBody>
                        <a:bodyPr/>
                        <a:lstStyle/>
                        <a:p>
                          <a:pPr algn="ctr"/>
                          <a:r>
                            <a:rPr kumimoji="1" lang="en-US" altLang="ja-JP" sz="2800" dirty="0"/>
                            <a:t>4</a:t>
                          </a:r>
                          <a:r>
                            <a:rPr kumimoji="1" lang="ja-JP" altLang="en-US" sz="2800" dirty="0"/>
                            <a:t>色以上</a:t>
                          </a:r>
                        </a:p>
                      </a:txBody>
                      <a:tcPr/>
                    </a:tc>
                    <a:tc>
                      <a:txBody>
                        <a:bodyPr/>
                        <a:lstStyle/>
                        <a:p>
                          <a:pPr algn="ctr"/>
                          <a:r>
                            <a:rPr kumimoji="1" lang="en-US" altLang="ja-JP" sz="2800" dirty="0">
                              <a:solidFill>
                                <a:srgbClr val="FF0000"/>
                              </a:solidFill>
                            </a:rPr>
                            <a:t>NP</a:t>
                          </a:r>
                          <a:r>
                            <a:rPr kumimoji="1" lang="ja-JP" altLang="en-US" sz="2800" dirty="0">
                              <a:solidFill>
                                <a:srgbClr val="FF0000"/>
                              </a:solidFill>
                            </a:rPr>
                            <a:t>困難</a:t>
                          </a:r>
                          <a:endParaRPr kumimoji="1" lang="en-US" altLang="ja-JP" sz="2800" dirty="0">
                            <a:solidFill>
                              <a:srgbClr val="FF0000"/>
                            </a:solidFill>
                          </a:endParaRPr>
                        </a:p>
                        <a:p>
                          <a:pPr algn="ctr"/>
                          <a:r>
                            <a:rPr kumimoji="1" lang="en-US" altLang="ja-JP" sz="2800" dirty="0"/>
                            <a:t>[MS12]</a:t>
                          </a:r>
                          <a:endParaRPr kumimoji="1" lang="ja-JP" altLang="en-US" sz="2800" dirty="0"/>
                        </a:p>
                      </a:txBody>
                      <a:tcPr/>
                    </a:tc>
                    <a:extLst>
                      <a:ext uri="{0D108BD9-81ED-4DB2-BD59-A6C34878D82A}">
                        <a16:rowId xmlns:a16="http://schemas.microsoft.com/office/drawing/2014/main" val="10002"/>
                      </a:ext>
                    </a:extLst>
                  </a:tr>
                  <a:tr h="944880">
                    <a:tc>
                      <a:txBody>
                        <a:bodyPr/>
                        <a:lstStyle/>
                        <a:p>
                          <a:endParaRPr lang="ja-JP"/>
                        </a:p>
                      </a:txBody>
                      <a:tcPr>
                        <a:blipFill>
                          <a:blip r:embed="rId3"/>
                          <a:stretch>
                            <a:fillRect l="-264" t="-255484" r="-201319" b="-18065"/>
                          </a:stretch>
                        </a:blipFill>
                      </a:tcPr>
                    </a:tc>
                    <a:tc>
                      <a:txBody>
                        <a:bodyPr/>
                        <a:lstStyle/>
                        <a:p>
                          <a:pPr algn="ctr"/>
                          <a:r>
                            <a:rPr kumimoji="1" lang="ja-JP" altLang="en-US" sz="2800" dirty="0"/>
                            <a:t>制限なし</a:t>
                          </a:r>
                        </a:p>
                      </a:txBody>
                      <a:tcPr/>
                    </a:tc>
                    <a:tc>
                      <a:txBody>
                        <a:bodyPr/>
                        <a:lstStyle/>
                        <a:p>
                          <a:pPr algn="ctr"/>
                          <a:r>
                            <a:rPr kumimoji="1" lang="ja-JP" altLang="en-US" sz="2800" dirty="0">
                              <a:solidFill>
                                <a:srgbClr val="00B050"/>
                              </a:solidFill>
                            </a:rPr>
                            <a:t>多項式時間</a:t>
                          </a:r>
                          <a:endParaRPr kumimoji="1" lang="en-US" altLang="ja-JP" sz="2800" dirty="0">
                            <a:solidFill>
                              <a:srgbClr val="00B050"/>
                            </a:solidFill>
                          </a:endParaRPr>
                        </a:p>
                        <a:p>
                          <a:pPr algn="ctr"/>
                          <a:r>
                            <a:rPr kumimoji="1" lang="en-US" altLang="ja-JP" sz="2800" dirty="0"/>
                            <a:t>[CJMS12]</a:t>
                          </a:r>
                          <a:endParaRPr kumimoji="1" lang="ja-JP" altLang="en-US" sz="2800" dirty="0"/>
                        </a:p>
                      </a:txBody>
                      <a:tcPr/>
                    </a:tc>
                    <a:extLst>
                      <a:ext uri="{0D108BD9-81ED-4DB2-BD59-A6C34878D82A}">
                        <a16:rowId xmlns:a16="http://schemas.microsoft.com/office/drawing/2014/main" val="10003"/>
                      </a:ext>
                    </a:extLst>
                  </a:tr>
                </a:tbl>
              </a:graphicData>
            </a:graphic>
          </p:graphicFrame>
        </mc:Fallback>
      </mc:AlternateContent>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5</a:t>
            </a:fld>
            <a:endParaRPr lang="ja-JP" altLang="en-US" dirty="0"/>
          </a:p>
        </p:txBody>
      </p:sp>
      <p:sp>
        <p:nvSpPr>
          <p:cNvPr id="8" name="正方形/長方形 7">
            <a:extLst>
              <a:ext uri="{FF2B5EF4-FFF2-40B4-BE49-F238E27FC236}">
                <a16:creationId xmlns:a16="http://schemas.microsoft.com/office/drawing/2014/main" id="{FBEB0FAE-F4AC-4F52-A12E-2CDFA4758D26}"/>
              </a:ext>
            </a:extLst>
          </p:cNvPr>
          <p:cNvSpPr/>
          <p:nvPr/>
        </p:nvSpPr>
        <p:spPr>
          <a:xfrm>
            <a:off x="1108159" y="4278708"/>
            <a:ext cx="1800000" cy="18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盤面の図</a:t>
            </a:r>
            <a:endParaRPr kumimoji="1" lang="en-US" altLang="ja-JP" dirty="0"/>
          </a:p>
          <a:p>
            <a:pPr algn="ctr"/>
            <a:r>
              <a:rPr lang="ja-JP" altLang="en-US" dirty="0"/>
              <a:t>選択した色によって変える</a:t>
            </a:r>
            <a:endParaRPr kumimoji="1" lang="ja-JP" altLang="en-US" dirty="0"/>
          </a:p>
        </p:txBody>
      </p:sp>
      <p:sp>
        <p:nvSpPr>
          <p:cNvPr id="9" name="正方形/長方形 8">
            <a:extLst>
              <a:ext uri="{FF2B5EF4-FFF2-40B4-BE49-F238E27FC236}">
                <a16:creationId xmlns:a16="http://schemas.microsoft.com/office/drawing/2014/main" id="{FAD64762-473D-4E12-9B3E-E7101AB3C909}"/>
              </a:ext>
            </a:extLst>
          </p:cNvPr>
          <p:cNvSpPr/>
          <p:nvPr/>
        </p:nvSpPr>
        <p:spPr>
          <a:xfrm>
            <a:off x="1108159" y="4278707"/>
            <a:ext cx="360000" cy="36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a16="http://schemas.microsoft.com/office/drawing/2014/main" id="{66C5BF2C-48E8-42CD-803D-8D48222F030B}"/>
              </a:ext>
            </a:extLst>
          </p:cNvPr>
          <p:cNvSpPr/>
          <p:nvPr/>
        </p:nvSpPr>
        <p:spPr>
          <a:xfrm>
            <a:off x="1468159" y="4278707"/>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id="{0D31F5D5-1EC7-4208-88E7-747365D37886}"/>
              </a:ext>
            </a:extLst>
          </p:cNvPr>
          <p:cNvSpPr/>
          <p:nvPr/>
        </p:nvSpPr>
        <p:spPr>
          <a:xfrm>
            <a:off x="1828159" y="4278707"/>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a:extLst>
              <a:ext uri="{FF2B5EF4-FFF2-40B4-BE49-F238E27FC236}">
                <a16:creationId xmlns:a16="http://schemas.microsoft.com/office/drawing/2014/main" id="{8555C9AC-E5CB-4C70-9098-5B172410D903}"/>
              </a:ext>
            </a:extLst>
          </p:cNvPr>
          <p:cNvSpPr/>
          <p:nvPr/>
        </p:nvSpPr>
        <p:spPr>
          <a:xfrm>
            <a:off x="2188159" y="4278707"/>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a:extLst>
              <a:ext uri="{FF2B5EF4-FFF2-40B4-BE49-F238E27FC236}">
                <a16:creationId xmlns:a16="http://schemas.microsoft.com/office/drawing/2014/main" id="{AA759177-9BF0-4B40-B51D-D9D690E36C44}"/>
              </a:ext>
            </a:extLst>
          </p:cNvPr>
          <p:cNvSpPr/>
          <p:nvPr/>
        </p:nvSpPr>
        <p:spPr>
          <a:xfrm>
            <a:off x="2548159" y="4278707"/>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a16="http://schemas.microsoft.com/office/drawing/2014/main" id="{297B8677-2C7A-4C3E-803F-34EB222DDBBF}"/>
              </a:ext>
            </a:extLst>
          </p:cNvPr>
          <p:cNvSpPr/>
          <p:nvPr/>
        </p:nvSpPr>
        <p:spPr>
          <a:xfrm>
            <a:off x="1108159" y="463883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a16="http://schemas.microsoft.com/office/drawing/2014/main" id="{2C6E1B31-772F-4044-A849-0EB70AFE0303}"/>
              </a:ext>
            </a:extLst>
          </p:cNvPr>
          <p:cNvSpPr/>
          <p:nvPr/>
        </p:nvSpPr>
        <p:spPr>
          <a:xfrm>
            <a:off x="1468159" y="463883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a16="http://schemas.microsoft.com/office/drawing/2014/main" id="{9965A9AF-691A-4978-A80B-C62A37A4BDD9}"/>
              </a:ext>
            </a:extLst>
          </p:cNvPr>
          <p:cNvSpPr/>
          <p:nvPr/>
        </p:nvSpPr>
        <p:spPr>
          <a:xfrm>
            <a:off x="1828159" y="4638839"/>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a16="http://schemas.microsoft.com/office/drawing/2014/main" id="{248457B8-AE89-4380-9728-8C9E4AF041E3}"/>
              </a:ext>
            </a:extLst>
          </p:cNvPr>
          <p:cNvSpPr/>
          <p:nvPr/>
        </p:nvSpPr>
        <p:spPr>
          <a:xfrm>
            <a:off x="2188159" y="4638839"/>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a16="http://schemas.microsoft.com/office/drawing/2014/main" id="{26BAA534-30A0-4C52-873D-CE8D2BF86E61}"/>
              </a:ext>
            </a:extLst>
          </p:cNvPr>
          <p:cNvSpPr/>
          <p:nvPr/>
        </p:nvSpPr>
        <p:spPr>
          <a:xfrm>
            <a:off x="2548159" y="463883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a:extLst>
              <a:ext uri="{FF2B5EF4-FFF2-40B4-BE49-F238E27FC236}">
                <a16:creationId xmlns:a16="http://schemas.microsoft.com/office/drawing/2014/main" id="{DB5D3C2C-9BB8-47DF-A7A2-898A1AF02FB5}"/>
              </a:ext>
            </a:extLst>
          </p:cNvPr>
          <p:cNvSpPr/>
          <p:nvPr/>
        </p:nvSpPr>
        <p:spPr>
          <a:xfrm>
            <a:off x="1108159" y="4993089"/>
            <a:ext cx="360000" cy="36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a:extLst>
              <a:ext uri="{FF2B5EF4-FFF2-40B4-BE49-F238E27FC236}">
                <a16:creationId xmlns:a16="http://schemas.microsoft.com/office/drawing/2014/main" id="{C47F330E-4464-44CE-B882-EF39F8A06BAC}"/>
              </a:ext>
            </a:extLst>
          </p:cNvPr>
          <p:cNvSpPr/>
          <p:nvPr/>
        </p:nvSpPr>
        <p:spPr>
          <a:xfrm>
            <a:off x="1468159" y="4993089"/>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a16="http://schemas.microsoft.com/office/drawing/2014/main" id="{9E72F3C4-127E-4F7C-B92C-F27F576AC7B7}"/>
              </a:ext>
            </a:extLst>
          </p:cNvPr>
          <p:cNvSpPr/>
          <p:nvPr/>
        </p:nvSpPr>
        <p:spPr>
          <a:xfrm>
            <a:off x="1828159" y="499308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a:extLst>
              <a:ext uri="{FF2B5EF4-FFF2-40B4-BE49-F238E27FC236}">
                <a16:creationId xmlns:a16="http://schemas.microsoft.com/office/drawing/2014/main" id="{5E8E04B5-5BF3-495C-ACAE-34A0795A5551}"/>
              </a:ext>
            </a:extLst>
          </p:cNvPr>
          <p:cNvSpPr/>
          <p:nvPr/>
        </p:nvSpPr>
        <p:spPr>
          <a:xfrm>
            <a:off x="2188159" y="4993089"/>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a:extLst>
              <a:ext uri="{FF2B5EF4-FFF2-40B4-BE49-F238E27FC236}">
                <a16:creationId xmlns:a16="http://schemas.microsoft.com/office/drawing/2014/main" id="{BA959C7A-A0C4-4B67-990D-2B62DA50C9BE}"/>
              </a:ext>
            </a:extLst>
          </p:cNvPr>
          <p:cNvSpPr/>
          <p:nvPr/>
        </p:nvSpPr>
        <p:spPr>
          <a:xfrm>
            <a:off x="2548159" y="4993089"/>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a:extLst>
              <a:ext uri="{FF2B5EF4-FFF2-40B4-BE49-F238E27FC236}">
                <a16:creationId xmlns:a16="http://schemas.microsoft.com/office/drawing/2014/main" id="{D374CC26-EB45-4C22-B9AF-36C4E3BB117D}"/>
              </a:ext>
            </a:extLst>
          </p:cNvPr>
          <p:cNvSpPr/>
          <p:nvPr/>
        </p:nvSpPr>
        <p:spPr>
          <a:xfrm>
            <a:off x="1108159" y="535870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a:extLst>
              <a:ext uri="{FF2B5EF4-FFF2-40B4-BE49-F238E27FC236}">
                <a16:creationId xmlns:a16="http://schemas.microsoft.com/office/drawing/2014/main" id="{7E705C8B-8F80-4C13-AC29-A8BA3448CC71}"/>
              </a:ext>
            </a:extLst>
          </p:cNvPr>
          <p:cNvSpPr/>
          <p:nvPr/>
        </p:nvSpPr>
        <p:spPr>
          <a:xfrm>
            <a:off x="1468159" y="535870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a:extLst>
              <a:ext uri="{FF2B5EF4-FFF2-40B4-BE49-F238E27FC236}">
                <a16:creationId xmlns:a16="http://schemas.microsoft.com/office/drawing/2014/main" id="{DA15B757-D9C5-4DA6-B680-9688DCE92B0F}"/>
              </a:ext>
            </a:extLst>
          </p:cNvPr>
          <p:cNvSpPr/>
          <p:nvPr/>
        </p:nvSpPr>
        <p:spPr>
          <a:xfrm>
            <a:off x="1828159" y="5358709"/>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a:extLst>
              <a:ext uri="{FF2B5EF4-FFF2-40B4-BE49-F238E27FC236}">
                <a16:creationId xmlns:a16="http://schemas.microsoft.com/office/drawing/2014/main" id="{0C864646-8E73-4052-B052-6E497997AC4B}"/>
              </a:ext>
            </a:extLst>
          </p:cNvPr>
          <p:cNvSpPr/>
          <p:nvPr/>
        </p:nvSpPr>
        <p:spPr>
          <a:xfrm>
            <a:off x="2188159" y="5358709"/>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a:extLst>
              <a:ext uri="{FF2B5EF4-FFF2-40B4-BE49-F238E27FC236}">
                <a16:creationId xmlns:a16="http://schemas.microsoft.com/office/drawing/2014/main" id="{D309DBF8-3407-4BC0-A2AF-22B6A1A25AD1}"/>
              </a:ext>
            </a:extLst>
          </p:cNvPr>
          <p:cNvSpPr/>
          <p:nvPr/>
        </p:nvSpPr>
        <p:spPr>
          <a:xfrm>
            <a:off x="2548159" y="5358709"/>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a:extLst>
              <a:ext uri="{FF2B5EF4-FFF2-40B4-BE49-F238E27FC236}">
                <a16:creationId xmlns:a16="http://schemas.microsoft.com/office/drawing/2014/main" id="{6626A137-4278-4A0D-AC46-32E0DFA058DA}"/>
              </a:ext>
            </a:extLst>
          </p:cNvPr>
          <p:cNvSpPr/>
          <p:nvPr/>
        </p:nvSpPr>
        <p:spPr>
          <a:xfrm>
            <a:off x="1108159" y="571870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a:extLst>
              <a:ext uri="{FF2B5EF4-FFF2-40B4-BE49-F238E27FC236}">
                <a16:creationId xmlns:a16="http://schemas.microsoft.com/office/drawing/2014/main" id="{E34E2225-6106-4A8D-84C1-1EEE60095475}"/>
              </a:ext>
            </a:extLst>
          </p:cNvPr>
          <p:cNvSpPr/>
          <p:nvPr/>
        </p:nvSpPr>
        <p:spPr>
          <a:xfrm>
            <a:off x="1468159" y="571870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a:extLst>
              <a:ext uri="{FF2B5EF4-FFF2-40B4-BE49-F238E27FC236}">
                <a16:creationId xmlns:a16="http://schemas.microsoft.com/office/drawing/2014/main" id="{FB7AA59B-50B7-4488-95E9-17B82A01E45C}"/>
              </a:ext>
            </a:extLst>
          </p:cNvPr>
          <p:cNvSpPr/>
          <p:nvPr/>
        </p:nvSpPr>
        <p:spPr>
          <a:xfrm>
            <a:off x="1828159" y="5718709"/>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正方形/長方形 31">
            <a:extLst>
              <a:ext uri="{FF2B5EF4-FFF2-40B4-BE49-F238E27FC236}">
                <a16:creationId xmlns:a16="http://schemas.microsoft.com/office/drawing/2014/main" id="{79A9F967-92BA-4A3B-8EA1-A5C0E2853DF4}"/>
              </a:ext>
            </a:extLst>
          </p:cNvPr>
          <p:cNvSpPr/>
          <p:nvPr/>
        </p:nvSpPr>
        <p:spPr>
          <a:xfrm>
            <a:off x="2188159" y="5718709"/>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正方形/長方形 32">
            <a:extLst>
              <a:ext uri="{FF2B5EF4-FFF2-40B4-BE49-F238E27FC236}">
                <a16:creationId xmlns:a16="http://schemas.microsoft.com/office/drawing/2014/main" id="{2B205334-AA9E-45F5-BE42-BEAC992BA1C8}"/>
              </a:ext>
            </a:extLst>
          </p:cNvPr>
          <p:cNvSpPr/>
          <p:nvPr/>
        </p:nvSpPr>
        <p:spPr>
          <a:xfrm>
            <a:off x="2548159" y="5718709"/>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 name="左中かっこ 2">
            <a:extLst>
              <a:ext uri="{FF2B5EF4-FFF2-40B4-BE49-F238E27FC236}">
                <a16:creationId xmlns:a16="http://schemas.microsoft.com/office/drawing/2014/main" id="{D130B904-88C2-41D2-9A74-63D915EDF2EB}"/>
              </a:ext>
            </a:extLst>
          </p:cNvPr>
          <p:cNvSpPr/>
          <p:nvPr/>
        </p:nvSpPr>
        <p:spPr>
          <a:xfrm>
            <a:off x="728494" y="4278707"/>
            <a:ext cx="267419" cy="1800000"/>
          </a:xfrm>
          <a:prstGeom prst="leftBrac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34" name="テキスト ボックス 33">
                <a:extLst>
                  <a:ext uri="{FF2B5EF4-FFF2-40B4-BE49-F238E27FC236}">
                    <a16:creationId xmlns:a16="http://schemas.microsoft.com/office/drawing/2014/main" id="{9B5C9E8D-24AC-47BE-BD80-7A4665D9AC19}"/>
                  </a:ext>
                </a:extLst>
              </p:cNvPr>
              <p:cNvSpPr txBox="1"/>
              <p:nvPr/>
            </p:nvSpPr>
            <p:spPr>
              <a:xfrm>
                <a:off x="271165" y="4911479"/>
                <a:ext cx="487377"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𝑛</m:t>
                      </m:r>
                    </m:oMath>
                  </m:oMathPara>
                </a14:m>
                <a:endParaRPr kumimoji="1" lang="ja-JP" altLang="en-US" sz="2800" dirty="0"/>
              </a:p>
            </p:txBody>
          </p:sp>
        </mc:Choice>
        <mc:Fallback xmlns="">
          <p:sp>
            <p:nvSpPr>
              <p:cNvPr id="34" name="テキスト ボックス 33">
                <a:extLst>
                  <a:ext uri="{FF2B5EF4-FFF2-40B4-BE49-F238E27FC236}">
                    <a16:creationId xmlns:a16="http://schemas.microsoft.com/office/drawing/2014/main" id="{9B5C9E8D-24AC-47BE-BD80-7A4665D9AC19}"/>
                  </a:ext>
                </a:extLst>
              </p:cNvPr>
              <p:cNvSpPr txBox="1">
                <a:spLocks noRot="1" noChangeAspect="1" noMove="1" noResize="1" noEditPoints="1" noAdjustHandles="1" noChangeArrowheads="1" noChangeShapeType="1" noTextEdit="1"/>
              </p:cNvSpPr>
              <p:nvPr/>
            </p:nvSpPr>
            <p:spPr>
              <a:xfrm>
                <a:off x="271165" y="4911479"/>
                <a:ext cx="487377" cy="523220"/>
              </a:xfrm>
              <a:prstGeom prst="rect">
                <a:avLst/>
              </a:prstGeom>
              <a:blipFill>
                <a:blip r:embed="rId4"/>
                <a:stretch>
                  <a:fillRect/>
                </a:stretch>
              </a:blipFill>
            </p:spPr>
            <p:txBody>
              <a:bodyPr/>
              <a:lstStyle/>
              <a:p>
                <a:r>
                  <a:rPr lang="ja-JP" altLang="en-US">
                    <a:noFill/>
                  </a:rPr>
                  <a:t> </a:t>
                </a:r>
              </a:p>
            </p:txBody>
          </p:sp>
        </mc:Fallback>
      </mc:AlternateContent>
      <p:sp>
        <p:nvSpPr>
          <p:cNvPr id="35" name="正方形/長方形 34">
            <a:extLst>
              <a:ext uri="{FF2B5EF4-FFF2-40B4-BE49-F238E27FC236}">
                <a16:creationId xmlns:a16="http://schemas.microsoft.com/office/drawing/2014/main" id="{FD0C521E-9709-4AD0-88E8-612C23326B45}"/>
              </a:ext>
            </a:extLst>
          </p:cNvPr>
          <p:cNvSpPr/>
          <p:nvPr/>
        </p:nvSpPr>
        <p:spPr>
          <a:xfrm>
            <a:off x="3834540" y="4949900"/>
            <a:ext cx="360000" cy="36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正方形/長方形 35">
            <a:extLst>
              <a:ext uri="{FF2B5EF4-FFF2-40B4-BE49-F238E27FC236}">
                <a16:creationId xmlns:a16="http://schemas.microsoft.com/office/drawing/2014/main" id="{CD690FE4-DE84-4011-A6F4-DCBC0296421B}"/>
              </a:ext>
            </a:extLst>
          </p:cNvPr>
          <p:cNvSpPr/>
          <p:nvPr/>
        </p:nvSpPr>
        <p:spPr>
          <a:xfrm>
            <a:off x="4194540" y="4949900"/>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正方形/長方形 36">
            <a:extLst>
              <a:ext uri="{FF2B5EF4-FFF2-40B4-BE49-F238E27FC236}">
                <a16:creationId xmlns:a16="http://schemas.microsoft.com/office/drawing/2014/main" id="{7852FD16-DFAE-4771-91A4-50897ED645FA}"/>
              </a:ext>
            </a:extLst>
          </p:cNvPr>
          <p:cNvSpPr/>
          <p:nvPr/>
        </p:nvSpPr>
        <p:spPr>
          <a:xfrm>
            <a:off x="4554540" y="4949900"/>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正方形/長方形 37">
            <a:extLst>
              <a:ext uri="{FF2B5EF4-FFF2-40B4-BE49-F238E27FC236}">
                <a16:creationId xmlns:a16="http://schemas.microsoft.com/office/drawing/2014/main" id="{EA552DE8-1A5F-45D9-AF72-650B45A5B6A3}"/>
              </a:ext>
            </a:extLst>
          </p:cNvPr>
          <p:cNvSpPr/>
          <p:nvPr/>
        </p:nvSpPr>
        <p:spPr>
          <a:xfrm>
            <a:off x="4914540" y="4949900"/>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正方形/長方形 38">
            <a:extLst>
              <a:ext uri="{FF2B5EF4-FFF2-40B4-BE49-F238E27FC236}">
                <a16:creationId xmlns:a16="http://schemas.microsoft.com/office/drawing/2014/main" id="{54719B21-68FD-4720-B604-1C5C3125096B}"/>
              </a:ext>
            </a:extLst>
          </p:cNvPr>
          <p:cNvSpPr/>
          <p:nvPr/>
        </p:nvSpPr>
        <p:spPr>
          <a:xfrm>
            <a:off x="5274540" y="4949900"/>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a:extLst>
              <a:ext uri="{FF2B5EF4-FFF2-40B4-BE49-F238E27FC236}">
                <a16:creationId xmlns:a16="http://schemas.microsoft.com/office/drawing/2014/main" id="{4B5F8F7F-5858-4C2D-BC98-FD9139AA1DDB}"/>
              </a:ext>
            </a:extLst>
          </p:cNvPr>
          <p:cNvSpPr/>
          <p:nvPr/>
        </p:nvSpPr>
        <p:spPr>
          <a:xfrm>
            <a:off x="3834540" y="5315520"/>
            <a:ext cx="360000" cy="36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正方形/長方形 40">
            <a:extLst>
              <a:ext uri="{FF2B5EF4-FFF2-40B4-BE49-F238E27FC236}">
                <a16:creationId xmlns:a16="http://schemas.microsoft.com/office/drawing/2014/main" id="{A2C90401-4B89-478F-A617-A7E9917528F5}"/>
              </a:ext>
            </a:extLst>
          </p:cNvPr>
          <p:cNvSpPr/>
          <p:nvPr/>
        </p:nvSpPr>
        <p:spPr>
          <a:xfrm>
            <a:off x="4194540" y="5315520"/>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正方形/長方形 41">
            <a:extLst>
              <a:ext uri="{FF2B5EF4-FFF2-40B4-BE49-F238E27FC236}">
                <a16:creationId xmlns:a16="http://schemas.microsoft.com/office/drawing/2014/main" id="{6E71748A-29E5-4363-AACE-138043F251FF}"/>
              </a:ext>
            </a:extLst>
          </p:cNvPr>
          <p:cNvSpPr/>
          <p:nvPr/>
        </p:nvSpPr>
        <p:spPr>
          <a:xfrm>
            <a:off x="4554540" y="5315520"/>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正方形/長方形 42">
            <a:extLst>
              <a:ext uri="{FF2B5EF4-FFF2-40B4-BE49-F238E27FC236}">
                <a16:creationId xmlns:a16="http://schemas.microsoft.com/office/drawing/2014/main" id="{9F1FAA34-8307-49D0-900D-439A71D4B2E1}"/>
              </a:ext>
            </a:extLst>
          </p:cNvPr>
          <p:cNvSpPr/>
          <p:nvPr/>
        </p:nvSpPr>
        <p:spPr>
          <a:xfrm>
            <a:off x="4914540" y="5315520"/>
            <a:ext cx="360000" cy="36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正方形/長方形 43">
            <a:extLst>
              <a:ext uri="{FF2B5EF4-FFF2-40B4-BE49-F238E27FC236}">
                <a16:creationId xmlns:a16="http://schemas.microsoft.com/office/drawing/2014/main" id="{182B61C3-C388-48E3-9875-39F06E4FB47E}"/>
              </a:ext>
            </a:extLst>
          </p:cNvPr>
          <p:cNvSpPr/>
          <p:nvPr/>
        </p:nvSpPr>
        <p:spPr>
          <a:xfrm>
            <a:off x="5274540" y="5315520"/>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5" name="正方形/長方形 44">
            <a:extLst>
              <a:ext uri="{FF2B5EF4-FFF2-40B4-BE49-F238E27FC236}">
                <a16:creationId xmlns:a16="http://schemas.microsoft.com/office/drawing/2014/main" id="{31CA88D6-3972-4B6C-935E-64EF99CFF57B}"/>
              </a:ext>
            </a:extLst>
          </p:cNvPr>
          <p:cNvSpPr/>
          <p:nvPr/>
        </p:nvSpPr>
        <p:spPr>
          <a:xfrm>
            <a:off x="3834540" y="5675520"/>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正方形/長方形 45">
            <a:extLst>
              <a:ext uri="{FF2B5EF4-FFF2-40B4-BE49-F238E27FC236}">
                <a16:creationId xmlns:a16="http://schemas.microsoft.com/office/drawing/2014/main" id="{4B6B780A-7309-4D1B-9EC4-31B4BB707EC8}"/>
              </a:ext>
            </a:extLst>
          </p:cNvPr>
          <p:cNvSpPr/>
          <p:nvPr/>
        </p:nvSpPr>
        <p:spPr>
          <a:xfrm>
            <a:off x="4194540" y="5675520"/>
            <a:ext cx="360000" cy="36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正方形/長方形 46">
            <a:extLst>
              <a:ext uri="{FF2B5EF4-FFF2-40B4-BE49-F238E27FC236}">
                <a16:creationId xmlns:a16="http://schemas.microsoft.com/office/drawing/2014/main" id="{796D5DB0-3283-4DC8-9BF1-CF78986375B5}"/>
              </a:ext>
            </a:extLst>
          </p:cNvPr>
          <p:cNvSpPr/>
          <p:nvPr/>
        </p:nvSpPr>
        <p:spPr>
          <a:xfrm>
            <a:off x="4554540" y="5675520"/>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 name="正方形/長方形 47">
            <a:extLst>
              <a:ext uri="{FF2B5EF4-FFF2-40B4-BE49-F238E27FC236}">
                <a16:creationId xmlns:a16="http://schemas.microsoft.com/office/drawing/2014/main" id="{8A93466A-9820-4934-AB85-08649E371589}"/>
              </a:ext>
            </a:extLst>
          </p:cNvPr>
          <p:cNvSpPr/>
          <p:nvPr/>
        </p:nvSpPr>
        <p:spPr>
          <a:xfrm>
            <a:off x="4914540" y="5675520"/>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正方形/長方形 48">
            <a:extLst>
              <a:ext uri="{FF2B5EF4-FFF2-40B4-BE49-F238E27FC236}">
                <a16:creationId xmlns:a16="http://schemas.microsoft.com/office/drawing/2014/main" id="{0184FD08-1D4A-4CB3-8F0B-5266495370F5}"/>
              </a:ext>
            </a:extLst>
          </p:cNvPr>
          <p:cNvSpPr/>
          <p:nvPr/>
        </p:nvSpPr>
        <p:spPr>
          <a:xfrm>
            <a:off x="5274540" y="5675520"/>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0" name="左中かっこ 49">
            <a:extLst>
              <a:ext uri="{FF2B5EF4-FFF2-40B4-BE49-F238E27FC236}">
                <a16:creationId xmlns:a16="http://schemas.microsoft.com/office/drawing/2014/main" id="{B116E9C6-F2A2-4384-8B92-8573FC12C188}"/>
              </a:ext>
            </a:extLst>
          </p:cNvPr>
          <p:cNvSpPr/>
          <p:nvPr/>
        </p:nvSpPr>
        <p:spPr>
          <a:xfrm rot="16200000">
            <a:off x="4600831" y="5356192"/>
            <a:ext cx="267419" cy="1800000"/>
          </a:xfrm>
          <a:prstGeom prst="leftBrac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51" name="テキスト ボックス 50">
                <a:extLst>
                  <a:ext uri="{FF2B5EF4-FFF2-40B4-BE49-F238E27FC236}">
                    <a16:creationId xmlns:a16="http://schemas.microsoft.com/office/drawing/2014/main" id="{2518A1B5-ADAD-481B-81AA-9ADD49951D25}"/>
                  </a:ext>
                </a:extLst>
              </p:cNvPr>
              <p:cNvSpPr txBox="1"/>
              <p:nvPr/>
            </p:nvSpPr>
            <p:spPr>
              <a:xfrm>
                <a:off x="4490851" y="6308290"/>
                <a:ext cx="487377"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𝑛</m:t>
                      </m:r>
                    </m:oMath>
                  </m:oMathPara>
                </a14:m>
                <a:endParaRPr kumimoji="1" lang="ja-JP" altLang="en-US" sz="2800" dirty="0"/>
              </a:p>
            </p:txBody>
          </p:sp>
        </mc:Choice>
        <mc:Fallback xmlns="">
          <p:sp>
            <p:nvSpPr>
              <p:cNvPr id="51" name="テキスト ボックス 50">
                <a:extLst>
                  <a:ext uri="{FF2B5EF4-FFF2-40B4-BE49-F238E27FC236}">
                    <a16:creationId xmlns:a16="http://schemas.microsoft.com/office/drawing/2014/main" id="{2518A1B5-ADAD-481B-81AA-9ADD49951D25}"/>
                  </a:ext>
                </a:extLst>
              </p:cNvPr>
              <p:cNvSpPr txBox="1">
                <a:spLocks noRot="1" noChangeAspect="1" noMove="1" noResize="1" noEditPoints="1" noAdjustHandles="1" noChangeArrowheads="1" noChangeShapeType="1" noTextEdit="1"/>
              </p:cNvSpPr>
              <p:nvPr/>
            </p:nvSpPr>
            <p:spPr>
              <a:xfrm>
                <a:off x="4490851" y="6308290"/>
                <a:ext cx="487377" cy="523220"/>
              </a:xfrm>
              <a:prstGeom prst="rect">
                <a:avLst/>
              </a:prstGeom>
              <a:blipFill>
                <a:blip r:embed="rId5"/>
                <a:stretch>
                  <a:fillRect/>
                </a:stretch>
              </a:blipFill>
            </p:spPr>
            <p:txBody>
              <a:bodyPr/>
              <a:lstStyle/>
              <a:p>
                <a:r>
                  <a:rPr lang="ja-JP" altLang="en-US">
                    <a:noFill/>
                  </a:rPr>
                  <a:t> </a:t>
                </a:r>
              </a:p>
            </p:txBody>
          </p:sp>
        </mc:Fallback>
      </mc:AlternateContent>
      <p:sp>
        <p:nvSpPr>
          <p:cNvPr id="70" name="正方形/長方形 69">
            <a:extLst>
              <a:ext uri="{FF2B5EF4-FFF2-40B4-BE49-F238E27FC236}">
                <a16:creationId xmlns:a16="http://schemas.microsoft.com/office/drawing/2014/main" id="{1DEF8BC5-D083-4C01-A0D5-96116597CA69}"/>
              </a:ext>
            </a:extLst>
          </p:cNvPr>
          <p:cNvSpPr/>
          <p:nvPr/>
        </p:nvSpPr>
        <p:spPr>
          <a:xfrm>
            <a:off x="6785894" y="5315520"/>
            <a:ext cx="360000" cy="36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1" name="正方形/長方形 70">
            <a:extLst>
              <a:ext uri="{FF2B5EF4-FFF2-40B4-BE49-F238E27FC236}">
                <a16:creationId xmlns:a16="http://schemas.microsoft.com/office/drawing/2014/main" id="{AA8EEDAC-A267-4783-AFAE-23147B07A897}"/>
              </a:ext>
            </a:extLst>
          </p:cNvPr>
          <p:cNvSpPr/>
          <p:nvPr/>
        </p:nvSpPr>
        <p:spPr>
          <a:xfrm>
            <a:off x="7145894" y="5315520"/>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2" name="正方形/長方形 71">
            <a:extLst>
              <a:ext uri="{FF2B5EF4-FFF2-40B4-BE49-F238E27FC236}">
                <a16:creationId xmlns:a16="http://schemas.microsoft.com/office/drawing/2014/main" id="{FD232BA9-DE52-44FC-8F0A-53374997C03B}"/>
              </a:ext>
            </a:extLst>
          </p:cNvPr>
          <p:cNvSpPr/>
          <p:nvPr/>
        </p:nvSpPr>
        <p:spPr>
          <a:xfrm>
            <a:off x="7505894" y="5315520"/>
            <a:ext cx="360000" cy="36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3" name="正方形/長方形 72">
            <a:extLst>
              <a:ext uri="{FF2B5EF4-FFF2-40B4-BE49-F238E27FC236}">
                <a16:creationId xmlns:a16="http://schemas.microsoft.com/office/drawing/2014/main" id="{4C0D0F83-FDC4-4959-9585-4B9D28B03ECF}"/>
              </a:ext>
            </a:extLst>
          </p:cNvPr>
          <p:cNvSpPr/>
          <p:nvPr/>
        </p:nvSpPr>
        <p:spPr>
          <a:xfrm>
            <a:off x="7865894" y="5315520"/>
            <a:ext cx="360000" cy="3600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4" name="正方形/長方形 73">
            <a:extLst>
              <a:ext uri="{FF2B5EF4-FFF2-40B4-BE49-F238E27FC236}">
                <a16:creationId xmlns:a16="http://schemas.microsoft.com/office/drawing/2014/main" id="{086A38B3-B2F2-4E3C-B738-5F08FC4F5B52}"/>
              </a:ext>
            </a:extLst>
          </p:cNvPr>
          <p:cNvSpPr/>
          <p:nvPr/>
        </p:nvSpPr>
        <p:spPr>
          <a:xfrm>
            <a:off x="8225894" y="5315520"/>
            <a:ext cx="360000" cy="360000"/>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5" name="正方形/長方形 74">
            <a:extLst>
              <a:ext uri="{FF2B5EF4-FFF2-40B4-BE49-F238E27FC236}">
                <a16:creationId xmlns:a16="http://schemas.microsoft.com/office/drawing/2014/main" id="{128C4773-EB1E-4102-A243-4FE618C1065C}"/>
              </a:ext>
            </a:extLst>
          </p:cNvPr>
          <p:cNvSpPr/>
          <p:nvPr/>
        </p:nvSpPr>
        <p:spPr>
          <a:xfrm>
            <a:off x="6785894" y="5675520"/>
            <a:ext cx="360000" cy="360000"/>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6" name="正方形/長方形 75">
            <a:extLst>
              <a:ext uri="{FF2B5EF4-FFF2-40B4-BE49-F238E27FC236}">
                <a16:creationId xmlns:a16="http://schemas.microsoft.com/office/drawing/2014/main" id="{FBF1E725-53AE-4BF6-990D-CFF61B47927C}"/>
              </a:ext>
            </a:extLst>
          </p:cNvPr>
          <p:cNvSpPr/>
          <p:nvPr/>
        </p:nvSpPr>
        <p:spPr>
          <a:xfrm>
            <a:off x="7145894" y="5675520"/>
            <a:ext cx="360000" cy="36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7" name="正方形/長方形 76">
            <a:extLst>
              <a:ext uri="{FF2B5EF4-FFF2-40B4-BE49-F238E27FC236}">
                <a16:creationId xmlns:a16="http://schemas.microsoft.com/office/drawing/2014/main" id="{526CEA94-7865-4B43-954D-BAACCD92D510}"/>
              </a:ext>
            </a:extLst>
          </p:cNvPr>
          <p:cNvSpPr/>
          <p:nvPr/>
        </p:nvSpPr>
        <p:spPr>
          <a:xfrm>
            <a:off x="7505894" y="5675520"/>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a:extLst>
              <a:ext uri="{FF2B5EF4-FFF2-40B4-BE49-F238E27FC236}">
                <a16:creationId xmlns:a16="http://schemas.microsoft.com/office/drawing/2014/main" id="{00EBA9C3-1DC2-4CC6-953C-EF70C5B037CE}"/>
              </a:ext>
            </a:extLst>
          </p:cNvPr>
          <p:cNvSpPr/>
          <p:nvPr/>
        </p:nvSpPr>
        <p:spPr>
          <a:xfrm>
            <a:off x="7865894" y="5675520"/>
            <a:ext cx="360000" cy="36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a:extLst>
              <a:ext uri="{FF2B5EF4-FFF2-40B4-BE49-F238E27FC236}">
                <a16:creationId xmlns:a16="http://schemas.microsoft.com/office/drawing/2014/main" id="{49792AA7-0804-46A6-8B00-42E30C901E0E}"/>
              </a:ext>
            </a:extLst>
          </p:cNvPr>
          <p:cNvSpPr/>
          <p:nvPr/>
        </p:nvSpPr>
        <p:spPr>
          <a:xfrm>
            <a:off x="8225894" y="5675520"/>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0" name="左中かっこ 79">
            <a:extLst>
              <a:ext uri="{FF2B5EF4-FFF2-40B4-BE49-F238E27FC236}">
                <a16:creationId xmlns:a16="http://schemas.microsoft.com/office/drawing/2014/main" id="{01213655-2CAE-4F2A-A246-09534A6F722A}"/>
              </a:ext>
            </a:extLst>
          </p:cNvPr>
          <p:cNvSpPr/>
          <p:nvPr/>
        </p:nvSpPr>
        <p:spPr>
          <a:xfrm rot="16200000">
            <a:off x="7552185" y="5356192"/>
            <a:ext cx="267419" cy="1800000"/>
          </a:xfrm>
          <a:prstGeom prst="leftBrac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81" name="テキスト ボックス 80">
                <a:extLst>
                  <a:ext uri="{FF2B5EF4-FFF2-40B4-BE49-F238E27FC236}">
                    <a16:creationId xmlns:a16="http://schemas.microsoft.com/office/drawing/2014/main" id="{7ACB828F-0E34-405E-A0A7-647487B4B01A}"/>
                  </a:ext>
                </a:extLst>
              </p:cNvPr>
              <p:cNvSpPr txBox="1"/>
              <p:nvPr/>
            </p:nvSpPr>
            <p:spPr>
              <a:xfrm>
                <a:off x="7442205" y="6308290"/>
                <a:ext cx="487377"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𝑛</m:t>
                      </m:r>
                    </m:oMath>
                  </m:oMathPara>
                </a14:m>
                <a:endParaRPr kumimoji="1" lang="ja-JP" altLang="en-US" sz="2800" dirty="0"/>
              </a:p>
            </p:txBody>
          </p:sp>
        </mc:Choice>
        <mc:Fallback xmlns="">
          <p:sp>
            <p:nvSpPr>
              <p:cNvPr id="81" name="テキスト ボックス 80">
                <a:extLst>
                  <a:ext uri="{FF2B5EF4-FFF2-40B4-BE49-F238E27FC236}">
                    <a16:creationId xmlns:a16="http://schemas.microsoft.com/office/drawing/2014/main" id="{7ACB828F-0E34-405E-A0A7-647487B4B01A}"/>
                  </a:ext>
                </a:extLst>
              </p:cNvPr>
              <p:cNvSpPr txBox="1">
                <a:spLocks noRot="1" noChangeAspect="1" noMove="1" noResize="1" noEditPoints="1" noAdjustHandles="1" noChangeArrowheads="1" noChangeShapeType="1" noTextEdit="1"/>
              </p:cNvSpPr>
              <p:nvPr/>
            </p:nvSpPr>
            <p:spPr>
              <a:xfrm>
                <a:off x="7442205" y="6308290"/>
                <a:ext cx="487377" cy="523220"/>
              </a:xfrm>
              <a:prstGeom prst="rect">
                <a:avLst/>
              </a:prstGeom>
              <a:blipFill>
                <a:blip r:embed="rId6"/>
                <a:stretch>
                  <a:fillRect/>
                </a:stretch>
              </a:blipFill>
            </p:spPr>
            <p:txBody>
              <a:bodyPr/>
              <a:lstStyle/>
              <a:p>
                <a:r>
                  <a:rPr lang="ja-JP" altLang="en-US">
                    <a:noFill/>
                  </a:rPr>
                  <a:t> </a:t>
                </a:r>
              </a:p>
            </p:txBody>
          </p:sp>
        </mc:Fallback>
      </mc:AlternateContent>
      <p:sp>
        <p:nvSpPr>
          <p:cNvPr id="82" name="左中かっこ 81">
            <a:extLst>
              <a:ext uri="{FF2B5EF4-FFF2-40B4-BE49-F238E27FC236}">
                <a16:creationId xmlns:a16="http://schemas.microsoft.com/office/drawing/2014/main" id="{915C22AF-7991-45AC-9CF5-189C6E279439}"/>
              </a:ext>
            </a:extLst>
          </p:cNvPr>
          <p:cNvSpPr/>
          <p:nvPr/>
        </p:nvSpPr>
        <p:spPr>
          <a:xfrm rot="16200000">
            <a:off x="1863274" y="5399249"/>
            <a:ext cx="267419" cy="1800000"/>
          </a:xfrm>
          <a:prstGeom prst="leftBrac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dirty="0"/>
          </a:p>
        </p:txBody>
      </p:sp>
      <mc:AlternateContent xmlns:mc="http://schemas.openxmlformats.org/markup-compatibility/2006" xmlns:a14="http://schemas.microsoft.com/office/drawing/2010/main">
        <mc:Choice Requires="a14">
          <p:sp>
            <p:nvSpPr>
              <p:cNvPr id="83" name="テキスト ボックス 82">
                <a:extLst>
                  <a:ext uri="{FF2B5EF4-FFF2-40B4-BE49-F238E27FC236}">
                    <a16:creationId xmlns:a16="http://schemas.microsoft.com/office/drawing/2014/main" id="{27ACFBE9-65D8-4249-999F-1BAF510D5B60}"/>
                  </a:ext>
                </a:extLst>
              </p:cNvPr>
              <p:cNvSpPr txBox="1"/>
              <p:nvPr/>
            </p:nvSpPr>
            <p:spPr>
              <a:xfrm>
                <a:off x="1753294" y="6313834"/>
                <a:ext cx="487377"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𝑛</m:t>
                      </m:r>
                    </m:oMath>
                  </m:oMathPara>
                </a14:m>
                <a:endParaRPr kumimoji="1" lang="ja-JP" altLang="en-US" sz="2800" dirty="0"/>
              </a:p>
            </p:txBody>
          </p:sp>
        </mc:Choice>
        <mc:Fallback xmlns="">
          <p:sp>
            <p:nvSpPr>
              <p:cNvPr id="83" name="テキスト ボックス 82">
                <a:extLst>
                  <a:ext uri="{FF2B5EF4-FFF2-40B4-BE49-F238E27FC236}">
                    <a16:creationId xmlns:a16="http://schemas.microsoft.com/office/drawing/2014/main" id="{27ACFBE9-65D8-4249-999F-1BAF510D5B60}"/>
                  </a:ext>
                </a:extLst>
              </p:cNvPr>
              <p:cNvSpPr txBox="1">
                <a:spLocks noRot="1" noChangeAspect="1" noMove="1" noResize="1" noEditPoints="1" noAdjustHandles="1" noChangeArrowheads="1" noChangeShapeType="1" noTextEdit="1"/>
              </p:cNvSpPr>
              <p:nvPr/>
            </p:nvSpPr>
            <p:spPr>
              <a:xfrm>
                <a:off x="1753294" y="6313834"/>
                <a:ext cx="487377" cy="523220"/>
              </a:xfrm>
              <a:prstGeom prst="rect">
                <a:avLst/>
              </a:prstGeom>
              <a:blipFill>
                <a:blip r:embed="rId7"/>
                <a:stretch>
                  <a:fillRect/>
                </a:stretch>
              </a:blipFill>
            </p:spPr>
            <p:txBody>
              <a:bodyPr/>
              <a:lstStyle/>
              <a:p>
                <a:r>
                  <a:rPr lang="ja-JP" altLang="en-US">
                    <a:noFill/>
                  </a:rPr>
                  <a:t> </a:t>
                </a:r>
              </a:p>
            </p:txBody>
          </p:sp>
        </mc:Fallback>
      </mc:AlternateContent>
      <p:sp>
        <p:nvSpPr>
          <p:cNvPr id="84" name="左中かっこ 83">
            <a:extLst>
              <a:ext uri="{FF2B5EF4-FFF2-40B4-BE49-F238E27FC236}">
                <a16:creationId xmlns:a16="http://schemas.microsoft.com/office/drawing/2014/main" id="{23FCFBB2-DBE9-466B-BAA9-8647A58F2D8B}"/>
              </a:ext>
            </a:extLst>
          </p:cNvPr>
          <p:cNvSpPr/>
          <p:nvPr/>
        </p:nvSpPr>
        <p:spPr>
          <a:xfrm>
            <a:off x="3454875" y="4949900"/>
            <a:ext cx="271484" cy="1103304"/>
          </a:xfrm>
          <a:prstGeom prst="leftBrac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85" name="テキスト ボックス 84">
                <a:extLst>
                  <a:ext uri="{FF2B5EF4-FFF2-40B4-BE49-F238E27FC236}">
                    <a16:creationId xmlns:a16="http://schemas.microsoft.com/office/drawing/2014/main" id="{8312476B-863B-4CF8-91D7-D8B43F4D2DEC}"/>
                  </a:ext>
                </a:extLst>
              </p:cNvPr>
              <p:cNvSpPr txBox="1"/>
              <p:nvPr/>
            </p:nvSpPr>
            <p:spPr>
              <a:xfrm>
                <a:off x="3038272" y="5208175"/>
                <a:ext cx="473206"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800" i="1">
                          <a:latin typeface="Cambria Math" panose="02040503050406030204" pitchFamily="18" charset="0"/>
                        </a:rPr>
                        <m:t>3</m:t>
                      </m:r>
                    </m:oMath>
                  </m:oMathPara>
                </a14:m>
                <a:endParaRPr kumimoji="1" lang="ja-JP" altLang="en-US" sz="2800" dirty="0"/>
              </a:p>
            </p:txBody>
          </p:sp>
        </mc:Choice>
        <mc:Fallback xmlns="">
          <p:sp>
            <p:nvSpPr>
              <p:cNvPr id="85" name="テキスト ボックス 84">
                <a:extLst>
                  <a:ext uri="{FF2B5EF4-FFF2-40B4-BE49-F238E27FC236}">
                    <a16:creationId xmlns:a16="http://schemas.microsoft.com/office/drawing/2014/main" xmlns:a14="http://schemas.microsoft.com/office/drawing/2010/main" xmlns="" id="{8312476B-863B-4CF8-91D7-D8B43F4D2DEC}"/>
                  </a:ext>
                </a:extLst>
              </p:cNvPr>
              <p:cNvSpPr txBox="1">
                <a:spLocks noRot="1" noChangeAspect="1" noMove="1" noResize="1" noEditPoints="1" noAdjustHandles="1" noChangeArrowheads="1" noChangeShapeType="1" noTextEdit="1"/>
              </p:cNvSpPr>
              <p:nvPr/>
            </p:nvSpPr>
            <p:spPr>
              <a:xfrm>
                <a:off x="3038272" y="5208175"/>
                <a:ext cx="473206" cy="523220"/>
              </a:xfrm>
              <a:prstGeom prst="rect">
                <a:avLst/>
              </a:prstGeom>
              <a:blipFill rotWithShape="0">
                <a:blip r:embed="rId8"/>
                <a:stretch>
                  <a:fillRect/>
                </a:stretch>
              </a:blipFill>
            </p:spPr>
            <p:txBody>
              <a:bodyPr/>
              <a:lstStyle/>
              <a:p>
                <a:r>
                  <a:rPr lang="ja-JP" altLang="en-US">
                    <a:noFill/>
                  </a:rPr>
                  <a:t> </a:t>
                </a:r>
              </a:p>
            </p:txBody>
          </p:sp>
        </mc:Fallback>
      </mc:AlternateContent>
      <p:sp>
        <p:nvSpPr>
          <p:cNvPr id="86" name="左中かっこ 85">
            <a:extLst>
              <a:ext uri="{FF2B5EF4-FFF2-40B4-BE49-F238E27FC236}">
                <a16:creationId xmlns:a16="http://schemas.microsoft.com/office/drawing/2014/main" id="{68686C68-E8E2-4CA2-9600-065410CD03D7}"/>
              </a:ext>
            </a:extLst>
          </p:cNvPr>
          <p:cNvSpPr/>
          <p:nvPr/>
        </p:nvSpPr>
        <p:spPr>
          <a:xfrm>
            <a:off x="6443056" y="5315520"/>
            <a:ext cx="271484" cy="720000"/>
          </a:xfrm>
          <a:prstGeom prst="leftBrac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87" name="テキスト ボックス 86">
                <a:extLst>
                  <a:ext uri="{FF2B5EF4-FFF2-40B4-BE49-F238E27FC236}">
                    <a16:creationId xmlns:a16="http://schemas.microsoft.com/office/drawing/2014/main" id="{CEE38AA9-94C8-42EA-89BC-4E190599D96F}"/>
                  </a:ext>
                </a:extLst>
              </p:cNvPr>
              <p:cNvSpPr txBox="1"/>
              <p:nvPr/>
            </p:nvSpPr>
            <p:spPr>
              <a:xfrm>
                <a:off x="6026453" y="5375489"/>
                <a:ext cx="473206"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800" i="1" smtClean="0">
                          <a:latin typeface="Cambria Math" panose="02040503050406030204" pitchFamily="18" charset="0"/>
                        </a:rPr>
                        <m:t>2</m:t>
                      </m:r>
                    </m:oMath>
                  </m:oMathPara>
                </a14:m>
                <a:endParaRPr kumimoji="1" lang="ja-JP" altLang="en-US" sz="2800" dirty="0"/>
              </a:p>
            </p:txBody>
          </p:sp>
        </mc:Choice>
        <mc:Fallback xmlns="">
          <p:sp>
            <p:nvSpPr>
              <p:cNvPr id="87" name="テキスト ボックス 86">
                <a:extLst>
                  <a:ext uri="{FF2B5EF4-FFF2-40B4-BE49-F238E27FC236}">
                    <a16:creationId xmlns:a16="http://schemas.microsoft.com/office/drawing/2014/main" xmlns:a14="http://schemas.microsoft.com/office/drawing/2010/main" xmlns="" id="{CEE38AA9-94C8-42EA-89BC-4E190599D96F}"/>
                  </a:ext>
                </a:extLst>
              </p:cNvPr>
              <p:cNvSpPr txBox="1">
                <a:spLocks noRot="1" noChangeAspect="1" noMove="1" noResize="1" noEditPoints="1" noAdjustHandles="1" noChangeArrowheads="1" noChangeShapeType="1" noTextEdit="1"/>
              </p:cNvSpPr>
              <p:nvPr/>
            </p:nvSpPr>
            <p:spPr>
              <a:xfrm>
                <a:off x="6026453" y="5375489"/>
                <a:ext cx="473206" cy="523220"/>
              </a:xfrm>
              <a:prstGeom prst="rect">
                <a:avLst/>
              </a:prstGeom>
              <a:blipFill rotWithShape="0">
                <a:blip r:embed="rId9"/>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96737749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3E9D8A2-E7EC-4390-ADEB-1BB4D57F5C6D}"/>
              </a:ext>
            </a:extLst>
          </p:cNvPr>
          <p:cNvSpPr>
            <a:spLocks noGrp="1"/>
          </p:cNvSpPr>
          <p:nvPr>
            <p:ph type="title"/>
          </p:nvPr>
        </p:nvSpPr>
        <p:spPr/>
        <p:txBody>
          <a:bodyPr>
            <a:normAutofit fontScale="90000"/>
          </a:bodyPr>
          <a:lstStyle/>
          <a:p>
            <a:endParaRPr kumimoji="1" lang="ja-JP" altLang="en-US"/>
          </a:p>
        </p:txBody>
      </p:sp>
      <p:sp>
        <p:nvSpPr>
          <p:cNvPr id="4" name="スライド番号プレースホルダー 3">
            <a:extLst>
              <a:ext uri="{FF2B5EF4-FFF2-40B4-BE49-F238E27FC236}">
                <a16:creationId xmlns:a16="http://schemas.microsoft.com/office/drawing/2014/main" id="{237D4F8E-E459-4FBB-9056-F1B032D93262}"/>
              </a:ext>
            </a:extLst>
          </p:cNvPr>
          <p:cNvSpPr>
            <a:spLocks noGrp="1"/>
          </p:cNvSpPr>
          <p:nvPr>
            <p:ph type="sldNum" sz="quarter" idx="4"/>
          </p:nvPr>
        </p:nvSpPr>
        <p:spPr/>
        <p:txBody>
          <a:bodyPr/>
          <a:lstStyle/>
          <a:p>
            <a:fld id="{06866E33-5310-403C-85EB-90D9101399C4}" type="slidenum">
              <a:rPr lang="ja-JP" altLang="en-US" smtClean="0"/>
              <a:pPr/>
              <a:t>50</a:t>
            </a:fld>
            <a:endParaRPr lang="ja-JP" altLang="en-US" dirty="0"/>
          </a:p>
        </p:txBody>
      </p:sp>
      <p:grpSp>
        <p:nvGrpSpPr>
          <p:cNvPr id="59" name="グループ化 58">
            <a:extLst>
              <a:ext uri="{FF2B5EF4-FFF2-40B4-BE49-F238E27FC236}">
                <a16:creationId xmlns:a16="http://schemas.microsoft.com/office/drawing/2014/main" id="{ED7158A9-5DDE-4F16-AD16-E81176C2CB48}"/>
              </a:ext>
            </a:extLst>
          </p:cNvPr>
          <p:cNvGrpSpPr/>
          <p:nvPr/>
        </p:nvGrpSpPr>
        <p:grpSpPr>
          <a:xfrm>
            <a:off x="706860" y="1292238"/>
            <a:ext cx="3240000" cy="3240000"/>
            <a:chOff x="661140" y="1302996"/>
            <a:chExt cx="3240000" cy="3240000"/>
          </a:xfrm>
        </p:grpSpPr>
        <p:sp>
          <p:nvSpPr>
            <p:cNvPr id="7" name="正方形/長方形 6">
              <a:extLst>
                <a:ext uri="{FF2B5EF4-FFF2-40B4-BE49-F238E27FC236}">
                  <a16:creationId xmlns:a16="http://schemas.microsoft.com/office/drawing/2014/main" id="{2D04AE23-25D7-4F22-90F6-44E11B0FA5F0}"/>
                </a:ext>
              </a:extLst>
            </p:cNvPr>
            <p:cNvSpPr/>
            <p:nvPr/>
          </p:nvSpPr>
          <p:spPr>
            <a:xfrm>
              <a:off x="662515" y="1302996"/>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a:extLst>
                <a:ext uri="{FF2B5EF4-FFF2-40B4-BE49-F238E27FC236}">
                  <a16:creationId xmlns:a16="http://schemas.microsoft.com/office/drawing/2014/main" id="{62F6D884-69F0-428D-9894-51860F21B639}"/>
                </a:ext>
              </a:extLst>
            </p:cNvPr>
            <p:cNvSpPr/>
            <p:nvPr/>
          </p:nvSpPr>
          <p:spPr>
            <a:xfrm>
              <a:off x="1309140" y="1302996"/>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a:extLst>
                <a:ext uri="{FF2B5EF4-FFF2-40B4-BE49-F238E27FC236}">
                  <a16:creationId xmlns:a16="http://schemas.microsoft.com/office/drawing/2014/main" id="{907EE90F-419A-4FB0-9028-267F3BF42551}"/>
                </a:ext>
              </a:extLst>
            </p:cNvPr>
            <p:cNvSpPr/>
            <p:nvPr/>
          </p:nvSpPr>
          <p:spPr>
            <a:xfrm>
              <a:off x="3253140" y="1302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a16="http://schemas.microsoft.com/office/drawing/2014/main" id="{6F29841F-26EB-4431-9513-90E1E0DFDC59}"/>
                </a:ext>
              </a:extLst>
            </p:cNvPr>
            <p:cNvSpPr/>
            <p:nvPr/>
          </p:nvSpPr>
          <p:spPr>
            <a:xfrm>
              <a:off x="2605140" y="1302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id="{7AAC7163-526F-4BEB-8557-A634790B0AFE}"/>
                </a:ext>
              </a:extLst>
            </p:cNvPr>
            <p:cNvSpPr/>
            <p:nvPr/>
          </p:nvSpPr>
          <p:spPr>
            <a:xfrm>
              <a:off x="1957140" y="1302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a:extLst>
                <a:ext uri="{FF2B5EF4-FFF2-40B4-BE49-F238E27FC236}">
                  <a16:creationId xmlns:a16="http://schemas.microsoft.com/office/drawing/2014/main" id="{979BE87C-B5EA-4AC5-9AC9-AD8A87075FB0}"/>
                </a:ext>
              </a:extLst>
            </p:cNvPr>
            <p:cNvSpPr/>
            <p:nvPr/>
          </p:nvSpPr>
          <p:spPr>
            <a:xfrm>
              <a:off x="661140" y="1950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a:extLst>
                <a:ext uri="{FF2B5EF4-FFF2-40B4-BE49-F238E27FC236}">
                  <a16:creationId xmlns:a16="http://schemas.microsoft.com/office/drawing/2014/main" id="{951FAB0D-76E6-4DA9-9DD7-B24793E9A9F1}"/>
                </a:ext>
              </a:extLst>
            </p:cNvPr>
            <p:cNvSpPr/>
            <p:nvPr/>
          </p:nvSpPr>
          <p:spPr>
            <a:xfrm>
              <a:off x="1309140" y="1950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a16="http://schemas.microsoft.com/office/drawing/2014/main" id="{680C1278-7D23-4A30-8D5A-AF7D8DA71101}"/>
                </a:ext>
              </a:extLst>
            </p:cNvPr>
            <p:cNvSpPr/>
            <p:nvPr/>
          </p:nvSpPr>
          <p:spPr>
            <a:xfrm>
              <a:off x="3253140" y="1950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a16="http://schemas.microsoft.com/office/drawing/2014/main" id="{66AFED7B-8A45-4A2B-8E92-B6D56826DA54}"/>
                </a:ext>
              </a:extLst>
            </p:cNvPr>
            <p:cNvSpPr/>
            <p:nvPr/>
          </p:nvSpPr>
          <p:spPr>
            <a:xfrm>
              <a:off x="2605140" y="1950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a16="http://schemas.microsoft.com/office/drawing/2014/main" id="{5E51387F-6C30-455E-84BE-22D9AF0F0449}"/>
                </a:ext>
              </a:extLst>
            </p:cNvPr>
            <p:cNvSpPr/>
            <p:nvPr/>
          </p:nvSpPr>
          <p:spPr>
            <a:xfrm>
              <a:off x="1957140" y="1950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a16="http://schemas.microsoft.com/office/drawing/2014/main" id="{4E50C440-75E0-472E-A929-36A4F9CC0BC7}"/>
                </a:ext>
              </a:extLst>
            </p:cNvPr>
            <p:cNvSpPr/>
            <p:nvPr/>
          </p:nvSpPr>
          <p:spPr>
            <a:xfrm>
              <a:off x="661140" y="2598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a16="http://schemas.microsoft.com/office/drawing/2014/main" id="{A99D1E28-50C0-4261-AF76-FE20868D7C96}"/>
                </a:ext>
              </a:extLst>
            </p:cNvPr>
            <p:cNvSpPr/>
            <p:nvPr/>
          </p:nvSpPr>
          <p:spPr>
            <a:xfrm>
              <a:off x="1309140" y="2598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a:extLst>
                <a:ext uri="{FF2B5EF4-FFF2-40B4-BE49-F238E27FC236}">
                  <a16:creationId xmlns:a16="http://schemas.microsoft.com/office/drawing/2014/main" id="{ABAAE575-15F2-4373-B197-33AE9CB5572D}"/>
                </a:ext>
              </a:extLst>
            </p:cNvPr>
            <p:cNvSpPr/>
            <p:nvPr/>
          </p:nvSpPr>
          <p:spPr>
            <a:xfrm>
              <a:off x="3253140" y="2598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a:extLst>
                <a:ext uri="{FF2B5EF4-FFF2-40B4-BE49-F238E27FC236}">
                  <a16:creationId xmlns:a16="http://schemas.microsoft.com/office/drawing/2014/main" id="{43E2CE6C-7AD7-430E-9C4A-A332053ED2F9}"/>
                </a:ext>
              </a:extLst>
            </p:cNvPr>
            <p:cNvSpPr/>
            <p:nvPr/>
          </p:nvSpPr>
          <p:spPr>
            <a:xfrm>
              <a:off x="2605140" y="2598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a16="http://schemas.microsoft.com/office/drawing/2014/main" id="{294EC6DC-908C-46C5-A3B7-8BF2C3CA8217}"/>
                </a:ext>
              </a:extLst>
            </p:cNvPr>
            <p:cNvSpPr/>
            <p:nvPr/>
          </p:nvSpPr>
          <p:spPr>
            <a:xfrm>
              <a:off x="1957140" y="2598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a:extLst>
                <a:ext uri="{FF2B5EF4-FFF2-40B4-BE49-F238E27FC236}">
                  <a16:creationId xmlns:a16="http://schemas.microsoft.com/office/drawing/2014/main" id="{411AEEF5-8754-4B92-9049-2993C395C667}"/>
                </a:ext>
              </a:extLst>
            </p:cNvPr>
            <p:cNvSpPr/>
            <p:nvPr/>
          </p:nvSpPr>
          <p:spPr>
            <a:xfrm>
              <a:off x="661140" y="3246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a:extLst>
                <a:ext uri="{FF2B5EF4-FFF2-40B4-BE49-F238E27FC236}">
                  <a16:creationId xmlns:a16="http://schemas.microsoft.com/office/drawing/2014/main" id="{6675DF4A-C6C9-45B8-A138-004DA5F792A2}"/>
                </a:ext>
              </a:extLst>
            </p:cNvPr>
            <p:cNvSpPr/>
            <p:nvPr/>
          </p:nvSpPr>
          <p:spPr>
            <a:xfrm>
              <a:off x="1309140" y="3246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a:extLst>
                <a:ext uri="{FF2B5EF4-FFF2-40B4-BE49-F238E27FC236}">
                  <a16:creationId xmlns:a16="http://schemas.microsoft.com/office/drawing/2014/main" id="{64968CF8-A833-477C-871F-931933A83E3C}"/>
                </a:ext>
              </a:extLst>
            </p:cNvPr>
            <p:cNvSpPr/>
            <p:nvPr/>
          </p:nvSpPr>
          <p:spPr>
            <a:xfrm>
              <a:off x="3253140" y="3246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a:extLst>
                <a:ext uri="{FF2B5EF4-FFF2-40B4-BE49-F238E27FC236}">
                  <a16:creationId xmlns:a16="http://schemas.microsoft.com/office/drawing/2014/main" id="{B8F325BC-19AF-4CE8-8D99-01A95400BDB3}"/>
                </a:ext>
              </a:extLst>
            </p:cNvPr>
            <p:cNvSpPr/>
            <p:nvPr/>
          </p:nvSpPr>
          <p:spPr>
            <a:xfrm>
              <a:off x="2605140" y="3246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a:extLst>
                <a:ext uri="{FF2B5EF4-FFF2-40B4-BE49-F238E27FC236}">
                  <a16:creationId xmlns:a16="http://schemas.microsoft.com/office/drawing/2014/main" id="{2F64A928-194C-4155-AD60-050FF1BB682B}"/>
                </a:ext>
              </a:extLst>
            </p:cNvPr>
            <p:cNvSpPr/>
            <p:nvPr/>
          </p:nvSpPr>
          <p:spPr>
            <a:xfrm>
              <a:off x="1957140" y="3246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a:extLst>
                <a:ext uri="{FF2B5EF4-FFF2-40B4-BE49-F238E27FC236}">
                  <a16:creationId xmlns:a16="http://schemas.microsoft.com/office/drawing/2014/main" id="{4FC64D05-6D6A-4460-BC5C-BBE0DDB6DCB0}"/>
                </a:ext>
              </a:extLst>
            </p:cNvPr>
            <p:cNvSpPr/>
            <p:nvPr/>
          </p:nvSpPr>
          <p:spPr>
            <a:xfrm>
              <a:off x="661140" y="3894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a:extLst>
                <a:ext uri="{FF2B5EF4-FFF2-40B4-BE49-F238E27FC236}">
                  <a16:creationId xmlns:a16="http://schemas.microsoft.com/office/drawing/2014/main" id="{9E37A0DB-0A3E-4F4F-8CC7-73E7888EA056}"/>
                </a:ext>
              </a:extLst>
            </p:cNvPr>
            <p:cNvSpPr/>
            <p:nvPr/>
          </p:nvSpPr>
          <p:spPr>
            <a:xfrm>
              <a:off x="1309140" y="3894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a:extLst>
                <a:ext uri="{FF2B5EF4-FFF2-40B4-BE49-F238E27FC236}">
                  <a16:creationId xmlns:a16="http://schemas.microsoft.com/office/drawing/2014/main" id="{618C5AF7-CB77-4286-8D86-34146A07F7CB}"/>
                </a:ext>
              </a:extLst>
            </p:cNvPr>
            <p:cNvSpPr/>
            <p:nvPr/>
          </p:nvSpPr>
          <p:spPr>
            <a:xfrm>
              <a:off x="3253140" y="3894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a:extLst>
                <a:ext uri="{FF2B5EF4-FFF2-40B4-BE49-F238E27FC236}">
                  <a16:creationId xmlns:a16="http://schemas.microsoft.com/office/drawing/2014/main" id="{6DDC01BA-3E80-47C0-BCF5-8E7D044FD1AC}"/>
                </a:ext>
              </a:extLst>
            </p:cNvPr>
            <p:cNvSpPr/>
            <p:nvPr/>
          </p:nvSpPr>
          <p:spPr>
            <a:xfrm>
              <a:off x="2605140" y="3894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a:extLst>
                <a:ext uri="{FF2B5EF4-FFF2-40B4-BE49-F238E27FC236}">
                  <a16:creationId xmlns:a16="http://schemas.microsoft.com/office/drawing/2014/main" id="{7D81368F-9561-43C6-AC65-2328C9406BF8}"/>
                </a:ext>
              </a:extLst>
            </p:cNvPr>
            <p:cNvSpPr/>
            <p:nvPr/>
          </p:nvSpPr>
          <p:spPr>
            <a:xfrm>
              <a:off x="1957140" y="3894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3" name="グループ化 2"/>
          <p:cNvGrpSpPr/>
          <p:nvPr/>
        </p:nvGrpSpPr>
        <p:grpSpPr>
          <a:xfrm>
            <a:off x="4594860" y="1437215"/>
            <a:ext cx="3240000" cy="3240000"/>
            <a:chOff x="4594860" y="1437215"/>
            <a:chExt cx="3240000" cy="3240000"/>
          </a:xfrm>
        </p:grpSpPr>
        <p:sp>
          <p:nvSpPr>
            <p:cNvPr id="34" name="正方形/長方形 33">
              <a:extLst>
                <a:ext uri="{FF2B5EF4-FFF2-40B4-BE49-F238E27FC236}">
                  <a16:creationId xmlns:a16="http://schemas.microsoft.com/office/drawing/2014/main" id="{F83B3AB7-8861-4B78-8FDA-9CD6084C9E89}"/>
                </a:ext>
              </a:extLst>
            </p:cNvPr>
            <p:cNvSpPr/>
            <p:nvPr/>
          </p:nvSpPr>
          <p:spPr>
            <a:xfrm>
              <a:off x="4594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 name="正方形/長方形 34">
              <a:extLst>
                <a:ext uri="{FF2B5EF4-FFF2-40B4-BE49-F238E27FC236}">
                  <a16:creationId xmlns:a16="http://schemas.microsoft.com/office/drawing/2014/main" id="{482A54D5-27B8-4F2D-AD7A-D79B091FA1CB}"/>
                </a:ext>
              </a:extLst>
            </p:cNvPr>
            <p:cNvSpPr/>
            <p:nvPr/>
          </p:nvSpPr>
          <p:spPr>
            <a:xfrm>
              <a:off x="5242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正方形/長方形 35">
              <a:extLst>
                <a:ext uri="{FF2B5EF4-FFF2-40B4-BE49-F238E27FC236}">
                  <a16:creationId xmlns:a16="http://schemas.microsoft.com/office/drawing/2014/main" id="{C1D084F3-382C-40CE-B976-29F6E197F859}"/>
                </a:ext>
              </a:extLst>
            </p:cNvPr>
            <p:cNvSpPr/>
            <p:nvPr/>
          </p:nvSpPr>
          <p:spPr>
            <a:xfrm>
              <a:off x="7186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正方形/長方形 36">
              <a:extLst>
                <a:ext uri="{FF2B5EF4-FFF2-40B4-BE49-F238E27FC236}">
                  <a16:creationId xmlns:a16="http://schemas.microsoft.com/office/drawing/2014/main" id="{8E969007-ADDC-4113-AC8C-BB77D77240C7}"/>
                </a:ext>
              </a:extLst>
            </p:cNvPr>
            <p:cNvSpPr/>
            <p:nvPr/>
          </p:nvSpPr>
          <p:spPr>
            <a:xfrm>
              <a:off x="6538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正方形/長方形 37">
              <a:extLst>
                <a:ext uri="{FF2B5EF4-FFF2-40B4-BE49-F238E27FC236}">
                  <a16:creationId xmlns:a16="http://schemas.microsoft.com/office/drawing/2014/main" id="{6D79E0BA-D35E-47CE-A75F-58622E5E8903}"/>
                </a:ext>
              </a:extLst>
            </p:cNvPr>
            <p:cNvSpPr/>
            <p:nvPr/>
          </p:nvSpPr>
          <p:spPr>
            <a:xfrm>
              <a:off x="5890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正方形/長方形 38">
              <a:extLst>
                <a:ext uri="{FF2B5EF4-FFF2-40B4-BE49-F238E27FC236}">
                  <a16:creationId xmlns:a16="http://schemas.microsoft.com/office/drawing/2014/main" id="{2D0713FD-9EB7-4750-B47B-A1D0636DB4C0}"/>
                </a:ext>
              </a:extLst>
            </p:cNvPr>
            <p:cNvSpPr/>
            <p:nvPr/>
          </p:nvSpPr>
          <p:spPr>
            <a:xfrm>
              <a:off x="4594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a:extLst>
                <a:ext uri="{FF2B5EF4-FFF2-40B4-BE49-F238E27FC236}">
                  <a16:creationId xmlns:a16="http://schemas.microsoft.com/office/drawing/2014/main" id="{9ED35389-B638-4F69-9B26-8D560DE44819}"/>
                </a:ext>
              </a:extLst>
            </p:cNvPr>
            <p:cNvSpPr/>
            <p:nvPr/>
          </p:nvSpPr>
          <p:spPr>
            <a:xfrm>
              <a:off x="5242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正方形/長方形 40">
              <a:extLst>
                <a:ext uri="{FF2B5EF4-FFF2-40B4-BE49-F238E27FC236}">
                  <a16:creationId xmlns:a16="http://schemas.microsoft.com/office/drawing/2014/main" id="{4A0CF798-3C9E-4033-B11A-EB25163BD582}"/>
                </a:ext>
              </a:extLst>
            </p:cNvPr>
            <p:cNvSpPr/>
            <p:nvPr/>
          </p:nvSpPr>
          <p:spPr>
            <a:xfrm>
              <a:off x="7186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正方形/長方形 41">
              <a:extLst>
                <a:ext uri="{FF2B5EF4-FFF2-40B4-BE49-F238E27FC236}">
                  <a16:creationId xmlns:a16="http://schemas.microsoft.com/office/drawing/2014/main" id="{C7AA66E7-CABF-44A7-AFB7-73005BAF19E7}"/>
                </a:ext>
              </a:extLst>
            </p:cNvPr>
            <p:cNvSpPr/>
            <p:nvPr/>
          </p:nvSpPr>
          <p:spPr>
            <a:xfrm>
              <a:off x="6538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正方形/長方形 42">
              <a:extLst>
                <a:ext uri="{FF2B5EF4-FFF2-40B4-BE49-F238E27FC236}">
                  <a16:creationId xmlns:a16="http://schemas.microsoft.com/office/drawing/2014/main" id="{B9ED5EF6-D476-4DEA-9585-BF13C1E26B12}"/>
                </a:ext>
              </a:extLst>
            </p:cNvPr>
            <p:cNvSpPr/>
            <p:nvPr/>
          </p:nvSpPr>
          <p:spPr>
            <a:xfrm>
              <a:off x="5890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正方形/長方形 43">
              <a:extLst>
                <a:ext uri="{FF2B5EF4-FFF2-40B4-BE49-F238E27FC236}">
                  <a16:creationId xmlns:a16="http://schemas.microsoft.com/office/drawing/2014/main" id="{9C518613-C236-4D3A-991D-651EDB13D2AD}"/>
                </a:ext>
              </a:extLst>
            </p:cNvPr>
            <p:cNvSpPr/>
            <p:nvPr/>
          </p:nvSpPr>
          <p:spPr>
            <a:xfrm>
              <a:off x="4594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5" name="正方形/長方形 44">
              <a:extLst>
                <a:ext uri="{FF2B5EF4-FFF2-40B4-BE49-F238E27FC236}">
                  <a16:creationId xmlns:a16="http://schemas.microsoft.com/office/drawing/2014/main" id="{3607DEB6-EF44-4DAC-B190-C29AEBB5AD6D}"/>
                </a:ext>
              </a:extLst>
            </p:cNvPr>
            <p:cNvSpPr/>
            <p:nvPr/>
          </p:nvSpPr>
          <p:spPr>
            <a:xfrm>
              <a:off x="5242860" y="2733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正方形/長方形 45">
              <a:extLst>
                <a:ext uri="{FF2B5EF4-FFF2-40B4-BE49-F238E27FC236}">
                  <a16:creationId xmlns:a16="http://schemas.microsoft.com/office/drawing/2014/main" id="{463F5353-5332-4940-821F-A898C1983FFA}"/>
                </a:ext>
              </a:extLst>
            </p:cNvPr>
            <p:cNvSpPr/>
            <p:nvPr/>
          </p:nvSpPr>
          <p:spPr>
            <a:xfrm>
              <a:off x="7186860" y="2733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正方形/長方形 46">
              <a:extLst>
                <a:ext uri="{FF2B5EF4-FFF2-40B4-BE49-F238E27FC236}">
                  <a16:creationId xmlns:a16="http://schemas.microsoft.com/office/drawing/2014/main" id="{328D7153-5AA7-4376-822D-AB9510CDDD22}"/>
                </a:ext>
              </a:extLst>
            </p:cNvPr>
            <p:cNvSpPr/>
            <p:nvPr/>
          </p:nvSpPr>
          <p:spPr>
            <a:xfrm>
              <a:off x="6538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 name="正方形/長方形 47">
              <a:extLst>
                <a:ext uri="{FF2B5EF4-FFF2-40B4-BE49-F238E27FC236}">
                  <a16:creationId xmlns:a16="http://schemas.microsoft.com/office/drawing/2014/main" id="{9FF5FAF4-6621-48C8-BD0B-541E999E4D98}"/>
                </a:ext>
              </a:extLst>
            </p:cNvPr>
            <p:cNvSpPr/>
            <p:nvPr/>
          </p:nvSpPr>
          <p:spPr>
            <a:xfrm>
              <a:off x="5890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正方形/長方形 48">
              <a:extLst>
                <a:ext uri="{FF2B5EF4-FFF2-40B4-BE49-F238E27FC236}">
                  <a16:creationId xmlns:a16="http://schemas.microsoft.com/office/drawing/2014/main" id="{A15710EC-77EF-4680-9EBA-BE3994BBAFE7}"/>
                </a:ext>
              </a:extLst>
            </p:cNvPr>
            <p:cNvSpPr/>
            <p:nvPr/>
          </p:nvSpPr>
          <p:spPr>
            <a:xfrm>
              <a:off x="4594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0" name="正方形/長方形 49">
              <a:extLst>
                <a:ext uri="{FF2B5EF4-FFF2-40B4-BE49-F238E27FC236}">
                  <a16:creationId xmlns:a16="http://schemas.microsoft.com/office/drawing/2014/main" id="{DF72C81E-EDF8-49BD-ACA0-831F5B7EEA69}"/>
                </a:ext>
              </a:extLst>
            </p:cNvPr>
            <p:cNvSpPr/>
            <p:nvPr/>
          </p:nvSpPr>
          <p:spPr>
            <a:xfrm>
              <a:off x="5242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 name="正方形/長方形 50">
              <a:extLst>
                <a:ext uri="{FF2B5EF4-FFF2-40B4-BE49-F238E27FC236}">
                  <a16:creationId xmlns:a16="http://schemas.microsoft.com/office/drawing/2014/main" id="{B42406D6-7C4F-4F3D-882B-BE9C0BC8E4AD}"/>
                </a:ext>
              </a:extLst>
            </p:cNvPr>
            <p:cNvSpPr/>
            <p:nvPr/>
          </p:nvSpPr>
          <p:spPr>
            <a:xfrm>
              <a:off x="7186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2" name="正方形/長方形 51">
              <a:extLst>
                <a:ext uri="{FF2B5EF4-FFF2-40B4-BE49-F238E27FC236}">
                  <a16:creationId xmlns:a16="http://schemas.microsoft.com/office/drawing/2014/main" id="{03A057DE-B6D1-41F4-8097-2DF9EFC861DF}"/>
                </a:ext>
              </a:extLst>
            </p:cNvPr>
            <p:cNvSpPr/>
            <p:nvPr/>
          </p:nvSpPr>
          <p:spPr>
            <a:xfrm>
              <a:off x="6538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3" name="正方形/長方形 52">
              <a:extLst>
                <a:ext uri="{FF2B5EF4-FFF2-40B4-BE49-F238E27FC236}">
                  <a16:creationId xmlns:a16="http://schemas.microsoft.com/office/drawing/2014/main" id="{E801373F-531F-44FD-B4E2-0239EA938EB8}"/>
                </a:ext>
              </a:extLst>
            </p:cNvPr>
            <p:cNvSpPr/>
            <p:nvPr/>
          </p:nvSpPr>
          <p:spPr>
            <a:xfrm>
              <a:off x="5890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4" name="正方形/長方形 53">
              <a:extLst>
                <a:ext uri="{FF2B5EF4-FFF2-40B4-BE49-F238E27FC236}">
                  <a16:creationId xmlns:a16="http://schemas.microsoft.com/office/drawing/2014/main" id="{5E0E171D-8898-40BE-936B-5F4F1BAE38E9}"/>
                </a:ext>
              </a:extLst>
            </p:cNvPr>
            <p:cNvSpPr/>
            <p:nvPr/>
          </p:nvSpPr>
          <p:spPr>
            <a:xfrm>
              <a:off x="4594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a:extLst>
                <a:ext uri="{FF2B5EF4-FFF2-40B4-BE49-F238E27FC236}">
                  <a16:creationId xmlns:a16="http://schemas.microsoft.com/office/drawing/2014/main" id="{768F9923-E617-4F30-829B-0842CD708D18}"/>
                </a:ext>
              </a:extLst>
            </p:cNvPr>
            <p:cNvSpPr/>
            <p:nvPr/>
          </p:nvSpPr>
          <p:spPr>
            <a:xfrm>
              <a:off x="5242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6" name="正方形/長方形 55">
              <a:extLst>
                <a:ext uri="{FF2B5EF4-FFF2-40B4-BE49-F238E27FC236}">
                  <a16:creationId xmlns:a16="http://schemas.microsoft.com/office/drawing/2014/main" id="{6FBC9603-9D10-4ECD-A14F-27E7C97A9FE6}"/>
                </a:ext>
              </a:extLst>
            </p:cNvPr>
            <p:cNvSpPr/>
            <p:nvPr/>
          </p:nvSpPr>
          <p:spPr>
            <a:xfrm>
              <a:off x="7186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7" name="正方形/長方形 56">
              <a:extLst>
                <a:ext uri="{FF2B5EF4-FFF2-40B4-BE49-F238E27FC236}">
                  <a16:creationId xmlns:a16="http://schemas.microsoft.com/office/drawing/2014/main" id="{5EF7CF4E-1DE1-4805-9E20-103C5ADABC25}"/>
                </a:ext>
              </a:extLst>
            </p:cNvPr>
            <p:cNvSpPr/>
            <p:nvPr/>
          </p:nvSpPr>
          <p:spPr>
            <a:xfrm>
              <a:off x="6538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8" name="正方形/長方形 57">
              <a:extLst>
                <a:ext uri="{FF2B5EF4-FFF2-40B4-BE49-F238E27FC236}">
                  <a16:creationId xmlns:a16="http://schemas.microsoft.com/office/drawing/2014/main" id="{E82146DF-40FF-49F4-8530-70571FAEC58F}"/>
                </a:ext>
              </a:extLst>
            </p:cNvPr>
            <p:cNvSpPr/>
            <p:nvPr/>
          </p:nvSpPr>
          <p:spPr>
            <a:xfrm>
              <a:off x="5890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Tree>
    <p:extLst>
      <p:ext uri="{BB962C8B-B14F-4D97-AF65-F5344CB8AC3E}">
        <p14:creationId xmlns:p14="http://schemas.microsoft.com/office/powerpoint/2010/main" val="237944976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3E9D8A2-E7EC-4390-ADEB-1BB4D57F5C6D}"/>
              </a:ext>
            </a:extLst>
          </p:cNvPr>
          <p:cNvSpPr>
            <a:spLocks noGrp="1"/>
          </p:cNvSpPr>
          <p:nvPr>
            <p:ph type="title"/>
          </p:nvPr>
        </p:nvSpPr>
        <p:spPr/>
        <p:txBody>
          <a:bodyPr>
            <a:normAutofit fontScale="90000"/>
          </a:bodyPr>
          <a:lstStyle/>
          <a:p>
            <a:endParaRPr kumimoji="1" lang="ja-JP" altLang="en-US"/>
          </a:p>
        </p:txBody>
      </p:sp>
      <p:sp>
        <p:nvSpPr>
          <p:cNvPr id="4" name="スライド番号プレースホルダー 3">
            <a:extLst>
              <a:ext uri="{FF2B5EF4-FFF2-40B4-BE49-F238E27FC236}">
                <a16:creationId xmlns:a16="http://schemas.microsoft.com/office/drawing/2014/main" id="{237D4F8E-E459-4FBB-9056-F1B032D93262}"/>
              </a:ext>
            </a:extLst>
          </p:cNvPr>
          <p:cNvSpPr>
            <a:spLocks noGrp="1"/>
          </p:cNvSpPr>
          <p:nvPr>
            <p:ph type="sldNum" sz="quarter" idx="4"/>
          </p:nvPr>
        </p:nvSpPr>
        <p:spPr/>
        <p:txBody>
          <a:bodyPr/>
          <a:lstStyle/>
          <a:p>
            <a:fld id="{06866E33-5310-403C-85EB-90D9101399C4}" type="slidenum">
              <a:rPr lang="ja-JP" altLang="en-US" smtClean="0"/>
              <a:pPr/>
              <a:t>51</a:t>
            </a:fld>
            <a:endParaRPr lang="ja-JP" altLang="en-US" dirty="0"/>
          </a:p>
        </p:txBody>
      </p:sp>
      <p:grpSp>
        <p:nvGrpSpPr>
          <p:cNvPr id="59" name="グループ化 58">
            <a:extLst>
              <a:ext uri="{FF2B5EF4-FFF2-40B4-BE49-F238E27FC236}">
                <a16:creationId xmlns:a16="http://schemas.microsoft.com/office/drawing/2014/main" id="{ED7158A9-5DDE-4F16-AD16-E81176C2CB48}"/>
              </a:ext>
            </a:extLst>
          </p:cNvPr>
          <p:cNvGrpSpPr/>
          <p:nvPr/>
        </p:nvGrpSpPr>
        <p:grpSpPr>
          <a:xfrm>
            <a:off x="690724" y="1302996"/>
            <a:ext cx="3240000" cy="3240000"/>
            <a:chOff x="661140" y="1302996"/>
            <a:chExt cx="3240000" cy="3240000"/>
          </a:xfrm>
        </p:grpSpPr>
        <p:sp>
          <p:nvSpPr>
            <p:cNvPr id="7" name="正方形/長方形 6">
              <a:extLst>
                <a:ext uri="{FF2B5EF4-FFF2-40B4-BE49-F238E27FC236}">
                  <a16:creationId xmlns:a16="http://schemas.microsoft.com/office/drawing/2014/main" id="{2D04AE23-25D7-4F22-90F6-44E11B0FA5F0}"/>
                </a:ext>
              </a:extLst>
            </p:cNvPr>
            <p:cNvSpPr/>
            <p:nvPr/>
          </p:nvSpPr>
          <p:spPr>
            <a:xfrm>
              <a:off x="662515" y="1302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a:extLst>
                <a:ext uri="{FF2B5EF4-FFF2-40B4-BE49-F238E27FC236}">
                  <a16:creationId xmlns:a16="http://schemas.microsoft.com/office/drawing/2014/main" id="{62F6D884-69F0-428D-9894-51860F21B639}"/>
                </a:ext>
              </a:extLst>
            </p:cNvPr>
            <p:cNvSpPr/>
            <p:nvPr/>
          </p:nvSpPr>
          <p:spPr>
            <a:xfrm>
              <a:off x="1309140" y="1302996"/>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a:extLst>
                <a:ext uri="{FF2B5EF4-FFF2-40B4-BE49-F238E27FC236}">
                  <a16:creationId xmlns:a16="http://schemas.microsoft.com/office/drawing/2014/main" id="{907EE90F-419A-4FB0-9028-267F3BF42551}"/>
                </a:ext>
              </a:extLst>
            </p:cNvPr>
            <p:cNvSpPr/>
            <p:nvPr/>
          </p:nvSpPr>
          <p:spPr>
            <a:xfrm>
              <a:off x="3253140" y="1302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a16="http://schemas.microsoft.com/office/drawing/2014/main" id="{6F29841F-26EB-4431-9513-90E1E0DFDC59}"/>
                </a:ext>
              </a:extLst>
            </p:cNvPr>
            <p:cNvSpPr/>
            <p:nvPr/>
          </p:nvSpPr>
          <p:spPr>
            <a:xfrm>
              <a:off x="2605140" y="1302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id="{7AAC7163-526F-4BEB-8557-A634790B0AFE}"/>
                </a:ext>
              </a:extLst>
            </p:cNvPr>
            <p:cNvSpPr/>
            <p:nvPr/>
          </p:nvSpPr>
          <p:spPr>
            <a:xfrm>
              <a:off x="1957140" y="1302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a:extLst>
                <a:ext uri="{FF2B5EF4-FFF2-40B4-BE49-F238E27FC236}">
                  <a16:creationId xmlns:a16="http://schemas.microsoft.com/office/drawing/2014/main" id="{979BE87C-B5EA-4AC5-9AC9-AD8A87075FB0}"/>
                </a:ext>
              </a:extLst>
            </p:cNvPr>
            <p:cNvSpPr/>
            <p:nvPr/>
          </p:nvSpPr>
          <p:spPr>
            <a:xfrm>
              <a:off x="661140" y="1950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a:extLst>
                <a:ext uri="{FF2B5EF4-FFF2-40B4-BE49-F238E27FC236}">
                  <a16:creationId xmlns:a16="http://schemas.microsoft.com/office/drawing/2014/main" id="{951FAB0D-76E6-4DA9-9DD7-B24793E9A9F1}"/>
                </a:ext>
              </a:extLst>
            </p:cNvPr>
            <p:cNvSpPr/>
            <p:nvPr/>
          </p:nvSpPr>
          <p:spPr>
            <a:xfrm>
              <a:off x="1309140" y="1950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a16="http://schemas.microsoft.com/office/drawing/2014/main" id="{680C1278-7D23-4A30-8D5A-AF7D8DA71101}"/>
                </a:ext>
              </a:extLst>
            </p:cNvPr>
            <p:cNvSpPr/>
            <p:nvPr/>
          </p:nvSpPr>
          <p:spPr>
            <a:xfrm>
              <a:off x="3253140" y="1950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a16="http://schemas.microsoft.com/office/drawing/2014/main" id="{66AFED7B-8A45-4A2B-8E92-B6D56826DA54}"/>
                </a:ext>
              </a:extLst>
            </p:cNvPr>
            <p:cNvSpPr/>
            <p:nvPr/>
          </p:nvSpPr>
          <p:spPr>
            <a:xfrm>
              <a:off x="2605140" y="1950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a16="http://schemas.microsoft.com/office/drawing/2014/main" id="{5E51387F-6C30-455E-84BE-22D9AF0F0449}"/>
                </a:ext>
              </a:extLst>
            </p:cNvPr>
            <p:cNvSpPr/>
            <p:nvPr/>
          </p:nvSpPr>
          <p:spPr>
            <a:xfrm>
              <a:off x="1957140" y="1950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a16="http://schemas.microsoft.com/office/drawing/2014/main" id="{4E50C440-75E0-472E-A929-36A4F9CC0BC7}"/>
                </a:ext>
              </a:extLst>
            </p:cNvPr>
            <p:cNvSpPr/>
            <p:nvPr/>
          </p:nvSpPr>
          <p:spPr>
            <a:xfrm>
              <a:off x="661140" y="2598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a16="http://schemas.microsoft.com/office/drawing/2014/main" id="{A99D1E28-50C0-4261-AF76-FE20868D7C96}"/>
                </a:ext>
              </a:extLst>
            </p:cNvPr>
            <p:cNvSpPr/>
            <p:nvPr/>
          </p:nvSpPr>
          <p:spPr>
            <a:xfrm>
              <a:off x="1309140" y="2598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a:extLst>
                <a:ext uri="{FF2B5EF4-FFF2-40B4-BE49-F238E27FC236}">
                  <a16:creationId xmlns:a16="http://schemas.microsoft.com/office/drawing/2014/main" id="{ABAAE575-15F2-4373-B197-33AE9CB5572D}"/>
                </a:ext>
              </a:extLst>
            </p:cNvPr>
            <p:cNvSpPr/>
            <p:nvPr/>
          </p:nvSpPr>
          <p:spPr>
            <a:xfrm>
              <a:off x="3253140" y="2598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a:extLst>
                <a:ext uri="{FF2B5EF4-FFF2-40B4-BE49-F238E27FC236}">
                  <a16:creationId xmlns:a16="http://schemas.microsoft.com/office/drawing/2014/main" id="{43E2CE6C-7AD7-430E-9C4A-A332053ED2F9}"/>
                </a:ext>
              </a:extLst>
            </p:cNvPr>
            <p:cNvSpPr/>
            <p:nvPr/>
          </p:nvSpPr>
          <p:spPr>
            <a:xfrm>
              <a:off x="2605140" y="2598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a16="http://schemas.microsoft.com/office/drawing/2014/main" id="{294EC6DC-908C-46C5-A3B7-8BF2C3CA8217}"/>
                </a:ext>
              </a:extLst>
            </p:cNvPr>
            <p:cNvSpPr/>
            <p:nvPr/>
          </p:nvSpPr>
          <p:spPr>
            <a:xfrm>
              <a:off x="1957140" y="2598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a:extLst>
                <a:ext uri="{FF2B5EF4-FFF2-40B4-BE49-F238E27FC236}">
                  <a16:creationId xmlns:a16="http://schemas.microsoft.com/office/drawing/2014/main" id="{411AEEF5-8754-4B92-9049-2993C395C667}"/>
                </a:ext>
              </a:extLst>
            </p:cNvPr>
            <p:cNvSpPr/>
            <p:nvPr/>
          </p:nvSpPr>
          <p:spPr>
            <a:xfrm>
              <a:off x="661140" y="3246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a:extLst>
                <a:ext uri="{FF2B5EF4-FFF2-40B4-BE49-F238E27FC236}">
                  <a16:creationId xmlns:a16="http://schemas.microsoft.com/office/drawing/2014/main" id="{6675DF4A-C6C9-45B8-A138-004DA5F792A2}"/>
                </a:ext>
              </a:extLst>
            </p:cNvPr>
            <p:cNvSpPr/>
            <p:nvPr/>
          </p:nvSpPr>
          <p:spPr>
            <a:xfrm>
              <a:off x="1309140" y="3246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a:extLst>
                <a:ext uri="{FF2B5EF4-FFF2-40B4-BE49-F238E27FC236}">
                  <a16:creationId xmlns:a16="http://schemas.microsoft.com/office/drawing/2014/main" id="{64968CF8-A833-477C-871F-931933A83E3C}"/>
                </a:ext>
              </a:extLst>
            </p:cNvPr>
            <p:cNvSpPr/>
            <p:nvPr/>
          </p:nvSpPr>
          <p:spPr>
            <a:xfrm>
              <a:off x="3253140" y="3246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a:extLst>
                <a:ext uri="{FF2B5EF4-FFF2-40B4-BE49-F238E27FC236}">
                  <a16:creationId xmlns:a16="http://schemas.microsoft.com/office/drawing/2014/main" id="{B8F325BC-19AF-4CE8-8D99-01A95400BDB3}"/>
                </a:ext>
              </a:extLst>
            </p:cNvPr>
            <p:cNvSpPr/>
            <p:nvPr/>
          </p:nvSpPr>
          <p:spPr>
            <a:xfrm>
              <a:off x="2605140" y="3246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a:extLst>
                <a:ext uri="{FF2B5EF4-FFF2-40B4-BE49-F238E27FC236}">
                  <a16:creationId xmlns:a16="http://schemas.microsoft.com/office/drawing/2014/main" id="{2F64A928-194C-4155-AD60-050FF1BB682B}"/>
                </a:ext>
              </a:extLst>
            </p:cNvPr>
            <p:cNvSpPr/>
            <p:nvPr/>
          </p:nvSpPr>
          <p:spPr>
            <a:xfrm>
              <a:off x="1957140" y="3246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a:extLst>
                <a:ext uri="{FF2B5EF4-FFF2-40B4-BE49-F238E27FC236}">
                  <a16:creationId xmlns:a16="http://schemas.microsoft.com/office/drawing/2014/main" id="{4FC64D05-6D6A-4460-BC5C-BBE0DDB6DCB0}"/>
                </a:ext>
              </a:extLst>
            </p:cNvPr>
            <p:cNvSpPr/>
            <p:nvPr/>
          </p:nvSpPr>
          <p:spPr>
            <a:xfrm>
              <a:off x="661140" y="3894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a:extLst>
                <a:ext uri="{FF2B5EF4-FFF2-40B4-BE49-F238E27FC236}">
                  <a16:creationId xmlns:a16="http://schemas.microsoft.com/office/drawing/2014/main" id="{9E37A0DB-0A3E-4F4F-8CC7-73E7888EA056}"/>
                </a:ext>
              </a:extLst>
            </p:cNvPr>
            <p:cNvSpPr/>
            <p:nvPr/>
          </p:nvSpPr>
          <p:spPr>
            <a:xfrm>
              <a:off x="1309140" y="3894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a:extLst>
                <a:ext uri="{FF2B5EF4-FFF2-40B4-BE49-F238E27FC236}">
                  <a16:creationId xmlns:a16="http://schemas.microsoft.com/office/drawing/2014/main" id="{618C5AF7-CB77-4286-8D86-34146A07F7CB}"/>
                </a:ext>
              </a:extLst>
            </p:cNvPr>
            <p:cNvSpPr/>
            <p:nvPr/>
          </p:nvSpPr>
          <p:spPr>
            <a:xfrm>
              <a:off x="3253140" y="3894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a:extLst>
                <a:ext uri="{FF2B5EF4-FFF2-40B4-BE49-F238E27FC236}">
                  <a16:creationId xmlns:a16="http://schemas.microsoft.com/office/drawing/2014/main" id="{6DDC01BA-3E80-47C0-BCF5-8E7D044FD1AC}"/>
                </a:ext>
              </a:extLst>
            </p:cNvPr>
            <p:cNvSpPr/>
            <p:nvPr/>
          </p:nvSpPr>
          <p:spPr>
            <a:xfrm>
              <a:off x="2605140" y="3894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a:extLst>
                <a:ext uri="{FF2B5EF4-FFF2-40B4-BE49-F238E27FC236}">
                  <a16:creationId xmlns:a16="http://schemas.microsoft.com/office/drawing/2014/main" id="{7D81368F-9561-43C6-AC65-2328C9406BF8}"/>
                </a:ext>
              </a:extLst>
            </p:cNvPr>
            <p:cNvSpPr/>
            <p:nvPr/>
          </p:nvSpPr>
          <p:spPr>
            <a:xfrm>
              <a:off x="1957140" y="3894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34" name="正方形/長方形 33">
            <a:extLst>
              <a:ext uri="{FF2B5EF4-FFF2-40B4-BE49-F238E27FC236}">
                <a16:creationId xmlns:a16="http://schemas.microsoft.com/office/drawing/2014/main" id="{F83B3AB7-8861-4B78-8FDA-9CD6084C9E89}"/>
              </a:ext>
            </a:extLst>
          </p:cNvPr>
          <p:cNvSpPr/>
          <p:nvPr/>
        </p:nvSpPr>
        <p:spPr>
          <a:xfrm>
            <a:off x="4594860" y="1437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 name="正方形/長方形 34">
            <a:extLst>
              <a:ext uri="{FF2B5EF4-FFF2-40B4-BE49-F238E27FC236}">
                <a16:creationId xmlns:a16="http://schemas.microsoft.com/office/drawing/2014/main" id="{482A54D5-27B8-4F2D-AD7A-D79B091FA1CB}"/>
              </a:ext>
            </a:extLst>
          </p:cNvPr>
          <p:cNvSpPr/>
          <p:nvPr/>
        </p:nvSpPr>
        <p:spPr>
          <a:xfrm>
            <a:off x="5242860" y="1437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正方形/長方形 35">
            <a:extLst>
              <a:ext uri="{FF2B5EF4-FFF2-40B4-BE49-F238E27FC236}">
                <a16:creationId xmlns:a16="http://schemas.microsoft.com/office/drawing/2014/main" id="{C1D084F3-382C-40CE-B976-29F6E197F859}"/>
              </a:ext>
            </a:extLst>
          </p:cNvPr>
          <p:cNvSpPr/>
          <p:nvPr/>
        </p:nvSpPr>
        <p:spPr>
          <a:xfrm>
            <a:off x="7186860" y="1437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正方形/長方形 36">
            <a:extLst>
              <a:ext uri="{FF2B5EF4-FFF2-40B4-BE49-F238E27FC236}">
                <a16:creationId xmlns:a16="http://schemas.microsoft.com/office/drawing/2014/main" id="{8E969007-ADDC-4113-AC8C-BB77D77240C7}"/>
              </a:ext>
            </a:extLst>
          </p:cNvPr>
          <p:cNvSpPr/>
          <p:nvPr/>
        </p:nvSpPr>
        <p:spPr>
          <a:xfrm>
            <a:off x="6538860" y="1437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正方形/長方形 37">
            <a:extLst>
              <a:ext uri="{FF2B5EF4-FFF2-40B4-BE49-F238E27FC236}">
                <a16:creationId xmlns:a16="http://schemas.microsoft.com/office/drawing/2014/main" id="{6D79E0BA-D35E-47CE-A75F-58622E5E8903}"/>
              </a:ext>
            </a:extLst>
          </p:cNvPr>
          <p:cNvSpPr/>
          <p:nvPr/>
        </p:nvSpPr>
        <p:spPr>
          <a:xfrm>
            <a:off x="5890860" y="1437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正方形/長方形 38">
            <a:extLst>
              <a:ext uri="{FF2B5EF4-FFF2-40B4-BE49-F238E27FC236}">
                <a16:creationId xmlns:a16="http://schemas.microsoft.com/office/drawing/2014/main" id="{2D0713FD-9EB7-4750-B47B-A1D0636DB4C0}"/>
              </a:ext>
            </a:extLst>
          </p:cNvPr>
          <p:cNvSpPr/>
          <p:nvPr/>
        </p:nvSpPr>
        <p:spPr>
          <a:xfrm>
            <a:off x="4594860" y="2085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a:extLst>
              <a:ext uri="{FF2B5EF4-FFF2-40B4-BE49-F238E27FC236}">
                <a16:creationId xmlns:a16="http://schemas.microsoft.com/office/drawing/2014/main" id="{9ED35389-B638-4F69-9B26-8D560DE44819}"/>
              </a:ext>
            </a:extLst>
          </p:cNvPr>
          <p:cNvSpPr/>
          <p:nvPr/>
        </p:nvSpPr>
        <p:spPr>
          <a:xfrm>
            <a:off x="5242860" y="2085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正方形/長方形 40">
            <a:extLst>
              <a:ext uri="{FF2B5EF4-FFF2-40B4-BE49-F238E27FC236}">
                <a16:creationId xmlns:a16="http://schemas.microsoft.com/office/drawing/2014/main" id="{4A0CF798-3C9E-4033-B11A-EB25163BD582}"/>
              </a:ext>
            </a:extLst>
          </p:cNvPr>
          <p:cNvSpPr/>
          <p:nvPr/>
        </p:nvSpPr>
        <p:spPr>
          <a:xfrm>
            <a:off x="7186860" y="2085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正方形/長方形 41">
            <a:extLst>
              <a:ext uri="{FF2B5EF4-FFF2-40B4-BE49-F238E27FC236}">
                <a16:creationId xmlns:a16="http://schemas.microsoft.com/office/drawing/2014/main" id="{C7AA66E7-CABF-44A7-AFB7-73005BAF19E7}"/>
              </a:ext>
            </a:extLst>
          </p:cNvPr>
          <p:cNvSpPr/>
          <p:nvPr/>
        </p:nvSpPr>
        <p:spPr>
          <a:xfrm>
            <a:off x="6538860" y="2085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正方形/長方形 42">
            <a:extLst>
              <a:ext uri="{FF2B5EF4-FFF2-40B4-BE49-F238E27FC236}">
                <a16:creationId xmlns:a16="http://schemas.microsoft.com/office/drawing/2014/main" id="{B9ED5EF6-D476-4DEA-9585-BF13C1E26B12}"/>
              </a:ext>
            </a:extLst>
          </p:cNvPr>
          <p:cNvSpPr/>
          <p:nvPr/>
        </p:nvSpPr>
        <p:spPr>
          <a:xfrm>
            <a:off x="5890860" y="2085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正方形/長方形 43">
            <a:extLst>
              <a:ext uri="{FF2B5EF4-FFF2-40B4-BE49-F238E27FC236}">
                <a16:creationId xmlns:a16="http://schemas.microsoft.com/office/drawing/2014/main" id="{9C518613-C236-4D3A-991D-651EDB13D2AD}"/>
              </a:ext>
            </a:extLst>
          </p:cNvPr>
          <p:cNvSpPr/>
          <p:nvPr/>
        </p:nvSpPr>
        <p:spPr>
          <a:xfrm>
            <a:off x="4594860" y="2733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5" name="正方形/長方形 44">
            <a:extLst>
              <a:ext uri="{FF2B5EF4-FFF2-40B4-BE49-F238E27FC236}">
                <a16:creationId xmlns:a16="http://schemas.microsoft.com/office/drawing/2014/main" id="{3607DEB6-EF44-4DAC-B190-C29AEBB5AD6D}"/>
              </a:ext>
            </a:extLst>
          </p:cNvPr>
          <p:cNvSpPr/>
          <p:nvPr/>
        </p:nvSpPr>
        <p:spPr>
          <a:xfrm>
            <a:off x="5242860" y="2733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正方形/長方形 45">
            <a:extLst>
              <a:ext uri="{FF2B5EF4-FFF2-40B4-BE49-F238E27FC236}">
                <a16:creationId xmlns:a16="http://schemas.microsoft.com/office/drawing/2014/main" id="{463F5353-5332-4940-821F-A898C1983FFA}"/>
              </a:ext>
            </a:extLst>
          </p:cNvPr>
          <p:cNvSpPr/>
          <p:nvPr/>
        </p:nvSpPr>
        <p:spPr>
          <a:xfrm>
            <a:off x="7186860" y="2733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正方形/長方形 46">
            <a:extLst>
              <a:ext uri="{FF2B5EF4-FFF2-40B4-BE49-F238E27FC236}">
                <a16:creationId xmlns:a16="http://schemas.microsoft.com/office/drawing/2014/main" id="{328D7153-5AA7-4376-822D-AB9510CDDD22}"/>
              </a:ext>
            </a:extLst>
          </p:cNvPr>
          <p:cNvSpPr/>
          <p:nvPr/>
        </p:nvSpPr>
        <p:spPr>
          <a:xfrm>
            <a:off x="6538860" y="2733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 name="正方形/長方形 47">
            <a:extLst>
              <a:ext uri="{FF2B5EF4-FFF2-40B4-BE49-F238E27FC236}">
                <a16:creationId xmlns:a16="http://schemas.microsoft.com/office/drawing/2014/main" id="{9FF5FAF4-6621-48C8-BD0B-541E999E4D98}"/>
              </a:ext>
            </a:extLst>
          </p:cNvPr>
          <p:cNvSpPr/>
          <p:nvPr/>
        </p:nvSpPr>
        <p:spPr>
          <a:xfrm>
            <a:off x="5890860" y="2733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正方形/長方形 48">
            <a:extLst>
              <a:ext uri="{FF2B5EF4-FFF2-40B4-BE49-F238E27FC236}">
                <a16:creationId xmlns:a16="http://schemas.microsoft.com/office/drawing/2014/main" id="{A15710EC-77EF-4680-9EBA-BE3994BBAFE7}"/>
              </a:ext>
            </a:extLst>
          </p:cNvPr>
          <p:cNvSpPr/>
          <p:nvPr/>
        </p:nvSpPr>
        <p:spPr>
          <a:xfrm>
            <a:off x="4594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0" name="正方形/長方形 49">
            <a:extLst>
              <a:ext uri="{FF2B5EF4-FFF2-40B4-BE49-F238E27FC236}">
                <a16:creationId xmlns:a16="http://schemas.microsoft.com/office/drawing/2014/main" id="{DF72C81E-EDF8-49BD-ACA0-831F5B7EEA69}"/>
              </a:ext>
            </a:extLst>
          </p:cNvPr>
          <p:cNvSpPr/>
          <p:nvPr/>
        </p:nvSpPr>
        <p:spPr>
          <a:xfrm>
            <a:off x="5242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 name="正方形/長方形 50">
            <a:extLst>
              <a:ext uri="{FF2B5EF4-FFF2-40B4-BE49-F238E27FC236}">
                <a16:creationId xmlns:a16="http://schemas.microsoft.com/office/drawing/2014/main" id="{B42406D6-7C4F-4F3D-882B-BE9C0BC8E4AD}"/>
              </a:ext>
            </a:extLst>
          </p:cNvPr>
          <p:cNvSpPr/>
          <p:nvPr/>
        </p:nvSpPr>
        <p:spPr>
          <a:xfrm>
            <a:off x="7186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2" name="正方形/長方形 51">
            <a:extLst>
              <a:ext uri="{FF2B5EF4-FFF2-40B4-BE49-F238E27FC236}">
                <a16:creationId xmlns:a16="http://schemas.microsoft.com/office/drawing/2014/main" id="{03A057DE-B6D1-41F4-8097-2DF9EFC861DF}"/>
              </a:ext>
            </a:extLst>
          </p:cNvPr>
          <p:cNvSpPr/>
          <p:nvPr/>
        </p:nvSpPr>
        <p:spPr>
          <a:xfrm>
            <a:off x="6538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3" name="正方形/長方形 52">
            <a:extLst>
              <a:ext uri="{FF2B5EF4-FFF2-40B4-BE49-F238E27FC236}">
                <a16:creationId xmlns:a16="http://schemas.microsoft.com/office/drawing/2014/main" id="{E801373F-531F-44FD-B4E2-0239EA938EB8}"/>
              </a:ext>
            </a:extLst>
          </p:cNvPr>
          <p:cNvSpPr/>
          <p:nvPr/>
        </p:nvSpPr>
        <p:spPr>
          <a:xfrm>
            <a:off x="5890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4" name="正方形/長方形 53">
            <a:extLst>
              <a:ext uri="{FF2B5EF4-FFF2-40B4-BE49-F238E27FC236}">
                <a16:creationId xmlns:a16="http://schemas.microsoft.com/office/drawing/2014/main" id="{5E0E171D-8898-40BE-936B-5F4F1BAE38E9}"/>
              </a:ext>
            </a:extLst>
          </p:cNvPr>
          <p:cNvSpPr/>
          <p:nvPr/>
        </p:nvSpPr>
        <p:spPr>
          <a:xfrm>
            <a:off x="4594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a:extLst>
              <a:ext uri="{FF2B5EF4-FFF2-40B4-BE49-F238E27FC236}">
                <a16:creationId xmlns:a16="http://schemas.microsoft.com/office/drawing/2014/main" id="{768F9923-E617-4F30-829B-0842CD708D18}"/>
              </a:ext>
            </a:extLst>
          </p:cNvPr>
          <p:cNvSpPr/>
          <p:nvPr/>
        </p:nvSpPr>
        <p:spPr>
          <a:xfrm>
            <a:off x="5242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6" name="正方形/長方形 55">
            <a:extLst>
              <a:ext uri="{FF2B5EF4-FFF2-40B4-BE49-F238E27FC236}">
                <a16:creationId xmlns:a16="http://schemas.microsoft.com/office/drawing/2014/main" id="{6FBC9603-9D10-4ECD-A14F-27E7C97A9FE6}"/>
              </a:ext>
            </a:extLst>
          </p:cNvPr>
          <p:cNvSpPr/>
          <p:nvPr/>
        </p:nvSpPr>
        <p:spPr>
          <a:xfrm>
            <a:off x="7186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7" name="正方形/長方形 56">
            <a:extLst>
              <a:ext uri="{FF2B5EF4-FFF2-40B4-BE49-F238E27FC236}">
                <a16:creationId xmlns:a16="http://schemas.microsoft.com/office/drawing/2014/main" id="{5EF7CF4E-1DE1-4805-9E20-103C5ADABC25}"/>
              </a:ext>
            </a:extLst>
          </p:cNvPr>
          <p:cNvSpPr/>
          <p:nvPr/>
        </p:nvSpPr>
        <p:spPr>
          <a:xfrm>
            <a:off x="6538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8" name="正方形/長方形 57">
            <a:extLst>
              <a:ext uri="{FF2B5EF4-FFF2-40B4-BE49-F238E27FC236}">
                <a16:creationId xmlns:a16="http://schemas.microsoft.com/office/drawing/2014/main" id="{E82146DF-40FF-49F4-8530-70571FAEC58F}"/>
              </a:ext>
            </a:extLst>
          </p:cNvPr>
          <p:cNvSpPr/>
          <p:nvPr/>
        </p:nvSpPr>
        <p:spPr>
          <a:xfrm>
            <a:off x="5890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245731485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3E9D8A2-E7EC-4390-ADEB-1BB4D57F5C6D}"/>
              </a:ext>
            </a:extLst>
          </p:cNvPr>
          <p:cNvSpPr>
            <a:spLocks noGrp="1"/>
          </p:cNvSpPr>
          <p:nvPr>
            <p:ph type="title"/>
          </p:nvPr>
        </p:nvSpPr>
        <p:spPr/>
        <p:txBody>
          <a:bodyPr>
            <a:normAutofit fontScale="90000"/>
          </a:bodyPr>
          <a:lstStyle/>
          <a:p>
            <a:endParaRPr kumimoji="1" lang="ja-JP" altLang="en-US"/>
          </a:p>
        </p:txBody>
      </p:sp>
      <p:sp>
        <p:nvSpPr>
          <p:cNvPr id="4" name="スライド番号プレースホルダー 3">
            <a:extLst>
              <a:ext uri="{FF2B5EF4-FFF2-40B4-BE49-F238E27FC236}">
                <a16:creationId xmlns:a16="http://schemas.microsoft.com/office/drawing/2014/main" id="{237D4F8E-E459-4FBB-9056-F1B032D93262}"/>
              </a:ext>
            </a:extLst>
          </p:cNvPr>
          <p:cNvSpPr>
            <a:spLocks noGrp="1"/>
          </p:cNvSpPr>
          <p:nvPr>
            <p:ph type="sldNum" sz="quarter" idx="4"/>
          </p:nvPr>
        </p:nvSpPr>
        <p:spPr/>
        <p:txBody>
          <a:bodyPr/>
          <a:lstStyle/>
          <a:p>
            <a:fld id="{06866E33-5310-403C-85EB-90D9101399C4}" type="slidenum">
              <a:rPr lang="ja-JP" altLang="en-US" smtClean="0"/>
              <a:pPr/>
              <a:t>52</a:t>
            </a:fld>
            <a:endParaRPr lang="ja-JP" altLang="en-US" dirty="0"/>
          </a:p>
        </p:txBody>
      </p:sp>
      <p:grpSp>
        <p:nvGrpSpPr>
          <p:cNvPr id="59" name="グループ化 58">
            <a:extLst>
              <a:ext uri="{FF2B5EF4-FFF2-40B4-BE49-F238E27FC236}">
                <a16:creationId xmlns:a16="http://schemas.microsoft.com/office/drawing/2014/main" id="{ED7158A9-5DDE-4F16-AD16-E81176C2CB48}"/>
              </a:ext>
            </a:extLst>
          </p:cNvPr>
          <p:cNvGrpSpPr/>
          <p:nvPr/>
        </p:nvGrpSpPr>
        <p:grpSpPr>
          <a:xfrm>
            <a:off x="706860" y="1302996"/>
            <a:ext cx="3240000" cy="3240000"/>
            <a:chOff x="661140" y="1302996"/>
            <a:chExt cx="3240000" cy="3240000"/>
          </a:xfrm>
        </p:grpSpPr>
        <p:sp>
          <p:nvSpPr>
            <p:cNvPr id="7" name="正方形/長方形 6">
              <a:extLst>
                <a:ext uri="{FF2B5EF4-FFF2-40B4-BE49-F238E27FC236}">
                  <a16:creationId xmlns:a16="http://schemas.microsoft.com/office/drawing/2014/main" id="{2D04AE23-25D7-4F22-90F6-44E11B0FA5F0}"/>
                </a:ext>
              </a:extLst>
            </p:cNvPr>
            <p:cNvSpPr/>
            <p:nvPr/>
          </p:nvSpPr>
          <p:spPr>
            <a:xfrm>
              <a:off x="662515" y="1302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a:extLst>
                <a:ext uri="{FF2B5EF4-FFF2-40B4-BE49-F238E27FC236}">
                  <a16:creationId xmlns:a16="http://schemas.microsoft.com/office/drawing/2014/main" id="{62F6D884-69F0-428D-9894-51860F21B639}"/>
                </a:ext>
              </a:extLst>
            </p:cNvPr>
            <p:cNvSpPr/>
            <p:nvPr/>
          </p:nvSpPr>
          <p:spPr>
            <a:xfrm>
              <a:off x="1309140" y="1302996"/>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a:extLst>
                <a:ext uri="{FF2B5EF4-FFF2-40B4-BE49-F238E27FC236}">
                  <a16:creationId xmlns:a16="http://schemas.microsoft.com/office/drawing/2014/main" id="{907EE90F-419A-4FB0-9028-267F3BF42551}"/>
                </a:ext>
              </a:extLst>
            </p:cNvPr>
            <p:cNvSpPr/>
            <p:nvPr/>
          </p:nvSpPr>
          <p:spPr>
            <a:xfrm>
              <a:off x="3253140" y="1302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a16="http://schemas.microsoft.com/office/drawing/2014/main" id="{6F29841F-26EB-4431-9513-90E1E0DFDC59}"/>
                </a:ext>
              </a:extLst>
            </p:cNvPr>
            <p:cNvSpPr/>
            <p:nvPr/>
          </p:nvSpPr>
          <p:spPr>
            <a:xfrm>
              <a:off x="2605140" y="1302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id="{7AAC7163-526F-4BEB-8557-A634790B0AFE}"/>
                </a:ext>
              </a:extLst>
            </p:cNvPr>
            <p:cNvSpPr/>
            <p:nvPr/>
          </p:nvSpPr>
          <p:spPr>
            <a:xfrm>
              <a:off x="1957140" y="1302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a:extLst>
                <a:ext uri="{FF2B5EF4-FFF2-40B4-BE49-F238E27FC236}">
                  <a16:creationId xmlns:a16="http://schemas.microsoft.com/office/drawing/2014/main" id="{979BE87C-B5EA-4AC5-9AC9-AD8A87075FB0}"/>
                </a:ext>
              </a:extLst>
            </p:cNvPr>
            <p:cNvSpPr/>
            <p:nvPr/>
          </p:nvSpPr>
          <p:spPr>
            <a:xfrm>
              <a:off x="661140" y="1950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a:extLst>
                <a:ext uri="{FF2B5EF4-FFF2-40B4-BE49-F238E27FC236}">
                  <a16:creationId xmlns:a16="http://schemas.microsoft.com/office/drawing/2014/main" id="{951FAB0D-76E6-4DA9-9DD7-B24793E9A9F1}"/>
                </a:ext>
              </a:extLst>
            </p:cNvPr>
            <p:cNvSpPr/>
            <p:nvPr/>
          </p:nvSpPr>
          <p:spPr>
            <a:xfrm>
              <a:off x="1309140" y="1950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a16="http://schemas.microsoft.com/office/drawing/2014/main" id="{680C1278-7D23-4A30-8D5A-AF7D8DA71101}"/>
                </a:ext>
              </a:extLst>
            </p:cNvPr>
            <p:cNvSpPr/>
            <p:nvPr/>
          </p:nvSpPr>
          <p:spPr>
            <a:xfrm>
              <a:off x="3253140" y="1950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a16="http://schemas.microsoft.com/office/drawing/2014/main" id="{66AFED7B-8A45-4A2B-8E92-B6D56826DA54}"/>
                </a:ext>
              </a:extLst>
            </p:cNvPr>
            <p:cNvSpPr/>
            <p:nvPr/>
          </p:nvSpPr>
          <p:spPr>
            <a:xfrm>
              <a:off x="2605140" y="1950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a16="http://schemas.microsoft.com/office/drawing/2014/main" id="{5E51387F-6C30-455E-84BE-22D9AF0F0449}"/>
                </a:ext>
              </a:extLst>
            </p:cNvPr>
            <p:cNvSpPr/>
            <p:nvPr/>
          </p:nvSpPr>
          <p:spPr>
            <a:xfrm>
              <a:off x="1957140" y="1950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a16="http://schemas.microsoft.com/office/drawing/2014/main" id="{4E50C440-75E0-472E-A929-36A4F9CC0BC7}"/>
                </a:ext>
              </a:extLst>
            </p:cNvPr>
            <p:cNvSpPr/>
            <p:nvPr/>
          </p:nvSpPr>
          <p:spPr>
            <a:xfrm>
              <a:off x="661140" y="2598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a16="http://schemas.microsoft.com/office/drawing/2014/main" id="{A99D1E28-50C0-4261-AF76-FE20868D7C96}"/>
                </a:ext>
              </a:extLst>
            </p:cNvPr>
            <p:cNvSpPr/>
            <p:nvPr/>
          </p:nvSpPr>
          <p:spPr>
            <a:xfrm>
              <a:off x="1309140" y="2598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a:extLst>
                <a:ext uri="{FF2B5EF4-FFF2-40B4-BE49-F238E27FC236}">
                  <a16:creationId xmlns:a16="http://schemas.microsoft.com/office/drawing/2014/main" id="{ABAAE575-15F2-4373-B197-33AE9CB5572D}"/>
                </a:ext>
              </a:extLst>
            </p:cNvPr>
            <p:cNvSpPr/>
            <p:nvPr/>
          </p:nvSpPr>
          <p:spPr>
            <a:xfrm>
              <a:off x="3253140" y="2598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a:extLst>
                <a:ext uri="{FF2B5EF4-FFF2-40B4-BE49-F238E27FC236}">
                  <a16:creationId xmlns:a16="http://schemas.microsoft.com/office/drawing/2014/main" id="{43E2CE6C-7AD7-430E-9C4A-A332053ED2F9}"/>
                </a:ext>
              </a:extLst>
            </p:cNvPr>
            <p:cNvSpPr/>
            <p:nvPr/>
          </p:nvSpPr>
          <p:spPr>
            <a:xfrm>
              <a:off x="2605140" y="2598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a16="http://schemas.microsoft.com/office/drawing/2014/main" id="{294EC6DC-908C-46C5-A3B7-8BF2C3CA8217}"/>
                </a:ext>
              </a:extLst>
            </p:cNvPr>
            <p:cNvSpPr/>
            <p:nvPr/>
          </p:nvSpPr>
          <p:spPr>
            <a:xfrm>
              <a:off x="1957140" y="2598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a:extLst>
                <a:ext uri="{FF2B5EF4-FFF2-40B4-BE49-F238E27FC236}">
                  <a16:creationId xmlns:a16="http://schemas.microsoft.com/office/drawing/2014/main" id="{411AEEF5-8754-4B92-9049-2993C395C667}"/>
                </a:ext>
              </a:extLst>
            </p:cNvPr>
            <p:cNvSpPr/>
            <p:nvPr/>
          </p:nvSpPr>
          <p:spPr>
            <a:xfrm>
              <a:off x="661140" y="3246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a:extLst>
                <a:ext uri="{FF2B5EF4-FFF2-40B4-BE49-F238E27FC236}">
                  <a16:creationId xmlns:a16="http://schemas.microsoft.com/office/drawing/2014/main" id="{6675DF4A-C6C9-45B8-A138-004DA5F792A2}"/>
                </a:ext>
              </a:extLst>
            </p:cNvPr>
            <p:cNvSpPr/>
            <p:nvPr/>
          </p:nvSpPr>
          <p:spPr>
            <a:xfrm>
              <a:off x="1309140" y="3246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a:extLst>
                <a:ext uri="{FF2B5EF4-FFF2-40B4-BE49-F238E27FC236}">
                  <a16:creationId xmlns:a16="http://schemas.microsoft.com/office/drawing/2014/main" id="{64968CF8-A833-477C-871F-931933A83E3C}"/>
                </a:ext>
              </a:extLst>
            </p:cNvPr>
            <p:cNvSpPr/>
            <p:nvPr/>
          </p:nvSpPr>
          <p:spPr>
            <a:xfrm>
              <a:off x="3253140" y="3246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a:extLst>
                <a:ext uri="{FF2B5EF4-FFF2-40B4-BE49-F238E27FC236}">
                  <a16:creationId xmlns:a16="http://schemas.microsoft.com/office/drawing/2014/main" id="{B8F325BC-19AF-4CE8-8D99-01A95400BDB3}"/>
                </a:ext>
              </a:extLst>
            </p:cNvPr>
            <p:cNvSpPr/>
            <p:nvPr/>
          </p:nvSpPr>
          <p:spPr>
            <a:xfrm>
              <a:off x="2605140" y="3246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a:extLst>
                <a:ext uri="{FF2B5EF4-FFF2-40B4-BE49-F238E27FC236}">
                  <a16:creationId xmlns:a16="http://schemas.microsoft.com/office/drawing/2014/main" id="{2F64A928-194C-4155-AD60-050FF1BB682B}"/>
                </a:ext>
              </a:extLst>
            </p:cNvPr>
            <p:cNvSpPr/>
            <p:nvPr/>
          </p:nvSpPr>
          <p:spPr>
            <a:xfrm>
              <a:off x="1957140" y="3246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a:extLst>
                <a:ext uri="{FF2B5EF4-FFF2-40B4-BE49-F238E27FC236}">
                  <a16:creationId xmlns:a16="http://schemas.microsoft.com/office/drawing/2014/main" id="{4FC64D05-6D6A-4460-BC5C-BBE0DDB6DCB0}"/>
                </a:ext>
              </a:extLst>
            </p:cNvPr>
            <p:cNvSpPr/>
            <p:nvPr/>
          </p:nvSpPr>
          <p:spPr>
            <a:xfrm>
              <a:off x="661140" y="3894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a:extLst>
                <a:ext uri="{FF2B5EF4-FFF2-40B4-BE49-F238E27FC236}">
                  <a16:creationId xmlns:a16="http://schemas.microsoft.com/office/drawing/2014/main" id="{9E37A0DB-0A3E-4F4F-8CC7-73E7888EA056}"/>
                </a:ext>
              </a:extLst>
            </p:cNvPr>
            <p:cNvSpPr/>
            <p:nvPr/>
          </p:nvSpPr>
          <p:spPr>
            <a:xfrm>
              <a:off x="1309140" y="3894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a:extLst>
                <a:ext uri="{FF2B5EF4-FFF2-40B4-BE49-F238E27FC236}">
                  <a16:creationId xmlns:a16="http://schemas.microsoft.com/office/drawing/2014/main" id="{618C5AF7-CB77-4286-8D86-34146A07F7CB}"/>
                </a:ext>
              </a:extLst>
            </p:cNvPr>
            <p:cNvSpPr/>
            <p:nvPr/>
          </p:nvSpPr>
          <p:spPr>
            <a:xfrm>
              <a:off x="3253140" y="3894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a:extLst>
                <a:ext uri="{FF2B5EF4-FFF2-40B4-BE49-F238E27FC236}">
                  <a16:creationId xmlns:a16="http://schemas.microsoft.com/office/drawing/2014/main" id="{6DDC01BA-3E80-47C0-BCF5-8E7D044FD1AC}"/>
                </a:ext>
              </a:extLst>
            </p:cNvPr>
            <p:cNvSpPr/>
            <p:nvPr/>
          </p:nvSpPr>
          <p:spPr>
            <a:xfrm>
              <a:off x="2605140" y="3894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a:extLst>
                <a:ext uri="{FF2B5EF4-FFF2-40B4-BE49-F238E27FC236}">
                  <a16:creationId xmlns:a16="http://schemas.microsoft.com/office/drawing/2014/main" id="{7D81368F-9561-43C6-AC65-2328C9406BF8}"/>
                </a:ext>
              </a:extLst>
            </p:cNvPr>
            <p:cNvSpPr/>
            <p:nvPr/>
          </p:nvSpPr>
          <p:spPr>
            <a:xfrm>
              <a:off x="1957140" y="3894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34" name="正方形/長方形 33">
            <a:extLst>
              <a:ext uri="{FF2B5EF4-FFF2-40B4-BE49-F238E27FC236}">
                <a16:creationId xmlns:a16="http://schemas.microsoft.com/office/drawing/2014/main" id="{F83B3AB7-8861-4B78-8FDA-9CD6084C9E89}"/>
              </a:ext>
            </a:extLst>
          </p:cNvPr>
          <p:cNvSpPr/>
          <p:nvPr/>
        </p:nvSpPr>
        <p:spPr>
          <a:xfrm>
            <a:off x="4594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 name="正方形/長方形 34">
            <a:extLst>
              <a:ext uri="{FF2B5EF4-FFF2-40B4-BE49-F238E27FC236}">
                <a16:creationId xmlns:a16="http://schemas.microsoft.com/office/drawing/2014/main" id="{482A54D5-27B8-4F2D-AD7A-D79B091FA1CB}"/>
              </a:ext>
            </a:extLst>
          </p:cNvPr>
          <p:cNvSpPr/>
          <p:nvPr/>
        </p:nvSpPr>
        <p:spPr>
          <a:xfrm>
            <a:off x="5242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正方形/長方形 35">
            <a:extLst>
              <a:ext uri="{FF2B5EF4-FFF2-40B4-BE49-F238E27FC236}">
                <a16:creationId xmlns:a16="http://schemas.microsoft.com/office/drawing/2014/main" id="{C1D084F3-382C-40CE-B976-29F6E197F859}"/>
              </a:ext>
            </a:extLst>
          </p:cNvPr>
          <p:cNvSpPr/>
          <p:nvPr/>
        </p:nvSpPr>
        <p:spPr>
          <a:xfrm>
            <a:off x="7186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正方形/長方形 36">
            <a:extLst>
              <a:ext uri="{FF2B5EF4-FFF2-40B4-BE49-F238E27FC236}">
                <a16:creationId xmlns:a16="http://schemas.microsoft.com/office/drawing/2014/main" id="{8E969007-ADDC-4113-AC8C-BB77D77240C7}"/>
              </a:ext>
            </a:extLst>
          </p:cNvPr>
          <p:cNvSpPr/>
          <p:nvPr/>
        </p:nvSpPr>
        <p:spPr>
          <a:xfrm>
            <a:off x="6538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正方形/長方形 37">
            <a:extLst>
              <a:ext uri="{FF2B5EF4-FFF2-40B4-BE49-F238E27FC236}">
                <a16:creationId xmlns:a16="http://schemas.microsoft.com/office/drawing/2014/main" id="{6D79E0BA-D35E-47CE-A75F-58622E5E8903}"/>
              </a:ext>
            </a:extLst>
          </p:cNvPr>
          <p:cNvSpPr/>
          <p:nvPr/>
        </p:nvSpPr>
        <p:spPr>
          <a:xfrm>
            <a:off x="5890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正方形/長方形 38">
            <a:extLst>
              <a:ext uri="{FF2B5EF4-FFF2-40B4-BE49-F238E27FC236}">
                <a16:creationId xmlns:a16="http://schemas.microsoft.com/office/drawing/2014/main" id="{2D0713FD-9EB7-4750-B47B-A1D0636DB4C0}"/>
              </a:ext>
            </a:extLst>
          </p:cNvPr>
          <p:cNvSpPr/>
          <p:nvPr/>
        </p:nvSpPr>
        <p:spPr>
          <a:xfrm>
            <a:off x="4594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a:extLst>
              <a:ext uri="{FF2B5EF4-FFF2-40B4-BE49-F238E27FC236}">
                <a16:creationId xmlns:a16="http://schemas.microsoft.com/office/drawing/2014/main" id="{9ED35389-B638-4F69-9B26-8D560DE44819}"/>
              </a:ext>
            </a:extLst>
          </p:cNvPr>
          <p:cNvSpPr/>
          <p:nvPr/>
        </p:nvSpPr>
        <p:spPr>
          <a:xfrm>
            <a:off x="5242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正方形/長方形 40">
            <a:extLst>
              <a:ext uri="{FF2B5EF4-FFF2-40B4-BE49-F238E27FC236}">
                <a16:creationId xmlns:a16="http://schemas.microsoft.com/office/drawing/2014/main" id="{4A0CF798-3C9E-4033-B11A-EB25163BD582}"/>
              </a:ext>
            </a:extLst>
          </p:cNvPr>
          <p:cNvSpPr/>
          <p:nvPr/>
        </p:nvSpPr>
        <p:spPr>
          <a:xfrm>
            <a:off x="7186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正方形/長方形 41">
            <a:extLst>
              <a:ext uri="{FF2B5EF4-FFF2-40B4-BE49-F238E27FC236}">
                <a16:creationId xmlns:a16="http://schemas.microsoft.com/office/drawing/2014/main" id="{C7AA66E7-CABF-44A7-AFB7-73005BAF19E7}"/>
              </a:ext>
            </a:extLst>
          </p:cNvPr>
          <p:cNvSpPr/>
          <p:nvPr/>
        </p:nvSpPr>
        <p:spPr>
          <a:xfrm>
            <a:off x="6538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正方形/長方形 42">
            <a:extLst>
              <a:ext uri="{FF2B5EF4-FFF2-40B4-BE49-F238E27FC236}">
                <a16:creationId xmlns:a16="http://schemas.microsoft.com/office/drawing/2014/main" id="{B9ED5EF6-D476-4DEA-9585-BF13C1E26B12}"/>
              </a:ext>
            </a:extLst>
          </p:cNvPr>
          <p:cNvSpPr/>
          <p:nvPr/>
        </p:nvSpPr>
        <p:spPr>
          <a:xfrm>
            <a:off x="5890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正方形/長方形 43">
            <a:extLst>
              <a:ext uri="{FF2B5EF4-FFF2-40B4-BE49-F238E27FC236}">
                <a16:creationId xmlns:a16="http://schemas.microsoft.com/office/drawing/2014/main" id="{9C518613-C236-4D3A-991D-651EDB13D2AD}"/>
              </a:ext>
            </a:extLst>
          </p:cNvPr>
          <p:cNvSpPr/>
          <p:nvPr/>
        </p:nvSpPr>
        <p:spPr>
          <a:xfrm>
            <a:off x="4594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5" name="正方形/長方形 44">
            <a:extLst>
              <a:ext uri="{FF2B5EF4-FFF2-40B4-BE49-F238E27FC236}">
                <a16:creationId xmlns:a16="http://schemas.microsoft.com/office/drawing/2014/main" id="{3607DEB6-EF44-4DAC-B190-C29AEBB5AD6D}"/>
              </a:ext>
            </a:extLst>
          </p:cNvPr>
          <p:cNvSpPr/>
          <p:nvPr/>
        </p:nvSpPr>
        <p:spPr>
          <a:xfrm>
            <a:off x="5242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正方形/長方形 45">
            <a:extLst>
              <a:ext uri="{FF2B5EF4-FFF2-40B4-BE49-F238E27FC236}">
                <a16:creationId xmlns:a16="http://schemas.microsoft.com/office/drawing/2014/main" id="{463F5353-5332-4940-821F-A898C1983FFA}"/>
              </a:ext>
            </a:extLst>
          </p:cNvPr>
          <p:cNvSpPr/>
          <p:nvPr/>
        </p:nvSpPr>
        <p:spPr>
          <a:xfrm>
            <a:off x="7186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正方形/長方形 46">
            <a:extLst>
              <a:ext uri="{FF2B5EF4-FFF2-40B4-BE49-F238E27FC236}">
                <a16:creationId xmlns:a16="http://schemas.microsoft.com/office/drawing/2014/main" id="{328D7153-5AA7-4376-822D-AB9510CDDD22}"/>
              </a:ext>
            </a:extLst>
          </p:cNvPr>
          <p:cNvSpPr/>
          <p:nvPr/>
        </p:nvSpPr>
        <p:spPr>
          <a:xfrm>
            <a:off x="6538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 name="正方形/長方形 47">
            <a:extLst>
              <a:ext uri="{FF2B5EF4-FFF2-40B4-BE49-F238E27FC236}">
                <a16:creationId xmlns:a16="http://schemas.microsoft.com/office/drawing/2014/main" id="{9FF5FAF4-6621-48C8-BD0B-541E999E4D98}"/>
              </a:ext>
            </a:extLst>
          </p:cNvPr>
          <p:cNvSpPr/>
          <p:nvPr/>
        </p:nvSpPr>
        <p:spPr>
          <a:xfrm>
            <a:off x="5890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正方形/長方形 48">
            <a:extLst>
              <a:ext uri="{FF2B5EF4-FFF2-40B4-BE49-F238E27FC236}">
                <a16:creationId xmlns:a16="http://schemas.microsoft.com/office/drawing/2014/main" id="{A15710EC-77EF-4680-9EBA-BE3994BBAFE7}"/>
              </a:ext>
            </a:extLst>
          </p:cNvPr>
          <p:cNvSpPr/>
          <p:nvPr/>
        </p:nvSpPr>
        <p:spPr>
          <a:xfrm>
            <a:off x="4594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0" name="正方形/長方形 49">
            <a:extLst>
              <a:ext uri="{FF2B5EF4-FFF2-40B4-BE49-F238E27FC236}">
                <a16:creationId xmlns:a16="http://schemas.microsoft.com/office/drawing/2014/main" id="{DF72C81E-EDF8-49BD-ACA0-831F5B7EEA69}"/>
              </a:ext>
            </a:extLst>
          </p:cNvPr>
          <p:cNvSpPr/>
          <p:nvPr/>
        </p:nvSpPr>
        <p:spPr>
          <a:xfrm>
            <a:off x="5242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 name="正方形/長方形 50">
            <a:extLst>
              <a:ext uri="{FF2B5EF4-FFF2-40B4-BE49-F238E27FC236}">
                <a16:creationId xmlns:a16="http://schemas.microsoft.com/office/drawing/2014/main" id="{B42406D6-7C4F-4F3D-882B-BE9C0BC8E4AD}"/>
              </a:ext>
            </a:extLst>
          </p:cNvPr>
          <p:cNvSpPr/>
          <p:nvPr/>
        </p:nvSpPr>
        <p:spPr>
          <a:xfrm>
            <a:off x="7186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2" name="正方形/長方形 51">
            <a:extLst>
              <a:ext uri="{FF2B5EF4-FFF2-40B4-BE49-F238E27FC236}">
                <a16:creationId xmlns:a16="http://schemas.microsoft.com/office/drawing/2014/main" id="{03A057DE-B6D1-41F4-8097-2DF9EFC861DF}"/>
              </a:ext>
            </a:extLst>
          </p:cNvPr>
          <p:cNvSpPr/>
          <p:nvPr/>
        </p:nvSpPr>
        <p:spPr>
          <a:xfrm>
            <a:off x="6538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3" name="正方形/長方形 52">
            <a:extLst>
              <a:ext uri="{FF2B5EF4-FFF2-40B4-BE49-F238E27FC236}">
                <a16:creationId xmlns:a16="http://schemas.microsoft.com/office/drawing/2014/main" id="{E801373F-531F-44FD-B4E2-0239EA938EB8}"/>
              </a:ext>
            </a:extLst>
          </p:cNvPr>
          <p:cNvSpPr/>
          <p:nvPr/>
        </p:nvSpPr>
        <p:spPr>
          <a:xfrm>
            <a:off x="5890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4" name="正方形/長方形 53">
            <a:extLst>
              <a:ext uri="{FF2B5EF4-FFF2-40B4-BE49-F238E27FC236}">
                <a16:creationId xmlns:a16="http://schemas.microsoft.com/office/drawing/2014/main" id="{5E0E171D-8898-40BE-936B-5F4F1BAE38E9}"/>
              </a:ext>
            </a:extLst>
          </p:cNvPr>
          <p:cNvSpPr/>
          <p:nvPr/>
        </p:nvSpPr>
        <p:spPr>
          <a:xfrm>
            <a:off x="4594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a:extLst>
              <a:ext uri="{FF2B5EF4-FFF2-40B4-BE49-F238E27FC236}">
                <a16:creationId xmlns:a16="http://schemas.microsoft.com/office/drawing/2014/main" id="{768F9923-E617-4F30-829B-0842CD708D18}"/>
              </a:ext>
            </a:extLst>
          </p:cNvPr>
          <p:cNvSpPr/>
          <p:nvPr/>
        </p:nvSpPr>
        <p:spPr>
          <a:xfrm>
            <a:off x="5242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6" name="正方形/長方形 55">
            <a:extLst>
              <a:ext uri="{FF2B5EF4-FFF2-40B4-BE49-F238E27FC236}">
                <a16:creationId xmlns:a16="http://schemas.microsoft.com/office/drawing/2014/main" id="{6FBC9603-9D10-4ECD-A14F-27E7C97A9FE6}"/>
              </a:ext>
            </a:extLst>
          </p:cNvPr>
          <p:cNvSpPr/>
          <p:nvPr/>
        </p:nvSpPr>
        <p:spPr>
          <a:xfrm>
            <a:off x="7186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7" name="正方形/長方形 56">
            <a:extLst>
              <a:ext uri="{FF2B5EF4-FFF2-40B4-BE49-F238E27FC236}">
                <a16:creationId xmlns:a16="http://schemas.microsoft.com/office/drawing/2014/main" id="{5EF7CF4E-1DE1-4805-9E20-103C5ADABC25}"/>
              </a:ext>
            </a:extLst>
          </p:cNvPr>
          <p:cNvSpPr/>
          <p:nvPr/>
        </p:nvSpPr>
        <p:spPr>
          <a:xfrm>
            <a:off x="6538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8" name="正方形/長方形 57">
            <a:extLst>
              <a:ext uri="{FF2B5EF4-FFF2-40B4-BE49-F238E27FC236}">
                <a16:creationId xmlns:a16="http://schemas.microsoft.com/office/drawing/2014/main" id="{E82146DF-40FF-49F4-8530-70571FAEC58F}"/>
              </a:ext>
            </a:extLst>
          </p:cNvPr>
          <p:cNvSpPr/>
          <p:nvPr/>
        </p:nvSpPr>
        <p:spPr>
          <a:xfrm>
            <a:off x="5890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254482345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53</a:t>
            </a:fld>
            <a:endParaRPr lang="ja-JP" altLang="en-US" dirty="0"/>
          </a:p>
        </p:txBody>
      </p:sp>
      <p:sp>
        <p:nvSpPr>
          <p:cNvPr id="5" name="正方形/長方形 4"/>
          <p:cNvSpPr/>
          <p:nvPr/>
        </p:nvSpPr>
        <p:spPr>
          <a:xfrm>
            <a:off x="567609" y="2857500"/>
            <a:ext cx="3600000" cy="36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6" name="正方形/長方形 5"/>
          <p:cNvSpPr/>
          <p:nvPr/>
        </p:nvSpPr>
        <p:spPr>
          <a:xfrm>
            <a:off x="56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正方形/長方形 6"/>
          <p:cNvSpPr/>
          <p:nvPr/>
        </p:nvSpPr>
        <p:spPr>
          <a:xfrm>
            <a:off x="1287609" y="2857500"/>
            <a:ext cx="720000" cy="72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p:cNvSpPr/>
          <p:nvPr/>
        </p:nvSpPr>
        <p:spPr>
          <a:xfrm>
            <a:off x="3447609" y="285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p:cNvSpPr/>
          <p:nvPr/>
        </p:nvSpPr>
        <p:spPr>
          <a:xfrm>
            <a:off x="2727609" y="285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p:cNvSpPr/>
          <p:nvPr/>
        </p:nvSpPr>
        <p:spPr>
          <a:xfrm>
            <a:off x="2007609" y="285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p:cNvSpPr/>
          <p:nvPr/>
        </p:nvSpPr>
        <p:spPr>
          <a:xfrm>
            <a:off x="567609" y="357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p:cNvSpPr/>
          <p:nvPr/>
        </p:nvSpPr>
        <p:spPr>
          <a:xfrm>
            <a:off x="128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p:cNvSpPr/>
          <p:nvPr/>
        </p:nvSpPr>
        <p:spPr>
          <a:xfrm>
            <a:off x="3447609" y="357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p:cNvSpPr/>
          <p:nvPr/>
        </p:nvSpPr>
        <p:spPr>
          <a:xfrm>
            <a:off x="2727609" y="357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p:cNvSpPr/>
          <p:nvPr/>
        </p:nvSpPr>
        <p:spPr>
          <a:xfrm>
            <a:off x="2007609" y="357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p:cNvSpPr/>
          <p:nvPr/>
        </p:nvSpPr>
        <p:spPr>
          <a:xfrm>
            <a:off x="567609" y="429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p:cNvSpPr/>
          <p:nvPr/>
        </p:nvSpPr>
        <p:spPr>
          <a:xfrm>
            <a:off x="1287609" y="42975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p:cNvSpPr/>
          <p:nvPr/>
        </p:nvSpPr>
        <p:spPr>
          <a:xfrm>
            <a:off x="3447609" y="42975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p:cNvSpPr/>
          <p:nvPr/>
        </p:nvSpPr>
        <p:spPr>
          <a:xfrm>
            <a:off x="2727609" y="429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p:cNvSpPr/>
          <p:nvPr/>
        </p:nvSpPr>
        <p:spPr>
          <a:xfrm>
            <a:off x="2007609" y="429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p:cNvSpPr/>
          <p:nvPr/>
        </p:nvSpPr>
        <p:spPr>
          <a:xfrm>
            <a:off x="567609" y="501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p:cNvSpPr/>
          <p:nvPr/>
        </p:nvSpPr>
        <p:spPr>
          <a:xfrm>
            <a:off x="1287609" y="501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p:cNvSpPr/>
          <p:nvPr/>
        </p:nvSpPr>
        <p:spPr>
          <a:xfrm>
            <a:off x="3447609" y="501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p:cNvSpPr/>
          <p:nvPr/>
        </p:nvSpPr>
        <p:spPr>
          <a:xfrm>
            <a:off x="2727609" y="501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p:cNvSpPr/>
          <p:nvPr/>
        </p:nvSpPr>
        <p:spPr>
          <a:xfrm>
            <a:off x="2007609" y="501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p:cNvSpPr/>
          <p:nvPr/>
        </p:nvSpPr>
        <p:spPr>
          <a:xfrm>
            <a:off x="567609" y="573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p:cNvSpPr/>
          <p:nvPr/>
        </p:nvSpPr>
        <p:spPr>
          <a:xfrm>
            <a:off x="1287609" y="573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p:cNvSpPr/>
          <p:nvPr/>
        </p:nvSpPr>
        <p:spPr>
          <a:xfrm>
            <a:off x="3447609" y="573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p:cNvSpPr/>
          <p:nvPr/>
        </p:nvSpPr>
        <p:spPr>
          <a:xfrm>
            <a:off x="272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p:cNvSpPr/>
          <p:nvPr/>
        </p:nvSpPr>
        <p:spPr>
          <a:xfrm>
            <a:off x="200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427245845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kumimoji="1" lang="ja-JP" altLang="en-US" dirty="0"/>
              <a:t>当面の目標</a:t>
            </a:r>
          </a:p>
        </p:txBody>
      </p:sp>
      <p:sp>
        <p:nvSpPr>
          <p:cNvPr id="3" name="コンテンツ プレースホルダー 2"/>
          <p:cNvSpPr>
            <a:spLocks noGrp="1"/>
          </p:cNvSpPr>
          <p:nvPr>
            <p:ph idx="1"/>
          </p:nvPr>
        </p:nvSpPr>
        <p:spPr/>
        <p:txBody>
          <a:bodyPr>
            <a:noAutofit/>
          </a:bodyPr>
          <a:lstStyle/>
          <a:p>
            <a:r>
              <a:rPr lang="en-US" altLang="ja-JP" sz="4400" dirty="0">
                <a:solidFill>
                  <a:srgbClr val="FF0000"/>
                </a:solidFill>
              </a:rPr>
              <a:t>Flood-It</a:t>
            </a:r>
            <a:r>
              <a:rPr lang="ja-JP" altLang="en-US" sz="4400" dirty="0">
                <a:solidFill>
                  <a:srgbClr val="FF0000"/>
                </a:solidFill>
              </a:rPr>
              <a:t>の</a:t>
            </a:r>
            <a:r>
              <a:rPr lang="en-US" altLang="ja-JP" sz="4400" dirty="0">
                <a:solidFill>
                  <a:srgbClr val="FF0000"/>
                </a:solidFill>
              </a:rPr>
              <a:t>AI</a:t>
            </a:r>
            <a:r>
              <a:rPr lang="ja-JP" altLang="en-US" sz="4400" dirty="0">
                <a:solidFill>
                  <a:srgbClr val="FF0000"/>
                </a:solidFill>
              </a:rPr>
              <a:t>の作成</a:t>
            </a:r>
            <a:endParaRPr lang="en-US" altLang="ja-JP" sz="4400" dirty="0">
              <a:solidFill>
                <a:srgbClr val="FF0000"/>
              </a:solidFill>
            </a:endParaRPr>
          </a:p>
          <a:p>
            <a:pPr marL="457200" indent="-457200">
              <a:buFont typeface="Arial" panose="020B0604020202020204" pitchFamily="34" charset="0"/>
              <a:buChar char="•"/>
            </a:pPr>
            <a:r>
              <a:rPr lang="ja-JP" altLang="en-US" dirty="0"/>
              <a:t>モンテカルロ法の</a:t>
            </a:r>
            <a:r>
              <a:rPr lang="en-US" altLang="ja-JP" dirty="0"/>
              <a:t>AI</a:t>
            </a:r>
            <a:r>
              <a:rPr lang="ja-JP" altLang="en-US" dirty="0"/>
              <a:t>のプログラムを作る</a:t>
            </a:r>
          </a:p>
          <a:p>
            <a:pPr marL="457200" indent="-457200">
              <a:buFont typeface="Arial" panose="020B0604020202020204" pitchFamily="34" charset="0"/>
              <a:buChar char="•"/>
            </a:pPr>
            <a:r>
              <a:rPr lang="ja-JP" altLang="en-US" dirty="0"/>
              <a:t>対戦テスト用プログラムを作る</a:t>
            </a:r>
          </a:p>
          <a:p>
            <a:pPr marL="457200" indent="-457200">
              <a:buFont typeface="Arial" panose="020B0604020202020204" pitchFamily="34" charset="0"/>
              <a:buChar char="•"/>
            </a:pPr>
            <a:r>
              <a:rPr lang="ja-JP" altLang="en-US" dirty="0"/>
              <a:t>既存の</a:t>
            </a:r>
            <a:r>
              <a:rPr lang="en-US" altLang="ja-JP" dirty="0"/>
              <a:t>AI</a:t>
            </a:r>
            <a:r>
              <a:rPr lang="ja-JP" altLang="en-US" dirty="0"/>
              <a:t>と戦わせて勝率を確認する</a:t>
            </a:r>
            <a:endParaRPr lang="en-US" altLang="ja-JP" sz="4400" dirty="0">
              <a:solidFill>
                <a:srgbClr val="FF0000"/>
              </a:solidFill>
            </a:endParaRPr>
          </a:p>
          <a:p>
            <a:r>
              <a:rPr lang="en-US" altLang="ja-JP" sz="4400" dirty="0">
                <a:solidFill>
                  <a:srgbClr val="FF0000"/>
                </a:solidFill>
              </a:rPr>
              <a:t>AI</a:t>
            </a:r>
            <a:r>
              <a:rPr lang="ja-JP" altLang="en-US" sz="4400" dirty="0">
                <a:solidFill>
                  <a:srgbClr val="FF0000"/>
                </a:solidFill>
              </a:rPr>
              <a:t>の強化</a:t>
            </a:r>
            <a:endParaRPr lang="en-US" altLang="ja-JP" sz="4400" dirty="0">
              <a:solidFill>
                <a:srgbClr val="FF0000"/>
              </a:solidFill>
            </a:endParaRPr>
          </a:p>
          <a:p>
            <a:pPr marL="742950" indent="-742950">
              <a:buFont typeface="+mj-lt"/>
              <a:buAutoNum type="arabicPeriod"/>
            </a:pPr>
            <a:r>
              <a:rPr lang="ja-JP" altLang="en-US" dirty="0"/>
              <a:t>　</a:t>
            </a:r>
            <a:endParaRPr lang="en-US" altLang="ja-JP" dirty="0"/>
          </a:p>
          <a:p>
            <a:pPr marL="742950" indent="-742950">
              <a:buFont typeface="+mj-lt"/>
              <a:buAutoNum type="arabicPeriod"/>
            </a:pPr>
            <a:r>
              <a:rPr lang="ja-JP" altLang="en-US" dirty="0"/>
              <a:t>　</a:t>
            </a:r>
            <a:endParaRPr lang="en-US" altLang="ja-JP" dirty="0"/>
          </a:p>
          <a:p>
            <a:pPr marL="742950" indent="-742950">
              <a:buFont typeface="+mj-lt"/>
              <a:buAutoNum type="arabicPeriod"/>
            </a:pPr>
            <a:r>
              <a:rPr lang="ja-JP" altLang="en-US" dirty="0"/>
              <a:t>　</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54</a:t>
            </a:fld>
            <a:endParaRPr lang="ja-JP" altLang="en-US" dirty="0"/>
          </a:p>
        </p:txBody>
      </p:sp>
    </p:spTree>
    <p:extLst>
      <p:ext uri="{BB962C8B-B14F-4D97-AF65-F5344CB8AC3E}">
        <p14:creationId xmlns:p14="http://schemas.microsoft.com/office/powerpoint/2010/main" val="42117246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5" end="5"/>
                                            </p:txEl>
                                          </p:spTgt>
                                        </p:tgtEl>
                                        <p:attrNameLst>
                                          <p:attrName>style.visibility</p:attrName>
                                        </p:attrNameLst>
                                      </p:cBhvr>
                                      <p:to>
                                        <p:strVal val="visible"/>
                                      </p:to>
                                    </p:set>
                                    <p:animEffect transition="in" filter="fade">
                                      <p:cBhvr>
                                        <p:cTn id="12" dur="500"/>
                                        <p:tgtEl>
                                          <p:spTgt spid="3">
                                            <p:txEl>
                                              <p:pRg st="5" end="5"/>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animEffect transition="in" filter="fade">
                                      <p:cBhvr>
                                        <p:cTn id="15" dur="500"/>
                                        <p:tgtEl>
                                          <p:spTgt spid="3">
                                            <p:txEl>
                                              <p:pRg st="6" end="6"/>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7" end="7"/>
                                            </p:txEl>
                                          </p:spTgt>
                                        </p:tgtEl>
                                        <p:attrNameLst>
                                          <p:attrName>style.visibility</p:attrName>
                                        </p:attrNameLst>
                                      </p:cBhvr>
                                      <p:to>
                                        <p:strVal val="visible"/>
                                      </p:to>
                                    </p:set>
                                    <p:animEffect transition="in" filter="fade">
                                      <p:cBhvr>
                                        <p:cTn id="18"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en-US" altLang="ja-JP" dirty="0"/>
              <a:t>AI</a:t>
            </a:r>
            <a:r>
              <a:rPr lang="ja-JP" altLang="en-US" dirty="0"/>
              <a:t>の強化</a:t>
            </a:r>
            <a:endParaRPr kumimoji="1" lang="ja-JP" altLang="en-US" dirty="0"/>
          </a:p>
        </p:txBody>
      </p:sp>
      <p:sp>
        <p:nvSpPr>
          <p:cNvPr id="3" name="コンテンツ プレースホルダー 2"/>
          <p:cNvSpPr>
            <a:spLocks noGrp="1"/>
          </p:cNvSpPr>
          <p:nvPr>
            <p:ph idx="1"/>
          </p:nvPr>
        </p:nvSpPr>
        <p:spPr>
          <a:xfrm>
            <a:off x="355200" y="1711732"/>
            <a:ext cx="4088040" cy="1100376"/>
          </a:xfrm>
        </p:spPr>
        <p:txBody>
          <a:bodyPr/>
          <a:lstStyle/>
          <a:p>
            <a:r>
              <a:rPr kumimoji="1" lang="ja-JP" altLang="en-US" dirty="0"/>
              <a:t>ゲーム終了まで試す</a:t>
            </a:r>
            <a:endParaRPr kumimoji="1" lang="en-US" altLang="ja-JP" dirty="0"/>
          </a:p>
          <a:p>
            <a:r>
              <a:rPr kumimoji="1" lang="ja-JP" altLang="en-US" dirty="0"/>
              <a:t>回数を増やす</a:t>
            </a:r>
            <a:endParaRPr lang="en-US" altLang="ja-JP" dirty="0"/>
          </a:p>
          <a:p>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55</a:t>
            </a:fld>
            <a:endParaRPr lang="ja-JP" altLang="en-US" dirty="0"/>
          </a:p>
        </p:txBody>
      </p:sp>
      <p:sp>
        <p:nvSpPr>
          <p:cNvPr id="5" name="二等辺三角形 4"/>
          <p:cNvSpPr/>
          <p:nvPr/>
        </p:nvSpPr>
        <p:spPr>
          <a:xfrm>
            <a:off x="82518" y="4067644"/>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6" name="円/楕円 5"/>
          <p:cNvSpPr/>
          <p:nvPr/>
        </p:nvSpPr>
        <p:spPr>
          <a:xfrm>
            <a:off x="2132844" y="3300331"/>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7" name="直線コネクタ 6"/>
          <p:cNvCxnSpPr>
            <a:stCxn id="12" idx="1"/>
            <a:endCxn id="6" idx="4"/>
          </p:cNvCxnSpPr>
          <p:nvPr/>
        </p:nvCxnSpPr>
        <p:spPr>
          <a:xfrm flipH="1" flipV="1">
            <a:off x="2240844" y="3516331"/>
            <a:ext cx="1581726" cy="3669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 name="直線コネクタ 7"/>
          <p:cNvCxnSpPr>
            <a:stCxn id="6" idx="4"/>
            <a:endCxn id="15" idx="0"/>
          </p:cNvCxnSpPr>
          <p:nvPr/>
        </p:nvCxnSpPr>
        <p:spPr>
          <a:xfrm flipH="1">
            <a:off x="612870" y="3516331"/>
            <a:ext cx="1627974" cy="33531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 name="直線コネクタ 8"/>
          <p:cNvCxnSpPr>
            <a:stCxn id="13" idx="0"/>
            <a:endCxn id="6" idx="4"/>
          </p:cNvCxnSpPr>
          <p:nvPr/>
        </p:nvCxnSpPr>
        <p:spPr>
          <a:xfrm flipH="1" flipV="1">
            <a:off x="2240844" y="3516331"/>
            <a:ext cx="553222" cy="335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 name="直線コネクタ 9"/>
          <p:cNvCxnSpPr>
            <a:stCxn id="14" idx="0"/>
            <a:endCxn id="6" idx="4"/>
          </p:cNvCxnSpPr>
          <p:nvPr/>
        </p:nvCxnSpPr>
        <p:spPr>
          <a:xfrm flipV="1">
            <a:off x="1732629" y="3516331"/>
            <a:ext cx="508215" cy="3353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 name="テキスト ボックス 10"/>
          <p:cNvSpPr txBox="1"/>
          <p:nvPr/>
        </p:nvSpPr>
        <p:spPr>
          <a:xfrm>
            <a:off x="2380579" y="3174961"/>
            <a:ext cx="1723549" cy="461665"/>
          </a:xfrm>
          <a:prstGeom prst="rect">
            <a:avLst/>
          </a:prstGeom>
          <a:noFill/>
        </p:spPr>
        <p:txBody>
          <a:bodyPr wrap="none" rtlCol="0">
            <a:spAutoFit/>
          </a:bodyPr>
          <a:lstStyle/>
          <a:p>
            <a:r>
              <a:rPr kumimoji="1" lang="ja-JP" altLang="en-US" sz="2400" dirty="0"/>
              <a:t>現在の盤面</a:t>
            </a:r>
          </a:p>
        </p:txBody>
      </p:sp>
      <p:sp>
        <p:nvSpPr>
          <p:cNvPr id="12" name="円/楕円 11"/>
          <p:cNvSpPr/>
          <p:nvPr/>
        </p:nvSpPr>
        <p:spPr>
          <a:xfrm>
            <a:off x="3790938" y="3851644"/>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3" name="円/楕円 12"/>
          <p:cNvSpPr/>
          <p:nvPr/>
        </p:nvSpPr>
        <p:spPr>
          <a:xfrm>
            <a:off x="2686066" y="3851641"/>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4" name="円/楕円 13"/>
          <p:cNvSpPr/>
          <p:nvPr/>
        </p:nvSpPr>
        <p:spPr>
          <a:xfrm>
            <a:off x="1624629" y="3851642"/>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 name="円/楕円 14"/>
          <p:cNvSpPr/>
          <p:nvPr/>
        </p:nvSpPr>
        <p:spPr>
          <a:xfrm>
            <a:off x="504870" y="385164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6" name="二等辺三角形 15"/>
          <p:cNvSpPr/>
          <p:nvPr/>
        </p:nvSpPr>
        <p:spPr>
          <a:xfrm>
            <a:off x="1188252" y="4067642"/>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7" name="二等辺三角形 16"/>
          <p:cNvSpPr/>
          <p:nvPr/>
        </p:nvSpPr>
        <p:spPr>
          <a:xfrm>
            <a:off x="226345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8" name="二等辺三角形 17"/>
          <p:cNvSpPr/>
          <p:nvPr/>
        </p:nvSpPr>
        <p:spPr>
          <a:xfrm>
            <a:off x="336682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9" name="テキスト ボックス 18"/>
          <p:cNvSpPr txBox="1"/>
          <p:nvPr/>
        </p:nvSpPr>
        <p:spPr>
          <a:xfrm>
            <a:off x="4115941" y="3728810"/>
            <a:ext cx="1415772" cy="461665"/>
          </a:xfrm>
          <a:prstGeom prst="rect">
            <a:avLst/>
          </a:prstGeom>
          <a:noFill/>
        </p:spPr>
        <p:txBody>
          <a:bodyPr wrap="none" rtlCol="0">
            <a:spAutoFit/>
          </a:bodyPr>
          <a:lstStyle/>
          <a:p>
            <a:r>
              <a:rPr kumimoji="1" lang="ja-JP" altLang="en-US" sz="2400" dirty="0"/>
              <a:t>次の操作</a:t>
            </a:r>
          </a:p>
        </p:txBody>
      </p:sp>
      <p:sp>
        <p:nvSpPr>
          <p:cNvPr id="20" name="円/楕円 19"/>
          <p:cNvSpPr/>
          <p:nvPr/>
        </p:nvSpPr>
        <p:spPr>
          <a:xfrm>
            <a:off x="3618572" y="62524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乗算記号 20"/>
          <p:cNvSpPr/>
          <p:nvPr/>
        </p:nvSpPr>
        <p:spPr>
          <a:xfrm>
            <a:off x="3304816" y="6198472"/>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2" name="円/楕円 21"/>
          <p:cNvSpPr/>
          <p:nvPr/>
        </p:nvSpPr>
        <p:spPr>
          <a:xfrm>
            <a:off x="3937439"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22"/>
          <p:cNvSpPr/>
          <p:nvPr/>
        </p:nvSpPr>
        <p:spPr>
          <a:xfrm>
            <a:off x="4256306"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円/楕円 23"/>
          <p:cNvSpPr/>
          <p:nvPr/>
        </p:nvSpPr>
        <p:spPr>
          <a:xfrm>
            <a:off x="2573070" y="62450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24"/>
          <p:cNvSpPr/>
          <p:nvPr/>
        </p:nvSpPr>
        <p:spPr>
          <a:xfrm>
            <a:off x="2301455" y="6248269"/>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25"/>
          <p:cNvSpPr/>
          <p:nvPr/>
        </p:nvSpPr>
        <p:spPr>
          <a:xfrm>
            <a:off x="2844685" y="625138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円/楕円 26"/>
          <p:cNvSpPr/>
          <p:nvPr/>
        </p:nvSpPr>
        <p:spPr>
          <a:xfrm>
            <a:off x="3104194" y="6255585"/>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乗算記号 27"/>
          <p:cNvSpPr/>
          <p:nvPr/>
        </p:nvSpPr>
        <p:spPr>
          <a:xfrm>
            <a:off x="848031"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9" name="乗算記号 28"/>
          <p:cNvSpPr/>
          <p:nvPr/>
        </p:nvSpPr>
        <p:spPr>
          <a:xfrm>
            <a:off x="6553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0" name="乗算記号 29"/>
          <p:cNvSpPr/>
          <p:nvPr/>
        </p:nvSpPr>
        <p:spPr>
          <a:xfrm>
            <a:off x="119785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1" name="乗算記号 30"/>
          <p:cNvSpPr/>
          <p:nvPr/>
        </p:nvSpPr>
        <p:spPr>
          <a:xfrm>
            <a:off x="323409"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2" name="乗算記号 31"/>
          <p:cNvSpPr/>
          <p:nvPr/>
        </p:nvSpPr>
        <p:spPr>
          <a:xfrm>
            <a:off x="145834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3" name="乗算記号 32"/>
          <p:cNvSpPr/>
          <p:nvPr/>
        </p:nvSpPr>
        <p:spPr>
          <a:xfrm>
            <a:off x="171380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4" name="乗算記号 33"/>
          <p:cNvSpPr/>
          <p:nvPr/>
        </p:nvSpPr>
        <p:spPr>
          <a:xfrm>
            <a:off x="1981607"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5" name="円/楕円 34"/>
          <p:cNvSpPr/>
          <p:nvPr/>
        </p:nvSpPr>
        <p:spPr>
          <a:xfrm>
            <a:off x="634742" y="622622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テキスト ボックス 35"/>
          <p:cNvSpPr txBox="1"/>
          <p:nvPr/>
        </p:nvSpPr>
        <p:spPr>
          <a:xfrm>
            <a:off x="1110516" y="6442228"/>
            <a:ext cx="1694695" cy="461665"/>
          </a:xfrm>
          <a:prstGeom prst="rect">
            <a:avLst/>
          </a:prstGeom>
          <a:noFill/>
        </p:spPr>
        <p:txBody>
          <a:bodyPr wrap="none" rtlCol="0">
            <a:spAutoFit/>
          </a:bodyPr>
          <a:lstStyle/>
          <a:p>
            <a:r>
              <a:rPr kumimoji="1" lang="ja-JP" altLang="en-US" sz="2400" dirty="0"/>
              <a:t>ゲーム終了</a:t>
            </a:r>
          </a:p>
        </p:txBody>
      </p:sp>
      <p:sp>
        <p:nvSpPr>
          <p:cNvPr id="37" name="円/楕円 36"/>
          <p:cNvSpPr/>
          <p:nvPr/>
        </p:nvSpPr>
        <p:spPr>
          <a:xfrm>
            <a:off x="4643532" y="5128344"/>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乗算記号 37"/>
          <p:cNvSpPr/>
          <p:nvPr/>
        </p:nvSpPr>
        <p:spPr>
          <a:xfrm>
            <a:off x="4594859" y="5357069"/>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9" name="テキスト ボックス 38"/>
          <p:cNvSpPr txBox="1"/>
          <p:nvPr/>
        </p:nvSpPr>
        <p:spPr>
          <a:xfrm>
            <a:off x="4869430" y="5033904"/>
            <a:ext cx="633507" cy="646331"/>
          </a:xfrm>
          <a:prstGeom prst="rect">
            <a:avLst/>
          </a:prstGeom>
          <a:noFill/>
        </p:spPr>
        <p:txBody>
          <a:bodyPr wrap="none" rtlCol="0">
            <a:spAutoFit/>
          </a:bodyPr>
          <a:lstStyle/>
          <a:p>
            <a:r>
              <a:rPr kumimoji="1" lang="ja-JP" altLang="en-US" dirty="0"/>
              <a:t>勝ち</a:t>
            </a:r>
            <a:endParaRPr kumimoji="1" lang="en-US" altLang="ja-JP" dirty="0"/>
          </a:p>
          <a:p>
            <a:r>
              <a:rPr lang="ja-JP" altLang="en-US" dirty="0"/>
              <a:t>負け</a:t>
            </a:r>
            <a:endParaRPr kumimoji="1" lang="ja-JP" altLang="en-US" dirty="0"/>
          </a:p>
        </p:txBody>
      </p:sp>
      <p:sp>
        <p:nvSpPr>
          <p:cNvPr id="40" name="角丸四角形 39"/>
          <p:cNvSpPr/>
          <p:nvPr/>
        </p:nvSpPr>
        <p:spPr>
          <a:xfrm>
            <a:off x="330477" y="3708837"/>
            <a:ext cx="1714393" cy="501610"/>
          </a:xfrm>
          <a:prstGeom prst="roundRect">
            <a:avLst/>
          </a:prstGeom>
          <a:noFill/>
          <a:ln w="57150">
            <a:solidFill>
              <a:srgbClr val="0070C0"/>
            </a:solidFill>
            <a:prstDash val="sysDash"/>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p>
        </p:txBody>
      </p:sp>
      <p:sp>
        <p:nvSpPr>
          <p:cNvPr id="41" name="角丸四角形 40"/>
          <p:cNvSpPr/>
          <p:nvPr/>
        </p:nvSpPr>
        <p:spPr>
          <a:xfrm>
            <a:off x="2458539" y="3718072"/>
            <a:ext cx="1714393" cy="501610"/>
          </a:xfrm>
          <a:prstGeom prst="roundRect">
            <a:avLst/>
          </a:prstGeom>
          <a:noFill/>
          <a:ln w="57150">
            <a:solidFill>
              <a:srgbClr val="FF0000"/>
            </a:solidFill>
            <a:prstDash val="sysDash"/>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p>
        </p:txBody>
      </p:sp>
      <p:sp>
        <p:nvSpPr>
          <p:cNvPr id="42" name="角丸四角形吹き出し 41"/>
          <p:cNvSpPr/>
          <p:nvPr/>
        </p:nvSpPr>
        <p:spPr>
          <a:xfrm>
            <a:off x="473135" y="3128662"/>
            <a:ext cx="1247220" cy="461665"/>
          </a:xfrm>
          <a:prstGeom prst="wedgeRoundRectCallout">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勝率：</a:t>
            </a:r>
            <a:r>
              <a:rPr kumimoji="1" lang="ja-JP" altLang="en-US" dirty="0">
                <a:solidFill>
                  <a:srgbClr val="0070C0"/>
                </a:solidFill>
              </a:rPr>
              <a:t>低</a:t>
            </a:r>
          </a:p>
        </p:txBody>
      </p:sp>
      <p:sp>
        <p:nvSpPr>
          <p:cNvPr id="43" name="角丸四角形吹き出し 42"/>
          <p:cNvSpPr/>
          <p:nvPr/>
        </p:nvSpPr>
        <p:spPr>
          <a:xfrm>
            <a:off x="4162110" y="3172649"/>
            <a:ext cx="1247220" cy="461665"/>
          </a:xfrm>
          <a:prstGeom prst="wedgeRoundRectCallout">
            <a:avLst>
              <a:gd name="adj1" fmla="val -53002"/>
              <a:gd name="adj2" fmla="val 60479"/>
              <a:gd name="adj3" fmla="val 16667"/>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勝率：</a:t>
            </a:r>
            <a:r>
              <a:rPr kumimoji="1" lang="ja-JP" altLang="en-US" dirty="0">
                <a:solidFill>
                  <a:srgbClr val="FF0000"/>
                </a:solidFill>
              </a:rPr>
              <a:t>高</a:t>
            </a:r>
          </a:p>
        </p:txBody>
      </p:sp>
      <p:sp>
        <p:nvSpPr>
          <p:cNvPr id="44" name="正方形/長方形 43"/>
          <p:cNvSpPr/>
          <p:nvPr/>
        </p:nvSpPr>
        <p:spPr>
          <a:xfrm>
            <a:off x="5128589" y="1740767"/>
            <a:ext cx="4343807" cy="954107"/>
          </a:xfrm>
          <a:prstGeom prst="rect">
            <a:avLst/>
          </a:prstGeom>
        </p:spPr>
        <p:txBody>
          <a:bodyPr wrap="square">
            <a:spAutoFit/>
          </a:bodyPr>
          <a:lstStyle/>
          <a:p>
            <a:pPr marL="285750" indent="-285750">
              <a:buFont typeface="Arial" panose="020B0604020202020204" pitchFamily="34" charset="0"/>
              <a:buChar char="•"/>
            </a:pPr>
            <a:r>
              <a:rPr lang="ja-JP" altLang="en-US" sz="2800" dirty="0">
                <a:solidFill>
                  <a:srgbClr val="00B050"/>
                </a:solidFill>
              </a:rPr>
              <a:t>選択の精度が上がる</a:t>
            </a:r>
            <a:endParaRPr lang="en-US" altLang="ja-JP" sz="2800" dirty="0">
              <a:solidFill>
                <a:srgbClr val="00B050"/>
              </a:solidFill>
            </a:endParaRPr>
          </a:p>
          <a:p>
            <a:pPr marL="285750" indent="-285750">
              <a:buFont typeface="Arial" panose="020B0604020202020204" pitchFamily="34" charset="0"/>
              <a:buChar char="•"/>
            </a:pPr>
            <a:r>
              <a:rPr lang="ja-JP" altLang="en-US" sz="2800" dirty="0">
                <a:solidFill>
                  <a:srgbClr val="7030A0"/>
                </a:solidFill>
              </a:rPr>
              <a:t>計算時間が増える</a:t>
            </a:r>
            <a:endParaRPr lang="en-US" altLang="ja-JP" sz="2800" dirty="0">
              <a:solidFill>
                <a:srgbClr val="7030A0"/>
              </a:solidFill>
            </a:endParaRPr>
          </a:p>
        </p:txBody>
      </p:sp>
      <p:sp>
        <p:nvSpPr>
          <p:cNvPr id="45" name="下矢印 44"/>
          <p:cNvSpPr/>
          <p:nvPr/>
        </p:nvSpPr>
        <p:spPr>
          <a:xfrm rot="16200000">
            <a:off x="4309266" y="2101961"/>
            <a:ext cx="443849" cy="3069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円/楕円 47"/>
          <p:cNvSpPr/>
          <p:nvPr/>
        </p:nvSpPr>
        <p:spPr>
          <a:xfrm>
            <a:off x="1810510" y="595941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円/楕円 49"/>
          <p:cNvSpPr/>
          <p:nvPr/>
        </p:nvSpPr>
        <p:spPr>
          <a:xfrm>
            <a:off x="3845676" y="5941690"/>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乗算記号 50"/>
          <p:cNvSpPr/>
          <p:nvPr/>
        </p:nvSpPr>
        <p:spPr>
          <a:xfrm>
            <a:off x="215939" y="5897524"/>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53" name="正方形/長方形 52"/>
          <p:cNvSpPr/>
          <p:nvPr/>
        </p:nvSpPr>
        <p:spPr>
          <a:xfrm>
            <a:off x="5470666" y="4320897"/>
            <a:ext cx="3659652" cy="830997"/>
          </a:xfrm>
          <a:prstGeom prst="rect">
            <a:avLst/>
          </a:prstGeom>
        </p:spPr>
        <p:txBody>
          <a:bodyPr wrap="square">
            <a:spAutoFit/>
          </a:bodyPr>
          <a:lstStyle/>
          <a:p>
            <a:pPr algn="ctr"/>
            <a:r>
              <a:rPr lang="ja-JP" altLang="en-US" sz="2400" dirty="0">
                <a:solidFill>
                  <a:srgbClr val="FF0000"/>
                </a:solidFill>
              </a:rPr>
              <a:t>勝率が高そうな方</a:t>
            </a:r>
            <a:r>
              <a:rPr lang="ja-JP" altLang="en-US" sz="2400" dirty="0"/>
              <a:t>だけ</a:t>
            </a:r>
            <a:endParaRPr lang="en-US" altLang="ja-JP" sz="2400" dirty="0"/>
          </a:p>
          <a:p>
            <a:pPr algn="ctr"/>
            <a:r>
              <a:rPr lang="ja-JP" altLang="en-US" sz="2400" dirty="0"/>
              <a:t>詳しい勝率が判れば良い</a:t>
            </a:r>
          </a:p>
        </p:txBody>
      </p:sp>
      <p:sp>
        <p:nvSpPr>
          <p:cNvPr id="54" name="下矢印 53"/>
          <p:cNvSpPr/>
          <p:nvPr/>
        </p:nvSpPr>
        <p:spPr>
          <a:xfrm>
            <a:off x="7021247" y="5236344"/>
            <a:ext cx="443849" cy="3069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コンテンツ プレースホルダー 2"/>
          <p:cNvSpPr txBox="1">
            <a:spLocks/>
          </p:cNvSpPr>
          <p:nvPr/>
        </p:nvSpPr>
        <p:spPr>
          <a:xfrm>
            <a:off x="6001624" y="5627705"/>
            <a:ext cx="2483093" cy="1057408"/>
          </a:xfrm>
          <a:prstGeom prst="rect">
            <a:avLst/>
          </a:prstGeom>
          <a:noFill/>
          <a:ln>
            <a:solidFill>
              <a:srgbClr val="00B050"/>
            </a:solidFill>
          </a:ln>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ゲーム終了まで</a:t>
            </a:r>
            <a:endParaRPr lang="en-US" altLang="ja-JP" dirty="0"/>
          </a:p>
          <a:p>
            <a:r>
              <a:rPr lang="ja-JP" altLang="en-US" dirty="0"/>
              <a:t>試す回数を分配</a:t>
            </a:r>
            <a:endParaRPr lang="en-US" altLang="ja-JP" dirty="0"/>
          </a:p>
          <a:p>
            <a:endParaRPr lang="ja-JP" altLang="en-US" dirty="0"/>
          </a:p>
        </p:txBody>
      </p:sp>
      <p:sp>
        <p:nvSpPr>
          <p:cNvPr id="57" name="乗算記号 56"/>
          <p:cNvSpPr/>
          <p:nvPr/>
        </p:nvSpPr>
        <p:spPr>
          <a:xfrm>
            <a:off x="2582227" y="5852640"/>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59" name="円/楕円 58"/>
          <p:cNvSpPr/>
          <p:nvPr/>
        </p:nvSpPr>
        <p:spPr>
          <a:xfrm>
            <a:off x="3552252" y="5925841"/>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正方形/長方形 59"/>
          <p:cNvSpPr/>
          <p:nvPr/>
        </p:nvSpPr>
        <p:spPr>
          <a:xfrm>
            <a:off x="5343821" y="3389976"/>
            <a:ext cx="3815986" cy="461665"/>
          </a:xfrm>
          <a:prstGeom prst="rect">
            <a:avLst/>
          </a:prstGeom>
        </p:spPr>
        <p:txBody>
          <a:bodyPr wrap="square">
            <a:spAutoFit/>
          </a:bodyPr>
          <a:lstStyle/>
          <a:p>
            <a:pPr algn="ctr"/>
            <a:r>
              <a:rPr lang="en-US" altLang="ja-JP" sz="2400" dirty="0"/>
              <a:t>AI</a:t>
            </a:r>
            <a:r>
              <a:rPr lang="ja-JP" altLang="en-US" sz="2400" dirty="0"/>
              <a:t>は</a:t>
            </a:r>
            <a:r>
              <a:rPr lang="ja-JP" altLang="en-US" sz="2400" dirty="0">
                <a:solidFill>
                  <a:srgbClr val="FF0000"/>
                </a:solidFill>
              </a:rPr>
              <a:t>勝率が高い</a:t>
            </a:r>
            <a:r>
              <a:rPr lang="ja-JP" altLang="en-US" sz="2400" dirty="0"/>
              <a:t>操作を選ぶ</a:t>
            </a:r>
          </a:p>
        </p:txBody>
      </p:sp>
      <p:sp>
        <p:nvSpPr>
          <p:cNvPr id="61" name="下矢印 60"/>
          <p:cNvSpPr/>
          <p:nvPr/>
        </p:nvSpPr>
        <p:spPr>
          <a:xfrm>
            <a:off x="7021249" y="3973178"/>
            <a:ext cx="443849" cy="3069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正方形/長方形 45"/>
          <p:cNvSpPr/>
          <p:nvPr/>
        </p:nvSpPr>
        <p:spPr>
          <a:xfrm>
            <a:off x="5265298" y="2638820"/>
            <a:ext cx="3642604" cy="523220"/>
          </a:xfrm>
          <a:prstGeom prst="rect">
            <a:avLst/>
          </a:prstGeom>
          <a:ln>
            <a:solidFill>
              <a:schemeClr val="accent4"/>
            </a:solidFill>
          </a:ln>
        </p:spPr>
        <p:txBody>
          <a:bodyPr wrap="square">
            <a:spAutoFit/>
          </a:bodyPr>
          <a:lstStyle/>
          <a:p>
            <a:r>
              <a:rPr lang="ja-JP" altLang="en-US" sz="2800" dirty="0">
                <a:solidFill>
                  <a:srgbClr val="7030A0"/>
                </a:solidFill>
              </a:rPr>
              <a:t>試せる回数は限られる</a:t>
            </a:r>
            <a:endParaRPr lang="en-US" altLang="ja-JP" sz="2800" dirty="0">
              <a:solidFill>
                <a:srgbClr val="7030A0"/>
              </a:solidFill>
            </a:endParaRPr>
          </a:p>
        </p:txBody>
      </p:sp>
      <p:sp>
        <p:nvSpPr>
          <p:cNvPr id="72" name="乗算記号 71"/>
          <p:cNvSpPr/>
          <p:nvPr/>
        </p:nvSpPr>
        <p:spPr>
          <a:xfrm>
            <a:off x="2291622" y="5913137"/>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nvGrpSpPr>
          <p:cNvPr id="49" name="グループ化 48"/>
          <p:cNvGrpSpPr/>
          <p:nvPr/>
        </p:nvGrpSpPr>
        <p:grpSpPr>
          <a:xfrm>
            <a:off x="627921" y="4262243"/>
            <a:ext cx="4157799" cy="471823"/>
            <a:chOff x="610705" y="4498325"/>
            <a:chExt cx="4157799" cy="471823"/>
          </a:xfrm>
        </p:grpSpPr>
        <p:sp>
          <p:nvSpPr>
            <p:cNvPr id="74" name="テキスト ボックス 73"/>
            <p:cNvSpPr txBox="1"/>
            <p:nvPr/>
          </p:nvSpPr>
          <p:spPr>
            <a:xfrm>
              <a:off x="610705" y="4508483"/>
              <a:ext cx="748923" cy="461665"/>
            </a:xfrm>
            <a:prstGeom prst="rect">
              <a:avLst/>
            </a:prstGeom>
            <a:noFill/>
          </p:spPr>
          <p:txBody>
            <a:bodyPr wrap="none" rtlCol="0">
              <a:spAutoFit/>
            </a:bodyPr>
            <a:lstStyle/>
            <a:p>
              <a:r>
                <a:rPr lang="en-US" altLang="ja-JP" sz="2400" dirty="0">
                  <a:solidFill>
                    <a:srgbClr val="00B050"/>
                  </a:solidFill>
                </a:rPr>
                <a:t>20</a:t>
              </a:r>
              <a:r>
                <a:rPr kumimoji="1" lang="en-US" altLang="ja-JP" sz="2400" dirty="0">
                  <a:solidFill>
                    <a:srgbClr val="00B050"/>
                  </a:solidFill>
                </a:rPr>
                <a:t>%</a:t>
              </a:r>
              <a:endParaRPr kumimoji="1" lang="ja-JP" altLang="en-US" sz="2400" dirty="0">
                <a:solidFill>
                  <a:srgbClr val="00B050"/>
                </a:solidFill>
              </a:endParaRPr>
            </a:p>
          </p:txBody>
        </p:sp>
        <p:sp>
          <p:nvSpPr>
            <p:cNvPr id="75" name="テキスト ボックス 74"/>
            <p:cNvSpPr txBox="1"/>
            <p:nvPr/>
          </p:nvSpPr>
          <p:spPr>
            <a:xfrm>
              <a:off x="1753809" y="4508483"/>
              <a:ext cx="748923" cy="461665"/>
            </a:xfrm>
            <a:prstGeom prst="rect">
              <a:avLst/>
            </a:prstGeom>
            <a:noFill/>
          </p:spPr>
          <p:txBody>
            <a:bodyPr wrap="none" rtlCol="0">
              <a:spAutoFit/>
            </a:bodyPr>
            <a:lstStyle/>
            <a:p>
              <a:r>
                <a:rPr lang="en-US" altLang="ja-JP" sz="2400" dirty="0">
                  <a:solidFill>
                    <a:srgbClr val="00B050"/>
                  </a:solidFill>
                </a:rPr>
                <a:t>20</a:t>
              </a:r>
              <a:r>
                <a:rPr kumimoji="1" lang="en-US" altLang="ja-JP" sz="2400" dirty="0">
                  <a:solidFill>
                    <a:srgbClr val="00B050"/>
                  </a:solidFill>
                </a:rPr>
                <a:t>%</a:t>
              </a:r>
              <a:endParaRPr kumimoji="1" lang="ja-JP" altLang="en-US" sz="2400" dirty="0">
                <a:solidFill>
                  <a:srgbClr val="00B050"/>
                </a:solidFill>
              </a:endParaRPr>
            </a:p>
          </p:txBody>
        </p:sp>
        <p:sp>
          <p:nvSpPr>
            <p:cNvPr id="76" name="テキスト ボックス 75"/>
            <p:cNvSpPr txBox="1"/>
            <p:nvPr/>
          </p:nvSpPr>
          <p:spPr>
            <a:xfrm>
              <a:off x="2812099" y="4498325"/>
              <a:ext cx="748923" cy="461665"/>
            </a:xfrm>
            <a:prstGeom prst="rect">
              <a:avLst/>
            </a:prstGeom>
            <a:noFill/>
          </p:spPr>
          <p:txBody>
            <a:bodyPr wrap="none" rtlCol="0">
              <a:spAutoFit/>
            </a:bodyPr>
            <a:lstStyle/>
            <a:p>
              <a:r>
                <a:rPr kumimoji="1" lang="en-US" altLang="ja-JP" sz="2400" dirty="0">
                  <a:solidFill>
                    <a:srgbClr val="00B050"/>
                  </a:solidFill>
                </a:rPr>
                <a:t>80%</a:t>
              </a:r>
              <a:endParaRPr kumimoji="1" lang="ja-JP" altLang="en-US" sz="2400" dirty="0">
                <a:solidFill>
                  <a:srgbClr val="00B050"/>
                </a:solidFill>
              </a:endParaRPr>
            </a:p>
          </p:txBody>
        </p:sp>
        <p:sp>
          <p:nvSpPr>
            <p:cNvPr id="77" name="テキスト ボックス 76"/>
            <p:cNvSpPr txBox="1"/>
            <p:nvPr/>
          </p:nvSpPr>
          <p:spPr>
            <a:xfrm>
              <a:off x="4019581" y="4508483"/>
              <a:ext cx="748923" cy="461665"/>
            </a:xfrm>
            <a:prstGeom prst="rect">
              <a:avLst/>
            </a:prstGeom>
            <a:noFill/>
          </p:spPr>
          <p:txBody>
            <a:bodyPr wrap="none" rtlCol="0">
              <a:spAutoFit/>
            </a:bodyPr>
            <a:lstStyle/>
            <a:p>
              <a:r>
                <a:rPr kumimoji="1" lang="en-US" altLang="ja-JP" sz="2400" dirty="0">
                  <a:solidFill>
                    <a:srgbClr val="00B050"/>
                  </a:solidFill>
                </a:rPr>
                <a:t>80%</a:t>
              </a:r>
              <a:endParaRPr kumimoji="1" lang="ja-JP" altLang="en-US" sz="2400" dirty="0">
                <a:solidFill>
                  <a:srgbClr val="00B050"/>
                </a:solidFill>
              </a:endParaRPr>
            </a:p>
          </p:txBody>
        </p:sp>
      </p:grpSp>
      <p:sp>
        <p:nvSpPr>
          <p:cNvPr id="79" name="円/楕円 78"/>
          <p:cNvSpPr/>
          <p:nvPr/>
        </p:nvSpPr>
        <p:spPr>
          <a:xfrm>
            <a:off x="4034873" y="5658906"/>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乗算記号 79"/>
          <p:cNvSpPr/>
          <p:nvPr/>
        </p:nvSpPr>
        <p:spPr>
          <a:xfrm>
            <a:off x="2782567" y="5732780"/>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nvGrpSpPr>
          <p:cNvPr id="83" name="グループ化 82"/>
          <p:cNvGrpSpPr/>
          <p:nvPr/>
        </p:nvGrpSpPr>
        <p:grpSpPr>
          <a:xfrm>
            <a:off x="2926599" y="4498527"/>
            <a:ext cx="2342849" cy="489122"/>
            <a:chOff x="2910579" y="4610068"/>
            <a:chExt cx="2214678" cy="489122"/>
          </a:xfrm>
        </p:grpSpPr>
        <p:sp>
          <p:nvSpPr>
            <p:cNvPr id="81" name="テキスト ボックス 80"/>
            <p:cNvSpPr txBox="1"/>
            <p:nvPr/>
          </p:nvSpPr>
          <p:spPr>
            <a:xfrm>
              <a:off x="3991613" y="4610068"/>
              <a:ext cx="1133644" cy="461665"/>
            </a:xfrm>
            <a:prstGeom prst="rect">
              <a:avLst/>
            </a:prstGeom>
            <a:noFill/>
          </p:spPr>
          <p:txBody>
            <a:bodyPr wrap="none" rtlCol="0">
              <a:spAutoFit/>
            </a:bodyPr>
            <a:lstStyle/>
            <a:p>
              <a:r>
                <a:rPr lang="ja-JP" altLang="en-US" sz="2400" dirty="0"/>
                <a:t>→ </a:t>
              </a:r>
              <a:r>
                <a:rPr kumimoji="1" lang="en-US" altLang="ja-JP" sz="2400" dirty="0">
                  <a:solidFill>
                    <a:srgbClr val="FF0000"/>
                  </a:solidFill>
                </a:rPr>
                <a:t>88%</a:t>
              </a:r>
              <a:endParaRPr kumimoji="1" lang="ja-JP" altLang="en-US" sz="2400" dirty="0">
                <a:solidFill>
                  <a:srgbClr val="FF0000"/>
                </a:solidFill>
              </a:endParaRPr>
            </a:p>
          </p:txBody>
        </p:sp>
        <p:sp>
          <p:nvSpPr>
            <p:cNvPr id="82" name="テキスト ボックス 81"/>
            <p:cNvSpPr txBox="1"/>
            <p:nvPr/>
          </p:nvSpPr>
          <p:spPr>
            <a:xfrm>
              <a:off x="2910579" y="4637525"/>
              <a:ext cx="1056700" cy="461665"/>
            </a:xfrm>
            <a:prstGeom prst="rect">
              <a:avLst/>
            </a:prstGeom>
            <a:noFill/>
          </p:spPr>
          <p:txBody>
            <a:bodyPr wrap="none" rtlCol="0">
              <a:spAutoFit/>
            </a:bodyPr>
            <a:lstStyle/>
            <a:p>
              <a:r>
                <a:rPr lang="ja-JP" altLang="en-US" sz="2400" dirty="0"/>
                <a:t>→</a:t>
              </a:r>
              <a:r>
                <a:rPr kumimoji="1" lang="en-US" altLang="ja-JP" sz="2400" dirty="0">
                  <a:solidFill>
                    <a:schemeClr val="accent5"/>
                  </a:solidFill>
                </a:rPr>
                <a:t>63%</a:t>
              </a:r>
              <a:endParaRPr kumimoji="1" lang="ja-JP" altLang="en-US" sz="2400" dirty="0">
                <a:solidFill>
                  <a:schemeClr val="accent5"/>
                </a:solidFill>
              </a:endParaRPr>
            </a:p>
          </p:txBody>
        </p:sp>
      </p:grpSp>
      <p:sp>
        <p:nvSpPr>
          <p:cNvPr id="78" name="コンテンツ プレースホルダー 2"/>
          <p:cNvSpPr txBox="1">
            <a:spLocks/>
          </p:cNvSpPr>
          <p:nvPr/>
        </p:nvSpPr>
        <p:spPr>
          <a:xfrm>
            <a:off x="822959" y="758815"/>
            <a:ext cx="7669288" cy="1159024"/>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514350" indent="-514350">
              <a:buFont typeface="+mj-lt"/>
              <a:buAutoNum type="arabicPeriod"/>
            </a:pPr>
            <a:r>
              <a:rPr lang="ja-JP" altLang="en-US" dirty="0"/>
              <a:t>モンテカルロ法の改善アルゴリズムを応用して強くなるか確かめてみる</a:t>
            </a:r>
            <a:endParaRPr lang="en-US" altLang="ja-JP" dirty="0"/>
          </a:p>
        </p:txBody>
      </p:sp>
    </p:spTree>
    <p:extLst>
      <p:ext uri="{BB962C8B-B14F-4D97-AF65-F5344CB8AC3E}">
        <p14:creationId xmlns:p14="http://schemas.microsoft.com/office/powerpoint/2010/main" val="808796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4">
                                            <p:txEl>
                                              <p:pRg st="1" end="1"/>
                                            </p:txEl>
                                          </p:spTgt>
                                        </p:tgtEl>
                                        <p:attrNameLst>
                                          <p:attrName>style.visibility</p:attrName>
                                        </p:attrNameLst>
                                      </p:cBhvr>
                                      <p:to>
                                        <p:strVal val="visible"/>
                                      </p:to>
                                    </p:set>
                                    <p:animEffect transition="in" filter="fade">
                                      <p:cBhvr>
                                        <p:cTn id="7" dur="500"/>
                                        <p:tgtEl>
                                          <p:spTgt spid="4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6"/>
                                        </p:tgtEl>
                                        <p:attrNameLst>
                                          <p:attrName>style.visibility</p:attrName>
                                        </p:attrNameLst>
                                      </p:cBhvr>
                                      <p:to>
                                        <p:strVal val="visible"/>
                                      </p:to>
                                    </p:set>
                                    <p:animEffect transition="in" filter="fade">
                                      <p:cBhvr>
                                        <p:cTn id="12" dur="500"/>
                                        <p:tgtEl>
                                          <p:spTgt spid="4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0"/>
                                        </p:tgtEl>
                                        <p:attrNameLst>
                                          <p:attrName>style.visibility</p:attrName>
                                        </p:attrNameLst>
                                      </p:cBhvr>
                                      <p:to>
                                        <p:strVal val="visible"/>
                                      </p:to>
                                    </p:set>
                                    <p:animEffect transition="in" filter="fade">
                                      <p:cBhvr>
                                        <p:cTn id="17" dur="500"/>
                                        <p:tgtEl>
                                          <p:spTgt spid="6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61"/>
                                        </p:tgtEl>
                                        <p:attrNameLst>
                                          <p:attrName>style.visibility</p:attrName>
                                        </p:attrNameLst>
                                      </p:cBhvr>
                                      <p:to>
                                        <p:strVal val="visible"/>
                                      </p:to>
                                    </p:set>
                                    <p:animEffect transition="in" filter="wipe(up)">
                                      <p:cBhvr>
                                        <p:cTn id="22" dur="500"/>
                                        <p:tgtEl>
                                          <p:spTgt spid="6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3"/>
                                        </p:tgtEl>
                                        <p:attrNameLst>
                                          <p:attrName>style.visibility</p:attrName>
                                        </p:attrNameLst>
                                      </p:cBhvr>
                                      <p:to>
                                        <p:strVal val="visible"/>
                                      </p:to>
                                    </p:set>
                                    <p:animEffect transition="in" filter="fade">
                                      <p:cBhvr>
                                        <p:cTn id="27" dur="500"/>
                                        <p:tgtEl>
                                          <p:spTgt spid="53"/>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0"/>
                                        </p:tgtEl>
                                        <p:attrNameLst>
                                          <p:attrName>style.visibility</p:attrName>
                                        </p:attrNameLst>
                                      </p:cBhvr>
                                      <p:to>
                                        <p:strVal val="visible"/>
                                      </p:to>
                                    </p:set>
                                    <p:animEffect transition="in" filter="fade">
                                      <p:cBhvr>
                                        <p:cTn id="32" dur="500"/>
                                        <p:tgtEl>
                                          <p:spTgt spid="40"/>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42"/>
                                        </p:tgtEl>
                                        <p:attrNameLst>
                                          <p:attrName>style.visibility</p:attrName>
                                        </p:attrNameLst>
                                      </p:cBhvr>
                                      <p:to>
                                        <p:strVal val="visible"/>
                                      </p:to>
                                    </p:set>
                                    <p:animEffect transition="in" filter="fade">
                                      <p:cBhvr>
                                        <p:cTn id="35" dur="500"/>
                                        <p:tgtEl>
                                          <p:spTgt spid="42"/>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41"/>
                                        </p:tgtEl>
                                        <p:attrNameLst>
                                          <p:attrName>style.visibility</p:attrName>
                                        </p:attrNameLst>
                                      </p:cBhvr>
                                      <p:to>
                                        <p:strVal val="visible"/>
                                      </p:to>
                                    </p:set>
                                    <p:animEffect transition="in" filter="fade">
                                      <p:cBhvr>
                                        <p:cTn id="38" dur="500"/>
                                        <p:tgtEl>
                                          <p:spTgt spid="41"/>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43"/>
                                        </p:tgtEl>
                                        <p:attrNameLst>
                                          <p:attrName>style.visibility</p:attrName>
                                        </p:attrNameLst>
                                      </p:cBhvr>
                                      <p:to>
                                        <p:strVal val="visible"/>
                                      </p:to>
                                    </p:set>
                                    <p:animEffect transition="in" filter="fade">
                                      <p:cBhvr>
                                        <p:cTn id="41" dur="500"/>
                                        <p:tgtEl>
                                          <p:spTgt spid="43"/>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1" fill="hold" grpId="0" nodeType="clickEffect">
                                  <p:stCondLst>
                                    <p:cond delay="0"/>
                                  </p:stCondLst>
                                  <p:childTnLst>
                                    <p:set>
                                      <p:cBhvr>
                                        <p:cTn id="45" dur="1" fill="hold">
                                          <p:stCondLst>
                                            <p:cond delay="0"/>
                                          </p:stCondLst>
                                        </p:cTn>
                                        <p:tgtEl>
                                          <p:spTgt spid="54"/>
                                        </p:tgtEl>
                                        <p:attrNameLst>
                                          <p:attrName>style.visibility</p:attrName>
                                        </p:attrNameLst>
                                      </p:cBhvr>
                                      <p:to>
                                        <p:strVal val="visible"/>
                                      </p:to>
                                    </p:set>
                                    <p:animEffect transition="in" filter="wipe(up)">
                                      <p:cBhvr>
                                        <p:cTn id="46" dur="500"/>
                                        <p:tgtEl>
                                          <p:spTgt spid="54"/>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1" fill="hold" grpId="0" nodeType="clickEffect">
                                  <p:stCondLst>
                                    <p:cond delay="0"/>
                                  </p:stCondLst>
                                  <p:childTnLst>
                                    <p:set>
                                      <p:cBhvr>
                                        <p:cTn id="50" dur="1" fill="hold">
                                          <p:stCondLst>
                                            <p:cond delay="0"/>
                                          </p:stCondLst>
                                        </p:cTn>
                                        <p:tgtEl>
                                          <p:spTgt spid="55"/>
                                        </p:tgtEl>
                                        <p:attrNameLst>
                                          <p:attrName>style.visibility</p:attrName>
                                        </p:attrNameLst>
                                      </p:cBhvr>
                                      <p:to>
                                        <p:strVal val="visible"/>
                                      </p:to>
                                    </p:set>
                                    <p:animEffect transition="in" filter="wipe(up)">
                                      <p:cBhvr>
                                        <p:cTn id="51" dur="500"/>
                                        <p:tgtEl>
                                          <p:spTgt spid="55"/>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57"/>
                                        </p:tgtEl>
                                        <p:attrNameLst>
                                          <p:attrName>style.visibility</p:attrName>
                                        </p:attrNameLst>
                                      </p:cBhvr>
                                      <p:to>
                                        <p:strVal val="visible"/>
                                      </p:to>
                                    </p:set>
                                    <p:animEffect transition="in" filter="fade">
                                      <p:cBhvr>
                                        <p:cTn id="56" dur="500"/>
                                        <p:tgtEl>
                                          <p:spTgt spid="57"/>
                                        </p:tgtEl>
                                      </p:cBhvr>
                                    </p:animEffect>
                                  </p:childTnLst>
                                </p:cTn>
                              </p:par>
                            </p:childTnLst>
                          </p:cTn>
                        </p:par>
                        <p:par>
                          <p:cTn id="57" fill="hold">
                            <p:stCondLst>
                              <p:cond delay="500"/>
                            </p:stCondLst>
                            <p:childTnLst>
                              <p:par>
                                <p:cTn id="58" presetID="10" presetClass="entr" presetSubtype="0" fill="hold" grpId="0" nodeType="afterEffect">
                                  <p:stCondLst>
                                    <p:cond delay="0"/>
                                  </p:stCondLst>
                                  <p:childTnLst>
                                    <p:set>
                                      <p:cBhvr>
                                        <p:cTn id="59" dur="1" fill="hold">
                                          <p:stCondLst>
                                            <p:cond delay="0"/>
                                          </p:stCondLst>
                                        </p:cTn>
                                        <p:tgtEl>
                                          <p:spTgt spid="59"/>
                                        </p:tgtEl>
                                        <p:attrNameLst>
                                          <p:attrName>style.visibility</p:attrName>
                                        </p:attrNameLst>
                                      </p:cBhvr>
                                      <p:to>
                                        <p:strVal val="visible"/>
                                      </p:to>
                                    </p:set>
                                    <p:animEffect transition="in" filter="fade">
                                      <p:cBhvr>
                                        <p:cTn id="60" dur="500"/>
                                        <p:tgtEl>
                                          <p:spTgt spid="59"/>
                                        </p:tgtEl>
                                      </p:cBhvr>
                                    </p:animEffect>
                                  </p:childTnLst>
                                </p:cTn>
                              </p:par>
                            </p:childTnLst>
                          </p:cTn>
                        </p:par>
                        <p:par>
                          <p:cTn id="61" fill="hold">
                            <p:stCondLst>
                              <p:cond delay="1000"/>
                            </p:stCondLst>
                            <p:childTnLst>
                              <p:par>
                                <p:cTn id="62" presetID="10" presetClass="entr" presetSubtype="0" fill="hold" grpId="0" nodeType="afterEffect">
                                  <p:stCondLst>
                                    <p:cond delay="0"/>
                                  </p:stCondLst>
                                  <p:childTnLst>
                                    <p:set>
                                      <p:cBhvr>
                                        <p:cTn id="63" dur="1" fill="hold">
                                          <p:stCondLst>
                                            <p:cond delay="0"/>
                                          </p:stCondLst>
                                        </p:cTn>
                                        <p:tgtEl>
                                          <p:spTgt spid="80"/>
                                        </p:tgtEl>
                                        <p:attrNameLst>
                                          <p:attrName>style.visibility</p:attrName>
                                        </p:attrNameLst>
                                      </p:cBhvr>
                                      <p:to>
                                        <p:strVal val="visible"/>
                                      </p:to>
                                    </p:set>
                                    <p:animEffect transition="in" filter="fade">
                                      <p:cBhvr>
                                        <p:cTn id="64" dur="500"/>
                                        <p:tgtEl>
                                          <p:spTgt spid="80"/>
                                        </p:tgtEl>
                                      </p:cBhvr>
                                    </p:animEffect>
                                  </p:childTnLst>
                                </p:cTn>
                              </p:par>
                            </p:childTnLst>
                          </p:cTn>
                        </p:par>
                        <p:par>
                          <p:cTn id="65" fill="hold">
                            <p:stCondLst>
                              <p:cond delay="1500"/>
                            </p:stCondLst>
                            <p:childTnLst>
                              <p:par>
                                <p:cTn id="66" presetID="10" presetClass="entr" presetSubtype="0" fill="hold" grpId="0" nodeType="afterEffect">
                                  <p:stCondLst>
                                    <p:cond delay="0"/>
                                  </p:stCondLst>
                                  <p:childTnLst>
                                    <p:set>
                                      <p:cBhvr>
                                        <p:cTn id="67" dur="1" fill="hold">
                                          <p:stCondLst>
                                            <p:cond delay="0"/>
                                          </p:stCondLst>
                                        </p:cTn>
                                        <p:tgtEl>
                                          <p:spTgt spid="79"/>
                                        </p:tgtEl>
                                        <p:attrNameLst>
                                          <p:attrName>style.visibility</p:attrName>
                                        </p:attrNameLst>
                                      </p:cBhvr>
                                      <p:to>
                                        <p:strVal val="visible"/>
                                      </p:to>
                                    </p:set>
                                    <p:animEffect transition="in" filter="fade">
                                      <p:cBhvr>
                                        <p:cTn id="68" dur="500"/>
                                        <p:tgtEl>
                                          <p:spTgt spid="79"/>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nodeType="clickEffect">
                                  <p:stCondLst>
                                    <p:cond delay="0"/>
                                  </p:stCondLst>
                                  <p:childTnLst>
                                    <p:set>
                                      <p:cBhvr>
                                        <p:cTn id="72" dur="1" fill="hold">
                                          <p:stCondLst>
                                            <p:cond delay="0"/>
                                          </p:stCondLst>
                                        </p:cTn>
                                        <p:tgtEl>
                                          <p:spTgt spid="83"/>
                                        </p:tgtEl>
                                        <p:attrNameLst>
                                          <p:attrName>style.visibility</p:attrName>
                                        </p:attrNameLst>
                                      </p:cBhvr>
                                      <p:to>
                                        <p:strVal val="visible"/>
                                      </p:to>
                                    </p:set>
                                    <p:animEffect transition="in" filter="fade">
                                      <p:cBhvr>
                                        <p:cTn id="73" dur="500"/>
                                        <p:tgtEl>
                                          <p:spTgt spid="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1" grpId="0" animBg="1"/>
      <p:bldP spid="42" grpId="0" animBg="1"/>
      <p:bldP spid="43" grpId="0" animBg="1"/>
      <p:bldP spid="53" grpId="0"/>
      <p:bldP spid="54" grpId="0" animBg="1"/>
      <p:bldP spid="55" grpId="0" animBg="1"/>
      <p:bldP spid="57" grpId="0" animBg="1"/>
      <p:bldP spid="59" grpId="0" animBg="1"/>
      <p:bldP spid="60" grpId="0"/>
      <p:bldP spid="61" grpId="0" animBg="1"/>
      <p:bldP spid="46" grpId="0" animBg="1"/>
      <p:bldP spid="79" grpId="0" animBg="1"/>
      <p:bldP spid="80"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en-US" altLang="ja-JP" dirty="0"/>
              <a:t>AI</a:t>
            </a:r>
            <a:r>
              <a:rPr lang="ja-JP" altLang="en-US" dirty="0"/>
              <a:t>の強化</a:t>
            </a:r>
          </a:p>
        </p:txBody>
      </p:sp>
      <p:sp>
        <p:nvSpPr>
          <p:cNvPr id="3" name="コンテンツ プレースホルダー 2"/>
          <p:cNvSpPr>
            <a:spLocks noGrp="1"/>
          </p:cNvSpPr>
          <p:nvPr>
            <p:ph idx="1"/>
          </p:nvPr>
        </p:nvSpPr>
        <p:spPr>
          <a:xfrm>
            <a:off x="822959" y="758815"/>
            <a:ext cx="7651968" cy="1423557"/>
          </a:xfrm>
        </p:spPr>
        <p:txBody>
          <a:bodyPr>
            <a:noAutofit/>
          </a:bodyPr>
          <a:lstStyle/>
          <a:p>
            <a:pPr marL="514350" indent="-514350">
              <a:buFont typeface="+mj-lt"/>
              <a:buAutoNum type="arabicPeriod" startAt="2"/>
            </a:pPr>
            <a:r>
              <a:rPr lang="ja-JP" altLang="en-US" dirty="0"/>
              <a:t>同じ盤面に対するモンテカルロ法の</a:t>
            </a:r>
            <a:r>
              <a:rPr lang="en-US" altLang="ja-JP" dirty="0"/>
              <a:t>AI</a:t>
            </a:r>
            <a:r>
              <a:rPr lang="ja-JP" altLang="en-US" dirty="0"/>
              <a:t>の操作と既存の</a:t>
            </a:r>
            <a:r>
              <a:rPr lang="en-US" altLang="ja-JP" dirty="0"/>
              <a:t>AI</a:t>
            </a:r>
            <a:r>
              <a:rPr lang="ja-JP" altLang="en-US" dirty="0"/>
              <a:t>の操作や人間の操作を比較し，モンテカルロ法の操作の特徴を探る</a:t>
            </a:r>
            <a:endParaRPr lang="en-US" altLang="ja-JP"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56</a:t>
            </a:fld>
            <a:endParaRPr lang="ja-JP" altLang="en-US" dirty="0"/>
          </a:p>
        </p:txBody>
      </p:sp>
      <p:grpSp>
        <p:nvGrpSpPr>
          <p:cNvPr id="5" name="グループ化 4"/>
          <p:cNvGrpSpPr/>
          <p:nvPr/>
        </p:nvGrpSpPr>
        <p:grpSpPr>
          <a:xfrm>
            <a:off x="5335114" y="2956757"/>
            <a:ext cx="3240000" cy="3240828"/>
            <a:chOff x="5714255" y="3268991"/>
            <a:chExt cx="3240000" cy="3240828"/>
          </a:xfrm>
        </p:grpSpPr>
        <p:sp>
          <p:nvSpPr>
            <p:cNvPr id="6" name="正方形/長方形 5">
              <a:extLst>
                <a:ext uri="{FF2B5EF4-FFF2-40B4-BE49-F238E27FC236}">
                  <a16:creationId xmlns:a16="http://schemas.microsoft.com/office/drawing/2014/main" id="{7354DAC7-D2CE-416D-9635-FC3754DAC3E3}"/>
                </a:ext>
              </a:extLst>
            </p:cNvPr>
            <p:cNvSpPr/>
            <p:nvPr/>
          </p:nvSpPr>
          <p:spPr>
            <a:xfrm>
              <a:off x="5714255" y="3268991"/>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正方形/長方形 6">
              <a:extLst>
                <a:ext uri="{FF2B5EF4-FFF2-40B4-BE49-F238E27FC236}">
                  <a16:creationId xmlns:a16="http://schemas.microsoft.com/office/drawing/2014/main" id="{2B17BF72-5931-4E9E-A455-94AAEC6858A3}"/>
                </a:ext>
              </a:extLst>
            </p:cNvPr>
            <p:cNvSpPr/>
            <p:nvPr/>
          </p:nvSpPr>
          <p:spPr>
            <a:xfrm>
              <a:off x="6362255" y="3269819"/>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a:extLst>
                <a:ext uri="{FF2B5EF4-FFF2-40B4-BE49-F238E27FC236}">
                  <a16:creationId xmlns:a16="http://schemas.microsoft.com/office/drawing/2014/main" id="{A4D5DD81-656C-4D7C-A60D-DB86E5026427}"/>
                </a:ext>
              </a:extLst>
            </p:cNvPr>
            <p:cNvSpPr/>
            <p:nvPr/>
          </p:nvSpPr>
          <p:spPr>
            <a:xfrm>
              <a:off x="8306255" y="3269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a:extLst>
                <a:ext uri="{FF2B5EF4-FFF2-40B4-BE49-F238E27FC236}">
                  <a16:creationId xmlns:a16="http://schemas.microsoft.com/office/drawing/2014/main" id="{770A4BF8-EA87-4460-B316-393FBF1280F8}"/>
                </a:ext>
              </a:extLst>
            </p:cNvPr>
            <p:cNvSpPr/>
            <p:nvPr/>
          </p:nvSpPr>
          <p:spPr>
            <a:xfrm>
              <a:off x="7658255" y="3269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a16="http://schemas.microsoft.com/office/drawing/2014/main" id="{E4B939CB-AC80-4E89-B17A-D6E89B883A8D}"/>
                </a:ext>
              </a:extLst>
            </p:cNvPr>
            <p:cNvSpPr/>
            <p:nvPr/>
          </p:nvSpPr>
          <p:spPr>
            <a:xfrm>
              <a:off x="7010255" y="3269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id="{31A696CC-EF45-4275-924B-486F8503D9C4}"/>
                </a:ext>
              </a:extLst>
            </p:cNvPr>
            <p:cNvSpPr/>
            <p:nvPr/>
          </p:nvSpPr>
          <p:spPr>
            <a:xfrm>
              <a:off x="5714255" y="3917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a:extLst>
                <a:ext uri="{FF2B5EF4-FFF2-40B4-BE49-F238E27FC236}">
                  <a16:creationId xmlns:a16="http://schemas.microsoft.com/office/drawing/2014/main" id="{CB929029-8B8E-4346-B592-F45C53A0E05D}"/>
                </a:ext>
              </a:extLst>
            </p:cNvPr>
            <p:cNvSpPr/>
            <p:nvPr/>
          </p:nvSpPr>
          <p:spPr>
            <a:xfrm>
              <a:off x="6362255" y="3917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a:extLst>
                <a:ext uri="{FF2B5EF4-FFF2-40B4-BE49-F238E27FC236}">
                  <a16:creationId xmlns:a16="http://schemas.microsoft.com/office/drawing/2014/main" id="{8AE77CEB-8C19-4A93-8561-8574369B41B0}"/>
                </a:ext>
              </a:extLst>
            </p:cNvPr>
            <p:cNvSpPr/>
            <p:nvPr/>
          </p:nvSpPr>
          <p:spPr>
            <a:xfrm>
              <a:off x="8306255" y="3917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a16="http://schemas.microsoft.com/office/drawing/2014/main" id="{70233870-3224-45EA-A06B-6A01C4D85E78}"/>
                </a:ext>
              </a:extLst>
            </p:cNvPr>
            <p:cNvSpPr/>
            <p:nvPr/>
          </p:nvSpPr>
          <p:spPr>
            <a:xfrm>
              <a:off x="7658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a16="http://schemas.microsoft.com/office/drawing/2014/main" id="{46DEFB45-8F1E-4AA9-B42F-953BC4EC17C0}"/>
                </a:ext>
              </a:extLst>
            </p:cNvPr>
            <p:cNvSpPr/>
            <p:nvPr/>
          </p:nvSpPr>
          <p:spPr>
            <a:xfrm>
              <a:off x="7010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a16="http://schemas.microsoft.com/office/drawing/2014/main" id="{88F75082-C83D-453F-B96D-8ECCF2889CEB}"/>
                </a:ext>
              </a:extLst>
            </p:cNvPr>
            <p:cNvSpPr/>
            <p:nvPr/>
          </p:nvSpPr>
          <p:spPr>
            <a:xfrm>
              <a:off x="5714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a16="http://schemas.microsoft.com/office/drawing/2014/main" id="{0D44EE25-A7EE-472C-BF3F-4742050AD05B}"/>
                </a:ext>
              </a:extLst>
            </p:cNvPr>
            <p:cNvSpPr/>
            <p:nvPr/>
          </p:nvSpPr>
          <p:spPr>
            <a:xfrm>
              <a:off x="6362255" y="4565819"/>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a16="http://schemas.microsoft.com/office/drawing/2014/main" id="{F5175BA5-CD8E-4E56-9EC0-5FBE2E7A558A}"/>
                </a:ext>
              </a:extLst>
            </p:cNvPr>
            <p:cNvSpPr/>
            <p:nvPr/>
          </p:nvSpPr>
          <p:spPr>
            <a:xfrm>
              <a:off x="8306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a:extLst>
                <a:ext uri="{FF2B5EF4-FFF2-40B4-BE49-F238E27FC236}">
                  <a16:creationId xmlns:a16="http://schemas.microsoft.com/office/drawing/2014/main" id="{74EA10E8-60DB-44F2-B771-987B8317F598}"/>
                </a:ext>
              </a:extLst>
            </p:cNvPr>
            <p:cNvSpPr/>
            <p:nvPr/>
          </p:nvSpPr>
          <p:spPr>
            <a:xfrm>
              <a:off x="7658255" y="4565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a:extLst>
                <a:ext uri="{FF2B5EF4-FFF2-40B4-BE49-F238E27FC236}">
                  <a16:creationId xmlns:a16="http://schemas.microsoft.com/office/drawing/2014/main" id="{31EFBBA6-EDA0-44E2-A9EC-DB1FBBFDA7E3}"/>
                </a:ext>
              </a:extLst>
            </p:cNvPr>
            <p:cNvSpPr/>
            <p:nvPr/>
          </p:nvSpPr>
          <p:spPr>
            <a:xfrm>
              <a:off x="7010255" y="4565819"/>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a16="http://schemas.microsoft.com/office/drawing/2014/main" id="{439B023A-4AE8-4DCC-B429-C238A47D40AD}"/>
                </a:ext>
              </a:extLst>
            </p:cNvPr>
            <p:cNvSpPr/>
            <p:nvPr/>
          </p:nvSpPr>
          <p:spPr>
            <a:xfrm>
              <a:off x="5714255" y="5213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a:extLst>
                <a:ext uri="{FF2B5EF4-FFF2-40B4-BE49-F238E27FC236}">
                  <a16:creationId xmlns:a16="http://schemas.microsoft.com/office/drawing/2014/main" id="{8D08CE12-D5C3-44BB-93BE-61EEE1D1A0B9}"/>
                </a:ext>
              </a:extLst>
            </p:cNvPr>
            <p:cNvSpPr/>
            <p:nvPr/>
          </p:nvSpPr>
          <p:spPr>
            <a:xfrm>
              <a:off x="6362255" y="5213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a:extLst>
                <a:ext uri="{FF2B5EF4-FFF2-40B4-BE49-F238E27FC236}">
                  <a16:creationId xmlns:a16="http://schemas.microsoft.com/office/drawing/2014/main" id="{42C7ED9A-8425-4387-8E54-B514D64D58AE}"/>
                </a:ext>
              </a:extLst>
            </p:cNvPr>
            <p:cNvSpPr/>
            <p:nvPr/>
          </p:nvSpPr>
          <p:spPr>
            <a:xfrm>
              <a:off x="8306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a:extLst>
                <a:ext uri="{FF2B5EF4-FFF2-40B4-BE49-F238E27FC236}">
                  <a16:creationId xmlns:a16="http://schemas.microsoft.com/office/drawing/2014/main" id="{9710F05F-9BF5-47B9-B265-8E90391B7CA2}"/>
                </a:ext>
              </a:extLst>
            </p:cNvPr>
            <p:cNvSpPr/>
            <p:nvPr/>
          </p:nvSpPr>
          <p:spPr>
            <a:xfrm>
              <a:off x="7658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a:extLst>
                <a:ext uri="{FF2B5EF4-FFF2-40B4-BE49-F238E27FC236}">
                  <a16:creationId xmlns:a16="http://schemas.microsoft.com/office/drawing/2014/main" id="{C57FD34F-72EE-4B28-B050-D59C95F9FB49}"/>
                </a:ext>
              </a:extLst>
            </p:cNvPr>
            <p:cNvSpPr/>
            <p:nvPr/>
          </p:nvSpPr>
          <p:spPr>
            <a:xfrm>
              <a:off x="7010255" y="5213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a:extLst>
                <a:ext uri="{FF2B5EF4-FFF2-40B4-BE49-F238E27FC236}">
                  <a16:creationId xmlns:a16="http://schemas.microsoft.com/office/drawing/2014/main" id="{8830B4E5-852A-4184-A347-D1C790437622}"/>
                </a:ext>
              </a:extLst>
            </p:cNvPr>
            <p:cNvSpPr/>
            <p:nvPr/>
          </p:nvSpPr>
          <p:spPr>
            <a:xfrm>
              <a:off x="5714255" y="5861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a:extLst>
                <a:ext uri="{FF2B5EF4-FFF2-40B4-BE49-F238E27FC236}">
                  <a16:creationId xmlns:a16="http://schemas.microsoft.com/office/drawing/2014/main" id="{EC8AF094-7C37-4BC5-BBC0-A71E3FDB0F64}"/>
                </a:ext>
              </a:extLst>
            </p:cNvPr>
            <p:cNvSpPr/>
            <p:nvPr/>
          </p:nvSpPr>
          <p:spPr>
            <a:xfrm>
              <a:off x="6362255" y="5861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a:extLst>
                <a:ext uri="{FF2B5EF4-FFF2-40B4-BE49-F238E27FC236}">
                  <a16:creationId xmlns:a16="http://schemas.microsoft.com/office/drawing/2014/main" id="{D453062C-271A-45F4-AC0D-8BA4497BE648}"/>
                </a:ext>
              </a:extLst>
            </p:cNvPr>
            <p:cNvSpPr/>
            <p:nvPr/>
          </p:nvSpPr>
          <p:spPr>
            <a:xfrm>
              <a:off x="8306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a:extLst>
                <a:ext uri="{FF2B5EF4-FFF2-40B4-BE49-F238E27FC236}">
                  <a16:creationId xmlns:a16="http://schemas.microsoft.com/office/drawing/2014/main" id="{5A23940F-F2C4-4FCD-A0B1-6B0FFADE3DEE}"/>
                </a:ext>
              </a:extLst>
            </p:cNvPr>
            <p:cNvSpPr/>
            <p:nvPr/>
          </p:nvSpPr>
          <p:spPr>
            <a:xfrm>
              <a:off x="7658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a:extLst>
                <a:ext uri="{FF2B5EF4-FFF2-40B4-BE49-F238E27FC236}">
                  <a16:creationId xmlns:a16="http://schemas.microsoft.com/office/drawing/2014/main" id="{FA22C7D2-73AF-4D02-808D-FF348C815FD2}"/>
                </a:ext>
              </a:extLst>
            </p:cNvPr>
            <p:cNvSpPr/>
            <p:nvPr/>
          </p:nvSpPr>
          <p:spPr>
            <a:xfrm>
              <a:off x="7010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31" name="テキスト ボックス 30"/>
          <p:cNvSpPr txBox="1"/>
          <p:nvPr/>
        </p:nvSpPr>
        <p:spPr>
          <a:xfrm>
            <a:off x="5990404" y="6332428"/>
            <a:ext cx="2028119" cy="369332"/>
          </a:xfrm>
          <a:prstGeom prst="rect">
            <a:avLst/>
          </a:prstGeom>
          <a:noFill/>
        </p:spPr>
        <p:txBody>
          <a:bodyPr wrap="none" rtlCol="0">
            <a:spAutoFit/>
          </a:bodyPr>
          <a:lstStyle/>
          <a:p>
            <a:r>
              <a:rPr kumimoji="1" lang="ja-JP" altLang="en-US" dirty="0"/>
              <a:t>青にしたくなる盤面</a:t>
            </a:r>
          </a:p>
        </p:txBody>
      </p:sp>
      <p:sp>
        <p:nvSpPr>
          <p:cNvPr id="32" name="テキスト ボックス 31"/>
          <p:cNvSpPr txBox="1"/>
          <p:nvPr/>
        </p:nvSpPr>
        <p:spPr>
          <a:xfrm>
            <a:off x="844788" y="2956757"/>
            <a:ext cx="4073551" cy="1200329"/>
          </a:xfrm>
          <a:prstGeom prst="rect">
            <a:avLst/>
          </a:prstGeom>
          <a:noFill/>
        </p:spPr>
        <p:txBody>
          <a:bodyPr wrap="none" rtlCol="0">
            <a:spAutoFit/>
          </a:bodyPr>
          <a:lstStyle/>
          <a:p>
            <a:r>
              <a:rPr kumimoji="1" lang="ja-JP" altLang="en-US" sz="2400" dirty="0"/>
              <a:t>例：</a:t>
            </a:r>
            <a:endParaRPr kumimoji="1" lang="en-US" altLang="ja-JP" sz="2400" dirty="0"/>
          </a:p>
          <a:p>
            <a:r>
              <a:rPr lang="ja-JP" altLang="en-US" sz="2400" dirty="0"/>
              <a:t>明らかに</a:t>
            </a:r>
            <a:r>
              <a:rPr kumimoji="1" lang="ja-JP" altLang="en-US" sz="2400" dirty="0"/>
              <a:t>青にしたくなる盤面で</a:t>
            </a:r>
            <a:endParaRPr kumimoji="1" lang="en-US" altLang="ja-JP" sz="2400" dirty="0"/>
          </a:p>
          <a:p>
            <a:r>
              <a:rPr kumimoji="1" lang="ja-JP" altLang="en-US" sz="2400" dirty="0"/>
              <a:t>モンテカルロ法は緑を選んだ</a:t>
            </a:r>
          </a:p>
        </p:txBody>
      </p:sp>
      <p:sp>
        <p:nvSpPr>
          <p:cNvPr id="33" name="下矢印 32"/>
          <p:cNvSpPr/>
          <p:nvPr/>
        </p:nvSpPr>
        <p:spPr>
          <a:xfrm>
            <a:off x="293246" y="4397103"/>
            <a:ext cx="1548732" cy="504482"/>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勝利</a:t>
            </a:r>
          </a:p>
        </p:txBody>
      </p:sp>
      <p:sp>
        <p:nvSpPr>
          <p:cNvPr id="34" name="テキスト ボックス 33"/>
          <p:cNvSpPr txBox="1"/>
          <p:nvPr/>
        </p:nvSpPr>
        <p:spPr>
          <a:xfrm>
            <a:off x="70415" y="4931471"/>
            <a:ext cx="2438609" cy="1015663"/>
          </a:xfrm>
          <a:prstGeom prst="rect">
            <a:avLst/>
          </a:prstGeom>
          <a:noFill/>
          <a:ln>
            <a:solidFill>
              <a:srgbClr val="FF0000"/>
            </a:solidFill>
          </a:ln>
        </p:spPr>
        <p:txBody>
          <a:bodyPr wrap="square" rtlCol="0">
            <a:spAutoFit/>
          </a:bodyPr>
          <a:lstStyle/>
          <a:p>
            <a:r>
              <a:rPr lang="ja-JP" altLang="en-US" sz="2000" dirty="0"/>
              <a:t>なぜ勝てたのか</a:t>
            </a:r>
            <a:r>
              <a:rPr kumimoji="1" lang="ja-JP" altLang="en-US" sz="2000" dirty="0"/>
              <a:t>を</a:t>
            </a:r>
            <a:endParaRPr kumimoji="1" lang="en-US" altLang="ja-JP" sz="2000" dirty="0"/>
          </a:p>
          <a:p>
            <a:r>
              <a:rPr kumimoji="1" lang="ja-JP" altLang="en-US" sz="2000" dirty="0"/>
              <a:t>解析し，</a:t>
            </a:r>
            <a:r>
              <a:rPr lang="ja-JP" altLang="en-US" sz="2000" dirty="0"/>
              <a:t>モンテカルロの長所を探る</a:t>
            </a:r>
            <a:endParaRPr kumimoji="1" lang="ja-JP" altLang="en-US" sz="2000" dirty="0"/>
          </a:p>
        </p:txBody>
      </p:sp>
      <p:sp>
        <p:nvSpPr>
          <p:cNvPr id="36" name="テキスト ボックス 35"/>
          <p:cNvSpPr txBox="1"/>
          <p:nvPr/>
        </p:nvSpPr>
        <p:spPr>
          <a:xfrm>
            <a:off x="2633792" y="4940395"/>
            <a:ext cx="2576554" cy="1015663"/>
          </a:xfrm>
          <a:prstGeom prst="rect">
            <a:avLst/>
          </a:prstGeom>
          <a:noFill/>
          <a:ln>
            <a:solidFill>
              <a:schemeClr val="accent1"/>
            </a:solidFill>
          </a:ln>
        </p:spPr>
        <p:txBody>
          <a:bodyPr wrap="square" rtlCol="0">
            <a:spAutoFit/>
          </a:bodyPr>
          <a:lstStyle/>
          <a:p>
            <a:r>
              <a:rPr lang="ja-JP" altLang="en-US" sz="2000" dirty="0"/>
              <a:t>なぜその手を選んだのか</a:t>
            </a:r>
            <a:r>
              <a:rPr kumimoji="1" lang="ja-JP" altLang="en-US" sz="2000" dirty="0"/>
              <a:t>を解析し，</a:t>
            </a:r>
            <a:r>
              <a:rPr lang="ja-JP" altLang="en-US" sz="2000" dirty="0"/>
              <a:t>モンテカルロの弱点を探る</a:t>
            </a:r>
            <a:endParaRPr kumimoji="1" lang="ja-JP" altLang="en-US" sz="2000" dirty="0"/>
          </a:p>
        </p:txBody>
      </p:sp>
      <p:sp>
        <p:nvSpPr>
          <p:cNvPr id="37" name="下矢印 36"/>
          <p:cNvSpPr/>
          <p:nvPr/>
        </p:nvSpPr>
        <p:spPr>
          <a:xfrm>
            <a:off x="3138382" y="4397103"/>
            <a:ext cx="1548732" cy="504482"/>
          </a:xfrm>
          <a:prstGeom prst="downArrow">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敗北</a:t>
            </a:r>
          </a:p>
        </p:txBody>
      </p:sp>
    </p:spTree>
    <p:extLst>
      <p:ext uri="{BB962C8B-B14F-4D97-AF65-F5344CB8AC3E}">
        <p14:creationId xmlns:p14="http://schemas.microsoft.com/office/powerpoint/2010/main" val="30468255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1"/>
                                        </p:tgtEl>
                                        <p:attrNameLst>
                                          <p:attrName>style.visibility</p:attrName>
                                        </p:attrNameLst>
                                      </p:cBhvr>
                                      <p:to>
                                        <p:strVal val="visible"/>
                                      </p:to>
                                    </p:set>
                                    <p:animEffect transition="in" filter="fade">
                                      <p:cBhvr>
                                        <p:cTn id="13" dur="500"/>
                                        <p:tgtEl>
                                          <p:spTgt spid="31"/>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grpId="0" nodeType="clickEffect">
                                  <p:stCondLst>
                                    <p:cond delay="0"/>
                                  </p:stCondLst>
                                  <p:childTnLst>
                                    <p:set>
                                      <p:cBhvr>
                                        <p:cTn id="17" dur="1" fill="hold">
                                          <p:stCondLst>
                                            <p:cond delay="0"/>
                                          </p:stCondLst>
                                        </p:cTn>
                                        <p:tgtEl>
                                          <p:spTgt spid="33"/>
                                        </p:tgtEl>
                                        <p:attrNameLst>
                                          <p:attrName>style.visibility</p:attrName>
                                        </p:attrNameLst>
                                      </p:cBhvr>
                                      <p:to>
                                        <p:strVal val="visible"/>
                                      </p:to>
                                    </p:set>
                                    <p:animEffect transition="in" filter="wipe(up)">
                                      <p:cBhvr>
                                        <p:cTn id="18" dur="500"/>
                                        <p:tgtEl>
                                          <p:spTgt spid="33"/>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4"/>
                                        </p:tgtEl>
                                        <p:attrNameLst>
                                          <p:attrName>style.visibility</p:attrName>
                                        </p:attrNameLst>
                                      </p:cBhvr>
                                      <p:to>
                                        <p:strVal val="visible"/>
                                      </p:to>
                                    </p:set>
                                    <p:animEffect transition="in" filter="fade">
                                      <p:cBhvr>
                                        <p:cTn id="23" dur="500"/>
                                        <p:tgtEl>
                                          <p:spTgt spid="34"/>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1" fill="hold" grpId="0" nodeType="clickEffect">
                                  <p:stCondLst>
                                    <p:cond delay="0"/>
                                  </p:stCondLst>
                                  <p:childTnLst>
                                    <p:set>
                                      <p:cBhvr>
                                        <p:cTn id="27" dur="1" fill="hold">
                                          <p:stCondLst>
                                            <p:cond delay="0"/>
                                          </p:stCondLst>
                                        </p:cTn>
                                        <p:tgtEl>
                                          <p:spTgt spid="37"/>
                                        </p:tgtEl>
                                        <p:attrNameLst>
                                          <p:attrName>style.visibility</p:attrName>
                                        </p:attrNameLst>
                                      </p:cBhvr>
                                      <p:to>
                                        <p:strVal val="visible"/>
                                      </p:to>
                                    </p:set>
                                    <p:animEffect transition="in" filter="wipe(up)">
                                      <p:cBhvr>
                                        <p:cTn id="28" dur="500"/>
                                        <p:tgtEl>
                                          <p:spTgt spid="37"/>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36"/>
                                        </p:tgtEl>
                                        <p:attrNameLst>
                                          <p:attrName>style.visibility</p:attrName>
                                        </p:attrNameLst>
                                      </p:cBhvr>
                                      <p:to>
                                        <p:strVal val="visible"/>
                                      </p:to>
                                    </p:set>
                                    <p:animEffect transition="in" filter="fade">
                                      <p:cBhvr>
                                        <p:cTn id="33"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2" grpId="0"/>
      <p:bldP spid="33" grpId="0" animBg="1"/>
      <p:bldP spid="34" grpId="0" animBg="1"/>
      <p:bldP spid="36" grpId="0" animBg="1"/>
      <p:bldP spid="37"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en-US" altLang="ja-JP" dirty="0"/>
              <a:t>AI</a:t>
            </a:r>
            <a:r>
              <a:rPr lang="ja-JP" altLang="en-US" dirty="0"/>
              <a:t>の強化</a:t>
            </a:r>
          </a:p>
        </p:txBody>
      </p:sp>
      <p:sp>
        <p:nvSpPr>
          <p:cNvPr id="3" name="コンテンツ プレースホルダー 2"/>
          <p:cNvSpPr>
            <a:spLocks noGrp="1"/>
          </p:cNvSpPr>
          <p:nvPr>
            <p:ph idx="1"/>
          </p:nvPr>
        </p:nvSpPr>
        <p:spPr>
          <a:xfrm>
            <a:off x="822959" y="758815"/>
            <a:ext cx="7669288" cy="5110279"/>
          </a:xfrm>
        </p:spPr>
        <p:txBody>
          <a:bodyPr>
            <a:noAutofit/>
          </a:bodyPr>
          <a:lstStyle/>
          <a:p>
            <a:pPr marL="514350" indent="-514350">
              <a:buFont typeface="+mj-lt"/>
              <a:buAutoNum type="arabicPeriod" startAt="3"/>
            </a:pPr>
            <a:r>
              <a:rPr lang="ja-JP" altLang="en-US" dirty="0"/>
              <a:t>試合終了時に評価するものに勝敗だけでなく領地の広さも加えてみる</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57</a:t>
            </a:fld>
            <a:endParaRPr lang="ja-JP" altLang="en-US" dirty="0"/>
          </a:p>
        </p:txBody>
      </p:sp>
      <p:grpSp>
        <p:nvGrpSpPr>
          <p:cNvPr id="48" name="グループ化 47"/>
          <p:cNvGrpSpPr/>
          <p:nvPr/>
        </p:nvGrpSpPr>
        <p:grpSpPr>
          <a:xfrm>
            <a:off x="236182" y="3068853"/>
            <a:ext cx="3807877" cy="3567185"/>
            <a:chOff x="546600" y="3600669"/>
            <a:chExt cx="4416360" cy="3222141"/>
          </a:xfrm>
        </p:grpSpPr>
        <p:sp>
          <p:nvSpPr>
            <p:cNvPr id="5" name="二等辺三角形 4"/>
            <p:cNvSpPr/>
            <p:nvPr/>
          </p:nvSpPr>
          <p:spPr>
            <a:xfrm>
              <a:off x="573172" y="4367982"/>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6" name="円/楕円 5"/>
            <p:cNvSpPr/>
            <p:nvPr/>
          </p:nvSpPr>
          <p:spPr>
            <a:xfrm>
              <a:off x="2623498" y="3600669"/>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7" name="直線コネクタ 6"/>
            <p:cNvCxnSpPr>
              <a:stCxn id="12" idx="1"/>
              <a:endCxn id="6" idx="4"/>
            </p:cNvCxnSpPr>
            <p:nvPr/>
          </p:nvCxnSpPr>
          <p:spPr>
            <a:xfrm flipH="1" flipV="1">
              <a:off x="2731498" y="3816669"/>
              <a:ext cx="1581726" cy="3669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 name="直線コネクタ 7"/>
            <p:cNvCxnSpPr>
              <a:stCxn id="6" idx="4"/>
              <a:endCxn id="15" idx="0"/>
            </p:cNvCxnSpPr>
            <p:nvPr/>
          </p:nvCxnSpPr>
          <p:spPr>
            <a:xfrm flipH="1">
              <a:off x="1103524" y="3816669"/>
              <a:ext cx="1627974" cy="33531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 name="直線コネクタ 8"/>
            <p:cNvCxnSpPr>
              <a:stCxn id="13" idx="0"/>
              <a:endCxn id="6" idx="4"/>
            </p:cNvCxnSpPr>
            <p:nvPr/>
          </p:nvCxnSpPr>
          <p:spPr>
            <a:xfrm flipH="1" flipV="1">
              <a:off x="2731498" y="3816669"/>
              <a:ext cx="553222" cy="335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 name="直線コネクタ 9"/>
            <p:cNvCxnSpPr>
              <a:stCxn id="14" idx="0"/>
              <a:endCxn id="6" idx="4"/>
            </p:cNvCxnSpPr>
            <p:nvPr/>
          </p:nvCxnSpPr>
          <p:spPr>
            <a:xfrm flipV="1">
              <a:off x="2223283" y="3816669"/>
              <a:ext cx="508215" cy="3353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2" name="円/楕円 11"/>
            <p:cNvSpPr/>
            <p:nvPr/>
          </p:nvSpPr>
          <p:spPr>
            <a:xfrm>
              <a:off x="4281592" y="4151982"/>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3" name="円/楕円 12"/>
            <p:cNvSpPr/>
            <p:nvPr/>
          </p:nvSpPr>
          <p:spPr>
            <a:xfrm>
              <a:off x="3176720" y="4151979"/>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4" name="円/楕円 13"/>
            <p:cNvSpPr/>
            <p:nvPr/>
          </p:nvSpPr>
          <p:spPr>
            <a:xfrm>
              <a:off x="2115283" y="4151980"/>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 name="円/楕円 14"/>
            <p:cNvSpPr/>
            <p:nvPr/>
          </p:nvSpPr>
          <p:spPr>
            <a:xfrm>
              <a:off x="995524" y="4151982"/>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6" name="二等辺三角形 15"/>
            <p:cNvSpPr/>
            <p:nvPr/>
          </p:nvSpPr>
          <p:spPr>
            <a:xfrm>
              <a:off x="1678906" y="4367980"/>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7" name="二等辺三角形 16"/>
            <p:cNvSpPr/>
            <p:nvPr/>
          </p:nvSpPr>
          <p:spPr>
            <a:xfrm>
              <a:off x="2754112" y="4367979"/>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8" name="二等辺三角形 17"/>
            <p:cNvSpPr/>
            <p:nvPr/>
          </p:nvSpPr>
          <p:spPr>
            <a:xfrm>
              <a:off x="3857482" y="4367979"/>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20" name="円/楕円 19"/>
            <p:cNvSpPr/>
            <p:nvPr/>
          </p:nvSpPr>
          <p:spPr>
            <a:xfrm>
              <a:off x="4109226" y="6552810"/>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乗算記号 20"/>
            <p:cNvSpPr/>
            <p:nvPr/>
          </p:nvSpPr>
          <p:spPr>
            <a:xfrm>
              <a:off x="3795470" y="6498810"/>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2" name="円/楕円 21"/>
            <p:cNvSpPr/>
            <p:nvPr/>
          </p:nvSpPr>
          <p:spPr>
            <a:xfrm>
              <a:off x="4428093" y="6550210"/>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22"/>
            <p:cNvSpPr/>
            <p:nvPr/>
          </p:nvSpPr>
          <p:spPr>
            <a:xfrm>
              <a:off x="4746960" y="6550210"/>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円/楕円 23"/>
            <p:cNvSpPr/>
            <p:nvPr/>
          </p:nvSpPr>
          <p:spPr>
            <a:xfrm>
              <a:off x="3063724" y="6545401"/>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24"/>
            <p:cNvSpPr/>
            <p:nvPr/>
          </p:nvSpPr>
          <p:spPr>
            <a:xfrm>
              <a:off x="2792109" y="6548607"/>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25"/>
            <p:cNvSpPr/>
            <p:nvPr/>
          </p:nvSpPr>
          <p:spPr>
            <a:xfrm>
              <a:off x="3335339" y="6551720"/>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円/楕円 26"/>
            <p:cNvSpPr/>
            <p:nvPr/>
          </p:nvSpPr>
          <p:spPr>
            <a:xfrm>
              <a:off x="3594848" y="655592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乗算記号 27"/>
            <p:cNvSpPr/>
            <p:nvPr/>
          </p:nvSpPr>
          <p:spPr>
            <a:xfrm>
              <a:off x="1338685" y="6472566"/>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9" name="乗算記号 28"/>
            <p:cNvSpPr/>
            <p:nvPr/>
          </p:nvSpPr>
          <p:spPr>
            <a:xfrm>
              <a:off x="1688506" y="6472566"/>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0" name="乗算記号 29"/>
            <p:cNvSpPr/>
            <p:nvPr/>
          </p:nvSpPr>
          <p:spPr>
            <a:xfrm>
              <a:off x="814063" y="6472566"/>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1" name="乗算記号 30"/>
            <p:cNvSpPr/>
            <p:nvPr/>
          </p:nvSpPr>
          <p:spPr>
            <a:xfrm>
              <a:off x="1949000" y="6472566"/>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2" name="乗算記号 31"/>
            <p:cNvSpPr/>
            <p:nvPr/>
          </p:nvSpPr>
          <p:spPr>
            <a:xfrm>
              <a:off x="2204456" y="6472566"/>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3" name="乗算記号 32"/>
            <p:cNvSpPr/>
            <p:nvPr/>
          </p:nvSpPr>
          <p:spPr>
            <a:xfrm>
              <a:off x="2472261" y="6472566"/>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4" name="円/楕円 33"/>
            <p:cNvSpPr/>
            <p:nvPr/>
          </p:nvSpPr>
          <p:spPr>
            <a:xfrm>
              <a:off x="1125396" y="6526566"/>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乗算記号 46"/>
            <p:cNvSpPr/>
            <p:nvPr/>
          </p:nvSpPr>
          <p:spPr>
            <a:xfrm>
              <a:off x="546600" y="6472566"/>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sp>
        <p:nvSpPr>
          <p:cNvPr id="101" name="テキスト ボックス 100"/>
          <p:cNvSpPr txBox="1"/>
          <p:nvPr/>
        </p:nvSpPr>
        <p:spPr>
          <a:xfrm>
            <a:off x="1408559" y="2417449"/>
            <a:ext cx="2784737" cy="584775"/>
          </a:xfrm>
          <a:prstGeom prst="rect">
            <a:avLst/>
          </a:prstGeom>
          <a:noFill/>
        </p:spPr>
        <p:txBody>
          <a:bodyPr wrap="none" rtlCol="0">
            <a:spAutoFit/>
          </a:bodyPr>
          <a:lstStyle/>
          <a:p>
            <a:r>
              <a:rPr kumimoji="1" lang="ja-JP" altLang="en-US" sz="3200" dirty="0"/>
              <a:t>同じ勝ちでも</a:t>
            </a:r>
            <a:r>
              <a:rPr kumimoji="1" lang="en-US" altLang="ja-JP" sz="3200" dirty="0"/>
              <a:t>…</a:t>
            </a:r>
            <a:endParaRPr kumimoji="1" lang="ja-JP" altLang="en-US" sz="3200" dirty="0"/>
          </a:p>
        </p:txBody>
      </p:sp>
      <p:sp>
        <p:nvSpPr>
          <p:cNvPr id="19" name="角丸四角形吹き出し 18"/>
          <p:cNvSpPr/>
          <p:nvPr/>
        </p:nvSpPr>
        <p:spPr>
          <a:xfrm>
            <a:off x="4806428" y="1356261"/>
            <a:ext cx="2927135" cy="2452039"/>
          </a:xfrm>
          <a:prstGeom prst="wedgeRoundRectCallout">
            <a:avLst>
              <a:gd name="adj1" fmla="val -119883"/>
              <a:gd name="adj2" fmla="val 153088"/>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grpSp>
        <p:nvGrpSpPr>
          <p:cNvPr id="49" name="グループ化 48"/>
          <p:cNvGrpSpPr/>
          <p:nvPr/>
        </p:nvGrpSpPr>
        <p:grpSpPr>
          <a:xfrm>
            <a:off x="5375294" y="1540005"/>
            <a:ext cx="1800000" cy="1800000"/>
            <a:chOff x="4594860" y="1437215"/>
            <a:chExt cx="3240000" cy="3240000"/>
          </a:xfrm>
        </p:grpSpPr>
        <p:sp>
          <p:nvSpPr>
            <p:cNvPr id="50" name="正方形/長方形 49">
              <a:extLst>
                <a:ext uri="{FF2B5EF4-FFF2-40B4-BE49-F238E27FC236}">
                  <a16:creationId xmlns:a16="http://schemas.microsoft.com/office/drawing/2014/main" id="{F83B3AB7-8861-4B78-8FDA-9CD6084C9E89}"/>
                </a:ext>
              </a:extLst>
            </p:cNvPr>
            <p:cNvSpPr/>
            <p:nvPr/>
          </p:nvSpPr>
          <p:spPr>
            <a:xfrm>
              <a:off x="4594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 name="正方形/長方形 50">
              <a:extLst>
                <a:ext uri="{FF2B5EF4-FFF2-40B4-BE49-F238E27FC236}">
                  <a16:creationId xmlns:a16="http://schemas.microsoft.com/office/drawing/2014/main" id="{482A54D5-27B8-4F2D-AD7A-D79B091FA1CB}"/>
                </a:ext>
              </a:extLst>
            </p:cNvPr>
            <p:cNvSpPr/>
            <p:nvPr/>
          </p:nvSpPr>
          <p:spPr>
            <a:xfrm>
              <a:off x="5242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2" name="正方形/長方形 51">
              <a:extLst>
                <a:ext uri="{FF2B5EF4-FFF2-40B4-BE49-F238E27FC236}">
                  <a16:creationId xmlns:a16="http://schemas.microsoft.com/office/drawing/2014/main" id="{C1D084F3-382C-40CE-B976-29F6E197F859}"/>
                </a:ext>
              </a:extLst>
            </p:cNvPr>
            <p:cNvSpPr/>
            <p:nvPr/>
          </p:nvSpPr>
          <p:spPr>
            <a:xfrm>
              <a:off x="7186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3" name="正方形/長方形 52">
              <a:extLst>
                <a:ext uri="{FF2B5EF4-FFF2-40B4-BE49-F238E27FC236}">
                  <a16:creationId xmlns:a16="http://schemas.microsoft.com/office/drawing/2014/main" id="{8E969007-ADDC-4113-AC8C-BB77D77240C7}"/>
                </a:ext>
              </a:extLst>
            </p:cNvPr>
            <p:cNvSpPr/>
            <p:nvPr/>
          </p:nvSpPr>
          <p:spPr>
            <a:xfrm>
              <a:off x="6538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4" name="正方形/長方形 53">
              <a:extLst>
                <a:ext uri="{FF2B5EF4-FFF2-40B4-BE49-F238E27FC236}">
                  <a16:creationId xmlns:a16="http://schemas.microsoft.com/office/drawing/2014/main" id="{6D79E0BA-D35E-47CE-A75F-58622E5E8903}"/>
                </a:ext>
              </a:extLst>
            </p:cNvPr>
            <p:cNvSpPr/>
            <p:nvPr/>
          </p:nvSpPr>
          <p:spPr>
            <a:xfrm>
              <a:off x="5890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a:extLst>
                <a:ext uri="{FF2B5EF4-FFF2-40B4-BE49-F238E27FC236}">
                  <a16:creationId xmlns:a16="http://schemas.microsoft.com/office/drawing/2014/main" id="{2D0713FD-9EB7-4750-B47B-A1D0636DB4C0}"/>
                </a:ext>
              </a:extLst>
            </p:cNvPr>
            <p:cNvSpPr/>
            <p:nvPr/>
          </p:nvSpPr>
          <p:spPr>
            <a:xfrm>
              <a:off x="4594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6" name="正方形/長方形 55">
              <a:extLst>
                <a:ext uri="{FF2B5EF4-FFF2-40B4-BE49-F238E27FC236}">
                  <a16:creationId xmlns:a16="http://schemas.microsoft.com/office/drawing/2014/main" id="{9ED35389-B638-4F69-9B26-8D560DE44819}"/>
                </a:ext>
              </a:extLst>
            </p:cNvPr>
            <p:cNvSpPr/>
            <p:nvPr/>
          </p:nvSpPr>
          <p:spPr>
            <a:xfrm>
              <a:off x="5242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7" name="正方形/長方形 56">
              <a:extLst>
                <a:ext uri="{FF2B5EF4-FFF2-40B4-BE49-F238E27FC236}">
                  <a16:creationId xmlns:a16="http://schemas.microsoft.com/office/drawing/2014/main" id="{4A0CF798-3C9E-4033-B11A-EB25163BD582}"/>
                </a:ext>
              </a:extLst>
            </p:cNvPr>
            <p:cNvSpPr/>
            <p:nvPr/>
          </p:nvSpPr>
          <p:spPr>
            <a:xfrm>
              <a:off x="7186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8" name="正方形/長方形 57">
              <a:extLst>
                <a:ext uri="{FF2B5EF4-FFF2-40B4-BE49-F238E27FC236}">
                  <a16:creationId xmlns:a16="http://schemas.microsoft.com/office/drawing/2014/main" id="{C7AA66E7-CABF-44A7-AFB7-73005BAF19E7}"/>
                </a:ext>
              </a:extLst>
            </p:cNvPr>
            <p:cNvSpPr/>
            <p:nvPr/>
          </p:nvSpPr>
          <p:spPr>
            <a:xfrm>
              <a:off x="6538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9" name="正方形/長方形 58">
              <a:extLst>
                <a:ext uri="{FF2B5EF4-FFF2-40B4-BE49-F238E27FC236}">
                  <a16:creationId xmlns:a16="http://schemas.microsoft.com/office/drawing/2014/main" id="{B9ED5EF6-D476-4DEA-9585-BF13C1E26B12}"/>
                </a:ext>
              </a:extLst>
            </p:cNvPr>
            <p:cNvSpPr/>
            <p:nvPr/>
          </p:nvSpPr>
          <p:spPr>
            <a:xfrm>
              <a:off x="5890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0" name="正方形/長方形 59">
              <a:extLst>
                <a:ext uri="{FF2B5EF4-FFF2-40B4-BE49-F238E27FC236}">
                  <a16:creationId xmlns:a16="http://schemas.microsoft.com/office/drawing/2014/main" id="{9C518613-C236-4D3A-991D-651EDB13D2AD}"/>
                </a:ext>
              </a:extLst>
            </p:cNvPr>
            <p:cNvSpPr/>
            <p:nvPr/>
          </p:nvSpPr>
          <p:spPr>
            <a:xfrm>
              <a:off x="4594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1" name="正方形/長方形 60">
              <a:extLst>
                <a:ext uri="{FF2B5EF4-FFF2-40B4-BE49-F238E27FC236}">
                  <a16:creationId xmlns:a16="http://schemas.microsoft.com/office/drawing/2014/main" id="{3607DEB6-EF44-4DAC-B190-C29AEBB5AD6D}"/>
                </a:ext>
              </a:extLst>
            </p:cNvPr>
            <p:cNvSpPr/>
            <p:nvPr/>
          </p:nvSpPr>
          <p:spPr>
            <a:xfrm>
              <a:off x="5242860" y="2733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2" name="正方形/長方形 61">
              <a:extLst>
                <a:ext uri="{FF2B5EF4-FFF2-40B4-BE49-F238E27FC236}">
                  <a16:creationId xmlns:a16="http://schemas.microsoft.com/office/drawing/2014/main" id="{463F5353-5332-4940-821F-A898C1983FFA}"/>
                </a:ext>
              </a:extLst>
            </p:cNvPr>
            <p:cNvSpPr/>
            <p:nvPr/>
          </p:nvSpPr>
          <p:spPr>
            <a:xfrm>
              <a:off x="7186860" y="2733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3" name="正方形/長方形 62">
              <a:extLst>
                <a:ext uri="{FF2B5EF4-FFF2-40B4-BE49-F238E27FC236}">
                  <a16:creationId xmlns:a16="http://schemas.microsoft.com/office/drawing/2014/main" id="{328D7153-5AA7-4376-822D-AB9510CDDD22}"/>
                </a:ext>
              </a:extLst>
            </p:cNvPr>
            <p:cNvSpPr/>
            <p:nvPr/>
          </p:nvSpPr>
          <p:spPr>
            <a:xfrm>
              <a:off x="6538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4" name="正方形/長方形 63">
              <a:extLst>
                <a:ext uri="{FF2B5EF4-FFF2-40B4-BE49-F238E27FC236}">
                  <a16:creationId xmlns:a16="http://schemas.microsoft.com/office/drawing/2014/main" id="{9FF5FAF4-6621-48C8-BD0B-541E999E4D98}"/>
                </a:ext>
              </a:extLst>
            </p:cNvPr>
            <p:cNvSpPr/>
            <p:nvPr/>
          </p:nvSpPr>
          <p:spPr>
            <a:xfrm>
              <a:off x="5890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5" name="正方形/長方形 64">
              <a:extLst>
                <a:ext uri="{FF2B5EF4-FFF2-40B4-BE49-F238E27FC236}">
                  <a16:creationId xmlns:a16="http://schemas.microsoft.com/office/drawing/2014/main" id="{A15710EC-77EF-4680-9EBA-BE3994BBAFE7}"/>
                </a:ext>
              </a:extLst>
            </p:cNvPr>
            <p:cNvSpPr/>
            <p:nvPr/>
          </p:nvSpPr>
          <p:spPr>
            <a:xfrm>
              <a:off x="4594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6" name="正方形/長方形 65">
              <a:extLst>
                <a:ext uri="{FF2B5EF4-FFF2-40B4-BE49-F238E27FC236}">
                  <a16:creationId xmlns:a16="http://schemas.microsoft.com/office/drawing/2014/main" id="{DF72C81E-EDF8-49BD-ACA0-831F5B7EEA69}"/>
                </a:ext>
              </a:extLst>
            </p:cNvPr>
            <p:cNvSpPr/>
            <p:nvPr/>
          </p:nvSpPr>
          <p:spPr>
            <a:xfrm>
              <a:off x="5242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7" name="正方形/長方形 66">
              <a:extLst>
                <a:ext uri="{FF2B5EF4-FFF2-40B4-BE49-F238E27FC236}">
                  <a16:creationId xmlns:a16="http://schemas.microsoft.com/office/drawing/2014/main" id="{B42406D6-7C4F-4F3D-882B-BE9C0BC8E4AD}"/>
                </a:ext>
              </a:extLst>
            </p:cNvPr>
            <p:cNvSpPr/>
            <p:nvPr/>
          </p:nvSpPr>
          <p:spPr>
            <a:xfrm>
              <a:off x="7186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8" name="正方形/長方形 67">
              <a:extLst>
                <a:ext uri="{FF2B5EF4-FFF2-40B4-BE49-F238E27FC236}">
                  <a16:creationId xmlns:a16="http://schemas.microsoft.com/office/drawing/2014/main" id="{03A057DE-B6D1-41F4-8097-2DF9EFC861DF}"/>
                </a:ext>
              </a:extLst>
            </p:cNvPr>
            <p:cNvSpPr/>
            <p:nvPr/>
          </p:nvSpPr>
          <p:spPr>
            <a:xfrm>
              <a:off x="6538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9" name="正方形/長方形 68">
              <a:extLst>
                <a:ext uri="{FF2B5EF4-FFF2-40B4-BE49-F238E27FC236}">
                  <a16:creationId xmlns:a16="http://schemas.microsoft.com/office/drawing/2014/main" id="{E801373F-531F-44FD-B4E2-0239EA938EB8}"/>
                </a:ext>
              </a:extLst>
            </p:cNvPr>
            <p:cNvSpPr/>
            <p:nvPr/>
          </p:nvSpPr>
          <p:spPr>
            <a:xfrm>
              <a:off x="5890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0" name="正方形/長方形 69">
              <a:extLst>
                <a:ext uri="{FF2B5EF4-FFF2-40B4-BE49-F238E27FC236}">
                  <a16:creationId xmlns:a16="http://schemas.microsoft.com/office/drawing/2014/main" id="{5E0E171D-8898-40BE-936B-5F4F1BAE38E9}"/>
                </a:ext>
              </a:extLst>
            </p:cNvPr>
            <p:cNvSpPr/>
            <p:nvPr/>
          </p:nvSpPr>
          <p:spPr>
            <a:xfrm>
              <a:off x="4594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1" name="正方形/長方形 70">
              <a:extLst>
                <a:ext uri="{FF2B5EF4-FFF2-40B4-BE49-F238E27FC236}">
                  <a16:creationId xmlns:a16="http://schemas.microsoft.com/office/drawing/2014/main" id="{768F9923-E617-4F30-829B-0842CD708D18}"/>
                </a:ext>
              </a:extLst>
            </p:cNvPr>
            <p:cNvSpPr/>
            <p:nvPr/>
          </p:nvSpPr>
          <p:spPr>
            <a:xfrm>
              <a:off x="5242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2" name="正方形/長方形 71">
              <a:extLst>
                <a:ext uri="{FF2B5EF4-FFF2-40B4-BE49-F238E27FC236}">
                  <a16:creationId xmlns:a16="http://schemas.microsoft.com/office/drawing/2014/main" id="{6FBC9603-9D10-4ECD-A14F-27E7C97A9FE6}"/>
                </a:ext>
              </a:extLst>
            </p:cNvPr>
            <p:cNvSpPr/>
            <p:nvPr/>
          </p:nvSpPr>
          <p:spPr>
            <a:xfrm>
              <a:off x="7186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3" name="正方形/長方形 72">
              <a:extLst>
                <a:ext uri="{FF2B5EF4-FFF2-40B4-BE49-F238E27FC236}">
                  <a16:creationId xmlns:a16="http://schemas.microsoft.com/office/drawing/2014/main" id="{5EF7CF4E-1DE1-4805-9E20-103C5ADABC25}"/>
                </a:ext>
              </a:extLst>
            </p:cNvPr>
            <p:cNvSpPr/>
            <p:nvPr/>
          </p:nvSpPr>
          <p:spPr>
            <a:xfrm>
              <a:off x="6538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4" name="正方形/長方形 73">
              <a:extLst>
                <a:ext uri="{FF2B5EF4-FFF2-40B4-BE49-F238E27FC236}">
                  <a16:creationId xmlns:a16="http://schemas.microsoft.com/office/drawing/2014/main" id="{E82146DF-40FF-49F4-8530-70571FAEC58F}"/>
                </a:ext>
              </a:extLst>
            </p:cNvPr>
            <p:cNvSpPr/>
            <p:nvPr/>
          </p:nvSpPr>
          <p:spPr>
            <a:xfrm>
              <a:off x="5890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102" name="テキスト ボックス 101"/>
          <p:cNvSpPr txBox="1"/>
          <p:nvPr/>
        </p:nvSpPr>
        <p:spPr>
          <a:xfrm>
            <a:off x="5670046" y="3304151"/>
            <a:ext cx="1197764" cy="461665"/>
          </a:xfrm>
          <a:prstGeom prst="rect">
            <a:avLst/>
          </a:prstGeom>
          <a:noFill/>
        </p:spPr>
        <p:txBody>
          <a:bodyPr wrap="none" rtlCol="0">
            <a:spAutoFit/>
          </a:bodyPr>
          <a:lstStyle/>
          <a:p>
            <a:r>
              <a:rPr kumimoji="1" lang="ja-JP" altLang="en-US" sz="2400" dirty="0">
                <a:solidFill>
                  <a:schemeClr val="accent1"/>
                </a:solidFill>
              </a:rPr>
              <a:t>ぎりぎり</a:t>
            </a:r>
          </a:p>
        </p:txBody>
      </p:sp>
      <p:sp>
        <p:nvSpPr>
          <p:cNvPr id="104" name="角丸四角形吹き出し 103"/>
          <p:cNvSpPr/>
          <p:nvPr/>
        </p:nvSpPr>
        <p:spPr>
          <a:xfrm>
            <a:off x="4802743" y="3939128"/>
            <a:ext cx="2930820" cy="2452039"/>
          </a:xfrm>
          <a:prstGeom prst="wedgeRoundRectCallout">
            <a:avLst>
              <a:gd name="adj1" fmla="val -77261"/>
              <a:gd name="adj2" fmla="val 48034"/>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grpSp>
        <p:nvGrpSpPr>
          <p:cNvPr id="100" name="グループ化 99"/>
          <p:cNvGrpSpPr/>
          <p:nvPr/>
        </p:nvGrpSpPr>
        <p:grpSpPr>
          <a:xfrm>
            <a:off x="5325347" y="4132446"/>
            <a:ext cx="1800000" cy="1800000"/>
            <a:chOff x="4594860" y="1437215"/>
            <a:chExt cx="3240000" cy="3240000"/>
          </a:xfrm>
        </p:grpSpPr>
        <p:sp>
          <p:nvSpPr>
            <p:cNvPr id="75" name="正方形/長方形 74">
              <a:extLst>
                <a:ext uri="{FF2B5EF4-FFF2-40B4-BE49-F238E27FC236}">
                  <a16:creationId xmlns:a16="http://schemas.microsoft.com/office/drawing/2014/main" id="{F83B3AB7-8861-4B78-8FDA-9CD6084C9E89}"/>
                </a:ext>
              </a:extLst>
            </p:cNvPr>
            <p:cNvSpPr/>
            <p:nvPr/>
          </p:nvSpPr>
          <p:spPr>
            <a:xfrm>
              <a:off x="4594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6" name="正方形/長方形 75">
              <a:extLst>
                <a:ext uri="{FF2B5EF4-FFF2-40B4-BE49-F238E27FC236}">
                  <a16:creationId xmlns:a16="http://schemas.microsoft.com/office/drawing/2014/main" id="{482A54D5-27B8-4F2D-AD7A-D79B091FA1CB}"/>
                </a:ext>
              </a:extLst>
            </p:cNvPr>
            <p:cNvSpPr/>
            <p:nvPr/>
          </p:nvSpPr>
          <p:spPr>
            <a:xfrm>
              <a:off x="5242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7" name="正方形/長方形 76">
              <a:extLst>
                <a:ext uri="{FF2B5EF4-FFF2-40B4-BE49-F238E27FC236}">
                  <a16:creationId xmlns:a16="http://schemas.microsoft.com/office/drawing/2014/main" id="{C1D084F3-382C-40CE-B976-29F6E197F859}"/>
                </a:ext>
              </a:extLst>
            </p:cNvPr>
            <p:cNvSpPr/>
            <p:nvPr/>
          </p:nvSpPr>
          <p:spPr>
            <a:xfrm>
              <a:off x="7186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a:extLst>
                <a:ext uri="{FF2B5EF4-FFF2-40B4-BE49-F238E27FC236}">
                  <a16:creationId xmlns:a16="http://schemas.microsoft.com/office/drawing/2014/main" id="{8E969007-ADDC-4113-AC8C-BB77D77240C7}"/>
                </a:ext>
              </a:extLst>
            </p:cNvPr>
            <p:cNvSpPr/>
            <p:nvPr/>
          </p:nvSpPr>
          <p:spPr>
            <a:xfrm>
              <a:off x="6538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a:extLst>
                <a:ext uri="{FF2B5EF4-FFF2-40B4-BE49-F238E27FC236}">
                  <a16:creationId xmlns:a16="http://schemas.microsoft.com/office/drawing/2014/main" id="{6D79E0BA-D35E-47CE-A75F-58622E5E8903}"/>
                </a:ext>
              </a:extLst>
            </p:cNvPr>
            <p:cNvSpPr/>
            <p:nvPr/>
          </p:nvSpPr>
          <p:spPr>
            <a:xfrm>
              <a:off x="5890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0" name="正方形/長方形 79">
              <a:extLst>
                <a:ext uri="{FF2B5EF4-FFF2-40B4-BE49-F238E27FC236}">
                  <a16:creationId xmlns:a16="http://schemas.microsoft.com/office/drawing/2014/main" id="{2D0713FD-9EB7-4750-B47B-A1D0636DB4C0}"/>
                </a:ext>
              </a:extLst>
            </p:cNvPr>
            <p:cNvSpPr/>
            <p:nvPr/>
          </p:nvSpPr>
          <p:spPr>
            <a:xfrm>
              <a:off x="4594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1" name="正方形/長方形 80">
              <a:extLst>
                <a:ext uri="{FF2B5EF4-FFF2-40B4-BE49-F238E27FC236}">
                  <a16:creationId xmlns:a16="http://schemas.microsoft.com/office/drawing/2014/main" id="{9ED35389-B638-4F69-9B26-8D560DE44819}"/>
                </a:ext>
              </a:extLst>
            </p:cNvPr>
            <p:cNvSpPr/>
            <p:nvPr/>
          </p:nvSpPr>
          <p:spPr>
            <a:xfrm>
              <a:off x="5242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2" name="正方形/長方形 81">
              <a:extLst>
                <a:ext uri="{FF2B5EF4-FFF2-40B4-BE49-F238E27FC236}">
                  <a16:creationId xmlns:a16="http://schemas.microsoft.com/office/drawing/2014/main" id="{4A0CF798-3C9E-4033-B11A-EB25163BD582}"/>
                </a:ext>
              </a:extLst>
            </p:cNvPr>
            <p:cNvSpPr/>
            <p:nvPr/>
          </p:nvSpPr>
          <p:spPr>
            <a:xfrm>
              <a:off x="7186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3" name="正方形/長方形 82">
              <a:extLst>
                <a:ext uri="{FF2B5EF4-FFF2-40B4-BE49-F238E27FC236}">
                  <a16:creationId xmlns:a16="http://schemas.microsoft.com/office/drawing/2014/main" id="{C7AA66E7-CABF-44A7-AFB7-73005BAF19E7}"/>
                </a:ext>
              </a:extLst>
            </p:cNvPr>
            <p:cNvSpPr/>
            <p:nvPr/>
          </p:nvSpPr>
          <p:spPr>
            <a:xfrm>
              <a:off x="6538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4" name="正方形/長方形 83">
              <a:extLst>
                <a:ext uri="{FF2B5EF4-FFF2-40B4-BE49-F238E27FC236}">
                  <a16:creationId xmlns:a16="http://schemas.microsoft.com/office/drawing/2014/main" id="{B9ED5EF6-D476-4DEA-9585-BF13C1E26B12}"/>
                </a:ext>
              </a:extLst>
            </p:cNvPr>
            <p:cNvSpPr/>
            <p:nvPr/>
          </p:nvSpPr>
          <p:spPr>
            <a:xfrm>
              <a:off x="5890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5" name="正方形/長方形 84">
              <a:extLst>
                <a:ext uri="{FF2B5EF4-FFF2-40B4-BE49-F238E27FC236}">
                  <a16:creationId xmlns:a16="http://schemas.microsoft.com/office/drawing/2014/main" id="{9C518613-C236-4D3A-991D-651EDB13D2AD}"/>
                </a:ext>
              </a:extLst>
            </p:cNvPr>
            <p:cNvSpPr/>
            <p:nvPr/>
          </p:nvSpPr>
          <p:spPr>
            <a:xfrm>
              <a:off x="4594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6" name="正方形/長方形 85">
              <a:extLst>
                <a:ext uri="{FF2B5EF4-FFF2-40B4-BE49-F238E27FC236}">
                  <a16:creationId xmlns:a16="http://schemas.microsoft.com/office/drawing/2014/main" id="{3607DEB6-EF44-4DAC-B190-C29AEBB5AD6D}"/>
                </a:ext>
              </a:extLst>
            </p:cNvPr>
            <p:cNvSpPr/>
            <p:nvPr/>
          </p:nvSpPr>
          <p:spPr>
            <a:xfrm>
              <a:off x="5242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7" name="正方形/長方形 86">
              <a:extLst>
                <a:ext uri="{FF2B5EF4-FFF2-40B4-BE49-F238E27FC236}">
                  <a16:creationId xmlns:a16="http://schemas.microsoft.com/office/drawing/2014/main" id="{463F5353-5332-4940-821F-A898C1983FFA}"/>
                </a:ext>
              </a:extLst>
            </p:cNvPr>
            <p:cNvSpPr/>
            <p:nvPr/>
          </p:nvSpPr>
          <p:spPr>
            <a:xfrm>
              <a:off x="7186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8" name="正方形/長方形 87">
              <a:extLst>
                <a:ext uri="{FF2B5EF4-FFF2-40B4-BE49-F238E27FC236}">
                  <a16:creationId xmlns:a16="http://schemas.microsoft.com/office/drawing/2014/main" id="{328D7153-5AA7-4376-822D-AB9510CDDD22}"/>
                </a:ext>
              </a:extLst>
            </p:cNvPr>
            <p:cNvSpPr/>
            <p:nvPr/>
          </p:nvSpPr>
          <p:spPr>
            <a:xfrm>
              <a:off x="6538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9" name="正方形/長方形 88">
              <a:extLst>
                <a:ext uri="{FF2B5EF4-FFF2-40B4-BE49-F238E27FC236}">
                  <a16:creationId xmlns:a16="http://schemas.microsoft.com/office/drawing/2014/main" id="{9FF5FAF4-6621-48C8-BD0B-541E999E4D98}"/>
                </a:ext>
              </a:extLst>
            </p:cNvPr>
            <p:cNvSpPr/>
            <p:nvPr/>
          </p:nvSpPr>
          <p:spPr>
            <a:xfrm>
              <a:off x="5890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0" name="正方形/長方形 89">
              <a:extLst>
                <a:ext uri="{FF2B5EF4-FFF2-40B4-BE49-F238E27FC236}">
                  <a16:creationId xmlns:a16="http://schemas.microsoft.com/office/drawing/2014/main" id="{A15710EC-77EF-4680-9EBA-BE3994BBAFE7}"/>
                </a:ext>
              </a:extLst>
            </p:cNvPr>
            <p:cNvSpPr/>
            <p:nvPr/>
          </p:nvSpPr>
          <p:spPr>
            <a:xfrm>
              <a:off x="4594860" y="3381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1" name="正方形/長方形 90">
              <a:extLst>
                <a:ext uri="{FF2B5EF4-FFF2-40B4-BE49-F238E27FC236}">
                  <a16:creationId xmlns:a16="http://schemas.microsoft.com/office/drawing/2014/main" id="{DF72C81E-EDF8-49BD-ACA0-831F5B7EEA69}"/>
                </a:ext>
              </a:extLst>
            </p:cNvPr>
            <p:cNvSpPr/>
            <p:nvPr/>
          </p:nvSpPr>
          <p:spPr>
            <a:xfrm>
              <a:off x="5242860" y="3381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2" name="正方形/長方形 91">
              <a:extLst>
                <a:ext uri="{FF2B5EF4-FFF2-40B4-BE49-F238E27FC236}">
                  <a16:creationId xmlns:a16="http://schemas.microsoft.com/office/drawing/2014/main" id="{B42406D6-7C4F-4F3D-882B-BE9C0BC8E4AD}"/>
                </a:ext>
              </a:extLst>
            </p:cNvPr>
            <p:cNvSpPr/>
            <p:nvPr/>
          </p:nvSpPr>
          <p:spPr>
            <a:xfrm>
              <a:off x="7186860" y="3381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3" name="正方形/長方形 92">
              <a:extLst>
                <a:ext uri="{FF2B5EF4-FFF2-40B4-BE49-F238E27FC236}">
                  <a16:creationId xmlns:a16="http://schemas.microsoft.com/office/drawing/2014/main" id="{03A057DE-B6D1-41F4-8097-2DF9EFC861DF}"/>
                </a:ext>
              </a:extLst>
            </p:cNvPr>
            <p:cNvSpPr/>
            <p:nvPr/>
          </p:nvSpPr>
          <p:spPr>
            <a:xfrm>
              <a:off x="6538860" y="3381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4" name="正方形/長方形 93">
              <a:extLst>
                <a:ext uri="{FF2B5EF4-FFF2-40B4-BE49-F238E27FC236}">
                  <a16:creationId xmlns:a16="http://schemas.microsoft.com/office/drawing/2014/main" id="{E801373F-531F-44FD-B4E2-0239EA938EB8}"/>
                </a:ext>
              </a:extLst>
            </p:cNvPr>
            <p:cNvSpPr/>
            <p:nvPr/>
          </p:nvSpPr>
          <p:spPr>
            <a:xfrm>
              <a:off x="5890860" y="3381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5" name="正方形/長方形 94">
              <a:extLst>
                <a:ext uri="{FF2B5EF4-FFF2-40B4-BE49-F238E27FC236}">
                  <a16:creationId xmlns:a16="http://schemas.microsoft.com/office/drawing/2014/main" id="{5E0E171D-8898-40BE-936B-5F4F1BAE38E9}"/>
                </a:ext>
              </a:extLst>
            </p:cNvPr>
            <p:cNvSpPr/>
            <p:nvPr/>
          </p:nvSpPr>
          <p:spPr>
            <a:xfrm>
              <a:off x="4594860" y="4029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6" name="正方形/長方形 95">
              <a:extLst>
                <a:ext uri="{FF2B5EF4-FFF2-40B4-BE49-F238E27FC236}">
                  <a16:creationId xmlns:a16="http://schemas.microsoft.com/office/drawing/2014/main" id="{768F9923-E617-4F30-829B-0842CD708D18}"/>
                </a:ext>
              </a:extLst>
            </p:cNvPr>
            <p:cNvSpPr/>
            <p:nvPr/>
          </p:nvSpPr>
          <p:spPr>
            <a:xfrm>
              <a:off x="5242860" y="4029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7" name="正方形/長方形 96">
              <a:extLst>
                <a:ext uri="{FF2B5EF4-FFF2-40B4-BE49-F238E27FC236}">
                  <a16:creationId xmlns:a16="http://schemas.microsoft.com/office/drawing/2014/main" id="{6FBC9603-9D10-4ECD-A14F-27E7C97A9FE6}"/>
                </a:ext>
              </a:extLst>
            </p:cNvPr>
            <p:cNvSpPr/>
            <p:nvPr/>
          </p:nvSpPr>
          <p:spPr>
            <a:xfrm>
              <a:off x="7186860" y="4029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8" name="正方形/長方形 97">
              <a:extLst>
                <a:ext uri="{FF2B5EF4-FFF2-40B4-BE49-F238E27FC236}">
                  <a16:creationId xmlns:a16="http://schemas.microsoft.com/office/drawing/2014/main" id="{5EF7CF4E-1DE1-4805-9E20-103C5ADABC25}"/>
                </a:ext>
              </a:extLst>
            </p:cNvPr>
            <p:cNvSpPr/>
            <p:nvPr/>
          </p:nvSpPr>
          <p:spPr>
            <a:xfrm>
              <a:off x="6538860" y="4029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9" name="正方形/長方形 98">
              <a:extLst>
                <a:ext uri="{FF2B5EF4-FFF2-40B4-BE49-F238E27FC236}">
                  <a16:creationId xmlns:a16="http://schemas.microsoft.com/office/drawing/2014/main" id="{E82146DF-40FF-49F4-8530-70571FAEC58F}"/>
                </a:ext>
              </a:extLst>
            </p:cNvPr>
            <p:cNvSpPr/>
            <p:nvPr/>
          </p:nvSpPr>
          <p:spPr>
            <a:xfrm>
              <a:off x="5890860" y="4029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103" name="テキスト ボックス 102"/>
          <p:cNvSpPr txBox="1"/>
          <p:nvPr/>
        </p:nvSpPr>
        <p:spPr>
          <a:xfrm>
            <a:off x="5865347" y="5896592"/>
            <a:ext cx="803425" cy="461665"/>
          </a:xfrm>
          <a:prstGeom prst="rect">
            <a:avLst/>
          </a:prstGeom>
          <a:noFill/>
        </p:spPr>
        <p:txBody>
          <a:bodyPr wrap="none" rtlCol="0">
            <a:spAutoFit/>
          </a:bodyPr>
          <a:lstStyle/>
          <a:p>
            <a:r>
              <a:rPr kumimoji="1" lang="ja-JP" altLang="en-US" sz="2400" dirty="0">
                <a:solidFill>
                  <a:srgbClr val="FF0000"/>
                </a:solidFill>
              </a:rPr>
              <a:t>圧勝</a:t>
            </a:r>
          </a:p>
        </p:txBody>
      </p:sp>
      <p:sp>
        <p:nvSpPr>
          <p:cNvPr id="114" name="角丸四角形吹き出し 113"/>
          <p:cNvSpPr/>
          <p:nvPr/>
        </p:nvSpPr>
        <p:spPr>
          <a:xfrm>
            <a:off x="6945347" y="6107744"/>
            <a:ext cx="1460594" cy="461665"/>
          </a:xfrm>
          <a:prstGeom prst="wedgeRoundRectCallout">
            <a:avLst>
              <a:gd name="adj1" fmla="val -16344"/>
              <a:gd name="adj2" fmla="val 48402"/>
              <a:gd name="adj3" fmla="val 16667"/>
            </a:avLst>
          </a:prstGeom>
          <a:solidFill>
            <a:srgbClr val="FF0000"/>
          </a:solidFill>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400" dirty="0">
                <a:solidFill>
                  <a:schemeClr val="bg1"/>
                </a:solidFill>
              </a:rPr>
              <a:t>評価：高</a:t>
            </a:r>
          </a:p>
        </p:txBody>
      </p:sp>
      <p:sp>
        <p:nvSpPr>
          <p:cNvPr id="108" name="角丸四角形吹き出し 107"/>
          <p:cNvSpPr/>
          <p:nvPr/>
        </p:nvSpPr>
        <p:spPr>
          <a:xfrm>
            <a:off x="7031653" y="3465960"/>
            <a:ext cx="1460594" cy="461665"/>
          </a:xfrm>
          <a:prstGeom prst="wedgeRoundRectCallout">
            <a:avLst>
              <a:gd name="adj1" fmla="val -16344"/>
              <a:gd name="adj2" fmla="val 48402"/>
              <a:gd name="adj3" fmla="val 16667"/>
            </a:avLst>
          </a:prstGeom>
          <a:solidFill>
            <a:schemeClr val="accent1"/>
          </a:solidFill>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400" dirty="0">
                <a:solidFill>
                  <a:schemeClr val="bg1"/>
                </a:solidFill>
              </a:rPr>
              <a:t>評価：低</a:t>
            </a:r>
          </a:p>
        </p:txBody>
      </p:sp>
      <p:cxnSp>
        <p:nvCxnSpPr>
          <p:cNvPr id="35" name="直線矢印コネクタ 34">
            <a:extLst>
              <a:ext uri="{FF2B5EF4-FFF2-40B4-BE49-F238E27FC236}">
                <a16:creationId xmlns:a16="http://schemas.microsoft.com/office/drawing/2014/main" id="{B498D76F-E10E-4793-8E52-4970EF7B5094}"/>
              </a:ext>
            </a:extLst>
          </p:cNvPr>
          <p:cNvCxnSpPr>
            <a:cxnSpLocks/>
          </p:cNvCxnSpPr>
          <p:nvPr/>
        </p:nvCxnSpPr>
        <p:spPr>
          <a:xfrm flipH="1">
            <a:off x="2751909" y="3160005"/>
            <a:ext cx="348301" cy="3117337"/>
          </a:xfrm>
          <a:prstGeom prst="straightConnector1">
            <a:avLst/>
          </a:prstGeom>
          <a:ln>
            <a:tailEnd type="triangle"/>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5" name="直線矢印コネクタ 104">
            <a:extLst>
              <a:ext uri="{FF2B5EF4-FFF2-40B4-BE49-F238E27FC236}">
                <a16:creationId xmlns:a16="http://schemas.microsoft.com/office/drawing/2014/main" id="{A60593D9-EF04-47B8-A5AF-0AF7A61152E7}"/>
              </a:ext>
            </a:extLst>
          </p:cNvPr>
          <p:cNvCxnSpPr>
            <a:cxnSpLocks/>
          </p:cNvCxnSpPr>
          <p:nvPr/>
        </p:nvCxnSpPr>
        <p:spPr>
          <a:xfrm>
            <a:off x="3376785" y="3050546"/>
            <a:ext cx="580696" cy="3220624"/>
          </a:xfrm>
          <a:prstGeom prst="straightConnector1">
            <a:avLst/>
          </a:prstGeom>
          <a:ln>
            <a:tailEnd type="triangle"/>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58384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barn(inVertical)">
                                      <p:cBhvr>
                                        <p:cTn id="7" dur="500"/>
                                        <p:tgtEl>
                                          <p:spTgt spid="4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1"/>
                                        </p:tgtEl>
                                        <p:attrNameLst>
                                          <p:attrName>style.visibility</p:attrName>
                                        </p:attrNameLst>
                                      </p:cBhvr>
                                      <p:to>
                                        <p:strVal val="visible"/>
                                      </p:to>
                                    </p:set>
                                    <p:animEffect transition="in" filter="fade">
                                      <p:cBhvr>
                                        <p:cTn id="12" dur="500"/>
                                        <p:tgtEl>
                                          <p:spTgt spid="101"/>
                                        </p:tgtEl>
                                      </p:cBhvr>
                                    </p:animEffect>
                                  </p:childTnLst>
                                </p:cTn>
                              </p:par>
                              <p:par>
                                <p:cTn id="13" presetID="22" presetClass="entr" presetSubtype="1" fill="hold" nodeType="withEffect">
                                  <p:stCondLst>
                                    <p:cond delay="0"/>
                                  </p:stCondLst>
                                  <p:childTnLst>
                                    <p:set>
                                      <p:cBhvr>
                                        <p:cTn id="14" dur="1" fill="hold">
                                          <p:stCondLst>
                                            <p:cond delay="0"/>
                                          </p:stCondLst>
                                        </p:cTn>
                                        <p:tgtEl>
                                          <p:spTgt spid="35"/>
                                        </p:tgtEl>
                                        <p:attrNameLst>
                                          <p:attrName>style.visibility</p:attrName>
                                        </p:attrNameLst>
                                      </p:cBhvr>
                                      <p:to>
                                        <p:strVal val="visible"/>
                                      </p:to>
                                    </p:set>
                                    <p:animEffect transition="in" filter="wipe(up)">
                                      <p:cBhvr>
                                        <p:cTn id="15" dur="500"/>
                                        <p:tgtEl>
                                          <p:spTgt spid="35"/>
                                        </p:tgtEl>
                                      </p:cBhvr>
                                    </p:animEffect>
                                  </p:childTnLst>
                                </p:cTn>
                              </p:par>
                              <p:par>
                                <p:cTn id="16" presetID="22" presetClass="entr" presetSubtype="1" fill="hold" nodeType="withEffect">
                                  <p:stCondLst>
                                    <p:cond delay="0"/>
                                  </p:stCondLst>
                                  <p:childTnLst>
                                    <p:set>
                                      <p:cBhvr>
                                        <p:cTn id="17" dur="1" fill="hold">
                                          <p:stCondLst>
                                            <p:cond delay="0"/>
                                          </p:stCondLst>
                                        </p:cTn>
                                        <p:tgtEl>
                                          <p:spTgt spid="105"/>
                                        </p:tgtEl>
                                        <p:attrNameLst>
                                          <p:attrName>style.visibility</p:attrName>
                                        </p:attrNameLst>
                                      </p:cBhvr>
                                      <p:to>
                                        <p:strVal val="visible"/>
                                      </p:to>
                                    </p:set>
                                    <p:animEffect transition="in" filter="wipe(up)">
                                      <p:cBhvr>
                                        <p:cTn id="18" dur="500"/>
                                        <p:tgtEl>
                                          <p:spTgt spid="105"/>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wipe(left)">
                                      <p:cBhvr>
                                        <p:cTn id="23" dur="500"/>
                                        <p:tgtEl>
                                          <p:spTgt spid="19"/>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49"/>
                                        </p:tgtEl>
                                        <p:attrNameLst>
                                          <p:attrName>style.visibility</p:attrName>
                                        </p:attrNameLst>
                                      </p:cBhvr>
                                      <p:to>
                                        <p:strVal val="visible"/>
                                      </p:to>
                                    </p:set>
                                    <p:animEffect transition="in" filter="fade">
                                      <p:cBhvr>
                                        <p:cTn id="28" dur="500"/>
                                        <p:tgtEl>
                                          <p:spTgt spid="49"/>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02"/>
                                        </p:tgtEl>
                                        <p:attrNameLst>
                                          <p:attrName>style.visibility</p:attrName>
                                        </p:attrNameLst>
                                      </p:cBhvr>
                                      <p:to>
                                        <p:strVal val="visible"/>
                                      </p:to>
                                    </p:set>
                                    <p:animEffect transition="in" filter="fade">
                                      <p:cBhvr>
                                        <p:cTn id="31" dur="500"/>
                                        <p:tgtEl>
                                          <p:spTgt spid="102"/>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104"/>
                                        </p:tgtEl>
                                        <p:attrNameLst>
                                          <p:attrName>style.visibility</p:attrName>
                                        </p:attrNameLst>
                                      </p:cBhvr>
                                      <p:to>
                                        <p:strVal val="visible"/>
                                      </p:to>
                                    </p:set>
                                    <p:animEffect transition="in" filter="wipe(left)">
                                      <p:cBhvr>
                                        <p:cTn id="36" dur="500"/>
                                        <p:tgtEl>
                                          <p:spTgt spid="104"/>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100"/>
                                        </p:tgtEl>
                                        <p:attrNameLst>
                                          <p:attrName>style.visibility</p:attrName>
                                        </p:attrNameLst>
                                      </p:cBhvr>
                                      <p:to>
                                        <p:strVal val="visible"/>
                                      </p:to>
                                    </p:set>
                                    <p:animEffect transition="in" filter="fade">
                                      <p:cBhvr>
                                        <p:cTn id="41" dur="500"/>
                                        <p:tgtEl>
                                          <p:spTgt spid="100"/>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03"/>
                                        </p:tgtEl>
                                        <p:attrNameLst>
                                          <p:attrName>style.visibility</p:attrName>
                                        </p:attrNameLst>
                                      </p:cBhvr>
                                      <p:to>
                                        <p:strVal val="visible"/>
                                      </p:to>
                                    </p:set>
                                    <p:animEffect transition="in" filter="fade">
                                      <p:cBhvr>
                                        <p:cTn id="44" dur="500"/>
                                        <p:tgtEl>
                                          <p:spTgt spid="103"/>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4" fill="hold" grpId="0" nodeType="clickEffect">
                                  <p:stCondLst>
                                    <p:cond delay="0"/>
                                  </p:stCondLst>
                                  <p:childTnLst>
                                    <p:set>
                                      <p:cBhvr>
                                        <p:cTn id="48" dur="1" fill="hold">
                                          <p:stCondLst>
                                            <p:cond delay="0"/>
                                          </p:stCondLst>
                                        </p:cTn>
                                        <p:tgtEl>
                                          <p:spTgt spid="114"/>
                                        </p:tgtEl>
                                        <p:attrNameLst>
                                          <p:attrName>style.visibility</p:attrName>
                                        </p:attrNameLst>
                                      </p:cBhvr>
                                      <p:to>
                                        <p:strVal val="visible"/>
                                      </p:to>
                                    </p:set>
                                    <p:animEffect transition="in" filter="wipe(down)">
                                      <p:cBhvr>
                                        <p:cTn id="49" dur="500"/>
                                        <p:tgtEl>
                                          <p:spTgt spid="114"/>
                                        </p:tgtEl>
                                      </p:cBhvr>
                                    </p:animEffect>
                                  </p:childTnLst>
                                </p:cTn>
                              </p:par>
                              <p:par>
                                <p:cTn id="50" presetID="22" presetClass="entr" presetSubtype="4" fill="hold" grpId="0" nodeType="withEffect">
                                  <p:stCondLst>
                                    <p:cond delay="0"/>
                                  </p:stCondLst>
                                  <p:childTnLst>
                                    <p:set>
                                      <p:cBhvr>
                                        <p:cTn id="51" dur="1" fill="hold">
                                          <p:stCondLst>
                                            <p:cond delay="0"/>
                                          </p:stCondLst>
                                        </p:cTn>
                                        <p:tgtEl>
                                          <p:spTgt spid="108"/>
                                        </p:tgtEl>
                                        <p:attrNameLst>
                                          <p:attrName>style.visibility</p:attrName>
                                        </p:attrNameLst>
                                      </p:cBhvr>
                                      <p:to>
                                        <p:strVal val="visible"/>
                                      </p:to>
                                    </p:set>
                                    <p:animEffect transition="in" filter="wipe(down)">
                                      <p:cBhvr>
                                        <p:cTn id="52" dur="500"/>
                                        <p:tgtEl>
                                          <p:spTgt spid="1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 grpId="0"/>
      <p:bldP spid="19" grpId="0" animBg="1"/>
      <p:bldP spid="102" grpId="0"/>
      <p:bldP spid="104" grpId="0" animBg="1"/>
      <p:bldP spid="103" grpId="0"/>
      <p:bldP spid="114" grpId="0" animBg="1"/>
      <p:bldP spid="108"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kumimoji="1" lang="ja-JP" altLang="en-US" dirty="0"/>
              <a:t>当面の目標</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58</a:t>
            </a:fld>
            <a:endParaRPr lang="ja-JP" altLang="en-US" dirty="0"/>
          </a:p>
        </p:txBody>
      </p:sp>
      <p:sp>
        <p:nvSpPr>
          <p:cNvPr id="39" name="コンテンツ プレースホルダー 2"/>
          <p:cNvSpPr>
            <a:spLocks noGrp="1"/>
          </p:cNvSpPr>
          <p:nvPr>
            <p:ph idx="1"/>
          </p:nvPr>
        </p:nvSpPr>
        <p:spPr>
          <a:xfrm>
            <a:off x="822959" y="758815"/>
            <a:ext cx="7543801" cy="6099185"/>
          </a:xfrm>
        </p:spPr>
        <p:txBody>
          <a:bodyPr>
            <a:noAutofit/>
          </a:bodyPr>
          <a:lstStyle/>
          <a:p>
            <a:r>
              <a:rPr lang="en-US" altLang="ja-JP" sz="4400" dirty="0">
                <a:solidFill>
                  <a:srgbClr val="FF0000"/>
                </a:solidFill>
              </a:rPr>
              <a:t>Flood-It</a:t>
            </a:r>
            <a:r>
              <a:rPr lang="ja-JP" altLang="en-US" sz="4400" dirty="0">
                <a:solidFill>
                  <a:srgbClr val="FF0000"/>
                </a:solidFill>
              </a:rPr>
              <a:t>の</a:t>
            </a:r>
            <a:r>
              <a:rPr lang="en-US" altLang="ja-JP" sz="4400" dirty="0">
                <a:solidFill>
                  <a:srgbClr val="FF0000"/>
                </a:solidFill>
              </a:rPr>
              <a:t>AI</a:t>
            </a:r>
            <a:r>
              <a:rPr lang="ja-JP" altLang="en-US" sz="4400" dirty="0">
                <a:solidFill>
                  <a:srgbClr val="FF0000"/>
                </a:solidFill>
              </a:rPr>
              <a:t>の作成</a:t>
            </a:r>
            <a:endParaRPr lang="en-US" altLang="ja-JP" sz="4400" dirty="0">
              <a:solidFill>
                <a:srgbClr val="FF0000"/>
              </a:solidFill>
            </a:endParaRPr>
          </a:p>
          <a:p>
            <a:pPr marL="457200" indent="-457200">
              <a:buFont typeface="Arial" panose="020B0604020202020204" pitchFamily="34" charset="0"/>
              <a:buChar char="•"/>
            </a:pPr>
            <a:r>
              <a:rPr lang="ja-JP" altLang="en-US" dirty="0"/>
              <a:t>モンテカルロ法の</a:t>
            </a:r>
            <a:r>
              <a:rPr lang="en-US" altLang="ja-JP" dirty="0"/>
              <a:t>AI</a:t>
            </a:r>
            <a:r>
              <a:rPr lang="ja-JP" altLang="en-US" dirty="0"/>
              <a:t>のプログラムを作る</a:t>
            </a:r>
          </a:p>
          <a:p>
            <a:pPr marL="457200" indent="-457200">
              <a:buFont typeface="Arial" panose="020B0604020202020204" pitchFamily="34" charset="0"/>
              <a:buChar char="•"/>
            </a:pPr>
            <a:r>
              <a:rPr lang="ja-JP" altLang="en-US" dirty="0"/>
              <a:t>対戦テスト用プログラムを作る</a:t>
            </a:r>
          </a:p>
          <a:p>
            <a:pPr marL="457200" indent="-457200">
              <a:buFont typeface="Arial" panose="020B0604020202020204" pitchFamily="34" charset="0"/>
              <a:buChar char="•"/>
            </a:pPr>
            <a:r>
              <a:rPr lang="ja-JP" altLang="en-US" dirty="0"/>
              <a:t>既存の</a:t>
            </a:r>
            <a:r>
              <a:rPr lang="en-US" altLang="ja-JP" dirty="0"/>
              <a:t>AI</a:t>
            </a:r>
            <a:r>
              <a:rPr lang="ja-JP" altLang="en-US" dirty="0"/>
              <a:t>と戦わせて勝率を確認する</a:t>
            </a:r>
            <a:endParaRPr lang="en-US" altLang="ja-JP" sz="4400" dirty="0">
              <a:solidFill>
                <a:srgbClr val="FF0000"/>
              </a:solidFill>
            </a:endParaRPr>
          </a:p>
          <a:p>
            <a:r>
              <a:rPr lang="en-US" altLang="ja-JP" sz="4400" dirty="0">
                <a:solidFill>
                  <a:srgbClr val="FF0000"/>
                </a:solidFill>
              </a:rPr>
              <a:t>AI</a:t>
            </a:r>
            <a:r>
              <a:rPr lang="ja-JP" altLang="en-US" sz="4400" dirty="0">
                <a:solidFill>
                  <a:srgbClr val="FF0000"/>
                </a:solidFill>
              </a:rPr>
              <a:t>の強化</a:t>
            </a:r>
            <a:endParaRPr lang="en-US" altLang="ja-JP" sz="4400" dirty="0">
              <a:solidFill>
                <a:srgbClr val="FF0000"/>
              </a:solidFill>
            </a:endParaRPr>
          </a:p>
          <a:p>
            <a:pPr marL="514350" lvl="0" indent="-514350">
              <a:buFont typeface="+mj-lt"/>
              <a:buAutoNum type="arabicPeriod"/>
            </a:pPr>
            <a:r>
              <a:rPr lang="ja-JP" altLang="en-US" dirty="0">
                <a:solidFill>
                  <a:prstClr val="black"/>
                </a:solidFill>
              </a:rPr>
              <a:t>モンテカルロ法の改善アルゴリズムを応用して強くなるか確かめてみる</a:t>
            </a:r>
            <a:endParaRPr lang="en-US" altLang="ja-JP" dirty="0">
              <a:solidFill>
                <a:prstClr val="black"/>
              </a:solidFill>
            </a:endParaRPr>
          </a:p>
          <a:p>
            <a:pPr marL="514350" lvl="0" indent="-514350">
              <a:buFont typeface="+mj-lt"/>
              <a:buAutoNum type="arabicPeriod"/>
            </a:pPr>
            <a:r>
              <a:rPr lang="ja-JP" altLang="en-US" dirty="0">
                <a:solidFill>
                  <a:prstClr val="black"/>
                </a:solidFill>
              </a:rPr>
              <a:t>同じ盤面に対するモンテカルロ法の</a:t>
            </a:r>
            <a:r>
              <a:rPr lang="en-US" altLang="ja-JP" dirty="0">
                <a:solidFill>
                  <a:prstClr val="black"/>
                </a:solidFill>
              </a:rPr>
              <a:t>AI</a:t>
            </a:r>
            <a:r>
              <a:rPr lang="ja-JP" altLang="en-US" dirty="0">
                <a:solidFill>
                  <a:prstClr val="black"/>
                </a:solidFill>
              </a:rPr>
              <a:t>の</a:t>
            </a:r>
            <a:r>
              <a:rPr lang="ja-JP" altLang="en-US" dirty="0"/>
              <a:t>操作</a:t>
            </a:r>
            <a:r>
              <a:rPr lang="ja-JP" altLang="en-US" dirty="0">
                <a:solidFill>
                  <a:prstClr val="black"/>
                </a:solidFill>
              </a:rPr>
              <a:t>と既存の</a:t>
            </a:r>
            <a:r>
              <a:rPr lang="en-US" altLang="ja-JP" dirty="0">
                <a:solidFill>
                  <a:prstClr val="black"/>
                </a:solidFill>
              </a:rPr>
              <a:t>AI</a:t>
            </a:r>
            <a:r>
              <a:rPr lang="ja-JP" altLang="en-US" dirty="0">
                <a:solidFill>
                  <a:prstClr val="black"/>
                </a:solidFill>
              </a:rPr>
              <a:t>の</a:t>
            </a:r>
            <a:r>
              <a:rPr lang="ja-JP" altLang="en-US" dirty="0"/>
              <a:t>操作</a:t>
            </a:r>
            <a:r>
              <a:rPr lang="ja-JP" altLang="en-US" dirty="0">
                <a:solidFill>
                  <a:prstClr val="black"/>
                </a:solidFill>
              </a:rPr>
              <a:t>や人間の</a:t>
            </a:r>
            <a:r>
              <a:rPr lang="ja-JP" altLang="en-US" dirty="0"/>
              <a:t>操作</a:t>
            </a:r>
            <a:r>
              <a:rPr lang="ja-JP" altLang="en-US" dirty="0">
                <a:solidFill>
                  <a:prstClr val="black"/>
                </a:solidFill>
              </a:rPr>
              <a:t>を比較し，　　　モンテカルロ法の</a:t>
            </a:r>
            <a:r>
              <a:rPr lang="ja-JP" altLang="en-US" dirty="0"/>
              <a:t>操作</a:t>
            </a:r>
            <a:r>
              <a:rPr lang="ja-JP" altLang="en-US" dirty="0">
                <a:solidFill>
                  <a:prstClr val="black"/>
                </a:solidFill>
              </a:rPr>
              <a:t>の特徴を探る</a:t>
            </a:r>
            <a:endParaRPr lang="en-US" altLang="ja-JP" dirty="0">
              <a:solidFill>
                <a:prstClr val="black"/>
              </a:solidFill>
            </a:endParaRPr>
          </a:p>
          <a:p>
            <a:pPr marL="514350" lvl="0" indent="-514350">
              <a:buFont typeface="+mj-lt"/>
              <a:buAutoNum type="arabicPeriod"/>
            </a:pPr>
            <a:r>
              <a:rPr lang="ja-JP" altLang="en-US" dirty="0">
                <a:solidFill>
                  <a:prstClr val="black"/>
                </a:solidFill>
              </a:rPr>
              <a:t>試合終了時に評価するものに勝敗だけでなく領地の広さも加えてみる</a:t>
            </a:r>
          </a:p>
          <a:p>
            <a:endParaRPr lang="en-US" altLang="ja-JP" sz="4400" dirty="0">
              <a:solidFill>
                <a:srgbClr val="FF0000"/>
              </a:solidFill>
            </a:endParaRPr>
          </a:p>
          <a:p>
            <a:r>
              <a:rPr lang="ja-JP" altLang="en-US" sz="4400" dirty="0"/>
              <a:t>　</a:t>
            </a:r>
          </a:p>
        </p:txBody>
      </p:sp>
    </p:spTree>
    <p:extLst>
      <p:ext uri="{BB962C8B-B14F-4D97-AF65-F5344CB8AC3E}">
        <p14:creationId xmlns:p14="http://schemas.microsoft.com/office/powerpoint/2010/main" val="3091036422"/>
      </p:ext>
    </p:extLst>
  </p:cSld>
  <p:clrMapOvr>
    <a:masterClrMapping/>
  </p:clrMapOvr>
  <p:transition spd="slow">
    <p:randomBar dir="vert"/>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a:t>二人用</a:t>
            </a:r>
            <a:r>
              <a:rPr lang="en-US" altLang="ja-JP" dirty="0"/>
              <a:t>Flood-It</a:t>
            </a:r>
            <a:r>
              <a:rPr lang="ja-JP" altLang="en-US" dirty="0"/>
              <a:t>で</a:t>
            </a:r>
            <a:r>
              <a:rPr kumimoji="1" lang="ja-JP" altLang="en-US" dirty="0"/>
              <a:t>考えられる戦略</a:t>
            </a:r>
          </a:p>
        </p:txBody>
      </p:sp>
      <p:sp>
        <p:nvSpPr>
          <p:cNvPr id="3" name="コンテンツ プレースホルダー 2"/>
          <p:cNvSpPr>
            <a:spLocks noGrp="1"/>
          </p:cNvSpPr>
          <p:nvPr>
            <p:ph idx="1"/>
          </p:nvPr>
        </p:nvSpPr>
        <p:spPr>
          <a:xfrm>
            <a:off x="822959" y="758815"/>
            <a:ext cx="7543801" cy="1252865"/>
          </a:xfrm>
        </p:spPr>
        <p:txBody>
          <a:bodyPr>
            <a:normAutofit lnSpcReduction="10000"/>
          </a:bodyPr>
          <a:lstStyle/>
          <a:p>
            <a:r>
              <a:rPr lang="ja-JP" altLang="en-US" dirty="0">
                <a:solidFill>
                  <a:srgbClr val="00B050"/>
                </a:solidFill>
              </a:rPr>
              <a:t>自分の色には相手は変更することができない</a:t>
            </a:r>
            <a:endParaRPr lang="en-US" altLang="ja-JP" dirty="0">
              <a:solidFill>
                <a:srgbClr val="00B050"/>
              </a:solidFill>
            </a:endParaRPr>
          </a:p>
          <a:p>
            <a:r>
              <a:rPr lang="ja-JP" altLang="en-US" dirty="0"/>
              <a:t>　→相手の操作を邪魔するような色に自分の色を変更する</a:t>
            </a:r>
            <a:endParaRPr kumimoji="1" lang="en-US" altLang="ja-JP" dirty="0"/>
          </a:p>
          <a:p>
            <a:endParaRPr lang="en-US" altLang="ja-JP" dirty="0"/>
          </a:p>
          <a:p>
            <a:endParaRPr lang="en-US" altLang="ja-JP" dirty="0"/>
          </a:p>
          <a:p>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59</a:t>
            </a:fld>
            <a:endParaRPr lang="ja-JP" altLang="en-US" dirty="0"/>
          </a:p>
        </p:txBody>
      </p:sp>
      <p:sp>
        <p:nvSpPr>
          <p:cNvPr id="33" name="正方形/長方形 32">
            <a:extLst>
              <a:ext uri="{FF2B5EF4-FFF2-40B4-BE49-F238E27FC236}">
                <a16:creationId xmlns:a16="http://schemas.microsoft.com/office/drawing/2014/main" id="{4A1C1653-FF48-46C5-9EAA-CB875B94754B}"/>
              </a:ext>
            </a:extLst>
          </p:cNvPr>
          <p:cNvSpPr/>
          <p:nvPr/>
        </p:nvSpPr>
        <p:spPr>
          <a:xfrm>
            <a:off x="2477965" y="307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4" name="正方形/長方形 33">
            <a:extLst>
              <a:ext uri="{FF2B5EF4-FFF2-40B4-BE49-F238E27FC236}">
                <a16:creationId xmlns:a16="http://schemas.microsoft.com/office/drawing/2014/main" id="{CD521F5F-D75B-4AF3-B6AF-D6CA86845356}"/>
              </a:ext>
            </a:extLst>
          </p:cNvPr>
          <p:cNvSpPr/>
          <p:nvPr/>
        </p:nvSpPr>
        <p:spPr>
          <a:xfrm>
            <a:off x="3193445" y="3071004"/>
            <a:ext cx="720000" cy="72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 name="正方形/長方形 34">
            <a:extLst>
              <a:ext uri="{FF2B5EF4-FFF2-40B4-BE49-F238E27FC236}">
                <a16:creationId xmlns:a16="http://schemas.microsoft.com/office/drawing/2014/main" id="{3410F02A-845A-414B-9AAC-15598C45C2E8}"/>
              </a:ext>
            </a:extLst>
          </p:cNvPr>
          <p:cNvSpPr/>
          <p:nvPr/>
        </p:nvSpPr>
        <p:spPr>
          <a:xfrm>
            <a:off x="5353445" y="3071004"/>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正方形/長方形 35">
            <a:extLst>
              <a:ext uri="{FF2B5EF4-FFF2-40B4-BE49-F238E27FC236}">
                <a16:creationId xmlns:a16="http://schemas.microsoft.com/office/drawing/2014/main" id="{96505B4F-A7EF-4149-BEFD-A3B1BA7938B5}"/>
              </a:ext>
            </a:extLst>
          </p:cNvPr>
          <p:cNvSpPr/>
          <p:nvPr/>
        </p:nvSpPr>
        <p:spPr>
          <a:xfrm>
            <a:off x="4633445" y="3071004"/>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正方形/長方形 36">
            <a:extLst>
              <a:ext uri="{FF2B5EF4-FFF2-40B4-BE49-F238E27FC236}">
                <a16:creationId xmlns:a16="http://schemas.microsoft.com/office/drawing/2014/main" id="{34C4236F-AFE9-4D05-AF28-3FA2D0652688}"/>
              </a:ext>
            </a:extLst>
          </p:cNvPr>
          <p:cNvSpPr/>
          <p:nvPr/>
        </p:nvSpPr>
        <p:spPr>
          <a:xfrm>
            <a:off x="3913445" y="3071004"/>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正方形/長方形 37">
            <a:extLst>
              <a:ext uri="{FF2B5EF4-FFF2-40B4-BE49-F238E27FC236}">
                <a16:creationId xmlns:a16="http://schemas.microsoft.com/office/drawing/2014/main" id="{86844EAD-B8E6-4E46-95FE-C3012DF44514}"/>
              </a:ext>
            </a:extLst>
          </p:cNvPr>
          <p:cNvSpPr/>
          <p:nvPr/>
        </p:nvSpPr>
        <p:spPr>
          <a:xfrm>
            <a:off x="2473445" y="379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正方形/長方形 38">
            <a:extLst>
              <a:ext uri="{FF2B5EF4-FFF2-40B4-BE49-F238E27FC236}">
                <a16:creationId xmlns:a16="http://schemas.microsoft.com/office/drawing/2014/main" id="{5CF71AC9-83E0-4060-9C0F-FBA4BBB6640E}"/>
              </a:ext>
            </a:extLst>
          </p:cNvPr>
          <p:cNvSpPr/>
          <p:nvPr/>
        </p:nvSpPr>
        <p:spPr>
          <a:xfrm>
            <a:off x="3193445" y="3791004"/>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a:extLst>
              <a:ext uri="{FF2B5EF4-FFF2-40B4-BE49-F238E27FC236}">
                <a16:creationId xmlns:a16="http://schemas.microsoft.com/office/drawing/2014/main" id="{CAC6BD0A-9B6D-422F-96B1-933EBA017827}"/>
              </a:ext>
            </a:extLst>
          </p:cNvPr>
          <p:cNvSpPr/>
          <p:nvPr/>
        </p:nvSpPr>
        <p:spPr>
          <a:xfrm>
            <a:off x="5353445" y="3791004"/>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正方形/長方形 40">
            <a:extLst>
              <a:ext uri="{FF2B5EF4-FFF2-40B4-BE49-F238E27FC236}">
                <a16:creationId xmlns:a16="http://schemas.microsoft.com/office/drawing/2014/main" id="{843509D8-D683-4635-9A3F-A547788F388B}"/>
              </a:ext>
            </a:extLst>
          </p:cNvPr>
          <p:cNvSpPr/>
          <p:nvPr/>
        </p:nvSpPr>
        <p:spPr>
          <a:xfrm>
            <a:off x="4633445" y="3791004"/>
            <a:ext cx="720000" cy="72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正方形/長方形 41">
            <a:extLst>
              <a:ext uri="{FF2B5EF4-FFF2-40B4-BE49-F238E27FC236}">
                <a16:creationId xmlns:a16="http://schemas.microsoft.com/office/drawing/2014/main" id="{54594830-ABB2-40B8-A701-ADDFA2F9FA9A}"/>
              </a:ext>
            </a:extLst>
          </p:cNvPr>
          <p:cNvSpPr/>
          <p:nvPr/>
        </p:nvSpPr>
        <p:spPr>
          <a:xfrm>
            <a:off x="3913445" y="3791004"/>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正方形/長方形 42">
            <a:extLst>
              <a:ext uri="{FF2B5EF4-FFF2-40B4-BE49-F238E27FC236}">
                <a16:creationId xmlns:a16="http://schemas.microsoft.com/office/drawing/2014/main" id="{6B49B2E1-BE5E-445D-96F1-89DD6130988D}"/>
              </a:ext>
            </a:extLst>
          </p:cNvPr>
          <p:cNvSpPr/>
          <p:nvPr/>
        </p:nvSpPr>
        <p:spPr>
          <a:xfrm>
            <a:off x="2473445" y="451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正方形/長方形 43">
            <a:extLst>
              <a:ext uri="{FF2B5EF4-FFF2-40B4-BE49-F238E27FC236}">
                <a16:creationId xmlns:a16="http://schemas.microsoft.com/office/drawing/2014/main" id="{D1EBD104-AA18-4535-979C-52CEFDC6A8AF}"/>
              </a:ext>
            </a:extLst>
          </p:cNvPr>
          <p:cNvSpPr/>
          <p:nvPr/>
        </p:nvSpPr>
        <p:spPr>
          <a:xfrm>
            <a:off x="3193445" y="4511004"/>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5" name="正方形/長方形 44">
            <a:extLst>
              <a:ext uri="{FF2B5EF4-FFF2-40B4-BE49-F238E27FC236}">
                <a16:creationId xmlns:a16="http://schemas.microsoft.com/office/drawing/2014/main" id="{AC7C26F7-BFF6-4115-A5FD-71132354CCF8}"/>
              </a:ext>
            </a:extLst>
          </p:cNvPr>
          <p:cNvSpPr/>
          <p:nvPr/>
        </p:nvSpPr>
        <p:spPr>
          <a:xfrm>
            <a:off x="5353445" y="451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正方形/長方形 45">
            <a:extLst>
              <a:ext uri="{FF2B5EF4-FFF2-40B4-BE49-F238E27FC236}">
                <a16:creationId xmlns:a16="http://schemas.microsoft.com/office/drawing/2014/main" id="{D323B520-A9B0-4062-97AE-E4F87A520A37}"/>
              </a:ext>
            </a:extLst>
          </p:cNvPr>
          <p:cNvSpPr/>
          <p:nvPr/>
        </p:nvSpPr>
        <p:spPr>
          <a:xfrm>
            <a:off x="4633445" y="451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正方形/長方形 46">
            <a:extLst>
              <a:ext uri="{FF2B5EF4-FFF2-40B4-BE49-F238E27FC236}">
                <a16:creationId xmlns:a16="http://schemas.microsoft.com/office/drawing/2014/main" id="{26F31F38-DB16-4FEC-9C4B-965BF9BA67F4}"/>
              </a:ext>
            </a:extLst>
          </p:cNvPr>
          <p:cNvSpPr/>
          <p:nvPr/>
        </p:nvSpPr>
        <p:spPr>
          <a:xfrm>
            <a:off x="3913445" y="451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 name="正方形/長方形 47">
            <a:extLst>
              <a:ext uri="{FF2B5EF4-FFF2-40B4-BE49-F238E27FC236}">
                <a16:creationId xmlns:a16="http://schemas.microsoft.com/office/drawing/2014/main" id="{A4072C26-44EA-40EC-8F0E-0D699917711F}"/>
              </a:ext>
            </a:extLst>
          </p:cNvPr>
          <p:cNvSpPr/>
          <p:nvPr/>
        </p:nvSpPr>
        <p:spPr>
          <a:xfrm>
            <a:off x="2473445" y="5231004"/>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正方形/長方形 48">
            <a:extLst>
              <a:ext uri="{FF2B5EF4-FFF2-40B4-BE49-F238E27FC236}">
                <a16:creationId xmlns:a16="http://schemas.microsoft.com/office/drawing/2014/main" id="{8D2DBE7C-2F2C-46A0-9AFD-0B45A259024E}"/>
              </a:ext>
            </a:extLst>
          </p:cNvPr>
          <p:cNvSpPr/>
          <p:nvPr/>
        </p:nvSpPr>
        <p:spPr>
          <a:xfrm>
            <a:off x="3193445" y="5231004"/>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0" name="正方形/長方形 49">
            <a:extLst>
              <a:ext uri="{FF2B5EF4-FFF2-40B4-BE49-F238E27FC236}">
                <a16:creationId xmlns:a16="http://schemas.microsoft.com/office/drawing/2014/main" id="{1AB01CD6-F44D-4187-9BA7-18B94F3AD8F7}"/>
              </a:ext>
            </a:extLst>
          </p:cNvPr>
          <p:cNvSpPr/>
          <p:nvPr/>
        </p:nvSpPr>
        <p:spPr>
          <a:xfrm>
            <a:off x="5353445" y="5231004"/>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 name="正方形/長方形 50">
            <a:extLst>
              <a:ext uri="{FF2B5EF4-FFF2-40B4-BE49-F238E27FC236}">
                <a16:creationId xmlns:a16="http://schemas.microsoft.com/office/drawing/2014/main" id="{CBF73D18-F2B6-4281-A95C-1CD96B11D5F7}"/>
              </a:ext>
            </a:extLst>
          </p:cNvPr>
          <p:cNvSpPr/>
          <p:nvPr/>
        </p:nvSpPr>
        <p:spPr>
          <a:xfrm>
            <a:off x="4633445" y="5231004"/>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2" name="正方形/長方形 51">
            <a:extLst>
              <a:ext uri="{FF2B5EF4-FFF2-40B4-BE49-F238E27FC236}">
                <a16:creationId xmlns:a16="http://schemas.microsoft.com/office/drawing/2014/main" id="{1FB5DDD3-5B4F-4FB4-9767-A4B7A273FFA2}"/>
              </a:ext>
            </a:extLst>
          </p:cNvPr>
          <p:cNvSpPr/>
          <p:nvPr/>
        </p:nvSpPr>
        <p:spPr>
          <a:xfrm>
            <a:off x="3913445" y="5231004"/>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3" name="正方形/長方形 52">
            <a:extLst>
              <a:ext uri="{FF2B5EF4-FFF2-40B4-BE49-F238E27FC236}">
                <a16:creationId xmlns:a16="http://schemas.microsoft.com/office/drawing/2014/main" id="{1D1B1171-2666-416D-A3E1-BED6287C6BFF}"/>
              </a:ext>
            </a:extLst>
          </p:cNvPr>
          <p:cNvSpPr/>
          <p:nvPr/>
        </p:nvSpPr>
        <p:spPr>
          <a:xfrm>
            <a:off x="2473445" y="595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4" name="正方形/長方形 53">
            <a:extLst>
              <a:ext uri="{FF2B5EF4-FFF2-40B4-BE49-F238E27FC236}">
                <a16:creationId xmlns:a16="http://schemas.microsoft.com/office/drawing/2014/main" id="{0F0D081A-8309-4469-9CFE-5A5DA13A5BAD}"/>
              </a:ext>
            </a:extLst>
          </p:cNvPr>
          <p:cNvSpPr/>
          <p:nvPr/>
        </p:nvSpPr>
        <p:spPr>
          <a:xfrm>
            <a:off x="3193445" y="5951004"/>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a:extLst>
              <a:ext uri="{FF2B5EF4-FFF2-40B4-BE49-F238E27FC236}">
                <a16:creationId xmlns:a16="http://schemas.microsoft.com/office/drawing/2014/main" id="{A3AB255D-0F0E-413D-B28D-54351F95E597}"/>
              </a:ext>
            </a:extLst>
          </p:cNvPr>
          <p:cNvSpPr/>
          <p:nvPr/>
        </p:nvSpPr>
        <p:spPr>
          <a:xfrm>
            <a:off x="5353445" y="5951004"/>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6" name="正方形/長方形 55">
            <a:extLst>
              <a:ext uri="{FF2B5EF4-FFF2-40B4-BE49-F238E27FC236}">
                <a16:creationId xmlns:a16="http://schemas.microsoft.com/office/drawing/2014/main" id="{7C2EA2CB-4A6F-4133-896B-56D5FA0740A7}"/>
              </a:ext>
            </a:extLst>
          </p:cNvPr>
          <p:cNvSpPr/>
          <p:nvPr/>
        </p:nvSpPr>
        <p:spPr>
          <a:xfrm>
            <a:off x="4633445" y="5951004"/>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7" name="正方形/長方形 56">
            <a:extLst>
              <a:ext uri="{FF2B5EF4-FFF2-40B4-BE49-F238E27FC236}">
                <a16:creationId xmlns:a16="http://schemas.microsoft.com/office/drawing/2014/main" id="{74985EA1-D82E-4EE3-853F-2E7803433F69}"/>
              </a:ext>
            </a:extLst>
          </p:cNvPr>
          <p:cNvSpPr/>
          <p:nvPr/>
        </p:nvSpPr>
        <p:spPr>
          <a:xfrm>
            <a:off x="3913445" y="5951004"/>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角丸四角形吹き出し 37">
            <a:extLst>
              <a:ext uri="{FF2B5EF4-FFF2-40B4-BE49-F238E27FC236}">
                <a16:creationId xmlns:a16="http://schemas.microsoft.com/office/drawing/2014/main" id="{7BE19FD7-B52D-4CDA-9A36-3D57A2E99450}"/>
              </a:ext>
            </a:extLst>
          </p:cNvPr>
          <p:cNvSpPr/>
          <p:nvPr/>
        </p:nvSpPr>
        <p:spPr>
          <a:xfrm>
            <a:off x="6793445" y="5053884"/>
            <a:ext cx="1976845" cy="1328821"/>
          </a:xfrm>
          <a:prstGeom prst="wedgeRoundRectCallout">
            <a:avLst>
              <a:gd name="adj1" fmla="val -24462"/>
              <a:gd name="adj2" fmla="val -46318"/>
              <a:gd name="adj3" fmla="val 16667"/>
            </a:avLst>
          </a:prstGeom>
          <a:noFill/>
          <a:ln w="57150"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400" dirty="0">
                <a:solidFill>
                  <a:schemeClr val="tx1"/>
                </a:solidFill>
              </a:rPr>
              <a:t>自分：先手</a:t>
            </a:r>
            <a:endParaRPr lang="en-US" altLang="ja-JP" sz="2400" dirty="0">
              <a:solidFill>
                <a:schemeClr val="tx1"/>
              </a:solidFill>
            </a:endParaRPr>
          </a:p>
          <a:p>
            <a:r>
              <a:rPr lang="ja-JP" altLang="en-US" sz="2400" dirty="0">
                <a:solidFill>
                  <a:schemeClr val="tx1"/>
                </a:solidFill>
              </a:rPr>
              <a:t>相手：後手</a:t>
            </a:r>
            <a:endParaRPr lang="en-US" altLang="ja-JP" sz="2400" dirty="0">
              <a:solidFill>
                <a:schemeClr val="tx1"/>
              </a:solidFill>
            </a:endParaRPr>
          </a:p>
          <a:p>
            <a:r>
              <a:rPr lang="ja-JP" altLang="en-US" sz="2400" dirty="0">
                <a:solidFill>
                  <a:schemeClr val="tx1"/>
                </a:solidFill>
              </a:rPr>
              <a:t>とする</a:t>
            </a:r>
            <a:endParaRPr lang="en-US" altLang="ja-JP" sz="2400" dirty="0">
              <a:solidFill>
                <a:schemeClr val="tx1"/>
              </a:solidFill>
            </a:endParaRPr>
          </a:p>
        </p:txBody>
      </p:sp>
    </p:spTree>
    <p:extLst>
      <p:ext uri="{BB962C8B-B14F-4D97-AF65-F5344CB8AC3E}">
        <p14:creationId xmlns:p14="http://schemas.microsoft.com/office/powerpoint/2010/main" val="3200717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mph" presetSubtype="2" fill="hold" nodeType="clickEffect">
                                  <p:stCondLst>
                                    <p:cond delay="0"/>
                                  </p:stCondLst>
                                  <p:childTnLst>
                                    <p:animClr clrSpc="rgb" dir="cw">
                                      <p:cBhvr>
                                        <p:cTn id="11" dur="2000" fill="hold"/>
                                        <p:tgtEl>
                                          <p:spTgt spid="33"/>
                                        </p:tgtEl>
                                        <p:attrNameLst>
                                          <p:attrName>fillcolor</p:attrName>
                                        </p:attrNameLst>
                                      </p:cBhvr>
                                      <p:to>
                                        <a:srgbClr val="FFFF00"/>
                                      </p:to>
                                    </p:animClr>
                                    <p:set>
                                      <p:cBhvr>
                                        <p:cTn id="12" dur="2000" fill="hold"/>
                                        <p:tgtEl>
                                          <p:spTgt spid="33"/>
                                        </p:tgtEl>
                                        <p:attrNameLst>
                                          <p:attrName>fill.type</p:attrName>
                                        </p:attrNameLst>
                                      </p:cBhvr>
                                      <p:to>
                                        <p:strVal val="solid"/>
                                      </p:to>
                                    </p:set>
                                    <p:set>
                                      <p:cBhvr>
                                        <p:cTn id="13" dur="2000" fill="hold"/>
                                        <p:tgtEl>
                                          <p:spTgt spid="33"/>
                                        </p:tgtEl>
                                        <p:attrNameLst>
                                          <p:attrName>fill.on</p:attrName>
                                        </p:attrNameLst>
                                      </p:cBhvr>
                                      <p:to>
                                        <p:strVal val="true"/>
                                      </p:to>
                                    </p:set>
                                  </p:childTnLst>
                                </p:cTn>
                              </p:par>
                              <p:par>
                                <p:cTn id="14" presetID="1" presetClass="emph" presetSubtype="2" fill="hold" nodeType="withEffect">
                                  <p:stCondLst>
                                    <p:cond delay="0"/>
                                  </p:stCondLst>
                                  <p:childTnLst>
                                    <p:animClr clrSpc="rgb" dir="cw">
                                      <p:cBhvr>
                                        <p:cTn id="15" dur="2000" fill="hold"/>
                                        <p:tgtEl>
                                          <p:spTgt spid="38"/>
                                        </p:tgtEl>
                                        <p:attrNameLst>
                                          <p:attrName>fillcolor</p:attrName>
                                        </p:attrNameLst>
                                      </p:cBhvr>
                                      <p:to>
                                        <a:srgbClr val="FFFF00"/>
                                      </p:to>
                                    </p:animClr>
                                    <p:set>
                                      <p:cBhvr>
                                        <p:cTn id="16" dur="2000" fill="hold"/>
                                        <p:tgtEl>
                                          <p:spTgt spid="38"/>
                                        </p:tgtEl>
                                        <p:attrNameLst>
                                          <p:attrName>fill.type</p:attrName>
                                        </p:attrNameLst>
                                      </p:cBhvr>
                                      <p:to>
                                        <p:strVal val="solid"/>
                                      </p:to>
                                    </p:set>
                                    <p:set>
                                      <p:cBhvr>
                                        <p:cTn id="17" dur="2000" fill="hold"/>
                                        <p:tgtEl>
                                          <p:spTgt spid="38"/>
                                        </p:tgtEl>
                                        <p:attrNameLst>
                                          <p:attrName>fill.on</p:attrName>
                                        </p:attrNameLst>
                                      </p:cBhvr>
                                      <p:to>
                                        <p:strVal val="true"/>
                                      </p:to>
                                    </p:set>
                                  </p:childTnLst>
                                </p:cTn>
                              </p:par>
                              <p:par>
                                <p:cTn id="18" presetID="1" presetClass="emph" presetSubtype="2" fill="hold" nodeType="withEffect">
                                  <p:stCondLst>
                                    <p:cond delay="0"/>
                                  </p:stCondLst>
                                  <p:childTnLst>
                                    <p:animClr clrSpc="rgb" dir="cw">
                                      <p:cBhvr>
                                        <p:cTn id="19" dur="2000" fill="hold"/>
                                        <p:tgtEl>
                                          <p:spTgt spid="43"/>
                                        </p:tgtEl>
                                        <p:attrNameLst>
                                          <p:attrName>fillcolor</p:attrName>
                                        </p:attrNameLst>
                                      </p:cBhvr>
                                      <p:to>
                                        <a:srgbClr val="FFFF00"/>
                                      </p:to>
                                    </p:animClr>
                                    <p:set>
                                      <p:cBhvr>
                                        <p:cTn id="20" dur="2000" fill="hold"/>
                                        <p:tgtEl>
                                          <p:spTgt spid="43"/>
                                        </p:tgtEl>
                                        <p:attrNameLst>
                                          <p:attrName>fill.type</p:attrName>
                                        </p:attrNameLst>
                                      </p:cBhvr>
                                      <p:to>
                                        <p:strVal val="solid"/>
                                      </p:to>
                                    </p:set>
                                    <p:set>
                                      <p:cBhvr>
                                        <p:cTn id="21" dur="2000" fill="hold"/>
                                        <p:tgtEl>
                                          <p:spTgt spid="43"/>
                                        </p:tgtEl>
                                        <p:attrNameLst>
                                          <p:attrName>fill.on</p:attrName>
                                        </p:attrNameLst>
                                      </p:cBhvr>
                                      <p:to>
                                        <p:strVal val="true"/>
                                      </p:to>
                                    </p:set>
                                  </p:childTnLst>
                                </p:cTn>
                              </p:par>
                            </p:childTnLst>
                          </p:cTn>
                        </p:par>
                      </p:childTnLst>
                    </p:cTn>
                  </p:par>
                  <p:par>
                    <p:cTn id="22" fill="hold">
                      <p:stCondLst>
                        <p:cond delay="indefinite"/>
                      </p:stCondLst>
                      <p:childTnLst>
                        <p:par>
                          <p:cTn id="23" fill="hold">
                            <p:stCondLst>
                              <p:cond delay="0"/>
                            </p:stCondLst>
                            <p:childTnLst>
                              <p:par>
                                <p:cTn id="24" presetID="1" presetClass="emph" presetSubtype="2" fill="hold" nodeType="clickEffect">
                                  <p:stCondLst>
                                    <p:cond delay="0"/>
                                  </p:stCondLst>
                                  <p:childTnLst>
                                    <p:animClr clrSpc="rgb" dir="cw">
                                      <p:cBhvr>
                                        <p:cTn id="25" dur="2000" fill="hold"/>
                                        <p:tgtEl>
                                          <p:spTgt spid="55"/>
                                        </p:tgtEl>
                                        <p:attrNameLst>
                                          <p:attrName>fillcolor</p:attrName>
                                        </p:attrNameLst>
                                      </p:cBhvr>
                                      <p:to>
                                        <a:srgbClr val="7030A0"/>
                                      </p:to>
                                    </p:animClr>
                                    <p:set>
                                      <p:cBhvr>
                                        <p:cTn id="26" dur="2000" fill="hold"/>
                                        <p:tgtEl>
                                          <p:spTgt spid="55"/>
                                        </p:tgtEl>
                                        <p:attrNameLst>
                                          <p:attrName>fill.type</p:attrName>
                                        </p:attrNameLst>
                                      </p:cBhvr>
                                      <p:to>
                                        <p:strVal val="solid"/>
                                      </p:to>
                                    </p:set>
                                    <p:set>
                                      <p:cBhvr>
                                        <p:cTn id="27" dur="2000" fill="hold"/>
                                        <p:tgtEl>
                                          <p:spTgt spid="55"/>
                                        </p:tgtEl>
                                        <p:attrNameLst>
                                          <p:attrName>fill.on</p:attrName>
                                        </p:attrNameLst>
                                      </p:cBhvr>
                                      <p:to>
                                        <p:strVal val="true"/>
                                      </p:to>
                                    </p:set>
                                  </p:childTnLst>
                                </p:cTn>
                              </p:par>
                              <p:par>
                                <p:cTn id="28" presetID="1" presetClass="emph" presetSubtype="2" fill="hold" nodeType="withEffect">
                                  <p:stCondLst>
                                    <p:cond delay="0"/>
                                  </p:stCondLst>
                                  <p:childTnLst>
                                    <p:animClr clrSpc="rgb" dir="cw">
                                      <p:cBhvr>
                                        <p:cTn id="29" dur="2000" fill="hold"/>
                                        <p:tgtEl>
                                          <p:spTgt spid="56"/>
                                        </p:tgtEl>
                                        <p:attrNameLst>
                                          <p:attrName>fillcolor</p:attrName>
                                        </p:attrNameLst>
                                      </p:cBhvr>
                                      <p:to>
                                        <a:srgbClr val="7030A0"/>
                                      </p:to>
                                    </p:animClr>
                                    <p:set>
                                      <p:cBhvr>
                                        <p:cTn id="30" dur="2000" fill="hold"/>
                                        <p:tgtEl>
                                          <p:spTgt spid="56"/>
                                        </p:tgtEl>
                                        <p:attrNameLst>
                                          <p:attrName>fill.type</p:attrName>
                                        </p:attrNameLst>
                                      </p:cBhvr>
                                      <p:to>
                                        <p:strVal val="solid"/>
                                      </p:to>
                                    </p:set>
                                    <p:set>
                                      <p:cBhvr>
                                        <p:cTn id="31" dur="2000" fill="hold"/>
                                        <p:tgtEl>
                                          <p:spTgt spid="56"/>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ja-JP" altLang="en-US" dirty="0"/>
              <a:t>二人用</a:t>
            </a:r>
            <a:r>
              <a:rPr lang="en-US" altLang="ja-JP" dirty="0"/>
              <a:t>Flood-It</a:t>
            </a:r>
            <a:endParaRPr kumimoji="1" lang="ja-JP" altLang="en-US" dirty="0"/>
          </a:p>
        </p:txBody>
      </p:sp>
      <p:sp>
        <p:nvSpPr>
          <p:cNvPr id="3" name="コンテンツ プレースホルダー 2"/>
          <p:cNvSpPr>
            <a:spLocks noGrp="1"/>
          </p:cNvSpPr>
          <p:nvPr>
            <p:ph idx="1"/>
          </p:nvPr>
        </p:nvSpPr>
        <p:spPr>
          <a:xfrm>
            <a:off x="822958" y="758815"/>
            <a:ext cx="8295949" cy="2098685"/>
          </a:xfrm>
        </p:spPr>
        <p:txBody>
          <a:bodyPr/>
          <a:lstStyle/>
          <a:p>
            <a:r>
              <a:rPr lang="en-US" altLang="ja-JP" dirty="0"/>
              <a:t>Flood-It</a:t>
            </a:r>
            <a:r>
              <a:rPr lang="ja-JP" altLang="en-US" dirty="0"/>
              <a:t>を二人用対戦ゲームに拡張したもの</a:t>
            </a:r>
            <a:endParaRPr lang="en-US" altLang="ja-JP" dirty="0"/>
          </a:p>
          <a:p>
            <a:r>
              <a:rPr lang="ja-JP" altLang="en-US" dirty="0"/>
              <a:t>内容：交互に自分の領地の色を変えていくことで</a:t>
            </a:r>
            <a:endParaRPr lang="en-US" altLang="ja-JP" dirty="0"/>
          </a:p>
          <a:p>
            <a:r>
              <a:rPr lang="ja-JP" altLang="en-US" dirty="0"/>
              <a:t>          自分の領地を拡大し，領地</a:t>
            </a:r>
            <a:r>
              <a:rPr kumimoji="1" lang="ja-JP" altLang="en-US" dirty="0"/>
              <a:t>を相手より広くする．</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6</a:t>
            </a:fld>
            <a:endParaRPr lang="ja-JP" altLang="en-US" dirty="0"/>
          </a:p>
        </p:txBody>
      </p:sp>
      <p:sp>
        <p:nvSpPr>
          <p:cNvPr id="5" name="正方形/長方形 4"/>
          <p:cNvSpPr/>
          <p:nvPr/>
        </p:nvSpPr>
        <p:spPr>
          <a:xfrm>
            <a:off x="567609" y="2857500"/>
            <a:ext cx="3600000" cy="36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6" name="テキスト ボックス 5"/>
          <p:cNvSpPr txBox="1"/>
          <p:nvPr/>
        </p:nvSpPr>
        <p:spPr>
          <a:xfrm>
            <a:off x="4407414" y="5345625"/>
            <a:ext cx="4759636" cy="461665"/>
          </a:xfrm>
          <a:prstGeom prst="rect">
            <a:avLst/>
          </a:prstGeom>
          <a:noFill/>
        </p:spPr>
        <p:txBody>
          <a:bodyPr wrap="none" rtlCol="0">
            <a:spAutoFit/>
          </a:bodyPr>
          <a:lstStyle/>
          <a:p>
            <a:r>
              <a:rPr kumimoji="1" lang="en-US" altLang="ja-JP" sz="2400" dirty="0">
                <a:solidFill>
                  <a:srgbClr val="00B050"/>
                </a:solidFill>
              </a:rPr>
              <a:t>※</a:t>
            </a:r>
            <a:r>
              <a:rPr kumimoji="1" lang="ja-JP" altLang="en-US" sz="2400" dirty="0">
                <a:solidFill>
                  <a:srgbClr val="00B050"/>
                </a:solidFill>
              </a:rPr>
              <a:t>相手の色に変えることはできない</a:t>
            </a:r>
            <a:endParaRPr kumimoji="1" lang="en-US" altLang="ja-JP" sz="2400" dirty="0">
              <a:solidFill>
                <a:srgbClr val="00B050"/>
              </a:solidFill>
            </a:endParaRPr>
          </a:p>
        </p:txBody>
      </p:sp>
      <p:sp>
        <p:nvSpPr>
          <p:cNvPr id="7" name="正方形/長方形 6"/>
          <p:cNvSpPr/>
          <p:nvPr/>
        </p:nvSpPr>
        <p:spPr>
          <a:xfrm>
            <a:off x="56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p:cNvSpPr/>
          <p:nvPr/>
        </p:nvSpPr>
        <p:spPr>
          <a:xfrm>
            <a:off x="1287609" y="2857500"/>
            <a:ext cx="720000" cy="72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p:cNvSpPr/>
          <p:nvPr/>
        </p:nvSpPr>
        <p:spPr>
          <a:xfrm>
            <a:off x="3447609" y="285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p:cNvSpPr/>
          <p:nvPr/>
        </p:nvSpPr>
        <p:spPr>
          <a:xfrm>
            <a:off x="2727609" y="285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p:cNvSpPr/>
          <p:nvPr/>
        </p:nvSpPr>
        <p:spPr>
          <a:xfrm>
            <a:off x="2007609" y="285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p:cNvSpPr/>
          <p:nvPr/>
        </p:nvSpPr>
        <p:spPr>
          <a:xfrm>
            <a:off x="567609" y="357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p:cNvSpPr/>
          <p:nvPr/>
        </p:nvSpPr>
        <p:spPr>
          <a:xfrm>
            <a:off x="128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p:cNvSpPr/>
          <p:nvPr/>
        </p:nvSpPr>
        <p:spPr>
          <a:xfrm>
            <a:off x="3447609" y="357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p:cNvSpPr/>
          <p:nvPr/>
        </p:nvSpPr>
        <p:spPr>
          <a:xfrm>
            <a:off x="2727609" y="357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p:cNvSpPr/>
          <p:nvPr/>
        </p:nvSpPr>
        <p:spPr>
          <a:xfrm>
            <a:off x="2007609" y="357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p:cNvSpPr/>
          <p:nvPr/>
        </p:nvSpPr>
        <p:spPr>
          <a:xfrm>
            <a:off x="567609" y="429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p:cNvSpPr/>
          <p:nvPr/>
        </p:nvSpPr>
        <p:spPr>
          <a:xfrm>
            <a:off x="1287609" y="42975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p:cNvSpPr/>
          <p:nvPr/>
        </p:nvSpPr>
        <p:spPr>
          <a:xfrm>
            <a:off x="3447609" y="42975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p:cNvSpPr/>
          <p:nvPr/>
        </p:nvSpPr>
        <p:spPr>
          <a:xfrm>
            <a:off x="2727609" y="429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p:cNvSpPr/>
          <p:nvPr/>
        </p:nvSpPr>
        <p:spPr>
          <a:xfrm>
            <a:off x="2007609" y="429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p:cNvSpPr/>
          <p:nvPr/>
        </p:nvSpPr>
        <p:spPr>
          <a:xfrm>
            <a:off x="567609" y="501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p:cNvSpPr/>
          <p:nvPr/>
        </p:nvSpPr>
        <p:spPr>
          <a:xfrm>
            <a:off x="1287609" y="501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p:cNvSpPr/>
          <p:nvPr/>
        </p:nvSpPr>
        <p:spPr>
          <a:xfrm>
            <a:off x="3447609" y="501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p:cNvSpPr/>
          <p:nvPr/>
        </p:nvSpPr>
        <p:spPr>
          <a:xfrm>
            <a:off x="2727609" y="501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p:cNvSpPr/>
          <p:nvPr/>
        </p:nvSpPr>
        <p:spPr>
          <a:xfrm>
            <a:off x="2007609" y="501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p:cNvSpPr/>
          <p:nvPr/>
        </p:nvSpPr>
        <p:spPr>
          <a:xfrm>
            <a:off x="567609" y="573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p:cNvSpPr/>
          <p:nvPr/>
        </p:nvSpPr>
        <p:spPr>
          <a:xfrm>
            <a:off x="1287609" y="573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p:cNvSpPr/>
          <p:nvPr/>
        </p:nvSpPr>
        <p:spPr>
          <a:xfrm>
            <a:off x="3447609" y="573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正方形/長方形 31"/>
          <p:cNvSpPr/>
          <p:nvPr/>
        </p:nvSpPr>
        <p:spPr>
          <a:xfrm>
            <a:off x="272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正方形/長方形 32"/>
          <p:cNvSpPr/>
          <p:nvPr/>
        </p:nvSpPr>
        <p:spPr>
          <a:xfrm>
            <a:off x="200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四角形: 角を丸くする 8">
            <a:extLst>
              <a:ext uri="{FF2B5EF4-FFF2-40B4-BE49-F238E27FC236}">
                <a16:creationId xmlns:a16="http://schemas.microsoft.com/office/drawing/2014/main" id="{A927E002-D402-4404-B465-C66B3CA0253D}"/>
              </a:ext>
            </a:extLst>
          </p:cNvPr>
          <p:cNvSpPr/>
          <p:nvPr/>
        </p:nvSpPr>
        <p:spPr>
          <a:xfrm>
            <a:off x="327804" y="2680632"/>
            <a:ext cx="1252555" cy="2557800"/>
          </a:xfrm>
          <a:prstGeom prst="roundRect">
            <a:avLst/>
          </a:prstGeom>
          <a:noFill/>
          <a:ln w="76200">
            <a:solidFill>
              <a:schemeClr val="tx1"/>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9F89E3D3-4663-4D0D-92A6-E571D1FB6F59}"/>
              </a:ext>
            </a:extLst>
          </p:cNvPr>
          <p:cNvSpPr/>
          <p:nvPr/>
        </p:nvSpPr>
        <p:spPr>
          <a:xfrm>
            <a:off x="-75940" y="2199861"/>
            <a:ext cx="1723549" cy="461665"/>
          </a:xfrm>
          <a:prstGeom prst="rect">
            <a:avLst/>
          </a:prstGeom>
        </p:spPr>
        <p:txBody>
          <a:bodyPr wrap="none">
            <a:spAutoFit/>
          </a:bodyPr>
          <a:lstStyle/>
          <a:p>
            <a:r>
              <a:rPr lang="ja-JP" altLang="en-US" sz="2400" dirty="0"/>
              <a:t>先手の領地</a:t>
            </a:r>
          </a:p>
        </p:txBody>
      </p:sp>
      <p:sp>
        <p:nvSpPr>
          <p:cNvPr id="34" name="四角形: 角を丸くする 33">
            <a:extLst>
              <a:ext uri="{FF2B5EF4-FFF2-40B4-BE49-F238E27FC236}">
                <a16:creationId xmlns:a16="http://schemas.microsoft.com/office/drawing/2014/main" id="{53A89F8F-732F-4555-8E2F-F4E8D25ADC9D}"/>
              </a:ext>
            </a:extLst>
          </p:cNvPr>
          <p:cNvSpPr/>
          <p:nvPr/>
        </p:nvSpPr>
        <p:spPr>
          <a:xfrm rot="5400000">
            <a:off x="2461331" y="4818601"/>
            <a:ext cx="1252555" cy="2557800"/>
          </a:xfrm>
          <a:prstGeom prst="roundRect">
            <a:avLst/>
          </a:prstGeom>
          <a:noFill/>
          <a:ln w="76200">
            <a:solidFill>
              <a:schemeClr val="tx1">
                <a:lumMod val="50000"/>
                <a:lumOff val="50000"/>
              </a:schemeClr>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35" name="正方形/長方形 34">
            <a:extLst>
              <a:ext uri="{FF2B5EF4-FFF2-40B4-BE49-F238E27FC236}">
                <a16:creationId xmlns:a16="http://schemas.microsoft.com/office/drawing/2014/main" id="{3FBC0EDE-436B-46E1-88FB-A8CA0A601E84}"/>
              </a:ext>
            </a:extLst>
          </p:cNvPr>
          <p:cNvSpPr/>
          <p:nvPr/>
        </p:nvSpPr>
        <p:spPr>
          <a:xfrm>
            <a:off x="4407414" y="5866667"/>
            <a:ext cx="1723549" cy="461665"/>
          </a:xfrm>
          <a:prstGeom prst="rect">
            <a:avLst/>
          </a:prstGeom>
        </p:spPr>
        <p:txBody>
          <a:bodyPr wrap="none">
            <a:spAutoFit/>
          </a:bodyPr>
          <a:lstStyle/>
          <a:p>
            <a:r>
              <a:rPr lang="ja-JP" altLang="en-US" sz="2400" dirty="0"/>
              <a:t>後手の領地</a:t>
            </a:r>
          </a:p>
        </p:txBody>
      </p:sp>
      <p:sp>
        <p:nvSpPr>
          <p:cNvPr id="36" name="四角形: 角を丸くする 8">
            <a:extLst>
              <a:ext uri="{FF2B5EF4-FFF2-40B4-BE49-F238E27FC236}">
                <a16:creationId xmlns:a16="http://schemas.microsoft.com/office/drawing/2014/main" id="{A927E002-D402-4404-B465-C66B3CA0253D}"/>
              </a:ext>
            </a:extLst>
          </p:cNvPr>
          <p:cNvSpPr/>
          <p:nvPr/>
        </p:nvSpPr>
        <p:spPr>
          <a:xfrm>
            <a:off x="327804" y="2680632"/>
            <a:ext cx="1252555" cy="1024593"/>
          </a:xfrm>
          <a:prstGeom prst="roundRect">
            <a:avLst/>
          </a:prstGeom>
          <a:noFill/>
          <a:ln w="76200">
            <a:solidFill>
              <a:schemeClr val="tx1"/>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37" name="四角形: 角を丸くする 33">
            <a:extLst>
              <a:ext uri="{FF2B5EF4-FFF2-40B4-BE49-F238E27FC236}">
                <a16:creationId xmlns:a16="http://schemas.microsoft.com/office/drawing/2014/main" id="{53A89F8F-732F-4555-8E2F-F4E8D25ADC9D}"/>
              </a:ext>
            </a:extLst>
          </p:cNvPr>
          <p:cNvSpPr/>
          <p:nvPr/>
        </p:nvSpPr>
        <p:spPr>
          <a:xfrm rot="5400000">
            <a:off x="3172384" y="5536892"/>
            <a:ext cx="1252555" cy="1121221"/>
          </a:xfrm>
          <a:prstGeom prst="roundRect">
            <a:avLst/>
          </a:prstGeom>
          <a:noFill/>
          <a:ln w="76200">
            <a:solidFill>
              <a:schemeClr val="tx1">
                <a:lumMod val="50000"/>
                <a:lumOff val="50000"/>
              </a:schemeClr>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38" name="角丸四角形吹き出し 37"/>
          <p:cNvSpPr/>
          <p:nvPr/>
        </p:nvSpPr>
        <p:spPr>
          <a:xfrm>
            <a:off x="4662763" y="2608678"/>
            <a:ext cx="3752230" cy="1328821"/>
          </a:xfrm>
          <a:prstGeom prst="wedgeRoundRectCallout">
            <a:avLst>
              <a:gd name="adj1" fmla="val -24462"/>
              <a:gd name="adj2" fmla="val -46318"/>
              <a:gd name="adj3" fmla="val 16667"/>
            </a:avLst>
          </a:prstGeom>
          <a:noFill/>
          <a:ln w="571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000" dirty="0">
                <a:solidFill>
                  <a:schemeClr val="tx1"/>
                </a:solidFill>
              </a:rPr>
              <a:t>先手の領地：</a:t>
            </a:r>
            <a:endParaRPr lang="en-US" altLang="ja-JP" sz="2000" dirty="0">
              <a:solidFill>
                <a:schemeClr val="tx1"/>
              </a:solidFill>
            </a:endParaRPr>
          </a:p>
          <a:p>
            <a:r>
              <a:rPr lang="ja-JP" altLang="en-US" sz="2000" dirty="0">
                <a:solidFill>
                  <a:schemeClr val="tx1"/>
                </a:solidFill>
              </a:rPr>
              <a:t>左上のマスから上下左右に同じ色のみを辿って到達できるマス</a:t>
            </a:r>
            <a:endParaRPr lang="en-US" altLang="ja-JP" sz="2000" dirty="0">
              <a:solidFill>
                <a:schemeClr val="tx1"/>
              </a:solidFill>
            </a:endParaRPr>
          </a:p>
        </p:txBody>
      </p:sp>
      <p:sp>
        <p:nvSpPr>
          <p:cNvPr id="39" name="角丸四角形吹き出し 38"/>
          <p:cNvSpPr/>
          <p:nvPr/>
        </p:nvSpPr>
        <p:spPr>
          <a:xfrm>
            <a:off x="4662763" y="4016804"/>
            <a:ext cx="3752230" cy="1328821"/>
          </a:xfrm>
          <a:prstGeom prst="wedgeRoundRectCallout">
            <a:avLst>
              <a:gd name="adj1" fmla="val -24462"/>
              <a:gd name="adj2" fmla="val -46318"/>
              <a:gd name="adj3" fmla="val 16667"/>
            </a:avLst>
          </a:prstGeom>
          <a:noFill/>
          <a:ln w="57150">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000" dirty="0">
                <a:solidFill>
                  <a:schemeClr val="tx1"/>
                </a:solidFill>
              </a:rPr>
              <a:t>後手の領地：</a:t>
            </a:r>
            <a:endParaRPr lang="en-US" altLang="ja-JP" sz="2000" dirty="0">
              <a:solidFill>
                <a:schemeClr val="tx1"/>
              </a:solidFill>
            </a:endParaRPr>
          </a:p>
          <a:p>
            <a:r>
              <a:rPr lang="ja-JP" altLang="en-US" sz="2000" dirty="0">
                <a:solidFill>
                  <a:schemeClr val="tx1"/>
                </a:solidFill>
              </a:rPr>
              <a:t>右下のマスから上下左右に同じ色のみを辿って到達できるマス</a:t>
            </a:r>
            <a:endParaRPr lang="en-US" altLang="ja-JP" sz="2000" dirty="0">
              <a:solidFill>
                <a:schemeClr val="tx1"/>
              </a:solidFill>
            </a:endParaRPr>
          </a:p>
        </p:txBody>
      </p:sp>
    </p:spTree>
    <p:extLst>
      <p:ext uri="{BB962C8B-B14F-4D97-AF65-F5344CB8AC3E}">
        <p14:creationId xmlns:p14="http://schemas.microsoft.com/office/powerpoint/2010/main" val="14332850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500" fill="hold"/>
                                        <p:tgtEl>
                                          <p:spTgt spid="7"/>
                                        </p:tgtEl>
                                        <p:attrNameLst>
                                          <p:attrName>fillcolor</p:attrName>
                                        </p:attrNameLst>
                                      </p:cBhvr>
                                      <p:to>
                                        <a:srgbClr val="00B050"/>
                                      </p:to>
                                    </p:animClr>
                                    <p:set>
                                      <p:cBhvr>
                                        <p:cTn id="7" dur="500" fill="hold"/>
                                        <p:tgtEl>
                                          <p:spTgt spid="7"/>
                                        </p:tgtEl>
                                        <p:attrNameLst>
                                          <p:attrName>fill.type</p:attrName>
                                        </p:attrNameLst>
                                      </p:cBhvr>
                                      <p:to>
                                        <p:strVal val="solid"/>
                                      </p:to>
                                    </p:set>
                                    <p:set>
                                      <p:cBhvr>
                                        <p:cTn id="8" dur="500" fill="hold"/>
                                        <p:tgtEl>
                                          <p:spTgt spid="7"/>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10" presetClass="exit" presetSubtype="0" fill="hold" grpId="1" nodeType="clickEffect">
                                  <p:stCondLst>
                                    <p:cond delay="0"/>
                                  </p:stCondLst>
                                  <p:childTnLst>
                                    <p:animEffect transition="out" filter="fade">
                                      <p:cBhvr>
                                        <p:cTn id="12" dur="500"/>
                                        <p:tgtEl>
                                          <p:spTgt spid="36"/>
                                        </p:tgtEl>
                                      </p:cBhvr>
                                    </p:animEffect>
                                    <p:set>
                                      <p:cBhvr>
                                        <p:cTn id="13" dur="1" fill="hold">
                                          <p:stCondLst>
                                            <p:cond delay="499"/>
                                          </p:stCondLst>
                                        </p:cTn>
                                        <p:tgtEl>
                                          <p:spTgt spid="36"/>
                                        </p:tgtEl>
                                        <p:attrNameLst>
                                          <p:attrName>style.visibility</p:attrName>
                                        </p:attrNameLst>
                                      </p:cBhvr>
                                      <p:to>
                                        <p:strVal val="hidden"/>
                                      </p:to>
                                    </p:se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mph" presetSubtype="2" fill="hold" nodeType="clickEffect">
                                  <p:stCondLst>
                                    <p:cond delay="0"/>
                                  </p:stCondLst>
                                  <p:childTnLst>
                                    <p:animClr clrSpc="rgb" dir="cw">
                                      <p:cBhvr>
                                        <p:cTn id="22" dur="500" fill="hold"/>
                                        <p:tgtEl>
                                          <p:spTgt spid="31"/>
                                        </p:tgtEl>
                                        <p:attrNameLst>
                                          <p:attrName>fillcolor</p:attrName>
                                        </p:attrNameLst>
                                      </p:cBhvr>
                                      <p:to>
                                        <a:srgbClr val="FFFF00"/>
                                      </p:to>
                                    </p:animClr>
                                    <p:set>
                                      <p:cBhvr>
                                        <p:cTn id="23" dur="500" fill="hold"/>
                                        <p:tgtEl>
                                          <p:spTgt spid="31"/>
                                        </p:tgtEl>
                                        <p:attrNameLst>
                                          <p:attrName>fill.type</p:attrName>
                                        </p:attrNameLst>
                                      </p:cBhvr>
                                      <p:to>
                                        <p:strVal val="solid"/>
                                      </p:to>
                                    </p:set>
                                    <p:set>
                                      <p:cBhvr>
                                        <p:cTn id="24" dur="500" fill="hold"/>
                                        <p:tgtEl>
                                          <p:spTgt spid="31"/>
                                        </p:tgtEl>
                                        <p:attrNameLst>
                                          <p:attrName>fill.on</p:attrName>
                                        </p:attrNameLst>
                                      </p:cBhvr>
                                      <p:to>
                                        <p:strVal val="true"/>
                                      </p:to>
                                    </p:set>
                                  </p:childTnLst>
                                </p:cTn>
                              </p:par>
                            </p:childTnLst>
                          </p:cTn>
                        </p:par>
                      </p:childTnLst>
                    </p:cTn>
                  </p:par>
                  <p:par>
                    <p:cTn id="25" fill="hold">
                      <p:stCondLst>
                        <p:cond delay="indefinite"/>
                      </p:stCondLst>
                      <p:childTnLst>
                        <p:par>
                          <p:cTn id="26" fill="hold">
                            <p:stCondLst>
                              <p:cond delay="0"/>
                            </p:stCondLst>
                            <p:childTnLst>
                              <p:par>
                                <p:cTn id="27" presetID="10" presetClass="exit" presetSubtype="0" fill="hold" grpId="1" nodeType="clickEffect">
                                  <p:stCondLst>
                                    <p:cond delay="0"/>
                                  </p:stCondLst>
                                  <p:childTnLst>
                                    <p:animEffect transition="out" filter="fade">
                                      <p:cBhvr>
                                        <p:cTn id="28" dur="500"/>
                                        <p:tgtEl>
                                          <p:spTgt spid="37"/>
                                        </p:tgtEl>
                                      </p:cBhvr>
                                    </p:animEffect>
                                    <p:set>
                                      <p:cBhvr>
                                        <p:cTn id="29" dur="1" fill="hold">
                                          <p:stCondLst>
                                            <p:cond delay="499"/>
                                          </p:stCondLst>
                                        </p:cTn>
                                        <p:tgtEl>
                                          <p:spTgt spid="37"/>
                                        </p:tgtEl>
                                        <p:attrNameLst>
                                          <p:attrName>style.visibility</p:attrName>
                                        </p:attrNameLst>
                                      </p:cBhvr>
                                      <p:to>
                                        <p:strVal val="hidden"/>
                                      </p:to>
                                    </p:se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34"/>
                                        </p:tgtEl>
                                        <p:attrNameLst>
                                          <p:attrName>style.visibility</p:attrName>
                                        </p:attrNameLst>
                                      </p:cBhvr>
                                      <p:to>
                                        <p:strVal val="visible"/>
                                      </p:to>
                                    </p:set>
                                    <p:animEffect transition="in" filter="fade">
                                      <p:cBhvr>
                                        <p:cTn id="34"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34" grpId="0" animBg="1"/>
      <p:bldP spid="36" grpId="1" animBg="1"/>
      <p:bldP spid="37" grpId="1"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dirty="0"/>
              <a:t>二人用</a:t>
            </a:r>
            <a:r>
              <a:rPr lang="en-US" altLang="ja-JP" dirty="0"/>
              <a:t>Flood-It</a:t>
            </a:r>
            <a:r>
              <a:rPr lang="ja-JP" altLang="en-US" dirty="0"/>
              <a:t>で</a:t>
            </a:r>
            <a:r>
              <a:rPr kumimoji="1" lang="ja-JP" altLang="en-US" dirty="0"/>
              <a:t>考えられる戦略</a:t>
            </a:r>
          </a:p>
        </p:txBody>
      </p:sp>
      <p:sp>
        <p:nvSpPr>
          <p:cNvPr id="3" name="コンテンツ プレースホルダー 2"/>
          <p:cNvSpPr>
            <a:spLocks noGrp="1"/>
          </p:cNvSpPr>
          <p:nvPr>
            <p:ph idx="1"/>
          </p:nvPr>
        </p:nvSpPr>
        <p:spPr>
          <a:xfrm>
            <a:off x="822959" y="758815"/>
            <a:ext cx="7543801" cy="2312189"/>
          </a:xfrm>
        </p:spPr>
        <p:txBody>
          <a:bodyPr>
            <a:normAutofit lnSpcReduction="10000"/>
          </a:bodyPr>
          <a:lstStyle/>
          <a:p>
            <a:r>
              <a:rPr lang="ja-JP" altLang="en-US" dirty="0">
                <a:solidFill>
                  <a:srgbClr val="00B050"/>
                </a:solidFill>
              </a:rPr>
              <a:t>自分の色には相手は変更することができない</a:t>
            </a:r>
            <a:endParaRPr lang="en-US" altLang="ja-JP" dirty="0">
              <a:solidFill>
                <a:srgbClr val="00B050"/>
              </a:solidFill>
            </a:endParaRPr>
          </a:p>
          <a:p>
            <a:r>
              <a:rPr lang="ja-JP" altLang="en-US" dirty="0"/>
              <a:t>　→相手の操作を邪魔するような色に自分の色を変更する</a:t>
            </a:r>
            <a:endParaRPr lang="en-US" altLang="ja-JP" dirty="0"/>
          </a:p>
          <a:p>
            <a:r>
              <a:rPr kumimoji="1" lang="ja-JP" altLang="en-US" dirty="0"/>
              <a:t>このように囲んでしまえば相手にとられなくなる</a:t>
            </a:r>
            <a:endParaRPr kumimoji="1" lang="en-US" altLang="ja-JP" dirty="0"/>
          </a:p>
          <a:p>
            <a:r>
              <a:rPr kumimoji="1" lang="ja-JP" altLang="en-US" dirty="0"/>
              <a:t>　→マスを広く囲むことを狙う</a:t>
            </a:r>
            <a:endParaRPr kumimoji="1" lang="en-US" altLang="ja-JP" dirty="0"/>
          </a:p>
          <a:p>
            <a:endParaRPr lang="en-US" altLang="ja-JP" dirty="0"/>
          </a:p>
          <a:p>
            <a:endParaRPr lang="en-US" altLang="ja-JP" dirty="0"/>
          </a:p>
          <a:p>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60</a:t>
            </a:fld>
            <a:endParaRPr lang="ja-JP" altLang="en-US" dirty="0"/>
          </a:p>
        </p:txBody>
      </p:sp>
      <p:grpSp>
        <p:nvGrpSpPr>
          <p:cNvPr id="9" name="グループ化 8"/>
          <p:cNvGrpSpPr/>
          <p:nvPr/>
        </p:nvGrpSpPr>
        <p:grpSpPr>
          <a:xfrm>
            <a:off x="2473445" y="3071004"/>
            <a:ext cx="3600000" cy="3600000"/>
            <a:chOff x="2473445" y="3071004"/>
            <a:chExt cx="3600000" cy="3600000"/>
          </a:xfrm>
        </p:grpSpPr>
        <p:sp>
          <p:nvSpPr>
            <p:cNvPr id="33" name="正方形/長方形 32">
              <a:extLst>
                <a:ext uri="{FF2B5EF4-FFF2-40B4-BE49-F238E27FC236}">
                  <a16:creationId xmlns:a16="http://schemas.microsoft.com/office/drawing/2014/main" id="{4A1C1653-FF48-46C5-9EAA-CB875B94754B}"/>
                </a:ext>
              </a:extLst>
            </p:cNvPr>
            <p:cNvSpPr/>
            <p:nvPr/>
          </p:nvSpPr>
          <p:spPr>
            <a:xfrm>
              <a:off x="2477965" y="307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4" name="正方形/長方形 33">
              <a:extLst>
                <a:ext uri="{FF2B5EF4-FFF2-40B4-BE49-F238E27FC236}">
                  <a16:creationId xmlns:a16="http://schemas.microsoft.com/office/drawing/2014/main" id="{CD521F5F-D75B-4AF3-B6AF-D6CA86845356}"/>
                </a:ext>
              </a:extLst>
            </p:cNvPr>
            <p:cNvSpPr/>
            <p:nvPr/>
          </p:nvSpPr>
          <p:spPr>
            <a:xfrm>
              <a:off x="3193445" y="3071004"/>
              <a:ext cx="720000" cy="72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 name="正方形/長方形 34">
              <a:extLst>
                <a:ext uri="{FF2B5EF4-FFF2-40B4-BE49-F238E27FC236}">
                  <a16:creationId xmlns:a16="http://schemas.microsoft.com/office/drawing/2014/main" id="{3410F02A-845A-414B-9AAC-15598C45C2E8}"/>
                </a:ext>
              </a:extLst>
            </p:cNvPr>
            <p:cNvSpPr/>
            <p:nvPr/>
          </p:nvSpPr>
          <p:spPr>
            <a:xfrm>
              <a:off x="5353445" y="3071004"/>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正方形/長方形 35">
              <a:extLst>
                <a:ext uri="{FF2B5EF4-FFF2-40B4-BE49-F238E27FC236}">
                  <a16:creationId xmlns:a16="http://schemas.microsoft.com/office/drawing/2014/main" id="{96505B4F-A7EF-4149-BEFD-A3B1BA7938B5}"/>
                </a:ext>
              </a:extLst>
            </p:cNvPr>
            <p:cNvSpPr/>
            <p:nvPr/>
          </p:nvSpPr>
          <p:spPr>
            <a:xfrm>
              <a:off x="4633445" y="3071004"/>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正方形/長方形 36">
              <a:extLst>
                <a:ext uri="{FF2B5EF4-FFF2-40B4-BE49-F238E27FC236}">
                  <a16:creationId xmlns:a16="http://schemas.microsoft.com/office/drawing/2014/main" id="{34C4236F-AFE9-4D05-AF28-3FA2D0652688}"/>
                </a:ext>
              </a:extLst>
            </p:cNvPr>
            <p:cNvSpPr/>
            <p:nvPr/>
          </p:nvSpPr>
          <p:spPr>
            <a:xfrm>
              <a:off x="3913445" y="3071004"/>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正方形/長方形 37">
              <a:extLst>
                <a:ext uri="{FF2B5EF4-FFF2-40B4-BE49-F238E27FC236}">
                  <a16:creationId xmlns:a16="http://schemas.microsoft.com/office/drawing/2014/main" id="{86844EAD-B8E6-4E46-95FE-C3012DF44514}"/>
                </a:ext>
              </a:extLst>
            </p:cNvPr>
            <p:cNvSpPr/>
            <p:nvPr/>
          </p:nvSpPr>
          <p:spPr>
            <a:xfrm>
              <a:off x="2473445" y="379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正方形/長方形 38">
              <a:extLst>
                <a:ext uri="{FF2B5EF4-FFF2-40B4-BE49-F238E27FC236}">
                  <a16:creationId xmlns:a16="http://schemas.microsoft.com/office/drawing/2014/main" id="{5CF71AC9-83E0-4060-9C0F-FBA4BBB6640E}"/>
                </a:ext>
              </a:extLst>
            </p:cNvPr>
            <p:cNvSpPr/>
            <p:nvPr/>
          </p:nvSpPr>
          <p:spPr>
            <a:xfrm>
              <a:off x="3193445" y="3791004"/>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a:extLst>
                <a:ext uri="{FF2B5EF4-FFF2-40B4-BE49-F238E27FC236}">
                  <a16:creationId xmlns:a16="http://schemas.microsoft.com/office/drawing/2014/main" id="{CAC6BD0A-9B6D-422F-96B1-933EBA017827}"/>
                </a:ext>
              </a:extLst>
            </p:cNvPr>
            <p:cNvSpPr/>
            <p:nvPr/>
          </p:nvSpPr>
          <p:spPr>
            <a:xfrm>
              <a:off x="5353445" y="3791004"/>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正方形/長方形 40">
              <a:extLst>
                <a:ext uri="{FF2B5EF4-FFF2-40B4-BE49-F238E27FC236}">
                  <a16:creationId xmlns:a16="http://schemas.microsoft.com/office/drawing/2014/main" id="{843509D8-D683-4635-9A3F-A547788F388B}"/>
                </a:ext>
              </a:extLst>
            </p:cNvPr>
            <p:cNvSpPr/>
            <p:nvPr/>
          </p:nvSpPr>
          <p:spPr>
            <a:xfrm>
              <a:off x="4633445" y="3791004"/>
              <a:ext cx="720000" cy="72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正方形/長方形 41">
              <a:extLst>
                <a:ext uri="{FF2B5EF4-FFF2-40B4-BE49-F238E27FC236}">
                  <a16:creationId xmlns:a16="http://schemas.microsoft.com/office/drawing/2014/main" id="{54594830-ABB2-40B8-A701-ADDFA2F9FA9A}"/>
                </a:ext>
              </a:extLst>
            </p:cNvPr>
            <p:cNvSpPr/>
            <p:nvPr/>
          </p:nvSpPr>
          <p:spPr>
            <a:xfrm>
              <a:off x="3913445" y="3791004"/>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正方形/長方形 42">
              <a:extLst>
                <a:ext uri="{FF2B5EF4-FFF2-40B4-BE49-F238E27FC236}">
                  <a16:creationId xmlns:a16="http://schemas.microsoft.com/office/drawing/2014/main" id="{6B49B2E1-BE5E-445D-96F1-89DD6130988D}"/>
                </a:ext>
              </a:extLst>
            </p:cNvPr>
            <p:cNvSpPr/>
            <p:nvPr/>
          </p:nvSpPr>
          <p:spPr>
            <a:xfrm>
              <a:off x="2473445" y="451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正方形/長方形 43">
              <a:extLst>
                <a:ext uri="{FF2B5EF4-FFF2-40B4-BE49-F238E27FC236}">
                  <a16:creationId xmlns:a16="http://schemas.microsoft.com/office/drawing/2014/main" id="{D1EBD104-AA18-4535-979C-52CEFDC6A8AF}"/>
                </a:ext>
              </a:extLst>
            </p:cNvPr>
            <p:cNvSpPr/>
            <p:nvPr/>
          </p:nvSpPr>
          <p:spPr>
            <a:xfrm>
              <a:off x="3193445" y="451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5" name="正方形/長方形 44">
              <a:extLst>
                <a:ext uri="{FF2B5EF4-FFF2-40B4-BE49-F238E27FC236}">
                  <a16:creationId xmlns:a16="http://schemas.microsoft.com/office/drawing/2014/main" id="{AC7C26F7-BFF6-4115-A5FD-71132354CCF8}"/>
                </a:ext>
              </a:extLst>
            </p:cNvPr>
            <p:cNvSpPr/>
            <p:nvPr/>
          </p:nvSpPr>
          <p:spPr>
            <a:xfrm>
              <a:off x="5353445" y="451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正方形/長方形 45">
              <a:extLst>
                <a:ext uri="{FF2B5EF4-FFF2-40B4-BE49-F238E27FC236}">
                  <a16:creationId xmlns:a16="http://schemas.microsoft.com/office/drawing/2014/main" id="{D323B520-A9B0-4062-97AE-E4F87A520A37}"/>
                </a:ext>
              </a:extLst>
            </p:cNvPr>
            <p:cNvSpPr/>
            <p:nvPr/>
          </p:nvSpPr>
          <p:spPr>
            <a:xfrm>
              <a:off x="4633445" y="451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正方形/長方形 46">
              <a:extLst>
                <a:ext uri="{FF2B5EF4-FFF2-40B4-BE49-F238E27FC236}">
                  <a16:creationId xmlns:a16="http://schemas.microsoft.com/office/drawing/2014/main" id="{26F31F38-DB16-4FEC-9C4B-965BF9BA67F4}"/>
                </a:ext>
              </a:extLst>
            </p:cNvPr>
            <p:cNvSpPr/>
            <p:nvPr/>
          </p:nvSpPr>
          <p:spPr>
            <a:xfrm>
              <a:off x="3913445" y="451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 name="正方形/長方形 47">
              <a:extLst>
                <a:ext uri="{FF2B5EF4-FFF2-40B4-BE49-F238E27FC236}">
                  <a16:creationId xmlns:a16="http://schemas.microsoft.com/office/drawing/2014/main" id="{A4072C26-44EA-40EC-8F0E-0D699917711F}"/>
                </a:ext>
              </a:extLst>
            </p:cNvPr>
            <p:cNvSpPr/>
            <p:nvPr/>
          </p:nvSpPr>
          <p:spPr>
            <a:xfrm>
              <a:off x="2473445" y="5231004"/>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正方形/長方形 48">
              <a:extLst>
                <a:ext uri="{FF2B5EF4-FFF2-40B4-BE49-F238E27FC236}">
                  <a16:creationId xmlns:a16="http://schemas.microsoft.com/office/drawing/2014/main" id="{8D2DBE7C-2F2C-46A0-9AFD-0B45A259024E}"/>
                </a:ext>
              </a:extLst>
            </p:cNvPr>
            <p:cNvSpPr/>
            <p:nvPr/>
          </p:nvSpPr>
          <p:spPr>
            <a:xfrm>
              <a:off x="3193445" y="5231004"/>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0" name="正方形/長方形 49">
              <a:extLst>
                <a:ext uri="{FF2B5EF4-FFF2-40B4-BE49-F238E27FC236}">
                  <a16:creationId xmlns:a16="http://schemas.microsoft.com/office/drawing/2014/main" id="{1AB01CD6-F44D-4187-9BA7-18B94F3AD8F7}"/>
                </a:ext>
              </a:extLst>
            </p:cNvPr>
            <p:cNvSpPr/>
            <p:nvPr/>
          </p:nvSpPr>
          <p:spPr>
            <a:xfrm>
              <a:off x="5353445" y="5231004"/>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 name="正方形/長方形 50">
              <a:extLst>
                <a:ext uri="{FF2B5EF4-FFF2-40B4-BE49-F238E27FC236}">
                  <a16:creationId xmlns:a16="http://schemas.microsoft.com/office/drawing/2014/main" id="{CBF73D18-F2B6-4281-A95C-1CD96B11D5F7}"/>
                </a:ext>
              </a:extLst>
            </p:cNvPr>
            <p:cNvSpPr/>
            <p:nvPr/>
          </p:nvSpPr>
          <p:spPr>
            <a:xfrm>
              <a:off x="4633445" y="5231004"/>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2" name="正方形/長方形 51">
              <a:extLst>
                <a:ext uri="{FF2B5EF4-FFF2-40B4-BE49-F238E27FC236}">
                  <a16:creationId xmlns:a16="http://schemas.microsoft.com/office/drawing/2014/main" id="{1FB5DDD3-5B4F-4FB4-9767-A4B7A273FFA2}"/>
                </a:ext>
              </a:extLst>
            </p:cNvPr>
            <p:cNvSpPr/>
            <p:nvPr/>
          </p:nvSpPr>
          <p:spPr>
            <a:xfrm>
              <a:off x="3913445" y="5231004"/>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3" name="正方形/長方形 52">
              <a:extLst>
                <a:ext uri="{FF2B5EF4-FFF2-40B4-BE49-F238E27FC236}">
                  <a16:creationId xmlns:a16="http://schemas.microsoft.com/office/drawing/2014/main" id="{1D1B1171-2666-416D-A3E1-BED6287C6BFF}"/>
                </a:ext>
              </a:extLst>
            </p:cNvPr>
            <p:cNvSpPr/>
            <p:nvPr/>
          </p:nvSpPr>
          <p:spPr>
            <a:xfrm>
              <a:off x="2473445" y="595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4" name="正方形/長方形 53">
              <a:extLst>
                <a:ext uri="{FF2B5EF4-FFF2-40B4-BE49-F238E27FC236}">
                  <a16:creationId xmlns:a16="http://schemas.microsoft.com/office/drawing/2014/main" id="{0F0D081A-8309-4469-9CFE-5A5DA13A5BAD}"/>
                </a:ext>
              </a:extLst>
            </p:cNvPr>
            <p:cNvSpPr/>
            <p:nvPr/>
          </p:nvSpPr>
          <p:spPr>
            <a:xfrm>
              <a:off x="3193445" y="5951004"/>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a:extLst>
                <a:ext uri="{FF2B5EF4-FFF2-40B4-BE49-F238E27FC236}">
                  <a16:creationId xmlns:a16="http://schemas.microsoft.com/office/drawing/2014/main" id="{A3AB255D-0F0E-413D-B28D-54351F95E597}"/>
                </a:ext>
              </a:extLst>
            </p:cNvPr>
            <p:cNvSpPr/>
            <p:nvPr/>
          </p:nvSpPr>
          <p:spPr>
            <a:xfrm>
              <a:off x="5353445" y="5951004"/>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6" name="正方形/長方形 55">
              <a:extLst>
                <a:ext uri="{FF2B5EF4-FFF2-40B4-BE49-F238E27FC236}">
                  <a16:creationId xmlns:a16="http://schemas.microsoft.com/office/drawing/2014/main" id="{7C2EA2CB-4A6F-4133-896B-56D5FA0740A7}"/>
                </a:ext>
              </a:extLst>
            </p:cNvPr>
            <p:cNvSpPr/>
            <p:nvPr/>
          </p:nvSpPr>
          <p:spPr>
            <a:xfrm>
              <a:off x="4633445" y="5951004"/>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7" name="正方形/長方形 56">
              <a:extLst>
                <a:ext uri="{FF2B5EF4-FFF2-40B4-BE49-F238E27FC236}">
                  <a16:creationId xmlns:a16="http://schemas.microsoft.com/office/drawing/2014/main" id="{74985EA1-D82E-4EE3-853F-2E7803433F69}"/>
                </a:ext>
              </a:extLst>
            </p:cNvPr>
            <p:cNvSpPr/>
            <p:nvPr/>
          </p:nvSpPr>
          <p:spPr>
            <a:xfrm>
              <a:off x="3913445" y="5951004"/>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7" name="角丸四角形 6"/>
          <p:cNvSpPr/>
          <p:nvPr/>
        </p:nvSpPr>
        <p:spPr>
          <a:xfrm>
            <a:off x="3008946" y="2924317"/>
            <a:ext cx="3171825" cy="1685925"/>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8" name="グループ化 7"/>
          <p:cNvGrpSpPr/>
          <p:nvPr/>
        </p:nvGrpSpPr>
        <p:grpSpPr>
          <a:xfrm>
            <a:off x="3192112" y="3071004"/>
            <a:ext cx="2880000" cy="1440000"/>
            <a:chOff x="5709860" y="4151004"/>
            <a:chExt cx="2880000" cy="1440000"/>
          </a:xfrm>
        </p:grpSpPr>
        <p:sp>
          <p:nvSpPr>
            <p:cNvPr id="66" name="正方形/長方形 65">
              <a:extLst>
                <a:ext uri="{FF2B5EF4-FFF2-40B4-BE49-F238E27FC236}">
                  <a16:creationId xmlns:a16="http://schemas.microsoft.com/office/drawing/2014/main" id="{CD521F5F-D75B-4AF3-B6AF-D6CA86845356}"/>
                </a:ext>
              </a:extLst>
            </p:cNvPr>
            <p:cNvSpPr/>
            <p:nvPr/>
          </p:nvSpPr>
          <p:spPr>
            <a:xfrm>
              <a:off x="5709860" y="415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7" name="正方形/長方形 66">
              <a:extLst>
                <a:ext uri="{FF2B5EF4-FFF2-40B4-BE49-F238E27FC236}">
                  <a16:creationId xmlns:a16="http://schemas.microsoft.com/office/drawing/2014/main" id="{3410F02A-845A-414B-9AAC-15598C45C2E8}"/>
                </a:ext>
              </a:extLst>
            </p:cNvPr>
            <p:cNvSpPr/>
            <p:nvPr/>
          </p:nvSpPr>
          <p:spPr>
            <a:xfrm>
              <a:off x="7869860" y="415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8" name="正方形/長方形 67">
              <a:extLst>
                <a:ext uri="{FF2B5EF4-FFF2-40B4-BE49-F238E27FC236}">
                  <a16:creationId xmlns:a16="http://schemas.microsoft.com/office/drawing/2014/main" id="{96505B4F-A7EF-4149-BEFD-A3B1BA7938B5}"/>
                </a:ext>
              </a:extLst>
            </p:cNvPr>
            <p:cNvSpPr/>
            <p:nvPr/>
          </p:nvSpPr>
          <p:spPr>
            <a:xfrm>
              <a:off x="7149860" y="415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9" name="正方形/長方形 68">
              <a:extLst>
                <a:ext uri="{FF2B5EF4-FFF2-40B4-BE49-F238E27FC236}">
                  <a16:creationId xmlns:a16="http://schemas.microsoft.com/office/drawing/2014/main" id="{34C4236F-AFE9-4D05-AF28-3FA2D0652688}"/>
                </a:ext>
              </a:extLst>
            </p:cNvPr>
            <p:cNvSpPr/>
            <p:nvPr/>
          </p:nvSpPr>
          <p:spPr>
            <a:xfrm>
              <a:off x="6429860" y="415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0" name="正方形/長方形 69">
              <a:extLst>
                <a:ext uri="{FF2B5EF4-FFF2-40B4-BE49-F238E27FC236}">
                  <a16:creationId xmlns:a16="http://schemas.microsoft.com/office/drawing/2014/main" id="{5CF71AC9-83E0-4060-9C0F-FBA4BBB6640E}"/>
                </a:ext>
              </a:extLst>
            </p:cNvPr>
            <p:cNvSpPr/>
            <p:nvPr/>
          </p:nvSpPr>
          <p:spPr>
            <a:xfrm>
              <a:off x="5709860" y="487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1" name="正方形/長方形 70">
              <a:extLst>
                <a:ext uri="{FF2B5EF4-FFF2-40B4-BE49-F238E27FC236}">
                  <a16:creationId xmlns:a16="http://schemas.microsoft.com/office/drawing/2014/main" id="{CAC6BD0A-9B6D-422F-96B1-933EBA017827}"/>
                </a:ext>
              </a:extLst>
            </p:cNvPr>
            <p:cNvSpPr/>
            <p:nvPr/>
          </p:nvSpPr>
          <p:spPr>
            <a:xfrm>
              <a:off x="7869860" y="487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2" name="正方形/長方形 71">
              <a:extLst>
                <a:ext uri="{FF2B5EF4-FFF2-40B4-BE49-F238E27FC236}">
                  <a16:creationId xmlns:a16="http://schemas.microsoft.com/office/drawing/2014/main" id="{843509D8-D683-4635-9A3F-A547788F388B}"/>
                </a:ext>
              </a:extLst>
            </p:cNvPr>
            <p:cNvSpPr/>
            <p:nvPr/>
          </p:nvSpPr>
          <p:spPr>
            <a:xfrm>
              <a:off x="7149860" y="487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3" name="正方形/長方形 72">
              <a:extLst>
                <a:ext uri="{FF2B5EF4-FFF2-40B4-BE49-F238E27FC236}">
                  <a16:creationId xmlns:a16="http://schemas.microsoft.com/office/drawing/2014/main" id="{54594830-ABB2-40B8-A701-ADDFA2F9FA9A}"/>
                </a:ext>
              </a:extLst>
            </p:cNvPr>
            <p:cNvSpPr/>
            <p:nvPr/>
          </p:nvSpPr>
          <p:spPr>
            <a:xfrm>
              <a:off x="6429860" y="487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58" name="角丸四角形吹き出し 37">
            <a:extLst>
              <a:ext uri="{FF2B5EF4-FFF2-40B4-BE49-F238E27FC236}">
                <a16:creationId xmlns:a16="http://schemas.microsoft.com/office/drawing/2014/main" id="{01A7C8BE-C820-485A-8A9A-009D7070027B}"/>
              </a:ext>
            </a:extLst>
          </p:cNvPr>
          <p:cNvSpPr/>
          <p:nvPr/>
        </p:nvSpPr>
        <p:spPr>
          <a:xfrm>
            <a:off x="6793445" y="5053884"/>
            <a:ext cx="1976845" cy="1328821"/>
          </a:xfrm>
          <a:prstGeom prst="wedgeRoundRectCallout">
            <a:avLst>
              <a:gd name="adj1" fmla="val -24462"/>
              <a:gd name="adj2" fmla="val -46318"/>
              <a:gd name="adj3" fmla="val 16667"/>
            </a:avLst>
          </a:prstGeom>
          <a:noFill/>
          <a:ln w="57150"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400" dirty="0">
                <a:solidFill>
                  <a:schemeClr val="tx1"/>
                </a:solidFill>
              </a:rPr>
              <a:t>自分：先手</a:t>
            </a:r>
            <a:endParaRPr lang="en-US" altLang="ja-JP" sz="2400" dirty="0">
              <a:solidFill>
                <a:schemeClr val="tx1"/>
              </a:solidFill>
            </a:endParaRPr>
          </a:p>
          <a:p>
            <a:r>
              <a:rPr lang="ja-JP" altLang="en-US" sz="2400" dirty="0">
                <a:solidFill>
                  <a:schemeClr val="tx1"/>
                </a:solidFill>
              </a:rPr>
              <a:t>相手：後手</a:t>
            </a:r>
            <a:endParaRPr lang="en-US" altLang="ja-JP" sz="2400" dirty="0">
              <a:solidFill>
                <a:schemeClr val="tx1"/>
              </a:solidFill>
            </a:endParaRPr>
          </a:p>
          <a:p>
            <a:r>
              <a:rPr lang="ja-JP" altLang="en-US" sz="2400" dirty="0">
                <a:solidFill>
                  <a:schemeClr val="tx1"/>
                </a:solidFill>
              </a:rPr>
              <a:t>とする</a:t>
            </a:r>
            <a:endParaRPr lang="en-US" altLang="ja-JP" sz="2400" dirty="0">
              <a:solidFill>
                <a:schemeClr val="tx1"/>
              </a:solidFill>
            </a:endParaRPr>
          </a:p>
        </p:txBody>
      </p:sp>
    </p:spTree>
    <p:extLst>
      <p:ext uri="{BB962C8B-B14F-4D97-AF65-F5344CB8AC3E}">
        <p14:creationId xmlns:p14="http://schemas.microsoft.com/office/powerpoint/2010/main" val="4077773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問題として定義</a:t>
            </a:r>
          </a:p>
        </p:txBody>
      </p:sp>
      <p:sp>
        <p:nvSpPr>
          <p:cNvPr id="3" name="コンテンツ プレースホルダー 2"/>
          <p:cNvSpPr>
            <a:spLocks noGrp="1"/>
          </p:cNvSpPr>
          <p:nvPr>
            <p:ph idx="1"/>
          </p:nvPr>
        </p:nvSpPr>
        <p:spPr/>
        <p:txBody>
          <a:bodyPr/>
          <a:lstStyle/>
          <a:p>
            <a:r>
              <a:rPr kumimoji="1" lang="ja-JP" altLang="en-US" dirty="0"/>
              <a:t>引き分けを無くすため以下のルールを</a:t>
            </a:r>
            <a:endParaRPr lang="en-US" altLang="ja-JP" dirty="0"/>
          </a:p>
          <a:p>
            <a:r>
              <a:rPr kumimoji="1" lang="ja-JP" altLang="en-US" dirty="0"/>
              <a:t>追加している</a:t>
            </a:r>
            <a:endParaRPr kumimoji="1" lang="en-US" altLang="ja-JP" dirty="0"/>
          </a:p>
          <a:p>
            <a:pPr marL="514350" indent="-514350">
              <a:buFont typeface="+mj-lt"/>
              <a:buAutoNum type="arabicPeriod"/>
            </a:pPr>
            <a:r>
              <a:rPr lang="ja-JP" altLang="en-US" dirty="0"/>
              <a:t>現在の自分の色を変えないことはできない</a:t>
            </a:r>
            <a:endParaRPr lang="en-US" altLang="ja-JP" dirty="0"/>
          </a:p>
          <a:p>
            <a:pPr marL="514350" indent="-514350">
              <a:buFont typeface="+mj-lt"/>
              <a:buAutoNum type="arabicPeriod"/>
            </a:pPr>
            <a:r>
              <a:rPr lang="ja-JP" altLang="en-US" dirty="0"/>
              <a:t>相手の色に変えることはできない</a:t>
            </a:r>
            <a:endParaRPr lang="en-US" altLang="ja-JP" dirty="0"/>
          </a:p>
          <a:p>
            <a:pPr marL="514350" indent="-514350">
              <a:buFont typeface="+mj-lt"/>
              <a:buAutoNum type="arabicPeriod"/>
            </a:pPr>
            <a:r>
              <a:rPr lang="ja-JP" altLang="en-US" dirty="0">
                <a:solidFill>
                  <a:srgbClr val="FF0000"/>
                </a:solidFill>
              </a:rPr>
              <a:t>ルール</a:t>
            </a:r>
            <a:r>
              <a:rPr lang="en-US" altLang="ja-JP" dirty="0">
                <a:solidFill>
                  <a:srgbClr val="FF0000"/>
                </a:solidFill>
              </a:rPr>
              <a:t>1,2</a:t>
            </a:r>
            <a:r>
              <a:rPr lang="ja-JP" altLang="en-US" dirty="0">
                <a:solidFill>
                  <a:srgbClr val="FF0000"/>
                </a:solidFill>
              </a:rPr>
              <a:t>に反さない限り領地を増やす操作をしなければならない</a:t>
            </a:r>
            <a:endParaRPr lang="en-US" altLang="ja-JP" dirty="0">
              <a:solidFill>
                <a:srgbClr val="FF0000"/>
              </a:solidFill>
            </a:endParaRPr>
          </a:p>
          <a:p>
            <a:endParaRPr lang="en-US" altLang="ja-JP"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61</a:t>
            </a:fld>
            <a:endParaRPr lang="ja-JP" altLang="en-US" dirty="0"/>
          </a:p>
        </p:txBody>
      </p:sp>
    </p:spTree>
    <p:extLst>
      <p:ext uri="{BB962C8B-B14F-4D97-AF65-F5344CB8AC3E}">
        <p14:creationId xmlns:p14="http://schemas.microsoft.com/office/powerpoint/2010/main" val="1339578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B60B3A8-6B87-47A6-BC33-1DFA53D61812}"/>
              </a:ext>
            </a:extLst>
          </p:cNvPr>
          <p:cNvSpPr>
            <a:spLocks noGrp="1"/>
          </p:cNvSpPr>
          <p:nvPr>
            <p:ph type="title"/>
          </p:nvPr>
        </p:nvSpPr>
        <p:spPr/>
        <p:txBody>
          <a:bodyPr/>
          <a:lstStyle/>
          <a:p>
            <a:r>
              <a:rPr kumimoji="1" lang="ja-JP" altLang="en-US" dirty="0"/>
              <a:t>ルール</a:t>
            </a:r>
            <a:r>
              <a:rPr kumimoji="1" lang="en-US" altLang="ja-JP" dirty="0"/>
              <a:t>3</a:t>
            </a:r>
            <a:r>
              <a:rPr kumimoji="1" lang="ja-JP" altLang="en-US" dirty="0"/>
              <a:t>の動機</a:t>
            </a:r>
          </a:p>
        </p:txBody>
      </p:sp>
      <p:sp>
        <p:nvSpPr>
          <p:cNvPr id="4" name="スライド番号プレースホルダー 3">
            <a:extLst>
              <a:ext uri="{FF2B5EF4-FFF2-40B4-BE49-F238E27FC236}">
                <a16:creationId xmlns:a16="http://schemas.microsoft.com/office/drawing/2014/main" id="{505D511B-ED09-4C3B-A1EE-54F9447A53EA}"/>
              </a:ext>
            </a:extLst>
          </p:cNvPr>
          <p:cNvSpPr>
            <a:spLocks noGrp="1"/>
          </p:cNvSpPr>
          <p:nvPr>
            <p:ph type="sldNum" sz="quarter" idx="4"/>
          </p:nvPr>
        </p:nvSpPr>
        <p:spPr/>
        <p:txBody>
          <a:bodyPr/>
          <a:lstStyle/>
          <a:p>
            <a:fld id="{06866E33-5310-403C-85EB-90D9101399C4}" type="slidenum">
              <a:rPr lang="ja-JP" altLang="en-US" smtClean="0"/>
              <a:pPr/>
              <a:t>62</a:t>
            </a:fld>
            <a:endParaRPr lang="ja-JP" altLang="en-US" dirty="0"/>
          </a:p>
        </p:txBody>
      </p:sp>
      <p:sp>
        <p:nvSpPr>
          <p:cNvPr id="5" name="フローチャート: 結合子 4">
            <a:extLst>
              <a:ext uri="{FF2B5EF4-FFF2-40B4-BE49-F238E27FC236}">
                <a16:creationId xmlns:a16="http://schemas.microsoft.com/office/drawing/2014/main" id="{F3804C38-D8B0-4338-9C4C-E19E03D4DFF7}"/>
              </a:ext>
            </a:extLst>
          </p:cNvPr>
          <p:cNvSpPr/>
          <p:nvPr/>
        </p:nvSpPr>
        <p:spPr>
          <a:xfrm>
            <a:off x="662218" y="3529169"/>
            <a:ext cx="720000" cy="720000"/>
          </a:xfrm>
          <a:prstGeom prst="flowChartConnector">
            <a:avLst/>
          </a:prstGeom>
          <a:solidFill>
            <a:srgbClr val="FF000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6" name="フローチャート: 結合子 5">
            <a:extLst>
              <a:ext uri="{FF2B5EF4-FFF2-40B4-BE49-F238E27FC236}">
                <a16:creationId xmlns:a16="http://schemas.microsoft.com/office/drawing/2014/main" id="{AAC7B617-5103-4C1A-A260-97F0ACF19D2F}"/>
              </a:ext>
            </a:extLst>
          </p:cNvPr>
          <p:cNvSpPr/>
          <p:nvPr/>
        </p:nvSpPr>
        <p:spPr>
          <a:xfrm>
            <a:off x="1723106" y="3527750"/>
            <a:ext cx="720000" cy="720000"/>
          </a:xfrm>
          <a:prstGeom prst="flowChartConnector">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7" name="フローチャート: 結合子 6">
            <a:extLst>
              <a:ext uri="{FF2B5EF4-FFF2-40B4-BE49-F238E27FC236}">
                <a16:creationId xmlns:a16="http://schemas.microsoft.com/office/drawing/2014/main" id="{68127192-B4C2-4A7F-B43F-CB56D9BB21C5}"/>
              </a:ext>
            </a:extLst>
          </p:cNvPr>
          <p:cNvSpPr/>
          <p:nvPr/>
        </p:nvSpPr>
        <p:spPr>
          <a:xfrm>
            <a:off x="2972795" y="3527750"/>
            <a:ext cx="720000" cy="720000"/>
          </a:xfrm>
          <a:prstGeom prst="flowChartConnector">
            <a:avLst/>
          </a:prstGeom>
          <a:solidFill>
            <a:srgbClr val="00B05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8" name="フローチャート: 結合子 7">
            <a:extLst>
              <a:ext uri="{FF2B5EF4-FFF2-40B4-BE49-F238E27FC236}">
                <a16:creationId xmlns:a16="http://schemas.microsoft.com/office/drawing/2014/main" id="{60E4C08B-692F-42E9-825A-6A95D359858B}"/>
              </a:ext>
            </a:extLst>
          </p:cNvPr>
          <p:cNvSpPr/>
          <p:nvPr/>
        </p:nvSpPr>
        <p:spPr>
          <a:xfrm>
            <a:off x="4222208" y="3524944"/>
            <a:ext cx="720000" cy="720000"/>
          </a:xfrm>
          <a:prstGeom prst="flowChartConnector">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9" name="フローチャート: 結合子 8">
            <a:extLst>
              <a:ext uri="{FF2B5EF4-FFF2-40B4-BE49-F238E27FC236}">
                <a16:creationId xmlns:a16="http://schemas.microsoft.com/office/drawing/2014/main" id="{4CF42AAA-4624-4BD8-BED1-BDF845E60D45}"/>
              </a:ext>
            </a:extLst>
          </p:cNvPr>
          <p:cNvSpPr/>
          <p:nvPr/>
        </p:nvSpPr>
        <p:spPr>
          <a:xfrm>
            <a:off x="5453177" y="3524944"/>
            <a:ext cx="720000" cy="720000"/>
          </a:xfrm>
          <a:prstGeom prst="flowChartConnector">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0" name="フローチャート: 結合子 9">
            <a:extLst>
              <a:ext uri="{FF2B5EF4-FFF2-40B4-BE49-F238E27FC236}">
                <a16:creationId xmlns:a16="http://schemas.microsoft.com/office/drawing/2014/main" id="{05044F70-F9AD-48A2-B173-877532D272B5}"/>
              </a:ext>
            </a:extLst>
          </p:cNvPr>
          <p:cNvSpPr/>
          <p:nvPr/>
        </p:nvSpPr>
        <p:spPr>
          <a:xfrm>
            <a:off x="6700894" y="3524944"/>
            <a:ext cx="720000" cy="720000"/>
          </a:xfrm>
          <a:prstGeom prst="flowChartConnector">
            <a:avLst/>
          </a:prstGeom>
          <a:solidFill>
            <a:srgbClr val="00B05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1" name="フローチャート: 結合子 10">
            <a:extLst>
              <a:ext uri="{FF2B5EF4-FFF2-40B4-BE49-F238E27FC236}">
                <a16:creationId xmlns:a16="http://schemas.microsoft.com/office/drawing/2014/main" id="{650D8786-B665-4A70-9FBB-41879C15585C}"/>
              </a:ext>
            </a:extLst>
          </p:cNvPr>
          <p:cNvSpPr/>
          <p:nvPr/>
        </p:nvSpPr>
        <p:spPr>
          <a:xfrm>
            <a:off x="8006760" y="3524944"/>
            <a:ext cx="720000" cy="720000"/>
          </a:xfrm>
          <a:prstGeom prst="flowChartConnector">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cxnSp>
        <p:nvCxnSpPr>
          <p:cNvPr id="13" name="直線コネクタ 12">
            <a:extLst>
              <a:ext uri="{FF2B5EF4-FFF2-40B4-BE49-F238E27FC236}">
                <a16:creationId xmlns:a16="http://schemas.microsoft.com/office/drawing/2014/main" id="{BD7070AE-F327-45F5-A1B7-C750372FF7B7}"/>
              </a:ext>
            </a:extLst>
          </p:cNvPr>
          <p:cNvCxnSpPr>
            <a:cxnSpLocks/>
            <a:stCxn id="5" idx="6"/>
            <a:endCxn id="6" idx="2"/>
          </p:cNvCxnSpPr>
          <p:nvPr/>
        </p:nvCxnSpPr>
        <p:spPr>
          <a:xfrm flipV="1">
            <a:off x="1382218" y="3887750"/>
            <a:ext cx="340888" cy="141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7" name="直線コネクタ 16">
            <a:extLst>
              <a:ext uri="{FF2B5EF4-FFF2-40B4-BE49-F238E27FC236}">
                <a16:creationId xmlns:a16="http://schemas.microsoft.com/office/drawing/2014/main" id="{2008B876-7BDE-45DA-87B2-6D88902E73E7}"/>
              </a:ext>
            </a:extLst>
          </p:cNvPr>
          <p:cNvCxnSpPr>
            <a:cxnSpLocks/>
            <a:stCxn id="6" idx="6"/>
            <a:endCxn id="7" idx="2"/>
          </p:cNvCxnSpPr>
          <p:nvPr/>
        </p:nvCxnSpPr>
        <p:spPr>
          <a:xfrm>
            <a:off x="2443106" y="3887750"/>
            <a:ext cx="529689"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 name="直線コネクタ 19">
            <a:extLst>
              <a:ext uri="{FF2B5EF4-FFF2-40B4-BE49-F238E27FC236}">
                <a16:creationId xmlns:a16="http://schemas.microsoft.com/office/drawing/2014/main" id="{B65B3A4D-1992-4408-B06E-9D4E0913F191}"/>
              </a:ext>
            </a:extLst>
          </p:cNvPr>
          <p:cNvCxnSpPr>
            <a:cxnSpLocks/>
            <a:stCxn id="7" idx="6"/>
            <a:endCxn id="8" idx="2"/>
          </p:cNvCxnSpPr>
          <p:nvPr/>
        </p:nvCxnSpPr>
        <p:spPr>
          <a:xfrm flipV="1">
            <a:off x="3692795" y="3884944"/>
            <a:ext cx="529413" cy="280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3" name="直線コネクタ 22">
            <a:extLst>
              <a:ext uri="{FF2B5EF4-FFF2-40B4-BE49-F238E27FC236}">
                <a16:creationId xmlns:a16="http://schemas.microsoft.com/office/drawing/2014/main" id="{1FA3651F-2B00-4E53-8DD3-67F3D58DEC1A}"/>
              </a:ext>
            </a:extLst>
          </p:cNvPr>
          <p:cNvCxnSpPr>
            <a:cxnSpLocks/>
            <a:stCxn id="8" idx="6"/>
            <a:endCxn id="9" idx="2"/>
          </p:cNvCxnSpPr>
          <p:nvPr/>
        </p:nvCxnSpPr>
        <p:spPr>
          <a:xfrm>
            <a:off x="4942208" y="3884944"/>
            <a:ext cx="510969"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6" name="直線コネクタ 25">
            <a:extLst>
              <a:ext uri="{FF2B5EF4-FFF2-40B4-BE49-F238E27FC236}">
                <a16:creationId xmlns:a16="http://schemas.microsoft.com/office/drawing/2014/main" id="{4552D18A-6D11-4599-9A59-727188D0B34C}"/>
              </a:ext>
            </a:extLst>
          </p:cNvPr>
          <p:cNvCxnSpPr>
            <a:cxnSpLocks/>
            <a:stCxn id="9" idx="6"/>
            <a:endCxn id="10" idx="2"/>
          </p:cNvCxnSpPr>
          <p:nvPr/>
        </p:nvCxnSpPr>
        <p:spPr>
          <a:xfrm>
            <a:off x="6173177" y="3884944"/>
            <a:ext cx="527717"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9" name="直線コネクタ 28">
            <a:extLst>
              <a:ext uri="{FF2B5EF4-FFF2-40B4-BE49-F238E27FC236}">
                <a16:creationId xmlns:a16="http://schemas.microsoft.com/office/drawing/2014/main" id="{A03D49F4-4122-4FB3-97CB-7364BA0767DA}"/>
              </a:ext>
            </a:extLst>
          </p:cNvPr>
          <p:cNvCxnSpPr>
            <a:cxnSpLocks/>
            <a:stCxn id="10" idx="6"/>
            <a:endCxn id="11" idx="2"/>
          </p:cNvCxnSpPr>
          <p:nvPr/>
        </p:nvCxnSpPr>
        <p:spPr>
          <a:xfrm>
            <a:off x="7420894" y="3884944"/>
            <a:ext cx="585866"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9" name="コンテンツ プレースホルダー 2">
            <a:extLst>
              <a:ext uri="{FF2B5EF4-FFF2-40B4-BE49-F238E27FC236}">
                <a16:creationId xmlns:a16="http://schemas.microsoft.com/office/drawing/2014/main" id="{788C8489-62CA-45F2-9CC0-FDEFEE68C6A6}"/>
              </a:ext>
            </a:extLst>
          </p:cNvPr>
          <p:cNvSpPr>
            <a:spLocks noGrp="1"/>
          </p:cNvSpPr>
          <p:nvPr>
            <p:ph idx="1"/>
          </p:nvPr>
        </p:nvSpPr>
        <p:spPr>
          <a:xfrm>
            <a:off x="822959" y="758815"/>
            <a:ext cx="7543801" cy="613157"/>
          </a:xfrm>
        </p:spPr>
        <p:txBody>
          <a:bodyPr/>
          <a:lstStyle/>
          <a:p>
            <a:r>
              <a:rPr kumimoji="1" lang="ja-JP" altLang="en-US" dirty="0"/>
              <a:t>ルール</a:t>
            </a:r>
            <a:r>
              <a:rPr kumimoji="1" lang="en-US" altLang="ja-JP" dirty="0"/>
              <a:t>3</a:t>
            </a:r>
            <a:r>
              <a:rPr kumimoji="1" lang="ja-JP" altLang="en-US" dirty="0"/>
              <a:t>がない場合</a:t>
            </a:r>
            <a:r>
              <a:rPr kumimoji="1" lang="en-US" altLang="ja-JP" dirty="0"/>
              <a:t>…</a:t>
            </a:r>
          </a:p>
        </p:txBody>
      </p:sp>
      <p:sp>
        <p:nvSpPr>
          <p:cNvPr id="25" name="コンテンツ プレースホルダー 2">
            <a:extLst>
              <a:ext uri="{FF2B5EF4-FFF2-40B4-BE49-F238E27FC236}">
                <a16:creationId xmlns:a16="http://schemas.microsoft.com/office/drawing/2014/main" id="{6E37FD20-B16C-450F-B878-A2F3C73EC0B9}"/>
              </a:ext>
            </a:extLst>
          </p:cNvPr>
          <p:cNvSpPr txBox="1">
            <a:spLocks/>
          </p:cNvSpPr>
          <p:nvPr/>
        </p:nvSpPr>
        <p:spPr>
          <a:xfrm>
            <a:off x="800099" y="1544609"/>
            <a:ext cx="7543801" cy="613157"/>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お互いが最善を尽くすとゲームが終わらなくなる</a:t>
            </a:r>
            <a:endParaRPr lang="en-US" altLang="ja-JP" dirty="0"/>
          </a:p>
        </p:txBody>
      </p:sp>
      <p:sp>
        <p:nvSpPr>
          <p:cNvPr id="27" name="コンテンツ プレースホルダー 2">
            <a:extLst>
              <a:ext uri="{FF2B5EF4-FFF2-40B4-BE49-F238E27FC236}">
                <a16:creationId xmlns:a16="http://schemas.microsoft.com/office/drawing/2014/main" id="{38BAE3EF-8F09-4AAF-868D-16610F11DF26}"/>
              </a:ext>
            </a:extLst>
          </p:cNvPr>
          <p:cNvSpPr txBox="1">
            <a:spLocks/>
          </p:cNvSpPr>
          <p:nvPr/>
        </p:nvSpPr>
        <p:spPr>
          <a:xfrm>
            <a:off x="1858784" y="5011062"/>
            <a:ext cx="5472149" cy="613157"/>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3200" dirty="0">
                <a:solidFill>
                  <a:srgbClr val="FF0000"/>
                </a:solidFill>
              </a:rPr>
              <a:t>先に領地を増やした方が負ける</a:t>
            </a:r>
            <a:r>
              <a:rPr lang="ja-JP" altLang="en-US" sz="3200" dirty="0"/>
              <a:t>　</a:t>
            </a:r>
            <a:endParaRPr lang="en-US" altLang="ja-JP" sz="3200" dirty="0"/>
          </a:p>
        </p:txBody>
      </p:sp>
      <p:sp>
        <p:nvSpPr>
          <p:cNvPr id="28" name="正方形/長方形 27">
            <a:extLst>
              <a:ext uri="{FF2B5EF4-FFF2-40B4-BE49-F238E27FC236}">
                <a16:creationId xmlns:a16="http://schemas.microsoft.com/office/drawing/2014/main" id="{5454B896-B41F-40C3-B64E-405D38F6EA59}"/>
              </a:ext>
            </a:extLst>
          </p:cNvPr>
          <p:cNvSpPr/>
          <p:nvPr/>
        </p:nvSpPr>
        <p:spPr>
          <a:xfrm>
            <a:off x="166926" y="2871392"/>
            <a:ext cx="1723549" cy="461665"/>
          </a:xfrm>
          <a:prstGeom prst="rect">
            <a:avLst/>
          </a:prstGeom>
        </p:spPr>
        <p:txBody>
          <a:bodyPr wrap="none">
            <a:spAutoFit/>
          </a:bodyPr>
          <a:lstStyle/>
          <a:p>
            <a:r>
              <a:rPr lang="ja-JP" altLang="en-US" sz="2400" dirty="0"/>
              <a:t>先手の領地</a:t>
            </a:r>
          </a:p>
        </p:txBody>
      </p:sp>
      <p:sp>
        <p:nvSpPr>
          <p:cNvPr id="30" name="正方形/長方形 29">
            <a:extLst>
              <a:ext uri="{FF2B5EF4-FFF2-40B4-BE49-F238E27FC236}">
                <a16:creationId xmlns:a16="http://schemas.microsoft.com/office/drawing/2014/main" id="{5E11F729-5021-4FAE-87D7-6AB356B676F7}"/>
              </a:ext>
            </a:extLst>
          </p:cNvPr>
          <p:cNvSpPr/>
          <p:nvPr/>
        </p:nvSpPr>
        <p:spPr>
          <a:xfrm>
            <a:off x="7253525" y="2920864"/>
            <a:ext cx="1723549" cy="461665"/>
          </a:xfrm>
          <a:prstGeom prst="rect">
            <a:avLst/>
          </a:prstGeom>
        </p:spPr>
        <p:txBody>
          <a:bodyPr wrap="none">
            <a:spAutoFit/>
          </a:bodyPr>
          <a:lstStyle/>
          <a:p>
            <a:r>
              <a:rPr lang="ja-JP" altLang="en-US" sz="2400" dirty="0"/>
              <a:t>後手の領地</a:t>
            </a:r>
          </a:p>
        </p:txBody>
      </p:sp>
    </p:spTree>
    <p:extLst>
      <p:ext uri="{BB962C8B-B14F-4D97-AF65-F5344CB8AC3E}">
        <p14:creationId xmlns:p14="http://schemas.microsoft.com/office/powerpoint/2010/main" val="3796828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fade">
                                      <p:cBhvr>
                                        <p:cTn id="12" dur="500"/>
                                        <p:tgtEl>
                                          <p:spTgt spid="27"/>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mph" presetSubtype="2" fill="hold" nodeType="clickEffect">
                                  <p:stCondLst>
                                    <p:cond delay="0"/>
                                  </p:stCondLst>
                                  <p:childTnLst>
                                    <p:animClr clrSpc="rgb" dir="cw">
                                      <p:cBhvr>
                                        <p:cTn id="16" dur="1000" fill="hold"/>
                                        <p:tgtEl>
                                          <p:spTgt spid="5"/>
                                        </p:tgtEl>
                                        <p:attrNameLst>
                                          <p:attrName>fillcolor</p:attrName>
                                        </p:attrNameLst>
                                      </p:cBhvr>
                                      <p:to>
                                        <a:srgbClr val="00B050"/>
                                      </p:to>
                                    </p:animClr>
                                    <p:set>
                                      <p:cBhvr>
                                        <p:cTn id="17" dur="1000" fill="hold"/>
                                        <p:tgtEl>
                                          <p:spTgt spid="5"/>
                                        </p:tgtEl>
                                        <p:attrNameLst>
                                          <p:attrName>fill.type</p:attrName>
                                        </p:attrNameLst>
                                      </p:cBhvr>
                                      <p:to>
                                        <p:strVal val="solid"/>
                                      </p:to>
                                    </p:set>
                                    <p:set>
                                      <p:cBhvr>
                                        <p:cTn id="18" dur="1000" fill="hold"/>
                                        <p:tgtEl>
                                          <p:spTgt spid="5"/>
                                        </p:tgtEl>
                                        <p:attrNameLst>
                                          <p:attrName>fill.on</p:attrName>
                                        </p:attrNameLst>
                                      </p:cBhvr>
                                      <p:to>
                                        <p:strVal val="true"/>
                                      </p:to>
                                    </p:set>
                                  </p:childTnLst>
                                </p:cTn>
                              </p:par>
                            </p:childTnLst>
                          </p:cTn>
                        </p:par>
                      </p:childTnLst>
                    </p:cTn>
                  </p:par>
                  <p:par>
                    <p:cTn id="19" fill="hold">
                      <p:stCondLst>
                        <p:cond delay="indefinite"/>
                      </p:stCondLst>
                      <p:childTnLst>
                        <p:par>
                          <p:cTn id="20" fill="hold">
                            <p:stCondLst>
                              <p:cond delay="0"/>
                            </p:stCondLst>
                            <p:childTnLst>
                              <p:par>
                                <p:cTn id="21" presetID="1" presetClass="emph" presetSubtype="2" fill="hold" nodeType="clickEffect">
                                  <p:stCondLst>
                                    <p:cond delay="0"/>
                                  </p:stCondLst>
                                  <p:childTnLst>
                                    <p:animClr clrSpc="rgb" dir="cw">
                                      <p:cBhvr>
                                        <p:cTn id="22" dur="1000" fill="hold"/>
                                        <p:tgtEl>
                                          <p:spTgt spid="11"/>
                                        </p:tgtEl>
                                        <p:attrNameLst>
                                          <p:attrName>fillcolor</p:attrName>
                                        </p:attrNameLst>
                                      </p:cBhvr>
                                      <p:to>
                                        <a:srgbClr val="FF0000"/>
                                      </p:to>
                                    </p:animClr>
                                    <p:set>
                                      <p:cBhvr>
                                        <p:cTn id="23" dur="1000" fill="hold"/>
                                        <p:tgtEl>
                                          <p:spTgt spid="11"/>
                                        </p:tgtEl>
                                        <p:attrNameLst>
                                          <p:attrName>fill.type</p:attrName>
                                        </p:attrNameLst>
                                      </p:cBhvr>
                                      <p:to>
                                        <p:strVal val="solid"/>
                                      </p:to>
                                    </p:set>
                                    <p:set>
                                      <p:cBhvr>
                                        <p:cTn id="24" dur="1000" fill="hold"/>
                                        <p:tgtEl>
                                          <p:spTgt spid="11"/>
                                        </p:tgtEl>
                                        <p:attrNameLst>
                                          <p:attrName>fill.on</p:attrName>
                                        </p:attrNameLst>
                                      </p:cBhvr>
                                      <p:to>
                                        <p:strVal val="true"/>
                                      </p:to>
                                    </p:set>
                                  </p:childTnLst>
                                </p:cTn>
                              </p:par>
                            </p:childTnLst>
                          </p:cTn>
                        </p:par>
                      </p:childTnLst>
                    </p:cTn>
                  </p:par>
                  <p:par>
                    <p:cTn id="25" fill="hold">
                      <p:stCondLst>
                        <p:cond delay="indefinite"/>
                      </p:stCondLst>
                      <p:childTnLst>
                        <p:par>
                          <p:cTn id="26" fill="hold">
                            <p:stCondLst>
                              <p:cond delay="0"/>
                            </p:stCondLst>
                            <p:childTnLst>
                              <p:par>
                                <p:cTn id="27" presetID="1" presetClass="emph" presetSubtype="2" fill="hold" nodeType="clickEffect">
                                  <p:stCondLst>
                                    <p:cond delay="0"/>
                                  </p:stCondLst>
                                  <p:childTnLst>
                                    <p:animClr clrSpc="rgb" dir="cw">
                                      <p:cBhvr>
                                        <p:cTn id="28" dur="1000" fill="hold"/>
                                        <p:tgtEl>
                                          <p:spTgt spid="5"/>
                                        </p:tgtEl>
                                        <p:attrNameLst>
                                          <p:attrName>fillcolor</p:attrName>
                                        </p:attrNameLst>
                                      </p:cBhvr>
                                      <p:to>
                                        <a:srgbClr val="FFFF00"/>
                                      </p:to>
                                    </p:animClr>
                                    <p:set>
                                      <p:cBhvr>
                                        <p:cTn id="29" dur="1000" fill="hold"/>
                                        <p:tgtEl>
                                          <p:spTgt spid="5"/>
                                        </p:tgtEl>
                                        <p:attrNameLst>
                                          <p:attrName>fill.type</p:attrName>
                                        </p:attrNameLst>
                                      </p:cBhvr>
                                      <p:to>
                                        <p:strVal val="solid"/>
                                      </p:to>
                                    </p:set>
                                    <p:set>
                                      <p:cBhvr>
                                        <p:cTn id="30" dur="1000" fill="hold"/>
                                        <p:tgtEl>
                                          <p:spTgt spid="5"/>
                                        </p:tgtEl>
                                        <p:attrNameLst>
                                          <p:attrName>fill.on</p:attrName>
                                        </p:attrNameLst>
                                      </p:cBhvr>
                                      <p:to>
                                        <p:strVal val="true"/>
                                      </p:to>
                                    </p:set>
                                  </p:childTnLst>
                                </p:cTn>
                              </p:par>
                            </p:childTnLst>
                          </p:cTn>
                        </p:par>
                      </p:childTnLst>
                    </p:cTn>
                  </p:par>
                  <p:par>
                    <p:cTn id="31" fill="hold">
                      <p:stCondLst>
                        <p:cond delay="indefinite"/>
                      </p:stCondLst>
                      <p:childTnLst>
                        <p:par>
                          <p:cTn id="32" fill="hold">
                            <p:stCondLst>
                              <p:cond delay="0"/>
                            </p:stCondLst>
                            <p:childTnLst>
                              <p:par>
                                <p:cTn id="33" presetID="1" presetClass="emph" presetSubtype="2" fill="hold" nodeType="clickEffect">
                                  <p:stCondLst>
                                    <p:cond delay="0"/>
                                  </p:stCondLst>
                                  <p:childTnLst>
                                    <p:animClr clrSpc="rgb" dir="cw">
                                      <p:cBhvr>
                                        <p:cTn id="34" dur="1000" fill="hold"/>
                                        <p:tgtEl>
                                          <p:spTgt spid="11"/>
                                        </p:tgtEl>
                                        <p:attrNameLst>
                                          <p:attrName>fillcolor</p:attrName>
                                        </p:attrNameLst>
                                      </p:cBhvr>
                                      <p:to>
                                        <a:srgbClr val="00B0F0"/>
                                      </p:to>
                                    </p:animClr>
                                    <p:set>
                                      <p:cBhvr>
                                        <p:cTn id="35" dur="1000" fill="hold"/>
                                        <p:tgtEl>
                                          <p:spTgt spid="11"/>
                                        </p:tgtEl>
                                        <p:attrNameLst>
                                          <p:attrName>fill.type</p:attrName>
                                        </p:attrNameLst>
                                      </p:cBhvr>
                                      <p:to>
                                        <p:strVal val="solid"/>
                                      </p:to>
                                    </p:set>
                                    <p:set>
                                      <p:cBhvr>
                                        <p:cTn id="36" dur="1000" fill="hold"/>
                                        <p:tgtEl>
                                          <p:spTgt spid="11"/>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7"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B60B3A8-6B87-47A6-BC33-1DFA53D61812}"/>
              </a:ext>
            </a:extLst>
          </p:cNvPr>
          <p:cNvSpPr>
            <a:spLocks noGrp="1"/>
          </p:cNvSpPr>
          <p:nvPr>
            <p:ph type="title"/>
          </p:nvPr>
        </p:nvSpPr>
        <p:spPr/>
        <p:txBody>
          <a:bodyPr/>
          <a:lstStyle/>
          <a:p>
            <a:r>
              <a:rPr kumimoji="1" lang="ja-JP" altLang="en-US" dirty="0"/>
              <a:t>ルール</a:t>
            </a:r>
            <a:r>
              <a:rPr kumimoji="1" lang="en-US" altLang="ja-JP" dirty="0"/>
              <a:t>3</a:t>
            </a:r>
            <a:r>
              <a:rPr kumimoji="1" lang="ja-JP" altLang="en-US" dirty="0"/>
              <a:t>の動機</a:t>
            </a:r>
          </a:p>
        </p:txBody>
      </p:sp>
      <p:sp>
        <p:nvSpPr>
          <p:cNvPr id="4" name="スライド番号プレースホルダー 3">
            <a:extLst>
              <a:ext uri="{FF2B5EF4-FFF2-40B4-BE49-F238E27FC236}">
                <a16:creationId xmlns:a16="http://schemas.microsoft.com/office/drawing/2014/main" id="{505D511B-ED09-4C3B-A1EE-54F9447A53EA}"/>
              </a:ext>
            </a:extLst>
          </p:cNvPr>
          <p:cNvSpPr>
            <a:spLocks noGrp="1"/>
          </p:cNvSpPr>
          <p:nvPr>
            <p:ph type="sldNum" sz="quarter" idx="4"/>
          </p:nvPr>
        </p:nvSpPr>
        <p:spPr/>
        <p:txBody>
          <a:bodyPr/>
          <a:lstStyle/>
          <a:p>
            <a:fld id="{06866E33-5310-403C-85EB-90D9101399C4}" type="slidenum">
              <a:rPr lang="ja-JP" altLang="en-US" smtClean="0"/>
              <a:pPr/>
              <a:t>63</a:t>
            </a:fld>
            <a:endParaRPr lang="ja-JP" altLang="en-US" dirty="0"/>
          </a:p>
        </p:txBody>
      </p:sp>
      <p:sp>
        <p:nvSpPr>
          <p:cNvPr id="5" name="フローチャート: 結合子 4">
            <a:extLst>
              <a:ext uri="{FF2B5EF4-FFF2-40B4-BE49-F238E27FC236}">
                <a16:creationId xmlns:a16="http://schemas.microsoft.com/office/drawing/2014/main" id="{F3804C38-D8B0-4338-9C4C-E19E03D4DFF7}"/>
              </a:ext>
            </a:extLst>
          </p:cNvPr>
          <p:cNvSpPr/>
          <p:nvPr/>
        </p:nvSpPr>
        <p:spPr>
          <a:xfrm>
            <a:off x="662218" y="3529169"/>
            <a:ext cx="720000" cy="720000"/>
          </a:xfrm>
          <a:prstGeom prst="flowChartConnector">
            <a:avLst/>
          </a:prstGeom>
          <a:solidFill>
            <a:srgbClr val="FF000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6" name="フローチャート: 結合子 5">
            <a:extLst>
              <a:ext uri="{FF2B5EF4-FFF2-40B4-BE49-F238E27FC236}">
                <a16:creationId xmlns:a16="http://schemas.microsoft.com/office/drawing/2014/main" id="{AAC7B617-5103-4C1A-A260-97F0ACF19D2F}"/>
              </a:ext>
            </a:extLst>
          </p:cNvPr>
          <p:cNvSpPr/>
          <p:nvPr/>
        </p:nvSpPr>
        <p:spPr>
          <a:xfrm>
            <a:off x="1722058" y="3524944"/>
            <a:ext cx="720000" cy="720000"/>
          </a:xfrm>
          <a:prstGeom prst="flowChartConnector">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7" name="フローチャート: 結合子 6">
            <a:extLst>
              <a:ext uri="{FF2B5EF4-FFF2-40B4-BE49-F238E27FC236}">
                <a16:creationId xmlns:a16="http://schemas.microsoft.com/office/drawing/2014/main" id="{68127192-B4C2-4A7F-B43F-CB56D9BB21C5}"/>
              </a:ext>
            </a:extLst>
          </p:cNvPr>
          <p:cNvSpPr/>
          <p:nvPr/>
        </p:nvSpPr>
        <p:spPr>
          <a:xfrm>
            <a:off x="2972795" y="3527750"/>
            <a:ext cx="720000" cy="720000"/>
          </a:xfrm>
          <a:prstGeom prst="flowChartConnector">
            <a:avLst/>
          </a:prstGeom>
          <a:solidFill>
            <a:srgbClr val="00B05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8" name="フローチャート: 結合子 7">
            <a:extLst>
              <a:ext uri="{FF2B5EF4-FFF2-40B4-BE49-F238E27FC236}">
                <a16:creationId xmlns:a16="http://schemas.microsoft.com/office/drawing/2014/main" id="{60E4C08B-692F-42E9-825A-6A95D359858B}"/>
              </a:ext>
            </a:extLst>
          </p:cNvPr>
          <p:cNvSpPr/>
          <p:nvPr/>
        </p:nvSpPr>
        <p:spPr>
          <a:xfrm>
            <a:off x="4222208" y="3524944"/>
            <a:ext cx="720000" cy="720000"/>
          </a:xfrm>
          <a:prstGeom prst="flowChartConnector">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9" name="フローチャート: 結合子 8">
            <a:extLst>
              <a:ext uri="{FF2B5EF4-FFF2-40B4-BE49-F238E27FC236}">
                <a16:creationId xmlns:a16="http://schemas.microsoft.com/office/drawing/2014/main" id="{4CF42AAA-4624-4BD8-BED1-BDF845E60D45}"/>
              </a:ext>
            </a:extLst>
          </p:cNvPr>
          <p:cNvSpPr/>
          <p:nvPr/>
        </p:nvSpPr>
        <p:spPr>
          <a:xfrm>
            <a:off x="5453177" y="3524944"/>
            <a:ext cx="720000" cy="720000"/>
          </a:xfrm>
          <a:prstGeom prst="flowChartConnector">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0" name="フローチャート: 結合子 9">
            <a:extLst>
              <a:ext uri="{FF2B5EF4-FFF2-40B4-BE49-F238E27FC236}">
                <a16:creationId xmlns:a16="http://schemas.microsoft.com/office/drawing/2014/main" id="{05044F70-F9AD-48A2-B173-877532D272B5}"/>
              </a:ext>
            </a:extLst>
          </p:cNvPr>
          <p:cNvSpPr/>
          <p:nvPr/>
        </p:nvSpPr>
        <p:spPr>
          <a:xfrm>
            <a:off x="6700894" y="3524944"/>
            <a:ext cx="720000" cy="720000"/>
          </a:xfrm>
          <a:prstGeom prst="flowChartConnector">
            <a:avLst/>
          </a:prstGeom>
          <a:solidFill>
            <a:srgbClr val="00B05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1" name="フローチャート: 結合子 10">
            <a:extLst>
              <a:ext uri="{FF2B5EF4-FFF2-40B4-BE49-F238E27FC236}">
                <a16:creationId xmlns:a16="http://schemas.microsoft.com/office/drawing/2014/main" id="{650D8786-B665-4A70-9FBB-41879C15585C}"/>
              </a:ext>
            </a:extLst>
          </p:cNvPr>
          <p:cNvSpPr/>
          <p:nvPr/>
        </p:nvSpPr>
        <p:spPr>
          <a:xfrm>
            <a:off x="8006760" y="3524944"/>
            <a:ext cx="720000" cy="720000"/>
          </a:xfrm>
          <a:prstGeom prst="flowChartConnector">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cxnSp>
        <p:nvCxnSpPr>
          <p:cNvPr id="13" name="直線コネクタ 12">
            <a:extLst>
              <a:ext uri="{FF2B5EF4-FFF2-40B4-BE49-F238E27FC236}">
                <a16:creationId xmlns:a16="http://schemas.microsoft.com/office/drawing/2014/main" id="{BD7070AE-F327-45F5-A1B7-C750372FF7B7}"/>
              </a:ext>
            </a:extLst>
          </p:cNvPr>
          <p:cNvCxnSpPr>
            <a:cxnSpLocks/>
            <a:stCxn id="5" idx="6"/>
            <a:endCxn id="6" idx="2"/>
          </p:cNvCxnSpPr>
          <p:nvPr/>
        </p:nvCxnSpPr>
        <p:spPr>
          <a:xfrm flipV="1">
            <a:off x="1382218" y="3884944"/>
            <a:ext cx="339840" cy="422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7" name="直線コネクタ 16">
            <a:extLst>
              <a:ext uri="{FF2B5EF4-FFF2-40B4-BE49-F238E27FC236}">
                <a16:creationId xmlns:a16="http://schemas.microsoft.com/office/drawing/2014/main" id="{2008B876-7BDE-45DA-87B2-6D88902E73E7}"/>
              </a:ext>
            </a:extLst>
          </p:cNvPr>
          <p:cNvCxnSpPr>
            <a:cxnSpLocks/>
            <a:stCxn id="6" idx="6"/>
            <a:endCxn id="7" idx="2"/>
          </p:cNvCxnSpPr>
          <p:nvPr/>
        </p:nvCxnSpPr>
        <p:spPr>
          <a:xfrm>
            <a:off x="2442058" y="3884944"/>
            <a:ext cx="530737" cy="280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 name="直線コネクタ 19">
            <a:extLst>
              <a:ext uri="{FF2B5EF4-FFF2-40B4-BE49-F238E27FC236}">
                <a16:creationId xmlns:a16="http://schemas.microsoft.com/office/drawing/2014/main" id="{B65B3A4D-1992-4408-B06E-9D4E0913F191}"/>
              </a:ext>
            </a:extLst>
          </p:cNvPr>
          <p:cNvCxnSpPr>
            <a:cxnSpLocks/>
            <a:stCxn id="7" idx="6"/>
            <a:endCxn id="8" idx="2"/>
          </p:cNvCxnSpPr>
          <p:nvPr/>
        </p:nvCxnSpPr>
        <p:spPr>
          <a:xfrm flipV="1">
            <a:off x="3692795" y="3884944"/>
            <a:ext cx="529413" cy="280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3" name="直線コネクタ 22">
            <a:extLst>
              <a:ext uri="{FF2B5EF4-FFF2-40B4-BE49-F238E27FC236}">
                <a16:creationId xmlns:a16="http://schemas.microsoft.com/office/drawing/2014/main" id="{1FA3651F-2B00-4E53-8DD3-67F3D58DEC1A}"/>
              </a:ext>
            </a:extLst>
          </p:cNvPr>
          <p:cNvCxnSpPr>
            <a:cxnSpLocks/>
            <a:stCxn id="8" idx="6"/>
            <a:endCxn id="9" idx="2"/>
          </p:cNvCxnSpPr>
          <p:nvPr/>
        </p:nvCxnSpPr>
        <p:spPr>
          <a:xfrm>
            <a:off x="4942208" y="3884944"/>
            <a:ext cx="510969"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6" name="直線コネクタ 25">
            <a:extLst>
              <a:ext uri="{FF2B5EF4-FFF2-40B4-BE49-F238E27FC236}">
                <a16:creationId xmlns:a16="http://schemas.microsoft.com/office/drawing/2014/main" id="{4552D18A-6D11-4599-9A59-727188D0B34C}"/>
              </a:ext>
            </a:extLst>
          </p:cNvPr>
          <p:cNvCxnSpPr>
            <a:cxnSpLocks/>
            <a:stCxn id="9" idx="6"/>
            <a:endCxn id="10" idx="2"/>
          </p:cNvCxnSpPr>
          <p:nvPr/>
        </p:nvCxnSpPr>
        <p:spPr>
          <a:xfrm>
            <a:off x="6173177" y="3884944"/>
            <a:ext cx="527717"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9" name="直線コネクタ 28">
            <a:extLst>
              <a:ext uri="{FF2B5EF4-FFF2-40B4-BE49-F238E27FC236}">
                <a16:creationId xmlns:a16="http://schemas.microsoft.com/office/drawing/2014/main" id="{A03D49F4-4122-4FB3-97CB-7364BA0767DA}"/>
              </a:ext>
            </a:extLst>
          </p:cNvPr>
          <p:cNvCxnSpPr>
            <a:cxnSpLocks/>
            <a:stCxn id="10" idx="6"/>
            <a:endCxn id="11" idx="2"/>
          </p:cNvCxnSpPr>
          <p:nvPr/>
        </p:nvCxnSpPr>
        <p:spPr>
          <a:xfrm>
            <a:off x="7420894" y="3884944"/>
            <a:ext cx="585866"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1" name="正方形/長方形 30">
            <a:extLst>
              <a:ext uri="{FF2B5EF4-FFF2-40B4-BE49-F238E27FC236}">
                <a16:creationId xmlns:a16="http://schemas.microsoft.com/office/drawing/2014/main" id="{18BA09D6-E4A3-473A-9D5D-EFD11BBABE41}"/>
              </a:ext>
            </a:extLst>
          </p:cNvPr>
          <p:cNvSpPr/>
          <p:nvPr/>
        </p:nvSpPr>
        <p:spPr>
          <a:xfrm>
            <a:off x="166926" y="2871392"/>
            <a:ext cx="1723549" cy="461665"/>
          </a:xfrm>
          <a:prstGeom prst="rect">
            <a:avLst/>
          </a:prstGeom>
        </p:spPr>
        <p:txBody>
          <a:bodyPr wrap="none">
            <a:spAutoFit/>
          </a:bodyPr>
          <a:lstStyle/>
          <a:p>
            <a:r>
              <a:rPr lang="ja-JP" altLang="en-US" sz="2400" dirty="0"/>
              <a:t>先手の領地</a:t>
            </a:r>
          </a:p>
        </p:txBody>
      </p:sp>
      <p:sp>
        <p:nvSpPr>
          <p:cNvPr id="32" name="正方形/長方形 31">
            <a:extLst>
              <a:ext uri="{FF2B5EF4-FFF2-40B4-BE49-F238E27FC236}">
                <a16:creationId xmlns:a16="http://schemas.microsoft.com/office/drawing/2014/main" id="{A1F7F09B-E02E-4CCC-88E8-01D842CA344B}"/>
              </a:ext>
            </a:extLst>
          </p:cNvPr>
          <p:cNvSpPr/>
          <p:nvPr/>
        </p:nvSpPr>
        <p:spPr>
          <a:xfrm>
            <a:off x="7253525" y="2920864"/>
            <a:ext cx="1723549" cy="461665"/>
          </a:xfrm>
          <a:prstGeom prst="rect">
            <a:avLst/>
          </a:prstGeom>
        </p:spPr>
        <p:txBody>
          <a:bodyPr wrap="none">
            <a:spAutoFit/>
          </a:bodyPr>
          <a:lstStyle/>
          <a:p>
            <a:r>
              <a:rPr lang="ja-JP" altLang="en-US" sz="2400" dirty="0"/>
              <a:t>後手の領地</a:t>
            </a:r>
          </a:p>
        </p:txBody>
      </p:sp>
      <p:sp>
        <p:nvSpPr>
          <p:cNvPr id="39" name="コンテンツ プレースホルダー 2">
            <a:extLst>
              <a:ext uri="{FF2B5EF4-FFF2-40B4-BE49-F238E27FC236}">
                <a16:creationId xmlns:a16="http://schemas.microsoft.com/office/drawing/2014/main" id="{788C8489-62CA-45F2-9CC0-FDEFEE68C6A6}"/>
              </a:ext>
            </a:extLst>
          </p:cNvPr>
          <p:cNvSpPr>
            <a:spLocks noGrp="1"/>
          </p:cNvSpPr>
          <p:nvPr>
            <p:ph idx="1"/>
          </p:nvPr>
        </p:nvSpPr>
        <p:spPr>
          <a:xfrm>
            <a:off x="822959" y="758815"/>
            <a:ext cx="7543801" cy="613157"/>
          </a:xfrm>
        </p:spPr>
        <p:txBody>
          <a:bodyPr/>
          <a:lstStyle/>
          <a:p>
            <a:r>
              <a:rPr lang="ja-JP" altLang="en-US" dirty="0"/>
              <a:t>先手が先に領地を増やしたとする</a:t>
            </a:r>
            <a:endParaRPr kumimoji="1" lang="en-US" altLang="ja-JP" dirty="0"/>
          </a:p>
        </p:txBody>
      </p:sp>
      <p:sp>
        <p:nvSpPr>
          <p:cNvPr id="22" name="コンテンツ プレースホルダー 2">
            <a:extLst>
              <a:ext uri="{FF2B5EF4-FFF2-40B4-BE49-F238E27FC236}">
                <a16:creationId xmlns:a16="http://schemas.microsoft.com/office/drawing/2014/main" id="{45E1D49E-ACE1-41B4-918B-5EB1ED23A60C}"/>
              </a:ext>
            </a:extLst>
          </p:cNvPr>
          <p:cNvSpPr txBox="1">
            <a:spLocks/>
          </p:cNvSpPr>
          <p:nvPr/>
        </p:nvSpPr>
        <p:spPr>
          <a:xfrm>
            <a:off x="6370812" y="753389"/>
            <a:ext cx="1920241" cy="613157"/>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先手の負け</a:t>
            </a:r>
            <a:endParaRPr lang="en-US" altLang="ja-JP" dirty="0"/>
          </a:p>
        </p:txBody>
      </p:sp>
      <p:sp>
        <p:nvSpPr>
          <p:cNvPr id="24" name="コンテンツ プレースホルダー 2">
            <a:extLst>
              <a:ext uri="{FF2B5EF4-FFF2-40B4-BE49-F238E27FC236}">
                <a16:creationId xmlns:a16="http://schemas.microsoft.com/office/drawing/2014/main" id="{F3EF70DA-0779-401E-BD6A-205960B047C3}"/>
              </a:ext>
            </a:extLst>
          </p:cNvPr>
          <p:cNvSpPr txBox="1">
            <a:spLocks/>
          </p:cNvSpPr>
          <p:nvPr/>
        </p:nvSpPr>
        <p:spPr>
          <a:xfrm>
            <a:off x="1858784" y="5011062"/>
            <a:ext cx="5472149" cy="613157"/>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3200" dirty="0">
                <a:solidFill>
                  <a:srgbClr val="FF0000"/>
                </a:solidFill>
              </a:rPr>
              <a:t>先に領地を増やした方が負ける</a:t>
            </a:r>
            <a:r>
              <a:rPr lang="ja-JP" altLang="en-US" sz="3200" dirty="0"/>
              <a:t>　</a:t>
            </a:r>
            <a:endParaRPr lang="en-US" altLang="ja-JP" sz="3200" dirty="0"/>
          </a:p>
        </p:txBody>
      </p:sp>
    </p:spTree>
    <p:extLst>
      <p:ext uri="{BB962C8B-B14F-4D97-AF65-F5344CB8AC3E}">
        <p14:creationId xmlns:p14="http://schemas.microsoft.com/office/powerpoint/2010/main" val="694777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1000" fill="hold"/>
                                        <p:tgtEl>
                                          <p:spTgt spid="5"/>
                                        </p:tgtEl>
                                        <p:attrNameLst>
                                          <p:attrName>fillcolor</p:attrName>
                                        </p:attrNameLst>
                                      </p:cBhvr>
                                      <p:to>
                                        <a:srgbClr val="00B0F0"/>
                                      </p:to>
                                    </p:animClr>
                                    <p:set>
                                      <p:cBhvr>
                                        <p:cTn id="7" dur="1000" fill="hold"/>
                                        <p:tgtEl>
                                          <p:spTgt spid="5"/>
                                        </p:tgtEl>
                                        <p:attrNameLst>
                                          <p:attrName>fill.type</p:attrName>
                                        </p:attrNameLst>
                                      </p:cBhvr>
                                      <p:to>
                                        <p:strVal val="solid"/>
                                      </p:to>
                                    </p:set>
                                    <p:set>
                                      <p:cBhvr>
                                        <p:cTn id="8" dur="1000" fill="hold"/>
                                        <p:tgtEl>
                                          <p:spTgt spid="5"/>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1" presetClass="emph" presetSubtype="2" fill="hold" nodeType="clickEffect">
                                  <p:stCondLst>
                                    <p:cond delay="0"/>
                                  </p:stCondLst>
                                  <p:childTnLst>
                                    <p:animClr clrSpc="rgb" dir="cw">
                                      <p:cBhvr>
                                        <p:cTn id="12" dur="1000" fill="hold"/>
                                        <p:tgtEl>
                                          <p:spTgt spid="11"/>
                                        </p:tgtEl>
                                        <p:attrNameLst>
                                          <p:attrName>fillcolor</p:attrName>
                                        </p:attrNameLst>
                                      </p:cBhvr>
                                      <p:to>
                                        <a:srgbClr val="00B050"/>
                                      </p:to>
                                    </p:animClr>
                                    <p:set>
                                      <p:cBhvr>
                                        <p:cTn id="13" dur="1000" fill="hold"/>
                                        <p:tgtEl>
                                          <p:spTgt spid="11"/>
                                        </p:tgtEl>
                                        <p:attrNameLst>
                                          <p:attrName>fill.type</p:attrName>
                                        </p:attrNameLst>
                                      </p:cBhvr>
                                      <p:to>
                                        <p:strVal val="solid"/>
                                      </p:to>
                                    </p:set>
                                    <p:set>
                                      <p:cBhvr>
                                        <p:cTn id="14" dur="1000" fill="hold"/>
                                        <p:tgtEl>
                                          <p:spTgt spid="11"/>
                                        </p:tgtEl>
                                        <p:attrNameLst>
                                          <p:attrName>fill.on</p:attrName>
                                        </p:attrNameLst>
                                      </p:cBhvr>
                                      <p:to>
                                        <p:strVal val="true"/>
                                      </p:to>
                                    </p:set>
                                  </p:childTnLst>
                                </p:cTn>
                              </p:par>
                            </p:childTnLst>
                          </p:cTn>
                        </p:par>
                      </p:childTnLst>
                    </p:cTn>
                  </p:par>
                  <p:par>
                    <p:cTn id="15" fill="hold">
                      <p:stCondLst>
                        <p:cond delay="indefinite"/>
                      </p:stCondLst>
                      <p:childTnLst>
                        <p:par>
                          <p:cTn id="16" fill="hold">
                            <p:stCondLst>
                              <p:cond delay="0"/>
                            </p:stCondLst>
                            <p:childTnLst>
                              <p:par>
                                <p:cTn id="17" presetID="1" presetClass="emph" presetSubtype="2" fill="hold" nodeType="clickEffect">
                                  <p:stCondLst>
                                    <p:cond delay="0"/>
                                  </p:stCondLst>
                                  <p:childTnLst>
                                    <p:animClr clrSpc="rgb" dir="cw">
                                      <p:cBhvr>
                                        <p:cTn id="18" dur="1000" fill="hold"/>
                                        <p:tgtEl>
                                          <p:spTgt spid="5"/>
                                        </p:tgtEl>
                                        <p:attrNameLst>
                                          <p:attrName>fillcolor</p:attrName>
                                        </p:attrNameLst>
                                      </p:cBhvr>
                                      <p:to>
                                        <a:srgbClr val="FF0000"/>
                                      </p:to>
                                    </p:animClr>
                                    <p:set>
                                      <p:cBhvr>
                                        <p:cTn id="19" dur="1000" fill="hold"/>
                                        <p:tgtEl>
                                          <p:spTgt spid="5"/>
                                        </p:tgtEl>
                                        <p:attrNameLst>
                                          <p:attrName>fill.type</p:attrName>
                                        </p:attrNameLst>
                                      </p:cBhvr>
                                      <p:to>
                                        <p:strVal val="solid"/>
                                      </p:to>
                                    </p:set>
                                    <p:set>
                                      <p:cBhvr>
                                        <p:cTn id="20" dur="1000" fill="hold"/>
                                        <p:tgtEl>
                                          <p:spTgt spid="5"/>
                                        </p:tgtEl>
                                        <p:attrNameLst>
                                          <p:attrName>fill.on</p:attrName>
                                        </p:attrNameLst>
                                      </p:cBhvr>
                                      <p:to>
                                        <p:strVal val="true"/>
                                      </p:to>
                                    </p:set>
                                  </p:childTnLst>
                                </p:cTn>
                              </p:par>
                              <p:par>
                                <p:cTn id="21" presetID="1" presetClass="emph" presetSubtype="2" fill="hold" nodeType="withEffect">
                                  <p:stCondLst>
                                    <p:cond delay="0"/>
                                  </p:stCondLst>
                                  <p:childTnLst>
                                    <p:animClr clrSpc="rgb" dir="cw">
                                      <p:cBhvr>
                                        <p:cTn id="22" dur="1000" fill="hold"/>
                                        <p:tgtEl>
                                          <p:spTgt spid="6"/>
                                        </p:tgtEl>
                                        <p:attrNameLst>
                                          <p:attrName>fillcolor</p:attrName>
                                        </p:attrNameLst>
                                      </p:cBhvr>
                                      <p:to>
                                        <a:srgbClr val="FF0000"/>
                                      </p:to>
                                    </p:animClr>
                                    <p:set>
                                      <p:cBhvr>
                                        <p:cTn id="23" dur="1000" fill="hold"/>
                                        <p:tgtEl>
                                          <p:spTgt spid="6"/>
                                        </p:tgtEl>
                                        <p:attrNameLst>
                                          <p:attrName>fill.type</p:attrName>
                                        </p:attrNameLst>
                                      </p:cBhvr>
                                      <p:to>
                                        <p:strVal val="solid"/>
                                      </p:to>
                                    </p:set>
                                    <p:set>
                                      <p:cBhvr>
                                        <p:cTn id="24" dur="1000" fill="hold"/>
                                        <p:tgtEl>
                                          <p:spTgt spid="6"/>
                                        </p:tgtEl>
                                        <p:attrNameLst>
                                          <p:attrName>fill.on</p:attrName>
                                        </p:attrNameLst>
                                      </p:cBhvr>
                                      <p:to>
                                        <p:strVal val="true"/>
                                      </p:to>
                                    </p:set>
                                  </p:childTnLst>
                                </p:cTn>
                              </p:par>
                              <p:par>
                                <p:cTn id="25" presetID="1" presetClass="emph" presetSubtype="2" fill="hold" nodeType="withEffect">
                                  <p:stCondLst>
                                    <p:cond delay="0"/>
                                  </p:stCondLst>
                                  <p:childTnLst>
                                    <p:animClr clrSpc="rgb" dir="cw">
                                      <p:cBhvr>
                                        <p:cTn id="26" dur="1000" fill="hold"/>
                                        <p:tgtEl>
                                          <p:spTgt spid="13"/>
                                        </p:tgtEl>
                                        <p:attrNameLst>
                                          <p:attrName>fillcolor</p:attrName>
                                        </p:attrNameLst>
                                      </p:cBhvr>
                                      <p:to>
                                        <a:srgbClr val="FF0000"/>
                                      </p:to>
                                    </p:animClr>
                                    <p:set>
                                      <p:cBhvr>
                                        <p:cTn id="27" dur="1000" fill="hold"/>
                                        <p:tgtEl>
                                          <p:spTgt spid="13"/>
                                        </p:tgtEl>
                                        <p:attrNameLst>
                                          <p:attrName>fill.type</p:attrName>
                                        </p:attrNameLst>
                                      </p:cBhvr>
                                      <p:to>
                                        <p:strVal val="solid"/>
                                      </p:to>
                                    </p:set>
                                    <p:set>
                                      <p:cBhvr>
                                        <p:cTn id="28" dur="1000" fill="hold"/>
                                        <p:tgtEl>
                                          <p:spTgt spid="13"/>
                                        </p:tgtEl>
                                        <p:attrNameLst>
                                          <p:attrName>fill.on</p:attrName>
                                        </p:attrNameLst>
                                      </p:cBhvr>
                                      <p:to>
                                        <p:strVal val="true"/>
                                      </p:to>
                                    </p:set>
                                  </p:childTnLst>
                                </p:cTn>
                              </p:par>
                            </p:childTnLst>
                          </p:cTn>
                        </p:par>
                      </p:childTnLst>
                    </p:cTn>
                  </p:par>
                  <p:par>
                    <p:cTn id="29" fill="hold">
                      <p:stCondLst>
                        <p:cond delay="indefinite"/>
                      </p:stCondLst>
                      <p:childTnLst>
                        <p:par>
                          <p:cTn id="30" fill="hold">
                            <p:stCondLst>
                              <p:cond delay="0"/>
                            </p:stCondLst>
                            <p:childTnLst>
                              <p:par>
                                <p:cTn id="31" presetID="1" presetClass="emph" presetSubtype="2" fill="hold" nodeType="clickEffect">
                                  <p:stCondLst>
                                    <p:cond delay="0"/>
                                  </p:stCondLst>
                                  <p:childTnLst>
                                    <p:animClr clrSpc="rgb" dir="cw">
                                      <p:cBhvr>
                                        <p:cTn id="32" dur="1000" fill="hold"/>
                                        <p:tgtEl>
                                          <p:spTgt spid="11"/>
                                        </p:tgtEl>
                                        <p:attrNameLst>
                                          <p:attrName>fillcolor</p:attrName>
                                        </p:attrNameLst>
                                      </p:cBhvr>
                                      <p:to>
                                        <a:srgbClr val="00B0F0"/>
                                      </p:to>
                                    </p:animClr>
                                    <p:set>
                                      <p:cBhvr>
                                        <p:cTn id="33" dur="1000" fill="hold"/>
                                        <p:tgtEl>
                                          <p:spTgt spid="11"/>
                                        </p:tgtEl>
                                        <p:attrNameLst>
                                          <p:attrName>fill.type</p:attrName>
                                        </p:attrNameLst>
                                      </p:cBhvr>
                                      <p:to>
                                        <p:strVal val="solid"/>
                                      </p:to>
                                    </p:set>
                                    <p:set>
                                      <p:cBhvr>
                                        <p:cTn id="34" dur="1000" fill="hold"/>
                                        <p:tgtEl>
                                          <p:spTgt spid="11"/>
                                        </p:tgtEl>
                                        <p:attrNameLst>
                                          <p:attrName>fill.on</p:attrName>
                                        </p:attrNameLst>
                                      </p:cBhvr>
                                      <p:to>
                                        <p:strVal val="true"/>
                                      </p:to>
                                    </p:set>
                                  </p:childTnLst>
                                </p:cTn>
                              </p:par>
                              <p:par>
                                <p:cTn id="35" presetID="1" presetClass="emph" presetSubtype="2" fill="hold" nodeType="withEffect">
                                  <p:stCondLst>
                                    <p:cond delay="0"/>
                                  </p:stCondLst>
                                  <p:childTnLst>
                                    <p:animClr clrSpc="rgb" dir="cw">
                                      <p:cBhvr>
                                        <p:cTn id="36" dur="1000" fill="hold"/>
                                        <p:tgtEl>
                                          <p:spTgt spid="10"/>
                                        </p:tgtEl>
                                        <p:attrNameLst>
                                          <p:attrName>fillcolor</p:attrName>
                                        </p:attrNameLst>
                                      </p:cBhvr>
                                      <p:to>
                                        <a:srgbClr val="00B0F0"/>
                                      </p:to>
                                    </p:animClr>
                                    <p:set>
                                      <p:cBhvr>
                                        <p:cTn id="37" dur="1000" fill="hold"/>
                                        <p:tgtEl>
                                          <p:spTgt spid="10"/>
                                        </p:tgtEl>
                                        <p:attrNameLst>
                                          <p:attrName>fill.type</p:attrName>
                                        </p:attrNameLst>
                                      </p:cBhvr>
                                      <p:to>
                                        <p:strVal val="solid"/>
                                      </p:to>
                                    </p:set>
                                    <p:set>
                                      <p:cBhvr>
                                        <p:cTn id="38" dur="1000" fill="hold"/>
                                        <p:tgtEl>
                                          <p:spTgt spid="10"/>
                                        </p:tgtEl>
                                        <p:attrNameLst>
                                          <p:attrName>fill.on</p:attrName>
                                        </p:attrNameLst>
                                      </p:cBhvr>
                                      <p:to>
                                        <p:strVal val="true"/>
                                      </p:to>
                                    </p:set>
                                  </p:childTnLst>
                                </p:cTn>
                              </p:par>
                              <p:par>
                                <p:cTn id="39" presetID="1" presetClass="emph" presetSubtype="2" fill="hold" nodeType="withEffect">
                                  <p:stCondLst>
                                    <p:cond delay="0"/>
                                  </p:stCondLst>
                                  <p:childTnLst>
                                    <p:animClr clrSpc="rgb" dir="cw">
                                      <p:cBhvr>
                                        <p:cTn id="40" dur="1000" fill="hold"/>
                                        <p:tgtEl>
                                          <p:spTgt spid="29"/>
                                        </p:tgtEl>
                                        <p:attrNameLst>
                                          <p:attrName>fillcolor</p:attrName>
                                        </p:attrNameLst>
                                      </p:cBhvr>
                                      <p:to>
                                        <a:srgbClr val="00B0F0"/>
                                      </p:to>
                                    </p:animClr>
                                    <p:set>
                                      <p:cBhvr>
                                        <p:cTn id="41" dur="1000" fill="hold"/>
                                        <p:tgtEl>
                                          <p:spTgt spid="29"/>
                                        </p:tgtEl>
                                        <p:attrNameLst>
                                          <p:attrName>fill.type</p:attrName>
                                        </p:attrNameLst>
                                      </p:cBhvr>
                                      <p:to>
                                        <p:strVal val="solid"/>
                                      </p:to>
                                    </p:set>
                                    <p:set>
                                      <p:cBhvr>
                                        <p:cTn id="42" dur="1000" fill="hold"/>
                                        <p:tgtEl>
                                          <p:spTgt spid="29"/>
                                        </p:tgtEl>
                                        <p:attrNameLst>
                                          <p:attrName>fill.on</p:attrName>
                                        </p:attrNameLst>
                                      </p:cBhvr>
                                      <p:to>
                                        <p:strVal val="true"/>
                                      </p:to>
                                    </p:set>
                                  </p:childTnLst>
                                </p:cTn>
                              </p:par>
                            </p:childTnLst>
                          </p:cTn>
                        </p:par>
                      </p:childTnLst>
                    </p:cTn>
                  </p:par>
                  <p:par>
                    <p:cTn id="43" fill="hold">
                      <p:stCondLst>
                        <p:cond delay="indefinite"/>
                      </p:stCondLst>
                      <p:childTnLst>
                        <p:par>
                          <p:cTn id="44" fill="hold">
                            <p:stCondLst>
                              <p:cond delay="0"/>
                            </p:stCondLst>
                            <p:childTnLst>
                              <p:par>
                                <p:cTn id="45" presetID="1" presetClass="emph" presetSubtype="2" fill="hold" nodeType="clickEffect">
                                  <p:stCondLst>
                                    <p:cond delay="0"/>
                                  </p:stCondLst>
                                  <p:childTnLst>
                                    <p:animClr clrSpc="rgb" dir="cw">
                                      <p:cBhvr>
                                        <p:cTn id="46" dur="1000" fill="hold"/>
                                        <p:tgtEl>
                                          <p:spTgt spid="5"/>
                                        </p:tgtEl>
                                        <p:attrNameLst>
                                          <p:attrName>fillcolor</p:attrName>
                                        </p:attrNameLst>
                                      </p:cBhvr>
                                      <p:to>
                                        <a:srgbClr val="00B050"/>
                                      </p:to>
                                    </p:animClr>
                                    <p:set>
                                      <p:cBhvr>
                                        <p:cTn id="47" dur="1000" fill="hold"/>
                                        <p:tgtEl>
                                          <p:spTgt spid="5"/>
                                        </p:tgtEl>
                                        <p:attrNameLst>
                                          <p:attrName>fill.type</p:attrName>
                                        </p:attrNameLst>
                                      </p:cBhvr>
                                      <p:to>
                                        <p:strVal val="solid"/>
                                      </p:to>
                                    </p:set>
                                    <p:set>
                                      <p:cBhvr>
                                        <p:cTn id="48" dur="1000" fill="hold"/>
                                        <p:tgtEl>
                                          <p:spTgt spid="5"/>
                                        </p:tgtEl>
                                        <p:attrNameLst>
                                          <p:attrName>fill.on</p:attrName>
                                        </p:attrNameLst>
                                      </p:cBhvr>
                                      <p:to>
                                        <p:strVal val="true"/>
                                      </p:to>
                                    </p:set>
                                  </p:childTnLst>
                                </p:cTn>
                              </p:par>
                              <p:par>
                                <p:cTn id="49" presetID="1" presetClass="emph" presetSubtype="2" fill="hold" nodeType="withEffect">
                                  <p:stCondLst>
                                    <p:cond delay="0"/>
                                  </p:stCondLst>
                                  <p:childTnLst>
                                    <p:animClr clrSpc="rgb" dir="cw">
                                      <p:cBhvr>
                                        <p:cTn id="50" dur="1000" fill="hold"/>
                                        <p:tgtEl>
                                          <p:spTgt spid="6"/>
                                        </p:tgtEl>
                                        <p:attrNameLst>
                                          <p:attrName>fillcolor</p:attrName>
                                        </p:attrNameLst>
                                      </p:cBhvr>
                                      <p:to>
                                        <a:srgbClr val="00B050"/>
                                      </p:to>
                                    </p:animClr>
                                    <p:set>
                                      <p:cBhvr>
                                        <p:cTn id="51" dur="1000" fill="hold"/>
                                        <p:tgtEl>
                                          <p:spTgt spid="6"/>
                                        </p:tgtEl>
                                        <p:attrNameLst>
                                          <p:attrName>fill.type</p:attrName>
                                        </p:attrNameLst>
                                      </p:cBhvr>
                                      <p:to>
                                        <p:strVal val="solid"/>
                                      </p:to>
                                    </p:set>
                                    <p:set>
                                      <p:cBhvr>
                                        <p:cTn id="52" dur="1000" fill="hold"/>
                                        <p:tgtEl>
                                          <p:spTgt spid="6"/>
                                        </p:tgtEl>
                                        <p:attrNameLst>
                                          <p:attrName>fill.on</p:attrName>
                                        </p:attrNameLst>
                                      </p:cBhvr>
                                      <p:to>
                                        <p:strVal val="true"/>
                                      </p:to>
                                    </p:set>
                                  </p:childTnLst>
                                </p:cTn>
                              </p:par>
                              <p:par>
                                <p:cTn id="53" presetID="1" presetClass="emph" presetSubtype="2" fill="hold" nodeType="withEffect">
                                  <p:stCondLst>
                                    <p:cond delay="0"/>
                                  </p:stCondLst>
                                  <p:childTnLst>
                                    <p:animClr clrSpc="rgb" dir="cw">
                                      <p:cBhvr>
                                        <p:cTn id="54" dur="1000" fill="hold"/>
                                        <p:tgtEl>
                                          <p:spTgt spid="13"/>
                                        </p:tgtEl>
                                        <p:attrNameLst>
                                          <p:attrName>fillcolor</p:attrName>
                                        </p:attrNameLst>
                                      </p:cBhvr>
                                      <p:to>
                                        <a:srgbClr val="00B050"/>
                                      </p:to>
                                    </p:animClr>
                                    <p:set>
                                      <p:cBhvr>
                                        <p:cTn id="55" dur="1000" fill="hold"/>
                                        <p:tgtEl>
                                          <p:spTgt spid="13"/>
                                        </p:tgtEl>
                                        <p:attrNameLst>
                                          <p:attrName>fill.type</p:attrName>
                                        </p:attrNameLst>
                                      </p:cBhvr>
                                      <p:to>
                                        <p:strVal val="solid"/>
                                      </p:to>
                                    </p:set>
                                    <p:set>
                                      <p:cBhvr>
                                        <p:cTn id="56" dur="1000" fill="hold"/>
                                        <p:tgtEl>
                                          <p:spTgt spid="13"/>
                                        </p:tgtEl>
                                        <p:attrNameLst>
                                          <p:attrName>fill.on</p:attrName>
                                        </p:attrNameLst>
                                      </p:cBhvr>
                                      <p:to>
                                        <p:strVal val="true"/>
                                      </p:to>
                                    </p:set>
                                  </p:childTnLst>
                                </p:cTn>
                              </p:par>
                            </p:childTnLst>
                          </p:cTn>
                        </p:par>
                      </p:childTnLst>
                    </p:cTn>
                  </p:par>
                  <p:par>
                    <p:cTn id="57" fill="hold">
                      <p:stCondLst>
                        <p:cond delay="indefinite"/>
                      </p:stCondLst>
                      <p:childTnLst>
                        <p:par>
                          <p:cTn id="58" fill="hold">
                            <p:stCondLst>
                              <p:cond delay="0"/>
                            </p:stCondLst>
                            <p:childTnLst>
                              <p:par>
                                <p:cTn id="59" presetID="1" presetClass="emph" presetSubtype="2" fill="hold" nodeType="clickEffect">
                                  <p:stCondLst>
                                    <p:cond delay="0"/>
                                  </p:stCondLst>
                                  <p:childTnLst>
                                    <p:animClr clrSpc="rgb" dir="cw">
                                      <p:cBhvr>
                                        <p:cTn id="60" dur="1000" fill="hold"/>
                                        <p:tgtEl>
                                          <p:spTgt spid="11"/>
                                        </p:tgtEl>
                                        <p:attrNameLst>
                                          <p:attrName>fillcolor</p:attrName>
                                        </p:attrNameLst>
                                      </p:cBhvr>
                                      <p:to>
                                        <a:srgbClr val="FFFF00"/>
                                      </p:to>
                                    </p:animClr>
                                    <p:set>
                                      <p:cBhvr>
                                        <p:cTn id="61" dur="1000" fill="hold"/>
                                        <p:tgtEl>
                                          <p:spTgt spid="11"/>
                                        </p:tgtEl>
                                        <p:attrNameLst>
                                          <p:attrName>fill.type</p:attrName>
                                        </p:attrNameLst>
                                      </p:cBhvr>
                                      <p:to>
                                        <p:strVal val="solid"/>
                                      </p:to>
                                    </p:set>
                                    <p:set>
                                      <p:cBhvr>
                                        <p:cTn id="62" dur="1000" fill="hold"/>
                                        <p:tgtEl>
                                          <p:spTgt spid="11"/>
                                        </p:tgtEl>
                                        <p:attrNameLst>
                                          <p:attrName>fill.on</p:attrName>
                                        </p:attrNameLst>
                                      </p:cBhvr>
                                      <p:to>
                                        <p:strVal val="true"/>
                                      </p:to>
                                    </p:set>
                                  </p:childTnLst>
                                </p:cTn>
                              </p:par>
                              <p:par>
                                <p:cTn id="63" presetID="1" presetClass="emph" presetSubtype="2" fill="hold" nodeType="withEffect">
                                  <p:stCondLst>
                                    <p:cond delay="0"/>
                                  </p:stCondLst>
                                  <p:childTnLst>
                                    <p:animClr clrSpc="rgb" dir="cw">
                                      <p:cBhvr>
                                        <p:cTn id="64" dur="1000" fill="hold"/>
                                        <p:tgtEl>
                                          <p:spTgt spid="10"/>
                                        </p:tgtEl>
                                        <p:attrNameLst>
                                          <p:attrName>fillcolor</p:attrName>
                                        </p:attrNameLst>
                                      </p:cBhvr>
                                      <p:to>
                                        <a:srgbClr val="FFFF00"/>
                                      </p:to>
                                    </p:animClr>
                                    <p:set>
                                      <p:cBhvr>
                                        <p:cTn id="65" dur="1000" fill="hold"/>
                                        <p:tgtEl>
                                          <p:spTgt spid="10"/>
                                        </p:tgtEl>
                                        <p:attrNameLst>
                                          <p:attrName>fill.type</p:attrName>
                                        </p:attrNameLst>
                                      </p:cBhvr>
                                      <p:to>
                                        <p:strVal val="solid"/>
                                      </p:to>
                                    </p:set>
                                    <p:set>
                                      <p:cBhvr>
                                        <p:cTn id="66" dur="1000" fill="hold"/>
                                        <p:tgtEl>
                                          <p:spTgt spid="10"/>
                                        </p:tgtEl>
                                        <p:attrNameLst>
                                          <p:attrName>fill.on</p:attrName>
                                        </p:attrNameLst>
                                      </p:cBhvr>
                                      <p:to>
                                        <p:strVal val="true"/>
                                      </p:to>
                                    </p:set>
                                  </p:childTnLst>
                                </p:cTn>
                              </p:par>
                              <p:par>
                                <p:cTn id="67" presetID="1" presetClass="emph" presetSubtype="2" fill="hold" nodeType="withEffect">
                                  <p:stCondLst>
                                    <p:cond delay="0"/>
                                  </p:stCondLst>
                                  <p:childTnLst>
                                    <p:animClr clrSpc="rgb" dir="cw">
                                      <p:cBhvr>
                                        <p:cTn id="68" dur="1000" fill="hold"/>
                                        <p:tgtEl>
                                          <p:spTgt spid="29"/>
                                        </p:tgtEl>
                                        <p:attrNameLst>
                                          <p:attrName>fillcolor</p:attrName>
                                        </p:attrNameLst>
                                      </p:cBhvr>
                                      <p:to>
                                        <a:srgbClr val="FFFF00"/>
                                      </p:to>
                                    </p:animClr>
                                    <p:set>
                                      <p:cBhvr>
                                        <p:cTn id="69" dur="1000" fill="hold"/>
                                        <p:tgtEl>
                                          <p:spTgt spid="29"/>
                                        </p:tgtEl>
                                        <p:attrNameLst>
                                          <p:attrName>fill.type</p:attrName>
                                        </p:attrNameLst>
                                      </p:cBhvr>
                                      <p:to>
                                        <p:strVal val="solid"/>
                                      </p:to>
                                    </p:set>
                                    <p:set>
                                      <p:cBhvr>
                                        <p:cTn id="70" dur="1000" fill="hold"/>
                                        <p:tgtEl>
                                          <p:spTgt spid="29"/>
                                        </p:tgtEl>
                                        <p:attrNameLst>
                                          <p:attrName>fill.on</p:attrName>
                                        </p:attrNameLst>
                                      </p:cBhvr>
                                      <p:to>
                                        <p:strVal val="true"/>
                                      </p:to>
                                    </p:set>
                                  </p:childTnLst>
                                </p:cTn>
                              </p:par>
                              <p:par>
                                <p:cTn id="71" presetID="1" presetClass="emph" presetSubtype="2" fill="hold" nodeType="withEffect">
                                  <p:stCondLst>
                                    <p:cond delay="0"/>
                                  </p:stCondLst>
                                  <p:childTnLst>
                                    <p:animClr clrSpc="rgb" dir="cw">
                                      <p:cBhvr>
                                        <p:cTn id="72" dur="1000" fill="hold"/>
                                        <p:tgtEl>
                                          <p:spTgt spid="9"/>
                                        </p:tgtEl>
                                        <p:attrNameLst>
                                          <p:attrName>fillcolor</p:attrName>
                                        </p:attrNameLst>
                                      </p:cBhvr>
                                      <p:to>
                                        <a:srgbClr val="FFFF00"/>
                                      </p:to>
                                    </p:animClr>
                                    <p:set>
                                      <p:cBhvr>
                                        <p:cTn id="73" dur="1000" fill="hold"/>
                                        <p:tgtEl>
                                          <p:spTgt spid="9"/>
                                        </p:tgtEl>
                                        <p:attrNameLst>
                                          <p:attrName>fill.type</p:attrName>
                                        </p:attrNameLst>
                                      </p:cBhvr>
                                      <p:to>
                                        <p:strVal val="solid"/>
                                      </p:to>
                                    </p:set>
                                    <p:set>
                                      <p:cBhvr>
                                        <p:cTn id="74" dur="1000" fill="hold"/>
                                        <p:tgtEl>
                                          <p:spTgt spid="9"/>
                                        </p:tgtEl>
                                        <p:attrNameLst>
                                          <p:attrName>fill.on</p:attrName>
                                        </p:attrNameLst>
                                      </p:cBhvr>
                                      <p:to>
                                        <p:strVal val="true"/>
                                      </p:to>
                                    </p:set>
                                  </p:childTnLst>
                                </p:cTn>
                              </p:par>
                              <p:par>
                                <p:cTn id="75" presetID="1" presetClass="emph" presetSubtype="2" fill="hold" nodeType="withEffect">
                                  <p:stCondLst>
                                    <p:cond delay="0"/>
                                  </p:stCondLst>
                                  <p:childTnLst>
                                    <p:animClr clrSpc="rgb" dir="cw">
                                      <p:cBhvr>
                                        <p:cTn id="76" dur="1000" fill="hold"/>
                                        <p:tgtEl>
                                          <p:spTgt spid="26"/>
                                        </p:tgtEl>
                                        <p:attrNameLst>
                                          <p:attrName>fillcolor</p:attrName>
                                        </p:attrNameLst>
                                      </p:cBhvr>
                                      <p:to>
                                        <a:srgbClr val="FFFF00"/>
                                      </p:to>
                                    </p:animClr>
                                    <p:set>
                                      <p:cBhvr>
                                        <p:cTn id="77" dur="1000" fill="hold"/>
                                        <p:tgtEl>
                                          <p:spTgt spid="26"/>
                                        </p:tgtEl>
                                        <p:attrNameLst>
                                          <p:attrName>fill.type</p:attrName>
                                        </p:attrNameLst>
                                      </p:cBhvr>
                                      <p:to>
                                        <p:strVal val="solid"/>
                                      </p:to>
                                    </p:set>
                                    <p:set>
                                      <p:cBhvr>
                                        <p:cTn id="78" dur="1000" fill="hold"/>
                                        <p:tgtEl>
                                          <p:spTgt spid="26"/>
                                        </p:tgtEl>
                                        <p:attrNameLst>
                                          <p:attrName>fill.on</p:attrName>
                                        </p:attrNameLst>
                                      </p:cBhvr>
                                      <p:to>
                                        <p:strVal val="true"/>
                                      </p:to>
                                    </p:set>
                                  </p:childTnLst>
                                </p:cTn>
                              </p:par>
                            </p:childTnLst>
                          </p:cTn>
                        </p:par>
                      </p:childTnLst>
                    </p:cTn>
                  </p:par>
                  <p:par>
                    <p:cTn id="79" fill="hold">
                      <p:stCondLst>
                        <p:cond delay="indefinite"/>
                      </p:stCondLst>
                      <p:childTnLst>
                        <p:par>
                          <p:cTn id="80" fill="hold">
                            <p:stCondLst>
                              <p:cond delay="0"/>
                            </p:stCondLst>
                            <p:childTnLst>
                              <p:par>
                                <p:cTn id="81" presetID="10" presetClass="entr" presetSubtype="0" fill="hold" grpId="0" nodeType="clickEffect">
                                  <p:stCondLst>
                                    <p:cond delay="0"/>
                                  </p:stCondLst>
                                  <p:childTnLst>
                                    <p:set>
                                      <p:cBhvr>
                                        <p:cTn id="82" dur="1" fill="hold">
                                          <p:stCondLst>
                                            <p:cond delay="0"/>
                                          </p:stCondLst>
                                        </p:cTn>
                                        <p:tgtEl>
                                          <p:spTgt spid="22"/>
                                        </p:tgtEl>
                                        <p:attrNameLst>
                                          <p:attrName>style.visibility</p:attrName>
                                        </p:attrNameLst>
                                      </p:cBhvr>
                                      <p:to>
                                        <p:strVal val="visible"/>
                                      </p:to>
                                    </p:set>
                                    <p:animEffect transition="in" filter="fade">
                                      <p:cBhvr>
                                        <p:cTn id="83"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B60B3A8-6B87-47A6-BC33-1DFA53D61812}"/>
              </a:ext>
            </a:extLst>
          </p:cNvPr>
          <p:cNvSpPr>
            <a:spLocks noGrp="1"/>
          </p:cNvSpPr>
          <p:nvPr>
            <p:ph type="title"/>
          </p:nvPr>
        </p:nvSpPr>
        <p:spPr/>
        <p:txBody>
          <a:bodyPr/>
          <a:lstStyle/>
          <a:p>
            <a:r>
              <a:rPr kumimoji="1" lang="ja-JP" altLang="en-US" dirty="0"/>
              <a:t>ルール</a:t>
            </a:r>
            <a:r>
              <a:rPr kumimoji="1" lang="en-US" altLang="ja-JP" dirty="0"/>
              <a:t>3</a:t>
            </a:r>
            <a:r>
              <a:rPr kumimoji="1" lang="ja-JP" altLang="en-US" dirty="0"/>
              <a:t>の動機</a:t>
            </a:r>
          </a:p>
        </p:txBody>
      </p:sp>
      <p:sp>
        <p:nvSpPr>
          <p:cNvPr id="4" name="スライド番号プレースホルダー 3">
            <a:extLst>
              <a:ext uri="{FF2B5EF4-FFF2-40B4-BE49-F238E27FC236}">
                <a16:creationId xmlns:a16="http://schemas.microsoft.com/office/drawing/2014/main" id="{505D511B-ED09-4C3B-A1EE-54F9447A53EA}"/>
              </a:ext>
            </a:extLst>
          </p:cNvPr>
          <p:cNvSpPr>
            <a:spLocks noGrp="1"/>
          </p:cNvSpPr>
          <p:nvPr>
            <p:ph type="sldNum" sz="quarter" idx="4"/>
          </p:nvPr>
        </p:nvSpPr>
        <p:spPr/>
        <p:txBody>
          <a:bodyPr/>
          <a:lstStyle/>
          <a:p>
            <a:fld id="{06866E33-5310-403C-85EB-90D9101399C4}" type="slidenum">
              <a:rPr lang="ja-JP" altLang="en-US" smtClean="0"/>
              <a:pPr/>
              <a:t>64</a:t>
            </a:fld>
            <a:endParaRPr lang="ja-JP" altLang="en-US" dirty="0"/>
          </a:p>
        </p:txBody>
      </p:sp>
      <p:sp>
        <p:nvSpPr>
          <p:cNvPr id="5" name="フローチャート: 結合子 4">
            <a:extLst>
              <a:ext uri="{FF2B5EF4-FFF2-40B4-BE49-F238E27FC236}">
                <a16:creationId xmlns:a16="http://schemas.microsoft.com/office/drawing/2014/main" id="{F3804C38-D8B0-4338-9C4C-E19E03D4DFF7}"/>
              </a:ext>
            </a:extLst>
          </p:cNvPr>
          <p:cNvSpPr/>
          <p:nvPr/>
        </p:nvSpPr>
        <p:spPr>
          <a:xfrm>
            <a:off x="662218" y="3529169"/>
            <a:ext cx="720000" cy="720000"/>
          </a:xfrm>
          <a:prstGeom prst="flowChartConnector">
            <a:avLst/>
          </a:prstGeom>
          <a:solidFill>
            <a:srgbClr val="FF000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6" name="フローチャート: 結合子 5">
            <a:extLst>
              <a:ext uri="{FF2B5EF4-FFF2-40B4-BE49-F238E27FC236}">
                <a16:creationId xmlns:a16="http://schemas.microsoft.com/office/drawing/2014/main" id="{AAC7B617-5103-4C1A-A260-97F0ACF19D2F}"/>
              </a:ext>
            </a:extLst>
          </p:cNvPr>
          <p:cNvSpPr/>
          <p:nvPr/>
        </p:nvSpPr>
        <p:spPr>
          <a:xfrm>
            <a:off x="1722058" y="3524944"/>
            <a:ext cx="720000" cy="720000"/>
          </a:xfrm>
          <a:prstGeom prst="flowChartConnector">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7" name="フローチャート: 結合子 6">
            <a:extLst>
              <a:ext uri="{FF2B5EF4-FFF2-40B4-BE49-F238E27FC236}">
                <a16:creationId xmlns:a16="http://schemas.microsoft.com/office/drawing/2014/main" id="{68127192-B4C2-4A7F-B43F-CB56D9BB21C5}"/>
              </a:ext>
            </a:extLst>
          </p:cNvPr>
          <p:cNvSpPr/>
          <p:nvPr/>
        </p:nvSpPr>
        <p:spPr>
          <a:xfrm>
            <a:off x="2972795" y="3527750"/>
            <a:ext cx="720000" cy="720000"/>
          </a:xfrm>
          <a:prstGeom prst="flowChartConnector">
            <a:avLst/>
          </a:prstGeom>
          <a:solidFill>
            <a:srgbClr val="00B05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8" name="フローチャート: 結合子 7">
            <a:extLst>
              <a:ext uri="{FF2B5EF4-FFF2-40B4-BE49-F238E27FC236}">
                <a16:creationId xmlns:a16="http://schemas.microsoft.com/office/drawing/2014/main" id="{60E4C08B-692F-42E9-825A-6A95D359858B}"/>
              </a:ext>
            </a:extLst>
          </p:cNvPr>
          <p:cNvSpPr/>
          <p:nvPr/>
        </p:nvSpPr>
        <p:spPr>
          <a:xfrm>
            <a:off x="4222208" y="3524944"/>
            <a:ext cx="720000" cy="720000"/>
          </a:xfrm>
          <a:prstGeom prst="flowChartConnector">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9" name="フローチャート: 結合子 8">
            <a:extLst>
              <a:ext uri="{FF2B5EF4-FFF2-40B4-BE49-F238E27FC236}">
                <a16:creationId xmlns:a16="http://schemas.microsoft.com/office/drawing/2014/main" id="{4CF42AAA-4624-4BD8-BED1-BDF845E60D45}"/>
              </a:ext>
            </a:extLst>
          </p:cNvPr>
          <p:cNvSpPr/>
          <p:nvPr/>
        </p:nvSpPr>
        <p:spPr>
          <a:xfrm>
            <a:off x="5453177" y="3524944"/>
            <a:ext cx="720000" cy="720000"/>
          </a:xfrm>
          <a:prstGeom prst="flowChartConnector">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0" name="フローチャート: 結合子 9">
            <a:extLst>
              <a:ext uri="{FF2B5EF4-FFF2-40B4-BE49-F238E27FC236}">
                <a16:creationId xmlns:a16="http://schemas.microsoft.com/office/drawing/2014/main" id="{05044F70-F9AD-48A2-B173-877532D272B5}"/>
              </a:ext>
            </a:extLst>
          </p:cNvPr>
          <p:cNvSpPr/>
          <p:nvPr/>
        </p:nvSpPr>
        <p:spPr>
          <a:xfrm>
            <a:off x="6700894" y="3524944"/>
            <a:ext cx="720000" cy="720000"/>
          </a:xfrm>
          <a:prstGeom prst="flowChartConnector">
            <a:avLst/>
          </a:prstGeom>
          <a:solidFill>
            <a:srgbClr val="00B05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1" name="フローチャート: 結合子 10">
            <a:extLst>
              <a:ext uri="{FF2B5EF4-FFF2-40B4-BE49-F238E27FC236}">
                <a16:creationId xmlns:a16="http://schemas.microsoft.com/office/drawing/2014/main" id="{650D8786-B665-4A70-9FBB-41879C15585C}"/>
              </a:ext>
            </a:extLst>
          </p:cNvPr>
          <p:cNvSpPr/>
          <p:nvPr/>
        </p:nvSpPr>
        <p:spPr>
          <a:xfrm>
            <a:off x="8006760" y="3524944"/>
            <a:ext cx="720000" cy="720000"/>
          </a:xfrm>
          <a:prstGeom prst="flowChartConnector">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cxnSp>
        <p:nvCxnSpPr>
          <p:cNvPr id="13" name="直線コネクタ 12">
            <a:extLst>
              <a:ext uri="{FF2B5EF4-FFF2-40B4-BE49-F238E27FC236}">
                <a16:creationId xmlns:a16="http://schemas.microsoft.com/office/drawing/2014/main" id="{BD7070AE-F327-45F5-A1B7-C750372FF7B7}"/>
              </a:ext>
            </a:extLst>
          </p:cNvPr>
          <p:cNvCxnSpPr>
            <a:cxnSpLocks/>
            <a:stCxn id="5" idx="6"/>
            <a:endCxn id="6" idx="2"/>
          </p:cNvCxnSpPr>
          <p:nvPr/>
        </p:nvCxnSpPr>
        <p:spPr>
          <a:xfrm flipV="1">
            <a:off x="1382218" y="3884944"/>
            <a:ext cx="339840" cy="422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7" name="直線コネクタ 16">
            <a:extLst>
              <a:ext uri="{FF2B5EF4-FFF2-40B4-BE49-F238E27FC236}">
                <a16:creationId xmlns:a16="http://schemas.microsoft.com/office/drawing/2014/main" id="{2008B876-7BDE-45DA-87B2-6D88902E73E7}"/>
              </a:ext>
            </a:extLst>
          </p:cNvPr>
          <p:cNvCxnSpPr>
            <a:cxnSpLocks/>
            <a:stCxn id="6" idx="6"/>
            <a:endCxn id="7" idx="2"/>
          </p:cNvCxnSpPr>
          <p:nvPr/>
        </p:nvCxnSpPr>
        <p:spPr>
          <a:xfrm>
            <a:off x="2442058" y="3884944"/>
            <a:ext cx="530737" cy="280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 name="直線コネクタ 19">
            <a:extLst>
              <a:ext uri="{FF2B5EF4-FFF2-40B4-BE49-F238E27FC236}">
                <a16:creationId xmlns:a16="http://schemas.microsoft.com/office/drawing/2014/main" id="{B65B3A4D-1992-4408-B06E-9D4E0913F191}"/>
              </a:ext>
            </a:extLst>
          </p:cNvPr>
          <p:cNvCxnSpPr>
            <a:cxnSpLocks/>
            <a:stCxn id="7" idx="6"/>
            <a:endCxn id="8" idx="2"/>
          </p:cNvCxnSpPr>
          <p:nvPr/>
        </p:nvCxnSpPr>
        <p:spPr>
          <a:xfrm flipV="1">
            <a:off x="3692795" y="3884944"/>
            <a:ext cx="529413" cy="280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3" name="直線コネクタ 22">
            <a:extLst>
              <a:ext uri="{FF2B5EF4-FFF2-40B4-BE49-F238E27FC236}">
                <a16:creationId xmlns:a16="http://schemas.microsoft.com/office/drawing/2014/main" id="{1FA3651F-2B00-4E53-8DD3-67F3D58DEC1A}"/>
              </a:ext>
            </a:extLst>
          </p:cNvPr>
          <p:cNvCxnSpPr>
            <a:cxnSpLocks/>
            <a:stCxn id="8" idx="6"/>
            <a:endCxn id="9" idx="2"/>
          </p:cNvCxnSpPr>
          <p:nvPr/>
        </p:nvCxnSpPr>
        <p:spPr>
          <a:xfrm>
            <a:off x="4942208" y="3884944"/>
            <a:ext cx="510969"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6" name="直線コネクタ 25">
            <a:extLst>
              <a:ext uri="{FF2B5EF4-FFF2-40B4-BE49-F238E27FC236}">
                <a16:creationId xmlns:a16="http://schemas.microsoft.com/office/drawing/2014/main" id="{4552D18A-6D11-4599-9A59-727188D0B34C}"/>
              </a:ext>
            </a:extLst>
          </p:cNvPr>
          <p:cNvCxnSpPr>
            <a:cxnSpLocks/>
            <a:stCxn id="9" idx="6"/>
            <a:endCxn id="10" idx="2"/>
          </p:cNvCxnSpPr>
          <p:nvPr/>
        </p:nvCxnSpPr>
        <p:spPr>
          <a:xfrm>
            <a:off x="6173177" y="3884944"/>
            <a:ext cx="527717"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9" name="直線コネクタ 28">
            <a:extLst>
              <a:ext uri="{FF2B5EF4-FFF2-40B4-BE49-F238E27FC236}">
                <a16:creationId xmlns:a16="http://schemas.microsoft.com/office/drawing/2014/main" id="{A03D49F4-4122-4FB3-97CB-7364BA0767DA}"/>
              </a:ext>
            </a:extLst>
          </p:cNvPr>
          <p:cNvCxnSpPr>
            <a:cxnSpLocks/>
            <a:stCxn id="10" idx="6"/>
            <a:endCxn id="11" idx="2"/>
          </p:cNvCxnSpPr>
          <p:nvPr/>
        </p:nvCxnSpPr>
        <p:spPr>
          <a:xfrm>
            <a:off x="7420894" y="3884944"/>
            <a:ext cx="585866"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9" name="コンテンツ プレースホルダー 2">
            <a:extLst>
              <a:ext uri="{FF2B5EF4-FFF2-40B4-BE49-F238E27FC236}">
                <a16:creationId xmlns:a16="http://schemas.microsoft.com/office/drawing/2014/main" id="{788C8489-62CA-45F2-9CC0-FDEFEE68C6A6}"/>
              </a:ext>
            </a:extLst>
          </p:cNvPr>
          <p:cNvSpPr>
            <a:spLocks noGrp="1"/>
          </p:cNvSpPr>
          <p:nvPr>
            <p:ph idx="1"/>
          </p:nvPr>
        </p:nvSpPr>
        <p:spPr>
          <a:xfrm>
            <a:off x="822959" y="1403028"/>
            <a:ext cx="7543801" cy="613157"/>
          </a:xfrm>
        </p:spPr>
        <p:txBody>
          <a:bodyPr/>
          <a:lstStyle/>
          <a:p>
            <a:r>
              <a:rPr kumimoji="1" lang="ja-JP" altLang="en-US" dirty="0"/>
              <a:t>後手が先に領地を増やしたとする</a:t>
            </a:r>
            <a:endParaRPr kumimoji="1" lang="en-US" altLang="ja-JP" dirty="0"/>
          </a:p>
        </p:txBody>
      </p:sp>
      <p:sp>
        <p:nvSpPr>
          <p:cNvPr id="25" name="正方形/長方形 24">
            <a:extLst>
              <a:ext uri="{FF2B5EF4-FFF2-40B4-BE49-F238E27FC236}">
                <a16:creationId xmlns:a16="http://schemas.microsoft.com/office/drawing/2014/main" id="{2E518FA5-5F99-4029-AC2C-8F7851580A65}"/>
              </a:ext>
            </a:extLst>
          </p:cNvPr>
          <p:cNvSpPr/>
          <p:nvPr/>
        </p:nvSpPr>
        <p:spPr>
          <a:xfrm>
            <a:off x="166926" y="2871392"/>
            <a:ext cx="1723549" cy="461665"/>
          </a:xfrm>
          <a:prstGeom prst="rect">
            <a:avLst/>
          </a:prstGeom>
        </p:spPr>
        <p:txBody>
          <a:bodyPr wrap="none">
            <a:spAutoFit/>
          </a:bodyPr>
          <a:lstStyle/>
          <a:p>
            <a:r>
              <a:rPr lang="ja-JP" altLang="en-US" sz="2400" dirty="0"/>
              <a:t>先手の領地</a:t>
            </a:r>
          </a:p>
        </p:txBody>
      </p:sp>
      <p:sp>
        <p:nvSpPr>
          <p:cNvPr id="27" name="正方形/長方形 26">
            <a:extLst>
              <a:ext uri="{FF2B5EF4-FFF2-40B4-BE49-F238E27FC236}">
                <a16:creationId xmlns:a16="http://schemas.microsoft.com/office/drawing/2014/main" id="{3F55661F-EBC5-4665-B997-6B3F8B751A1A}"/>
              </a:ext>
            </a:extLst>
          </p:cNvPr>
          <p:cNvSpPr/>
          <p:nvPr/>
        </p:nvSpPr>
        <p:spPr>
          <a:xfrm>
            <a:off x="7253525" y="2920864"/>
            <a:ext cx="1723549" cy="461665"/>
          </a:xfrm>
          <a:prstGeom prst="rect">
            <a:avLst/>
          </a:prstGeom>
        </p:spPr>
        <p:txBody>
          <a:bodyPr wrap="none">
            <a:spAutoFit/>
          </a:bodyPr>
          <a:lstStyle/>
          <a:p>
            <a:r>
              <a:rPr lang="ja-JP" altLang="en-US" sz="2400" dirty="0"/>
              <a:t>後手の領地</a:t>
            </a:r>
          </a:p>
        </p:txBody>
      </p:sp>
      <p:sp>
        <p:nvSpPr>
          <p:cNvPr id="30" name="コンテンツ プレースホルダー 2">
            <a:extLst>
              <a:ext uri="{FF2B5EF4-FFF2-40B4-BE49-F238E27FC236}">
                <a16:creationId xmlns:a16="http://schemas.microsoft.com/office/drawing/2014/main" id="{E2D82A81-EA8A-4514-BC3F-80C96D7A4EEE}"/>
              </a:ext>
            </a:extLst>
          </p:cNvPr>
          <p:cNvSpPr txBox="1">
            <a:spLocks/>
          </p:cNvSpPr>
          <p:nvPr/>
        </p:nvSpPr>
        <p:spPr>
          <a:xfrm>
            <a:off x="822959" y="758815"/>
            <a:ext cx="7543801" cy="613157"/>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a:t>先手が先に領地を増やしたとする</a:t>
            </a:r>
            <a:endParaRPr lang="en-US" altLang="ja-JP" dirty="0"/>
          </a:p>
        </p:txBody>
      </p:sp>
      <p:sp>
        <p:nvSpPr>
          <p:cNvPr id="33" name="コンテンツ プレースホルダー 2">
            <a:extLst>
              <a:ext uri="{FF2B5EF4-FFF2-40B4-BE49-F238E27FC236}">
                <a16:creationId xmlns:a16="http://schemas.microsoft.com/office/drawing/2014/main" id="{2099786D-C0ED-431C-9F42-EF14D38275A0}"/>
              </a:ext>
            </a:extLst>
          </p:cNvPr>
          <p:cNvSpPr txBox="1">
            <a:spLocks/>
          </p:cNvSpPr>
          <p:nvPr/>
        </p:nvSpPr>
        <p:spPr>
          <a:xfrm>
            <a:off x="6370812" y="753389"/>
            <a:ext cx="1920241" cy="613157"/>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先手の負け</a:t>
            </a:r>
            <a:endParaRPr lang="en-US" altLang="ja-JP" dirty="0"/>
          </a:p>
        </p:txBody>
      </p:sp>
      <p:sp>
        <p:nvSpPr>
          <p:cNvPr id="34" name="コンテンツ プレースホルダー 2">
            <a:extLst>
              <a:ext uri="{FF2B5EF4-FFF2-40B4-BE49-F238E27FC236}">
                <a16:creationId xmlns:a16="http://schemas.microsoft.com/office/drawing/2014/main" id="{BE6AF25B-4C9A-4023-B2A9-C2F582ED2755}"/>
              </a:ext>
            </a:extLst>
          </p:cNvPr>
          <p:cNvSpPr txBox="1">
            <a:spLocks/>
          </p:cNvSpPr>
          <p:nvPr/>
        </p:nvSpPr>
        <p:spPr>
          <a:xfrm>
            <a:off x="6370811" y="1404922"/>
            <a:ext cx="1920241" cy="613157"/>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後手の負け</a:t>
            </a:r>
            <a:endParaRPr lang="en-US" altLang="ja-JP" dirty="0"/>
          </a:p>
        </p:txBody>
      </p:sp>
      <p:sp>
        <p:nvSpPr>
          <p:cNvPr id="35" name="コンテンツ プレースホルダー 2">
            <a:extLst>
              <a:ext uri="{FF2B5EF4-FFF2-40B4-BE49-F238E27FC236}">
                <a16:creationId xmlns:a16="http://schemas.microsoft.com/office/drawing/2014/main" id="{0387503D-463D-4206-9183-A145A298DCE7}"/>
              </a:ext>
            </a:extLst>
          </p:cNvPr>
          <p:cNvSpPr txBox="1">
            <a:spLocks/>
          </p:cNvSpPr>
          <p:nvPr/>
        </p:nvSpPr>
        <p:spPr>
          <a:xfrm>
            <a:off x="1858784" y="5011062"/>
            <a:ext cx="5472149" cy="613157"/>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3200" dirty="0">
                <a:solidFill>
                  <a:srgbClr val="FF0000"/>
                </a:solidFill>
              </a:rPr>
              <a:t>先に領地を増やした方が負ける</a:t>
            </a:r>
            <a:r>
              <a:rPr lang="ja-JP" altLang="en-US" sz="3200" dirty="0"/>
              <a:t>　</a:t>
            </a:r>
            <a:endParaRPr lang="en-US" altLang="ja-JP" sz="3200" dirty="0"/>
          </a:p>
        </p:txBody>
      </p:sp>
    </p:spTree>
    <p:extLst>
      <p:ext uri="{BB962C8B-B14F-4D97-AF65-F5344CB8AC3E}">
        <p14:creationId xmlns:p14="http://schemas.microsoft.com/office/powerpoint/2010/main" val="774093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1000" fill="hold"/>
                                        <p:tgtEl>
                                          <p:spTgt spid="11"/>
                                        </p:tgtEl>
                                        <p:attrNameLst>
                                          <p:attrName>fillcolor</p:attrName>
                                        </p:attrNameLst>
                                      </p:cBhvr>
                                      <p:to>
                                        <a:srgbClr val="00B050"/>
                                      </p:to>
                                    </p:animClr>
                                    <p:set>
                                      <p:cBhvr>
                                        <p:cTn id="7" dur="1000" fill="hold"/>
                                        <p:tgtEl>
                                          <p:spTgt spid="11"/>
                                        </p:tgtEl>
                                        <p:attrNameLst>
                                          <p:attrName>fill.type</p:attrName>
                                        </p:attrNameLst>
                                      </p:cBhvr>
                                      <p:to>
                                        <p:strVal val="solid"/>
                                      </p:to>
                                    </p:set>
                                    <p:set>
                                      <p:cBhvr>
                                        <p:cTn id="8" dur="1000" fill="hold"/>
                                        <p:tgtEl>
                                          <p:spTgt spid="11"/>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1" presetClass="emph" presetSubtype="2" fill="hold" nodeType="clickEffect">
                                  <p:stCondLst>
                                    <p:cond delay="0"/>
                                  </p:stCondLst>
                                  <p:childTnLst>
                                    <p:animClr clrSpc="rgb" dir="cw">
                                      <p:cBhvr>
                                        <p:cTn id="12" dur="1000" fill="hold"/>
                                        <p:tgtEl>
                                          <p:spTgt spid="5"/>
                                        </p:tgtEl>
                                        <p:attrNameLst>
                                          <p:attrName>fillcolor</p:attrName>
                                        </p:attrNameLst>
                                      </p:cBhvr>
                                      <p:to>
                                        <a:srgbClr val="00B0F0"/>
                                      </p:to>
                                    </p:animClr>
                                    <p:set>
                                      <p:cBhvr>
                                        <p:cTn id="13" dur="1000" fill="hold"/>
                                        <p:tgtEl>
                                          <p:spTgt spid="5"/>
                                        </p:tgtEl>
                                        <p:attrNameLst>
                                          <p:attrName>fill.type</p:attrName>
                                        </p:attrNameLst>
                                      </p:cBhvr>
                                      <p:to>
                                        <p:strVal val="solid"/>
                                      </p:to>
                                    </p:set>
                                    <p:set>
                                      <p:cBhvr>
                                        <p:cTn id="14" dur="1000" fill="hold"/>
                                        <p:tgtEl>
                                          <p:spTgt spid="5"/>
                                        </p:tgtEl>
                                        <p:attrNameLst>
                                          <p:attrName>fill.on</p:attrName>
                                        </p:attrNameLst>
                                      </p:cBhvr>
                                      <p:to>
                                        <p:strVal val="true"/>
                                      </p:to>
                                    </p:set>
                                  </p:childTnLst>
                                </p:cTn>
                              </p:par>
                            </p:childTnLst>
                          </p:cTn>
                        </p:par>
                      </p:childTnLst>
                    </p:cTn>
                  </p:par>
                  <p:par>
                    <p:cTn id="15" fill="hold">
                      <p:stCondLst>
                        <p:cond delay="indefinite"/>
                      </p:stCondLst>
                      <p:childTnLst>
                        <p:par>
                          <p:cTn id="16" fill="hold">
                            <p:stCondLst>
                              <p:cond delay="0"/>
                            </p:stCondLst>
                            <p:childTnLst>
                              <p:par>
                                <p:cTn id="17" presetID="1" presetClass="emph" presetSubtype="2" fill="hold" nodeType="clickEffect">
                                  <p:stCondLst>
                                    <p:cond delay="0"/>
                                  </p:stCondLst>
                                  <p:childTnLst>
                                    <p:animClr clrSpc="rgb" dir="cw">
                                      <p:cBhvr>
                                        <p:cTn id="18" dur="1000" fill="hold"/>
                                        <p:tgtEl>
                                          <p:spTgt spid="11"/>
                                        </p:tgtEl>
                                        <p:attrNameLst>
                                          <p:attrName>fillcolor</p:attrName>
                                        </p:attrNameLst>
                                      </p:cBhvr>
                                      <p:to>
                                        <a:srgbClr val="FF0000"/>
                                      </p:to>
                                    </p:animClr>
                                    <p:set>
                                      <p:cBhvr>
                                        <p:cTn id="19" dur="1000" fill="hold"/>
                                        <p:tgtEl>
                                          <p:spTgt spid="11"/>
                                        </p:tgtEl>
                                        <p:attrNameLst>
                                          <p:attrName>fill.type</p:attrName>
                                        </p:attrNameLst>
                                      </p:cBhvr>
                                      <p:to>
                                        <p:strVal val="solid"/>
                                      </p:to>
                                    </p:set>
                                    <p:set>
                                      <p:cBhvr>
                                        <p:cTn id="20" dur="1000" fill="hold"/>
                                        <p:tgtEl>
                                          <p:spTgt spid="11"/>
                                        </p:tgtEl>
                                        <p:attrNameLst>
                                          <p:attrName>fill.on</p:attrName>
                                        </p:attrNameLst>
                                      </p:cBhvr>
                                      <p:to>
                                        <p:strVal val="true"/>
                                      </p:to>
                                    </p:set>
                                  </p:childTnLst>
                                </p:cTn>
                              </p:par>
                              <p:par>
                                <p:cTn id="21" presetID="1" presetClass="emph" presetSubtype="2" fill="hold" nodeType="withEffect">
                                  <p:stCondLst>
                                    <p:cond delay="0"/>
                                  </p:stCondLst>
                                  <p:childTnLst>
                                    <p:animClr clrSpc="rgb" dir="cw">
                                      <p:cBhvr>
                                        <p:cTn id="22" dur="1000" fill="hold"/>
                                        <p:tgtEl>
                                          <p:spTgt spid="10"/>
                                        </p:tgtEl>
                                        <p:attrNameLst>
                                          <p:attrName>fillcolor</p:attrName>
                                        </p:attrNameLst>
                                      </p:cBhvr>
                                      <p:to>
                                        <a:srgbClr val="FF0000"/>
                                      </p:to>
                                    </p:animClr>
                                    <p:set>
                                      <p:cBhvr>
                                        <p:cTn id="23" dur="1000" fill="hold"/>
                                        <p:tgtEl>
                                          <p:spTgt spid="10"/>
                                        </p:tgtEl>
                                        <p:attrNameLst>
                                          <p:attrName>fill.type</p:attrName>
                                        </p:attrNameLst>
                                      </p:cBhvr>
                                      <p:to>
                                        <p:strVal val="solid"/>
                                      </p:to>
                                    </p:set>
                                    <p:set>
                                      <p:cBhvr>
                                        <p:cTn id="24" dur="1000" fill="hold"/>
                                        <p:tgtEl>
                                          <p:spTgt spid="10"/>
                                        </p:tgtEl>
                                        <p:attrNameLst>
                                          <p:attrName>fill.on</p:attrName>
                                        </p:attrNameLst>
                                      </p:cBhvr>
                                      <p:to>
                                        <p:strVal val="true"/>
                                      </p:to>
                                    </p:set>
                                  </p:childTnLst>
                                </p:cTn>
                              </p:par>
                              <p:par>
                                <p:cTn id="25" presetID="1" presetClass="emph" presetSubtype="2" fill="hold" nodeType="withEffect">
                                  <p:stCondLst>
                                    <p:cond delay="0"/>
                                  </p:stCondLst>
                                  <p:childTnLst>
                                    <p:animClr clrSpc="rgb" dir="cw">
                                      <p:cBhvr>
                                        <p:cTn id="26" dur="1000" fill="hold"/>
                                        <p:tgtEl>
                                          <p:spTgt spid="29"/>
                                        </p:tgtEl>
                                        <p:attrNameLst>
                                          <p:attrName>fillcolor</p:attrName>
                                        </p:attrNameLst>
                                      </p:cBhvr>
                                      <p:to>
                                        <a:srgbClr val="FF0000"/>
                                      </p:to>
                                    </p:animClr>
                                    <p:set>
                                      <p:cBhvr>
                                        <p:cTn id="27" dur="1000" fill="hold"/>
                                        <p:tgtEl>
                                          <p:spTgt spid="29"/>
                                        </p:tgtEl>
                                        <p:attrNameLst>
                                          <p:attrName>fill.type</p:attrName>
                                        </p:attrNameLst>
                                      </p:cBhvr>
                                      <p:to>
                                        <p:strVal val="solid"/>
                                      </p:to>
                                    </p:set>
                                    <p:set>
                                      <p:cBhvr>
                                        <p:cTn id="28" dur="1000" fill="hold"/>
                                        <p:tgtEl>
                                          <p:spTgt spid="29"/>
                                        </p:tgtEl>
                                        <p:attrNameLst>
                                          <p:attrName>fill.on</p:attrName>
                                        </p:attrNameLst>
                                      </p:cBhvr>
                                      <p:to>
                                        <p:strVal val="true"/>
                                      </p:to>
                                    </p:set>
                                  </p:childTnLst>
                                </p:cTn>
                              </p:par>
                            </p:childTnLst>
                          </p:cTn>
                        </p:par>
                      </p:childTnLst>
                    </p:cTn>
                  </p:par>
                  <p:par>
                    <p:cTn id="29" fill="hold">
                      <p:stCondLst>
                        <p:cond delay="indefinite"/>
                      </p:stCondLst>
                      <p:childTnLst>
                        <p:par>
                          <p:cTn id="30" fill="hold">
                            <p:stCondLst>
                              <p:cond delay="0"/>
                            </p:stCondLst>
                            <p:childTnLst>
                              <p:par>
                                <p:cTn id="31" presetID="1" presetClass="emph" presetSubtype="2" fill="hold" nodeType="clickEffect">
                                  <p:stCondLst>
                                    <p:cond delay="0"/>
                                  </p:stCondLst>
                                  <p:childTnLst>
                                    <p:animClr clrSpc="rgb" dir="cw">
                                      <p:cBhvr>
                                        <p:cTn id="32" dur="1000" fill="hold"/>
                                        <p:tgtEl>
                                          <p:spTgt spid="5"/>
                                        </p:tgtEl>
                                        <p:attrNameLst>
                                          <p:attrName>fillcolor</p:attrName>
                                        </p:attrNameLst>
                                      </p:cBhvr>
                                      <p:to>
                                        <a:srgbClr val="00B050"/>
                                      </p:to>
                                    </p:animClr>
                                    <p:set>
                                      <p:cBhvr>
                                        <p:cTn id="33" dur="1000" fill="hold"/>
                                        <p:tgtEl>
                                          <p:spTgt spid="5"/>
                                        </p:tgtEl>
                                        <p:attrNameLst>
                                          <p:attrName>fill.type</p:attrName>
                                        </p:attrNameLst>
                                      </p:cBhvr>
                                      <p:to>
                                        <p:strVal val="solid"/>
                                      </p:to>
                                    </p:set>
                                    <p:set>
                                      <p:cBhvr>
                                        <p:cTn id="34" dur="1000" fill="hold"/>
                                        <p:tgtEl>
                                          <p:spTgt spid="5"/>
                                        </p:tgtEl>
                                        <p:attrNameLst>
                                          <p:attrName>fill.on</p:attrName>
                                        </p:attrNameLst>
                                      </p:cBhvr>
                                      <p:to>
                                        <p:strVal val="true"/>
                                      </p:to>
                                    </p:set>
                                  </p:childTnLst>
                                </p:cTn>
                              </p:par>
                              <p:par>
                                <p:cTn id="35" presetID="1" presetClass="emph" presetSubtype="2" fill="hold" nodeType="withEffect">
                                  <p:stCondLst>
                                    <p:cond delay="0"/>
                                  </p:stCondLst>
                                  <p:childTnLst>
                                    <p:animClr clrSpc="rgb" dir="cw">
                                      <p:cBhvr>
                                        <p:cTn id="36" dur="1000" fill="hold"/>
                                        <p:tgtEl>
                                          <p:spTgt spid="6"/>
                                        </p:tgtEl>
                                        <p:attrNameLst>
                                          <p:attrName>fillcolor</p:attrName>
                                        </p:attrNameLst>
                                      </p:cBhvr>
                                      <p:to>
                                        <a:srgbClr val="00B050"/>
                                      </p:to>
                                    </p:animClr>
                                    <p:set>
                                      <p:cBhvr>
                                        <p:cTn id="37" dur="1000" fill="hold"/>
                                        <p:tgtEl>
                                          <p:spTgt spid="6"/>
                                        </p:tgtEl>
                                        <p:attrNameLst>
                                          <p:attrName>fill.type</p:attrName>
                                        </p:attrNameLst>
                                      </p:cBhvr>
                                      <p:to>
                                        <p:strVal val="solid"/>
                                      </p:to>
                                    </p:set>
                                    <p:set>
                                      <p:cBhvr>
                                        <p:cTn id="38" dur="1000" fill="hold"/>
                                        <p:tgtEl>
                                          <p:spTgt spid="6"/>
                                        </p:tgtEl>
                                        <p:attrNameLst>
                                          <p:attrName>fill.on</p:attrName>
                                        </p:attrNameLst>
                                      </p:cBhvr>
                                      <p:to>
                                        <p:strVal val="true"/>
                                      </p:to>
                                    </p:set>
                                  </p:childTnLst>
                                </p:cTn>
                              </p:par>
                              <p:par>
                                <p:cTn id="39" presetID="1" presetClass="emph" presetSubtype="2" fill="hold" nodeType="withEffect">
                                  <p:stCondLst>
                                    <p:cond delay="0"/>
                                  </p:stCondLst>
                                  <p:childTnLst>
                                    <p:animClr clrSpc="rgb" dir="cw">
                                      <p:cBhvr>
                                        <p:cTn id="40" dur="1000" fill="hold"/>
                                        <p:tgtEl>
                                          <p:spTgt spid="13"/>
                                        </p:tgtEl>
                                        <p:attrNameLst>
                                          <p:attrName>fillcolor</p:attrName>
                                        </p:attrNameLst>
                                      </p:cBhvr>
                                      <p:to>
                                        <a:srgbClr val="00B050"/>
                                      </p:to>
                                    </p:animClr>
                                    <p:set>
                                      <p:cBhvr>
                                        <p:cTn id="41" dur="1000" fill="hold"/>
                                        <p:tgtEl>
                                          <p:spTgt spid="13"/>
                                        </p:tgtEl>
                                        <p:attrNameLst>
                                          <p:attrName>fill.type</p:attrName>
                                        </p:attrNameLst>
                                      </p:cBhvr>
                                      <p:to>
                                        <p:strVal val="solid"/>
                                      </p:to>
                                    </p:set>
                                    <p:set>
                                      <p:cBhvr>
                                        <p:cTn id="42" dur="1000" fill="hold"/>
                                        <p:tgtEl>
                                          <p:spTgt spid="13"/>
                                        </p:tgtEl>
                                        <p:attrNameLst>
                                          <p:attrName>fill.on</p:attrName>
                                        </p:attrNameLst>
                                      </p:cBhvr>
                                      <p:to>
                                        <p:strVal val="true"/>
                                      </p:to>
                                    </p:set>
                                  </p:childTnLst>
                                </p:cTn>
                              </p:par>
                            </p:childTnLst>
                          </p:cTn>
                        </p:par>
                      </p:childTnLst>
                    </p:cTn>
                  </p:par>
                  <p:par>
                    <p:cTn id="43" fill="hold">
                      <p:stCondLst>
                        <p:cond delay="indefinite"/>
                      </p:stCondLst>
                      <p:childTnLst>
                        <p:par>
                          <p:cTn id="44" fill="hold">
                            <p:stCondLst>
                              <p:cond delay="0"/>
                            </p:stCondLst>
                            <p:childTnLst>
                              <p:par>
                                <p:cTn id="45" presetID="1" presetClass="emph" presetSubtype="2" fill="hold" nodeType="clickEffect">
                                  <p:stCondLst>
                                    <p:cond delay="0"/>
                                  </p:stCondLst>
                                  <p:childTnLst>
                                    <p:animClr clrSpc="rgb" dir="cw">
                                      <p:cBhvr>
                                        <p:cTn id="46" dur="1000" fill="hold"/>
                                        <p:tgtEl>
                                          <p:spTgt spid="11"/>
                                        </p:tgtEl>
                                        <p:attrNameLst>
                                          <p:attrName>fillcolor</p:attrName>
                                        </p:attrNameLst>
                                      </p:cBhvr>
                                      <p:to>
                                        <a:srgbClr val="00B0F0"/>
                                      </p:to>
                                    </p:animClr>
                                    <p:set>
                                      <p:cBhvr>
                                        <p:cTn id="47" dur="1000" fill="hold"/>
                                        <p:tgtEl>
                                          <p:spTgt spid="11"/>
                                        </p:tgtEl>
                                        <p:attrNameLst>
                                          <p:attrName>fill.type</p:attrName>
                                        </p:attrNameLst>
                                      </p:cBhvr>
                                      <p:to>
                                        <p:strVal val="solid"/>
                                      </p:to>
                                    </p:set>
                                    <p:set>
                                      <p:cBhvr>
                                        <p:cTn id="48" dur="1000" fill="hold"/>
                                        <p:tgtEl>
                                          <p:spTgt spid="11"/>
                                        </p:tgtEl>
                                        <p:attrNameLst>
                                          <p:attrName>fill.on</p:attrName>
                                        </p:attrNameLst>
                                      </p:cBhvr>
                                      <p:to>
                                        <p:strVal val="true"/>
                                      </p:to>
                                    </p:set>
                                  </p:childTnLst>
                                </p:cTn>
                              </p:par>
                              <p:par>
                                <p:cTn id="49" presetID="1" presetClass="emph" presetSubtype="2" fill="hold" nodeType="withEffect">
                                  <p:stCondLst>
                                    <p:cond delay="0"/>
                                  </p:stCondLst>
                                  <p:childTnLst>
                                    <p:animClr clrSpc="rgb" dir="cw">
                                      <p:cBhvr>
                                        <p:cTn id="50" dur="1000" fill="hold"/>
                                        <p:tgtEl>
                                          <p:spTgt spid="10"/>
                                        </p:tgtEl>
                                        <p:attrNameLst>
                                          <p:attrName>fillcolor</p:attrName>
                                        </p:attrNameLst>
                                      </p:cBhvr>
                                      <p:to>
                                        <a:srgbClr val="00B0F0"/>
                                      </p:to>
                                    </p:animClr>
                                    <p:set>
                                      <p:cBhvr>
                                        <p:cTn id="51" dur="1000" fill="hold"/>
                                        <p:tgtEl>
                                          <p:spTgt spid="10"/>
                                        </p:tgtEl>
                                        <p:attrNameLst>
                                          <p:attrName>fill.type</p:attrName>
                                        </p:attrNameLst>
                                      </p:cBhvr>
                                      <p:to>
                                        <p:strVal val="solid"/>
                                      </p:to>
                                    </p:set>
                                    <p:set>
                                      <p:cBhvr>
                                        <p:cTn id="52" dur="1000" fill="hold"/>
                                        <p:tgtEl>
                                          <p:spTgt spid="10"/>
                                        </p:tgtEl>
                                        <p:attrNameLst>
                                          <p:attrName>fill.on</p:attrName>
                                        </p:attrNameLst>
                                      </p:cBhvr>
                                      <p:to>
                                        <p:strVal val="true"/>
                                      </p:to>
                                    </p:set>
                                  </p:childTnLst>
                                </p:cTn>
                              </p:par>
                              <p:par>
                                <p:cTn id="53" presetID="1" presetClass="emph" presetSubtype="2" fill="hold" nodeType="withEffect">
                                  <p:stCondLst>
                                    <p:cond delay="0"/>
                                  </p:stCondLst>
                                  <p:childTnLst>
                                    <p:animClr clrSpc="rgb" dir="cw">
                                      <p:cBhvr>
                                        <p:cTn id="54" dur="1000" fill="hold"/>
                                        <p:tgtEl>
                                          <p:spTgt spid="29"/>
                                        </p:tgtEl>
                                        <p:attrNameLst>
                                          <p:attrName>fillcolor</p:attrName>
                                        </p:attrNameLst>
                                      </p:cBhvr>
                                      <p:to>
                                        <a:srgbClr val="00B0F0"/>
                                      </p:to>
                                    </p:animClr>
                                    <p:set>
                                      <p:cBhvr>
                                        <p:cTn id="55" dur="1000" fill="hold"/>
                                        <p:tgtEl>
                                          <p:spTgt spid="29"/>
                                        </p:tgtEl>
                                        <p:attrNameLst>
                                          <p:attrName>fill.type</p:attrName>
                                        </p:attrNameLst>
                                      </p:cBhvr>
                                      <p:to>
                                        <p:strVal val="solid"/>
                                      </p:to>
                                    </p:set>
                                    <p:set>
                                      <p:cBhvr>
                                        <p:cTn id="56" dur="1000" fill="hold"/>
                                        <p:tgtEl>
                                          <p:spTgt spid="29"/>
                                        </p:tgtEl>
                                        <p:attrNameLst>
                                          <p:attrName>fill.on</p:attrName>
                                        </p:attrNameLst>
                                      </p:cBhvr>
                                      <p:to>
                                        <p:strVal val="true"/>
                                      </p:to>
                                    </p:set>
                                  </p:childTnLst>
                                </p:cTn>
                              </p:par>
                            </p:childTnLst>
                          </p:cTn>
                        </p:par>
                      </p:childTnLst>
                    </p:cTn>
                  </p:par>
                  <p:par>
                    <p:cTn id="57" fill="hold">
                      <p:stCondLst>
                        <p:cond delay="indefinite"/>
                      </p:stCondLst>
                      <p:childTnLst>
                        <p:par>
                          <p:cTn id="58" fill="hold">
                            <p:stCondLst>
                              <p:cond delay="0"/>
                            </p:stCondLst>
                            <p:childTnLst>
                              <p:par>
                                <p:cTn id="59" presetID="1" presetClass="emph" presetSubtype="2" fill="hold" nodeType="clickEffect">
                                  <p:stCondLst>
                                    <p:cond delay="0"/>
                                  </p:stCondLst>
                                  <p:childTnLst>
                                    <p:animClr clrSpc="rgb" dir="cw">
                                      <p:cBhvr>
                                        <p:cTn id="60" dur="1000" fill="hold"/>
                                        <p:tgtEl>
                                          <p:spTgt spid="5"/>
                                        </p:tgtEl>
                                        <p:attrNameLst>
                                          <p:attrName>fillcolor</p:attrName>
                                        </p:attrNameLst>
                                      </p:cBhvr>
                                      <p:to>
                                        <a:srgbClr val="FFFF00"/>
                                      </p:to>
                                    </p:animClr>
                                    <p:set>
                                      <p:cBhvr>
                                        <p:cTn id="61" dur="1000" fill="hold"/>
                                        <p:tgtEl>
                                          <p:spTgt spid="5"/>
                                        </p:tgtEl>
                                        <p:attrNameLst>
                                          <p:attrName>fill.type</p:attrName>
                                        </p:attrNameLst>
                                      </p:cBhvr>
                                      <p:to>
                                        <p:strVal val="solid"/>
                                      </p:to>
                                    </p:set>
                                    <p:set>
                                      <p:cBhvr>
                                        <p:cTn id="62" dur="1000" fill="hold"/>
                                        <p:tgtEl>
                                          <p:spTgt spid="5"/>
                                        </p:tgtEl>
                                        <p:attrNameLst>
                                          <p:attrName>fill.on</p:attrName>
                                        </p:attrNameLst>
                                      </p:cBhvr>
                                      <p:to>
                                        <p:strVal val="true"/>
                                      </p:to>
                                    </p:set>
                                  </p:childTnLst>
                                </p:cTn>
                              </p:par>
                              <p:par>
                                <p:cTn id="63" presetID="1" presetClass="emph" presetSubtype="2" fill="hold" nodeType="withEffect">
                                  <p:stCondLst>
                                    <p:cond delay="0"/>
                                  </p:stCondLst>
                                  <p:childTnLst>
                                    <p:animClr clrSpc="rgb" dir="cw">
                                      <p:cBhvr>
                                        <p:cTn id="64" dur="1000" fill="hold"/>
                                        <p:tgtEl>
                                          <p:spTgt spid="6"/>
                                        </p:tgtEl>
                                        <p:attrNameLst>
                                          <p:attrName>fillcolor</p:attrName>
                                        </p:attrNameLst>
                                      </p:cBhvr>
                                      <p:to>
                                        <a:srgbClr val="FFFF00"/>
                                      </p:to>
                                    </p:animClr>
                                    <p:set>
                                      <p:cBhvr>
                                        <p:cTn id="65" dur="1000" fill="hold"/>
                                        <p:tgtEl>
                                          <p:spTgt spid="6"/>
                                        </p:tgtEl>
                                        <p:attrNameLst>
                                          <p:attrName>fill.type</p:attrName>
                                        </p:attrNameLst>
                                      </p:cBhvr>
                                      <p:to>
                                        <p:strVal val="solid"/>
                                      </p:to>
                                    </p:set>
                                    <p:set>
                                      <p:cBhvr>
                                        <p:cTn id="66" dur="1000" fill="hold"/>
                                        <p:tgtEl>
                                          <p:spTgt spid="6"/>
                                        </p:tgtEl>
                                        <p:attrNameLst>
                                          <p:attrName>fill.on</p:attrName>
                                        </p:attrNameLst>
                                      </p:cBhvr>
                                      <p:to>
                                        <p:strVal val="true"/>
                                      </p:to>
                                    </p:set>
                                  </p:childTnLst>
                                </p:cTn>
                              </p:par>
                              <p:par>
                                <p:cTn id="67" presetID="1" presetClass="emph" presetSubtype="2" fill="hold" nodeType="withEffect">
                                  <p:stCondLst>
                                    <p:cond delay="0"/>
                                  </p:stCondLst>
                                  <p:childTnLst>
                                    <p:animClr clrSpc="rgb" dir="cw">
                                      <p:cBhvr>
                                        <p:cTn id="68" dur="1000" fill="hold"/>
                                        <p:tgtEl>
                                          <p:spTgt spid="13"/>
                                        </p:tgtEl>
                                        <p:attrNameLst>
                                          <p:attrName>fillcolor</p:attrName>
                                        </p:attrNameLst>
                                      </p:cBhvr>
                                      <p:to>
                                        <a:srgbClr val="FFFF00"/>
                                      </p:to>
                                    </p:animClr>
                                    <p:set>
                                      <p:cBhvr>
                                        <p:cTn id="69" dur="1000" fill="hold"/>
                                        <p:tgtEl>
                                          <p:spTgt spid="13"/>
                                        </p:tgtEl>
                                        <p:attrNameLst>
                                          <p:attrName>fill.type</p:attrName>
                                        </p:attrNameLst>
                                      </p:cBhvr>
                                      <p:to>
                                        <p:strVal val="solid"/>
                                      </p:to>
                                    </p:set>
                                    <p:set>
                                      <p:cBhvr>
                                        <p:cTn id="70" dur="1000" fill="hold"/>
                                        <p:tgtEl>
                                          <p:spTgt spid="13"/>
                                        </p:tgtEl>
                                        <p:attrNameLst>
                                          <p:attrName>fill.on</p:attrName>
                                        </p:attrNameLst>
                                      </p:cBhvr>
                                      <p:to>
                                        <p:strVal val="true"/>
                                      </p:to>
                                    </p:set>
                                  </p:childTnLst>
                                </p:cTn>
                              </p:par>
                              <p:par>
                                <p:cTn id="71" presetID="1" presetClass="emph" presetSubtype="2" fill="hold" nodeType="withEffect">
                                  <p:stCondLst>
                                    <p:cond delay="0"/>
                                  </p:stCondLst>
                                  <p:childTnLst>
                                    <p:animClr clrSpc="rgb" dir="cw">
                                      <p:cBhvr>
                                        <p:cTn id="72" dur="1000" fill="hold"/>
                                        <p:tgtEl>
                                          <p:spTgt spid="7"/>
                                        </p:tgtEl>
                                        <p:attrNameLst>
                                          <p:attrName>fillcolor</p:attrName>
                                        </p:attrNameLst>
                                      </p:cBhvr>
                                      <p:to>
                                        <a:srgbClr val="FFFF00"/>
                                      </p:to>
                                    </p:animClr>
                                    <p:set>
                                      <p:cBhvr>
                                        <p:cTn id="73" dur="1000" fill="hold"/>
                                        <p:tgtEl>
                                          <p:spTgt spid="7"/>
                                        </p:tgtEl>
                                        <p:attrNameLst>
                                          <p:attrName>fill.type</p:attrName>
                                        </p:attrNameLst>
                                      </p:cBhvr>
                                      <p:to>
                                        <p:strVal val="solid"/>
                                      </p:to>
                                    </p:set>
                                    <p:set>
                                      <p:cBhvr>
                                        <p:cTn id="74" dur="1000" fill="hold"/>
                                        <p:tgtEl>
                                          <p:spTgt spid="7"/>
                                        </p:tgtEl>
                                        <p:attrNameLst>
                                          <p:attrName>fill.on</p:attrName>
                                        </p:attrNameLst>
                                      </p:cBhvr>
                                      <p:to>
                                        <p:strVal val="true"/>
                                      </p:to>
                                    </p:set>
                                  </p:childTnLst>
                                </p:cTn>
                              </p:par>
                              <p:par>
                                <p:cTn id="75" presetID="1" presetClass="emph" presetSubtype="2" fill="hold" nodeType="withEffect">
                                  <p:stCondLst>
                                    <p:cond delay="0"/>
                                  </p:stCondLst>
                                  <p:childTnLst>
                                    <p:animClr clrSpc="rgb" dir="cw">
                                      <p:cBhvr>
                                        <p:cTn id="76" dur="1000" fill="hold"/>
                                        <p:tgtEl>
                                          <p:spTgt spid="17"/>
                                        </p:tgtEl>
                                        <p:attrNameLst>
                                          <p:attrName>fillcolor</p:attrName>
                                        </p:attrNameLst>
                                      </p:cBhvr>
                                      <p:to>
                                        <a:srgbClr val="FFFF00"/>
                                      </p:to>
                                    </p:animClr>
                                    <p:set>
                                      <p:cBhvr>
                                        <p:cTn id="77" dur="1000" fill="hold"/>
                                        <p:tgtEl>
                                          <p:spTgt spid="17"/>
                                        </p:tgtEl>
                                        <p:attrNameLst>
                                          <p:attrName>fill.type</p:attrName>
                                        </p:attrNameLst>
                                      </p:cBhvr>
                                      <p:to>
                                        <p:strVal val="solid"/>
                                      </p:to>
                                    </p:set>
                                    <p:set>
                                      <p:cBhvr>
                                        <p:cTn id="78" dur="1000" fill="hold"/>
                                        <p:tgtEl>
                                          <p:spTgt spid="17"/>
                                        </p:tgtEl>
                                        <p:attrNameLst>
                                          <p:attrName>fill.on</p:attrName>
                                        </p:attrNameLst>
                                      </p:cBhvr>
                                      <p:to>
                                        <p:strVal val="true"/>
                                      </p:to>
                                    </p:set>
                                  </p:childTnLst>
                                </p:cTn>
                              </p:par>
                              <p:par>
                                <p:cTn id="79" presetID="1" presetClass="emph" presetSubtype="2" fill="hold" nodeType="withEffect">
                                  <p:stCondLst>
                                    <p:cond delay="0"/>
                                  </p:stCondLst>
                                  <p:childTnLst>
                                    <p:animClr clrSpc="rgb" dir="cw">
                                      <p:cBhvr>
                                        <p:cTn id="80" dur="1000" fill="hold"/>
                                        <p:tgtEl>
                                          <p:spTgt spid="20"/>
                                        </p:tgtEl>
                                        <p:attrNameLst>
                                          <p:attrName>fillcolor</p:attrName>
                                        </p:attrNameLst>
                                      </p:cBhvr>
                                      <p:to>
                                        <a:srgbClr val="FFFF00"/>
                                      </p:to>
                                    </p:animClr>
                                    <p:set>
                                      <p:cBhvr>
                                        <p:cTn id="81" dur="1000" fill="hold"/>
                                        <p:tgtEl>
                                          <p:spTgt spid="20"/>
                                        </p:tgtEl>
                                        <p:attrNameLst>
                                          <p:attrName>fill.type</p:attrName>
                                        </p:attrNameLst>
                                      </p:cBhvr>
                                      <p:to>
                                        <p:strVal val="solid"/>
                                      </p:to>
                                    </p:set>
                                    <p:set>
                                      <p:cBhvr>
                                        <p:cTn id="82" dur="1000" fill="hold"/>
                                        <p:tgtEl>
                                          <p:spTgt spid="20"/>
                                        </p:tgtEl>
                                        <p:attrNameLst>
                                          <p:attrName>fill.on</p:attrName>
                                        </p:attrNameLst>
                                      </p:cBhvr>
                                      <p:to>
                                        <p:strVal val="true"/>
                                      </p:to>
                                    </p:se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grpId="0" nodeType="clickEffect">
                                  <p:stCondLst>
                                    <p:cond delay="0"/>
                                  </p:stCondLst>
                                  <p:childTnLst>
                                    <p:set>
                                      <p:cBhvr>
                                        <p:cTn id="86" dur="1" fill="hold">
                                          <p:stCondLst>
                                            <p:cond delay="0"/>
                                          </p:stCondLst>
                                        </p:cTn>
                                        <p:tgtEl>
                                          <p:spTgt spid="34"/>
                                        </p:tgtEl>
                                        <p:attrNameLst>
                                          <p:attrName>style.visibility</p:attrName>
                                        </p:attrNameLst>
                                      </p:cBhvr>
                                      <p:to>
                                        <p:strVal val="visible"/>
                                      </p:to>
                                    </p:set>
                                    <p:animEffect transition="in" filter="fade">
                                      <p:cBhvr>
                                        <p:cTn id="8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問題として定義</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65</a:t>
            </a:fld>
            <a:endParaRPr lang="ja-JP" altLang="en-US" dirty="0"/>
          </a:p>
        </p:txBody>
      </p:sp>
      <mc:AlternateContent xmlns:mc="http://schemas.openxmlformats.org/markup-compatibility/2006" xmlns:a14="http://schemas.microsoft.com/office/drawing/2010/main">
        <mc:Choice Requires="a14">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3022484356"/>
                  </p:ext>
                </p:extLst>
              </p:nvPr>
            </p:nvGraphicFramePr>
            <p:xfrm>
              <a:off x="1044785" y="2389239"/>
              <a:ext cx="7127456" cy="2331551"/>
            </p:xfrm>
            <a:graphic>
              <a:graphicData uri="http://schemas.openxmlformats.org/drawingml/2006/table">
                <a:tbl>
                  <a:tblPr firstRow="1" bandRow="1">
                    <a:tableStyleId>{93296810-A885-4BE3-A3E7-6D5BEEA58F35}</a:tableStyleId>
                  </a:tblPr>
                  <a:tblGrid>
                    <a:gridCol w="7127456">
                      <a:extLst>
                        <a:ext uri="{9D8B030D-6E8A-4147-A177-3AD203B41FA5}">
                          <a16:colId xmlns:a16="http://schemas.microsoft.com/office/drawing/2014/main" val="20000"/>
                        </a:ext>
                      </a:extLst>
                    </a:gridCol>
                  </a:tblGrid>
                  <a:tr h="472903">
                    <a:tc>
                      <a:txBody>
                        <a:bodyPr/>
                        <a:lstStyle/>
                        <a:p>
                          <a:pPr algn="ctr"/>
                          <a:r>
                            <a:rPr kumimoji="1" lang="ja-JP" altLang="en-US" sz="2800" dirty="0"/>
                            <a:t>入力</a:t>
                          </a:r>
                        </a:p>
                      </a:txBody>
                      <a:tcPr/>
                    </a:tc>
                    <a:extLst>
                      <a:ext uri="{0D108BD9-81ED-4DB2-BD59-A6C34878D82A}">
                        <a16:rowId xmlns:a16="http://schemas.microsoft.com/office/drawing/2014/main" val="10000"/>
                      </a:ext>
                    </a:extLst>
                  </a:tr>
                  <a:tr h="1813391">
                    <a:tc>
                      <a:txBody>
                        <a:bodyPr/>
                        <a:lstStyle/>
                        <a:p>
                          <a:pPr algn="l"/>
                          <a:r>
                            <a:rPr kumimoji="1" lang="ja-JP" altLang="en-US" sz="2800" dirty="0"/>
                            <a:t>頂点数が奇数のグラフ </a:t>
                          </a:r>
                          <a14:m>
                            <m:oMath xmlns:m="http://schemas.openxmlformats.org/officeDocument/2006/math">
                              <m:r>
                                <a:rPr kumimoji="1" lang="en-US" altLang="ja-JP" sz="2800" baseline="0" smtClean="0">
                                  <a:latin typeface="Cambria Math" panose="02040503050406030204" pitchFamily="18" charset="0"/>
                                </a:rPr>
                                <m:t>𝐺</m:t>
                              </m:r>
                              <m:r>
                                <a:rPr kumimoji="1" lang="en-US" altLang="ja-JP" sz="2800" baseline="0" smtClean="0">
                                  <a:latin typeface="Cambria Math" panose="02040503050406030204" pitchFamily="18" charset="0"/>
                                </a:rPr>
                                <m:t>=</m:t>
                              </m:r>
                              <m:d>
                                <m:dPr>
                                  <m:ctrlPr>
                                    <a:rPr kumimoji="1" lang="en-US" altLang="ja-JP" sz="2800" i="1" baseline="0" smtClean="0">
                                      <a:latin typeface="Cambria Math" panose="02040503050406030204" pitchFamily="18" charset="0"/>
                                    </a:rPr>
                                  </m:ctrlPr>
                                </m:dPr>
                                <m:e>
                                  <m:r>
                                    <a:rPr kumimoji="1" lang="en-US" altLang="ja-JP" sz="2800" baseline="0" smtClean="0">
                                      <a:latin typeface="Cambria Math" panose="02040503050406030204" pitchFamily="18" charset="0"/>
                                    </a:rPr>
                                    <m:t>𝑉</m:t>
                                  </m:r>
                                  <m:r>
                                    <a:rPr kumimoji="1" lang="en-US" altLang="ja-JP" sz="2800" baseline="0" smtClean="0">
                                      <a:latin typeface="Cambria Math" panose="02040503050406030204" pitchFamily="18" charset="0"/>
                                    </a:rPr>
                                    <m:t>,</m:t>
                                  </m:r>
                                  <m:r>
                                    <a:rPr kumimoji="1" lang="en-US" altLang="ja-JP" sz="2800" baseline="0" smtClean="0">
                                      <a:latin typeface="Cambria Math" panose="02040503050406030204" pitchFamily="18" charset="0"/>
                                    </a:rPr>
                                    <m:t>𝐸</m:t>
                                  </m:r>
                                </m:e>
                              </m:d>
                            </m:oMath>
                          </a14:m>
                          <a:endParaRPr kumimoji="1" lang="en-US" altLang="ja-JP" sz="2800" baseline="0" dirty="0"/>
                        </a:p>
                        <a:p>
                          <a:pPr algn="l"/>
                          <a:r>
                            <a:rPr kumimoji="1" lang="ja-JP" altLang="en-US" sz="2800" baseline="0" dirty="0"/>
                            <a:t>色集合 </a:t>
                          </a:r>
                          <a14:m>
                            <m:oMath xmlns:m="http://schemas.openxmlformats.org/officeDocument/2006/math">
                              <m:r>
                                <a:rPr kumimoji="1" lang="en-US" altLang="ja-JP" sz="2800" baseline="0" smtClean="0">
                                  <a:latin typeface="Cambria Math" panose="02040503050406030204" pitchFamily="18" charset="0"/>
                                </a:rPr>
                                <m:t>𝐶</m:t>
                              </m:r>
                              <m:r>
                                <a:rPr kumimoji="1" lang="en-US" altLang="ja-JP" sz="2800" b="0" i="0" baseline="0" smtClean="0">
                                  <a:latin typeface="Cambria Math" panose="02040503050406030204" pitchFamily="18" charset="0"/>
                                </a:rPr>
                                <m:t>={1,…,</m:t>
                              </m:r>
                              <m:r>
                                <a:rPr kumimoji="1" lang="en-US" altLang="ja-JP" sz="2800" b="0" i="1" baseline="0" smtClean="0">
                                  <a:latin typeface="Cambria Math" panose="02040503050406030204" pitchFamily="18" charset="0"/>
                                </a:rPr>
                                <m:t>𝑘</m:t>
                              </m:r>
                              <m:r>
                                <a:rPr kumimoji="1" lang="en-US" altLang="ja-JP" sz="2800" b="0" i="0" baseline="0" smtClean="0">
                                  <a:latin typeface="Cambria Math" panose="02040503050406030204" pitchFamily="18" charset="0"/>
                                </a:rPr>
                                <m:t>}</m:t>
                              </m:r>
                            </m:oMath>
                          </a14:m>
                          <a:endParaRPr kumimoji="1" lang="en-US" altLang="ja-JP" sz="2800" baseline="0" dirty="0"/>
                        </a:p>
                        <a:p>
                          <a:pPr algn="l"/>
                          <a:r>
                            <a:rPr kumimoji="1" lang="ja-JP" altLang="en-US" sz="2800" baseline="0" dirty="0"/>
                            <a:t>頂点への色割り当て </a:t>
                          </a:r>
                          <a14:m>
                            <m:oMath xmlns:m="http://schemas.openxmlformats.org/officeDocument/2006/math">
                              <m:r>
                                <a:rPr kumimoji="1" lang="en-US" altLang="ja-JP" sz="2800" baseline="0" smtClean="0">
                                  <a:latin typeface="Cambria Math" panose="02040503050406030204" pitchFamily="18" charset="0"/>
                                </a:rPr>
                                <m:t>𝑐𝑜𝑙</m:t>
                              </m:r>
                              <m:r>
                                <a:rPr kumimoji="1" lang="en-US" altLang="ja-JP" sz="2800" baseline="0" smtClean="0">
                                  <a:latin typeface="Cambria Math" panose="02040503050406030204" pitchFamily="18" charset="0"/>
                                </a:rPr>
                                <m:t>:</m:t>
                              </m:r>
                              <m:r>
                                <a:rPr kumimoji="1" lang="en-US" altLang="ja-JP" sz="2800" baseline="0" smtClean="0">
                                  <a:latin typeface="Cambria Math" panose="02040503050406030204" pitchFamily="18" charset="0"/>
                                </a:rPr>
                                <m:t>𝑉</m:t>
                              </m:r>
                              <m:r>
                                <a:rPr kumimoji="1" lang="en-US" altLang="ja-JP" sz="2800" baseline="0" smtClean="0">
                                  <a:latin typeface="Cambria Math" panose="02040503050406030204" pitchFamily="18" charset="0"/>
                                </a:rPr>
                                <m:t>→</m:t>
                              </m:r>
                              <m:r>
                                <a:rPr kumimoji="1" lang="en-US" altLang="ja-JP" sz="2800" baseline="0" smtClean="0">
                                  <a:latin typeface="Cambria Math" panose="02040503050406030204" pitchFamily="18" charset="0"/>
                                </a:rPr>
                                <m:t>𝐶</m:t>
                              </m:r>
                            </m:oMath>
                          </a14:m>
                          <a:endParaRPr kumimoji="1" lang="en-US" altLang="ja-JP" sz="2800" baseline="0" dirty="0"/>
                        </a:p>
                        <a:p>
                          <a:pPr algn="l"/>
                          <a:r>
                            <a:rPr kumimoji="1" lang="ja-JP" altLang="en-US" sz="2800" baseline="0" dirty="0"/>
                            <a:t>各プレイヤーの最初の自分の領地 </a:t>
                          </a:r>
                          <a14:m>
                            <m:oMath xmlns:m="http://schemas.openxmlformats.org/officeDocument/2006/math">
                              <m:sSub>
                                <m:sSubPr>
                                  <m:ctrlPr>
                                    <a:rPr kumimoji="1" lang="en-US" altLang="ja-JP" sz="2800" i="1" baseline="0" smtClean="0">
                                      <a:latin typeface="Cambria Math" panose="02040503050406030204" pitchFamily="18" charset="0"/>
                                    </a:rPr>
                                  </m:ctrlPr>
                                </m:sSubPr>
                                <m:e>
                                  <m:r>
                                    <a:rPr kumimoji="1" lang="en-US" altLang="ja-JP" sz="2800" baseline="0" smtClean="0">
                                      <a:latin typeface="Cambria Math" panose="02040503050406030204" pitchFamily="18" charset="0"/>
                                    </a:rPr>
                                    <m:t>𝑎</m:t>
                                  </m:r>
                                </m:e>
                                <m:sub>
                                  <m:r>
                                    <a:rPr kumimoji="1" lang="en-US" altLang="ja-JP" sz="2800" baseline="0" smtClean="0">
                                      <a:latin typeface="Cambria Math" panose="02040503050406030204" pitchFamily="18" charset="0"/>
                                    </a:rPr>
                                    <m:t>0</m:t>
                                  </m:r>
                                </m:sub>
                              </m:sSub>
                              <m:r>
                                <a:rPr kumimoji="1" lang="en-US" altLang="ja-JP" sz="2800" baseline="0" smtClean="0">
                                  <a:latin typeface="Cambria Math" panose="02040503050406030204" pitchFamily="18" charset="0"/>
                                </a:rPr>
                                <m:t>,</m:t>
                              </m:r>
                              <m:sSub>
                                <m:sSubPr>
                                  <m:ctrlPr>
                                    <a:rPr kumimoji="1" lang="en-US" altLang="ja-JP" sz="2800" i="1" baseline="0" smtClean="0">
                                      <a:latin typeface="Cambria Math" panose="02040503050406030204" pitchFamily="18" charset="0"/>
                                    </a:rPr>
                                  </m:ctrlPr>
                                </m:sSubPr>
                                <m:e>
                                  <m:r>
                                    <a:rPr kumimoji="1" lang="en-US" altLang="ja-JP" sz="2800" baseline="0" smtClean="0">
                                      <a:latin typeface="Cambria Math" panose="02040503050406030204" pitchFamily="18" charset="0"/>
                                    </a:rPr>
                                    <m:t>𝑏</m:t>
                                  </m:r>
                                </m:e>
                                <m:sub>
                                  <m:r>
                                    <a:rPr kumimoji="1" lang="en-US" altLang="ja-JP" sz="2800" baseline="0" smtClean="0">
                                      <a:latin typeface="Cambria Math" panose="02040503050406030204" pitchFamily="18" charset="0"/>
                                    </a:rPr>
                                    <m:t>0</m:t>
                                  </m:r>
                                </m:sub>
                              </m:sSub>
                              <m:r>
                                <a:rPr kumimoji="1" lang="en-US" altLang="ja-JP" sz="2800" baseline="0" smtClean="0">
                                  <a:latin typeface="Cambria Math" panose="02040503050406030204" pitchFamily="18" charset="0"/>
                                </a:rPr>
                                <m:t>∈</m:t>
                              </m:r>
                              <m:r>
                                <a:rPr kumimoji="1" lang="en-US" altLang="ja-JP" sz="2800" baseline="0" smtClean="0">
                                  <a:latin typeface="Cambria Math" panose="02040503050406030204" pitchFamily="18" charset="0"/>
                                </a:rPr>
                                <m:t>𝑉</m:t>
                              </m:r>
                            </m:oMath>
                          </a14:m>
                          <a:endParaRPr kumimoji="1" lang="en-US" altLang="ja-JP" sz="2800" b="0" baseline="0" dirty="0">
                            <a:ea typeface="Cambria Math" panose="02040503050406030204" pitchFamily="18" charset="0"/>
                          </a:endParaRPr>
                        </a:p>
                      </a:txBody>
                      <a:tcPr/>
                    </a:tc>
                    <a:extLst>
                      <a:ext uri="{0D108BD9-81ED-4DB2-BD59-A6C34878D82A}">
                        <a16:rowId xmlns:a16="http://schemas.microsoft.com/office/drawing/2014/main" val="10001"/>
                      </a:ext>
                    </a:extLst>
                  </a:tr>
                </a:tbl>
              </a:graphicData>
            </a:graphic>
          </p:graphicFrame>
        </mc:Choice>
        <mc:Fallback xmlns="">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3022484356"/>
                  </p:ext>
                </p:extLst>
              </p:nvPr>
            </p:nvGraphicFramePr>
            <p:xfrm>
              <a:off x="1044785" y="2389239"/>
              <a:ext cx="7127456" cy="2331551"/>
            </p:xfrm>
            <a:graphic>
              <a:graphicData uri="http://schemas.openxmlformats.org/drawingml/2006/table">
                <a:tbl>
                  <a:tblPr firstRow="1" bandRow="1">
                    <a:tableStyleId>{93296810-A885-4BE3-A3E7-6D5BEEA58F35}</a:tableStyleId>
                  </a:tblPr>
                  <a:tblGrid>
                    <a:gridCol w="7127456">
                      <a:extLst>
                        <a:ext uri="{9D8B030D-6E8A-4147-A177-3AD203B41FA5}">
                          <a16:colId xmlns:a16="http://schemas.microsoft.com/office/drawing/2014/main" xmlns="" val="20000"/>
                        </a:ext>
                      </a:extLst>
                    </a:gridCol>
                  </a:tblGrid>
                  <a:tr h="518160">
                    <a:tc>
                      <a:txBody>
                        <a:bodyPr/>
                        <a:lstStyle/>
                        <a:p>
                          <a:pPr algn="ctr"/>
                          <a:r>
                            <a:rPr kumimoji="1" lang="ja-JP" altLang="en-US" sz="2800" dirty="0"/>
                            <a:t>入力</a:t>
                          </a:r>
                        </a:p>
                      </a:txBody>
                      <a:tcPr/>
                    </a:tc>
                    <a:extLst>
                      <a:ext uri="{0D108BD9-81ED-4DB2-BD59-A6C34878D82A}">
                        <a16:rowId xmlns:a16="http://schemas.microsoft.com/office/drawing/2014/main" xmlns="" val="10000"/>
                      </a:ext>
                    </a:extLst>
                  </a:tr>
                  <a:tr h="1813391">
                    <a:tc>
                      <a:txBody>
                        <a:bodyPr/>
                        <a:lstStyle/>
                        <a:p>
                          <a:endParaRPr lang="ja-JP"/>
                        </a:p>
                      </a:txBody>
                      <a:tcPr>
                        <a:blipFill rotWithShape="0">
                          <a:blip r:embed="rId2"/>
                          <a:stretch>
                            <a:fillRect l="-85" t="-32776" r="-342" b="-7358"/>
                          </a:stretch>
                        </a:blipFill>
                      </a:tcPr>
                    </a:tc>
                    <a:extLst>
                      <a:ext uri="{0D108BD9-81ED-4DB2-BD59-A6C34878D82A}">
                        <a16:rowId xmlns:a16="http://schemas.microsoft.com/office/drawing/2014/main" xmlns="" val="10001"/>
                      </a:ext>
                    </a:extLst>
                  </a:tr>
                </a:tbl>
              </a:graphicData>
            </a:graphic>
          </p:graphicFrame>
        </mc:Fallback>
      </mc:AlternateContent>
      <p:graphicFrame>
        <p:nvGraphicFramePr>
          <p:cNvPr id="25" name="コンテンツ プレースホルダー 4"/>
          <p:cNvGraphicFramePr>
            <a:graphicFrameLocks/>
          </p:cNvGraphicFramePr>
          <p:nvPr>
            <p:extLst>
              <p:ext uri="{D42A27DB-BD31-4B8C-83A1-F6EECF244321}">
                <p14:modId xmlns:p14="http://schemas.microsoft.com/office/powerpoint/2010/main" val="637160918"/>
              </p:ext>
            </p:extLst>
          </p:nvPr>
        </p:nvGraphicFramePr>
        <p:xfrm>
          <a:off x="1044785" y="5002738"/>
          <a:ext cx="7127456" cy="1560108"/>
        </p:xfrm>
        <a:graphic>
          <a:graphicData uri="http://schemas.openxmlformats.org/drawingml/2006/table">
            <a:tbl>
              <a:tblPr firstRow="1" bandRow="1">
                <a:tableStyleId>{21E4AEA4-8DFA-4A89-87EB-49C32662AFE0}</a:tableStyleId>
              </a:tblPr>
              <a:tblGrid>
                <a:gridCol w="7127456">
                  <a:extLst>
                    <a:ext uri="{9D8B030D-6E8A-4147-A177-3AD203B41FA5}">
                      <a16:colId xmlns:a16="http://schemas.microsoft.com/office/drawing/2014/main" val="20000"/>
                    </a:ext>
                  </a:extLst>
                </a:gridCol>
              </a:tblGrid>
              <a:tr h="443664">
                <a:tc>
                  <a:txBody>
                    <a:bodyPr/>
                    <a:lstStyle/>
                    <a:p>
                      <a:pPr algn="ctr"/>
                      <a:r>
                        <a:rPr kumimoji="1" lang="ja-JP" altLang="en-US" sz="2800" dirty="0"/>
                        <a:t>出力</a:t>
                      </a:r>
                    </a:p>
                  </a:txBody>
                  <a:tcPr/>
                </a:tc>
                <a:extLst>
                  <a:ext uri="{0D108BD9-81ED-4DB2-BD59-A6C34878D82A}">
                    <a16:rowId xmlns:a16="http://schemas.microsoft.com/office/drawing/2014/main" val="10000"/>
                  </a:ext>
                </a:extLst>
              </a:tr>
              <a:tr h="1041948">
                <a:tc>
                  <a:txBody>
                    <a:bodyPr/>
                    <a:lstStyle/>
                    <a:p>
                      <a:pPr algn="l"/>
                      <a:r>
                        <a:rPr kumimoji="1" lang="ja-JP" altLang="en-US" sz="2800" b="0" baseline="0" dirty="0">
                          <a:latin typeface="+mn-ea"/>
                          <a:ea typeface="+mn-ea"/>
                        </a:rPr>
                        <a:t>ルールに従ってゲームをした際に，</a:t>
                      </a:r>
                      <a:endParaRPr kumimoji="1" lang="en-US" altLang="ja-JP" sz="2800" b="0" baseline="0" dirty="0">
                        <a:latin typeface="+mn-ea"/>
                        <a:ea typeface="+mn-ea"/>
                      </a:endParaRPr>
                    </a:p>
                    <a:p>
                      <a:pPr algn="l"/>
                      <a:r>
                        <a:rPr kumimoji="1" lang="ja-JP" altLang="en-US" sz="2800" b="0" baseline="0" dirty="0">
                          <a:latin typeface="+mn-ea"/>
                          <a:ea typeface="+mn-ea"/>
                        </a:rPr>
                        <a:t>先手が勝てるかどうか</a:t>
                      </a:r>
                      <a:endParaRPr kumimoji="1" lang="en-US" altLang="ja-JP" sz="2800" b="0" baseline="0" dirty="0">
                        <a:latin typeface="+mn-ea"/>
                        <a:ea typeface="+mn-ea"/>
                      </a:endParaRPr>
                    </a:p>
                  </a:txBody>
                  <a:tcPr/>
                </a:tc>
                <a:extLst>
                  <a:ext uri="{0D108BD9-81ED-4DB2-BD59-A6C34878D82A}">
                    <a16:rowId xmlns:a16="http://schemas.microsoft.com/office/drawing/2014/main" val="10001"/>
                  </a:ext>
                </a:extLst>
              </a:tr>
            </a:tbl>
          </a:graphicData>
        </a:graphic>
      </p:graphicFrame>
      <p:sp>
        <p:nvSpPr>
          <p:cNvPr id="26" name="正方形/長方形 25"/>
          <p:cNvSpPr/>
          <p:nvPr/>
        </p:nvSpPr>
        <p:spPr>
          <a:xfrm>
            <a:off x="1044784" y="802121"/>
            <a:ext cx="6717887" cy="1569660"/>
          </a:xfrm>
          <a:prstGeom prst="rect">
            <a:avLst/>
          </a:prstGeom>
        </p:spPr>
        <p:txBody>
          <a:bodyPr wrap="square">
            <a:spAutoFit/>
          </a:bodyPr>
          <a:lstStyle/>
          <a:p>
            <a:pPr marL="514350" indent="-514350">
              <a:buFont typeface="+mj-lt"/>
              <a:buAutoNum type="arabicPeriod"/>
            </a:pPr>
            <a:r>
              <a:rPr lang="ja-JP" altLang="en-US" sz="2400" dirty="0"/>
              <a:t>現在の自分の色を変えないことはできない</a:t>
            </a:r>
            <a:endParaRPr lang="en-US" altLang="ja-JP" sz="2400" dirty="0"/>
          </a:p>
          <a:p>
            <a:pPr marL="514350" indent="-514350">
              <a:buFont typeface="+mj-lt"/>
              <a:buAutoNum type="arabicPeriod"/>
            </a:pPr>
            <a:r>
              <a:rPr lang="ja-JP" altLang="en-US" sz="2400" dirty="0"/>
              <a:t>相手の色に変えることはできない</a:t>
            </a:r>
            <a:endParaRPr lang="en-US" altLang="ja-JP" sz="2400" dirty="0"/>
          </a:p>
          <a:p>
            <a:pPr marL="514350" indent="-514350">
              <a:buFont typeface="+mj-lt"/>
              <a:buAutoNum type="arabicPeriod"/>
            </a:pPr>
            <a:r>
              <a:rPr lang="ja-JP" altLang="en-US" sz="2400" dirty="0">
                <a:solidFill>
                  <a:srgbClr val="FF0000"/>
                </a:solidFill>
              </a:rPr>
              <a:t>ルール</a:t>
            </a:r>
            <a:r>
              <a:rPr lang="en-US" altLang="ja-JP" sz="2400" dirty="0">
                <a:solidFill>
                  <a:srgbClr val="FF0000"/>
                </a:solidFill>
              </a:rPr>
              <a:t>1,2</a:t>
            </a:r>
            <a:r>
              <a:rPr lang="ja-JP" altLang="en-US" sz="2400" dirty="0">
                <a:solidFill>
                  <a:srgbClr val="FF0000"/>
                </a:solidFill>
              </a:rPr>
              <a:t>に反さない限り領地を増やす操作をしなければならない</a:t>
            </a:r>
            <a:endParaRPr lang="en-US" altLang="ja-JP" sz="2400" dirty="0">
              <a:solidFill>
                <a:srgbClr val="FF0000"/>
              </a:solidFill>
            </a:endParaRPr>
          </a:p>
        </p:txBody>
      </p:sp>
    </p:spTree>
    <p:extLst>
      <p:ext uri="{BB962C8B-B14F-4D97-AF65-F5344CB8AC3E}">
        <p14:creationId xmlns:p14="http://schemas.microsoft.com/office/powerpoint/2010/main" val="8875475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4A32EFE-194D-4847-986C-2D18E4F099B5}"/>
              </a:ext>
            </a:extLst>
          </p:cNvPr>
          <p:cNvSpPr>
            <a:spLocks noGrp="1"/>
          </p:cNvSpPr>
          <p:nvPr>
            <p:ph type="title"/>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D0195BD2-D0D2-442E-882D-18AB991AE448}"/>
              </a:ext>
            </a:extLst>
          </p:cNvPr>
          <p:cNvSpPr>
            <a:spLocks noGrp="1"/>
          </p:cNvSpPr>
          <p:nvPr>
            <p:ph type="sldNum" sz="quarter" idx="4"/>
          </p:nvPr>
        </p:nvSpPr>
        <p:spPr/>
        <p:txBody>
          <a:bodyPr/>
          <a:lstStyle/>
          <a:p>
            <a:fld id="{06866E33-5310-403C-85EB-90D9101399C4}" type="slidenum">
              <a:rPr lang="ja-JP" altLang="en-US" smtClean="0"/>
              <a:pPr/>
              <a:t>66</a:t>
            </a:fld>
            <a:endParaRPr lang="ja-JP" altLang="en-US" dirty="0"/>
          </a:p>
        </p:txBody>
      </p:sp>
      <p:sp>
        <p:nvSpPr>
          <p:cNvPr id="5" name="楕円 4">
            <a:extLst>
              <a:ext uri="{FF2B5EF4-FFF2-40B4-BE49-F238E27FC236}">
                <a16:creationId xmlns:a16="http://schemas.microsoft.com/office/drawing/2014/main" id="{B5F52D58-1F80-4311-8872-1FCB2D8F0E9E}"/>
              </a:ext>
            </a:extLst>
          </p:cNvPr>
          <p:cNvSpPr/>
          <p:nvPr/>
        </p:nvSpPr>
        <p:spPr>
          <a:xfrm>
            <a:off x="2142309" y="1835330"/>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４</a:t>
            </a:r>
          </a:p>
        </p:txBody>
      </p:sp>
      <p:cxnSp>
        <p:nvCxnSpPr>
          <p:cNvPr id="7" name="直線コネクタ 6">
            <a:extLst>
              <a:ext uri="{FF2B5EF4-FFF2-40B4-BE49-F238E27FC236}">
                <a16:creationId xmlns:a16="http://schemas.microsoft.com/office/drawing/2014/main" id="{05526B9C-CC61-409B-B323-D9E0C8A8E085}"/>
              </a:ext>
            </a:extLst>
          </p:cNvPr>
          <p:cNvCxnSpPr>
            <a:cxnSpLocks/>
            <a:stCxn id="16" idx="0"/>
            <a:endCxn id="5" idx="3"/>
          </p:cNvCxnSpPr>
          <p:nvPr/>
        </p:nvCxnSpPr>
        <p:spPr>
          <a:xfrm flipV="1">
            <a:off x="1308666" y="2603528"/>
            <a:ext cx="965445" cy="8254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 name="直線コネクタ 8">
            <a:extLst>
              <a:ext uri="{FF2B5EF4-FFF2-40B4-BE49-F238E27FC236}">
                <a16:creationId xmlns:a16="http://schemas.microsoft.com/office/drawing/2014/main" id="{6CC459BD-7E3A-4E85-BDCF-45CAA0ABBDF1}"/>
              </a:ext>
            </a:extLst>
          </p:cNvPr>
          <p:cNvCxnSpPr>
            <a:cxnSpLocks/>
            <a:stCxn id="21" idx="0"/>
            <a:endCxn id="5" idx="4"/>
          </p:cNvCxnSpPr>
          <p:nvPr/>
        </p:nvCxnSpPr>
        <p:spPr>
          <a:xfrm flipH="1" flipV="1">
            <a:off x="2592309" y="2735330"/>
            <a:ext cx="1191" cy="69299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 name="直線コネクタ 11">
            <a:extLst>
              <a:ext uri="{FF2B5EF4-FFF2-40B4-BE49-F238E27FC236}">
                <a16:creationId xmlns:a16="http://schemas.microsoft.com/office/drawing/2014/main" id="{BBEDA490-2CA2-49A4-839A-75648CBC5D5E}"/>
              </a:ext>
            </a:extLst>
          </p:cNvPr>
          <p:cNvCxnSpPr>
            <a:cxnSpLocks/>
            <a:stCxn id="23" idx="0"/>
            <a:endCxn id="5" idx="5"/>
          </p:cNvCxnSpPr>
          <p:nvPr/>
        </p:nvCxnSpPr>
        <p:spPr>
          <a:xfrm flipH="1" flipV="1">
            <a:off x="2910507" y="2603528"/>
            <a:ext cx="978380" cy="82480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6" name="楕円 15">
            <a:extLst>
              <a:ext uri="{FF2B5EF4-FFF2-40B4-BE49-F238E27FC236}">
                <a16:creationId xmlns:a16="http://schemas.microsoft.com/office/drawing/2014/main" id="{6E9ACDC4-7003-482E-AD01-A259D47E9203}"/>
              </a:ext>
            </a:extLst>
          </p:cNvPr>
          <p:cNvSpPr/>
          <p:nvPr/>
        </p:nvSpPr>
        <p:spPr>
          <a:xfrm>
            <a:off x="858666" y="3429000"/>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１</a:t>
            </a:r>
          </a:p>
        </p:txBody>
      </p:sp>
      <p:sp>
        <p:nvSpPr>
          <p:cNvPr id="21" name="楕円 20">
            <a:extLst>
              <a:ext uri="{FF2B5EF4-FFF2-40B4-BE49-F238E27FC236}">
                <a16:creationId xmlns:a16="http://schemas.microsoft.com/office/drawing/2014/main" id="{1A1BD876-EAA7-4F3A-87E0-3A7A484ACC3B}"/>
              </a:ext>
            </a:extLst>
          </p:cNvPr>
          <p:cNvSpPr/>
          <p:nvPr/>
        </p:nvSpPr>
        <p:spPr>
          <a:xfrm>
            <a:off x="2143500" y="3428329"/>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３</a:t>
            </a:r>
          </a:p>
        </p:txBody>
      </p:sp>
      <p:sp>
        <p:nvSpPr>
          <p:cNvPr id="23" name="楕円 22">
            <a:extLst>
              <a:ext uri="{FF2B5EF4-FFF2-40B4-BE49-F238E27FC236}">
                <a16:creationId xmlns:a16="http://schemas.microsoft.com/office/drawing/2014/main" id="{AB75489E-12A6-4042-BDE1-B37BF9A06932}"/>
              </a:ext>
            </a:extLst>
          </p:cNvPr>
          <p:cNvSpPr/>
          <p:nvPr/>
        </p:nvSpPr>
        <p:spPr>
          <a:xfrm>
            <a:off x="3438887" y="3428329"/>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４</a:t>
            </a:r>
          </a:p>
        </p:txBody>
      </p:sp>
      <p:sp>
        <p:nvSpPr>
          <p:cNvPr id="25" name="テキスト ボックス 24">
            <a:extLst>
              <a:ext uri="{FF2B5EF4-FFF2-40B4-BE49-F238E27FC236}">
                <a16:creationId xmlns:a16="http://schemas.microsoft.com/office/drawing/2014/main" id="{D3C455BF-CB93-4B14-9357-649B691434E3}"/>
              </a:ext>
            </a:extLst>
          </p:cNvPr>
          <p:cNvSpPr txBox="1"/>
          <p:nvPr/>
        </p:nvSpPr>
        <p:spPr>
          <a:xfrm>
            <a:off x="673700" y="2019374"/>
            <a:ext cx="1244062" cy="400110"/>
          </a:xfrm>
          <a:prstGeom prst="rect">
            <a:avLst/>
          </a:prstGeom>
          <a:noFill/>
        </p:spPr>
        <p:txBody>
          <a:bodyPr wrap="square" rtlCol="0">
            <a:spAutoFit/>
          </a:bodyPr>
          <a:lstStyle/>
          <a:p>
            <a:r>
              <a:rPr kumimoji="1" lang="ja-JP" altLang="en-US" sz="2000" dirty="0"/>
              <a:t>自分の番</a:t>
            </a:r>
          </a:p>
        </p:txBody>
      </p:sp>
      <p:sp>
        <p:nvSpPr>
          <p:cNvPr id="26" name="楕円 25">
            <a:extLst>
              <a:ext uri="{FF2B5EF4-FFF2-40B4-BE49-F238E27FC236}">
                <a16:creationId xmlns:a16="http://schemas.microsoft.com/office/drawing/2014/main" id="{F12EFDEC-5DF5-4646-ACEF-05CC05DB63DF}"/>
              </a:ext>
            </a:extLst>
          </p:cNvPr>
          <p:cNvSpPr/>
          <p:nvPr/>
        </p:nvSpPr>
        <p:spPr>
          <a:xfrm>
            <a:off x="6273724" y="1835330"/>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１</a:t>
            </a:r>
          </a:p>
        </p:txBody>
      </p:sp>
      <p:cxnSp>
        <p:nvCxnSpPr>
          <p:cNvPr id="27" name="直線コネクタ 26">
            <a:extLst>
              <a:ext uri="{FF2B5EF4-FFF2-40B4-BE49-F238E27FC236}">
                <a16:creationId xmlns:a16="http://schemas.microsoft.com/office/drawing/2014/main" id="{4A5DBCB5-31CF-49CE-A1FD-BC34D95AB5E8}"/>
              </a:ext>
            </a:extLst>
          </p:cNvPr>
          <p:cNvCxnSpPr>
            <a:cxnSpLocks/>
            <a:stCxn id="30" idx="0"/>
            <a:endCxn id="26" idx="3"/>
          </p:cNvCxnSpPr>
          <p:nvPr/>
        </p:nvCxnSpPr>
        <p:spPr>
          <a:xfrm flipV="1">
            <a:off x="5440081" y="2603528"/>
            <a:ext cx="965445" cy="8254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 name="直線コネクタ 27">
            <a:extLst>
              <a:ext uri="{FF2B5EF4-FFF2-40B4-BE49-F238E27FC236}">
                <a16:creationId xmlns:a16="http://schemas.microsoft.com/office/drawing/2014/main" id="{AA0D34E2-EA8E-488B-87DC-F9CC44D8EA88}"/>
              </a:ext>
            </a:extLst>
          </p:cNvPr>
          <p:cNvCxnSpPr>
            <a:cxnSpLocks/>
            <a:stCxn id="31" idx="0"/>
            <a:endCxn id="26" idx="4"/>
          </p:cNvCxnSpPr>
          <p:nvPr/>
        </p:nvCxnSpPr>
        <p:spPr>
          <a:xfrm flipH="1" flipV="1">
            <a:off x="6723724" y="2735330"/>
            <a:ext cx="1191" cy="69299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9" name="直線コネクタ 28">
            <a:extLst>
              <a:ext uri="{FF2B5EF4-FFF2-40B4-BE49-F238E27FC236}">
                <a16:creationId xmlns:a16="http://schemas.microsoft.com/office/drawing/2014/main" id="{2538A3B6-28D1-45B9-BEC6-78F25D0EA54A}"/>
              </a:ext>
            </a:extLst>
          </p:cNvPr>
          <p:cNvCxnSpPr>
            <a:cxnSpLocks/>
            <a:stCxn id="32" idx="0"/>
            <a:endCxn id="26" idx="5"/>
          </p:cNvCxnSpPr>
          <p:nvPr/>
        </p:nvCxnSpPr>
        <p:spPr>
          <a:xfrm flipH="1" flipV="1">
            <a:off x="7041922" y="2603528"/>
            <a:ext cx="978380" cy="82480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0" name="楕円 29">
            <a:extLst>
              <a:ext uri="{FF2B5EF4-FFF2-40B4-BE49-F238E27FC236}">
                <a16:creationId xmlns:a16="http://schemas.microsoft.com/office/drawing/2014/main" id="{0B7B70CB-AA4A-4972-9CA7-4137E9A23BC8}"/>
              </a:ext>
            </a:extLst>
          </p:cNvPr>
          <p:cNvSpPr/>
          <p:nvPr/>
        </p:nvSpPr>
        <p:spPr>
          <a:xfrm>
            <a:off x="4990081" y="3429000"/>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１</a:t>
            </a:r>
          </a:p>
        </p:txBody>
      </p:sp>
      <p:sp>
        <p:nvSpPr>
          <p:cNvPr id="31" name="楕円 30">
            <a:extLst>
              <a:ext uri="{FF2B5EF4-FFF2-40B4-BE49-F238E27FC236}">
                <a16:creationId xmlns:a16="http://schemas.microsoft.com/office/drawing/2014/main" id="{1EC6BFDC-9AB4-456D-A936-BCC845B1AFB4}"/>
              </a:ext>
            </a:extLst>
          </p:cNvPr>
          <p:cNvSpPr/>
          <p:nvPr/>
        </p:nvSpPr>
        <p:spPr>
          <a:xfrm>
            <a:off x="6274915" y="3428329"/>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３</a:t>
            </a:r>
          </a:p>
        </p:txBody>
      </p:sp>
      <p:sp>
        <p:nvSpPr>
          <p:cNvPr id="32" name="楕円 31">
            <a:extLst>
              <a:ext uri="{FF2B5EF4-FFF2-40B4-BE49-F238E27FC236}">
                <a16:creationId xmlns:a16="http://schemas.microsoft.com/office/drawing/2014/main" id="{AE3A7636-4985-4541-9175-B49890FE7919}"/>
              </a:ext>
            </a:extLst>
          </p:cNvPr>
          <p:cNvSpPr/>
          <p:nvPr/>
        </p:nvSpPr>
        <p:spPr>
          <a:xfrm>
            <a:off x="7570302" y="3428329"/>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４</a:t>
            </a:r>
          </a:p>
        </p:txBody>
      </p:sp>
      <p:sp>
        <p:nvSpPr>
          <p:cNvPr id="33" name="テキスト ボックス 32">
            <a:extLst>
              <a:ext uri="{FF2B5EF4-FFF2-40B4-BE49-F238E27FC236}">
                <a16:creationId xmlns:a16="http://schemas.microsoft.com/office/drawing/2014/main" id="{5F95C3B5-5F6A-4966-A33F-6AAA908713B4}"/>
              </a:ext>
            </a:extLst>
          </p:cNvPr>
          <p:cNvSpPr txBox="1"/>
          <p:nvPr/>
        </p:nvSpPr>
        <p:spPr>
          <a:xfrm>
            <a:off x="4805115" y="2019374"/>
            <a:ext cx="1244062" cy="400110"/>
          </a:xfrm>
          <a:prstGeom prst="rect">
            <a:avLst/>
          </a:prstGeom>
          <a:noFill/>
        </p:spPr>
        <p:txBody>
          <a:bodyPr wrap="square" rtlCol="0">
            <a:spAutoFit/>
          </a:bodyPr>
          <a:lstStyle/>
          <a:p>
            <a:r>
              <a:rPr kumimoji="1" lang="ja-JP" altLang="en-US" sz="2000" dirty="0"/>
              <a:t>相手の番</a:t>
            </a:r>
          </a:p>
        </p:txBody>
      </p:sp>
    </p:spTree>
    <p:extLst>
      <p:ext uri="{BB962C8B-B14F-4D97-AF65-F5344CB8AC3E}">
        <p14:creationId xmlns:p14="http://schemas.microsoft.com/office/powerpoint/2010/main" val="424111045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kumimoji="1" lang="ja-JP" altLang="en-US" dirty="0"/>
              <a:t>現在の</a:t>
            </a:r>
            <a:r>
              <a:rPr kumimoji="1" lang="en-US" altLang="ja-JP" dirty="0"/>
              <a:t>AI</a:t>
            </a:r>
            <a:endParaRPr kumimoji="1" lang="ja-JP" altLang="en-US" dirty="0"/>
          </a:p>
        </p:txBody>
      </p:sp>
      <p:sp>
        <p:nvSpPr>
          <p:cNvPr id="3" name="コンテンツ プレースホルダー 2"/>
          <p:cNvSpPr>
            <a:spLocks noGrp="1"/>
          </p:cNvSpPr>
          <p:nvPr>
            <p:ph idx="1"/>
          </p:nvPr>
        </p:nvSpPr>
        <p:spPr>
          <a:xfrm>
            <a:off x="822959" y="3644544"/>
            <a:ext cx="7876904" cy="2419684"/>
          </a:xfrm>
        </p:spPr>
        <p:txBody>
          <a:bodyPr>
            <a:noAutofit/>
          </a:bodyPr>
          <a:lstStyle/>
          <a:p>
            <a:r>
              <a:rPr lang="ja-JP" altLang="en-US" dirty="0"/>
              <a:t>ある程度先読みしたうえで</a:t>
            </a:r>
            <a:r>
              <a:rPr lang="en-US" altLang="ja-JP" dirty="0"/>
              <a:t>…</a:t>
            </a:r>
          </a:p>
          <a:p>
            <a:pPr marL="457200" indent="-457200">
              <a:buFont typeface="Arial" panose="020B0604020202020204" pitchFamily="34" charset="0"/>
              <a:buChar char="•"/>
            </a:pPr>
            <a:r>
              <a:rPr lang="ja-JP" altLang="en-US" dirty="0"/>
              <a:t>自分の領地が一番多くなる操作を選ぶ</a:t>
            </a:r>
            <a:endParaRPr lang="en-US" altLang="ja-JP" dirty="0"/>
          </a:p>
          <a:p>
            <a:pPr marL="457200" indent="-457200">
              <a:buFont typeface="Arial" panose="020B0604020202020204" pitchFamily="34" charset="0"/>
              <a:buChar char="•"/>
            </a:pPr>
            <a:r>
              <a:rPr lang="ja-JP" altLang="en-US" dirty="0"/>
              <a:t>うまく広い範囲を囲めそうな操作を選ぶ</a:t>
            </a:r>
            <a:endParaRPr lang="en-US" altLang="ja-JP"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67</a:t>
            </a:fld>
            <a:endParaRPr lang="ja-JP" altLang="en-US" dirty="0"/>
          </a:p>
        </p:txBody>
      </p:sp>
      <p:sp>
        <p:nvSpPr>
          <p:cNvPr id="5" name="円/楕円 4"/>
          <p:cNvSpPr/>
          <p:nvPr/>
        </p:nvSpPr>
        <p:spPr>
          <a:xfrm>
            <a:off x="4239741" y="1693345"/>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grpSp>
        <p:nvGrpSpPr>
          <p:cNvPr id="15" name="グループ化 14"/>
          <p:cNvGrpSpPr/>
          <p:nvPr/>
        </p:nvGrpSpPr>
        <p:grpSpPr>
          <a:xfrm>
            <a:off x="907160" y="1909345"/>
            <a:ext cx="6842110" cy="889537"/>
            <a:chOff x="907160" y="1909345"/>
            <a:chExt cx="6842110" cy="889537"/>
          </a:xfrm>
        </p:grpSpPr>
        <p:cxnSp>
          <p:nvCxnSpPr>
            <p:cNvPr id="6" name="直線コネクタ 5"/>
            <p:cNvCxnSpPr>
              <a:stCxn id="11" idx="1"/>
              <a:endCxn id="5" idx="4"/>
            </p:cNvCxnSpPr>
            <p:nvPr/>
          </p:nvCxnSpPr>
          <p:spPr>
            <a:xfrm flipH="1" flipV="1">
              <a:off x="4347741" y="1909345"/>
              <a:ext cx="2602697" cy="31317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 name="直線コネクタ 6"/>
            <p:cNvCxnSpPr>
              <a:stCxn id="5" idx="4"/>
              <a:endCxn id="14" idx="0"/>
            </p:cNvCxnSpPr>
            <p:nvPr/>
          </p:nvCxnSpPr>
          <p:spPr>
            <a:xfrm flipH="1">
              <a:off x="1664144" y="1909345"/>
              <a:ext cx="2683597" cy="28154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 name="直線コネクタ 7"/>
            <p:cNvCxnSpPr>
              <a:stCxn id="12" idx="0"/>
              <a:endCxn id="5" idx="4"/>
            </p:cNvCxnSpPr>
            <p:nvPr/>
          </p:nvCxnSpPr>
          <p:spPr>
            <a:xfrm flipH="1" flipV="1">
              <a:off x="4347741" y="1909345"/>
              <a:ext cx="948681" cy="28154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 name="直線コネクタ 8"/>
            <p:cNvCxnSpPr>
              <a:stCxn id="13" idx="0"/>
              <a:endCxn id="5" idx="4"/>
            </p:cNvCxnSpPr>
            <p:nvPr/>
          </p:nvCxnSpPr>
          <p:spPr>
            <a:xfrm flipV="1">
              <a:off x="3463128" y="1909345"/>
              <a:ext cx="884613" cy="28154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 name="円/楕円 10"/>
            <p:cNvSpPr/>
            <p:nvPr/>
          </p:nvSpPr>
          <p:spPr>
            <a:xfrm>
              <a:off x="6918806" y="2190889"/>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2" name="円/楕円 11"/>
            <p:cNvSpPr/>
            <p:nvPr/>
          </p:nvSpPr>
          <p:spPr>
            <a:xfrm>
              <a:off x="5188422" y="2190889"/>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3" name="円/楕円 12"/>
            <p:cNvSpPr/>
            <p:nvPr/>
          </p:nvSpPr>
          <p:spPr>
            <a:xfrm>
              <a:off x="3355128" y="2190889"/>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4" name="円/楕円 13"/>
            <p:cNvSpPr/>
            <p:nvPr/>
          </p:nvSpPr>
          <p:spPr>
            <a:xfrm>
              <a:off x="1556144" y="2190889"/>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16" name="直線コネクタ 15"/>
            <p:cNvCxnSpPr>
              <a:stCxn id="14" idx="4"/>
              <a:endCxn id="38" idx="0"/>
            </p:cNvCxnSpPr>
            <p:nvPr/>
          </p:nvCxnSpPr>
          <p:spPr>
            <a:xfrm flipH="1">
              <a:off x="1015160" y="2406889"/>
              <a:ext cx="648984" cy="154957"/>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 name="直線コネクタ 17"/>
            <p:cNvCxnSpPr>
              <a:stCxn id="14" idx="4"/>
              <a:endCxn id="37" idx="0"/>
            </p:cNvCxnSpPr>
            <p:nvPr/>
          </p:nvCxnSpPr>
          <p:spPr>
            <a:xfrm flipH="1">
              <a:off x="1438180" y="2406889"/>
              <a:ext cx="225964" cy="154957"/>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 name="直線コネクタ 19"/>
            <p:cNvCxnSpPr>
              <a:stCxn id="14" idx="4"/>
              <a:endCxn id="36" idx="0"/>
            </p:cNvCxnSpPr>
            <p:nvPr/>
          </p:nvCxnSpPr>
          <p:spPr>
            <a:xfrm>
              <a:off x="1664144" y="2406889"/>
              <a:ext cx="184293" cy="154957"/>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3" name="直線コネクタ 22"/>
            <p:cNvCxnSpPr>
              <a:stCxn id="14" idx="4"/>
              <a:endCxn id="35" idx="0"/>
            </p:cNvCxnSpPr>
            <p:nvPr/>
          </p:nvCxnSpPr>
          <p:spPr>
            <a:xfrm>
              <a:off x="1664144" y="2406889"/>
              <a:ext cx="620811" cy="154957"/>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5" name="円/楕円 34"/>
            <p:cNvSpPr/>
            <p:nvPr/>
          </p:nvSpPr>
          <p:spPr>
            <a:xfrm>
              <a:off x="2176955" y="2561846"/>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36" name="円/楕円 35"/>
            <p:cNvSpPr/>
            <p:nvPr/>
          </p:nvSpPr>
          <p:spPr>
            <a:xfrm>
              <a:off x="1740437" y="2561846"/>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37" name="円/楕円 36"/>
            <p:cNvSpPr/>
            <p:nvPr/>
          </p:nvSpPr>
          <p:spPr>
            <a:xfrm>
              <a:off x="1330180" y="2561846"/>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38" name="円/楕円 37"/>
            <p:cNvSpPr/>
            <p:nvPr/>
          </p:nvSpPr>
          <p:spPr>
            <a:xfrm>
              <a:off x="907160" y="2561846"/>
              <a:ext cx="216000" cy="216000"/>
            </a:xfrm>
            <a:prstGeom prst="ellipse">
              <a:avLst/>
            </a:prstGeom>
            <a:solidFill>
              <a:srgbClr val="7030A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43" name="直線コネクタ 42"/>
            <p:cNvCxnSpPr>
              <a:stCxn id="13" idx="4"/>
              <a:endCxn id="50" idx="0"/>
            </p:cNvCxnSpPr>
            <p:nvPr/>
          </p:nvCxnSpPr>
          <p:spPr>
            <a:xfrm flipH="1">
              <a:off x="2826993" y="2406889"/>
              <a:ext cx="636135" cy="175993"/>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4" name="直線コネクタ 43"/>
            <p:cNvCxnSpPr>
              <a:stCxn id="13" idx="4"/>
              <a:endCxn id="49" idx="0"/>
            </p:cNvCxnSpPr>
            <p:nvPr/>
          </p:nvCxnSpPr>
          <p:spPr>
            <a:xfrm flipH="1">
              <a:off x="3250013" y="2406889"/>
              <a:ext cx="213115" cy="175993"/>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5" name="直線コネクタ 44"/>
            <p:cNvCxnSpPr>
              <a:stCxn id="13" idx="4"/>
              <a:endCxn id="48" idx="0"/>
            </p:cNvCxnSpPr>
            <p:nvPr/>
          </p:nvCxnSpPr>
          <p:spPr>
            <a:xfrm>
              <a:off x="3463128" y="2406889"/>
              <a:ext cx="197142" cy="175993"/>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6" name="直線コネクタ 45"/>
            <p:cNvCxnSpPr>
              <a:stCxn id="13" idx="4"/>
              <a:endCxn id="47" idx="0"/>
            </p:cNvCxnSpPr>
            <p:nvPr/>
          </p:nvCxnSpPr>
          <p:spPr>
            <a:xfrm>
              <a:off x="3463128" y="2406889"/>
              <a:ext cx="633660" cy="175993"/>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7" name="円/楕円 46"/>
            <p:cNvSpPr/>
            <p:nvPr/>
          </p:nvSpPr>
          <p:spPr>
            <a:xfrm>
              <a:off x="3988788" y="2582882"/>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48" name="円/楕円 47"/>
            <p:cNvSpPr/>
            <p:nvPr/>
          </p:nvSpPr>
          <p:spPr>
            <a:xfrm>
              <a:off x="3552270" y="2582882"/>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49" name="円/楕円 48"/>
            <p:cNvSpPr/>
            <p:nvPr/>
          </p:nvSpPr>
          <p:spPr>
            <a:xfrm>
              <a:off x="3142013" y="2582882"/>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50" name="円/楕円 49"/>
            <p:cNvSpPr/>
            <p:nvPr/>
          </p:nvSpPr>
          <p:spPr>
            <a:xfrm>
              <a:off x="2718993" y="2582882"/>
              <a:ext cx="216000" cy="216000"/>
            </a:xfrm>
            <a:prstGeom prst="ellipse">
              <a:avLst/>
            </a:prstGeom>
            <a:solidFill>
              <a:srgbClr val="7030A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56" name="直線コネクタ 55"/>
            <p:cNvCxnSpPr>
              <a:stCxn id="12" idx="4"/>
              <a:endCxn id="63" idx="0"/>
            </p:cNvCxnSpPr>
            <p:nvPr/>
          </p:nvCxnSpPr>
          <p:spPr>
            <a:xfrm flipH="1">
              <a:off x="4653234" y="2406889"/>
              <a:ext cx="643188" cy="153225"/>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7" name="直線コネクタ 56"/>
            <p:cNvCxnSpPr>
              <a:stCxn id="12" idx="4"/>
              <a:endCxn id="62" idx="0"/>
            </p:cNvCxnSpPr>
            <p:nvPr/>
          </p:nvCxnSpPr>
          <p:spPr>
            <a:xfrm flipH="1">
              <a:off x="5076254" y="2406889"/>
              <a:ext cx="220168" cy="153225"/>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8" name="直線コネクタ 57"/>
            <p:cNvCxnSpPr>
              <a:stCxn id="12" idx="4"/>
              <a:endCxn id="61" idx="0"/>
            </p:cNvCxnSpPr>
            <p:nvPr/>
          </p:nvCxnSpPr>
          <p:spPr>
            <a:xfrm>
              <a:off x="5296422" y="2406889"/>
              <a:ext cx="190089" cy="153225"/>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9" name="直線コネクタ 58"/>
            <p:cNvCxnSpPr>
              <a:stCxn id="12" idx="4"/>
              <a:endCxn id="60" idx="0"/>
            </p:cNvCxnSpPr>
            <p:nvPr/>
          </p:nvCxnSpPr>
          <p:spPr>
            <a:xfrm>
              <a:off x="5296422" y="2406889"/>
              <a:ext cx="626607" cy="153225"/>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0" name="円/楕円 59"/>
            <p:cNvSpPr/>
            <p:nvPr/>
          </p:nvSpPr>
          <p:spPr>
            <a:xfrm>
              <a:off x="5815029" y="2560114"/>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61" name="円/楕円 60"/>
            <p:cNvSpPr/>
            <p:nvPr/>
          </p:nvSpPr>
          <p:spPr>
            <a:xfrm>
              <a:off x="5378511" y="2560114"/>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62" name="円/楕円 61"/>
            <p:cNvSpPr/>
            <p:nvPr/>
          </p:nvSpPr>
          <p:spPr>
            <a:xfrm>
              <a:off x="4968254" y="256011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63" name="円/楕円 62"/>
            <p:cNvSpPr/>
            <p:nvPr/>
          </p:nvSpPr>
          <p:spPr>
            <a:xfrm>
              <a:off x="4545234" y="2560114"/>
              <a:ext cx="216000" cy="216000"/>
            </a:xfrm>
            <a:prstGeom prst="ellipse">
              <a:avLst/>
            </a:prstGeom>
            <a:solidFill>
              <a:srgbClr val="7030A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97" name="直線コネクタ 96"/>
            <p:cNvCxnSpPr>
              <a:stCxn id="11" idx="4"/>
              <a:endCxn id="104" idx="0"/>
            </p:cNvCxnSpPr>
            <p:nvPr/>
          </p:nvCxnSpPr>
          <p:spPr>
            <a:xfrm flipH="1">
              <a:off x="6371475" y="2406889"/>
              <a:ext cx="655331" cy="15994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8" name="直線コネクタ 97"/>
            <p:cNvCxnSpPr>
              <a:stCxn id="11" idx="4"/>
              <a:endCxn id="103" idx="0"/>
            </p:cNvCxnSpPr>
            <p:nvPr/>
          </p:nvCxnSpPr>
          <p:spPr>
            <a:xfrm flipH="1">
              <a:off x="6794495" y="2406889"/>
              <a:ext cx="232311" cy="15994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9" name="直線コネクタ 98"/>
            <p:cNvCxnSpPr>
              <a:stCxn id="11" idx="4"/>
              <a:endCxn id="102" idx="0"/>
            </p:cNvCxnSpPr>
            <p:nvPr/>
          </p:nvCxnSpPr>
          <p:spPr>
            <a:xfrm>
              <a:off x="7026806" y="2406889"/>
              <a:ext cx="177946" cy="15994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0" name="直線コネクタ 99"/>
            <p:cNvCxnSpPr>
              <a:stCxn id="11" idx="4"/>
              <a:endCxn id="101" idx="0"/>
            </p:cNvCxnSpPr>
            <p:nvPr/>
          </p:nvCxnSpPr>
          <p:spPr>
            <a:xfrm>
              <a:off x="7026806" y="2406889"/>
              <a:ext cx="614464" cy="15994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01" name="円/楕円 100"/>
            <p:cNvSpPr/>
            <p:nvPr/>
          </p:nvSpPr>
          <p:spPr>
            <a:xfrm>
              <a:off x="7533270" y="2566831"/>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02" name="円/楕円 101"/>
            <p:cNvSpPr/>
            <p:nvPr/>
          </p:nvSpPr>
          <p:spPr>
            <a:xfrm>
              <a:off x="7096752" y="2566831"/>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03" name="円/楕円 102"/>
            <p:cNvSpPr/>
            <p:nvPr/>
          </p:nvSpPr>
          <p:spPr>
            <a:xfrm>
              <a:off x="6686495" y="2566831"/>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04" name="円/楕円 103"/>
            <p:cNvSpPr/>
            <p:nvPr/>
          </p:nvSpPr>
          <p:spPr>
            <a:xfrm>
              <a:off x="6263475" y="2566831"/>
              <a:ext cx="216000" cy="216000"/>
            </a:xfrm>
            <a:prstGeom prst="ellipse">
              <a:avLst/>
            </a:prstGeom>
            <a:solidFill>
              <a:srgbClr val="7030A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grpSp>
      <p:sp>
        <p:nvSpPr>
          <p:cNvPr id="127" name="コンテンツ プレースホルダー 2"/>
          <p:cNvSpPr txBox="1">
            <a:spLocks/>
          </p:cNvSpPr>
          <p:nvPr/>
        </p:nvSpPr>
        <p:spPr>
          <a:xfrm>
            <a:off x="822959" y="742250"/>
            <a:ext cx="7543801" cy="559102"/>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それぞれの操作の数手先まで手を進める</a:t>
            </a:r>
          </a:p>
        </p:txBody>
      </p:sp>
      <p:sp>
        <p:nvSpPr>
          <p:cNvPr id="131" name="角丸四角形吹き出し 130"/>
          <p:cNvSpPr/>
          <p:nvPr/>
        </p:nvSpPr>
        <p:spPr>
          <a:xfrm>
            <a:off x="1884061" y="5323341"/>
            <a:ext cx="5614521" cy="700454"/>
          </a:xfrm>
          <a:prstGeom prst="wedgeRoundRectCallout">
            <a:avLst>
              <a:gd name="adj1" fmla="val -28051"/>
              <a:gd name="adj2" fmla="val -70833"/>
              <a:gd name="adj3" fmla="val 16667"/>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kumimoji="1" lang="ja-JP" altLang="en-US" sz="2800" dirty="0"/>
              <a:t>これ以外に良い方法はないのか？</a:t>
            </a:r>
          </a:p>
        </p:txBody>
      </p:sp>
      <p:grpSp>
        <p:nvGrpSpPr>
          <p:cNvPr id="19" name="グループ化 18"/>
          <p:cNvGrpSpPr/>
          <p:nvPr/>
        </p:nvGrpSpPr>
        <p:grpSpPr>
          <a:xfrm>
            <a:off x="6992233" y="852272"/>
            <a:ext cx="2043491" cy="1554617"/>
            <a:chOff x="6992233" y="852272"/>
            <a:chExt cx="2043491" cy="1554617"/>
          </a:xfrm>
        </p:grpSpPr>
        <p:sp>
          <p:nvSpPr>
            <p:cNvPr id="10" name="円形吹き出し 9"/>
            <p:cNvSpPr/>
            <p:nvPr/>
          </p:nvSpPr>
          <p:spPr>
            <a:xfrm>
              <a:off x="6992233" y="852272"/>
              <a:ext cx="2043491" cy="1554617"/>
            </a:xfrm>
            <a:prstGeom prst="wedgeEllipseCallout">
              <a:avLst>
                <a:gd name="adj1" fmla="val -79799"/>
                <a:gd name="adj2" fmla="val 10387"/>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7" name="グループ化 16"/>
            <p:cNvGrpSpPr/>
            <p:nvPr/>
          </p:nvGrpSpPr>
          <p:grpSpPr>
            <a:xfrm>
              <a:off x="7473978" y="1094950"/>
              <a:ext cx="1080000" cy="1080000"/>
              <a:chOff x="7473978" y="1094950"/>
              <a:chExt cx="1080000" cy="1080000"/>
            </a:xfrm>
          </p:grpSpPr>
          <p:sp>
            <p:nvSpPr>
              <p:cNvPr id="54" name="正方形/長方形 53"/>
              <p:cNvSpPr/>
              <p:nvPr/>
            </p:nvSpPr>
            <p:spPr>
              <a:xfrm>
                <a:off x="7473978" y="1094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p:cNvSpPr/>
              <p:nvPr/>
            </p:nvSpPr>
            <p:spPr>
              <a:xfrm>
                <a:off x="7689978" y="1094950"/>
                <a:ext cx="216000" cy="216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4" name="正方形/長方形 63"/>
              <p:cNvSpPr/>
              <p:nvPr/>
            </p:nvSpPr>
            <p:spPr>
              <a:xfrm>
                <a:off x="8337978" y="1094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5" name="正方形/長方形 64"/>
              <p:cNvSpPr/>
              <p:nvPr/>
            </p:nvSpPr>
            <p:spPr>
              <a:xfrm>
                <a:off x="8121978" y="1094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6" name="正方形/長方形 65"/>
              <p:cNvSpPr/>
              <p:nvPr/>
            </p:nvSpPr>
            <p:spPr>
              <a:xfrm>
                <a:off x="7905978" y="1094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7" name="正方形/長方形 66"/>
              <p:cNvSpPr/>
              <p:nvPr/>
            </p:nvSpPr>
            <p:spPr>
              <a:xfrm>
                <a:off x="7473978" y="1310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8" name="正方形/長方形 67"/>
              <p:cNvSpPr/>
              <p:nvPr/>
            </p:nvSpPr>
            <p:spPr>
              <a:xfrm>
                <a:off x="7689978" y="1310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9" name="正方形/長方形 68"/>
              <p:cNvSpPr/>
              <p:nvPr/>
            </p:nvSpPr>
            <p:spPr>
              <a:xfrm>
                <a:off x="8337978" y="1310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0" name="正方形/長方形 69"/>
              <p:cNvSpPr/>
              <p:nvPr/>
            </p:nvSpPr>
            <p:spPr>
              <a:xfrm>
                <a:off x="8121978" y="1310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1" name="正方形/長方形 70"/>
              <p:cNvSpPr/>
              <p:nvPr/>
            </p:nvSpPr>
            <p:spPr>
              <a:xfrm>
                <a:off x="7905978" y="1310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2" name="正方形/長方形 71"/>
              <p:cNvSpPr/>
              <p:nvPr/>
            </p:nvSpPr>
            <p:spPr>
              <a:xfrm>
                <a:off x="7473978" y="1526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3" name="正方形/長方形 72"/>
              <p:cNvSpPr/>
              <p:nvPr/>
            </p:nvSpPr>
            <p:spPr>
              <a:xfrm>
                <a:off x="7689978" y="1526950"/>
                <a:ext cx="216000" cy="216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4" name="正方形/長方形 73"/>
              <p:cNvSpPr/>
              <p:nvPr/>
            </p:nvSpPr>
            <p:spPr>
              <a:xfrm>
                <a:off x="8337978" y="1526950"/>
                <a:ext cx="216000" cy="216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5" name="正方形/長方形 74"/>
              <p:cNvSpPr/>
              <p:nvPr/>
            </p:nvSpPr>
            <p:spPr>
              <a:xfrm>
                <a:off x="8121978" y="1526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6" name="正方形/長方形 75"/>
              <p:cNvSpPr/>
              <p:nvPr/>
            </p:nvSpPr>
            <p:spPr>
              <a:xfrm>
                <a:off x="7905978" y="1526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7" name="正方形/長方形 76"/>
              <p:cNvSpPr/>
              <p:nvPr/>
            </p:nvSpPr>
            <p:spPr>
              <a:xfrm>
                <a:off x="7473978" y="1742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p:cNvSpPr/>
              <p:nvPr/>
            </p:nvSpPr>
            <p:spPr>
              <a:xfrm>
                <a:off x="7689978" y="1742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p:cNvSpPr/>
              <p:nvPr/>
            </p:nvSpPr>
            <p:spPr>
              <a:xfrm>
                <a:off x="8337978" y="1742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0" name="正方形/長方形 79"/>
              <p:cNvSpPr/>
              <p:nvPr/>
            </p:nvSpPr>
            <p:spPr>
              <a:xfrm>
                <a:off x="8121978" y="1742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1" name="正方形/長方形 80"/>
              <p:cNvSpPr/>
              <p:nvPr/>
            </p:nvSpPr>
            <p:spPr>
              <a:xfrm>
                <a:off x="7905978" y="1742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2" name="正方形/長方形 81"/>
              <p:cNvSpPr/>
              <p:nvPr/>
            </p:nvSpPr>
            <p:spPr>
              <a:xfrm>
                <a:off x="7473978" y="1958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3" name="正方形/長方形 82"/>
              <p:cNvSpPr/>
              <p:nvPr/>
            </p:nvSpPr>
            <p:spPr>
              <a:xfrm>
                <a:off x="7689978" y="1958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4" name="正方形/長方形 83"/>
              <p:cNvSpPr/>
              <p:nvPr/>
            </p:nvSpPr>
            <p:spPr>
              <a:xfrm>
                <a:off x="8337978" y="1958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5" name="正方形/長方形 84"/>
              <p:cNvSpPr/>
              <p:nvPr/>
            </p:nvSpPr>
            <p:spPr>
              <a:xfrm>
                <a:off x="8121978" y="1958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6" name="正方形/長方形 85"/>
              <p:cNvSpPr/>
              <p:nvPr/>
            </p:nvSpPr>
            <p:spPr>
              <a:xfrm>
                <a:off x="7905978" y="1958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sp>
        <p:nvSpPr>
          <p:cNvPr id="87" name="テキスト ボックス 86"/>
          <p:cNvSpPr txBox="1"/>
          <p:nvPr/>
        </p:nvSpPr>
        <p:spPr>
          <a:xfrm>
            <a:off x="4529691" y="1502207"/>
            <a:ext cx="1723549" cy="461665"/>
          </a:xfrm>
          <a:prstGeom prst="rect">
            <a:avLst/>
          </a:prstGeom>
          <a:noFill/>
        </p:spPr>
        <p:txBody>
          <a:bodyPr wrap="none" rtlCol="0">
            <a:spAutoFit/>
          </a:bodyPr>
          <a:lstStyle/>
          <a:p>
            <a:r>
              <a:rPr kumimoji="1" lang="ja-JP" altLang="en-US" sz="2400" dirty="0"/>
              <a:t>現在の盤面</a:t>
            </a:r>
          </a:p>
        </p:txBody>
      </p:sp>
      <p:grpSp>
        <p:nvGrpSpPr>
          <p:cNvPr id="22" name="グループ化 21"/>
          <p:cNvGrpSpPr/>
          <p:nvPr/>
        </p:nvGrpSpPr>
        <p:grpSpPr>
          <a:xfrm>
            <a:off x="5264264" y="2795992"/>
            <a:ext cx="45721" cy="504000"/>
            <a:chOff x="992298" y="2865227"/>
            <a:chExt cx="45721" cy="311919"/>
          </a:xfrm>
        </p:grpSpPr>
        <p:sp>
          <p:nvSpPr>
            <p:cNvPr id="21" name="円/楕円 20"/>
            <p:cNvSpPr/>
            <p:nvPr/>
          </p:nvSpPr>
          <p:spPr>
            <a:xfrm>
              <a:off x="992300" y="28652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8" name="円/楕円 87"/>
            <p:cNvSpPr/>
            <p:nvPr/>
          </p:nvSpPr>
          <p:spPr>
            <a:xfrm>
              <a:off x="992299" y="29983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9" name="円/楕円 88"/>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grpSp>
        <p:nvGrpSpPr>
          <p:cNvPr id="93" name="グループ化 92"/>
          <p:cNvGrpSpPr/>
          <p:nvPr/>
        </p:nvGrpSpPr>
        <p:grpSpPr>
          <a:xfrm>
            <a:off x="1616269" y="2795380"/>
            <a:ext cx="45721" cy="504000"/>
            <a:chOff x="992298" y="2865227"/>
            <a:chExt cx="45721" cy="311919"/>
          </a:xfrm>
        </p:grpSpPr>
        <p:sp>
          <p:nvSpPr>
            <p:cNvPr id="94" name="円/楕円 93"/>
            <p:cNvSpPr/>
            <p:nvPr/>
          </p:nvSpPr>
          <p:spPr>
            <a:xfrm>
              <a:off x="992300" y="28652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5" name="円/楕円 94"/>
            <p:cNvSpPr/>
            <p:nvPr/>
          </p:nvSpPr>
          <p:spPr>
            <a:xfrm>
              <a:off x="992299" y="29983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6" name="円/楕円 95"/>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grpSp>
        <p:nvGrpSpPr>
          <p:cNvPr id="105" name="グループ化 104"/>
          <p:cNvGrpSpPr/>
          <p:nvPr/>
        </p:nvGrpSpPr>
        <p:grpSpPr>
          <a:xfrm>
            <a:off x="3417407" y="2795992"/>
            <a:ext cx="45721" cy="504000"/>
            <a:chOff x="992298" y="2865227"/>
            <a:chExt cx="45721" cy="311919"/>
          </a:xfrm>
        </p:grpSpPr>
        <p:sp>
          <p:nvSpPr>
            <p:cNvPr id="106" name="円/楕円 105"/>
            <p:cNvSpPr/>
            <p:nvPr/>
          </p:nvSpPr>
          <p:spPr>
            <a:xfrm>
              <a:off x="992300" y="28652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07" name="円/楕円 106"/>
            <p:cNvSpPr/>
            <p:nvPr/>
          </p:nvSpPr>
          <p:spPr>
            <a:xfrm>
              <a:off x="992299" y="29983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08" name="円/楕円 107"/>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grpSp>
        <p:nvGrpSpPr>
          <p:cNvPr id="109" name="グループ化 108"/>
          <p:cNvGrpSpPr/>
          <p:nvPr/>
        </p:nvGrpSpPr>
        <p:grpSpPr>
          <a:xfrm>
            <a:off x="6984100" y="2790648"/>
            <a:ext cx="45721" cy="504000"/>
            <a:chOff x="992298" y="2865227"/>
            <a:chExt cx="45721" cy="311919"/>
          </a:xfrm>
        </p:grpSpPr>
        <p:sp>
          <p:nvSpPr>
            <p:cNvPr id="110" name="円/楕円 109"/>
            <p:cNvSpPr/>
            <p:nvPr/>
          </p:nvSpPr>
          <p:spPr>
            <a:xfrm>
              <a:off x="992300" y="28652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11" name="円/楕円 110"/>
            <p:cNvSpPr/>
            <p:nvPr/>
          </p:nvSpPr>
          <p:spPr>
            <a:xfrm>
              <a:off x="992299" y="29983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12" name="円/楕円 111"/>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sp>
        <p:nvSpPr>
          <p:cNvPr id="113" name="テキスト ボックス 112">
            <a:extLst>
              <a:ext uri="{FF2B5EF4-FFF2-40B4-BE49-F238E27FC236}">
                <a16:creationId xmlns:a16="http://schemas.microsoft.com/office/drawing/2014/main" id="{8231B892-4FD0-4D36-A1D0-FD414E70E273}"/>
              </a:ext>
            </a:extLst>
          </p:cNvPr>
          <p:cNvSpPr txBox="1"/>
          <p:nvPr/>
        </p:nvSpPr>
        <p:spPr>
          <a:xfrm>
            <a:off x="-26840" y="1964174"/>
            <a:ext cx="1500895" cy="400110"/>
          </a:xfrm>
          <a:prstGeom prst="rect">
            <a:avLst/>
          </a:prstGeom>
          <a:noFill/>
        </p:spPr>
        <p:txBody>
          <a:bodyPr wrap="square" rtlCol="0">
            <a:spAutoFit/>
          </a:bodyPr>
          <a:lstStyle/>
          <a:p>
            <a:r>
              <a:rPr kumimoji="1" lang="ja-JP" altLang="en-US" sz="2000" dirty="0"/>
              <a:t>自分の操作</a:t>
            </a:r>
          </a:p>
        </p:txBody>
      </p:sp>
      <p:sp>
        <p:nvSpPr>
          <p:cNvPr id="114" name="テキスト ボックス 113">
            <a:extLst>
              <a:ext uri="{FF2B5EF4-FFF2-40B4-BE49-F238E27FC236}">
                <a16:creationId xmlns:a16="http://schemas.microsoft.com/office/drawing/2014/main" id="{8DDF1B60-0E4C-4DAA-ABDA-649E90408089}"/>
              </a:ext>
            </a:extLst>
          </p:cNvPr>
          <p:cNvSpPr txBox="1"/>
          <p:nvPr/>
        </p:nvSpPr>
        <p:spPr>
          <a:xfrm>
            <a:off x="7705146" y="2463066"/>
            <a:ext cx="1500895" cy="400110"/>
          </a:xfrm>
          <a:prstGeom prst="rect">
            <a:avLst/>
          </a:prstGeom>
          <a:noFill/>
        </p:spPr>
        <p:txBody>
          <a:bodyPr wrap="square" rtlCol="0">
            <a:spAutoFit/>
          </a:bodyPr>
          <a:lstStyle/>
          <a:p>
            <a:r>
              <a:rPr lang="ja-JP" altLang="en-US" sz="2000" dirty="0"/>
              <a:t>相手</a:t>
            </a:r>
            <a:r>
              <a:rPr kumimoji="1" lang="ja-JP" altLang="en-US" sz="2000" dirty="0"/>
              <a:t>の操作</a:t>
            </a:r>
          </a:p>
        </p:txBody>
      </p:sp>
      <p:cxnSp>
        <p:nvCxnSpPr>
          <p:cNvPr id="115" name="直線コネクタ 114"/>
          <p:cNvCxnSpPr/>
          <p:nvPr/>
        </p:nvCxnSpPr>
        <p:spPr>
          <a:xfrm flipV="1">
            <a:off x="994859" y="3079585"/>
            <a:ext cx="7200000" cy="0"/>
          </a:xfrm>
          <a:prstGeom prst="line">
            <a:avLst/>
          </a:prstGeom>
          <a:ln>
            <a:prstDash val="lgDashDot"/>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467681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up)">
                                      <p:cBhvr>
                                        <p:cTn id="7" dur="500"/>
                                        <p:tgtEl>
                                          <p:spTgt spid="1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3"/>
                                        </p:tgtEl>
                                        <p:attrNameLst>
                                          <p:attrName>style.visibility</p:attrName>
                                        </p:attrNameLst>
                                      </p:cBhvr>
                                      <p:to>
                                        <p:strVal val="visible"/>
                                      </p:to>
                                    </p:set>
                                    <p:animEffect transition="in" filter="fade">
                                      <p:cBhvr>
                                        <p:cTn id="10" dur="500"/>
                                        <p:tgtEl>
                                          <p:spTgt spid="11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14"/>
                                        </p:tgtEl>
                                        <p:attrNameLst>
                                          <p:attrName>style.visibility</p:attrName>
                                        </p:attrNameLst>
                                      </p:cBhvr>
                                      <p:to>
                                        <p:strVal val="visible"/>
                                      </p:to>
                                    </p:set>
                                    <p:animEffect transition="in" filter="fade">
                                      <p:cBhvr>
                                        <p:cTn id="13" dur="500"/>
                                        <p:tgtEl>
                                          <p:spTgt spid="114"/>
                                        </p:tgtEl>
                                      </p:cBhvr>
                                    </p:animEffect>
                                  </p:childTnLst>
                                </p:cTn>
                              </p:par>
                            </p:childTnLst>
                          </p:cTn>
                        </p:par>
                        <p:par>
                          <p:cTn id="14" fill="hold">
                            <p:stCondLst>
                              <p:cond delay="500"/>
                            </p:stCondLst>
                            <p:childTnLst>
                              <p:par>
                                <p:cTn id="15" presetID="22" presetClass="entr" presetSubtype="1" fill="hold" nodeType="afterEffect">
                                  <p:stCondLst>
                                    <p:cond delay="0"/>
                                  </p:stCondLst>
                                  <p:childTnLst>
                                    <p:set>
                                      <p:cBhvr>
                                        <p:cTn id="16" dur="1" fill="hold">
                                          <p:stCondLst>
                                            <p:cond delay="0"/>
                                          </p:stCondLst>
                                        </p:cTn>
                                        <p:tgtEl>
                                          <p:spTgt spid="93"/>
                                        </p:tgtEl>
                                        <p:attrNameLst>
                                          <p:attrName>style.visibility</p:attrName>
                                        </p:attrNameLst>
                                      </p:cBhvr>
                                      <p:to>
                                        <p:strVal val="visible"/>
                                      </p:to>
                                    </p:set>
                                    <p:animEffect transition="in" filter="wipe(up)">
                                      <p:cBhvr>
                                        <p:cTn id="17" dur="500"/>
                                        <p:tgtEl>
                                          <p:spTgt spid="93"/>
                                        </p:tgtEl>
                                      </p:cBhvr>
                                    </p:animEffect>
                                  </p:childTnLst>
                                </p:cTn>
                              </p:par>
                              <p:par>
                                <p:cTn id="18" presetID="22" presetClass="entr" presetSubtype="1" fill="hold" nodeType="withEffect">
                                  <p:stCondLst>
                                    <p:cond delay="0"/>
                                  </p:stCondLst>
                                  <p:childTnLst>
                                    <p:set>
                                      <p:cBhvr>
                                        <p:cTn id="19" dur="1" fill="hold">
                                          <p:stCondLst>
                                            <p:cond delay="0"/>
                                          </p:stCondLst>
                                        </p:cTn>
                                        <p:tgtEl>
                                          <p:spTgt spid="105"/>
                                        </p:tgtEl>
                                        <p:attrNameLst>
                                          <p:attrName>style.visibility</p:attrName>
                                        </p:attrNameLst>
                                      </p:cBhvr>
                                      <p:to>
                                        <p:strVal val="visible"/>
                                      </p:to>
                                    </p:set>
                                    <p:animEffect transition="in" filter="wipe(up)">
                                      <p:cBhvr>
                                        <p:cTn id="20" dur="500"/>
                                        <p:tgtEl>
                                          <p:spTgt spid="105"/>
                                        </p:tgtEl>
                                      </p:cBhvr>
                                    </p:animEffect>
                                  </p:childTnLst>
                                </p:cTn>
                              </p:par>
                              <p:par>
                                <p:cTn id="21" presetID="22" presetClass="entr" presetSubtype="1" fill="hold" nodeType="withEffect">
                                  <p:stCondLst>
                                    <p:cond delay="0"/>
                                  </p:stCondLst>
                                  <p:childTnLst>
                                    <p:set>
                                      <p:cBhvr>
                                        <p:cTn id="22" dur="1" fill="hold">
                                          <p:stCondLst>
                                            <p:cond delay="0"/>
                                          </p:stCondLst>
                                        </p:cTn>
                                        <p:tgtEl>
                                          <p:spTgt spid="22"/>
                                        </p:tgtEl>
                                        <p:attrNameLst>
                                          <p:attrName>style.visibility</p:attrName>
                                        </p:attrNameLst>
                                      </p:cBhvr>
                                      <p:to>
                                        <p:strVal val="visible"/>
                                      </p:to>
                                    </p:set>
                                    <p:animEffect transition="in" filter="wipe(up)">
                                      <p:cBhvr>
                                        <p:cTn id="23" dur="500"/>
                                        <p:tgtEl>
                                          <p:spTgt spid="22"/>
                                        </p:tgtEl>
                                      </p:cBhvr>
                                    </p:animEffect>
                                  </p:childTnLst>
                                </p:cTn>
                              </p:par>
                              <p:par>
                                <p:cTn id="24" presetID="22" presetClass="entr" presetSubtype="1" fill="hold" nodeType="withEffect">
                                  <p:stCondLst>
                                    <p:cond delay="0"/>
                                  </p:stCondLst>
                                  <p:childTnLst>
                                    <p:set>
                                      <p:cBhvr>
                                        <p:cTn id="25" dur="1" fill="hold">
                                          <p:stCondLst>
                                            <p:cond delay="0"/>
                                          </p:stCondLst>
                                        </p:cTn>
                                        <p:tgtEl>
                                          <p:spTgt spid="109"/>
                                        </p:tgtEl>
                                        <p:attrNameLst>
                                          <p:attrName>style.visibility</p:attrName>
                                        </p:attrNameLst>
                                      </p:cBhvr>
                                      <p:to>
                                        <p:strVal val="visible"/>
                                      </p:to>
                                    </p:set>
                                    <p:animEffect transition="in" filter="wipe(up)">
                                      <p:cBhvr>
                                        <p:cTn id="26" dur="500"/>
                                        <p:tgtEl>
                                          <p:spTgt spid="109"/>
                                        </p:tgtEl>
                                      </p:cBhvr>
                                    </p:animEffect>
                                  </p:childTnLst>
                                </p:cTn>
                              </p:par>
                            </p:childTnLst>
                          </p:cTn>
                        </p:par>
                        <p:par>
                          <p:cTn id="27" fill="hold">
                            <p:stCondLst>
                              <p:cond delay="1000"/>
                            </p:stCondLst>
                            <p:childTnLst>
                              <p:par>
                                <p:cTn id="28" presetID="22" presetClass="entr" presetSubtype="8" fill="hold" nodeType="afterEffect">
                                  <p:stCondLst>
                                    <p:cond delay="0"/>
                                  </p:stCondLst>
                                  <p:childTnLst>
                                    <p:set>
                                      <p:cBhvr>
                                        <p:cTn id="29" dur="1" fill="hold">
                                          <p:stCondLst>
                                            <p:cond delay="0"/>
                                          </p:stCondLst>
                                        </p:cTn>
                                        <p:tgtEl>
                                          <p:spTgt spid="115"/>
                                        </p:tgtEl>
                                        <p:attrNameLst>
                                          <p:attrName>style.visibility</p:attrName>
                                        </p:attrNameLst>
                                      </p:cBhvr>
                                      <p:to>
                                        <p:strVal val="visible"/>
                                      </p:to>
                                    </p:set>
                                    <p:animEffect transition="in" filter="wipe(left)">
                                      <p:cBhvr>
                                        <p:cTn id="30" dur="500"/>
                                        <p:tgtEl>
                                          <p:spTgt spid="115"/>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3">
                                            <p:txEl>
                                              <p:pRg st="0" end="0"/>
                                            </p:txEl>
                                          </p:spTgt>
                                        </p:tgtEl>
                                        <p:attrNameLst>
                                          <p:attrName>style.visibility</p:attrName>
                                        </p:attrNameLst>
                                      </p:cBhvr>
                                      <p:to>
                                        <p:strVal val="visible"/>
                                      </p:to>
                                    </p:set>
                                    <p:animEffect transition="in" filter="fade">
                                      <p:cBhvr>
                                        <p:cTn id="35" dur="500"/>
                                        <p:tgtEl>
                                          <p:spTgt spid="3">
                                            <p:txEl>
                                              <p:pRg st="0" end="0"/>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3">
                                            <p:txEl>
                                              <p:pRg st="1" end="1"/>
                                            </p:txEl>
                                          </p:spTgt>
                                        </p:tgtEl>
                                        <p:attrNameLst>
                                          <p:attrName>style.visibility</p:attrName>
                                        </p:attrNameLst>
                                      </p:cBhvr>
                                      <p:to>
                                        <p:strVal val="visible"/>
                                      </p:to>
                                    </p:set>
                                    <p:animEffect transition="in" filter="fade">
                                      <p:cBhvr>
                                        <p:cTn id="40" dur="500"/>
                                        <p:tgtEl>
                                          <p:spTgt spid="3">
                                            <p:txEl>
                                              <p:pRg st="1" end="1"/>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3">
                                            <p:txEl>
                                              <p:pRg st="2" end="2"/>
                                            </p:txEl>
                                          </p:spTgt>
                                        </p:tgtEl>
                                        <p:attrNameLst>
                                          <p:attrName>style.visibility</p:attrName>
                                        </p:attrNameLst>
                                      </p:cBhvr>
                                      <p:to>
                                        <p:strVal val="visible"/>
                                      </p:to>
                                    </p:set>
                                    <p:animEffect transition="in" filter="fade">
                                      <p:cBhvr>
                                        <p:cTn id="45" dur="500"/>
                                        <p:tgtEl>
                                          <p:spTgt spid="3">
                                            <p:txEl>
                                              <p:pRg st="2" end="2"/>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131"/>
                                        </p:tgtEl>
                                        <p:attrNameLst>
                                          <p:attrName>style.visibility</p:attrName>
                                        </p:attrNameLst>
                                      </p:cBhvr>
                                      <p:to>
                                        <p:strVal val="visible"/>
                                      </p:to>
                                    </p:set>
                                    <p:animEffect transition="in" filter="fade">
                                      <p:cBhvr>
                                        <p:cTn id="50" dur="500"/>
                                        <p:tgtEl>
                                          <p:spTgt spid="1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 grpId="0" animBg="1"/>
      <p:bldP spid="113" grpId="0"/>
      <p:bldP spid="114"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minimax</a:t>
            </a:r>
            <a:r>
              <a:rPr lang="ja-JP" altLang="en-US" dirty="0"/>
              <a:t>法</a:t>
            </a:r>
            <a:endParaRPr kumimoji="1" lang="ja-JP" altLang="en-US" dirty="0"/>
          </a:p>
        </p:txBody>
      </p:sp>
      <p:sp>
        <p:nvSpPr>
          <p:cNvPr id="3" name="コンテンツ プレースホルダー 2"/>
          <p:cNvSpPr>
            <a:spLocks noGrp="1"/>
          </p:cNvSpPr>
          <p:nvPr>
            <p:ph idx="1"/>
          </p:nvPr>
        </p:nvSpPr>
        <p:spPr>
          <a:xfrm>
            <a:off x="822959" y="758816"/>
            <a:ext cx="7543801" cy="623936"/>
          </a:xfrm>
        </p:spPr>
        <p:txBody>
          <a:bodyPr/>
          <a:lstStyle/>
          <a:p>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68</a:t>
            </a:fld>
            <a:endParaRPr lang="ja-JP" altLang="en-US" dirty="0"/>
          </a:p>
        </p:txBody>
      </p:sp>
      <p:sp>
        <p:nvSpPr>
          <p:cNvPr id="5" name="楕円 19">
            <a:extLst>
              <a:ext uri="{FF2B5EF4-FFF2-40B4-BE49-F238E27FC236}">
                <a16:creationId xmlns:a16="http://schemas.microsoft.com/office/drawing/2014/main" id="{C3A38CDE-7027-4CD0-812A-A579F92E280A}"/>
              </a:ext>
            </a:extLst>
          </p:cNvPr>
          <p:cNvSpPr/>
          <p:nvPr/>
        </p:nvSpPr>
        <p:spPr>
          <a:xfrm>
            <a:off x="7951987" y="5613630"/>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6" name="楕円 19">
            <a:extLst>
              <a:ext uri="{FF2B5EF4-FFF2-40B4-BE49-F238E27FC236}">
                <a16:creationId xmlns:a16="http://schemas.microsoft.com/office/drawing/2014/main" id="{C3A38CDE-7027-4CD0-812A-A579F92E280A}"/>
              </a:ext>
            </a:extLst>
          </p:cNvPr>
          <p:cNvSpPr/>
          <p:nvPr/>
        </p:nvSpPr>
        <p:spPr>
          <a:xfrm>
            <a:off x="7086600" y="5613630"/>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7" name="楕円 19">
            <a:extLst>
              <a:ext uri="{FF2B5EF4-FFF2-40B4-BE49-F238E27FC236}">
                <a16:creationId xmlns:a16="http://schemas.microsoft.com/office/drawing/2014/main" id="{C3A38CDE-7027-4CD0-812A-A579F92E280A}"/>
              </a:ext>
            </a:extLst>
          </p:cNvPr>
          <p:cNvSpPr/>
          <p:nvPr/>
        </p:nvSpPr>
        <p:spPr>
          <a:xfrm>
            <a:off x="5985655" y="5613630"/>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8" name="楕円 19">
            <a:extLst>
              <a:ext uri="{FF2B5EF4-FFF2-40B4-BE49-F238E27FC236}">
                <a16:creationId xmlns:a16="http://schemas.microsoft.com/office/drawing/2014/main" id="{C3A38CDE-7027-4CD0-812A-A579F92E280A}"/>
              </a:ext>
            </a:extLst>
          </p:cNvPr>
          <p:cNvSpPr/>
          <p:nvPr/>
        </p:nvSpPr>
        <p:spPr>
          <a:xfrm>
            <a:off x="5120268" y="5613630"/>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9" name="楕円 19">
            <a:extLst>
              <a:ext uri="{FF2B5EF4-FFF2-40B4-BE49-F238E27FC236}">
                <a16:creationId xmlns:a16="http://schemas.microsoft.com/office/drawing/2014/main" id="{C3A38CDE-7027-4CD0-812A-A579F92E280A}"/>
              </a:ext>
            </a:extLst>
          </p:cNvPr>
          <p:cNvSpPr/>
          <p:nvPr/>
        </p:nvSpPr>
        <p:spPr>
          <a:xfrm>
            <a:off x="4094411" y="5613630"/>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0" name="楕円 19">
            <a:extLst>
              <a:ext uri="{FF2B5EF4-FFF2-40B4-BE49-F238E27FC236}">
                <a16:creationId xmlns:a16="http://schemas.microsoft.com/office/drawing/2014/main" id="{C3A38CDE-7027-4CD0-812A-A579F92E280A}"/>
              </a:ext>
            </a:extLst>
          </p:cNvPr>
          <p:cNvSpPr/>
          <p:nvPr/>
        </p:nvSpPr>
        <p:spPr>
          <a:xfrm>
            <a:off x="3229024" y="5613630"/>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 name="楕円 19">
            <a:extLst>
              <a:ext uri="{FF2B5EF4-FFF2-40B4-BE49-F238E27FC236}">
                <a16:creationId xmlns:a16="http://schemas.microsoft.com/office/drawing/2014/main" id="{C3A38CDE-7027-4CD0-812A-A579F92E280A}"/>
              </a:ext>
            </a:extLst>
          </p:cNvPr>
          <p:cNvSpPr/>
          <p:nvPr/>
        </p:nvSpPr>
        <p:spPr>
          <a:xfrm>
            <a:off x="2128079" y="5613630"/>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 name="楕円 19">
            <a:extLst>
              <a:ext uri="{FF2B5EF4-FFF2-40B4-BE49-F238E27FC236}">
                <a16:creationId xmlns:a16="http://schemas.microsoft.com/office/drawing/2014/main" id="{C3A38CDE-7027-4CD0-812A-A579F92E280A}"/>
              </a:ext>
            </a:extLst>
          </p:cNvPr>
          <p:cNvSpPr/>
          <p:nvPr/>
        </p:nvSpPr>
        <p:spPr>
          <a:xfrm>
            <a:off x="1262692" y="5613630"/>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14" name="直線コネクタ 13"/>
          <p:cNvCxnSpPr>
            <a:stCxn id="12" idx="0"/>
            <a:endCxn id="23" idx="3"/>
          </p:cNvCxnSpPr>
          <p:nvPr/>
        </p:nvCxnSpPr>
        <p:spPr>
          <a:xfrm flipV="1">
            <a:off x="1622692" y="4940168"/>
            <a:ext cx="197629"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 name="直線コネクタ 15"/>
          <p:cNvCxnSpPr>
            <a:stCxn id="11" idx="0"/>
            <a:endCxn id="23" idx="5"/>
          </p:cNvCxnSpPr>
          <p:nvPr/>
        </p:nvCxnSpPr>
        <p:spPr>
          <a:xfrm flipH="1" flipV="1">
            <a:off x="2329437" y="4940168"/>
            <a:ext cx="158642"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3" name="楕円 19">
            <a:extLst>
              <a:ext uri="{FF2B5EF4-FFF2-40B4-BE49-F238E27FC236}">
                <a16:creationId xmlns:a16="http://schemas.microsoft.com/office/drawing/2014/main" id="{C3A38CDE-7027-4CD0-812A-A579F92E280A}"/>
              </a:ext>
            </a:extLst>
          </p:cNvPr>
          <p:cNvSpPr/>
          <p:nvPr/>
        </p:nvSpPr>
        <p:spPr>
          <a:xfrm>
            <a:off x="1714879" y="4325610"/>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4" name="楕円 19">
            <a:extLst>
              <a:ext uri="{FF2B5EF4-FFF2-40B4-BE49-F238E27FC236}">
                <a16:creationId xmlns:a16="http://schemas.microsoft.com/office/drawing/2014/main" id="{C3A38CDE-7027-4CD0-812A-A579F92E280A}"/>
              </a:ext>
            </a:extLst>
          </p:cNvPr>
          <p:cNvSpPr/>
          <p:nvPr/>
        </p:nvSpPr>
        <p:spPr>
          <a:xfrm>
            <a:off x="3628307" y="4325610"/>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5" name="楕円 19">
            <a:extLst>
              <a:ext uri="{FF2B5EF4-FFF2-40B4-BE49-F238E27FC236}">
                <a16:creationId xmlns:a16="http://schemas.microsoft.com/office/drawing/2014/main" id="{C3A38CDE-7027-4CD0-812A-A579F92E280A}"/>
              </a:ext>
            </a:extLst>
          </p:cNvPr>
          <p:cNvSpPr/>
          <p:nvPr/>
        </p:nvSpPr>
        <p:spPr>
          <a:xfrm>
            <a:off x="5558758" y="4325610"/>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6" name="楕円 19">
            <a:extLst>
              <a:ext uri="{FF2B5EF4-FFF2-40B4-BE49-F238E27FC236}">
                <a16:creationId xmlns:a16="http://schemas.microsoft.com/office/drawing/2014/main" id="{C3A38CDE-7027-4CD0-812A-A579F92E280A}"/>
              </a:ext>
            </a:extLst>
          </p:cNvPr>
          <p:cNvSpPr/>
          <p:nvPr/>
        </p:nvSpPr>
        <p:spPr>
          <a:xfrm>
            <a:off x="7489209" y="4325610"/>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7" name="楕円 19">
            <a:extLst>
              <a:ext uri="{FF2B5EF4-FFF2-40B4-BE49-F238E27FC236}">
                <a16:creationId xmlns:a16="http://schemas.microsoft.com/office/drawing/2014/main" id="{C3A38CDE-7027-4CD0-812A-A579F92E280A}"/>
              </a:ext>
            </a:extLst>
          </p:cNvPr>
          <p:cNvSpPr/>
          <p:nvPr/>
        </p:nvSpPr>
        <p:spPr>
          <a:xfrm>
            <a:off x="2670772" y="2978225"/>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8" name="楕円 19">
            <a:extLst>
              <a:ext uri="{FF2B5EF4-FFF2-40B4-BE49-F238E27FC236}">
                <a16:creationId xmlns:a16="http://schemas.microsoft.com/office/drawing/2014/main" id="{C3A38CDE-7027-4CD0-812A-A579F92E280A}"/>
              </a:ext>
            </a:extLst>
          </p:cNvPr>
          <p:cNvSpPr/>
          <p:nvPr/>
        </p:nvSpPr>
        <p:spPr>
          <a:xfrm>
            <a:off x="6517943" y="2978225"/>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9" name="楕円 19">
            <a:extLst>
              <a:ext uri="{FF2B5EF4-FFF2-40B4-BE49-F238E27FC236}">
                <a16:creationId xmlns:a16="http://schemas.microsoft.com/office/drawing/2014/main" id="{C3A38CDE-7027-4CD0-812A-A579F92E280A}"/>
              </a:ext>
            </a:extLst>
          </p:cNvPr>
          <p:cNvSpPr/>
          <p:nvPr/>
        </p:nvSpPr>
        <p:spPr>
          <a:xfrm>
            <a:off x="4400268" y="1820488"/>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31" name="直線コネクタ 30"/>
          <p:cNvCxnSpPr>
            <a:stCxn id="29" idx="3"/>
            <a:endCxn id="27" idx="0"/>
          </p:cNvCxnSpPr>
          <p:nvPr/>
        </p:nvCxnSpPr>
        <p:spPr>
          <a:xfrm flipH="1">
            <a:off x="3030772" y="2435046"/>
            <a:ext cx="1474938" cy="54317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 name="直線コネクタ 33"/>
          <p:cNvCxnSpPr>
            <a:stCxn id="29" idx="5"/>
            <a:endCxn id="28" idx="0"/>
          </p:cNvCxnSpPr>
          <p:nvPr/>
        </p:nvCxnSpPr>
        <p:spPr>
          <a:xfrm>
            <a:off x="5014826" y="2435046"/>
            <a:ext cx="1863117" cy="54317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7" name="直線コネクタ 36"/>
          <p:cNvCxnSpPr>
            <a:stCxn id="27" idx="3"/>
            <a:endCxn id="23" idx="0"/>
          </p:cNvCxnSpPr>
          <p:nvPr/>
        </p:nvCxnSpPr>
        <p:spPr>
          <a:xfrm flipH="1">
            <a:off x="2074879" y="3592783"/>
            <a:ext cx="701335"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0" name="直線コネクタ 39"/>
          <p:cNvCxnSpPr>
            <a:stCxn id="27" idx="5"/>
            <a:endCxn id="24" idx="0"/>
          </p:cNvCxnSpPr>
          <p:nvPr/>
        </p:nvCxnSpPr>
        <p:spPr>
          <a:xfrm>
            <a:off x="3285330" y="3592783"/>
            <a:ext cx="702977"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3" name="直線コネクタ 42"/>
          <p:cNvCxnSpPr>
            <a:stCxn id="28" idx="3"/>
            <a:endCxn id="25" idx="0"/>
          </p:cNvCxnSpPr>
          <p:nvPr/>
        </p:nvCxnSpPr>
        <p:spPr>
          <a:xfrm flipH="1">
            <a:off x="5918758" y="3592783"/>
            <a:ext cx="704627"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6" name="直線コネクタ 45"/>
          <p:cNvCxnSpPr>
            <a:stCxn id="28" idx="5"/>
            <a:endCxn id="26" idx="0"/>
          </p:cNvCxnSpPr>
          <p:nvPr/>
        </p:nvCxnSpPr>
        <p:spPr>
          <a:xfrm>
            <a:off x="7132501" y="3592783"/>
            <a:ext cx="716708"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9" name="直線コネクタ 48"/>
          <p:cNvCxnSpPr>
            <a:stCxn id="24" idx="3"/>
            <a:endCxn id="10" idx="0"/>
          </p:cNvCxnSpPr>
          <p:nvPr/>
        </p:nvCxnSpPr>
        <p:spPr>
          <a:xfrm flipH="1">
            <a:off x="3589024" y="4940168"/>
            <a:ext cx="144725"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 name="直線コネクタ 51"/>
          <p:cNvCxnSpPr>
            <a:stCxn id="24" idx="5"/>
            <a:endCxn id="9" idx="0"/>
          </p:cNvCxnSpPr>
          <p:nvPr/>
        </p:nvCxnSpPr>
        <p:spPr>
          <a:xfrm>
            <a:off x="4242865" y="4940168"/>
            <a:ext cx="211546"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5" name="直線コネクタ 54"/>
          <p:cNvCxnSpPr>
            <a:stCxn id="25" idx="3"/>
            <a:endCxn id="8" idx="0"/>
          </p:cNvCxnSpPr>
          <p:nvPr/>
        </p:nvCxnSpPr>
        <p:spPr>
          <a:xfrm flipH="1">
            <a:off x="5480268" y="4940168"/>
            <a:ext cx="183932"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8" name="直線コネクタ 57"/>
          <p:cNvCxnSpPr>
            <a:stCxn id="25" idx="5"/>
            <a:endCxn id="7" idx="0"/>
          </p:cNvCxnSpPr>
          <p:nvPr/>
        </p:nvCxnSpPr>
        <p:spPr>
          <a:xfrm>
            <a:off x="6173316" y="4940168"/>
            <a:ext cx="172339"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1" name="直線コネクタ 60"/>
          <p:cNvCxnSpPr>
            <a:stCxn id="26" idx="3"/>
            <a:endCxn id="6" idx="0"/>
          </p:cNvCxnSpPr>
          <p:nvPr/>
        </p:nvCxnSpPr>
        <p:spPr>
          <a:xfrm flipH="1">
            <a:off x="7446600" y="4940168"/>
            <a:ext cx="148051"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4" name="直線コネクタ 63"/>
          <p:cNvCxnSpPr>
            <a:stCxn id="26" idx="5"/>
            <a:endCxn id="5" idx="0"/>
          </p:cNvCxnSpPr>
          <p:nvPr/>
        </p:nvCxnSpPr>
        <p:spPr>
          <a:xfrm>
            <a:off x="8103767" y="4940168"/>
            <a:ext cx="208220"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6" name="テキスト ボックス 65">
            <a:extLst>
              <a:ext uri="{FF2B5EF4-FFF2-40B4-BE49-F238E27FC236}">
                <a16:creationId xmlns:a16="http://schemas.microsoft.com/office/drawing/2014/main" id="{D22F2AE1-F4BF-490C-93C6-B2785FBA3AC9}"/>
              </a:ext>
            </a:extLst>
          </p:cNvPr>
          <p:cNvSpPr txBox="1"/>
          <p:nvPr/>
        </p:nvSpPr>
        <p:spPr>
          <a:xfrm>
            <a:off x="2704962" y="1904653"/>
            <a:ext cx="1244062" cy="400110"/>
          </a:xfrm>
          <a:prstGeom prst="rect">
            <a:avLst/>
          </a:prstGeom>
          <a:noFill/>
        </p:spPr>
        <p:txBody>
          <a:bodyPr wrap="square" rtlCol="0">
            <a:spAutoFit/>
          </a:bodyPr>
          <a:lstStyle/>
          <a:p>
            <a:r>
              <a:rPr kumimoji="1" lang="ja-JP" altLang="en-US" sz="2000" dirty="0"/>
              <a:t>自分の番</a:t>
            </a:r>
          </a:p>
        </p:txBody>
      </p:sp>
      <p:sp>
        <p:nvSpPr>
          <p:cNvPr id="67" name="テキスト ボックス 66">
            <a:extLst>
              <a:ext uri="{FF2B5EF4-FFF2-40B4-BE49-F238E27FC236}">
                <a16:creationId xmlns:a16="http://schemas.microsoft.com/office/drawing/2014/main" id="{A04F69D7-5357-4C3C-BD7D-60671754E8F0}"/>
              </a:ext>
            </a:extLst>
          </p:cNvPr>
          <p:cNvSpPr txBox="1"/>
          <p:nvPr/>
        </p:nvSpPr>
        <p:spPr>
          <a:xfrm>
            <a:off x="1165393" y="3109727"/>
            <a:ext cx="1244062" cy="400110"/>
          </a:xfrm>
          <a:prstGeom prst="rect">
            <a:avLst/>
          </a:prstGeom>
          <a:noFill/>
        </p:spPr>
        <p:txBody>
          <a:bodyPr wrap="square" rtlCol="0">
            <a:spAutoFit/>
          </a:bodyPr>
          <a:lstStyle/>
          <a:p>
            <a:r>
              <a:rPr kumimoji="1" lang="ja-JP" altLang="en-US" sz="2000" dirty="0"/>
              <a:t>相手の番</a:t>
            </a:r>
          </a:p>
        </p:txBody>
      </p:sp>
      <p:sp>
        <p:nvSpPr>
          <p:cNvPr id="68" name="テキスト ボックス 67">
            <a:extLst>
              <a:ext uri="{FF2B5EF4-FFF2-40B4-BE49-F238E27FC236}">
                <a16:creationId xmlns:a16="http://schemas.microsoft.com/office/drawing/2014/main" id="{A04F69D7-5357-4C3C-BD7D-60671754E8F0}"/>
              </a:ext>
            </a:extLst>
          </p:cNvPr>
          <p:cNvSpPr txBox="1"/>
          <p:nvPr/>
        </p:nvSpPr>
        <p:spPr>
          <a:xfrm>
            <a:off x="18630" y="5773575"/>
            <a:ext cx="1244062" cy="400110"/>
          </a:xfrm>
          <a:prstGeom prst="rect">
            <a:avLst/>
          </a:prstGeom>
          <a:noFill/>
        </p:spPr>
        <p:txBody>
          <a:bodyPr wrap="square" rtlCol="0">
            <a:spAutoFit/>
          </a:bodyPr>
          <a:lstStyle/>
          <a:p>
            <a:r>
              <a:rPr kumimoji="1" lang="ja-JP" altLang="en-US" sz="2000" dirty="0"/>
              <a:t>相手の番</a:t>
            </a:r>
          </a:p>
        </p:txBody>
      </p:sp>
      <p:sp>
        <p:nvSpPr>
          <p:cNvPr id="69" name="テキスト ボックス 68">
            <a:extLst>
              <a:ext uri="{FF2B5EF4-FFF2-40B4-BE49-F238E27FC236}">
                <a16:creationId xmlns:a16="http://schemas.microsoft.com/office/drawing/2014/main" id="{D22F2AE1-F4BF-490C-93C6-B2785FBA3AC9}"/>
              </a:ext>
            </a:extLst>
          </p:cNvPr>
          <p:cNvSpPr txBox="1"/>
          <p:nvPr/>
        </p:nvSpPr>
        <p:spPr>
          <a:xfrm>
            <a:off x="332531" y="4485555"/>
            <a:ext cx="1244062" cy="400110"/>
          </a:xfrm>
          <a:prstGeom prst="rect">
            <a:avLst/>
          </a:prstGeom>
          <a:noFill/>
        </p:spPr>
        <p:txBody>
          <a:bodyPr wrap="square" rtlCol="0">
            <a:spAutoFit/>
          </a:bodyPr>
          <a:lstStyle/>
          <a:p>
            <a:r>
              <a:rPr kumimoji="1" lang="ja-JP" altLang="en-US" sz="2000" dirty="0"/>
              <a:t>自分の番</a:t>
            </a:r>
          </a:p>
        </p:txBody>
      </p:sp>
    </p:spTree>
    <p:extLst>
      <p:ext uri="{BB962C8B-B14F-4D97-AF65-F5344CB8AC3E}">
        <p14:creationId xmlns:p14="http://schemas.microsoft.com/office/powerpoint/2010/main" val="119911772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15783E1-2349-45E3-AA5E-EC034E1A4A53}"/>
              </a:ext>
            </a:extLst>
          </p:cNvPr>
          <p:cNvSpPr>
            <a:spLocks noGrp="1"/>
          </p:cNvSpPr>
          <p:nvPr>
            <p:ph type="title"/>
          </p:nvPr>
        </p:nvSpPr>
        <p:spPr/>
        <p:txBody>
          <a:bodyPr/>
          <a:lstStyle/>
          <a:p>
            <a:r>
              <a:rPr kumimoji="1" lang="en-US" altLang="ja-JP" dirty="0"/>
              <a:t>minimax</a:t>
            </a:r>
            <a:r>
              <a:rPr kumimoji="1" lang="ja-JP" altLang="en-US" dirty="0"/>
              <a:t>法</a:t>
            </a:r>
          </a:p>
        </p:txBody>
      </p:sp>
      <p:sp>
        <p:nvSpPr>
          <p:cNvPr id="4" name="スライド番号プレースホルダー 3">
            <a:extLst>
              <a:ext uri="{FF2B5EF4-FFF2-40B4-BE49-F238E27FC236}">
                <a16:creationId xmlns:a16="http://schemas.microsoft.com/office/drawing/2014/main" id="{90509AEA-E5E0-4A5D-978B-966CD86113FD}"/>
              </a:ext>
            </a:extLst>
          </p:cNvPr>
          <p:cNvSpPr>
            <a:spLocks noGrp="1"/>
          </p:cNvSpPr>
          <p:nvPr>
            <p:ph type="sldNum" sz="quarter" idx="4"/>
          </p:nvPr>
        </p:nvSpPr>
        <p:spPr/>
        <p:txBody>
          <a:bodyPr/>
          <a:lstStyle/>
          <a:p>
            <a:fld id="{06866E33-5310-403C-85EB-90D9101399C4}" type="slidenum">
              <a:rPr lang="ja-JP" altLang="en-US" smtClean="0"/>
              <a:pPr/>
              <a:t>69</a:t>
            </a:fld>
            <a:endParaRPr lang="ja-JP" altLang="en-US" dirty="0"/>
          </a:p>
        </p:txBody>
      </p:sp>
      <p:grpSp>
        <p:nvGrpSpPr>
          <p:cNvPr id="34" name="グループ化 33">
            <a:extLst>
              <a:ext uri="{FF2B5EF4-FFF2-40B4-BE49-F238E27FC236}">
                <a16:creationId xmlns:a16="http://schemas.microsoft.com/office/drawing/2014/main" id="{6D9512AE-A863-4A6D-B51C-CE18C3C6E571}"/>
              </a:ext>
            </a:extLst>
          </p:cNvPr>
          <p:cNvGrpSpPr/>
          <p:nvPr/>
        </p:nvGrpSpPr>
        <p:grpSpPr>
          <a:xfrm>
            <a:off x="-56181" y="1170425"/>
            <a:ext cx="8372183" cy="3769434"/>
            <a:chOff x="-56181" y="1170425"/>
            <a:chExt cx="8372183" cy="3769434"/>
          </a:xfrm>
        </p:grpSpPr>
        <p:sp>
          <p:nvSpPr>
            <p:cNvPr id="5" name="楕円 4">
              <a:extLst>
                <a:ext uri="{FF2B5EF4-FFF2-40B4-BE49-F238E27FC236}">
                  <a16:creationId xmlns:a16="http://schemas.microsoft.com/office/drawing/2014/main" id="{D76E2DD1-EED6-44BA-AFB3-8E571D3BF462}"/>
                </a:ext>
              </a:extLst>
            </p:cNvPr>
            <p:cNvSpPr/>
            <p:nvPr/>
          </p:nvSpPr>
          <p:spPr>
            <a:xfrm>
              <a:off x="4213901" y="1170425"/>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6" name="直線コネクタ 5">
              <a:extLst>
                <a:ext uri="{FF2B5EF4-FFF2-40B4-BE49-F238E27FC236}">
                  <a16:creationId xmlns:a16="http://schemas.microsoft.com/office/drawing/2014/main" id="{C3FE5ABA-70AD-4351-8E9A-E20F79EE1838}"/>
                </a:ext>
              </a:extLst>
            </p:cNvPr>
            <p:cNvCxnSpPr>
              <a:cxnSpLocks/>
              <a:stCxn id="9" idx="0"/>
              <a:endCxn id="5" idx="3"/>
            </p:cNvCxnSpPr>
            <p:nvPr/>
          </p:nvCxnSpPr>
          <p:spPr>
            <a:xfrm flipV="1">
              <a:off x="2198929" y="1938623"/>
              <a:ext cx="2160000" cy="74169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 name="直線コネクタ 6">
              <a:extLst>
                <a:ext uri="{FF2B5EF4-FFF2-40B4-BE49-F238E27FC236}">
                  <a16:creationId xmlns:a16="http://schemas.microsoft.com/office/drawing/2014/main" id="{EA371B8C-6D5A-444D-8D14-507D63CA5620}"/>
                </a:ext>
              </a:extLst>
            </p:cNvPr>
            <p:cNvCxnSpPr>
              <a:cxnSpLocks/>
              <a:stCxn id="10" idx="0"/>
              <a:endCxn id="5" idx="4"/>
            </p:cNvCxnSpPr>
            <p:nvPr/>
          </p:nvCxnSpPr>
          <p:spPr>
            <a:xfrm flipV="1">
              <a:off x="4663901" y="2070425"/>
              <a:ext cx="0" cy="60989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 name="直線コネクタ 7">
              <a:extLst>
                <a:ext uri="{FF2B5EF4-FFF2-40B4-BE49-F238E27FC236}">
                  <a16:creationId xmlns:a16="http://schemas.microsoft.com/office/drawing/2014/main" id="{23B96D21-14AF-4308-8916-FC168D46ECE5}"/>
                </a:ext>
              </a:extLst>
            </p:cNvPr>
            <p:cNvCxnSpPr>
              <a:cxnSpLocks/>
              <a:stCxn id="11" idx="0"/>
              <a:endCxn id="5" idx="5"/>
            </p:cNvCxnSpPr>
            <p:nvPr/>
          </p:nvCxnSpPr>
          <p:spPr>
            <a:xfrm flipH="1" flipV="1">
              <a:off x="4982099" y="1938623"/>
              <a:ext cx="2304000" cy="74169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9" name="楕円 8">
              <a:extLst>
                <a:ext uri="{FF2B5EF4-FFF2-40B4-BE49-F238E27FC236}">
                  <a16:creationId xmlns:a16="http://schemas.microsoft.com/office/drawing/2014/main" id="{912CE3E0-F2E7-43DE-8E75-2B8970BA0DAF}"/>
                </a:ext>
              </a:extLst>
            </p:cNvPr>
            <p:cNvSpPr/>
            <p:nvPr/>
          </p:nvSpPr>
          <p:spPr>
            <a:xfrm>
              <a:off x="1748929" y="2680322"/>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0" name="楕円 9">
              <a:extLst>
                <a:ext uri="{FF2B5EF4-FFF2-40B4-BE49-F238E27FC236}">
                  <a16:creationId xmlns:a16="http://schemas.microsoft.com/office/drawing/2014/main" id="{470B400A-27B2-4D16-8E9A-E7EEE14038C9}"/>
                </a:ext>
              </a:extLst>
            </p:cNvPr>
            <p:cNvSpPr/>
            <p:nvPr/>
          </p:nvSpPr>
          <p:spPr>
            <a:xfrm>
              <a:off x="4213901" y="2680322"/>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 name="楕円 10">
              <a:extLst>
                <a:ext uri="{FF2B5EF4-FFF2-40B4-BE49-F238E27FC236}">
                  <a16:creationId xmlns:a16="http://schemas.microsoft.com/office/drawing/2014/main" id="{BA00F7D7-194E-433E-96A7-F6A70B78BB5D}"/>
                </a:ext>
              </a:extLst>
            </p:cNvPr>
            <p:cNvSpPr/>
            <p:nvPr/>
          </p:nvSpPr>
          <p:spPr>
            <a:xfrm>
              <a:off x="6809869" y="2680322"/>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 name="テキスト ボックス 11">
              <a:extLst>
                <a:ext uri="{FF2B5EF4-FFF2-40B4-BE49-F238E27FC236}">
                  <a16:creationId xmlns:a16="http://schemas.microsoft.com/office/drawing/2014/main" id="{D22F2AE1-F4BF-490C-93C6-B2785FBA3AC9}"/>
                </a:ext>
              </a:extLst>
            </p:cNvPr>
            <p:cNvSpPr txBox="1"/>
            <p:nvPr/>
          </p:nvSpPr>
          <p:spPr>
            <a:xfrm>
              <a:off x="2647856" y="1348222"/>
              <a:ext cx="1244062" cy="400110"/>
            </a:xfrm>
            <a:prstGeom prst="rect">
              <a:avLst/>
            </a:prstGeom>
            <a:noFill/>
          </p:spPr>
          <p:txBody>
            <a:bodyPr wrap="square" rtlCol="0">
              <a:spAutoFit/>
            </a:bodyPr>
            <a:lstStyle/>
            <a:p>
              <a:r>
                <a:rPr kumimoji="1" lang="ja-JP" altLang="en-US" sz="2000" dirty="0"/>
                <a:t>自分の番</a:t>
              </a:r>
            </a:p>
          </p:txBody>
        </p:sp>
        <p:cxnSp>
          <p:nvCxnSpPr>
            <p:cNvPr id="13" name="直線コネクタ 12">
              <a:extLst>
                <a:ext uri="{FF2B5EF4-FFF2-40B4-BE49-F238E27FC236}">
                  <a16:creationId xmlns:a16="http://schemas.microsoft.com/office/drawing/2014/main" id="{8A3181FF-6B3D-44A4-8329-36436F18C39D}"/>
                </a:ext>
              </a:extLst>
            </p:cNvPr>
            <p:cNvCxnSpPr>
              <a:cxnSpLocks/>
              <a:stCxn id="15" idx="0"/>
              <a:endCxn id="9" idx="3"/>
            </p:cNvCxnSpPr>
            <p:nvPr/>
          </p:nvCxnSpPr>
          <p:spPr>
            <a:xfrm flipV="1">
              <a:off x="1637881" y="3448520"/>
              <a:ext cx="242850" cy="59133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 name="直線コネクタ 13">
              <a:extLst>
                <a:ext uri="{FF2B5EF4-FFF2-40B4-BE49-F238E27FC236}">
                  <a16:creationId xmlns:a16="http://schemas.microsoft.com/office/drawing/2014/main" id="{85F8389A-A98B-413B-BAB7-E1BA84CF2FFE}"/>
                </a:ext>
              </a:extLst>
            </p:cNvPr>
            <p:cNvCxnSpPr>
              <a:cxnSpLocks/>
              <a:stCxn id="16" idx="0"/>
              <a:endCxn id="9" idx="5"/>
            </p:cNvCxnSpPr>
            <p:nvPr/>
          </p:nvCxnSpPr>
          <p:spPr>
            <a:xfrm flipH="1" flipV="1">
              <a:off x="2517127" y="3448520"/>
              <a:ext cx="256471" cy="59133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5" name="楕円 14">
              <a:extLst>
                <a:ext uri="{FF2B5EF4-FFF2-40B4-BE49-F238E27FC236}">
                  <a16:creationId xmlns:a16="http://schemas.microsoft.com/office/drawing/2014/main" id="{5CA96E5F-5E2B-4869-B9DC-71864C517318}"/>
                </a:ext>
              </a:extLst>
            </p:cNvPr>
            <p:cNvSpPr/>
            <p:nvPr/>
          </p:nvSpPr>
          <p:spPr>
            <a:xfrm>
              <a:off x="1187881" y="4039859"/>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6" name="楕円 15">
              <a:extLst>
                <a:ext uri="{FF2B5EF4-FFF2-40B4-BE49-F238E27FC236}">
                  <a16:creationId xmlns:a16="http://schemas.microsoft.com/office/drawing/2014/main" id="{988A2EBB-8460-4D92-A833-484BBFD4A530}"/>
                </a:ext>
              </a:extLst>
            </p:cNvPr>
            <p:cNvSpPr/>
            <p:nvPr/>
          </p:nvSpPr>
          <p:spPr>
            <a:xfrm>
              <a:off x="2323598" y="4039859"/>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17" name="直線コネクタ 16">
              <a:extLst>
                <a:ext uri="{FF2B5EF4-FFF2-40B4-BE49-F238E27FC236}">
                  <a16:creationId xmlns:a16="http://schemas.microsoft.com/office/drawing/2014/main" id="{BCFFAFF8-6ABC-41EC-88CD-462F6242DB42}"/>
                </a:ext>
              </a:extLst>
            </p:cNvPr>
            <p:cNvCxnSpPr>
              <a:cxnSpLocks/>
              <a:stCxn id="19" idx="0"/>
              <a:endCxn id="10" idx="3"/>
            </p:cNvCxnSpPr>
            <p:nvPr/>
          </p:nvCxnSpPr>
          <p:spPr>
            <a:xfrm flipV="1">
              <a:off x="4042710" y="3448520"/>
              <a:ext cx="302993" cy="59133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 name="直線コネクタ 17">
              <a:extLst>
                <a:ext uri="{FF2B5EF4-FFF2-40B4-BE49-F238E27FC236}">
                  <a16:creationId xmlns:a16="http://schemas.microsoft.com/office/drawing/2014/main" id="{9D3969F4-6E54-4BC7-AF24-1BB932DB731C}"/>
                </a:ext>
              </a:extLst>
            </p:cNvPr>
            <p:cNvCxnSpPr>
              <a:cxnSpLocks/>
              <a:stCxn id="20" idx="0"/>
              <a:endCxn id="10" idx="5"/>
            </p:cNvCxnSpPr>
            <p:nvPr/>
          </p:nvCxnSpPr>
          <p:spPr>
            <a:xfrm flipH="1" flipV="1">
              <a:off x="4982099" y="3448520"/>
              <a:ext cx="329723" cy="59133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9" name="楕円 18">
              <a:extLst>
                <a:ext uri="{FF2B5EF4-FFF2-40B4-BE49-F238E27FC236}">
                  <a16:creationId xmlns:a16="http://schemas.microsoft.com/office/drawing/2014/main" id="{1088008A-5CB2-41E9-A789-D02B6F57C484}"/>
                </a:ext>
              </a:extLst>
            </p:cNvPr>
            <p:cNvSpPr/>
            <p:nvPr/>
          </p:nvSpPr>
          <p:spPr>
            <a:xfrm>
              <a:off x="3592710" y="4039859"/>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0" name="楕円 19">
              <a:extLst>
                <a:ext uri="{FF2B5EF4-FFF2-40B4-BE49-F238E27FC236}">
                  <a16:creationId xmlns:a16="http://schemas.microsoft.com/office/drawing/2014/main" id="{C3A38CDE-7027-4CD0-812A-A579F92E280A}"/>
                </a:ext>
              </a:extLst>
            </p:cNvPr>
            <p:cNvSpPr/>
            <p:nvPr/>
          </p:nvSpPr>
          <p:spPr>
            <a:xfrm>
              <a:off x="4861822" y="4039859"/>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21" name="直線コネクタ 20">
              <a:extLst>
                <a:ext uri="{FF2B5EF4-FFF2-40B4-BE49-F238E27FC236}">
                  <a16:creationId xmlns:a16="http://schemas.microsoft.com/office/drawing/2014/main" id="{F78E0A1C-6B96-4A20-A4CC-F7F2B52CFC1B}"/>
                </a:ext>
              </a:extLst>
            </p:cNvPr>
            <p:cNvCxnSpPr>
              <a:cxnSpLocks/>
              <a:stCxn id="23" idx="0"/>
              <a:endCxn id="11" idx="3"/>
            </p:cNvCxnSpPr>
            <p:nvPr/>
          </p:nvCxnSpPr>
          <p:spPr>
            <a:xfrm flipV="1">
              <a:off x="6697409" y="3448520"/>
              <a:ext cx="244262" cy="59133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2" name="直線コネクタ 21">
              <a:extLst>
                <a:ext uri="{FF2B5EF4-FFF2-40B4-BE49-F238E27FC236}">
                  <a16:creationId xmlns:a16="http://schemas.microsoft.com/office/drawing/2014/main" id="{4879645D-18F4-4B13-81A3-00E1BAA3C985}"/>
                </a:ext>
              </a:extLst>
            </p:cNvPr>
            <p:cNvCxnSpPr>
              <a:cxnSpLocks/>
              <a:stCxn id="24" idx="0"/>
              <a:endCxn id="11" idx="5"/>
            </p:cNvCxnSpPr>
            <p:nvPr/>
          </p:nvCxnSpPr>
          <p:spPr>
            <a:xfrm flipH="1" flipV="1">
              <a:off x="7578067" y="3448520"/>
              <a:ext cx="287935" cy="59133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3" name="楕円 22">
              <a:extLst>
                <a:ext uri="{FF2B5EF4-FFF2-40B4-BE49-F238E27FC236}">
                  <a16:creationId xmlns:a16="http://schemas.microsoft.com/office/drawing/2014/main" id="{B98154CB-D97F-47F9-9607-5217F509922E}"/>
                </a:ext>
              </a:extLst>
            </p:cNvPr>
            <p:cNvSpPr/>
            <p:nvPr/>
          </p:nvSpPr>
          <p:spPr>
            <a:xfrm>
              <a:off x="6247409" y="4039859"/>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4" name="楕円 23">
              <a:extLst>
                <a:ext uri="{FF2B5EF4-FFF2-40B4-BE49-F238E27FC236}">
                  <a16:creationId xmlns:a16="http://schemas.microsoft.com/office/drawing/2014/main" id="{5A07DEE4-109C-46BF-9402-C07EEA54AE63}"/>
                </a:ext>
              </a:extLst>
            </p:cNvPr>
            <p:cNvSpPr/>
            <p:nvPr/>
          </p:nvSpPr>
          <p:spPr>
            <a:xfrm>
              <a:off x="7416002" y="4039859"/>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6" name="テキスト ボックス 25">
              <a:extLst>
                <a:ext uri="{FF2B5EF4-FFF2-40B4-BE49-F238E27FC236}">
                  <a16:creationId xmlns:a16="http://schemas.microsoft.com/office/drawing/2014/main" id="{A04F69D7-5357-4C3C-BD7D-60671754E8F0}"/>
                </a:ext>
              </a:extLst>
            </p:cNvPr>
            <p:cNvSpPr txBox="1"/>
            <p:nvPr/>
          </p:nvSpPr>
          <p:spPr>
            <a:xfrm>
              <a:off x="406747" y="2797288"/>
              <a:ext cx="1244062" cy="400110"/>
            </a:xfrm>
            <a:prstGeom prst="rect">
              <a:avLst/>
            </a:prstGeom>
            <a:noFill/>
          </p:spPr>
          <p:txBody>
            <a:bodyPr wrap="square" rtlCol="0">
              <a:spAutoFit/>
            </a:bodyPr>
            <a:lstStyle/>
            <a:p>
              <a:r>
                <a:rPr kumimoji="1" lang="ja-JP" altLang="en-US" sz="2000" dirty="0"/>
                <a:t>相手の番</a:t>
              </a:r>
            </a:p>
          </p:txBody>
        </p:sp>
        <p:sp>
          <p:nvSpPr>
            <p:cNvPr id="27" name="テキスト ボックス 26">
              <a:extLst>
                <a:ext uri="{FF2B5EF4-FFF2-40B4-BE49-F238E27FC236}">
                  <a16:creationId xmlns:a16="http://schemas.microsoft.com/office/drawing/2014/main" id="{20C02E0E-488A-4019-8582-48F3F3B60A31}"/>
                </a:ext>
              </a:extLst>
            </p:cNvPr>
            <p:cNvSpPr txBox="1"/>
            <p:nvPr/>
          </p:nvSpPr>
          <p:spPr>
            <a:xfrm>
              <a:off x="-56181" y="4289804"/>
              <a:ext cx="1244062" cy="400110"/>
            </a:xfrm>
            <a:prstGeom prst="rect">
              <a:avLst/>
            </a:prstGeom>
            <a:noFill/>
          </p:spPr>
          <p:txBody>
            <a:bodyPr wrap="square" rtlCol="0">
              <a:spAutoFit/>
            </a:bodyPr>
            <a:lstStyle/>
            <a:p>
              <a:r>
                <a:rPr kumimoji="1" lang="ja-JP" altLang="en-US" sz="2000" dirty="0"/>
                <a:t>自分の番</a:t>
              </a:r>
            </a:p>
          </p:txBody>
        </p:sp>
      </p:grpSp>
    </p:spTree>
    <p:extLst>
      <p:ext uri="{BB962C8B-B14F-4D97-AF65-F5344CB8AC3E}">
        <p14:creationId xmlns:p14="http://schemas.microsoft.com/office/powerpoint/2010/main" val="3885150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up)">
                                      <p:cBhvr>
                                        <p:cTn id="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ja-JP" altLang="en-US" dirty="0"/>
              <a:t>二人用</a:t>
            </a:r>
            <a:r>
              <a:rPr lang="en-US" altLang="ja-JP" dirty="0"/>
              <a:t>Flood-It</a:t>
            </a:r>
            <a:endParaRPr kumimoji="1" lang="ja-JP" altLang="en-US" dirty="0"/>
          </a:p>
        </p:txBody>
      </p:sp>
      <p:sp>
        <p:nvSpPr>
          <p:cNvPr id="3" name="コンテンツ プレースホルダー 2"/>
          <p:cNvSpPr>
            <a:spLocks noGrp="1"/>
          </p:cNvSpPr>
          <p:nvPr>
            <p:ph idx="1"/>
          </p:nvPr>
        </p:nvSpPr>
        <p:spPr>
          <a:xfrm>
            <a:off x="822959" y="758815"/>
            <a:ext cx="7753432" cy="2098685"/>
          </a:xfrm>
        </p:spPr>
        <p:txBody>
          <a:bodyPr/>
          <a:lstStyle/>
          <a:p>
            <a:r>
              <a:rPr lang="ja-JP" altLang="en-US" dirty="0"/>
              <a:t>全てのマス</a:t>
            </a:r>
            <a:r>
              <a:rPr kumimoji="1" lang="ja-JP" altLang="en-US" dirty="0"/>
              <a:t>がどちらかの領地になったらゲーム終了</a:t>
            </a:r>
            <a:endParaRPr kumimoji="1" lang="en-US" altLang="ja-JP" dirty="0"/>
          </a:p>
          <a:p>
            <a:r>
              <a:rPr lang="ja-JP" altLang="en-US" dirty="0"/>
              <a:t>ゲーム終了時に領地の広い方のプレイヤーが</a:t>
            </a:r>
            <a:r>
              <a:rPr lang="ja-JP" altLang="en-US" dirty="0">
                <a:solidFill>
                  <a:srgbClr val="FF0000"/>
                </a:solidFill>
              </a:rPr>
              <a:t>勝利</a:t>
            </a:r>
            <a:endParaRPr kumimoji="1" lang="ja-JP" altLang="en-US" dirty="0">
              <a:solidFill>
                <a:srgbClr val="FF0000"/>
              </a:solidFill>
            </a:endParaRP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7</a:t>
            </a:fld>
            <a:endParaRPr lang="ja-JP" altLang="en-US" dirty="0"/>
          </a:p>
        </p:txBody>
      </p:sp>
      <p:sp>
        <p:nvSpPr>
          <p:cNvPr id="5" name="正方形/長方形 4"/>
          <p:cNvSpPr/>
          <p:nvPr/>
        </p:nvSpPr>
        <p:spPr>
          <a:xfrm>
            <a:off x="567609" y="2857500"/>
            <a:ext cx="3600000" cy="36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7" name="正方形/長方形 6"/>
          <p:cNvSpPr/>
          <p:nvPr/>
        </p:nvSpPr>
        <p:spPr>
          <a:xfrm>
            <a:off x="56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p:cNvSpPr/>
          <p:nvPr/>
        </p:nvSpPr>
        <p:spPr>
          <a:xfrm>
            <a:off x="128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p:cNvSpPr/>
          <p:nvPr/>
        </p:nvSpPr>
        <p:spPr>
          <a:xfrm>
            <a:off x="344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p:cNvSpPr/>
          <p:nvPr/>
        </p:nvSpPr>
        <p:spPr>
          <a:xfrm>
            <a:off x="272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p:cNvSpPr/>
          <p:nvPr/>
        </p:nvSpPr>
        <p:spPr>
          <a:xfrm>
            <a:off x="200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p:cNvSpPr/>
          <p:nvPr/>
        </p:nvSpPr>
        <p:spPr>
          <a:xfrm>
            <a:off x="56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p:cNvSpPr/>
          <p:nvPr/>
        </p:nvSpPr>
        <p:spPr>
          <a:xfrm>
            <a:off x="128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p:cNvSpPr/>
          <p:nvPr/>
        </p:nvSpPr>
        <p:spPr>
          <a:xfrm>
            <a:off x="344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p:cNvSpPr/>
          <p:nvPr/>
        </p:nvSpPr>
        <p:spPr>
          <a:xfrm>
            <a:off x="272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p:cNvSpPr/>
          <p:nvPr/>
        </p:nvSpPr>
        <p:spPr>
          <a:xfrm>
            <a:off x="200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p:cNvSpPr/>
          <p:nvPr/>
        </p:nvSpPr>
        <p:spPr>
          <a:xfrm>
            <a:off x="567609" y="429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p:cNvSpPr/>
          <p:nvPr/>
        </p:nvSpPr>
        <p:spPr>
          <a:xfrm>
            <a:off x="1287609" y="429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p:cNvSpPr/>
          <p:nvPr/>
        </p:nvSpPr>
        <p:spPr>
          <a:xfrm>
            <a:off x="3447609" y="429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p:cNvSpPr/>
          <p:nvPr/>
        </p:nvSpPr>
        <p:spPr>
          <a:xfrm>
            <a:off x="2727609" y="429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p:cNvSpPr/>
          <p:nvPr/>
        </p:nvSpPr>
        <p:spPr>
          <a:xfrm>
            <a:off x="2007609" y="429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p:cNvSpPr/>
          <p:nvPr/>
        </p:nvSpPr>
        <p:spPr>
          <a:xfrm>
            <a:off x="567609" y="501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p:cNvSpPr/>
          <p:nvPr/>
        </p:nvSpPr>
        <p:spPr>
          <a:xfrm>
            <a:off x="1287609" y="501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p:cNvSpPr/>
          <p:nvPr/>
        </p:nvSpPr>
        <p:spPr>
          <a:xfrm>
            <a:off x="3447609" y="501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p:cNvSpPr/>
          <p:nvPr/>
        </p:nvSpPr>
        <p:spPr>
          <a:xfrm>
            <a:off x="2727609" y="501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p:cNvSpPr/>
          <p:nvPr/>
        </p:nvSpPr>
        <p:spPr>
          <a:xfrm>
            <a:off x="2007609" y="501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p:cNvSpPr/>
          <p:nvPr/>
        </p:nvSpPr>
        <p:spPr>
          <a:xfrm>
            <a:off x="56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p:cNvSpPr/>
          <p:nvPr/>
        </p:nvSpPr>
        <p:spPr>
          <a:xfrm>
            <a:off x="128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p:cNvSpPr/>
          <p:nvPr/>
        </p:nvSpPr>
        <p:spPr>
          <a:xfrm>
            <a:off x="344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正方形/長方形 31"/>
          <p:cNvSpPr/>
          <p:nvPr/>
        </p:nvSpPr>
        <p:spPr>
          <a:xfrm>
            <a:off x="272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正方形/長方形 32"/>
          <p:cNvSpPr/>
          <p:nvPr/>
        </p:nvSpPr>
        <p:spPr>
          <a:xfrm>
            <a:off x="200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a16="http://schemas.microsoft.com/office/drawing/2014/main" id="{9F89E3D3-4663-4D0D-92A6-E571D1FB6F59}"/>
              </a:ext>
            </a:extLst>
          </p:cNvPr>
          <p:cNvSpPr/>
          <p:nvPr/>
        </p:nvSpPr>
        <p:spPr>
          <a:xfrm>
            <a:off x="-75940" y="2199861"/>
            <a:ext cx="1723549" cy="461665"/>
          </a:xfrm>
          <a:prstGeom prst="rect">
            <a:avLst/>
          </a:prstGeom>
        </p:spPr>
        <p:txBody>
          <a:bodyPr wrap="none">
            <a:spAutoFit/>
          </a:bodyPr>
          <a:lstStyle/>
          <a:p>
            <a:r>
              <a:rPr lang="ja-JP" altLang="en-US" sz="2400" dirty="0"/>
              <a:t>先手の領地</a:t>
            </a:r>
          </a:p>
        </p:txBody>
      </p:sp>
      <p:sp>
        <p:nvSpPr>
          <p:cNvPr id="35" name="正方形/長方形 34">
            <a:extLst>
              <a:ext uri="{FF2B5EF4-FFF2-40B4-BE49-F238E27FC236}">
                <a16:creationId xmlns:a16="http://schemas.microsoft.com/office/drawing/2014/main" id="{3FBC0EDE-436B-46E1-88FB-A8CA0A601E84}"/>
              </a:ext>
            </a:extLst>
          </p:cNvPr>
          <p:cNvSpPr/>
          <p:nvPr/>
        </p:nvSpPr>
        <p:spPr>
          <a:xfrm>
            <a:off x="4407414" y="5866667"/>
            <a:ext cx="1723549" cy="461665"/>
          </a:xfrm>
          <a:prstGeom prst="rect">
            <a:avLst/>
          </a:prstGeom>
        </p:spPr>
        <p:txBody>
          <a:bodyPr wrap="none">
            <a:spAutoFit/>
          </a:bodyPr>
          <a:lstStyle/>
          <a:p>
            <a:r>
              <a:rPr lang="ja-JP" altLang="en-US" sz="2400" dirty="0"/>
              <a:t>後手の領地</a:t>
            </a:r>
          </a:p>
        </p:txBody>
      </p:sp>
      <p:sp>
        <p:nvSpPr>
          <p:cNvPr id="36" name="テキスト ボックス 35"/>
          <p:cNvSpPr txBox="1"/>
          <p:nvPr/>
        </p:nvSpPr>
        <p:spPr>
          <a:xfrm>
            <a:off x="4407414" y="5345625"/>
            <a:ext cx="4759636" cy="461665"/>
          </a:xfrm>
          <a:prstGeom prst="rect">
            <a:avLst/>
          </a:prstGeom>
          <a:noFill/>
        </p:spPr>
        <p:txBody>
          <a:bodyPr wrap="none" rtlCol="0">
            <a:spAutoFit/>
          </a:bodyPr>
          <a:lstStyle/>
          <a:p>
            <a:r>
              <a:rPr kumimoji="1" lang="en-US" altLang="ja-JP" sz="2400" dirty="0">
                <a:solidFill>
                  <a:srgbClr val="00B050"/>
                </a:solidFill>
              </a:rPr>
              <a:t>※</a:t>
            </a:r>
            <a:r>
              <a:rPr kumimoji="1" lang="ja-JP" altLang="en-US" sz="2400" dirty="0">
                <a:solidFill>
                  <a:srgbClr val="00B050"/>
                </a:solidFill>
              </a:rPr>
              <a:t>相手の色に変えることはできない</a:t>
            </a:r>
            <a:endParaRPr kumimoji="1" lang="en-US" altLang="ja-JP" sz="2400" dirty="0">
              <a:solidFill>
                <a:srgbClr val="00B050"/>
              </a:solidFill>
            </a:endParaRPr>
          </a:p>
        </p:txBody>
      </p:sp>
      <p:sp>
        <p:nvSpPr>
          <p:cNvPr id="37" name="角丸四角形吹き出し 36"/>
          <p:cNvSpPr/>
          <p:nvPr/>
        </p:nvSpPr>
        <p:spPr>
          <a:xfrm>
            <a:off x="4662763" y="2608678"/>
            <a:ext cx="3752230" cy="1328821"/>
          </a:xfrm>
          <a:prstGeom prst="wedgeRoundRectCallout">
            <a:avLst>
              <a:gd name="adj1" fmla="val -24462"/>
              <a:gd name="adj2" fmla="val -46318"/>
              <a:gd name="adj3" fmla="val 16667"/>
            </a:avLst>
          </a:prstGeom>
          <a:noFill/>
          <a:ln w="571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000" dirty="0">
                <a:solidFill>
                  <a:schemeClr val="tx1"/>
                </a:solidFill>
              </a:rPr>
              <a:t>先手の領地：</a:t>
            </a:r>
            <a:endParaRPr lang="en-US" altLang="ja-JP" sz="2000" dirty="0">
              <a:solidFill>
                <a:schemeClr val="tx1"/>
              </a:solidFill>
            </a:endParaRPr>
          </a:p>
          <a:p>
            <a:r>
              <a:rPr lang="ja-JP" altLang="en-US" sz="2000" dirty="0">
                <a:solidFill>
                  <a:schemeClr val="tx1"/>
                </a:solidFill>
              </a:rPr>
              <a:t>左上のマスから上下左右に同じ色のみを辿って到達できるマス</a:t>
            </a:r>
            <a:endParaRPr lang="en-US" altLang="ja-JP" sz="2000" dirty="0">
              <a:solidFill>
                <a:schemeClr val="tx1"/>
              </a:solidFill>
            </a:endParaRPr>
          </a:p>
        </p:txBody>
      </p:sp>
      <p:sp>
        <p:nvSpPr>
          <p:cNvPr id="39" name="角丸四角形吹き出し 38"/>
          <p:cNvSpPr/>
          <p:nvPr/>
        </p:nvSpPr>
        <p:spPr>
          <a:xfrm>
            <a:off x="4662763" y="4016804"/>
            <a:ext cx="3752230" cy="1328821"/>
          </a:xfrm>
          <a:prstGeom prst="wedgeRoundRectCallout">
            <a:avLst>
              <a:gd name="adj1" fmla="val -24462"/>
              <a:gd name="adj2" fmla="val -46318"/>
              <a:gd name="adj3" fmla="val 16667"/>
            </a:avLst>
          </a:prstGeom>
          <a:noFill/>
          <a:ln w="57150">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000" dirty="0">
                <a:solidFill>
                  <a:schemeClr val="tx1"/>
                </a:solidFill>
              </a:rPr>
              <a:t>後手の領地：</a:t>
            </a:r>
            <a:endParaRPr lang="en-US" altLang="ja-JP" sz="2000" dirty="0">
              <a:solidFill>
                <a:schemeClr val="tx1"/>
              </a:solidFill>
            </a:endParaRPr>
          </a:p>
          <a:p>
            <a:r>
              <a:rPr lang="ja-JP" altLang="en-US" sz="2000" dirty="0">
                <a:solidFill>
                  <a:schemeClr val="tx1"/>
                </a:solidFill>
              </a:rPr>
              <a:t>右下のマスから上下左右に同じ色のみを辿って到達できるマス</a:t>
            </a:r>
            <a:endParaRPr lang="en-US" altLang="ja-JP" sz="2000" dirty="0">
              <a:solidFill>
                <a:schemeClr val="tx1"/>
              </a:solidFill>
            </a:endParaRPr>
          </a:p>
        </p:txBody>
      </p:sp>
      <p:sp>
        <p:nvSpPr>
          <p:cNvPr id="38" name="角丸四角形吹き出し 37"/>
          <p:cNvSpPr/>
          <p:nvPr/>
        </p:nvSpPr>
        <p:spPr>
          <a:xfrm>
            <a:off x="5102216" y="2857500"/>
            <a:ext cx="3729525" cy="2880000"/>
          </a:xfrm>
          <a:prstGeom prst="wedgeRoundRectCallout">
            <a:avLst>
              <a:gd name="adj1" fmla="val -74276"/>
              <a:gd name="adj2" fmla="val 11003"/>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先手の領地の方が広いので先手の</a:t>
            </a:r>
            <a:r>
              <a:rPr kumimoji="1" lang="ja-JP" altLang="en-US" sz="2800" dirty="0">
                <a:solidFill>
                  <a:srgbClr val="FF0000"/>
                </a:solidFill>
              </a:rPr>
              <a:t>勝利</a:t>
            </a:r>
          </a:p>
        </p:txBody>
      </p:sp>
    </p:spTree>
    <p:extLst>
      <p:ext uri="{BB962C8B-B14F-4D97-AF65-F5344CB8AC3E}">
        <p14:creationId xmlns:p14="http://schemas.microsoft.com/office/powerpoint/2010/main" val="3994775384"/>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fade">
                                      <p:cBhvr>
                                        <p:cTn id="7"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4A32EFE-194D-4847-986C-2D18E4F099B5}"/>
              </a:ext>
            </a:extLst>
          </p:cNvPr>
          <p:cNvSpPr>
            <a:spLocks noGrp="1"/>
          </p:cNvSpPr>
          <p:nvPr>
            <p:ph type="title"/>
          </p:nvPr>
        </p:nvSpPr>
        <p:spPr/>
        <p:txBody>
          <a:bodyPr/>
          <a:lstStyle/>
          <a:p>
            <a:r>
              <a:rPr lang="en-US" altLang="ja-JP" dirty="0"/>
              <a:t>minimax</a:t>
            </a:r>
            <a:r>
              <a:rPr lang="ja-JP" altLang="en-US" dirty="0"/>
              <a:t>法</a:t>
            </a:r>
            <a:endParaRPr kumimoji="1" lang="ja-JP" altLang="en-US" dirty="0"/>
          </a:p>
        </p:txBody>
      </p:sp>
      <p:sp>
        <p:nvSpPr>
          <p:cNvPr id="4" name="スライド番号プレースホルダー 3">
            <a:extLst>
              <a:ext uri="{FF2B5EF4-FFF2-40B4-BE49-F238E27FC236}">
                <a16:creationId xmlns:a16="http://schemas.microsoft.com/office/drawing/2014/main" id="{D0195BD2-D0D2-442E-882D-18AB991AE448}"/>
              </a:ext>
            </a:extLst>
          </p:cNvPr>
          <p:cNvSpPr>
            <a:spLocks noGrp="1"/>
          </p:cNvSpPr>
          <p:nvPr>
            <p:ph type="sldNum" sz="quarter" idx="4"/>
          </p:nvPr>
        </p:nvSpPr>
        <p:spPr/>
        <p:txBody>
          <a:bodyPr/>
          <a:lstStyle/>
          <a:p>
            <a:fld id="{06866E33-5310-403C-85EB-90D9101399C4}" type="slidenum">
              <a:rPr lang="ja-JP" altLang="en-US" smtClean="0"/>
              <a:pPr/>
              <a:t>70</a:t>
            </a:fld>
            <a:endParaRPr lang="ja-JP" altLang="en-US" dirty="0"/>
          </a:p>
        </p:txBody>
      </p:sp>
      <p:sp>
        <p:nvSpPr>
          <p:cNvPr id="5" name="楕円 4">
            <a:extLst>
              <a:ext uri="{FF2B5EF4-FFF2-40B4-BE49-F238E27FC236}">
                <a16:creationId xmlns:a16="http://schemas.microsoft.com/office/drawing/2014/main" id="{B5F52D58-1F80-4311-8872-1FCB2D8F0E9E}"/>
              </a:ext>
            </a:extLst>
          </p:cNvPr>
          <p:cNvSpPr/>
          <p:nvPr/>
        </p:nvSpPr>
        <p:spPr>
          <a:xfrm>
            <a:off x="4213901" y="1170425"/>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7" name="直線コネクタ 6">
            <a:extLst>
              <a:ext uri="{FF2B5EF4-FFF2-40B4-BE49-F238E27FC236}">
                <a16:creationId xmlns:a16="http://schemas.microsoft.com/office/drawing/2014/main" id="{05526B9C-CC61-409B-B323-D9E0C8A8E085}"/>
              </a:ext>
            </a:extLst>
          </p:cNvPr>
          <p:cNvCxnSpPr>
            <a:cxnSpLocks/>
            <a:stCxn id="16" idx="0"/>
            <a:endCxn id="5" idx="3"/>
          </p:cNvCxnSpPr>
          <p:nvPr/>
        </p:nvCxnSpPr>
        <p:spPr>
          <a:xfrm flipV="1">
            <a:off x="2198929" y="1938623"/>
            <a:ext cx="2160000" cy="74169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 name="直線コネクタ 8">
            <a:extLst>
              <a:ext uri="{FF2B5EF4-FFF2-40B4-BE49-F238E27FC236}">
                <a16:creationId xmlns:a16="http://schemas.microsoft.com/office/drawing/2014/main" id="{6CC459BD-7E3A-4E85-BDCF-45CAA0ABBDF1}"/>
              </a:ext>
            </a:extLst>
          </p:cNvPr>
          <p:cNvCxnSpPr>
            <a:cxnSpLocks/>
            <a:stCxn id="21" idx="0"/>
            <a:endCxn id="5" idx="4"/>
          </p:cNvCxnSpPr>
          <p:nvPr/>
        </p:nvCxnSpPr>
        <p:spPr>
          <a:xfrm flipV="1">
            <a:off x="4663901" y="2070425"/>
            <a:ext cx="0" cy="60989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 name="直線コネクタ 11">
            <a:extLst>
              <a:ext uri="{FF2B5EF4-FFF2-40B4-BE49-F238E27FC236}">
                <a16:creationId xmlns:a16="http://schemas.microsoft.com/office/drawing/2014/main" id="{BBEDA490-2CA2-49A4-839A-75648CBC5D5E}"/>
              </a:ext>
            </a:extLst>
          </p:cNvPr>
          <p:cNvCxnSpPr>
            <a:cxnSpLocks/>
            <a:stCxn id="23" idx="0"/>
            <a:endCxn id="5" idx="5"/>
          </p:cNvCxnSpPr>
          <p:nvPr/>
        </p:nvCxnSpPr>
        <p:spPr>
          <a:xfrm flipH="1" flipV="1">
            <a:off x="4982099" y="1938623"/>
            <a:ext cx="2304000" cy="74169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6" name="楕円 15">
            <a:extLst>
              <a:ext uri="{FF2B5EF4-FFF2-40B4-BE49-F238E27FC236}">
                <a16:creationId xmlns:a16="http://schemas.microsoft.com/office/drawing/2014/main" id="{6E9ACDC4-7003-482E-AD01-A259D47E9203}"/>
              </a:ext>
            </a:extLst>
          </p:cNvPr>
          <p:cNvSpPr/>
          <p:nvPr/>
        </p:nvSpPr>
        <p:spPr>
          <a:xfrm>
            <a:off x="1748929" y="2680322"/>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１</a:t>
            </a:r>
          </a:p>
        </p:txBody>
      </p:sp>
      <p:sp>
        <p:nvSpPr>
          <p:cNvPr id="21" name="楕円 20">
            <a:extLst>
              <a:ext uri="{FF2B5EF4-FFF2-40B4-BE49-F238E27FC236}">
                <a16:creationId xmlns:a16="http://schemas.microsoft.com/office/drawing/2014/main" id="{1A1BD876-EAA7-4F3A-87E0-3A7A484ACC3B}"/>
              </a:ext>
            </a:extLst>
          </p:cNvPr>
          <p:cNvSpPr/>
          <p:nvPr/>
        </p:nvSpPr>
        <p:spPr>
          <a:xfrm>
            <a:off x="4213901" y="2680322"/>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３</a:t>
            </a:r>
          </a:p>
        </p:txBody>
      </p:sp>
      <p:sp>
        <p:nvSpPr>
          <p:cNvPr id="23" name="楕円 22">
            <a:extLst>
              <a:ext uri="{FF2B5EF4-FFF2-40B4-BE49-F238E27FC236}">
                <a16:creationId xmlns:a16="http://schemas.microsoft.com/office/drawing/2014/main" id="{AB75489E-12A6-4042-BDE1-B37BF9A06932}"/>
              </a:ext>
            </a:extLst>
          </p:cNvPr>
          <p:cNvSpPr/>
          <p:nvPr/>
        </p:nvSpPr>
        <p:spPr>
          <a:xfrm>
            <a:off x="6809869" y="2680322"/>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４</a:t>
            </a:r>
          </a:p>
        </p:txBody>
      </p:sp>
      <p:sp>
        <p:nvSpPr>
          <p:cNvPr id="25" name="テキスト ボックス 24">
            <a:extLst>
              <a:ext uri="{FF2B5EF4-FFF2-40B4-BE49-F238E27FC236}">
                <a16:creationId xmlns:a16="http://schemas.microsoft.com/office/drawing/2014/main" id="{D3C455BF-CB93-4B14-9357-649B691434E3}"/>
              </a:ext>
            </a:extLst>
          </p:cNvPr>
          <p:cNvSpPr txBox="1"/>
          <p:nvPr/>
        </p:nvSpPr>
        <p:spPr>
          <a:xfrm>
            <a:off x="2647856" y="1348222"/>
            <a:ext cx="1244062" cy="400110"/>
          </a:xfrm>
          <a:prstGeom prst="rect">
            <a:avLst/>
          </a:prstGeom>
          <a:noFill/>
        </p:spPr>
        <p:txBody>
          <a:bodyPr wrap="square" rtlCol="0">
            <a:spAutoFit/>
          </a:bodyPr>
          <a:lstStyle/>
          <a:p>
            <a:r>
              <a:rPr kumimoji="1" lang="ja-JP" altLang="en-US" sz="2000" dirty="0"/>
              <a:t>自分の番</a:t>
            </a:r>
          </a:p>
        </p:txBody>
      </p:sp>
      <p:cxnSp>
        <p:nvCxnSpPr>
          <p:cNvPr id="27" name="直線コネクタ 26">
            <a:extLst>
              <a:ext uri="{FF2B5EF4-FFF2-40B4-BE49-F238E27FC236}">
                <a16:creationId xmlns:a16="http://schemas.microsoft.com/office/drawing/2014/main" id="{4A5DBCB5-31CF-49CE-A1FD-BC34D95AB5E8}"/>
              </a:ext>
            </a:extLst>
          </p:cNvPr>
          <p:cNvCxnSpPr>
            <a:cxnSpLocks/>
            <a:stCxn id="30" idx="0"/>
            <a:endCxn id="16" idx="3"/>
          </p:cNvCxnSpPr>
          <p:nvPr/>
        </p:nvCxnSpPr>
        <p:spPr>
          <a:xfrm flipV="1">
            <a:off x="1637881" y="3448520"/>
            <a:ext cx="242850" cy="59133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9" name="直線コネクタ 28">
            <a:extLst>
              <a:ext uri="{FF2B5EF4-FFF2-40B4-BE49-F238E27FC236}">
                <a16:creationId xmlns:a16="http://schemas.microsoft.com/office/drawing/2014/main" id="{2538A3B6-28D1-45B9-BEC6-78F25D0EA54A}"/>
              </a:ext>
            </a:extLst>
          </p:cNvPr>
          <p:cNvCxnSpPr>
            <a:cxnSpLocks/>
            <a:stCxn id="32" idx="0"/>
            <a:endCxn id="16" idx="5"/>
          </p:cNvCxnSpPr>
          <p:nvPr/>
        </p:nvCxnSpPr>
        <p:spPr>
          <a:xfrm flipH="1" flipV="1">
            <a:off x="2517127" y="3448520"/>
            <a:ext cx="256471" cy="59133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0" name="楕円 29">
            <a:extLst>
              <a:ext uri="{FF2B5EF4-FFF2-40B4-BE49-F238E27FC236}">
                <a16:creationId xmlns:a16="http://schemas.microsoft.com/office/drawing/2014/main" id="{0B7B70CB-AA4A-4972-9CA7-4137E9A23BC8}"/>
              </a:ext>
            </a:extLst>
          </p:cNvPr>
          <p:cNvSpPr/>
          <p:nvPr/>
        </p:nvSpPr>
        <p:spPr>
          <a:xfrm>
            <a:off x="1187881" y="4039859"/>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１</a:t>
            </a:r>
          </a:p>
        </p:txBody>
      </p:sp>
      <p:sp>
        <p:nvSpPr>
          <p:cNvPr id="32" name="楕円 31">
            <a:extLst>
              <a:ext uri="{FF2B5EF4-FFF2-40B4-BE49-F238E27FC236}">
                <a16:creationId xmlns:a16="http://schemas.microsoft.com/office/drawing/2014/main" id="{AE3A7636-4985-4541-9175-B49890FE7919}"/>
              </a:ext>
            </a:extLst>
          </p:cNvPr>
          <p:cNvSpPr/>
          <p:nvPr/>
        </p:nvSpPr>
        <p:spPr>
          <a:xfrm>
            <a:off x="2323598" y="4039859"/>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2800" dirty="0"/>
              <a:t>７</a:t>
            </a:r>
            <a:endParaRPr kumimoji="1" lang="ja-JP" altLang="en-US" sz="2800" dirty="0"/>
          </a:p>
        </p:txBody>
      </p:sp>
      <p:sp>
        <p:nvSpPr>
          <p:cNvPr id="33" name="テキスト ボックス 32">
            <a:extLst>
              <a:ext uri="{FF2B5EF4-FFF2-40B4-BE49-F238E27FC236}">
                <a16:creationId xmlns:a16="http://schemas.microsoft.com/office/drawing/2014/main" id="{5F95C3B5-5F6A-4966-A33F-6AAA908713B4}"/>
              </a:ext>
            </a:extLst>
          </p:cNvPr>
          <p:cNvSpPr txBox="1"/>
          <p:nvPr/>
        </p:nvSpPr>
        <p:spPr>
          <a:xfrm>
            <a:off x="406747" y="2797288"/>
            <a:ext cx="1244062" cy="400110"/>
          </a:xfrm>
          <a:prstGeom prst="rect">
            <a:avLst/>
          </a:prstGeom>
          <a:noFill/>
        </p:spPr>
        <p:txBody>
          <a:bodyPr wrap="square" rtlCol="0">
            <a:spAutoFit/>
          </a:bodyPr>
          <a:lstStyle/>
          <a:p>
            <a:r>
              <a:rPr kumimoji="1" lang="ja-JP" altLang="en-US" sz="2000" dirty="0"/>
              <a:t>相手の番</a:t>
            </a:r>
          </a:p>
        </p:txBody>
      </p:sp>
      <p:cxnSp>
        <p:nvCxnSpPr>
          <p:cNvPr id="54" name="直線コネクタ 53">
            <a:extLst>
              <a:ext uri="{FF2B5EF4-FFF2-40B4-BE49-F238E27FC236}">
                <a16:creationId xmlns:a16="http://schemas.microsoft.com/office/drawing/2014/main" id="{41E4E074-07BE-4555-9662-85CC851D23CA}"/>
              </a:ext>
            </a:extLst>
          </p:cNvPr>
          <p:cNvCxnSpPr>
            <a:cxnSpLocks/>
            <a:stCxn id="56" idx="0"/>
            <a:endCxn id="21" idx="3"/>
          </p:cNvCxnSpPr>
          <p:nvPr/>
        </p:nvCxnSpPr>
        <p:spPr>
          <a:xfrm flipV="1">
            <a:off x="4042710" y="3448520"/>
            <a:ext cx="302993" cy="59133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5" name="直線コネクタ 54">
            <a:extLst>
              <a:ext uri="{FF2B5EF4-FFF2-40B4-BE49-F238E27FC236}">
                <a16:creationId xmlns:a16="http://schemas.microsoft.com/office/drawing/2014/main" id="{B9EFC515-ED36-42E0-A42F-6AB1FB986E8D}"/>
              </a:ext>
            </a:extLst>
          </p:cNvPr>
          <p:cNvCxnSpPr>
            <a:cxnSpLocks/>
            <a:stCxn id="57" idx="0"/>
            <a:endCxn id="21" idx="5"/>
          </p:cNvCxnSpPr>
          <p:nvPr/>
        </p:nvCxnSpPr>
        <p:spPr>
          <a:xfrm flipH="1" flipV="1">
            <a:off x="4982099" y="3448520"/>
            <a:ext cx="329723" cy="59133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56" name="楕円 55">
            <a:extLst>
              <a:ext uri="{FF2B5EF4-FFF2-40B4-BE49-F238E27FC236}">
                <a16:creationId xmlns:a16="http://schemas.microsoft.com/office/drawing/2014/main" id="{E24B1F33-B5B9-4A45-821E-CB6FB7ABC94C}"/>
              </a:ext>
            </a:extLst>
          </p:cNvPr>
          <p:cNvSpPr/>
          <p:nvPr/>
        </p:nvSpPr>
        <p:spPr>
          <a:xfrm>
            <a:off x="3592710" y="4039859"/>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３</a:t>
            </a:r>
          </a:p>
        </p:txBody>
      </p:sp>
      <p:sp>
        <p:nvSpPr>
          <p:cNvPr id="57" name="楕円 56">
            <a:extLst>
              <a:ext uri="{FF2B5EF4-FFF2-40B4-BE49-F238E27FC236}">
                <a16:creationId xmlns:a16="http://schemas.microsoft.com/office/drawing/2014/main" id="{DD9AE9CA-850C-4C5A-B53F-4DD0807420FC}"/>
              </a:ext>
            </a:extLst>
          </p:cNvPr>
          <p:cNvSpPr/>
          <p:nvPr/>
        </p:nvSpPr>
        <p:spPr>
          <a:xfrm>
            <a:off x="4861822" y="4039859"/>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６</a:t>
            </a:r>
          </a:p>
        </p:txBody>
      </p:sp>
      <p:cxnSp>
        <p:nvCxnSpPr>
          <p:cNvPr id="60" name="直線コネクタ 59">
            <a:extLst>
              <a:ext uri="{FF2B5EF4-FFF2-40B4-BE49-F238E27FC236}">
                <a16:creationId xmlns:a16="http://schemas.microsoft.com/office/drawing/2014/main" id="{20A5F519-469D-43CC-B7B9-954EB2EEFD71}"/>
              </a:ext>
            </a:extLst>
          </p:cNvPr>
          <p:cNvCxnSpPr>
            <a:cxnSpLocks/>
            <a:stCxn id="62" idx="0"/>
            <a:endCxn id="23" idx="3"/>
          </p:cNvCxnSpPr>
          <p:nvPr/>
        </p:nvCxnSpPr>
        <p:spPr>
          <a:xfrm flipV="1">
            <a:off x="6697409" y="3448520"/>
            <a:ext cx="244262" cy="59133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1" name="直線コネクタ 60">
            <a:extLst>
              <a:ext uri="{FF2B5EF4-FFF2-40B4-BE49-F238E27FC236}">
                <a16:creationId xmlns:a16="http://schemas.microsoft.com/office/drawing/2014/main" id="{7C6730E5-C590-4291-8126-330581C42625}"/>
              </a:ext>
            </a:extLst>
          </p:cNvPr>
          <p:cNvCxnSpPr>
            <a:cxnSpLocks/>
            <a:stCxn id="63" idx="0"/>
            <a:endCxn id="23" idx="5"/>
          </p:cNvCxnSpPr>
          <p:nvPr/>
        </p:nvCxnSpPr>
        <p:spPr>
          <a:xfrm flipH="1" flipV="1">
            <a:off x="7578067" y="3448520"/>
            <a:ext cx="287935" cy="59133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2" name="楕円 61">
            <a:extLst>
              <a:ext uri="{FF2B5EF4-FFF2-40B4-BE49-F238E27FC236}">
                <a16:creationId xmlns:a16="http://schemas.microsoft.com/office/drawing/2014/main" id="{22433B62-F97D-44AC-B26A-970EBD236A54}"/>
              </a:ext>
            </a:extLst>
          </p:cNvPr>
          <p:cNvSpPr/>
          <p:nvPr/>
        </p:nvSpPr>
        <p:spPr>
          <a:xfrm>
            <a:off x="6247409" y="4039859"/>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５</a:t>
            </a:r>
          </a:p>
        </p:txBody>
      </p:sp>
      <p:sp>
        <p:nvSpPr>
          <p:cNvPr id="63" name="楕円 62">
            <a:extLst>
              <a:ext uri="{FF2B5EF4-FFF2-40B4-BE49-F238E27FC236}">
                <a16:creationId xmlns:a16="http://schemas.microsoft.com/office/drawing/2014/main" id="{F30E6140-9758-42B8-AABA-07C02DBDDACB}"/>
              </a:ext>
            </a:extLst>
          </p:cNvPr>
          <p:cNvSpPr/>
          <p:nvPr/>
        </p:nvSpPr>
        <p:spPr>
          <a:xfrm>
            <a:off x="7416002" y="4039859"/>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４</a:t>
            </a:r>
          </a:p>
        </p:txBody>
      </p:sp>
      <p:sp>
        <p:nvSpPr>
          <p:cNvPr id="75" name="テキスト ボックス 74">
            <a:extLst>
              <a:ext uri="{FF2B5EF4-FFF2-40B4-BE49-F238E27FC236}">
                <a16:creationId xmlns:a16="http://schemas.microsoft.com/office/drawing/2014/main" id="{1BCACA7D-B9C4-4AB6-8D0F-401087FF0495}"/>
              </a:ext>
            </a:extLst>
          </p:cNvPr>
          <p:cNvSpPr txBox="1"/>
          <p:nvPr/>
        </p:nvSpPr>
        <p:spPr>
          <a:xfrm>
            <a:off x="-56181" y="4289804"/>
            <a:ext cx="1244062" cy="400110"/>
          </a:xfrm>
          <a:prstGeom prst="rect">
            <a:avLst/>
          </a:prstGeom>
          <a:noFill/>
        </p:spPr>
        <p:txBody>
          <a:bodyPr wrap="square" rtlCol="0">
            <a:spAutoFit/>
          </a:bodyPr>
          <a:lstStyle/>
          <a:p>
            <a:r>
              <a:rPr kumimoji="1" lang="ja-JP" altLang="en-US" sz="2000" dirty="0"/>
              <a:t>自分の番</a:t>
            </a:r>
          </a:p>
        </p:txBody>
      </p:sp>
      <p:sp>
        <p:nvSpPr>
          <p:cNvPr id="92" name="円: 塗りつぶしなし 91">
            <a:extLst>
              <a:ext uri="{FF2B5EF4-FFF2-40B4-BE49-F238E27FC236}">
                <a16:creationId xmlns:a16="http://schemas.microsoft.com/office/drawing/2014/main" id="{61B72AFA-E794-4B02-9D76-0E3CCA04311F}"/>
              </a:ext>
            </a:extLst>
          </p:cNvPr>
          <p:cNvSpPr/>
          <p:nvPr/>
        </p:nvSpPr>
        <p:spPr>
          <a:xfrm>
            <a:off x="6809869" y="2680322"/>
            <a:ext cx="900000" cy="900000"/>
          </a:xfrm>
          <a:prstGeom prst="donut">
            <a:avLst>
              <a:gd name="adj" fmla="val 19179"/>
            </a:avLst>
          </a:prstGeom>
          <a:solidFill>
            <a:srgbClr val="FF000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spTree>
    <p:extLst>
      <p:ext uri="{BB962C8B-B14F-4D97-AF65-F5344CB8AC3E}">
        <p14:creationId xmlns:p14="http://schemas.microsoft.com/office/powerpoint/2010/main" val="2967864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animEffect transition="in" filter="barn(inVertical)">
                                      <p:cBhvr>
                                        <p:cTn id="7" dur="500"/>
                                        <p:tgtEl>
                                          <p:spTgt spid="1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1">
                                            <p:txEl>
                                              <p:pRg st="0" end="0"/>
                                            </p:txEl>
                                          </p:spTgt>
                                        </p:tgtEl>
                                        <p:attrNameLst>
                                          <p:attrName>style.visibility</p:attrName>
                                        </p:attrNameLst>
                                      </p:cBhvr>
                                      <p:to>
                                        <p:strVal val="visible"/>
                                      </p:to>
                                    </p:set>
                                    <p:animEffect transition="in" filter="barn(inVertical)">
                                      <p:cBhvr>
                                        <p:cTn id="12" dur="500"/>
                                        <p:tgtEl>
                                          <p:spTgt spid="21">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23">
                                            <p:txEl>
                                              <p:pRg st="0" end="0"/>
                                            </p:txEl>
                                          </p:spTgt>
                                        </p:tgtEl>
                                        <p:attrNameLst>
                                          <p:attrName>style.visibility</p:attrName>
                                        </p:attrNameLst>
                                      </p:cBhvr>
                                      <p:to>
                                        <p:strVal val="visible"/>
                                      </p:to>
                                    </p:set>
                                    <p:animEffect transition="in" filter="barn(inVertical)">
                                      <p:cBhvr>
                                        <p:cTn id="17" dur="500"/>
                                        <p:tgtEl>
                                          <p:spTgt spid="2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2"/>
                                        </p:tgtEl>
                                        <p:attrNameLst>
                                          <p:attrName>style.visibility</p:attrName>
                                        </p:attrNameLst>
                                      </p:cBhvr>
                                      <p:to>
                                        <p:strVal val="visible"/>
                                      </p:to>
                                    </p:set>
                                    <p:animEffect transition="in" filter="fade">
                                      <p:cBhvr>
                                        <p:cTn id="22" dur="500"/>
                                        <p:tgtEl>
                                          <p:spTgt spid="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minimax</a:t>
            </a:r>
            <a:r>
              <a:rPr lang="ja-JP" altLang="en-US" dirty="0"/>
              <a:t>法</a:t>
            </a:r>
            <a:endParaRPr kumimoji="1" lang="ja-JP" altLang="en-US" dirty="0"/>
          </a:p>
        </p:txBody>
      </p:sp>
      <p:sp>
        <p:nvSpPr>
          <p:cNvPr id="3" name="コンテンツ プレースホルダー 2"/>
          <p:cNvSpPr>
            <a:spLocks noGrp="1"/>
          </p:cNvSpPr>
          <p:nvPr>
            <p:ph idx="1"/>
          </p:nvPr>
        </p:nvSpPr>
        <p:spPr>
          <a:xfrm>
            <a:off x="822959" y="758816"/>
            <a:ext cx="7543801" cy="623936"/>
          </a:xfrm>
        </p:spPr>
        <p:txBody>
          <a:bodyPr/>
          <a:lstStyle/>
          <a:p>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71</a:t>
            </a:fld>
            <a:endParaRPr lang="ja-JP" altLang="en-US" dirty="0"/>
          </a:p>
        </p:txBody>
      </p:sp>
      <p:grpSp>
        <p:nvGrpSpPr>
          <p:cNvPr id="30" name="グループ化 29"/>
          <p:cNvGrpSpPr/>
          <p:nvPr/>
        </p:nvGrpSpPr>
        <p:grpSpPr>
          <a:xfrm>
            <a:off x="268180" y="1889308"/>
            <a:ext cx="8653357" cy="4455473"/>
            <a:chOff x="268180" y="1889308"/>
            <a:chExt cx="8653357" cy="4455473"/>
          </a:xfrm>
        </p:grpSpPr>
        <p:sp>
          <p:nvSpPr>
            <p:cNvPr id="5" name="楕円 19">
              <a:extLst>
                <a:ext uri="{FF2B5EF4-FFF2-40B4-BE49-F238E27FC236}">
                  <a16:creationId xmlns:a16="http://schemas.microsoft.com/office/drawing/2014/main" id="{C3A38CDE-7027-4CD0-812A-A579F92E280A}"/>
                </a:ext>
              </a:extLst>
            </p:cNvPr>
            <p:cNvSpPr/>
            <p:nvPr/>
          </p:nvSpPr>
          <p:spPr>
            <a:xfrm>
              <a:off x="8201537"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6" name="楕円 19">
              <a:extLst>
                <a:ext uri="{FF2B5EF4-FFF2-40B4-BE49-F238E27FC236}">
                  <a16:creationId xmlns:a16="http://schemas.microsoft.com/office/drawing/2014/main" id="{C3A38CDE-7027-4CD0-812A-A579F92E280A}"/>
                </a:ext>
              </a:extLst>
            </p:cNvPr>
            <p:cNvSpPr/>
            <p:nvPr/>
          </p:nvSpPr>
          <p:spPr>
            <a:xfrm>
              <a:off x="7336150"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7" name="楕円 19">
              <a:extLst>
                <a:ext uri="{FF2B5EF4-FFF2-40B4-BE49-F238E27FC236}">
                  <a16:creationId xmlns:a16="http://schemas.microsoft.com/office/drawing/2014/main" id="{C3A38CDE-7027-4CD0-812A-A579F92E280A}"/>
                </a:ext>
              </a:extLst>
            </p:cNvPr>
            <p:cNvSpPr/>
            <p:nvPr/>
          </p:nvSpPr>
          <p:spPr>
            <a:xfrm>
              <a:off x="6235205"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8" name="楕円 19">
              <a:extLst>
                <a:ext uri="{FF2B5EF4-FFF2-40B4-BE49-F238E27FC236}">
                  <a16:creationId xmlns:a16="http://schemas.microsoft.com/office/drawing/2014/main" id="{C3A38CDE-7027-4CD0-812A-A579F92E280A}"/>
                </a:ext>
              </a:extLst>
            </p:cNvPr>
            <p:cNvSpPr/>
            <p:nvPr/>
          </p:nvSpPr>
          <p:spPr>
            <a:xfrm>
              <a:off x="5369818"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9" name="楕円 19">
              <a:extLst>
                <a:ext uri="{FF2B5EF4-FFF2-40B4-BE49-F238E27FC236}">
                  <a16:creationId xmlns:a16="http://schemas.microsoft.com/office/drawing/2014/main" id="{C3A38CDE-7027-4CD0-812A-A579F92E280A}"/>
                </a:ext>
              </a:extLst>
            </p:cNvPr>
            <p:cNvSpPr/>
            <p:nvPr/>
          </p:nvSpPr>
          <p:spPr>
            <a:xfrm>
              <a:off x="4343961"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0" name="楕円 19">
              <a:extLst>
                <a:ext uri="{FF2B5EF4-FFF2-40B4-BE49-F238E27FC236}">
                  <a16:creationId xmlns:a16="http://schemas.microsoft.com/office/drawing/2014/main" id="{C3A38CDE-7027-4CD0-812A-A579F92E280A}"/>
                </a:ext>
              </a:extLst>
            </p:cNvPr>
            <p:cNvSpPr/>
            <p:nvPr/>
          </p:nvSpPr>
          <p:spPr>
            <a:xfrm>
              <a:off x="3478574"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 name="楕円 19">
              <a:extLst>
                <a:ext uri="{FF2B5EF4-FFF2-40B4-BE49-F238E27FC236}">
                  <a16:creationId xmlns:a16="http://schemas.microsoft.com/office/drawing/2014/main" id="{C3A38CDE-7027-4CD0-812A-A579F92E280A}"/>
                </a:ext>
              </a:extLst>
            </p:cNvPr>
            <p:cNvSpPr/>
            <p:nvPr/>
          </p:nvSpPr>
          <p:spPr>
            <a:xfrm>
              <a:off x="2377629"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 name="楕円 19">
              <a:extLst>
                <a:ext uri="{FF2B5EF4-FFF2-40B4-BE49-F238E27FC236}">
                  <a16:creationId xmlns:a16="http://schemas.microsoft.com/office/drawing/2014/main" id="{C3A38CDE-7027-4CD0-812A-A579F92E280A}"/>
                </a:ext>
              </a:extLst>
            </p:cNvPr>
            <p:cNvSpPr/>
            <p:nvPr/>
          </p:nvSpPr>
          <p:spPr>
            <a:xfrm>
              <a:off x="1512242"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14" name="直線コネクタ 13"/>
            <p:cNvCxnSpPr>
              <a:stCxn id="12" idx="0"/>
              <a:endCxn id="23" idx="3"/>
            </p:cNvCxnSpPr>
            <p:nvPr/>
          </p:nvCxnSpPr>
          <p:spPr>
            <a:xfrm flipV="1">
              <a:off x="1872242" y="4951319"/>
              <a:ext cx="197629"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 name="直線コネクタ 15"/>
            <p:cNvCxnSpPr>
              <a:stCxn id="11" idx="0"/>
              <a:endCxn id="23" idx="5"/>
            </p:cNvCxnSpPr>
            <p:nvPr/>
          </p:nvCxnSpPr>
          <p:spPr>
            <a:xfrm flipH="1" flipV="1">
              <a:off x="2578987" y="4951319"/>
              <a:ext cx="158642"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3" name="楕円 19">
              <a:extLst>
                <a:ext uri="{FF2B5EF4-FFF2-40B4-BE49-F238E27FC236}">
                  <a16:creationId xmlns:a16="http://schemas.microsoft.com/office/drawing/2014/main" id="{C3A38CDE-7027-4CD0-812A-A579F92E280A}"/>
                </a:ext>
              </a:extLst>
            </p:cNvPr>
            <p:cNvSpPr/>
            <p:nvPr/>
          </p:nvSpPr>
          <p:spPr>
            <a:xfrm>
              <a:off x="1964429"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4" name="楕円 19">
              <a:extLst>
                <a:ext uri="{FF2B5EF4-FFF2-40B4-BE49-F238E27FC236}">
                  <a16:creationId xmlns:a16="http://schemas.microsoft.com/office/drawing/2014/main" id="{C3A38CDE-7027-4CD0-812A-A579F92E280A}"/>
                </a:ext>
              </a:extLst>
            </p:cNvPr>
            <p:cNvSpPr/>
            <p:nvPr/>
          </p:nvSpPr>
          <p:spPr>
            <a:xfrm>
              <a:off x="3877857"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5" name="楕円 19">
              <a:extLst>
                <a:ext uri="{FF2B5EF4-FFF2-40B4-BE49-F238E27FC236}">
                  <a16:creationId xmlns:a16="http://schemas.microsoft.com/office/drawing/2014/main" id="{C3A38CDE-7027-4CD0-812A-A579F92E280A}"/>
                </a:ext>
              </a:extLst>
            </p:cNvPr>
            <p:cNvSpPr/>
            <p:nvPr/>
          </p:nvSpPr>
          <p:spPr>
            <a:xfrm>
              <a:off x="5808308"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6" name="楕円 19">
              <a:extLst>
                <a:ext uri="{FF2B5EF4-FFF2-40B4-BE49-F238E27FC236}">
                  <a16:creationId xmlns:a16="http://schemas.microsoft.com/office/drawing/2014/main" id="{C3A38CDE-7027-4CD0-812A-A579F92E280A}"/>
                </a:ext>
              </a:extLst>
            </p:cNvPr>
            <p:cNvSpPr/>
            <p:nvPr/>
          </p:nvSpPr>
          <p:spPr>
            <a:xfrm>
              <a:off x="7738759"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7" name="楕円 19">
              <a:extLst>
                <a:ext uri="{FF2B5EF4-FFF2-40B4-BE49-F238E27FC236}">
                  <a16:creationId xmlns:a16="http://schemas.microsoft.com/office/drawing/2014/main" id="{C3A38CDE-7027-4CD0-812A-A579F92E280A}"/>
                </a:ext>
              </a:extLst>
            </p:cNvPr>
            <p:cNvSpPr/>
            <p:nvPr/>
          </p:nvSpPr>
          <p:spPr>
            <a:xfrm>
              <a:off x="3004484" y="2989376"/>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8" name="楕円 19">
              <a:extLst>
                <a:ext uri="{FF2B5EF4-FFF2-40B4-BE49-F238E27FC236}">
                  <a16:creationId xmlns:a16="http://schemas.microsoft.com/office/drawing/2014/main" id="{C3A38CDE-7027-4CD0-812A-A579F92E280A}"/>
                </a:ext>
              </a:extLst>
            </p:cNvPr>
            <p:cNvSpPr/>
            <p:nvPr/>
          </p:nvSpPr>
          <p:spPr>
            <a:xfrm>
              <a:off x="6767493" y="2989376"/>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9" name="楕円 19">
              <a:extLst>
                <a:ext uri="{FF2B5EF4-FFF2-40B4-BE49-F238E27FC236}">
                  <a16:creationId xmlns:a16="http://schemas.microsoft.com/office/drawing/2014/main" id="{C3A38CDE-7027-4CD0-812A-A579F92E280A}"/>
                </a:ext>
              </a:extLst>
            </p:cNvPr>
            <p:cNvSpPr/>
            <p:nvPr/>
          </p:nvSpPr>
          <p:spPr>
            <a:xfrm>
              <a:off x="4861691" y="1889308"/>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31" name="直線コネクタ 30"/>
            <p:cNvCxnSpPr>
              <a:stCxn id="29" idx="3"/>
              <a:endCxn id="27" idx="0"/>
            </p:cNvCxnSpPr>
            <p:nvPr/>
          </p:nvCxnSpPr>
          <p:spPr>
            <a:xfrm flipH="1">
              <a:off x="3364484" y="2503866"/>
              <a:ext cx="1602649" cy="4855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 name="直線コネクタ 33"/>
            <p:cNvCxnSpPr>
              <a:stCxn id="29" idx="5"/>
              <a:endCxn id="28" idx="0"/>
            </p:cNvCxnSpPr>
            <p:nvPr/>
          </p:nvCxnSpPr>
          <p:spPr>
            <a:xfrm>
              <a:off x="5476249" y="2503866"/>
              <a:ext cx="1651244" cy="4855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7" name="直線コネクタ 36"/>
            <p:cNvCxnSpPr>
              <a:stCxn id="27" idx="3"/>
              <a:endCxn id="23" idx="0"/>
            </p:cNvCxnSpPr>
            <p:nvPr/>
          </p:nvCxnSpPr>
          <p:spPr>
            <a:xfrm flipH="1">
              <a:off x="2324429" y="3603934"/>
              <a:ext cx="785497"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0" name="直線コネクタ 39"/>
            <p:cNvCxnSpPr>
              <a:stCxn id="27" idx="5"/>
              <a:endCxn id="24" idx="0"/>
            </p:cNvCxnSpPr>
            <p:nvPr/>
          </p:nvCxnSpPr>
          <p:spPr>
            <a:xfrm>
              <a:off x="3619042" y="3603934"/>
              <a:ext cx="618815"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3" name="直線コネクタ 42"/>
            <p:cNvCxnSpPr>
              <a:stCxn id="28" idx="3"/>
              <a:endCxn id="25" idx="0"/>
            </p:cNvCxnSpPr>
            <p:nvPr/>
          </p:nvCxnSpPr>
          <p:spPr>
            <a:xfrm flipH="1">
              <a:off x="6168308" y="3603934"/>
              <a:ext cx="704627"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6" name="直線コネクタ 45"/>
            <p:cNvCxnSpPr>
              <a:stCxn id="28" idx="5"/>
              <a:endCxn id="26" idx="0"/>
            </p:cNvCxnSpPr>
            <p:nvPr/>
          </p:nvCxnSpPr>
          <p:spPr>
            <a:xfrm>
              <a:off x="7382051" y="3603934"/>
              <a:ext cx="716708"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9" name="直線コネクタ 48"/>
            <p:cNvCxnSpPr>
              <a:stCxn id="24" idx="3"/>
              <a:endCxn id="10" idx="0"/>
            </p:cNvCxnSpPr>
            <p:nvPr/>
          </p:nvCxnSpPr>
          <p:spPr>
            <a:xfrm flipH="1">
              <a:off x="3838574" y="4951319"/>
              <a:ext cx="144725"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 name="直線コネクタ 51"/>
            <p:cNvCxnSpPr>
              <a:stCxn id="24" idx="5"/>
              <a:endCxn id="9" idx="0"/>
            </p:cNvCxnSpPr>
            <p:nvPr/>
          </p:nvCxnSpPr>
          <p:spPr>
            <a:xfrm>
              <a:off x="4492415" y="4951319"/>
              <a:ext cx="211546"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5" name="直線コネクタ 54"/>
            <p:cNvCxnSpPr>
              <a:stCxn id="25" idx="3"/>
              <a:endCxn id="8" idx="0"/>
            </p:cNvCxnSpPr>
            <p:nvPr/>
          </p:nvCxnSpPr>
          <p:spPr>
            <a:xfrm flipH="1">
              <a:off x="5729818" y="4951319"/>
              <a:ext cx="183932"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8" name="直線コネクタ 57"/>
            <p:cNvCxnSpPr>
              <a:stCxn id="25" idx="5"/>
              <a:endCxn id="7" idx="0"/>
            </p:cNvCxnSpPr>
            <p:nvPr/>
          </p:nvCxnSpPr>
          <p:spPr>
            <a:xfrm>
              <a:off x="6422866" y="4951319"/>
              <a:ext cx="172339"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1" name="直線コネクタ 60"/>
            <p:cNvCxnSpPr>
              <a:stCxn id="26" idx="3"/>
              <a:endCxn id="6" idx="0"/>
            </p:cNvCxnSpPr>
            <p:nvPr/>
          </p:nvCxnSpPr>
          <p:spPr>
            <a:xfrm flipH="1">
              <a:off x="7696150" y="4951319"/>
              <a:ext cx="148051"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4" name="直線コネクタ 63"/>
            <p:cNvCxnSpPr>
              <a:stCxn id="26" idx="5"/>
              <a:endCxn id="5" idx="0"/>
            </p:cNvCxnSpPr>
            <p:nvPr/>
          </p:nvCxnSpPr>
          <p:spPr>
            <a:xfrm>
              <a:off x="8353317" y="4951319"/>
              <a:ext cx="208220"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6" name="テキスト ボックス 65">
              <a:extLst>
                <a:ext uri="{FF2B5EF4-FFF2-40B4-BE49-F238E27FC236}">
                  <a16:creationId xmlns:a16="http://schemas.microsoft.com/office/drawing/2014/main" id="{D22F2AE1-F4BF-490C-93C6-B2785FBA3AC9}"/>
                </a:ext>
              </a:extLst>
            </p:cNvPr>
            <p:cNvSpPr txBox="1"/>
            <p:nvPr/>
          </p:nvSpPr>
          <p:spPr>
            <a:xfrm>
              <a:off x="3102453" y="1980351"/>
              <a:ext cx="1244062" cy="400110"/>
            </a:xfrm>
            <a:prstGeom prst="rect">
              <a:avLst/>
            </a:prstGeom>
            <a:noFill/>
          </p:spPr>
          <p:txBody>
            <a:bodyPr wrap="square" rtlCol="0">
              <a:spAutoFit/>
            </a:bodyPr>
            <a:lstStyle/>
            <a:p>
              <a:r>
                <a:rPr kumimoji="1" lang="ja-JP" altLang="en-US" sz="2000" dirty="0"/>
                <a:t>自分の番</a:t>
              </a:r>
            </a:p>
          </p:txBody>
        </p:sp>
        <p:sp>
          <p:nvSpPr>
            <p:cNvPr id="67" name="テキスト ボックス 66">
              <a:extLst>
                <a:ext uri="{FF2B5EF4-FFF2-40B4-BE49-F238E27FC236}">
                  <a16:creationId xmlns:a16="http://schemas.microsoft.com/office/drawing/2014/main" id="{A04F69D7-5357-4C3C-BD7D-60671754E8F0}"/>
                </a:ext>
              </a:extLst>
            </p:cNvPr>
            <p:cNvSpPr txBox="1"/>
            <p:nvPr/>
          </p:nvSpPr>
          <p:spPr>
            <a:xfrm>
              <a:off x="1414943" y="3120878"/>
              <a:ext cx="1244062" cy="400110"/>
            </a:xfrm>
            <a:prstGeom prst="rect">
              <a:avLst/>
            </a:prstGeom>
            <a:noFill/>
          </p:spPr>
          <p:txBody>
            <a:bodyPr wrap="square" rtlCol="0">
              <a:spAutoFit/>
            </a:bodyPr>
            <a:lstStyle/>
            <a:p>
              <a:r>
                <a:rPr kumimoji="1" lang="ja-JP" altLang="en-US" sz="2000" dirty="0"/>
                <a:t>相手の番</a:t>
              </a:r>
            </a:p>
          </p:txBody>
        </p:sp>
        <p:sp>
          <p:nvSpPr>
            <p:cNvPr id="68" name="テキスト ボックス 67">
              <a:extLst>
                <a:ext uri="{FF2B5EF4-FFF2-40B4-BE49-F238E27FC236}">
                  <a16:creationId xmlns:a16="http://schemas.microsoft.com/office/drawing/2014/main" id="{A04F69D7-5357-4C3C-BD7D-60671754E8F0}"/>
                </a:ext>
              </a:extLst>
            </p:cNvPr>
            <p:cNvSpPr txBox="1"/>
            <p:nvPr/>
          </p:nvSpPr>
          <p:spPr>
            <a:xfrm>
              <a:off x="268180" y="5784726"/>
              <a:ext cx="1244062" cy="400110"/>
            </a:xfrm>
            <a:prstGeom prst="rect">
              <a:avLst/>
            </a:prstGeom>
            <a:noFill/>
          </p:spPr>
          <p:txBody>
            <a:bodyPr wrap="square" rtlCol="0">
              <a:spAutoFit/>
            </a:bodyPr>
            <a:lstStyle/>
            <a:p>
              <a:r>
                <a:rPr kumimoji="1" lang="ja-JP" altLang="en-US" sz="2000" dirty="0"/>
                <a:t>相手の番</a:t>
              </a:r>
            </a:p>
          </p:txBody>
        </p:sp>
        <p:sp>
          <p:nvSpPr>
            <p:cNvPr id="69" name="テキスト ボックス 68">
              <a:extLst>
                <a:ext uri="{FF2B5EF4-FFF2-40B4-BE49-F238E27FC236}">
                  <a16:creationId xmlns:a16="http://schemas.microsoft.com/office/drawing/2014/main" id="{D22F2AE1-F4BF-490C-93C6-B2785FBA3AC9}"/>
                </a:ext>
              </a:extLst>
            </p:cNvPr>
            <p:cNvSpPr txBox="1"/>
            <p:nvPr/>
          </p:nvSpPr>
          <p:spPr>
            <a:xfrm>
              <a:off x="582081" y="4496706"/>
              <a:ext cx="1244062" cy="400110"/>
            </a:xfrm>
            <a:prstGeom prst="rect">
              <a:avLst/>
            </a:prstGeom>
            <a:noFill/>
          </p:spPr>
          <p:txBody>
            <a:bodyPr wrap="square" rtlCol="0">
              <a:spAutoFit/>
            </a:bodyPr>
            <a:lstStyle/>
            <a:p>
              <a:r>
                <a:rPr kumimoji="1" lang="ja-JP" altLang="en-US" sz="2000" dirty="0"/>
                <a:t>自分の番</a:t>
              </a:r>
            </a:p>
          </p:txBody>
        </p:sp>
      </p:grpSp>
    </p:spTree>
    <p:extLst>
      <p:ext uri="{BB962C8B-B14F-4D97-AF65-F5344CB8AC3E}">
        <p14:creationId xmlns:p14="http://schemas.microsoft.com/office/powerpoint/2010/main" val="410677359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ja-JP" altLang="en-US" dirty="0"/>
              <a:t>モンテカルロ法の特徴</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72</a:t>
            </a:fld>
            <a:endParaRPr lang="ja-JP" altLang="en-US" dirty="0"/>
          </a:p>
        </p:txBody>
      </p:sp>
      <p:sp>
        <p:nvSpPr>
          <p:cNvPr id="5" name="二等辺三角形 4"/>
          <p:cNvSpPr/>
          <p:nvPr/>
        </p:nvSpPr>
        <p:spPr>
          <a:xfrm>
            <a:off x="82518" y="4067644"/>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6" name="円/楕円 5"/>
          <p:cNvSpPr/>
          <p:nvPr/>
        </p:nvSpPr>
        <p:spPr>
          <a:xfrm>
            <a:off x="2132844" y="3300331"/>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7" name="直線コネクタ 6"/>
          <p:cNvCxnSpPr>
            <a:stCxn id="12" idx="1"/>
            <a:endCxn id="6" idx="4"/>
          </p:cNvCxnSpPr>
          <p:nvPr/>
        </p:nvCxnSpPr>
        <p:spPr>
          <a:xfrm flipH="1" flipV="1">
            <a:off x="2240844" y="3516331"/>
            <a:ext cx="1581726" cy="3669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 name="直線コネクタ 7"/>
          <p:cNvCxnSpPr>
            <a:stCxn id="6" idx="4"/>
            <a:endCxn id="15" idx="0"/>
          </p:cNvCxnSpPr>
          <p:nvPr/>
        </p:nvCxnSpPr>
        <p:spPr>
          <a:xfrm flipH="1">
            <a:off x="612870" y="3516331"/>
            <a:ext cx="1627974" cy="33531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 name="直線コネクタ 8"/>
          <p:cNvCxnSpPr>
            <a:stCxn id="13" idx="0"/>
            <a:endCxn id="6" idx="4"/>
          </p:cNvCxnSpPr>
          <p:nvPr/>
        </p:nvCxnSpPr>
        <p:spPr>
          <a:xfrm flipH="1" flipV="1">
            <a:off x="2240844" y="3516331"/>
            <a:ext cx="553222" cy="335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 name="直線コネクタ 9"/>
          <p:cNvCxnSpPr>
            <a:stCxn id="14" idx="0"/>
            <a:endCxn id="6" idx="4"/>
          </p:cNvCxnSpPr>
          <p:nvPr/>
        </p:nvCxnSpPr>
        <p:spPr>
          <a:xfrm flipV="1">
            <a:off x="1732629" y="3516331"/>
            <a:ext cx="508215" cy="3353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 name="テキスト ボックス 10"/>
          <p:cNvSpPr txBox="1"/>
          <p:nvPr/>
        </p:nvSpPr>
        <p:spPr>
          <a:xfrm>
            <a:off x="2380579" y="3174961"/>
            <a:ext cx="1723549" cy="461665"/>
          </a:xfrm>
          <a:prstGeom prst="rect">
            <a:avLst/>
          </a:prstGeom>
          <a:noFill/>
        </p:spPr>
        <p:txBody>
          <a:bodyPr wrap="none" rtlCol="0">
            <a:spAutoFit/>
          </a:bodyPr>
          <a:lstStyle/>
          <a:p>
            <a:r>
              <a:rPr kumimoji="1" lang="ja-JP" altLang="en-US" sz="2400" dirty="0"/>
              <a:t>現在の盤面</a:t>
            </a:r>
          </a:p>
        </p:txBody>
      </p:sp>
      <p:sp>
        <p:nvSpPr>
          <p:cNvPr id="12" name="円/楕円 11"/>
          <p:cNvSpPr/>
          <p:nvPr/>
        </p:nvSpPr>
        <p:spPr>
          <a:xfrm>
            <a:off x="3790938" y="3851644"/>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3" name="円/楕円 12"/>
          <p:cNvSpPr/>
          <p:nvPr/>
        </p:nvSpPr>
        <p:spPr>
          <a:xfrm>
            <a:off x="2686066" y="3851641"/>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4" name="円/楕円 13"/>
          <p:cNvSpPr/>
          <p:nvPr/>
        </p:nvSpPr>
        <p:spPr>
          <a:xfrm>
            <a:off x="1624629" y="3851642"/>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 name="円/楕円 14"/>
          <p:cNvSpPr/>
          <p:nvPr/>
        </p:nvSpPr>
        <p:spPr>
          <a:xfrm>
            <a:off x="504870" y="385164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6" name="二等辺三角形 15"/>
          <p:cNvSpPr/>
          <p:nvPr/>
        </p:nvSpPr>
        <p:spPr>
          <a:xfrm>
            <a:off x="1188252" y="4067642"/>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7" name="二等辺三角形 16"/>
          <p:cNvSpPr/>
          <p:nvPr/>
        </p:nvSpPr>
        <p:spPr>
          <a:xfrm>
            <a:off x="226345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8" name="二等辺三角形 17"/>
          <p:cNvSpPr/>
          <p:nvPr/>
        </p:nvSpPr>
        <p:spPr>
          <a:xfrm>
            <a:off x="336682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9" name="テキスト ボックス 18"/>
          <p:cNvSpPr txBox="1"/>
          <p:nvPr/>
        </p:nvSpPr>
        <p:spPr>
          <a:xfrm>
            <a:off x="4115941" y="3728810"/>
            <a:ext cx="1415772" cy="461665"/>
          </a:xfrm>
          <a:prstGeom prst="rect">
            <a:avLst/>
          </a:prstGeom>
          <a:noFill/>
        </p:spPr>
        <p:txBody>
          <a:bodyPr wrap="none" rtlCol="0">
            <a:spAutoFit/>
          </a:bodyPr>
          <a:lstStyle/>
          <a:p>
            <a:r>
              <a:rPr kumimoji="1" lang="ja-JP" altLang="en-US" sz="2400" dirty="0"/>
              <a:t>次の操作</a:t>
            </a:r>
          </a:p>
        </p:txBody>
      </p:sp>
      <p:sp>
        <p:nvSpPr>
          <p:cNvPr id="20" name="円/楕円 19"/>
          <p:cNvSpPr/>
          <p:nvPr/>
        </p:nvSpPr>
        <p:spPr>
          <a:xfrm>
            <a:off x="3618572" y="62524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乗算記号 20"/>
          <p:cNvSpPr/>
          <p:nvPr/>
        </p:nvSpPr>
        <p:spPr>
          <a:xfrm>
            <a:off x="3304816" y="6198472"/>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2" name="円/楕円 21"/>
          <p:cNvSpPr/>
          <p:nvPr/>
        </p:nvSpPr>
        <p:spPr>
          <a:xfrm>
            <a:off x="3937439"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22"/>
          <p:cNvSpPr/>
          <p:nvPr/>
        </p:nvSpPr>
        <p:spPr>
          <a:xfrm>
            <a:off x="4256306"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円/楕円 23"/>
          <p:cNvSpPr/>
          <p:nvPr/>
        </p:nvSpPr>
        <p:spPr>
          <a:xfrm>
            <a:off x="2573070" y="62450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24"/>
          <p:cNvSpPr/>
          <p:nvPr/>
        </p:nvSpPr>
        <p:spPr>
          <a:xfrm>
            <a:off x="2301455" y="6248269"/>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25"/>
          <p:cNvSpPr/>
          <p:nvPr/>
        </p:nvSpPr>
        <p:spPr>
          <a:xfrm>
            <a:off x="2844685" y="625138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円/楕円 26"/>
          <p:cNvSpPr/>
          <p:nvPr/>
        </p:nvSpPr>
        <p:spPr>
          <a:xfrm>
            <a:off x="3104194" y="6255585"/>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乗算記号 27"/>
          <p:cNvSpPr/>
          <p:nvPr/>
        </p:nvSpPr>
        <p:spPr>
          <a:xfrm>
            <a:off x="848031"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9" name="乗算記号 28"/>
          <p:cNvSpPr/>
          <p:nvPr/>
        </p:nvSpPr>
        <p:spPr>
          <a:xfrm>
            <a:off x="6553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0" name="乗算記号 29"/>
          <p:cNvSpPr/>
          <p:nvPr/>
        </p:nvSpPr>
        <p:spPr>
          <a:xfrm>
            <a:off x="119785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1" name="乗算記号 30"/>
          <p:cNvSpPr/>
          <p:nvPr/>
        </p:nvSpPr>
        <p:spPr>
          <a:xfrm>
            <a:off x="323409"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2" name="乗算記号 31"/>
          <p:cNvSpPr/>
          <p:nvPr/>
        </p:nvSpPr>
        <p:spPr>
          <a:xfrm>
            <a:off x="145834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3" name="乗算記号 32"/>
          <p:cNvSpPr/>
          <p:nvPr/>
        </p:nvSpPr>
        <p:spPr>
          <a:xfrm>
            <a:off x="171380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4" name="乗算記号 33"/>
          <p:cNvSpPr/>
          <p:nvPr/>
        </p:nvSpPr>
        <p:spPr>
          <a:xfrm>
            <a:off x="1981607"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5" name="円/楕円 34"/>
          <p:cNvSpPr/>
          <p:nvPr/>
        </p:nvSpPr>
        <p:spPr>
          <a:xfrm>
            <a:off x="634742" y="622622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円/楕円 36"/>
          <p:cNvSpPr/>
          <p:nvPr/>
        </p:nvSpPr>
        <p:spPr>
          <a:xfrm>
            <a:off x="4643532" y="5128344"/>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乗算記号 37"/>
          <p:cNvSpPr/>
          <p:nvPr/>
        </p:nvSpPr>
        <p:spPr>
          <a:xfrm>
            <a:off x="4594859" y="5357069"/>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9" name="テキスト ボックス 38"/>
          <p:cNvSpPr txBox="1"/>
          <p:nvPr/>
        </p:nvSpPr>
        <p:spPr>
          <a:xfrm>
            <a:off x="4869430" y="5033904"/>
            <a:ext cx="633507" cy="646331"/>
          </a:xfrm>
          <a:prstGeom prst="rect">
            <a:avLst/>
          </a:prstGeom>
          <a:noFill/>
        </p:spPr>
        <p:txBody>
          <a:bodyPr wrap="none" rtlCol="0">
            <a:spAutoFit/>
          </a:bodyPr>
          <a:lstStyle/>
          <a:p>
            <a:r>
              <a:rPr kumimoji="1" lang="ja-JP" altLang="en-US" dirty="0"/>
              <a:t>勝ち</a:t>
            </a:r>
            <a:endParaRPr kumimoji="1" lang="en-US" altLang="ja-JP" dirty="0"/>
          </a:p>
          <a:p>
            <a:r>
              <a:rPr lang="ja-JP" altLang="en-US" dirty="0"/>
              <a:t>負け</a:t>
            </a:r>
            <a:endParaRPr kumimoji="1" lang="ja-JP" altLang="en-US" dirty="0"/>
          </a:p>
        </p:txBody>
      </p:sp>
      <p:grpSp>
        <p:nvGrpSpPr>
          <p:cNvPr id="49" name="グループ化 48"/>
          <p:cNvGrpSpPr/>
          <p:nvPr/>
        </p:nvGrpSpPr>
        <p:grpSpPr>
          <a:xfrm>
            <a:off x="627921" y="4262243"/>
            <a:ext cx="4157799" cy="471823"/>
            <a:chOff x="610705" y="4498325"/>
            <a:chExt cx="4157799" cy="471823"/>
          </a:xfrm>
        </p:grpSpPr>
        <p:sp>
          <p:nvSpPr>
            <p:cNvPr id="74" name="テキスト ボックス 73"/>
            <p:cNvSpPr txBox="1"/>
            <p:nvPr/>
          </p:nvSpPr>
          <p:spPr>
            <a:xfrm>
              <a:off x="610705" y="4508483"/>
              <a:ext cx="748923" cy="461665"/>
            </a:xfrm>
            <a:prstGeom prst="rect">
              <a:avLst/>
            </a:prstGeom>
            <a:noFill/>
          </p:spPr>
          <p:txBody>
            <a:bodyPr wrap="none" rtlCol="0">
              <a:spAutoFit/>
            </a:bodyPr>
            <a:lstStyle/>
            <a:p>
              <a:r>
                <a:rPr lang="en-US" altLang="ja-JP" sz="2400" dirty="0">
                  <a:solidFill>
                    <a:srgbClr val="00B050"/>
                  </a:solidFill>
                </a:rPr>
                <a:t>30</a:t>
              </a:r>
              <a:r>
                <a:rPr kumimoji="1" lang="en-US" altLang="ja-JP" sz="2400" dirty="0">
                  <a:solidFill>
                    <a:srgbClr val="00B050"/>
                  </a:solidFill>
                </a:rPr>
                <a:t>%</a:t>
              </a:r>
              <a:endParaRPr kumimoji="1" lang="ja-JP" altLang="en-US" sz="2400" dirty="0">
                <a:solidFill>
                  <a:srgbClr val="00B050"/>
                </a:solidFill>
              </a:endParaRPr>
            </a:p>
          </p:txBody>
        </p:sp>
        <p:sp>
          <p:nvSpPr>
            <p:cNvPr id="75" name="テキスト ボックス 74"/>
            <p:cNvSpPr txBox="1"/>
            <p:nvPr/>
          </p:nvSpPr>
          <p:spPr>
            <a:xfrm>
              <a:off x="1753809" y="4508483"/>
              <a:ext cx="748923" cy="461665"/>
            </a:xfrm>
            <a:prstGeom prst="rect">
              <a:avLst/>
            </a:prstGeom>
            <a:noFill/>
          </p:spPr>
          <p:txBody>
            <a:bodyPr wrap="none" rtlCol="0">
              <a:spAutoFit/>
            </a:bodyPr>
            <a:lstStyle/>
            <a:p>
              <a:r>
                <a:rPr lang="en-US" altLang="ja-JP" sz="2400" dirty="0">
                  <a:solidFill>
                    <a:srgbClr val="00B050"/>
                  </a:solidFill>
                </a:rPr>
                <a:t>20</a:t>
              </a:r>
              <a:r>
                <a:rPr kumimoji="1" lang="en-US" altLang="ja-JP" sz="2400" dirty="0">
                  <a:solidFill>
                    <a:srgbClr val="00B050"/>
                  </a:solidFill>
                </a:rPr>
                <a:t>%</a:t>
              </a:r>
              <a:endParaRPr kumimoji="1" lang="ja-JP" altLang="en-US" sz="2400" dirty="0">
                <a:solidFill>
                  <a:srgbClr val="00B050"/>
                </a:solidFill>
              </a:endParaRPr>
            </a:p>
          </p:txBody>
        </p:sp>
        <p:sp>
          <p:nvSpPr>
            <p:cNvPr id="76" name="テキスト ボックス 75"/>
            <p:cNvSpPr txBox="1"/>
            <p:nvPr/>
          </p:nvSpPr>
          <p:spPr>
            <a:xfrm>
              <a:off x="2812099" y="4498325"/>
              <a:ext cx="748923" cy="461665"/>
            </a:xfrm>
            <a:prstGeom prst="rect">
              <a:avLst/>
            </a:prstGeom>
            <a:noFill/>
          </p:spPr>
          <p:txBody>
            <a:bodyPr wrap="none" rtlCol="0">
              <a:spAutoFit/>
            </a:bodyPr>
            <a:lstStyle/>
            <a:p>
              <a:r>
                <a:rPr kumimoji="1" lang="en-US" altLang="ja-JP" sz="2400" dirty="0">
                  <a:solidFill>
                    <a:srgbClr val="00B050"/>
                  </a:solidFill>
                </a:rPr>
                <a:t>80%</a:t>
              </a:r>
              <a:endParaRPr kumimoji="1" lang="ja-JP" altLang="en-US" sz="2400" dirty="0">
                <a:solidFill>
                  <a:srgbClr val="00B050"/>
                </a:solidFill>
              </a:endParaRPr>
            </a:p>
          </p:txBody>
        </p:sp>
        <p:sp>
          <p:nvSpPr>
            <p:cNvPr id="77" name="テキスト ボックス 76"/>
            <p:cNvSpPr txBox="1"/>
            <p:nvPr/>
          </p:nvSpPr>
          <p:spPr>
            <a:xfrm>
              <a:off x="4019581" y="4508483"/>
              <a:ext cx="748923" cy="461665"/>
            </a:xfrm>
            <a:prstGeom prst="rect">
              <a:avLst/>
            </a:prstGeom>
            <a:noFill/>
          </p:spPr>
          <p:txBody>
            <a:bodyPr wrap="none" rtlCol="0">
              <a:spAutoFit/>
            </a:bodyPr>
            <a:lstStyle/>
            <a:p>
              <a:r>
                <a:rPr kumimoji="1" lang="en-US" altLang="ja-JP" sz="2400" dirty="0">
                  <a:solidFill>
                    <a:srgbClr val="00B050"/>
                  </a:solidFill>
                </a:rPr>
                <a:t>90%</a:t>
              </a:r>
              <a:endParaRPr kumimoji="1" lang="ja-JP" altLang="en-US" sz="2400" dirty="0">
                <a:solidFill>
                  <a:srgbClr val="00B050"/>
                </a:solidFill>
              </a:endParaRPr>
            </a:p>
          </p:txBody>
        </p:sp>
      </p:grpSp>
      <p:sp>
        <p:nvSpPr>
          <p:cNvPr id="70" name="コンテンツ プレースホルダー 2"/>
          <p:cNvSpPr txBox="1">
            <a:spLocks/>
          </p:cNvSpPr>
          <p:nvPr/>
        </p:nvSpPr>
        <p:spPr>
          <a:xfrm>
            <a:off x="372082" y="1678430"/>
            <a:ext cx="4088040" cy="567875"/>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プレイアウト数を増やす</a:t>
            </a:r>
          </a:p>
        </p:txBody>
      </p:sp>
      <p:sp>
        <p:nvSpPr>
          <p:cNvPr id="71" name="正方形/長方形 70"/>
          <p:cNvSpPr/>
          <p:nvPr/>
        </p:nvSpPr>
        <p:spPr>
          <a:xfrm>
            <a:off x="4744593" y="1645225"/>
            <a:ext cx="4298054" cy="523220"/>
          </a:xfrm>
          <a:prstGeom prst="rect">
            <a:avLst/>
          </a:prstGeom>
        </p:spPr>
        <p:txBody>
          <a:bodyPr wrap="square">
            <a:spAutoFit/>
          </a:bodyPr>
          <a:lstStyle/>
          <a:p>
            <a:r>
              <a:rPr lang="ja-JP" altLang="en-US" sz="2800" dirty="0">
                <a:solidFill>
                  <a:srgbClr val="0070C0"/>
                </a:solidFill>
              </a:rPr>
              <a:t>選択を間違える</a:t>
            </a:r>
            <a:r>
              <a:rPr lang="ja-JP" altLang="en-US" sz="2800" dirty="0"/>
              <a:t>ことが減る</a:t>
            </a:r>
            <a:endParaRPr lang="en-US" altLang="ja-JP" sz="2800" dirty="0"/>
          </a:p>
        </p:txBody>
      </p:sp>
      <p:sp>
        <p:nvSpPr>
          <p:cNvPr id="73" name="下矢印 72"/>
          <p:cNvSpPr/>
          <p:nvPr/>
        </p:nvSpPr>
        <p:spPr>
          <a:xfrm rot="16200000">
            <a:off x="4237114" y="1746899"/>
            <a:ext cx="443849" cy="3069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正方形/長方形 51"/>
          <p:cNvSpPr/>
          <p:nvPr/>
        </p:nvSpPr>
        <p:spPr>
          <a:xfrm>
            <a:off x="5542570" y="3056049"/>
            <a:ext cx="3518912" cy="1754326"/>
          </a:xfrm>
          <a:prstGeom prst="rect">
            <a:avLst/>
          </a:prstGeom>
          <a:ln>
            <a:solidFill>
              <a:srgbClr val="FF0000"/>
            </a:solidFill>
          </a:ln>
        </p:spPr>
        <p:txBody>
          <a:bodyPr wrap="none">
            <a:spAutoFit/>
          </a:bodyPr>
          <a:lstStyle/>
          <a:p>
            <a:r>
              <a:rPr lang="ja-JP" altLang="en-US" sz="3600" dirty="0">
                <a:solidFill>
                  <a:srgbClr val="FF0000"/>
                </a:solidFill>
              </a:rPr>
              <a:t>どれくらいやれば</a:t>
            </a:r>
            <a:endParaRPr lang="en-US" altLang="ja-JP" sz="3600" dirty="0">
              <a:solidFill>
                <a:srgbClr val="FF0000"/>
              </a:solidFill>
            </a:endParaRPr>
          </a:p>
          <a:p>
            <a:r>
              <a:rPr lang="ja-JP" altLang="en-US" sz="3600" dirty="0">
                <a:solidFill>
                  <a:srgbClr val="FF0000"/>
                </a:solidFill>
              </a:rPr>
              <a:t>間違えなくなる</a:t>
            </a:r>
            <a:endParaRPr lang="en-US" altLang="ja-JP" sz="3600" dirty="0">
              <a:solidFill>
                <a:srgbClr val="FF0000"/>
              </a:solidFill>
            </a:endParaRPr>
          </a:p>
          <a:p>
            <a:r>
              <a:rPr lang="ja-JP" altLang="en-US" sz="3600" dirty="0">
                <a:solidFill>
                  <a:srgbClr val="FF0000"/>
                </a:solidFill>
              </a:rPr>
              <a:t>のか？</a:t>
            </a:r>
            <a:endParaRPr lang="en-US" altLang="ja-JP" sz="3600" dirty="0">
              <a:solidFill>
                <a:srgbClr val="FF0000"/>
              </a:solidFill>
            </a:endParaRPr>
          </a:p>
        </p:txBody>
      </p:sp>
      <p:sp>
        <p:nvSpPr>
          <p:cNvPr id="3" name="正方形/長方形 2">
            <a:extLst>
              <a:ext uri="{FF2B5EF4-FFF2-40B4-BE49-F238E27FC236}">
                <a16:creationId xmlns:a16="http://schemas.microsoft.com/office/drawing/2014/main" id="{FF4D83E1-EEA3-4479-A427-2B0FCAFF87B0}"/>
              </a:ext>
            </a:extLst>
          </p:cNvPr>
          <p:cNvSpPr/>
          <p:nvPr/>
        </p:nvSpPr>
        <p:spPr>
          <a:xfrm>
            <a:off x="359128" y="2214230"/>
            <a:ext cx="8770930" cy="461665"/>
          </a:xfrm>
          <a:prstGeom prst="rect">
            <a:avLst/>
          </a:prstGeom>
        </p:spPr>
        <p:txBody>
          <a:bodyPr wrap="square">
            <a:spAutoFit/>
          </a:bodyPr>
          <a:lstStyle/>
          <a:p>
            <a:r>
              <a:rPr lang="ja-JP" altLang="en-US" sz="2400" dirty="0">
                <a:solidFill>
                  <a:srgbClr val="0070C0"/>
                </a:solidFill>
              </a:rPr>
              <a:t>選択を間違える</a:t>
            </a:r>
            <a:r>
              <a:rPr lang="ja-JP" altLang="en-US" sz="2400" dirty="0"/>
              <a:t>・・・実際の勝率が低い操作を選択する</a:t>
            </a:r>
          </a:p>
        </p:txBody>
      </p:sp>
      <p:sp>
        <p:nvSpPr>
          <p:cNvPr id="57" name="コンテンツ プレースホルダー 2">
            <a:extLst>
              <a:ext uri="{FF2B5EF4-FFF2-40B4-BE49-F238E27FC236}">
                <a16:creationId xmlns:a16="http://schemas.microsoft.com/office/drawing/2014/main" id="{4793D32F-DA76-493E-9B2D-31CBD88265A9}"/>
              </a:ext>
            </a:extLst>
          </p:cNvPr>
          <p:cNvSpPr txBox="1">
            <a:spLocks/>
          </p:cNvSpPr>
          <p:nvPr/>
        </p:nvSpPr>
        <p:spPr>
          <a:xfrm>
            <a:off x="473433" y="923933"/>
            <a:ext cx="8043549" cy="485061"/>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モンテカルロ法は一番勝率が高そうな操作を選択する</a:t>
            </a:r>
          </a:p>
        </p:txBody>
      </p:sp>
      <p:sp>
        <p:nvSpPr>
          <p:cNvPr id="54" name="テキスト ボックス 53"/>
          <p:cNvSpPr txBox="1"/>
          <p:nvPr/>
        </p:nvSpPr>
        <p:spPr>
          <a:xfrm>
            <a:off x="4513865" y="6446719"/>
            <a:ext cx="1467068" cy="400110"/>
          </a:xfrm>
          <a:prstGeom prst="rect">
            <a:avLst/>
          </a:prstGeom>
          <a:noFill/>
        </p:spPr>
        <p:txBody>
          <a:bodyPr wrap="none" rtlCol="0">
            <a:spAutoFit/>
          </a:bodyPr>
          <a:lstStyle/>
          <a:p>
            <a:r>
              <a:rPr kumimoji="1" lang="ja-JP" altLang="en-US" sz="2000" dirty="0"/>
              <a:t>実際の勝率</a:t>
            </a:r>
          </a:p>
        </p:txBody>
      </p:sp>
      <p:grpSp>
        <p:nvGrpSpPr>
          <p:cNvPr id="55" name="グループ化 54"/>
          <p:cNvGrpSpPr/>
          <p:nvPr/>
        </p:nvGrpSpPr>
        <p:grpSpPr>
          <a:xfrm>
            <a:off x="222555" y="6452540"/>
            <a:ext cx="4157799" cy="471823"/>
            <a:chOff x="612870" y="4089115"/>
            <a:chExt cx="4157799" cy="471823"/>
          </a:xfrm>
        </p:grpSpPr>
        <p:sp>
          <p:nvSpPr>
            <p:cNvPr id="56" name="テキスト ボックス 55"/>
            <p:cNvSpPr txBox="1"/>
            <p:nvPr/>
          </p:nvSpPr>
          <p:spPr>
            <a:xfrm>
              <a:off x="612870" y="4099273"/>
              <a:ext cx="748923" cy="461665"/>
            </a:xfrm>
            <a:prstGeom prst="rect">
              <a:avLst/>
            </a:prstGeom>
            <a:noFill/>
          </p:spPr>
          <p:txBody>
            <a:bodyPr wrap="none" rtlCol="0">
              <a:spAutoFit/>
            </a:bodyPr>
            <a:lstStyle/>
            <a:p>
              <a:r>
                <a:rPr kumimoji="1" lang="en-US" altLang="ja-JP" sz="2400" dirty="0"/>
                <a:t>21%</a:t>
              </a:r>
              <a:endParaRPr kumimoji="1" lang="ja-JP" altLang="en-US" sz="2400" dirty="0"/>
            </a:p>
          </p:txBody>
        </p:sp>
        <p:sp>
          <p:nvSpPr>
            <p:cNvPr id="58" name="テキスト ボックス 57"/>
            <p:cNvSpPr txBox="1"/>
            <p:nvPr/>
          </p:nvSpPr>
          <p:spPr>
            <a:xfrm>
              <a:off x="1755974" y="4099273"/>
              <a:ext cx="748923" cy="461665"/>
            </a:xfrm>
            <a:prstGeom prst="rect">
              <a:avLst/>
            </a:prstGeom>
            <a:noFill/>
          </p:spPr>
          <p:txBody>
            <a:bodyPr wrap="none" rtlCol="0">
              <a:spAutoFit/>
            </a:bodyPr>
            <a:lstStyle/>
            <a:p>
              <a:r>
                <a:rPr kumimoji="1" lang="en-US" altLang="ja-JP" sz="2400" dirty="0"/>
                <a:t>14%</a:t>
              </a:r>
              <a:endParaRPr kumimoji="1" lang="ja-JP" altLang="en-US" sz="2400" dirty="0"/>
            </a:p>
          </p:txBody>
        </p:sp>
        <p:sp>
          <p:nvSpPr>
            <p:cNvPr id="59" name="テキスト ボックス 58"/>
            <p:cNvSpPr txBox="1"/>
            <p:nvPr/>
          </p:nvSpPr>
          <p:spPr>
            <a:xfrm>
              <a:off x="2814264" y="4089115"/>
              <a:ext cx="748923" cy="461665"/>
            </a:xfrm>
            <a:prstGeom prst="rect">
              <a:avLst/>
            </a:prstGeom>
            <a:noFill/>
          </p:spPr>
          <p:txBody>
            <a:bodyPr wrap="none" rtlCol="0">
              <a:spAutoFit/>
            </a:bodyPr>
            <a:lstStyle/>
            <a:p>
              <a:r>
                <a:rPr kumimoji="1" lang="en-US" altLang="ja-JP" sz="2400" dirty="0"/>
                <a:t>73%</a:t>
              </a:r>
              <a:endParaRPr kumimoji="1" lang="ja-JP" altLang="en-US" sz="2400" dirty="0"/>
            </a:p>
          </p:txBody>
        </p:sp>
        <p:sp>
          <p:nvSpPr>
            <p:cNvPr id="60" name="テキスト ボックス 59"/>
            <p:cNvSpPr txBox="1"/>
            <p:nvPr/>
          </p:nvSpPr>
          <p:spPr>
            <a:xfrm>
              <a:off x="4021746" y="4099273"/>
              <a:ext cx="748923" cy="461665"/>
            </a:xfrm>
            <a:prstGeom prst="rect">
              <a:avLst/>
            </a:prstGeom>
            <a:noFill/>
          </p:spPr>
          <p:txBody>
            <a:bodyPr wrap="none" rtlCol="0">
              <a:spAutoFit/>
            </a:bodyPr>
            <a:lstStyle/>
            <a:p>
              <a:r>
                <a:rPr kumimoji="1" lang="en-US" altLang="ja-JP" sz="2400" dirty="0"/>
                <a:t>88%</a:t>
              </a:r>
              <a:endParaRPr kumimoji="1" lang="ja-JP" altLang="en-US" sz="2400" dirty="0"/>
            </a:p>
          </p:txBody>
        </p:sp>
      </p:grpSp>
      <p:sp>
        <p:nvSpPr>
          <p:cNvPr id="61" name="円/楕円 60"/>
          <p:cNvSpPr/>
          <p:nvPr/>
        </p:nvSpPr>
        <p:spPr>
          <a:xfrm>
            <a:off x="1810510" y="595941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円/楕円 61"/>
          <p:cNvSpPr/>
          <p:nvPr/>
        </p:nvSpPr>
        <p:spPr>
          <a:xfrm>
            <a:off x="3845676" y="5941690"/>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乗算記号 62"/>
          <p:cNvSpPr/>
          <p:nvPr/>
        </p:nvSpPr>
        <p:spPr>
          <a:xfrm>
            <a:off x="215939" y="5897524"/>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64" name="円/楕円 63"/>
          <p:cNvSpPr/>
          <p:nvPr/>
        </p:nvSpPr>
        <p:spPr>
          <a:xfrm>
            <a:off x="4104128" y="5951524"/>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円/楕円 64"/>
          <p:cNvSpPr/>
          <p:nvPr/>
        </p:nvSpPr>
        <p:spPr>
          <a:xfrm>
            <a:off x="3570349" y="5967137"/>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円/楕円 65"/>
          <p:cNvSpPr/>
          <p:nvPr/>
        </p:nvSpPr>
        <p:spPr>
          <a:xfrm>
            <a:off x="4007941" y="570410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円/楕円 66"/>
          <p:cNvSpPr/>
          <p:nvPr/>
        </p:nvSpPr>
        <p:spPr>
          <a:xfrm>
            <a:off x="3696350" y="5697137"/>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円/楕円 67"/>
          <p:cNvSpPr/>
          <p:nvPr/>
        </p:nvSpPr>
        <p:spPr>
          <a:xfrm>
            <a:off x="3844732" y="5452177"/>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乗算記号 68"/>
          <p:cNvSpPr/>
          <p:nvPr/>
        </p:nvSpPr>
        <p:spPr>
          <a:xfrm>
            <a:off x="2550612" y="5909235"/>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8" name="円/楕円 77"/>
          <p:cNvSpPr/>
          <p:nvPr/>
        </p:nvSpPr>
        <p:spPr>
          <a:xfrm>
            <a:off x="2888194" y="596658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円/楕円 79"/>
          <p:cNvSpPr/>
          <p:nvPr/>
        </p:nvSpPr>
        <p:spPr>
          <a:xfrm>
            <a:off x="2693046" y="5701826"/>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1" name="円/楕円 80"/>
          <p:cNvSpPr/>
          <p:nvPr/>
        </p:nvSpPr>
        <p:spPr>
          <a:xfrm>
            <a:off x="2421117" y="571373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円/楕円 81"/>
          <p:cNvSpPr/>
          <p:nvPr/>
        </p:nvSpPr>
        <p:spPr>
          <a:xfrm>
            <a:off x="1545678" y="595714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3" name="円/楕円 82"/>
          <p:cNvSpPr/>
          <p:nvPr/>
        </p:nvSpPr>
        <p:spPr>
          <a:xfrm>
            <a:off x="582929" y="594701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 name="円/楕円 83"/>
          <p:cNvSpPr/>
          <p:nvPr/>
        </p:nvSpPr>
        <p:spPr>
          <a:xfrm>
            <a:off x="855282" y="5974389"/>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5" name="乗算記号 84"/>
          <p:cNvSpPr/>
          <p:nvPr/>
        </p:nvSpPr>
        <p:spPr>
          <a:xfrm>
            <a:off x="291434" y="5659732"/>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6" name="乗算記号 85"/>
          <p:cNvSpPr/>
          <p:nvPr/>
        </p:nvSpPr>
        <p:spPr>
          <a:xfrm>
            <a:off x="564011" y="5640969"/>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7" name="乗算記号 86"/>
          <p:cNvSpPr/>
          <p:nvPr/>
        </p:nvSpPr>
        <p:spPr>
          <a:xfrm>
            <a:off x="474342" y="5403087"/>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8" name="乗算記号 87"/>
          <p:cNvSpPr/>
          <p:nvPr/>
        </p:nvSpPr>
        <p:spPr>
          <a:xfrm>
            <a:off x="1243179" y="5887690"/>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9" name="乗算記号 88"/>
          <p:cNvSpPr/>
          <p:nvPr/>
        </p:nvSpPr>
        <p:spPr>
          <a:xfrm>
            <a:off x="1435920" y="5678431"/>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0" name="乗算記号 89"/>
          <p:cNvSpPr/>
          <p:nvPr/>
        </p:nvSpPr>
        <p:spPr>
          <a:xfrm>
            <a:off x="1689326" y="5668177"/>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1" name="乗算記号 90"/>
          <p:cNvSpPr/>
          <p:nvPr/>
        </p:nvSpPr>
        <p:spPr>
          <a:xfrm>
            <a:off x="1572658" y="5394840"/>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2" name="乗算記号 91"/>
          <p:cNvSpPr/>
          <p:nvPr/>
        </p:nvSpPr>
        <p:spPr>
          <a:xfrm>
            <a:off x="2291622" y="5913137"/>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3" name="円/楕円 92"/>
          <p:cNvSpPr/>
          <p:nvPr/>
        </p:nvSpPr>
        <p:spPr>
          <a:xfrm>
            <a:off x="2594887" y="542455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997945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2"/>
                                        </p:tgtEl>
                                        <p:attrNameLst>
                                          <p:attrName>style.visibility</p:attrName>
                                        </p:attrNameLst>
                                      </p:cBhvr>
                                      <p:to>
                                        <p:strVal val="visible"/>
                                      </p:to>
                                    </p:set>
                                    <p:animEffect transition="in" filter="fade">
                                      <p:cBhvr>
                                        <p:cTn id="7"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ja-JP" altLang="en-US" dirty="0"/>
              <a:t>モンテカルロ法の特徴</a:t>
            </a:r>
            <a:endParaRPr kumimoji="1" lang="ja-JP" altLang="en-US" dirty="0"/>
          </a:p>
        </p:txBody>
      </p:sp>
      <p:sp>
        <p:nvSpPr>
          <p:cNvPr id="3" name="コンテンツ プレースホルダー 2"/>
          <p:cNvSpPr>
            <a:spLocks noGrp="1"/>
          </p:cNvSpPr>
          <p:nvPr>
            <p:ph idx="1"/>
          </p:nvPr>
        </p:nvSpPr>
        <p:spPr>
          <a:xfrm>
            <a:off x="473435" y="2655673"/>
            <a:ext cx="4088040" cy="567875"/>
          </a:xfrm>
        </p:spPr>
        <p:txBody>
          <a:bodyPr/>
          <a:lstStyle/>
          <a:p>
            <a:r>
              <a:rPr kumimoji="1" lang="ja-JP" altLang="en-US" dirty="0"/>
              <a:t>プレイアウト数を増やす</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73</a:t>
            </a:fld>
            <a:endParaRPr lang="ja-JP" altLang="en-US" dirty="0"/>
          </a:p>
        </p:txBody>
      </p:sp>
      <p:sp>
        <p:nvSpPr>
          <p:cNvPr id="5" name="二等辺三角形 4"/>
          <p:cNvSpPr/>
          <p:nvPr/>
        </p:nvSpPr>
        <p:spPr>
          <a:xfrm>
            <a:off x="82518" y="4067644"/>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6" name="円/楕円 5"/>
          <p:cNvSpPr/>
          <p:nvPr/>
        </p:nvSpPr>
        <p:spPr>
          <a:xfrm>
            <a:off x="2132844" y="3300331"/>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7" name="直線コネクタ 6"/>
          <p:cNvCxnSpPr>
            <a:stCxn id="12" idx="1"/>
            <a:endCxn id="6" idx="4"/>
          </p:cNvCxnSpPr>
          <p:nvPr/>
        </p:nvCxnSpPr>
        <p:spPr>
          <a:xfrm flipH="1" flipV="1">
            <a:off x="2240844" y="3516331"/>
            <a:ext cx="1581726" cy="3669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 name="直線コネクタ 7"/>
          <p:cNvCxnSpPr>
            <a:stCxn id="6" idx="4"/>
            <a:endCxn id="15" idx="0"/>
          </p:cNvCxnSpPr>
          <p:nvPr/>
        </p:nvCxnSpPr>
        <p:spPr>
          <a:xfrm flipH="1">
            <a:off x="612870" y="3516331"/>
            <a:ext cx="1627974" cy="33531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 name="直線コネクタ 8"/>
          <p:cNvCxnSpPr>
            <a:stCxn id="13" idx="0"/>
            <a:endCxn id="6" idx="4"/>
          </p:cNvCxnSpPr>
          <p:nvPr/>
        </p:nvCxnSpPr>
        <p:spPr>
          <a:xfrm flipH="1" flipV="1">
            <a:off x="2240844" y="3516331"/>
            <a:ext cx="553222" cy="335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 name="直線コネクタ 9"/>
          <p:cNvCxnSpPr>
            <a:stCxn id="14" idx="0"/>
            <a:endCxn id="6" idx="4"/>
          </p:cNvCxnSpPr>
          <p:nvPr/>
        </p:nvCxnSpPr>
        <p:spPr>
          <a:xfrm flipV="1">
            <a:off x="1732629" y="3516331"/>
            <a:ext cx="508215" cy="3353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 name="テキスト ボックス 10"/>
          <p:cNvSpPr txBox="1"/>
          <p:nvPr/>
        </p:nvSpPr>
        <p:spPr>
          <a:xfrm>
            <a:off x="2380579" y="3174961"/>
            <a:ext cx="1723549" cy="461665"/>
          </a:xfrm>
          <a:prstGeom prst="rect">
            <a:avLst/>
          </a:prstGeom>
          <a:noFill/>
        </p:spPr>
        <p:txBody>
          <a:bodyPr wrap="none" rtlCol="0">
            <a:spAutoFit/>
          </a:bodyPr>
          <a:lstStyle/>
          <a:p>
            <a:r>
              <a:rPr kumimoji="1" lang="ja-JP" altLang="en-US" sz="2400" dirty="0"/>
              <a:t>現在の盤面</a:t>
            </a:r>
          </a:p>
        </p:txBody>
      </p:sp>
      <p:sp>
        <p:nvSpPr>
          <p:cNvPr id="12" name="円/楕円 11"/>
          <p:cNvSpPr/>
          <p:nvPr/>
        </p:nvSpPr>
        <p:spPr>
          <a:xfrm>
            <a:off x="3790938" y="3851644"/>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3" name="円/楕円 12"/>
          <p:cNvSpPr/>
          <p:nvPr/>
        </p:nvSpPr>
        <p:spPr>
          <a:xfrm>
            <a:off x="2686066" y="3851641"/>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4" name="円/楕円 13"/>
          <p:cNvSpPr/>
          <p:nvPr/>
        </p:nvSpPr>
        <p:spPr>
          <a:xfrm>
            <a:off x="1624629" y="3851642"/>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 name="円/楕円 14"/>
          <p:cNvSpPr/>
          <p:nvPr/>
        </p:nvSpPr>
        <p:spPr>
          <a:xfrm>
            <a:off x="504870" y="385164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6" name="二等辺三角形 15"/>
          <p:cNvSpPr/>
          <p:nvPr/>
        </p:nvSpPr>
        <p:spPr>
          <a:xfrm>
            <a:off x="1188252" y="4067642"/>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7" name="二等辺三角形 16"/>
          <p:cNvSpPr/>
          <p:nvPr/>
        </p:nvSpPr>
        <p:spPr>
          <a:xfrm>
            <a:off x="226345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8" name="二等辺三角形 17"/>
          <p:cNvSpPr/>
          <p:nvPr/>
        </p:nvSpPr>
        <p:spPr>
          <a:xfrm>
            <a:off x="336682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9" name="テキスト ボックス 18"/>
          <p:cNvSpPr txBox="1"/>
          <p:nvPr/>
        </p:nvSpPr>
        <p:spPr>
          <a:xfrm>
            <a:off x="4115941" y="3728810"/>
            <a:ext cx="1415772" cy="461665"/>
          </a:xfrm>
          <a:prstGeom prst="rect">
            <a:avLst/>
          </a:prstGeom>
          <a:noFill/>
        </p:spPr>
        <p:txBody>
          <a:bodyPr wrap="none" rtlCol="0">
            <a:spAutoFit/>
          </a:bodyPr>
          <a:lstStyle/>
          <a:p>
            <a:r>
              <a:rPr kumimoji="1" lang="ja-JP" altLang="en-US" sz="2400" dirty="0"/>
              <a:t>次の操作</a:t>
            </a:r>
          </a:p>
        </p:txBody>
      </p:sp>
      <p:sp>
        <p:nvSpPr>
          <p:cNvPr id="20" name="円/楕円 19"/>
          <p:cNvSpPr/>
          <p:nvPr/>
        </p:nvSpPr>
        <p:spPr>
          <a:xfrm>
            <a:off x="3618572" y="62524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乗算記号 20"/>
          <p:cNvSpPr/>
          <p:nvPr/>
        </p:nvSpPr>
        <p:spPr>
          <a:xfrm>
            <a:off x="3304816" y="6198472"/>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2" name="円/楕円 21"/>
          <p:cNvSpPr/>
          <p:nvPr/>
        </p:nvSpPr>
        <p:spPr>
          <a:xfrm>
            <a:off x="3937439"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22"/>
          <p:cNvSpPr/>
          <p:nvPr/>
        </p:nvSpPr>
        <p:spPr>
          <a:xfrm>
            <a:off x="4256306"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円/楕円 23"/>
          <p:cNvSpPr/>
          <p:nvPr/>
        </p:nvSpPr>
        <p:spPr>
          <a:xfrm>
            <a:off x="2573070" y="62450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24"/>
          <p:cNvSpPr/>
          <p:nvPr/>
        </p:nvSpPr>
        <p:spPr>
          <a:xfrm>
            <a:off x="2301455" y="6248269"/>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25"/>
          <p:cNvSpPr/>
          <p:nvPr/>
        </p:nvSpPr>
        <p:spPr>
          <a:xfrm>
            <a:off x="2844685" y="625138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円/楕円 26"/>
          <p:cNvSpPr/>
          <p:nvPr/>
        </p:nvSpPr>
        <p:spPr>
          <a:xfrm>
            <a:off x="3104194" y="6255585"/>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乗算記号 27"/>
          <p:cNvSpPr/>
          <p:nvPr/>
        </p:nvSpPr>
        <p:spPr>
          <a:xfrm>
            <a:off x="848031"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9" name="乗算記号 28"/>
          <p:cNvSpPr/>
          <p:nvPr/>
        </p:nvSpPr>
        <p:spPr>
          <a:xfrm>
            <a:off x="6553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0" name="乗算記号 29"/>
          <p:cNvSpPr/>
          <p:nvPr/>
        </p:nvSpPr>
        <p:spPr>
          <a:xfrm>
            <a:off x="119785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1" name="乗算記号 30"/>
          <p:cNvSpPr/>
          <p:nvPr/>
        </p:nvSpPr>
        <p:spPr>
          <a:xfrm>
            <a:off x="323409"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2" name="乗算記号 31"/>
          <p:cNvSpPr/>
          <p:nvPr/>
        </p:nvSpPr>
        <p:spPr>
          <a:xfrm>
            <a:off x="145834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3" name="乗算記号 32"/>
          <p:cNvSpPr/>
          <p:nvPr/>
        </p:nvSpPr>
        <p:spPr>
          <a:xfrm>
            <a:off x="171380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4" name="乗算記号 33"/>
          <p:cNvSpPr/>
          <p:nvPr/>
        </p:nvSpPr>
        <p:spPr>
          <a:xfrm>
            <a:off x="1981607"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5" name="円/楕円 34"/>
          <p:cNvSpPr/>
          <p:nvPr/>
        </p:nvSpPr>
        <p:spPr>
          <a:xfrm>
            <a:off x="634742" y="622622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テキスト ボックス 35"/>
          <p:cNvSpPr txBox="1"/>
          <p:nvPr/>
        </p:nvSpPr>
        <p:spPr>
          <a:xfrm>
            <a:off x="1110516" y="6442228"/>
            <a:ext cx="1694695" cy="461665"/>
          </a:xfrm>
          <a:prstGeom prst="rect">
            <a:avLst/>
          </a:prstGeom>
          <a:noFill/>
        </p:spPr>
        <p:txBody>
          <a:bodyPr wrap="none" rtlCol="0">
            <a:spAutoFit/>
          </a:bodyPr>
          <a:lstStyle/>
          <a:p>
            <a:r>
              <a:rPr kumimoji="1" lang="ja-JP" altLang="en-US" sz="2400" dirty="0"/>
              <a:t>ゲーム終了</a:t>
            </a:r>
          </a:p>
        </p:txBody>
      </p:sp>
      <p:sp>
        <p:nvSpPr>
          <p:cNvPr id="37" name="円/楕円 36"/>
          <p:cNvSpPr/>
          <p:nvPr/>
        </p:nvSpPr>
        <p:spPr>
          <a:xfrm>
            <a:off x="4643532" y="5128344"/>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乗算記号 37"/>
          <p:cNvSpPr/>
          <p:nvPr/>
        </p:nvSpPr>
        <p:spPr>
          <a:xfrm>
            <a:off x="4594859" y="5357069"/>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9" name="テキスト ボックス 38"/>
          <p:cNvSpPr txBox="1"/>
          <p:nvPr/>
        </p:nvSpPr>
        <p:spPr>
          <a:xfrm>
            <a:off x="4869430" y="5033904"/>
            <a:ext cx="633507" cy="646331"/>
          </a:xfrm>
          <a:prstGeom prst="rect">
            <a:avLst/>
          </a:prstGeom>
          <a:noFill/>
        </p:spPr>
        <p:txBody>
          <a:bodyPr wrap="none" rtlCol="0">
            <a:spAutoFit/>
          </a:bodyPr>
          <a:lstStyle/>
          <a:p>
            <a:r>
              <a:rPr kumimoji="1" lang="ja-JP" altLang="en-US" dirty="0"/>
              <a:t>勝ち</a:t>
            </a:r>
            <a:endParaRPr kumimoji="1" lang="en-US" altLang="ja-JP" dirty="0"/>
          </a:p>
          <a:p>
            <a:r>
              <a:rPr lang="ja-JP" altLang="en-US" dirty="0"/>
              <a:t>負け</a:t>
            </a:r>
            <a:endParaRPr kumimoji="1" lang="ja-JP" altLang="en-US" dirty="0"/>
          </a:p>
        </p:txBody>
      </p:sp>
      <p:sp>
        <p:nvSpPr>
          <p:cNvPr id="44" name="正方形/長方形 43"/>
          <p:cNvSpPr/>
          <p:nvPr/>
        </p:nvSpPr>
        <p:spPr>
          <a:xfrm>
            <a:off x="5079951" y="2615987"/>
            <a:ext cx="3801402" cy="523220"/>
          </a:xfrm>
          <a:prstGeom prst="rect">
            <a:avLst/>
          </a:prstGeom>
        </p:spPr>
        <p:txBody>
          <a:bodyPr wrap="square">
            <a:spAutoFit/>
          </a:bodyPr>
          <a:lstStyle/>
          <a:p>
            <a:pPr marL="457200" indent="-457200">
              <a:buFont typeface="Arial" panose="020B0604020202020204" pitchFamily="34" charset="0"/>
              <a:buChar char="•"/>
            </a:pPr>
            <a:r>
              <a:rPr lang="ja-JP" altLang="en-US" sz="2800" dirty="0">
                <a:solidFill>
                  <a:srgbClr val="00B050"/>
                </a:solidFill>
              </a:rPr>
              <a:t>選択の精度が上がる</a:t>
            </a:r>
            <a:endParaRPr lang="en-US" altLang="ja-JP" sz="2800" dirty="0">
              <a:solidFill>
                <a:srgbClr val="00B050"/>
              </a:solidFill>
            </a:endParaRPr>
          </a:p>
        </p:txBody>
      </p:sp>
      <p:sp>
        <p:nvSpPr>
          <p:cNvPr id="45" name="下矢印 44"/>
          <p:cNvSpPr/>
          <p:nvPr/>
        </p:nvSpPr>
        <p:spPr>
          <a:xfrm rot="16200000">
            <a:off x="4338467" y="2724142"/>
            <a:ext cx="443849" cy="3069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円/楕円 47"/>
          <p:cNvSpPr/>
          <p:nvPr/>
        </p:nvSpPr>
        <p:spPr>
          <a:xfrm>
            <a:off x="1810510" y="595941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円/楕円 49"/>
          <p:cNvSpPr/>
          <p:nvPr/>
        </p:nvSpPr>
        <p:spPr>
          <a:xfrm>
            <a:off x="3845676" y="5941690"/>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乗算記号 50"/>
          <p:cNvSpPr/>
          <p:nvPr/>
        </p:nvSpPr>
        <p:spPr>
          <a:xfrm>
            <a:off x="215939" y="5897524"/>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nvGrpSpPr>
          <p:cNvPr id="47" name="グループ化 46"/>
          <p:cNvGrpSpPr/>
          <p:nvPr/>
        </p:nvGrpSpPr>
        <p:grpSpPr>
          <a:xfrm>
            <a:off x="625997" y="4267078"/>
            <a:ext cx="4157799" cy="471823"/>
            <a:chOff x="612870" y="4089115"/>
            <a:chExt cx="4157799" cy="471823"/>
          </a:xfrm>
        </p:grpSpPr>
        <p:sp>
          <p:nvSpPr>
            <p:cNvPr id="66" name="テキスト ボックス 65"/>
            <p:cNvSpPr txBox="1"/>
            <p:nvPr/>
          </p:nvSpPr>
          <p:spPr>
            <a:xfrm>
              <a:off x="612870" y="4099273"/>
              <a:ext cx="748923" cy="461665"/>
            </a:xfrm>
            <a:prstGeom prst="rect">
              <a:avLst/>
            </a:prstGeom>
            <a:noFill/>
          </p:spPr>
          <p:txBody>
            <a:bodyPr wrap="none" rtlCol="0">
              <a:spAutoFit/>
            </a:bodyPr>
            <a:lstStyle/>
            <a:p>
              <a:r>
                <a:rPr kumimoji="1" lang="en-US" altLang="ja-JP" sz="2400" dirty="0"/>
                <a:t>25%</a:t>
              </a:r>
              <a:endParaRPr kumimoji="1" lang="ja-JP" altLang="en-US" sz="2400" dirty="0"/>
            </a:p>
          </p:txBody>
        </p:sp>
        <p:sp>
          <p:nvSpPr>
            <p:cNvPr id="67" name="テキスト ボックス 66"/>
            <p:cNvSpPr txBox="1"/>
            <p:nvPr/>
          </p:nvSpPr>
          <p:spPr>
            <a:xfrm>
              <a:off x="1755974" y="4099273"/>
              <a:ext cx="595035" cy="461665"/>
            </a:xfrm>
            <a:prstGeom prst="rect">
              <a:avLst/>
            </a:prstGeom>
            <a:noFill/>
          </p:spPr>
          <p:txBody>
            <a:bodyPr wrap="none" rtlCol="0">
              <a:spAutoFit/>
            </a:bodyPr>
            <a:lstStyle/>
            <a:p>
              <a:r>
                <a:rPr kumimoji="1" lang="en-US" altLang="ja-JP" sz="2400" dirty="0"/>
                <a:t>0%</a:t>
              </a:r>
              <a:endParaRPr kumimoji="1" lang="ja-JP" altLang="en-US" sz="2400" dirty="0"/>
            </a:p>
          </p:txBody>
        </p:sp>
        <p:sp>
          <p:nvSpPr>
            <p:cNvPr id="68" name="テキスト ボックス 67"/>
            <p:cNvSpPr txBox="1"/>
            <p:nvPr/>
          </p:nvSpPr>
          <p:spPr>
            <a:xfrm>
              <a:off x="2814264" y="4089115"/>
              <a:ext cx="902811" cy="461665"/>
            </a:xfrm>
            <a:prstGeom prst="rect">
              <a:avLst/>
            </a:prstGeom>
            <a:noFill/>
          </p:spPr>
          <p:txBody>
            <a:bodyPr wrap="none" rtlCol="0">
              <a:spAutoFit/>
            </a:bodyPr>
            <a:lstStyle/>
            <a:p>
              <a:r>
                <a:rPr kumimoji="1" lang="en-US" altLang="ja-JP" sz="2400" dirty="0"/>
                <a:t>100%</a:t>
              </a:r>
              <a:endParaRPr kumimoji="1" lang="ja-JP" altLang="en-US" sz="2400" dirty="0"/>
            </a:p>
          </p:txBody>
        </p:sp>
        <p:sp>
          <p:nvSpPr>
            <p:cNvPr id="69" name="テキスト ボックス 68"/>
            <p:cNvSpPr txBox="1"/>
            <p:nvPr/>
          </p:nvSpPr>
          <p:spPr>
            <a:xfrm>
              <a:off x="4021746" y="4099273"/>
              <a:ext cx="748923" cy="461665"/>
            </a:xfrm>
            <a:prstGeom prst="rect">
              <a:avLst/>
            </a:prstGeom>
            <a:noFill/>
          </p:spPr>
          <p:txBody>
            <a:bodyPr wrap="none" rtlCol="0">
              <a:spAutoFit/>
            </a:bodyPr>
            <a:lstStyle/>
            <a:p>
              <a:r>
                <a:rPr kumimoji="1" lang="en-US" altLang="ja-JP" sz="2400" dirty="0"/>
                <a:t>75%</a:t>
              </a:r>
              <a:endParaRPr kumimoji="1" lang="ja-JP" altLang="en-US" sz="2400" dirty="0"/>
            </a:p>
          </p:txBody>
        </p:sp>
      </p:grpSp>
      <p:sp>
        <p:nvSpPr>
          <p:cNvPr id="72" name="乗算記号 71"/>
          <p:cNvSpPr/>
          <p:nvPr/>
        </p:nvSpPr>
        <p:spPr>
          <a:xfrm>
            <a:off x="2291622" y="5913137"/>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78" name="コンテンツ プレースホルダー 2"/>
              <p:cNvSpPr txBox="1">
                <a:spLocks/>
              </p:cNvSpPr>
              <p:nvPr/>
            </p:nvSpPr>
            <p:spPr>
              <a:xfrm>
                <a:off x="822960" y="1538220"/>
                <a:ext cx="8058393" cy="1003524"/>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14:m>
                  <m:oMath xmlns:m="http://schemas.openxmlformats.org/officeDocument/2006/math">
                    <m:f>
                      <m:fPr>
                        <m:ctrlPr>
                          <a:rPr lang="en-US" altLang="ja-JP" i="1" smtClean="0">
                            <a:latin typeface="Cambria Math" panose="02040503050406030204" pitchFamily="18" charset="0"/>
                          </a:rPr>
                        </m:ctrlPr>
                      </m:fPr>
                      <m:num>
                        <m:r>
                          <a:rPr lang="ja-JP" altLang="en-US" i="1" smtClean="0">
                            <a:solidFill>
                              <a:srgbClr val="FF0000"/>
                            </a:solidFill>
                            <a:latin typeface="Cambria Math" panose="02040503050406030204" pitchFamily="18" charset="0"/>
                          </a:rPr>
                          <m:t>勝利</m:t>
                        </m:r>
                        <m:r>
                          <a:rPr lang="ja-JP" altLang="en-US" i="1">
                            <a:solidFill>
                              <a:srgbClr val="FF0000"/>
                            </a:solidFill>
                            <a:latin typeface="Cambria Math" panose="02040503050406030204" pitchFamily="18" charset="0"/>
                          </a:rPr>
                          <m:t>する盤面</m:t>
                        </m:r>
                        <m:r>
                          <a:rPr lang="ja-JP" altLang="en-US" i="1" smtClean="0">
                            <a:solidFill>
                              <a:srgbClr val="FF0000"/>
                            </a:solidFill>
                            <a:latin typeface="Cambria Math" panose="02040503050406030204" pitchFamily="18" charset="0"/>
                          </a:rPr>
                          <m:t>の</m:t>
                        </m:r>
                        <m:r>
                          <a:rPr lang="ja-JP" altLang="en-US" i="1">
                            <a:solidFill>
                              <a:srgbClr val="FF0000"/>
                            </a:solidFill>
                            <a:latin typeface="Cambria Math" panose="02040503050406030204" pitchFamily="18" charset="0"/>
                          </a:rPr>
                          <m:t>数</m:t>
                        </m:r>
                      </m:num>
                      <m:den>
                        <m:r>
                          <a:rPr lang="ja-JP" altLang="en-US" i="1" smtClean="0">
                            <a:solidFill>
                              <a:srgbClr val="002060"/>
                            </a:solidFill>
                            <a:latin typeface="Cambria Math" panose="02040503050406030204" pitchFamily="18" charset="0"/>
                          </a:rPr>
                          <m:t>この操作以降</m:t>
                        </m:r>
                        <m:r>
                          <a:rPr lang="ja-JP" altLang="en-US" i="1">
                            <a:solidFill>
                              <a:srgbClr val="002060"/>
                            </a:solidFill>
                            <a:latin typeface="Cambria Math" panose="02040503050406030204" pitchFamily="18" charset="0"/>
                          </a:rPr>
                          <m:t>の</m:t>
                        </m:r>
                        <m:r>
                          <a:rPr lang="ja-JP" altLang="en-US" i="1" smtClean="0">
                            <a:solidFill>
                              <a:srgbClr val="002060"/>
                            </a:solidFill>
                            <a:latin typeface="Cambria Math" panose="02040503050406030204" pitchFamily="18" charset="0"/>
                          </a:rPr>
                          <m:t>全ての</m:t>
                        </m:r>
                        <m:r>
                          <a:rPr lang="ja-JP" altLang="en-US" i="1">
                            <a:solidFill>
                              <a:srgbClr val="002060"/>
                            </a:solidFill>
                            <a:latin typeface="Cambria Math" panose="02040503050406030204" pitchFamily="18" charset="0"/>
                          </a:rPr>
                          <m:t>終了</m:t>
                        </m:r>
                        <m:r>
                          <a:rPr lang="ja-JP" altLang="en-US" i="1" smtClean="0">
                            <a:solidFill>
                              <a:srgbClr val="002060"/>
                            </a:solidFill>
                            <a:latin typeface="Cambria Math" panose="02040503050406030204" pitchFamily="18" charset="0"/>
                          </a:rPr>
                          <m:t>盤面</m:t>
                        </m:r>
                        <m:r>
                          <a:rPr lang="ja-JP" altLang="en-US" i="1">
                            <a:solidFill>
                              <a:srgbClr val="002060"/>
                            </a:solidFill>
                            <a:latin typeface="Cambria Math" panose="02040503050406030204" pitchFamily="18" charset="0"/>
                          </a:rPr>
                          <m:t>の数</m:t>
                        </m:r>
                      </m:den>
                    </m:f>
                  </m:oMath>
                </a14:m>
                <a:r>
                  <a:rPr lang="ja-JP" altLang="en-US" dirty="0"/>
                  <a:t>　が大きい操作</a:t>
                </a:r>
                <a:endParaRPr lang="en-US" altLang="ja-JP" dirty="0"/>
              </a:p>
            </p:txBody>
          </p:sp>
        </mc:Choice>
        <mc:Fallback xmlns="">
          <p:sp>
            <p:nvSpPr>
              <p:cNvPr id="78" name="コンテンツ プレースホルダー 2"/>
              <p:cNvSpPr txBox="1">
                <a:spLocks noRot="1" noChangeAspect="1" noMove="1" noResize="1" noEditPoints="1" noAdjustHandles="1" noChangeArrowheads="1" noChangeShapeType="1" noTextEdit="1"/>
              </p:cNvSpPr>
              <p:nvPr/>
            </p:nvSpPr>
            <p:spPr>
              <a:xfrm>
                <a:off x="822960" y="1538220"/>
                <a:ext cx="8058393" cy="1003524"/>
              </a:xfrm>
              <a:prstGeom prst="rect">
                <a:avLst/>
              </a:prstGeom>
              <a:blipFill rotWithShape="0">
                <a:blip r:embed="rId3"/>
                <a:stretch>
                  <a:fillRect r="-303"/>
                </a:stretch>
              </a:blipFill>
            </p:spPr>
            <p:txBody>
              <a:bodyPr/>
              <a:lstStyle/>
              <a:p>
                <a:r>
                  <a:rPr lang="ja-JP" altLang="en-US">
                    <a:noFill/>
                  </a:rPr>
                  <a:t> </a:t>
                </a:r>
              </a:p>
            </p:txBody>
          </p:sp>
        </mc:Fallback>
      </mc:AlternateContent>
      <p:sp>
        <p:nvSpPr>
          <p:cNvPr id="52" name="コンテンツ プレースホルダー 2"/>
          <p:cNvSpPr txBox="1">
            <a:spLocks/>
          </p:cNvSpPr>
          <p:nvPr/>
        </p:nvSpPr>
        <p:spPr>
          <a:xfrm>
            <a:off x="473435" y="923933"/>
            <a:ext cx="5353433" cy="485061"/>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最終的に勝てる可能性の高い操作</a:t>
            </a:r>
          </a:p>
        </p:txBody>
      </p:sp>
      <p:sp>
        <p:nvSpPr>
          <p:cNvPr id="53" name="下矢印 52"/>
          <p:cNvSpPr/>
          <p:nvPr/>
        </p:nvSpPr>
        <p:spPr>
          <a:xfrm rot="16200000">
            <a:off x="259362" y="1797204"/>
            <a:ext cx="443849" cy="3069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954799543"/>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3"/>
                                        </p:tgtEl>
                                        <p:attrNameLst>
                                          <p:attrName>style.visibility</p:attrName>
                                        </p:attrNameLst>
                                      </p:cBhvr>
                                      <p:to>
                                        <p:strVal val="visible"/>
                                      </p:to>
                                    </p:set>
                                    <p:animEffect transition="in" filter="wipe(left)">
                                      <p:cBhvr>
                                        <p:cTn id="7" dur="500"/>
                                        <p:tgtEl>
                                          <p:spTgt spid="5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8"/>
                                        </p:tgtEl>
                                        <p:attrNameLst>
                                          <p:attrName>style.visibility</p:attrName>
                                        </p:attrNameLst>
                                      </p:cBhvr>
                                      <p:to>
                                        <p:strVal val="visible"/>
                                      </p:to>
                                    </p:set>
                                    <p:animEffect transition="in" filter="wipe(left)">
                                      <p:cBhvr>
                                        <p:cTn id="12" dur="1000"/>
                                        <p:tgtEl>
                                          <p:spTgt spid="7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fade">
                                      <p:cBhvr>
                                        <p:cTn id="17" dur="500"/>
                                        <p:tgtEl>
                                          <p:spTgt spid="3">
                                            <p:txEl>
                                              <p:pRg st="0" end="0"/>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45"/>
                                        </p:tgtEl>
                                        <p:attrNameLst>
                                          <p:attrName>style.visibility</p:attrName>
                                        </p:attrNameLst>
                                      </p:cBhvr>
                                      <p:to>
                                        <p:strVal val="visible"/>
                                      </p:to>
                                    </p:set>
                                    <p:animEffect transition="in" filter="fade">
                                      <p:cBhvr>
                                        <p:cTn id="20" dur="500"/>
                                        <p:tgtEl>
                                          <p:spTgt spid="45"/>
                                        </p:tgtEl>
                                      </p:cBhvr>
                                    </p:animEffect>
                                  </p:childTnLst>
                                </p:cTn>
                              </p:par>
                              <p:par>
                                <p:cTn id="21" presetID="10" presetClass="entr" presetSubtype="0" fill="hold" nodeType="withEffect">
                                  <p:stCondLst>
                                    <p:cond delay="0"/>
                                  </p:stCondLst>
                                  <p:childTnLst>
                                    <p:set>
                                      <p:cBhvr>
                                        <p:cTn id="22" dur="1" fill="hold">
                                          <p:stCondLst>
                                            <p:cond delay="0"/>
                                          </p:stCondLst>
                                        </p:cTn>
                                        <p:tgtEl>
                                          <p:spTgt spid="44">
                                            <p:txEl>
                                              <p:pRg st="0" end="0"/>
                                            </p:txEl>
                                          </p:spTgt>
                                        </p:tgtEl>
                                        <p:attrNameLst>
                                          <p:attrName>style.visibility</p:attrName>
                                        </p:attrNameLst>
                                      </p:cBhvr>
                                      <p:to>
                                        <p:strVal val="visible"/>
                                      </p:to>
                                    </p:set>
                                    <p:animEffect transition="in" filter="fade">
                                      <p:cBhvr>
                                        <p:cTn id="23" dur="500"/>
                                        <p:tgtEl>
                                          <p:spTgt spid="44">
                                            <p:txEl>
                                              <p:pRg st="0" end="0"/>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51"/>
                                        </p:tgtEl>
                                        <p:attrNameLst>
                                          <p:attrName>style.visibility</p:attrName>
                                        </p:attrNameLst>
                                      </p:cBhvr>
                                      <p:to>
                                        <p:strVal val="visible"/>
                                      </p:to>
                                    </p:set>
                                    <p:animEffect transition="in" filter="fade">
                                      <p:cBhvr>
                                        <p:cTn id="28" dur="500"/>
                                        <p:tgtEl>
                                          <p:spTgt spid="51"/>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48"/>
                                        </p:tgtEl>
                                        <p:attrNameLst>
                                          <p:attrName>style.visibility</p:attrName>
                                        </p:attrNameLst>
                                      </p:cBhvr>
                                      <p:to>
                                        <p:strVal val="visible"/>
                                      </p:to>
                                    </p:set>
                                    <p:animEffect transition="in" filter="fade">
                                      <p:cBhvr>
                                        <p:cTn id="31" dur="500"/>
                                        <p:tgtEl>
                                          <p:spTgt spid="48"/>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50"/>
                                        </p:tgtEl>
                                        <p:attrNameLst>
                                          <p:attrName>style.visibility</p:attrName>
                                        </p:attrNameLst>
                                      </p:cBhvr>
                                      <p:to>
                                        <p:strVal val="visible"/>
                                      </p:to>
                                    </p:set>
                                    <p:animEffect transition="in" filter="fade">
                                      <p:cBhvr>
                                        <p:cTn id="34" dur="500"/>
                                        <p:tgtEl>
                                          <p:spTgt spid="50"/>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72"/>
                                        </p:tgtEl>
                                        <p:attrNameLst>
                                          <p:attrName>style.visibility</p:attrName>
                                        </p:attrNameLst>
                                      </p:cBhvr>
                                      <p:to>
                                        <p:strVal val="visible"/>
                                      </p:to>
                                    </p:set>
                                    <p:animEffect transition="in" filter="fade">
                                      <p:cBhvr>
                                        <p:cTn id="37" dur="500"/>
                                        <p:tgtEl>
                                          <p:spTgt spid="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5" grpId="0" animBg="1"/>
      <p:bldP spid="48" grpId="0" animBg="1"/>
      <p:bldP spid="50" grpId="0" animBg="1"/>
      <p:bldP spid="51" grpId="0" animBg="1"/>
      <p:bldP spid="72" grpId="0" animBg="1"/>
      <p:bldP spid="78" grpId="0"/>
      <p:bldP spid="53" grpId="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822959" y="2460978"/>
            <a:ext cx="7543801" cy="3408116"/>
          </a:xfrm>
        </p:spPr>
        <p:txBody>
          <a:bodyPr/>
          <a:lstStyle/>
          <a:p>
            <a:pPr algn="ctr"/>
            <a:r>
              <a:rPr lang="ja-JP" altLang="en-US" sz="6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モンテカルロ法</a:t>
            </a:r>
            <a:endParaRPr lang="en-US" altLang="ja-JP" sz="6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a:p>
            <a:endParaRPr lang="en-US" altLang="ja-JP" sz="6000" dirty="0"/>
          </a:p>
          <a:p>
            <a:r>
              <a:rPr kumimoji="1" lang="ja-JP" altLang="en-US" dirty="0"/>
              <a:t>を使う</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74</a:t>
            </a:fld>
            <a:endParaRPr lang="ja-JP" altLang="en-US" dirty="0"/>
          </a:p>
        </p:txBody>
      </p:sp>
      <p:sp>
        <p:nvSpPr>
          <p:cNvPr id="6" name="タイトル 1"/>
          <p:cNvSpPr>
            <a:spLocks noGrp="1"/>
          </p:cNvSpPr>
          <p:nvPr>
            <p:ph type="title"/>
          </p:nvPr>
        </p:nvSpPr>
        <p:spPr/>
        <p:txBody>
          <a:bodyPr>
            <a:noAutofit/>
          </a:bodyPr>
          <a:lstStyle/>
          <a:p>
            <a:r>
              <a:rPr kumimoji="1" lang="ja-JP" altLang="en-US" dirty="0"/>
              <a:t>今回の試み</a:t>
            </a:r>
          </a:p>
        </p:txBody>
      </p:sp>
    </p:spTree>
    <p:extLst>
      <p:ext uri="{BB962C8B-B14F-4D97-AF65-F5344CB8AC3E}">
        <p14:creationId xmlns:p14="http://schemas.microsoft.com/office/powerpoint/2010/main" val="2840742842"/>
      </p:ext>
    </p:extLst>
  </p:cSld>
  <p:clrMapOvr>
    <a:masterClrMapping/>
  </p:clrMapOvr>
  <p:transition spd="slow">
    <p:randomBar dir="ver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類似したゲーム</a:t>
            </a:r>
          </a:p>
        </p:txBody>
      </p:sp>
      <p:sp>
        <p:nvSpPr>
          <p:cNvPr id="3" name="コンテンツ プレースホルダー 2"/>
          <p:cNvSpPr>
            <a:spLocks noGrp="1"/>
          </p:cNvSpPr>
          <p:nvPr>
            <p:ph idx="1"/>
          </p:nvPr>
        </p:nvSpPr>
        <p:spPr>
          <a:xfrm>
            <a:off x="822959" y="758816"/>
            <a:ext cx="7543801" cy="2526846"/>
          </a:xfrm>
        </p:spPr>
        <p:txBody>
          <a:bodyPr>
            <a:spAutoFit/>
          </a:bodyPr>
          <a:lstStyle/>
          <a:p>
            <a:r>
              <a:rPr kumimoji="1" lang="en-US" altLang="ja-JP" sz="3600" dirty="0">
                <a:solidFill>
                  <a:schemeClr val="accent2"/>
                </a:solidFill>
              </a:rPr>
              <a:t>Honey-Bee</a:t>
            </a:r>
          </a:p>
          <a:p>
            <a:r>
              <a:rPr lang="ja-JP" altLang="en-US" dirty="0"/>
              <a:t>六角形のグリッドグラフ上で行う二人用のゲーム</a:t>
            </a:r>
            <a:endParaRPr lang="en-US" altLang="ja-JP" dirty="0"/>
          </a:p>
          <a:p>
            <a:r>
              <a:rPr kumimoji="1" lang="ja-JP" altLang="en-US" dirty="0"/>
              <a:t>交互に自分の領地の色を変えていくことで自分の領地を拡大し，</a:t>
            </a:r>
            <a:endParaRPr kumimoji="1" lang="en-US" altLang="ja-JP" dirty="0"/>
          </a:p>
          <a:p>
            <a:r>
              <a:rPr kumimoji="1" lang="ja-JP" altLang="en-US" dirty="0"/>
              <a:t>半分以上の点を自分の領地にした方の勝ち．</a:t>
            </a:r>
            <a:endParaRPr kumimoji="1" lang="en-US" altLang="ja-JP"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8</a:t>
            </a:fld>
            <a:endParaRPr lang="ja-JP" altLang="en-US" dirty="0"/>
          </a:p>
        </p:txBody>
      </p:sp>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54477" y="3294769"/>
            <a:ext cx="4440486" cy="3183745"/>
          </a:xfrm>
          <a:prstGeom prst="rect">
            <a:avLst/>
          </a:prstGeom>
        </p:spPr>
      </p:pic>
      <p:sp>
        <p:nvSpPr>
          <p:cNvPr id="6" name="正方形/長方形 5"/>
          <p:cNvSpPr/>
          <p:nvPr/>
        </p:nvSpPr>
        <p:spPr>
          <a:xfrm>
            <a:off x="6502941" y="5955294"/>
            <a:ext cx="1538111" cy="523220"/>
          </a:xfrm>
          <a:prstGeom prst="rect">
            <a:avLst/>
          </a:prstGeom>
        </p:spPr>
        <p:txBody>
          <a:bodyPr wrap="square">
            <a:spAutoFit/>
          </a:bodyPr>
          <a:lstStyle/>
          <a:p>
            <a:pPr algn="ctr"/>
            <a:r>
              <a:rPr lang="en-US" altLang="ja-JP" sz="2800" dirty="0"/>
              <a:t>[</a:t>
            </a:r>
            <a:r>
              <a:rPr lang="en-US" altLang="ja-JP" sz="2800" dirty="0">
                <a:solidFill>
                  <a:prstClr val="black"/>
                </a:solidFill>
              </a:rPr>
              <a:t>RG12</a:t>
            </a:r>
            <a:r>
              <a:rPr lang="en-US" altLang="ja-JP" sz="2800" dirty="0"/>
              <a:t>]</a:t>
            </a:r>
            <a:endParaRPr lang="ja-JP" altLang="en-US" sz="2800" dirty="0"/>
          </a:p>
        </p:txBody>
      </p:sp>
    </p:spTree>
    <p:extLst>
      <p:ext uri="{BB962C8B-B14F-4D97-AF65-F5344CB8AC3E}">
        <p14:creationId xmlns:p14="http://schemas.microsoft.com/office/powerpoint/2010/main" val="31028659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類似したゲーム</a:t>
            </a:r>
          </a:p>
        </p:txBody>
      </p:sp>
      <p:sp>
        <p:nvSpPr>
          <p:cNvPr id="3" name="コンテンツ プレースホルダー 2"/>
          <p:cNvSpPr>
            <a:spLocks noGrp="1"/>
          </p:cNvSpPr>
          <p:nvPr>
            <p:ph idx="1"/>
          </p:nvPr>
        </p:nvSpPr>
        <p:spPr>
          <a:xfrm>
            <a:off x="822959" y="758816"/>
            <a:ext cx="7543801" cy="5109970"/>
          </a:xfrm>
        </p:spPr>
        <p:txBody>
          <a:bodyPr/>
          <a:lstStyle/>
          <a:p>
            <a:r>
              <a:rPr kumimoji="1" lang="en-US" altLang="ja-JP" sz="3600" dirty="0">
                <a:solidFill>
                  <a:schemeClr val="accent2"/>
                </a:solidFill>
              </a:rPr>
              <a:t>Honey-Bee</a:t>
            </a:r>
          </a:p>
          <a:p>
            <a:r>
              <a:rPr lang="ja-JP" altLang="en-US" dirty="0"/>
              <a:t>盤面を</a:t>
            </a:r>
            <a:r>
              <a:rPr kumimoji="1" lang="ja-JP" altLang="en-US" dirty="0"/>
              <a:t>連結グラフに一般化し，</a:t>
            </a:r>
            <a:endParaRPr kumimoji="1" lang="en-US" altLang="ja-JP" dirty="0"/>
          </a:p>
          <a:p>
            <a:r>
              <a:rPr kumimoji="1" lang="ja-JP" altLang="en-US" dirty="0">
                <a:solidFill>
                  <a:srgbClr val="FF0000"/>
                </a:solidFill>
              </a:rPr>
              <a:t>プレイヤーの勝敗を決定する問題</a:t>
            </a:r>
            <a:r>
              <a:rPr kumimoji="1" lang="ja-JP" altLang="en-US" dirty="0"/>
              <a:t>について研究が行われてきた．</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9</a:t>
            </a:fld>
            <a:endParaRPr lang="ja-JP" altLang="en-US" dirty="0"/>
          </a:p>
        </p:txBody>
      </p:sp>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54477" y="3294769"/>
            <a:ext cx="4440486" cy="3183745"/>
          </a:xfrm>
          <a:prstGeom prst="rect">
            <a:avLst/>
          </a:prstGeom>
        </p:spPr>
      </p:pic>
      <p:sp>
        <p:nvSpPr>
          <p:cNvPr id="7" name="正方形/長方形 6"/>
          <p:cNvSpPr/>
          <p:nvPr/>
        </p:nvSpPr>
        <p:spPr>
          <a:xfrm>
            <a:off x="6502941" y="5955294"/>
            <a:ext cx="1538111" cy="523220"/>
          </a:xfrm>
          <a:prstGeom prst="rect">
            <a:avLst/>
          </a:prstGeom>
        </p:spPr>
        <p:txBody>
          <a:bodyPr wrap="square">
            <a:spAutoFit/>
          </a:bodyPr>
          <a:lstStyle/>
          <a:p>
            <a:pPr algn="ctr"/>
            <a:r>
              <a:rPr lang="en-US" altLang="ja-JP" sz="2800" dirty="0"/>
              <a:t>[</a:t>
            </a:r>
            <a:r>
              <a:rPr lang="en-US" altLang="ja-JP" sz="2800" dirty="0">
                <a:solidFill>
                  <a:prstClr val="black"/>
                </a:solidFill>
              </a:rPr>
              <a:t>RG12</a:t>
            </a:r>
            <a:r>
              <a:rPr lang="en-US" altLang="ja-JP" sz="2800" dirty="0"/>
              <a:t>]</a:t>
            </a:r>
            <a:endParaRPr lang="ja-JP" altLang="en-US" sz="2800" dirty="0"/>
          </a:p>
        </p:txBody>
      </p:sp>
    </p:spTree>
    <p:extLst>
      <p:ext uri="{BB962C8B-B14F-4D97-AF65-F5344CB8AC3E}">
        <p14:creationId xmlns:p14="http://schemas.microsoft.com/office/powerpoint/2010/main" val="15741291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周・伊藤研究室">
      <a:majorFont>
        <a:latin typeface="Times New Roman"/>
        <a:ea typeface="ＭＳ Ｐゴシック"/>
        <a:cs typeface=""/>
      </a:majorFont>
      <a:minorFont>
        <a:latin typeface="Times New Roman"/>
        <a:ea typeface="ＭＳ Ｐゴシック"/>
        <a:cs typeface=""/>
      </a:minorFont>
    </a:fontScheme>
    <a:fmtScheme name="反射">
      <a:fillStyleLst>
        <a:solidFill>
          <a:schemeClr val="phClr"/>
        </a:solidFill>
        <a:gradFill rotWithShape="1">
          <a:gsLst>
            <a:gs pos="0">
              <a:schemeClr val="phClr">
                <a:tint val="50000"/>
                <a:alpha val="100000"/>
                <a:satMod val="140000"/>
                <a:lumMod val="105000"/>
              </a:schemeClr>
            </a:gs>
            <a:gs pos="41000">
              <a:schemeClr val="phClr">
                <a:tint val="57000"/>
                <a:satMod val="160000"/>
                <a:lumMod val="99000"/>
              </a:schemeClr>
            </a:gs>
            <a:gs pos="100000">
              <a:schemeClr val="phClr">
                <a:tint val="80000"/>
                <a:satMod val="180000"/>
                <a:lumMod val="104000"/>
              </a:schemeClr>
            </a:gs>
          </a:gsLst>
          <a:lin ang="5400000" scaled="1"/>
        </a:gradFill>
        <a:gradFill rotWithShape="1">
          <a:gsLst>
            <a:gs pos="0">
              <a:schemeClr val="phClr">
                <a:tint val="97000"/>
                <a:satMod val="115000"/>
                <a:lumMod val="114000"/>
              </a:schemeClr>
            </a:gs>
            <a:gs pos="60000">
              <a:schemeClr val="phClr">
                <a:tint val="100000"/>
                <a:shade val="96000"/>
                <a:satMod val="100000"/>
                <a:lumMod val="108000"/>
              </a:schemeClr>
            </a:gs>
            <a:gs pos="100000">
              <a:schemeClr val="phClr">
                <a:shade val="91000"/>
                <a:sat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38100" dist="25400" dir="5400000" rotWithShape="0">
              <a:srgbClr val="000000">
                <a:alpha val="28000"/>
              </a:srgbClr>
            </a:outerShdw>
          </a:effectLst>
        </a:effectStyle>
        <a:effectStyle>
          <a:effectLst>
            <a:outerShdw blurRad="50800" dist="31750" dir="5400000" sy="98000" rotWithShape="0">
              <a:srgbClr val="000000">
                <a:alpha val="47000"/>
              </a:srgbClr>
            </a:outerShdw>
          </a:effectLst>
          <a:scene3d>
            <a:camera prst="orthographicFront">
              <a:rot lat="0" lon="0" rev="0"/>
            </a:camera>
            <a:lightRig rig="twoPt" dir="t">
              <a:rot lat="0" lon="0" rev="4800000"/>
            </a:lightRig>
          </a:scene3d>
          <a:sp3d prstMaterial="matte">
            <a:bevelT w="25400" h="44450"/>
          </a:sp3d>
        </a:effectStyle>
        <a:effectStyle>
          <a:effectLst>
            <a:reflection blurRad="25400" stA="32000" endPos="28000" dist="8889" dir="5400000" sy="-100000" rotWithShape="0"/>
          </a:effectLst>
          <a:scene3d>
            <a:camera prst="orthographicFront">
              <a:rot lat="0" lon="0" rev="0"/>
            </a:camera>
            <a:lightRig rig="threePt" dir="t">
              <a:rot lat="0" lon="0" rev="4800000"/>
            </a:lightRig>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kumimoji="1"/>
        </a:defPPr>
      </a:lstStyle>
      <a:style>
        <a:lnRef idx="2">
          <a:schemeClr val="dk1"/>
        </a:lnRef>
        <a:fillRef idx="1">
          <a:schemeClr val="lt1"/>
        </a:fillRef>
        <a:effectRef idx="0">
          <a:schemeClr val="dk1"/>
        </a:effectRef>
        <a:fontRef idx="minor">
          <a:schemeClr val="dk1"/>
        </a:fontRef>
      </a:style>
    </a:spDef>
    <a:lnDef>
      <a:spPr>
        <a:effectLst/>
        <a:scene3d>
          <a:camera prst="orthographicFront">
            <a:rot lat="0" lon="0" rev="0"/>
          </a:camera>
          <a:lightRig rig="twoPt" dir="t">
            <a:rot lat="0" lon="0" rev="4800000"/>
          </a:lightRig>
        </a:scene3d>
        <a:sp3d prstMaterial="matte"/>
      </a:spPr>
      <a:bodyPr/>
      <a:lstStyle/>
      <a:style>
        <a:lnRef idx="3">
          <a:schemeClr val="dk1"/>
        </a:lnRef>
        <a:fillRef idx="0">
          <a:schemeClr val="dk1"/>
        </a:fillRef>
        <a:effectRef idx="2">
          <a:schemeClr val="dk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4258</TotalTime>
  <Words>3452</Words>
  <Application>Microsoft Office PowerPoint</Application>
  <PresentationFormat>画面に合わせる (4:3)</PresentationFormat>
  <Paragraphs>838</Paragraphs>
  <Slides>74</Slides>
  <Notes>26</Notes>
  <HiddenSlides>13</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74</vt:i4>
      </vt:variant>
    </vt:vector>
  </HeadingPairs>
  <TitlesOfParts>
    <vt:vector size="79" baseType="lpstr">
      <vt:lpstr>Arial</vt:lpstr>
      <vt:lpstr>Calibri</vt:lpstr>
      <vt:lpstr>Cambria Math</vt:lpstr>
      <vt:lpstr>Times New Roman</vt:lpstr>
      <vt:lpstr>Office Theme</vt:lpstr>
      <vt:lpstr>モンテカルロ法に基づく Flood-Itの対戦アルゴリズムに関する研究</vt:lpstr>
      <vt:lpstr>Flood-It　とは</vt:lpstr>
      <vt:lpstr>Flood-It　とは</vt:lpstr>
      <vt:lpstr>Flood-It　とは</vt:lpstr>
      <vt:lpstr>既知の結果</vt:lpstr>
      <vt:lpstr>二人用Flood-It</vt:lpstr>
      <vt:lpstr>二人用Flood-It</vt:lpstr>
      <vt:lpstr>類似したゲーム</vt:lpstr>
      <vt:lpstr>類似したゲーム</vt:lpstr>
      <vt:lpstr>Honey-Beeの既知の結果</vt:lpstr>
      <vt:lpstr>既存のアルゴリズム</vt:lpstr>
      <vt:lpstr>minimax法</vt:lpstr>
      <vt:lpstr>minimax法</vt:lpstr>
      <vt:lpstr>minimax法</vt:lpstr>
      <vt:lpstr>minimax法の特徴</vt:lpstr>
      <vt:lpstr>アルゴリズムの特徴</vt:lpstr>
      <vt:lpstr>モンテカルロ法　とは</vt:lpstr>
      <vt:lpstr>モンテカルロ法　とは</vt:lpstr>
      <vt:lpstr>モンテカルロ法　とは</vt:lpstr>
      <vt:lpstr>アルゴリズムの特徴</vt:lpstr>
      <vt:lpstr>モンテカルロ法の特徴</vt:lpstr>
      <vt:lpstr>モンテカルロ法の特徴</vt:lpstr>
      <vt:lpstr>今回の実験</vt:lpstr>
      <vt:lpstr>実験結果</vt:lpstr>
      <vt:lpstr>考察</vt:lpstr>
      <vt:lpstr>考察</vt:lpstr>
      <vt:lpstr>考察</vt:lpstr>
      <vt:lpstr>考察</vt:lpstr>
      <vt:lpstr>考察</vt:lpstr>
      <vt:lpstr>考察</vt:lpstr>
      <vt:lpstr>計算量の評価</vt:lpstr>
      <vt:lpstr>計算量の評価</vt:lpstr>
      <vt:lpstr>今後の課題</vt:lpstr>
      <vt:lpstr>問題の盤面</vt:lpstr>
      <vt:lpstr>問題の盤面</vt:lpstr>
      <vt:lpstr>問題の盤面</vt:lpstr>
      <vt:lpstr>現在のアルゴリズム</vt:lpstr>
      <vt:lpstr>minimax法</vt:lpstr>
      <vt:lpstr>モンテカルロ法の特徴</vt:lpstr>
      <vt:lpstr>playout数と勝率の関係</vt:lpstr>
      <vt:lpstr>現在のAI</vt:lpstr>
      <vt:lpstr>ああ</vt:lpstr>
      <vt:lpstr>Flood-ItのAIの作成</vt:lpstr>
      <vt:lpstr>当面の</vt:lpstr>
      <vt:lpstr>AIの強化</vt:lpstr>
      <vt:lpstr>AIの強化</vt:lpstr>
      <vt:lpstr>当面の目標</vt:lpstr>
      <vt:lpstr>当面の目標</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当面の目標</vt:lpstr>
      <vt:lpstr>AIの強化</vt:lpstr>
      <vt:lpstr>AIの強化</vt:lpstr>
      <vt:lpstr>AIの強化</vt:lpstr>
      <vt:lpstr>当面の目標</vt:lpstr>
      <vt:lpstr>二人用Flood-Itで考えられる戦略</vt:lpstr>
      <vt:lpstr>二人用Flood-Itで考えられる戦略</vt:lpstr>
      <vt:lpstr>問題として定義</vt:lpstr>
      <vt:lpstr>ルール3の動機</vt:lpstr>
      <vt:lpstr>ルール3の動機</vt:lpstr>
      <vt:lpstr>ルール3の動機</vt:lpstr>
      <vt:lpstr>問題として定義</vt:lpstr>
      <vt:lpstr>PowerPoint プレゼンテーション</vt:lpstr>
      <vt:lpstr>現在のAI</vt:lpstr>
      <vt:lpstr>minimax法</vt:lpstr>
      <vt:lpstr>minimax法</vt:lpstr>
      <vt:lpstr>minimax法</vt:lpstr>
      <vt:lpstr>minimax法</vt:lpstr>
      <vt:lpstr>モンテカルロ法の特徴</vt:lpstr>
      <vt:lpstr>モンテカルロ法の特徴</vt:lpstr>
      <vt:lpstr>今回の試み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PC53</dc:creator>
  <cp:lastModifiedBy>将也 小田</cp:lastModifiedBy>
  <cp:revision>275</cp:revision>
  <dcterms:created xsi:type="dcterms:W3CDTF">2018-10-26T05:41:54Z</dcterms:created>
  <dcterms:modified xsi:type="dcterms:W3CDTF">2018-12-06T16:33:30Z</dcterms:modified>
</cp:coreProperties>
</file>