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5"/>
  </p:notesMasterIdLst>
  <p:handoutMasterIdLst>
    <p:handoutMasterId r:id="rId86"/>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62" r:id="rId36"/>
    <p:sldId id="349" r:id="rId37"/>
    <p:sldId id="361" r:id="rId38"/>
    <p:sldId id="319" r:id="rId39"/>
    <p:sldId id="350" r:id="rId40"/>
    <p:sldId id="363" r:id="rId41"/>
    <p:sldId id="346" r:id="rId42"/>
    <p:sldId id="317" r:id="rId43"/>
    <p:sldId id="296" r:id="rId44"/>
    <p:sldId id="306" r:id="rId45"/>
    <p:sldId id="305" r:id="rId46"/>
    <p:sldId id="324" r:id="rId47"/>
    <p:sldId id="331" r:id="rId48"/>
    <p:sldId id="322" r:id="rId49"/>
    <p:sldId id="315" r:id="rId50"/>
    <p:sldId id="292" r:id="rId51"/>
    <p:sldId id="284" r:id="rId52"/>
    <p:sldId id="286" r:id="rId53"/>
    <p:sldId id="283" r:id="rId54"/>
    <p:sldId id="295" r:id="rId55"/>
    <p:sldId id="293" r:id="rId56"/>
    <p:sldId id="281" r:id="rId57"/>
    <p:sldId id="282" r:id="rId58"/>
    <p:sldId id="277" r:id="rId59"/>
    <p:sldId id="276" r:id="rId60"/>
    <p:sldId id="275" r:id="rId61"/>
    <p:sldId id="273" r:id="rId62"/>
    <p:sldId id="280" r:id="rId63"/>
    <p:sldId id="266" r:id="rId64"/>
    <p:sldId id="294" r:id="rId65"/>
    <p:sldId id="285" r:id="rId66"/>
    <p:sldId id="287" r:id="rId67"/>
    <p:sldId id="291" r:id="rId68"/>
    <p:sldId id="268" r:id="rId69"/>
    <p:sldId id="290" r:id="rId70"/>
    <p:sldId id="299" r:id="rId71"/>
    <p:sldId id="313" r:id="rId72"/>
    <p:sldId id="307" r:id="rId73"/>
    <p:sldId id="310" r:id="rId74"/>
    <p:sldId id="316" r:id="rId75"/>
    <p:sldId id="320" r:id="rId76"/>
    <p:sldId id="269" r:id="rId77"/>
    <p:sldId id="327" r:id="rId78"/>
    <p:sldId id="321" r:id="rId79"/>
    <p:sldId id="304" r:id="rId80"/>
    <p:sldId id="329" r:id="rId81"/>
    <p:sldId id="336" r:id="rId82"/>
    <p:sldId id="272" r:id="rId83"/>
    <p:sldId id="270" r:id="rId84"/>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349" autoAdjust="0"/>
  </p:normalViewPr>
  <p:slideViewPr>
    <p:cSldViewPr snapToGrid="0">
      <p:cViewPr varScale="1">
        <p:scale>
          <a:sx n="68" d="100"/>
          <a:sy n="68" d="100"/>
        </p:scale>
        <p:origin x="318" y="78"/>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6535056"/>
        <c:axId val="346537800"/>
      </c:scatterChart>
      <c:valAx>
        <c:axId val="346535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7800"/>
        <c:crosses val="autoZero"/>
        <c:crossBetween val="midCat"/>
        <c:majorUnit val="500"/>
        <c:minorUnit val="250"/>
      </c:valAx>
      <c:valAx>
        <c:axId val="3465378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50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6536624"/>
        <c:axId val="346533880"/>
      </c:scatterChart>
      <c:valAx>
        <c:axId val="3465366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3880"/>
        <c:crosses val="autoZero"/>
        <c:crossBetween val="midCat"/>
        <c:majorUnit val="500"/>
        <c:minorUnit val="250"/>
      </c:valAx>
      <c:valAx>
        <c:axId val="34653388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662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46537408"/>
        <c:axId val="346533096"/>
      </c:scatterChart>
      <c:valAx>
        <c:axId val="3465374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3096"/>
        <c:crosses val="autoZero"/>
        <c:crossBetween val="midCat"/>
        <c:majorUnit val="500"/>
        <c:minorUnit val="250"/>
      </c:valAx>
      <c:valAx>
        <c:axId val="3465330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74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6531528"/>
        <c:axId val="346534664"/>
      </c:scatterChart>
      <c:valAx>
        <c:axId val="34653152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4664"/>
        <c:crosses val="autoZero"/>
        <c:crossBetween val="midCat"/>
        <c:majorUnit val="500"/>
        <c:minorUnit val="250"/>
      </c:valAx>
      <c:valAx>
        <c:axId val="3465346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152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46538584"/>
        <c:axId val="346531136"/>
      </c:scatterChart>
      <c:valAx>
        <c:axId val="34653858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46531136"/>
        <c:crosses val="autoZero"/>
        <c:crossBetween val="midCat"/>
        <c:majorUnit val="500"/>
        <c:minorUnit val="250"/>
      </c:valAx>
      <c:valAx>
        <c:axId val="3465311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858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46532312"/>
        <c:axId val="390593568"/>
      </c:scatterChart>
      <c:valAx>
        <c:axId val="3465323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90593568"/>
        <c:crosses val="autoZero"/>
        <c:crossBetween val="midCat"/>
        <c:majorUnit val="500"/>
        <c:minorUnit val="250"/>
      </c:valAx>
      <c:valAx>
        <c:axId val="3905935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465323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90588864"/>
        <c:axId val="390591216"/>
      </c:scatterChart>
      <c:valAx>
        <c:axId val="39058886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90591216"/>
        <c:crosses val="autoZero"/>
        <c:crossBetween val="midCat"/>
        <c:majorUnit val="500"/>
        <c:minorUnit val="250"/>
      </c:valAx>
      <c:valAx>
        <c:axId val="39059121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9058886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2019/1/15</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2019/1/15</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48</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50</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54</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55</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64</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76</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81</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82</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8245776"/>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944880">
                    <a:tc>
                      <a:txBody>
                        <a:bodyPr/>
                        <a:lstStyle/>
                        <a:p>
                          <a:pPr algn="ctr"/>
                          <a:r>
                            <a:rPr kumimoji="1" lang="ja-JP" altLang="en-US" sz="2800" dirty="0"/>
                            <a:t>外平面グラフ</a:t>
                          </a:r>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
        <p:nvSpPr>
          <p:cNvPr id="14" name="楕円 13">
            <a:extLst>
              <a:ext uri="{FF2B5EF4-FFF2-40B4-BE49-F238E27FC236}">
                <a16:creationId xmlns="" xmlns:a16="http://schemas.microsoft.com/office/drawing/2014/main" id="{D1C24B46-48AE-4A6E-BBF8-CC9C82253608}"/>
              </a:ext>
            </a:extLst>
          </p:cNvPr>
          <p:cNvSpPr/>
          <p:nvPr/>
        </p:nvSpPr>
        <p:spPr>
          <a:xfrm>
            <a:off x="5993441" y="2829500"/>
            <a:ext cx="360000" cy="360000"/>
          </a:xfrm>
          <a:prstGeom prst="ellipse">
            <a:avLst/>
          </a:prstGeom>
          <a:noFill/>
          <a:ln w="57150"/>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6389441" y="3255542"/>
            <a:ext cx="1516537" cy="1108064"/>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612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fade">
                                      <p:cBhvr>
                                        <p:cTn id="21" dur="500"/>
                                        <p:tgtEl>
                                          <p:spTgt spid="100"/>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a:t>
            </a:r>
            <a:r>
              <a:rPr lang="ja-JP" altLang="en-US" dirty="0" smtClean="0"/>
              <a:t>まで手を</a:t>
            </a:r>
            <a:r>
              <a:rPr lang="ja-JP" altLang="en-US" dirty="0"/>
              <a:t>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10">
                                            <p:txEl>
                                              <p:pRg st="0" end="0"/>
                                            </p:txEl>
                                          </p:spTgt>
                                        </p:tgtEl>
                                        <p:attrNameLst>
                                          <p:attrName>style.color</p:attrName>
                                        </p:attrNameLst>
                                      </p:cBhvr>
                                      <p:to>
                                        <a:srgbClr val="FF0000"/>
                                      </p:to>
                                    </p:animClr>
                                    <p:animClr clrSpc="rgb" dir="cw">
                                      <p:cBhvr>
                                        <p:cTn id="19" dur="500" fill="hold"/>
                                        <p:tgtEl>
                                          <p:spTgt spid="10">
                                            <p:txEl>
                                              <p:pRg st="0" end="0"/>
                                            </p:txEl>
                                          </p:spTgt>
                                        </p:tgtEl>
                                        <p:attrNameLst>
                                          <p:attrName>fillcolor</p:attrName>
                                        </p:attrNameLst>
                                      </p:cBhvr>
                                      <p:to>
                                        <a:srgbClr val="FF0000"/>
                                      </p:to>
                                    </p:animClr>
                                    <p:set>
                                      <p:cBhvr>
                                        <p:cTn id="20" dur="500" fill="hold"/>
                                        <p:tgtEl>
                                          <p:spTgt spid="10">
                                            <p:txEl>
                                              <p:pRg st="0" end="0"/>
                                            </p:txEl>
                                          </p:spTgt>
                                        </p:tgtEl>
                                        <p:attrNameLst>
                                          <p:attrName>fill.type</p:attrName>
                                        </p:attrNameLst>
                                      </p:cBhvr>
                                      <p:to>
                                        <p:strVal val="solid"/>
                                      </p:to>
                                    </p:set>
                                    <p:set>
                                      <p:cBhvr>
                                        <p:cTn id="21" dur="500" fill="hold"/>
                                        <p:tgtEl>
                                          <p:spTgt spid="10">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0"/>
                                        </p:tgtEl>
                                        <p:attrNameLst>
                                          <p:attrName>style.visibility</p:attrName>
                                        </p:attrNameLst>
                                      </p:cBhvr>
                                      <p:to>
                                        <p:strVal val="visible"/>
                                      </p:to>
                                    </p:set>
                                    <p:animEffect transition="in" filter="fade">
                                      <p:cBhvr>
                                        <p:cTn id="24" dur="500"/>
                                        <p:tgtEl>
                                          <p:spTgt spid="3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1"/>
                                        </p:tgtEl>
                                        <p:attrNameLst>
                                          <p:attrName>style.visibility</p:attrName>
                                        </p:attrNameLst>
                                      </p:cBhvr>
                                      <p:to>
                                        <p:strVal val="visible"/>
                                      </p:to>
                                    </p:set>
                                    <p:animEffect transition="in" filter="fade">
                                      <p:cBhvr>
                                        <p:cTn id="29" dur="500"/>
                                        <p:tgtEl>
                                          <p:spTgt spid="341"/>
                                        </p:tgtEl>
                                      </p:cBhvr>
                                    </p:animEffect>
                                  </p:childTnLst>
                                </p:cTn>
                              </p:par>
                              <p:par>
                                <p:cTn id="30" presetID="22" presetClass="entr" presetSubtype="8" fill="hold" nodeType="withEffect">
                                  <p:stCondLst>
                                    <p:cond delay="0"/>
                                  </p:stCondLst>
                                  <p:childTnLst>
                                    <p:set>
                                      <p:cBhvr>
                                        <p:cTn id="31" dur="1" fill="hold">
                                          <p:stCondLst>
                                            <p:cond delay="0"/>
                                          </p:stCondLst>
                                        </p:cTn>
                                        <p:tgtEl>
                                          <p:spTgt spid="342"/>
                                        </p:tgtEl>
                                        <p:attrNameLst>
                                          <p:attrName>style.visibility</p:attrName>
                                        </p:attrNameLst>
                                      </p:cBhvr>
                                      <p:to>
                                        <p:strVal val="visible"/>
                                      </p:to>
                                    </p:set>
                                    <p:animEffect transition="in" filter="wipe(left)">
                                      <p:cBhvr>
                                        <p:cTn id="32"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smtClean="0"/>
              <a:t>1</a:t>
            </a:r>
            <a:r>
              <a:rPr kumimoji="1" lang="ja-JP" altLang="en-US" dirty="0" smtClean="0"/>
              <a:t>手目</a:t>
            </a:r>
            <a:endParaRPr kumimoji="1" lang="ja-JP" altLang="en-US" dirty="0"/>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200" dirty="0">
                <a:solidFill>
                  <a:schemeClr val="accent5"/>
                </a:solidFill>
              </a:rPr>
              <a:t>最終的に勝てるのかは分からない</a:t>
            </a:r>
            <a:endParaRPr lang="en-US" altLang="ja-JP" sz="32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
        <p:nvSpPr>
          <p:cNvPr id="80" name="コンテンツ プレースホルダー 2">
            <a:extLst>
              <a:ext uri="{FF2B5EF4-FFF2-40B4-BE49-F238E27FC236}">
                <a16:creationId xmlns="" xmlns:a16="http://schemas.microsoft.com/office/drawing/2014/main" id="{EE375A44-B337-4B1A-9F63-C4ACB76EF237}"/>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500"/>
                                        <p:tgtEl>
                                          <p:spTgt spid="6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fade">
                                      <p:cBhvr>
                                        <p:cTn id="46" dur="500"/>
                                        <p:tgtEl>
                                          <p:spTgt spid="7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fade">
                                      <p:cBhvr>
                                        <p:cTn id="67" dur="500"/>
                                        <p:tgtEl>
                                          <p:spTgt spid="8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7"/>
                                        </p:tgtEl>
                                        <p:attrNameLst>
                                          <p:attrName>style.visibility</p:attrName>
                                        </p:attrNameLst>
                                      </p:cBhvr>
                                      <p:to>
                                        <p:strVal val="visible"/>
                                      </p:to>
                                    </p:set>
                                    <p:animEffect transition="in" filter="fade">
                                      <p:cBhvr>
                                        <p:cTn id="76" dur="500"/>
                                        <p:tgtEl>
                                          <p:spTgt spid="8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animEffect transition="in" filter="fade">
                                      <p:cBhvr>
                                        <p:cTn id="85" dur="500"/>
                                        <p:tgtEl>
                                          <p:spTgt spid="9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500"/>
                                        <p:tgtEl>
                                          <p:spTgt spid="9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animEffect transition="in" filter="fade">
                                      <p:cBhvr>
                                        <p:cTn id="9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 xmlns:a16="http://schemas.microsoft.com/office/drawing/2014/main"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473433" y="923933"/>
            <a:ext cx="8421185"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a:t>
            </a:r>
            <a:r>
              <a:rPr lang="ja-JP" altLang="en-US" dirty="0">
                <a:solidFill>
                  <a:srgbClr val="FF0000"/>
                </a:solidFill>
              </a:rPr>
              <a:t>実際の勝率が高そう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回ずつ対戦を行い，</a:t>
            </a:r>
            <a:r>
              <a:rPr kumimoji="1" lang="ja-JP" altLang="en-US" dirty="0">
                <a:solidFill>
                  <a:srgbClr val="FF0000"/>
                </a:solidFill>
              </a:rPr>
              <a:t>モンテカルロ法の勝率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プレイアウトで求めた勝率が収束していき，</a:t>
            </a:r>
            <a:r>
              <a:rPr lang="ja-JP" altLang="en-US" dirty="0">
                <a:solidFill>
                  <a:srgbClr val="FF0000"/>
                </a:solidFill>
              </a:rPr>
              <a:t>実際</a:t>
            </a:r>
            <a:endParaRPr lang="en-US" altLang="ja-JP" dirty="0">
              <a:solidFill>
                <a:srgbClr val="FF0000"/>
              </a:solidFill>
            </a:endParaRPr>
          </a:p>
          <a:p>
            <a:r>
              <a:rPr lang="ja-JP" altLang="en-US" dirty="0">
                <a:solidFill>
                  <a:srgbClr val="FF0000"/>
                </a:solidFill>
              </a:rPr>
              <a:t>の勝率が高い操作</a:t>
            </a:r>
            <a:r>
              <a:rPr lang="ja-JP" altLang="en-US" dirty="0"/>
              <a:t>を選べるようになっていった．</a:t>
            </a:r>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プレイアウト数が十分になったため，安定して</a:t>
            </a:r>
            <a:endParaRPr lang="en-US" altLang="ja-JP" dirty="0"/>
          </a:p>
          <a:p>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33855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pPr marL="514350" indent="-514350">
              <a:buFont typeface="+mj-lt"/>
              <a:buAutoNum type="arabicPeriod"/>
            </a:pPr>
            <a:r>
              <a:rPr lang="ja-JP" altLang="en-US" dirty="0"/>
              <a:t>モンテカルロ法の特徴によるもの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a:t>
            </a:r>
            <a:r>
              <a:rPr lang="ja-JP" altLang="en-US" dirty="0" smtClean="0"/>
              <a:t>よって</a:t>
            </a:r>
            <a:r>
              <a:rPr lang="ja-JP" altLang="en-US" dirty="0"/>
              <a:t>手</a:t>
            </a:r>
            <a:r>
              <a:rPr lang="ja-JP" altLang="en-US" dirty="0" smtClean="0"/>
              <a:t>数</a:t>
            </a:r>
            <a:r>
              <a:rPr lang="ja-JP" altLang="en-US" dirty="0"/>
              <a:t>が変わる．</a:t>
            </a:r>
            <a:endParaRPr lang="en-US" altLang="ja-JP" dirty="0"/>
          </a:p>
          <a:p>
            <a:r>
              <a:rPr lang="ja-JP" altLang="en-US" dirty="0"/>
              <a:t>　→最小</a:t>
            </a:r>
            <a:r>
              <a:rPr lang="ja-JP" altLang="en-US" dirty="0" smtClean="0"/>
              <a:t>の</a:t>
            </a:r>
            <a:r>
              <a:rPr lang="ja-JP" altLang="en-US" dirty="0"/>
              <a:t>手</a:t>
            </a:r>
            <a:r>
              <a:rPr lang="ja-JP" altLang="en-US" dirty="0" smtClean="0"/>
              <a:t>数</a:t>
            </a:r>
            <a:r>
              <a:rPr lang="ja-JP" altLang="en-US" dirty="0"/>
              <a:t>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smtClean="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a:t>初期盤面により，先手と後手に有利不利が</a:t>
            </a:r>
            <a:endParaRPr lang="en-US" altLang="ja-JP" sz="2800" dirty="0"/>
          </a:p>
          <a:p>
            <a:r>
              <a:rPr lang="ja-JP" altLang="en-US" sz="2800" dirty="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それぞれの盤面に対してランダムな操作をするプレイヤー同士で</a:t>
            </a:r>
            <a:r>
              <a:rPr lang="en-US" altLang="ja-JP" dirty="0"/>
              <a:t>1000</a:t>
            </a:r>
            <a:r>
              <a:rPr lang="ja-JP" altLang="en-US" dirty="0"/>
              <a:t>回対戦を行い，</a:t>
            </a:r>
            <a:endParaRPr lang="en-US" altLang="ja-JP" dirty="0"/>
          </a:p>
          <a:p>
            <a:r>
              <a:rPr lang="ja-JP" altLang="en-US" dirty="0"/>
              <a:t>先手または後手の勝率が</a:t>
            </a:r>
            <a:r>
              <a:rPr lang="en-US" altLang="ja-JP" dirty="0"/>
              <a:t>6</a:t>
            </a:r>
            <a:r>
              <a:rPr lang="ja-JP" altLang="en-US" dirty="0"/>
              <a:t>割を　　越えた盤面を</a:t>
            </a:r>
            <a:r>
              <a:rPr lang="ja-JP" altLang="en-US" dirty="0">
                <a:solidFill>
                  <a:srgbClr val="7030A0"/>
                </a:solidFill>
              </a:rPr>
              <a:t>偏った盤面</a:t>
            </a:r>
            <a:r>
              <a:rPr lang="ja-JP" altLang="en-US" dirty="0"/>
              <a:t>とし，</a:t>
            </a:r>
            <a:endParaRPr lang="en-US" altLang="ja-JP" dirty="0"/>
          </a:p>
          <a:p>
            <a:r>
              <a:rPr lang="ja-JP" altLang="en-US" dirty="0">
                <a:solidFill>
                  <a:srgbClr val="7030A0"/>
                </a:solidFill>
              </a:rPr>
              <a:t>偏った盤面</a:t>
            </a:r>
            <a:r>
              <a:rPr lang="ja-JP" altLang="en-US" dirty="0"/>
              <a:t>を取り除いた場合の</a:t>
            </a:r>
            <a:endParaRPr lang="en-US" altLang="ja-JP" dirty="0"/>
          </a:p>
          <a:p>
            <a:r>
              <a:rPr lang="ja-JP" altLang="en-US" dirty="0"/>
              <a:t>モンテカルロ法の勝率を求めた．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初期盤面による勝敗への影響があった</a:t>
            </a:r>
          </a:p>
        </p:txBody>
      </p:sp>
      <p:sp>
        <p:nvSpPr>
          <p:cNvPr id="19" name="テキスト ボックス 18">
            <a:extLst>
              <a:ext uri="{FF2B5EF4-FFF2-40B4-BE49-F238E27FC236}">
                <a16:creationId xmlns="" xmlns:a16="http://schemas.microsoft.com/office/drawing/2014/main" id="{A2D4E880-B563-44C0-97F2-2B84EA333EEB}"/>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考えられる原因</a:t>
            </a:r>
            <a:endParaRPr lang="en-US" altLang="ja-JP" dirty="0"/>
          </a:p>
          <a:p>
            <a:pPr marL="514350" indent="-514350">
              <a:buFont typeface="+mj-lt"/>
              <a:buAutoNum type="arabicPeriod"/>
            </a:pPr>
            <a:r>
              <a:rPr lang="ja-JP" altLang="en-US" dirty="0">
                <a:solidFill>
                  <a:schemeClr val="bg1">
                    <a:lumMod val="65000"/>
                  </a:schemeClr>
                </a:solidFill>
              </a:rPr>
              <a:t>二人用</a:t>
            </a:r>
            <a:r>
              <a:rPr lang="en-US" altLang="ja-JP" dirty="0">
                <a:solidFill>
                  <a:schemeClr val="bg1">
                    <a:lumMod val="65000"/>
                  </a:schemeClr>
                </a:solidFill>
              </a:rPr>
              <a:t>Flood-It</a:t>
            </a:r>
            <a:r>
              <a:rPr lang="ja-JP" altLang="en-US" dirty="0">
                <a:solidFill>
                  <a:schemeClr val="bg1">
                    <a:lumMod val="65000"/>
                  </a:schemeClr>
                </a:solidFill>
              </a:rPr>
              <a:t>の特徴によるもの</a:t>
            </a:r>
            <a:endParaRPr lang="en-US" altLang="ja-JP" dirty="0">
              <a:solidFill>
                <a:schemeClr val="bg1">
                  <a:lumMod val="65000"/>
                </a:schemeClr>
              </a:solidFill>
            </a:endParaRPr>
          </a:p>
          <a:p>
            <a:pPr marL="514350" indent="-514350">
              <a:buFont typeface="+mj-lt"/>
              <a:buAutoNum type="arabicPeriod"/>
            </a:pPr>
            <a:r>
              <a:rPr lang="ja-JP" altLang="en-US" dirty="0"/>
              <a:t>モンテカルロ法の特徴によるもの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 xmlns:a16="http://schemas.microsoft.com/office/drawing/2014/main" id="{BB9F6049-A159-4E5F-B2AC-2F4A5EC8AE5C}"/>
                  </a:ext>
                </a:extLst>
              </p:cNvPr>
              <p:cNvSpPr/>
              <p:nvPr/>
            </p:nvSpPr>
            <p:spPr>
              <a:xfrm>
                <a:off x="631767" y="3662776"/>
                <a:ext cx="8129056"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が高い操作</a:t>
                </a:r>
                <a:endParaRPr kumimoji="1" lang="en-US" altLang="ja-JP" sz="2800" dirty="0"/>
              </a:p>
              <a:p>
                <a:pPr algn="ctr"/>
                <a:endParaRPr kumimoji="1" lang="en-US" altLang="ja-JP" sz="2800" dirty="0"/>
              </a:p>
              <a:p>
                <a:pPr algn="ctr"/>
                <a:r>
                  <a:rPr kumimoji="1" lang="ja-JP" altLang="en-US" sz="2800" dirty="0"/>
                  <a:t>が必ずしも良いわけではない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id="{BB9F6049-A159-4E5F-B2AC-2F4A5EC8AE5C}"/>
                  </a:ext>
                </a:extLst>
              </p:cNvPr>
              <p:cNvSpPr>
                <a:spLocks noRot="1" noChangeAspect="1" noMove="1" noResize="1" noEditPoints="1" noAdjustHandles="1" noChangeArrowheads="1" noChangeShapeType="1" noTextEdit="1"/>
              </p:cNvSpPr>
              <p:nvPr/>
            </p:nvSpPr>
            <p:spPr>
              <a:xfrm>
                <a:off x="631767" y="3662776"/>
                <a:ext cx="8129056" cy="2222458"/>
              </a:xfrm>
              <a:prstGeom prst="wedgeRoundRectCallout">
                <a:avLst>
                  <a:gd name="adj1" fmla="val -34226"/>
                  <a:gd name="adj2" fmla="val -70705"/>
                  <a:gd name="adj3" fmla="val 16667"/>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モンテカルロ法は強いのか計算量の観点から評価</a:t>
            </a:r>
          </a:p>
        </p:txBody>
      </p:sp>
      <p:sp>
        <p:nvSpPr>
          <p:cNvPr id="18" name="テキスト ボックス 17">
            <a:extLst>
              <a:ext uri="{FF2B5EF4-FFF2-40B4-BE49-F238E27FC236}">
                <a16:creationId xmlns="" xmlns:a16="http://schemas.microsoft.com/office/drawing/2014/main" id="{F2730CC6-ECE7-49A7-B98F-136F9438A49A}"/>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23686" y="804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23686" y="804141"/>
                <a:ext cx="8501302" cy="954107"/>
              </a:xfrm>
              <a:prstGeom prst="rect">
                <a:avLst/>
              </a:prstGeom>
              <a:blipFill>
                <a:blip r:embed="rId2"/>
                <a:stretch>
                  <a:fillRect l="-1358" t="-7453" b="-13043"/>
                </a:stretch>
              </a:blipFill>
              <a:ln w="28575">
                <a:solidFill>
                  <a:srgbClr val="FFC000"/>
                </a:solidFill>
              </a:ln>
            </p:spPr>
            <p:txBody>
              <a:bodyPr/>
              <a:lstStyle/>
              <a:p>
                <a:r>
                  <a:rPr lang="ja-JP" altLang="en-US">
                    <a:noFill/>
                  </a:rPr>
                  <a:t> </a:t>
                </a:r>
              </a:p>
            </p:txBody>
          </p:sp>
        </mc:Fallback>
      </mc:AlternateContent>
      <p:grpSp>
        <p:nvGrpSpPr>
          <p:cNvPr id="247" name="グループ化 246">
            <a:extLst>
              <a:ext uri="{FF2B5EF4-FFF2-40B4-BE49-F238E27FC236}">
                <a16:creationId xmlns="" xmlns:a16="http://schemas.microsoft.com/office/drawing/2014/main" id="{B5D931C7-B9CC-4959-B85E-C9028330D855}"/>
              </a:ext>
            </a:extLst>
          </p:cNvPr>
          <p:cNvGrpSpPr/>
          <p:nvPr/>
        </p:nvGrpSpPr>
        <p:grpSpPr>
          <a:xfrm>
            <a:off x="1300016" y="2404058"/>
            <a:ext cx="7350880" cy="2214164"/>
            <a:chOff x="1300016" y="2404058"/>
            <a:chExt cx="7350880" cy="2214164"/>
          </a:xfrm>
        </p:grpSpPr>
        <p:grpSp>
          <p:nvGrpSpPr>
            <p:cNvPr id="195" name="グループ化 194">
              <a:extLst>
                <a:ext uri="{FF2B5EF4-FFF2-40B4-BE49-F238E27FC236}">
                  <a16:creationId xmlns="" xmlns:a16="http://schemas.microsoft.com/office/drawing/2014/main" id="{4292F056-71DD-43B4-BCC8-5193B004AABB}"/>
                </a:ext>
              </a:extLst>
            </p:cNvPr>
            <p:cNvGrpSpPr/>
            <p:nvPr/>
          </p:nvGrpSpPr>
          <p:grpSpPr>
            <a:xfrm>
              <a:off x="1300016" y="2404058"/>
              <a:ext cx="6512215" cy="2214164"/>
              <a:chOff x="1300016" y="2404058"/>
              <a:chExt cx="6512215" cy="2214164"/>
            </a:xfrm>
          </p:grpSpPr>
          <p:sp>
            <p:nvSpPr>
              <p:cNvPr id="46"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7" name="直線コネクタ 46">
                <a:extLst>
                  <a:ext uri="{FF2B5EF4-FFF2-40B4-BE49-F238E27FC236}">
                    <a16:creationId xmlns="" xmlns:a16="http://schemas.microsoft.com/office/drawing/2014/main" id="{3BDA5F92-AA65-4534-B21E-D5CA8660A090}"/>
                  </a:ext>
                </a:extLst>
              </p:cNvPr>
              <p:cNvCxnSpPr>
                <a:cxnSpLocks/>
                <a:endCxn id="46"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a:extLst>
                  <a:ext uri="{FF2B5EF4-FFF2-40B4-BE49-F238E27FC236}">
                    <a16:creationId xmlns="" xmlns:a16="http://schemas.microsoft.com/office/drawing/2014/main" id="{C0E5B93D-D118-4B7F-AE93-FB67A63FAEA8}"/>
                  </a:ext>
                </a:extLst>
              </p:cNvPr>
              <p:cNvCxnSpPr>
                <a:cxnSpLocks/>
                <a:stCxn id="46"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5"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6"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1" name="直線コネクタ 10">
                <a:extLst>
                  <a:ext uri="{FF2B5EF4-FFF2-40B4-BE49-F238E27FC236}">
                    <a16:creationId xmlns="" xmlns:a16="http://schemas.microsoft.com/office/drawing/2014/main" id="{925E01E6-CC2A-4EFF-AACE-BF94CE84A6E8}"/>
                  </a:ext>
                </a:extLst>
              </p:cNvPr>
              <p:cNvCxnSpPr>
                <a:cxnSpLocks/>
                <a:stCxn id="46" idx="4"/>
                <a:endCxn id="56"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 xmlns:a16="http://schemas.microsoft.com/office/drawing/2014/main" id="{1DEBCD05-0739-4712-8E97-1703C736C933}"/>
                  </a:ext>
                </a:extLst>
              </p:cNvPr>
              <p:cNvCxnSpPr>
                <a:cxnSpLocks/>
                <a:stCxn id="46" idx="4"/>
                <a:endCxn id="59"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98036078-8DD0-40FC-BAE6-8F7EE5B2AB5B}"/>
                  </a:ext>
                </a:extLst>
              </p:cNvPr>
              <p:cNvCxnSpPr>
                <a:cxnSpLocks/>
                <a:stCxn id="54" idx="4"/>
                <a:endCxn id="6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 xmlns:a16="http://schemas.microsoft.com/office/drawing/2014/main" id="{01020577-7E10-4FD7-AA4A-D2F10FA2F7A9}"/>
                  </a:ext>
                </a:extLst>
              </p:cNvPr>
              <p:cNvCxnSpPr>
                <a:cxnSpLocks/>
                <a:stCxn id="54" idx="4"/>
                <a:endCxn id="7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9A4F71BE-E4A6-4B55-B105-D6439D99C531}"/>
                  </a:ext>
                </a:extLst>
              </p:cNvPr>
              <p:cNvCxnSpPr>
                <a:cxnSpLocks/>
                <a:stCxn id="54" idx="4"/>
                <a:endCxn id="7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 xmlns:a16="http://schemas.microsoft.com/office/drawing/2014/main" id="{CCA707DD-7095-48E6-8185-BADFD2FAA17A}"/>
                  </a:ext>
                </a:extLst>
              </p:cNvPr>
              <p:cNvCxnSpPr>
                <a:cxnSpLocks/>
                <a:stCxn id="54" idx="4"/>
                <a:endCxn id="7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a:extLst>
                  <a:ext uri="{FF2B5EF4-FFF2-40B4-BE49-F238E27FC236}">
                    <a16:creationId xmlns="" xmlns:a16="http://schemas.microsoft.com/office/drawing/2014/main" id="{42FD5333-DC33-44BF-A92C-D508572D47EC}"/>
                  </a:ext>
                </a:extLst>
              </p:cNvPr>
              <p:cNvCxnSpPr>
                <a:cxnSpLocks/>
                <a:stCxn id="56" idx="4"/>
                <a:endCxn id="6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 xmlns:a16="http://schemas.microsoft.com/office/drawing/2014/main" id="{E158FE35-6984-4CEB-92AA-8F0FCDFB4C35}"/>
                  </a:ext>
                </a:extLst>
              </p:cNvPr>
              <p:cNvCxnSpPr>
                <a:cxnSpLocks/>
                <a:stCxn id="56" idx="4"/>
                <a:endCxn id="7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 xmlns:a16="http://schemas.microsoft.com/office/drawing/2014/main" id="{B6A0256F-8F11-415D-821F-761E0326F8CC}"/>
                  </a:ext>
                </a:extLst>
              </p:cNvPr>
              <p:cNvCxnSpPr>
                <a:cxnSpLocks/>
                <a:stCxn id="56" idx="4"/>
                <a:endCxn id="7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a:extLst>
                  <a:ext uri="{FF2B5EF4-FFF2-40B4-BE49-F238E27FC236}">
                    <a16:creationId xmlns="" xmlns:a16="http://schemas.microsoft.com/office/drawing/2014/main" id="{462B1297-0E66-4A76-A8BC-C167050BA96C}"/>
                  </a:ext>
                </a:extLst>
              </p:cNvPr>
              <p:cNvCxnSpPr>
                <a:cxnSpLocks/>
                <a:stCxn id="56" idx="4"/>
                <a:endCxn id="8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 xmlns:a16="http://schemas.microsoft.com/office/drawing/2014/main" id="{2E254509-BC6E-44C2-B494-E257A440FC6B}"/>
                  </a:ext>
                </a:extLst>
              </p:cNvPr>
              <p:cNvCxnSpPr>
                <a:cxnSpLocks/>
                <a:stCxn id="59" idx="4"/>
                <a:endCxn id="6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CD2042C4-D293-4C17-AB9C-B84BBEA43A37}"/>
                  </a:ext>
                </a:extLst>
              </p:cNvPr>
              <p:cNvCxnSpPr>
                <a:cxnSpLocks/>
                <a:stCxn id="59" idx="4"/>
                <a:endCxn id="7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1F62BFB9-8F61-4DB0-8048-841508AFD3A2}"/>
                  </a:ext>
                </a:extLst>
              </p:cNvPr>
              <p:cNvCxnSpPr>
                <a:cxnSpLocks/>
                <a:stCxn id="59" idx="4"/>
                <a:endCxn id="7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8" name="直線コネクタ 87">
                <a:extLst>
                  <a:ext uri="{FF2B5EF4-FFF2-40B4-BE49-F238E27FC236}">
                    <a16:creationId xmlns="" xmlns:a16="http://schemas.microsoft.com/office/drawing/2014/main" id="{DF204CD9-5DB9-4AA4-9C43-25C9001C0BFF}"/>
                  </a:ext>
                </a:extLst>
              </p:cNvPr>
              <p:cNvCxnSpPr>
                <a:cxnSpLocks/>
                <a:stCxn id="59" idx="4"/>
                <a:endCxn id="8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a:extLst>
                  <a:ext uri="{FF2B5EF4-FFF2-40B4-BE49-F238E27FC236}">
                    <a16:creationId xmlns="" xmlns:a16="http://schemas.microsoft.com/office/drawing/2014/main" id="{ED9E23E5-CADA-46DD-89AE-66FFCFA4B954}"/>
                  </a:ext>
                </a:extLst>
              </p:cNvPr>
              <p:cNvCxnSpPr>
                <a:cxnSpLocks/>
                <a:stCxn id="55" idx="4"/>
                <a:endCxn id="6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a:extLst>
                  <a:ext uri="{FF2B5EF4-FFF2-40B4-BE49-F238E27FC236}">
                    <a16:creationId xmlns="" xmlns:a16="http://schemas.microsoft.com/office/drawing/2014/main" id="{31CCBF65-91A5-44D4-9C9F-959F7D7DCBB4}"/>
                  </a:ext>
                </a:extLst>
              </p:cNvPr>
              <p:cNvCxnSpPr>
                <a:cxnSpLocks/>
                <a:stCxn id="55" idx="4"/>
                <a:endCxn id="7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1" name="直線コネクタ 100">
                <a:extLst>
                  <a:ext uri="{FF2B5EF4-FFF2-40B4-BE49-F238E27FC236}">
                    <a16:creationId xmlns="" xmlns:a16="http://schemas.microsoft.com/office/drawing/2014/main" id="{E4B6EA9B-D3AF-4065-987E-00B0A24A6844}"/>
                  </a:ext>
                </a:extLst>
              </p:cNvPr>
              <p:cNvCxnSpPr>
                <a:cxnSpLocks/>
                <a:stCxn id="55" idx="4"/>
                <a:endCxn id="7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a:extLst>
                  <a:ext uri="{FF2B5EF4-FFF2-40B4-BE49-F238E27FC236}">
                    <a16:creationId xmlns="" xmlns:a16="http://schemas.microsoft.com/office/drawing/2014/main" id="{51840487-F56C-44FC-A5D6-CA5FFE7728C6}"/>
                  </a:ext>
                </a:extLst>
              </p:cNvPr>
              <p:cNvCxnSpPr>
                <a:cxnSpLocks/>
                <a:stCxn id="55" idx="4"/>
                <a:endCxn id="7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64"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68"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9"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0"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172"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3"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4"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75" name="グループ化 174">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176"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7"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8"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197" name="テキスト ボックス 196">
                  <a:extLst>
                    <a:ext uri="{FF2B5EF4-FFF2-40B4-BE49-F238E27FC236}">
                      <a16:creationId xmlns="" xmlns:a16="http://schemas.microsoft.com/office/drawing/2014/main" id="{45AB86D5-98D1-49B4-B3D5-B0AFDB16AEC9}"/>
                    </a:ext>
                  </a:extLst>
                </p:cNvPr>
                <p:cNvSpPr txBox="1"/>
                <p:nvPr/>
              </p:nvSpPr>
              <p:spPr>
                <a:xfrm>
                  <a:off x="8177690" y="3000552"/>
                  <a:ext cx="473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4</m:t>
                        </m:r>
                      </m:oMath>
                    </m:oMathPara>
                  </a14:m>
                  <a:endParaRPr kumimoji="1" lang="en-US" altLang="ja-JP" sz="2800" b="0" dirty="0"/>
                </a:p>
              </p:txBody>
            </p:sp>
          </mc:Choice>
          <mc:Fallback xmlns="">
            <p:sp>
              <p:nvSpPr>
                <p:cNvPr id="197" name="テキスト ボックス 196">
                  <a:extLst>
                    <a:ext uri="{FF2B5EF4-FFF2-40B4-BE49-F238E27FC236}">
                      <a16:creationId xmlns:a16="http://schemas.microsoft.com/office/drawing/2014/main" id="{45AB86D5-98D1-49B4-B3D5-B0AFDB16AEC9}"/>
                    </a:ext>
                  </a:extLst>
                </p:cNvPr>
                <p:cNvSpPr txBox="1">
                  <a:spLocks noRot="1" noChangeAspect="1" noMove="1" noResize="1" noEditPoints="1" noAdjustHandles="1" noChangeArrowheads="1" noChangeShapeType="1" noTextEdit="1"/>
                </p:cNvSpPr>
                <p:nvPr/>
              </p:nvSpPr>
              <p:spPr>
                <a:xfrm>
                  <a:off x="8177690" y="3000552"/>
                  <a:ext cx="473206"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8" name="テキスト ボックス 197">
                  <a:extLst>
                    <a:ext uri="{FF2B5EF4-FFF2-40B4-BE49-F238E27FC236}">
                      <a16:creationId xmlns="" xmlns:a16="http://schemas.microsoft.com/office/drawing/2014/main" id="{4203B433-CC0A-4A4E-B901-B1287A31DC1B}"/>
                    </a:ext>
                  </a:extLst>
                </p:cNvPr>
                <p:cNvSpPr txBox="1"/>
                <p:nvPr/>
              </p:nvSpPr>
              <p:spPr>
                <a:xfrm>
                  <a:off x="8215618" y="3579158"/>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2</m:t>
                            </m:r>
                          </m:sup>
                        </m:sSup>
                      </m:oMath>
                    </m:oMathPara>
                  </a14:m>
                  <a:endParaRPr kumimoji="1" lang="en-US" altLang="ja-JP" sz="2800" b="0" dirty="0"/>
                </a:p>
              </p:txBody>
            </p:sp>
          </mc:Choice>
          <mc:Fallback xmlns="">
            <p:sp>
              <p:nvSpPr>
                <p:cNvPr id="198" name="テキスト ボックス 197">
                  <a:extLst>
                    <a:ext uri="{FF2B5EF4-FFF2-40B4-BE49-F238E27FC236}">
                      <a16:creationId xmlns:a16="http://schemas.microsoft.com/office/drawing/2014/main" id="{4203B433-CC0A-4A4E-B901-B1287A31DC1B}"/>
                    </a:ext>
                  </a:extLst>
                </p:cNvPr>
                <p:cNvSpPr txBox="1">
                  <a:spLocks noRot="1" noChangeAspect="1" noMove="1" noResize="1" noEditPoints="1" noAdjustHandles="1" noChangeArrowheads="1" noChangeShapeType="1" noTextEdit="1"/>
                </p:cNvSpPr>
                <p:nvPr/>
              </p:nvSpPr>
              <p:spPr>
                <a:xfrm>
                  <a:off x="8215618" y="3579158"/>
                  <a:ext cx="294758" cy="523220"/>
                </a:xfrm>
                <a:prstGeom prst="rect">
                  <a:avLst/>
                </a:prstGeom>
                <a:blipFill>
                  <a:blip r:embed="rId4"/>
                  <a:stretch>
                    <a:fillRect r="-41667"/>
                  </a:stretch>
                </a:blipFill>
              </p:spPr>
              <p:txBody>
                <a:bodyPr/>
                <a:lstStyle/>
                <a:p>
                  <a:r>
                    <a:rPr lang="ja-JP" altLang="en-US">
                      <a:noFill/>
                    </a:rPr>
                    <a:t> </a:t>
                  </a:r>
                </a:p>
              </p:txBody>
            </p:sp>
          </mc:Fallback>
        </mc:AlternateContent>
      </p:grpSp>
      <p:grpSp>
        <p:nvGrpSpPr>
          <p:cNvPr id="246" name="グループ化 245">
            <a:extLst>
              <a:ext uri="{FF2B5EF4-FFF2-40B4-BE49-F238E27FC236}">
                <a16:creationId xmlns="" xmlns:a16="http://schemas.microsoft.com/office/drawing/2014/main" id="{B26F8C2E-0EB9-460D-9330-20A3EDF18D70}"/>
              </a:ext>
            </a:extLst>
          </p:cNvPr>
          <p:cNvGrpSpPr/>
          <p:nvPr/>
        </p:nvGrpSpPr>
        <p:grpSpPr>
          <a:xfrm>
            <a:off x="940016" y="4892569"/>
            <a:ext cx="7570360" cy="523220"/>
            <a:chOff x="940016" y="4892569"/>
            <a:chExt cx="7570360" cy="523220"/>
          </a:xfrm>
        </p:grpSpPr>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 xmlns:a16="http://schemas.microsoft.com/office/drawing/2014/main" id="{CB93060D-1688-4C94-9F0C-7F9E7C5F1D13}"/>
                    </a:ext>
                  </a:extLst>
                </p:cNvPr>
                <p:cNvSpPr txBox="1"/>
                <p:nvPr/>
              </p:nvSpPr>
              <p:spPr>
                <a:xfrm>
                  <a:off x="8215618" y="4892569"/>
                  <a:ext cx="29475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4</m:t>
                            </m:r>
                          </m:e>
                          <m:sup>
                            <m:r>
                              <a:rPr kumimoji="1" lang="en-US" altLang="ja-JP" sz="2800" b="0" i="1" smtClean="0">
                                <a:latin typeface="Cambria Math" panose="02040503050406030204" pitchFamily="18" charset="0"/>
                              </a:rPr>
                              <m:t>8</m:t>
                            </m:r>
                          </m:sup>
                        </m:sSup>
                      </m:oMath>
                    </m:oMathPara>
                  </a14:m>
                  <a:endParaRPr kumimoji="1" lang="en-US" altLang="ja-JP" sz="2800" b="0" dirty="0"/>
                </a:p>
              </p:txBody>
            </p:sp>
          </mc:Choice>
          <mc:Fallback xmlns="">
            <p:sp>
              <p:nvSpPr>
                <p:cNvPr id="199" name="テキスト ボックス 198">
                  <a:extLst>
                    <a:ext uri="{FF2B5EF4-FFF2-40B4-BE49-F238E27FC236}">
                      <a16:creationId xmlns:a16="http://schemas.microsoft.com/office/drawing/2014/main" id="{CB93060D-1688-4C94-9F0C-7F9E7C5F1D13}"/>
                    </a:ext>
                  </a:extLst>
                </p:cNvPr>
                <p:cNvSpPr txBox="1">
                  <a:spLocks noRot="1" noChangeAspect="1" noMove="1" noResize="1" noEditPoints="1" noAdjustHandles="1" noChangeArrowheads="1" noChangeShapeType="1" noTextEdit="1"/>
                </p:cNvSpPr>
                <p:nvPr/>
              </p:nvSpPr>
              <p:spPr>
                <a:xfrm>
                  <a:off x="8215618" y="4892569"/>
                  <a:ext cx="294758" cy="523220"/>
                </a:xfrm>
                <a:prstGeom prst="rect">
                  <a:avLst/>
                </a:prstGeom>
                <a:blipFill>
                  <a:blip r:embed="rId5"/>
                  <a:stretch>
                    <a:fillRect r="-43750"/>
                  </a:stretch>
                </a:blipFill>
              </p:spPr>
              <p:txBody>
                <a:bodyPr/>
                <a:lstStyle/>
                <a:p>
                  <a:r>
                    <a:rPr lang="ja-JP" altLang="en-US">
                      <a:noFill/>
                    </a:rPr>
                    <a:t> </a:t>
                  </a:r>
                </a:p>
              </p:txBody>
            </p:sp>
          </mc:Fallback>
        </mc:AlternateContent>
        <p:sp>
          <p:nvSpPr>
            <p:cNvPr id="200" name="楕円 199">
              <a:extLst>
                <a:ext uri="{FF2B5EF4-FFF2-40B4-BE49-F238E27FC236}">
                  <a16:creationId xmlns="" xmlns:a16="http://schemas.microsoft.com/office/drawing/2014/main" id="{1E83E09D-014B-4535-A8DB-103C3725A51E}"/>
                </a:ext>
              </a:extLst>
            </p:cNvPr>
            <p:cNvSpPr/>
            <p:nvPr/>
          </p:nvSpPr>
          <p:spPr>
            <a:xfrm>
              <a:off x="94001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1" name="楕円 210">
              <a:extLst>
                <a:ext uri="{FF2B5EF4-FFF2-40B4-BE49-F238E27FC236}">
                  <a16:creationId xmlns="" xmlns:a16="http://schemas.microsoft.com/office/drawing/2014/main" id="{5E84E067-308D-4F9D-BE2B-0E5D62C769B9}"/>
                </a:ext>
              </a:extLst>
            </p:cNvPr>
            <p:cNvSpPr/>
            <p:nvPr/>
          </p:nvSpPr>
          <p:spPr>
            <a:xfrm>
              <a:off x="107104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2" name="楕円 211">
              <a:extLst>
                <a:ext uri="{FF2B5EF4-FFF2-40B4-BE49-F238E27FC236}">
                  <a16:creationId xmlns="" xmlns:a16="http://schemas.microsoft.com/office/drawing/2014/main" id="{92698FB7-4B1B-4EE5-AFD5-1253684A66E3}"/>
                </a:ext>
              </a:extLst>
            </p:cNvPr>
            <p:cNvSpPr/>
            <p:nvPr/>
          </p:nvSpPr>
          <p:spPr>
            <a:xfrm>
              <a:off x="123283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3" name="楕円 212">
              <a:extLst>
                <a:ext uri="{FF2B5EF4-FFF2-40B4-BE49-F238E27FC236}">
                  <a16:creationId xmlns="" xmlns:a16="http://schemas.microsoft.com/office/drawing/2014/main" id="{6329E060-39C7-4B82-8F96-FCD3154D9622}"/>
                </a:ext>
              </a:extLst>
            </p:cNvPr>
            <p:cNvSpPr/>
            <p:nvPr/>
          </p:nvSpPr>
          <p:spPr>
            <a:xfrm>
              <a:off x="136386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214" name="グループ化 213">
              <a:extLst>
                <a:ext uri="{FF2B5EF4-FFF2-40B4-BE49-F238E27FC236}">
                  <a16:creationId xmlns="" xmlns:a16="http://schemas.microsoft.com/office/drawing/2014/main" id="{3E19F77A-E8BF-4130-A378-947350711FD9}"/>
                </a:ext>
              </a:extLst>
            </p:cNvPr>
            <p:cNvGrpSpPr/>
            <p:nvPr/>
          </p:nvGrpSpPr>
          <p:grpSpPr>
            <a:xfrm rot="16200000">
              <a:off x="4443594" y="4663501"/>
              <a:ext cx="70947" cy="981354"/>
              <a:chOff x="992298" y="2865227"/>
              <a:chExt cx="45721" cy="311919"/>
            </a:xfrm>
          </p:grpSpPr>
          <p:sp>
            <p:nvSpPr>
              <p:cNvPr id="215"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7"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18" name="楕円 217">
              <a:extLst>
                <a:ext uri="{FF2B5EF4-FFF2-40B4-BE49-F238E27FC236}">
                  <a16:creationId xmlns="" xmlns:a16="http://schemas.microsoft.com/office/drawing/2014/main" id="{548C273A-DE8B-458A-ADD5-DD3E315BA33D}"/>
                </a:ext>
              </a:extLst>
            </p:cNvPr>
            <p:cNvSpPr/>
            <p:nvPr/>
          </p:nvSpPr>
          <p:spPr>
            <a:xfrm>
              <a:off x="147717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9" name="楕円 218">
              <a:extLst>
                <a:ext uri="{FF2B5EF4-FFF2-40B4-BE49-F238E27FC236}">
                  <a16:creationId xmlns="" xmlns:a16="http://schemas.microsoft.com/office/drawing/2014/main" id="{B434954F-F54D-4462-9DE1-A5FAC4DC512A}"/>
                </a:ext>
              </a:extLst>
            </p:cNvPr>
            <p:cNvSpPr/>
            <p:nvPr/>
          </p:nvSpPr>
          <p:spPr>
            <a:xfrm>
              <a:off x="16082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0" name="楕円 219">
              <a:extLst>
                <a:ext uri="{FF2B5EF4-FFF2-40B4-BE49-F238E27FC236}">
                  <a16:creationId xmlns="" xmlns:a16="http://schemas.microsoft.com/office/drawing/2014/main" id="{1A65D73F-CEA2-4EDC-A1F1-B9B4EB9F5E88}"/>
                </a:ext>
              </a:extLst>
            </p:cNvPr>
            <p:cNvSpPr/>
            <p:nvPr/>
          </p:nvSpPr>
          <p:spPr>
            <a:xfrm>
              <a:off x="176999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1" name="楕円 220">
              <a:extLst>
                <a:ext uri="{FF2B5EF4-FFF2-40B4-BE49-F238E27FC236}">
                  <a16:creationId xmlns="" xmlns:a16="http://schemas.microsoft.com/office/drawing/2014/main" id="{DCA76345-EBDF-4FBE-8939-C68F658E616A}"/>
                </a:ext>
              </a:extLst>
            </p:cNvPr>
            <p:cNvSpPr/>
            <p:nvPr/>
          </p:nvSpPr>
          <p:spPr>
            <a:xfrm>
              <a:off x="190102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2" name="楕円 221">
              <a:extLst>
                <a:ext uri="{FF2B5EF4-FFF2-40B4-BE49-F238E27FC236}">
                  <a16:creationId xmlns="" xmlns:a16="http://schemas.microsoft.com/office/drawing/2014/main" id="{959ADC3F-5AC4-4AFC-89B4-D0FE1B2BBE1E}"/>
                </a:ext>
              </a:extLst>
            </p:cNvPr>
            <p:cNvSpPr/>
            <p:nvPr/>
          </p:nvSpPr>
          <p:spPr>
            <a:xfrm>
              <a:off x="203687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3" name="楕円 222">
              <a:extLst>
                <a:ext uri="{FF2B5EF4-FFF2-40B4-BE49-F238E27FC236}">
                  <a16:creationId xmlns="" xmlns:a16="http://schemas.microsoft.com/office/drawing/2014/main" id="{821092A8-2A63-4AED-9F86-A863B5028314}"/>
                </a:ext>
              </a:extLst>
            </p:cNvPr>
            <p:cNvSpPr/>
            <p:nvPr/>
          </p:nvSpPr>
          <p:spPr>
            <a:xfrm>
              <a:off x="216790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4" name="楕円 223">
              <a:extLst>
                <a:ext uri="{FF2B5EF4-FFF2-40B4-BE49-F238E27FC236}">
                  <a16:creationId xmlns="" xmlns:a16="http://schemas.microsoft.com/office/drawing/2014/main" id="{9F6C8268-DB6C-4E76-808C-90406B12CCC5}"/>
                </a:ext>
              </a:extLst>
            </p:cNvPr>
            <p:cNvSpPr/>
            <p:nvPr/>
          </p:nvSpPr>
          <p:spPr>
            <a:xfrm>
              <a:off x="232970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5" name="楕円 224">
              <a:extLst>
                <a:ext uri="{FF2B5EF4-FFF2-40B4-BE49-F238E27FC236}">
                  <a16:creationId xmlns="" xmlns:a16="http://schemas.microsoft.com/office/drawing/2014/main" id="{CF63FE18-5FE8-45ED-B11D-D1C3CF03CDC4}"/>
                </a:ext>
              </a:extLst>
            </p:cNvPr>
            <p:cNvSpPr/>
            <p:nvPr/>
          </p:nvSpPr>
          <p:spPr>
            <a:xfrm>
              <a:off x="246073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6" name="楕円 225">
              <a:extLst>
                <a:ext uri="{FF2B5EF4-FFF2-40B4-BE49-F238E27FC236}">
                  <a16:creationId xmlns="" xmlns:a16="http://schemas.microsoft.com/office/drawing/2014/main" id="{A93887EF-29A8-4AEE-9993-1172FC44D948}"/>
                </a:ext>
              </a:extLst>
            </p:cNvPr>
            <p:cNvSpPr/>
            <p:nvPr/>
          </p:nvSpPr>
          <p:spPr>
            <a:xfrm>
              <a:off x="257403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7" name="楕円 226">
              <a:extLst>
                <a:ext uri="{FF2B5EF4-FFF2-40B4-BE49-F238E27FC236}">
                  <a16:creationId xmlns="" xmlns:a16="http://schemas.microsoft.com/office/drawing/2014/main" id="{D2B08B25-02BF-4641-BF7A-83335BE0430D}"/>
                </a:ext>
              </a:extLst>
            </p:cNvPr>
            <p:cNvSpPr/>
            <p:nvPr/>
          </p:nvSpPr>
          <p:spPr>
            <a:xfrm>
              <a:off x="270506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8" name="楕円 227">
              <a:extLst>
                <a:ext uri="{FF2B5EF4-FFF2-40B4-BE49-F238E27FC236}">
                  <a16:creationId xmlns="" xmlns:a16="http://schemas.microsoft.com/office/drawing/2014/main" id="{AF366139-C254-4366-BDDB-14F94FFD23E2}"/>
                </a:ext>
              </a:extLst>
            </p:cNvPr>
            <p:cNvSpPr/>
            <p:nvPr/>
          </p:nvSpPr>
          <p:spPr>
            <a:xfrm>
              <a:off x="286685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29" name="楕円 228">
              <a:extLst>
                <a:ext uri="{FF2B5EF4-FFF2-40B4-BE49-F238E27FC236}">
                  <a16:creationId xmlns="" xmlns:a16="http://schemas.microsoft.com/office/drawing/2014/main" id="{9155C424-E30F-4598-88A3-2EC7C760089D}"/>
                </a:ext>
              </a:extLst>
            </p:cNvPr>
            <p:cNvSpPr/>
            <p:nvPr/>
          </p:nvSpPr>
          <p:spPr>
            <a:xfrm>
              <a:off x="299788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0" name="楕円 229">
              <a:extLst>
                <a:ext uri="{FF2B5EF4-FFF2-40B4-BE49-F238E27FC236}">
                  <a16:creationId xmlns="" xmlns:a16="http://schemas.microsoft.com/office/drawing/2014/main" id="{DE4F7AFF-67CB-4C3B-9D5B-B28455879295}"/>
                </a:ext>
              </a:extLst>
            </p:cNvPr>
            <p:cNvSpPr/>
            <p:nvPr/>
          </p:nvSpPr>
          <p:spPr>
            <a:xfrm>
              <a:off x="571086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1" name="楕円 230">
              <a:extLst>
                <a:ext uri="{FF2B5EF4-FFF2-40B4-BE49-F238E27FC236}">
                  <a16:creationId xmlns="" xmlns:a16="http://schemas.microsoft.com/office/drawing/2014/main" id="{CE2B2204-292D-4EE1-961E-9FE3A7629319}"/>
                </a:ext>
              </a:extLst>
            </p:cNvPr>
            <p:cNvSpPr/>
            <p:nvPr/>
          </p:nvSpPr>
          <p:spPr>
            <a:xfrm>
              <a:off x="5841896"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2" name="楕円 231">
              <a:extLst>
                <a:ext uri="{FF2B5EF4-FFF2-40B4-BE49-F238E27FC236}">
                  <a16:creationId xmlns="" xmlns:a16="http://schemas.microsoft.com/office/drawing/2014/main" id="{F32CC7A3-D680-40BD-B464-E704E2B04277}"/>
                </a:ext>
              </a:extLst>
            </p:cNvPr>
            <p:cNvSpPr/>
            <p:nvPr/>
          </p:nvSpPr>
          <p:spPr>
            <a:xfrm>
              <a:off x="600368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3" name="楕円 232">
              <a:extLst>
                <a:ext uri="{FF2B5EF4-FFF2-40B4-BE49-F238E27FC236}">
                  <a16:creationId xmlns="" xmlns:a16="http://schemas.microsoft.com/office/drawing/2014/main" id="{74B6FCDB-DE9F-4E7E-8D12-62CA6C8AD453}"/>
                </a:ext>
              </a:extLst>
            </p:cNvPr>
            <p:cNvSpPr/>
            <p:nvPr/>
          </p:nvSpPr>
          <p:spPr>
            <a:xfrm>
              <a:off x="6134719"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4" name="楕円 233">
              <a:extLst>
                <a:ext uri="{FF2B5EF4-FFF2-40B4-BE49-F238E27FC236}">
                  <a16:creationId xmlns="" xmlns:a16="http://schemas.microsoft.com/office/drawing/2014/main" id="{6DACDF7F-5908-4392-8667-06886984543F}"/>
                </a:ext>
              </a:extLst>
            </p:cNvPr>
            <p:cNvSpPr/>
            <p:nvPr/>
          </p:nvSpPr>
          <p:spPr>
            <a:xfrm>
              <a:off x="624802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5" name="楕円 234">
              <a:extLst>
                <a:ext uri="{FF2B5EF4-FFF2-40B4-BE49-F238E27FC236}">
                  <a16:creationId xmlns="" xmlns:a16="http://schemas.microsoft.com/office/drawing/2014/main" id="{DE105588-E33A-42BA-8CA4-8D6F0FB746FA}"/>
                </a:ext>
              </a:extLst>
            </p:cNvPr>
            <p:cNvSpPr/>
            <p:nvPr/>
          </p:nvSpPr>
          <p:spPr>
            <a:xfrm>
              <a:off x="63790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6" name="楕円 235">
              <a:extLst>
                <a:ext uri="{FF2B5EF4-FFF2-40B4-BE49-F238E27FC236}">
                  <a16:creationId xmlns="" xmlns:a16="http://schemas.microsoft.com/office/drawing/2014/main" id="{D8FC2A30-963B-4DA0-9216-304AB4B29D7E}"/>
                </a:ext>
              </a:extLst>
            </p:cNvPr>
            <p:cNvSpPr/>
            <p:nvPr/>
          </p:nvSpPr>
          <p:spPr>
            <a:xfrm>
              <a:off x="654084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7" name="楕円 236">
              <a:extLst>
                <a:ext uri="{FF2B5EF4-FFF2-40B4-BE49-F238E27FC236}">
                  <a16:creationId xmlns="" xmlns:a16="http://schemas.microsoft.com/office/drawing/2014/main" id="{3AB319B9-FAB6-40A7-82B1-CC916594B955}"/>
                </a:ext>
              </a:extLst>
            </p:cNvPr>
            <p:cNvSpPr/>
            <p:nvPr/>
          </p:nvSpPr>
          <p:spPr>
            <a:xfrm>
              <a:off x="6671873"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8" name="楕円 237">
              <a:extLst>
                <a:ext uri="{FF2B5EF4-FFF2-40B4-BE49-F238E27FC236}">
                  <a16:creationId xmlns="" xmlns:a16="http://schemas.microsoft.com/office/drawing/2014/main" id="{C46E9C25-4CB1-41F1-A464-321D060E56B4}"/>
                </a:ext>
              </a:extLst>
            </p:cNvPr>
            <p:cNvSpPr/>
            <p:nvPr/>
          </p:nvSpPr>
          <p:spPr>
            <a:xfrm>
              <a:off x="680772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39" name="楕円 238">
              <a:extLst>
                <a:ext uri="{FF2B5EF4-FFF2-40B4-BE49-F238E27FC236}">
                  <a16:creationId xmlns="" xmlns:a16="http://schemas.microsoft.com/office/drawing/2014/main" id="{3751E5EB-D141-44EE-B294-21F41CDA830F}"/>
                </a:ext>
              </a:extLst>
            </p:cNvPr>
            <p:cNvSpPr/>
            <p:nvPr/>
          </p:nvSpPr>
          <p:spPr>
            <a:xfrm>
              <a:off x="6938757"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0" name="楕円 239">
              <a:extLst>
                <a:ext uri="{FF2B5EF4-FFF2-40B4-BE49-F238E27FC236}">
                  <a16:creationId xmlns="" xmlns:a16="http://schemas.microsoft.com/office/drawing/2014/main" id="{6E5AC0F3-B884-457E-8EBC-90BB1E19354E}"/>
                </a:ext>
              </a:extLst>
            </p:cNvPr>
            <p:cNvSpPr/>
            <p:nvPr/>
          </p:nvSpPr>
          <p:spPr>
            <a:xfrm>
              <a:off x="710055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1" name="楕円 240">
              <a:extLst>
                <a:ext uri="{FF2B5EF4-FFF2-40B4-BE49-F238E27FC236}">
                  <a16:creationId xmlns="" xmlns:a16="http://schemas.microsoft.com/office/drawing/2014/main" id="{0CB3FF28-F455-4993-8040-C6F9E566C312}"/>
                </a:ext>
              </a:extLst>
            </p:cNvPr>
            <p:cNvSpPr/>
            <p:nvPr/>
          </p:nvSpPr>
          <p:spPr>
            <a:xfrm>
              <a:off x="7231580"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2" name="楕円 241">
              <a:extLst>
                <a:ext uri="{FF2B5EF4-FFF2-40B4-BE49-F238E27FC236}">
                  <a16:creationId xmlns="" xmlns:a16="http://schemas.microsoft.com/office/drawing/2014/main" id="{5D46CB84-EAD5-452B-AC9A-ED4032F951E3}"/>
                </a:ext>
              </a:extLst>
            </p:cNvPr>
            <p:cNvSpPr/>
            <p:nvPr/>
          </p:nvSpPr>
          <p:spPr>
            <a:xfrm>
              <a:off x="734488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3" name="楕円 242">
              <a:extLst>
                <a:ext uri="{FF2B5EF4-FFF2-40B4-BE49-F238E27FC236}">
                  <a16:creationId xmlns="" xmlns:a16="http://schemas.microsoft.com/office/drawing/2014/main" id="{CC8D8821-6524-4A62-849E-83E456CDAF2D}"/>
                </a:ext>
              </a:extLst>
            </p:cNvPr>
            <p:cNvSpPr/>
            <p:nvPr/>
          </p:nvSpPr>
          <p:spPr>
            <a:xfrm>
              <a:off x="7475911"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4" name="楕円 243">
              <a:extLst>
                <a:ext uri="{FF2B5EF4-FFF2-40B4-BE49-F238E27FC236}">
                  <a16:creationId xmlns="" xmlns:a16="http://schemas.microsoft.com/office/drawing/2014/main" id="{DB463C82-6BFB-444C-8310-6B26C0C43BD6}"/>
                </a:ext>
              </a:extLst>
            </p:cNvPr>
            <p:cNvSpPr/>
            <p:nvPr/>
          </p:nvSpPr>
          <p:spPr>
            <a:xfrm>
              <a:off x="763770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5" name="楕円 244">
              <a:extLst>
                <a:ext uri="{FF2B5EF4-FFF2-40B4-BE49-F238E27FC236}">
                  <a16:creationId xmlns="" xmlns:a16="http://schemas.microsoft.com/office/drawing/2014/main" id="{59BCC856-B050-4EE8-B96A-A131BADD822E}"/>
                </a:ext>
              </a:extLst>
            </p:cNvPr>
            <p:cNvSpPr/>
            <p:nvPr/>
          </p:nvSpPr>
          <p:spPr>
            <a:xfrm>
              <a:off x="7768734" y="497417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Effect transition="in" filter="wipe(up)">
                                      <p:cBhvr>
                                        <p:cTn id="10" dur="500"/>
                                        <p:tgtEl>
                                          <p:spTgt spid="24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46"/>
                                        </p:tgtEl>
                                        <p:attrNameLst>
                                          <p:attrName>style.visibility</p:attrName>
                                        </p:attrNameLst>
                                      </p:cBhvr>
                                      <p:to>
                                        <p:strVal val="visible"/>
                                      </p:to>
                                    </p:set>
                                    <p:animEffect transition="in" filter="wipe(up)">
                                      <p:cBhvr>
                                        <p:cTn id="14"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23686" y="806220"/>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m:t>
                      </m:r>
                      <m:d>
                        <m:dPr>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100+1</m:t>
                          </m:r>
                        </m:e>
                      </m:d>
                      <m:r>
                        <a:rPr lang="en-US" altLang="ja-JP" sz="2800" b="0" i="1" smtClean="0">
                          <a:latin typeface="Cambria Math" panose="02040503050406030204" pitchFamily="18" charset="0"/>
                          <a:ea typeface="Cambria Math" panose="02040503050406030204" pitchFamily="18" charset="0"/>
                        </a:rPr>
                        <m:t>÷2=</m:t>
                      </m:r>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423686" y="806220"/>
                <a:ext cx="8342348" cy="3539430"/>
              </a:xfrm>
              <a:prstGeom prst="rect">
                <a:avLst/>
              </a:prstGeom>
              <a:blipFill>
                <a:blip r:embed="rId2"/>
                <a:stretch>
                  <a:fillRect l="-1310" t="-1704" b="-2726"/>
                </a:stretch>
              </a:blipFill>
              <a:ln w="38100">
                <a:solidFill>
                  <a:schemeClr val="accent6"/>
                </a:solidFill>
              </a:ln>
            </p:spPr>
            <p:txBody>
              <a:bodyPr/>
              <a:lstStyle/>
              <a:p>
                <a:r>
                  <a:rPr lang="ja-JP" altLang="en-US">
                    <a:noFill/>
                  </a:rPr>
                  <a:t> </a:t>
                </a:r>
              </a:p>
            </p:txBody>
          </p:sp>
        </mc:Fallback>
      </mc:AlternateContent>
      <p:grpSp>
        <p:nvGrpSpPr>
          <p:cNvPr id="91" name="グループ化 90">
            <a:extLst>
              <a:ext uri="{FF2B5EF4-FFF2-40B4-BE49-F238E27FC236}">
                <a16:creationId xmlns="" xmlns:a16="http://schemas.microsoft.com/office/drawing/2014/main" id="{10246EF2-59EE-4ED0-908C-918A5A3B8F57}"/>
              </a:ext>
            </a:extLst>
          </p:cNvPr>
          <p:cNvGrpSpPr/>
          <p:nvPr/>
        </p:nvGrpSpPr>
        <p:grpSpPr>
          <a:xfrm>
            <a:off x="2435" y="4459539"/>
            <a:ext cx="1643174" cy="2272135"/>
            <a:chOff x="2435" y="4459539"/>
            <a:chExt cx="1643174" cy="2272135"/>
          </a:xfrm>
        </p:grpSpPr>
        <p:sp>
          <p:nvSpPr>
            <p:cNvPr id="7" name="楕円 6">
              <a:extLst>
                <a:ext uri="{FF2B5EF4-FFF2-40B4-BE49-F238E27FC236}">
                  <a16:creationId xmlns="" xmlns:a16="http://schemas.microsoft.com/office/drawing/2014/main" id="{5604AD16-C4D9-4D42-9776-FE45F04C0F6C}"/>
                </a:ext>
              </a:extLst>
            </p:cNvPr>
            <p:cNvSpPr/>
            <p:nvPr/>
          </p:nvSpPr>
          <p:spPr>
            <a:xfrm>
              <a:off x="1105609"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 name="直線コネクタ 7">
              <a:extLst>
                <a:ext uri="{FF2B5EF4-FFF2-40B4-BE49-F238E27FC236}">
                  <a16:creationId xmlns="" xmlns:a16="http://schemas.microsoft.com/office/drawing/2014/main" id="{DB2D4719-9D49-465F-8CD4-41A46E9E6F50}"/>
                </a:ext>
              </a:extLst>
            </p:cNvPr>
            <p:cNvCxnSpPr>
              <a:cxnSpLocks/>
              <a:stCxn id="11" idx="0"/>
              <a:endCxn id="7" idx="4"/>
            </p:cNvCxnSpPr>
            <p:nvPr/>
          </p:nvCxnSpPr>
          <p:spPr>
            <a:xfrm flipH="1" flipV="1">
              <a:off x="1285609" y="4819539"/>
              <a:ext cx="180000" cy="1079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楕円 10">
              <a:extLst>
                <a:ext uri="{FF2B5EF4-FFF2-40B4-BE49-F238E27FC236}">
                  <a16:creationId xmlns="" xmlns:a16="http://schemas.microsoft.com/office/drawing/2014/main" id="{6D8BB0FE-B8D8-4429-9353-C5B2D4631679}"/>
                </a:ext>
              </a:extLst>
            </p:cNvPr>
            <p:cNvSpPr/>
            <p:nvPr/>
          </p:nvSpPr>
          <p:spPr>
            <a:xfrm>
              <a:off x="1285609" y="492744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1">
              <a:extLst>
                <a:ext uri="{FF2B5EF4-FFF2-40B4-BE49-F238E27FC236}">
                  <a16:creationId xmlns="" xmlns:a16="http://schemas.microsoft.com/office/drawing/2014/main" id="{36A99ACC-688F-4F91-AE1D-F57B94A77BD8}"/>
                </a:ext>
              </a:extLst>
            </p:cNvPr>
            <p:cNvSpPr/>
            <p:nvPr/>
          </p:nvSpPr>
          <p:spPr>
            <a:xfrm>
              <a:off x="1285609" y="601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 name="楕円 12">
              <a:extLst>
                <a:ext uri="{FF2B5EF4-FFF2-40B4-BE49-F238E27FC236}">
                  <a16:creationId xmlns="" xmlns:a16="http://schemas.microsoft.com/office/drawing/2014/main" id="{54E67D27-7F0A-4260-82EA-7EA3013CB052}"/>
                </a:ext>
              </a:extLst>
            </p:cNvPr>
            <p:cNvSpPr/>
            <p:nvPr/>
          </p:nvSpPr>
          <p:spPr>
            <a:xfrm>
              <a:off x="889660" y="637167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198B9AD2-DA55-46A7-960C-7CD713671083}"/>
                </a:ext>
              </a:extLst>
            </p:cNvPr>
            <p:cNvCxnSpPr>
              <a:cxnSpLocks/>
              <a:endCxn id="11" idx="4"/>
            </p:cNvCxnSpPr>
            <p:nvPr/>
          </p:nvCxnSpPr>
          <p:spPr>
            <a:xfrm flipV="1">
              <a:off x="1285609" y="5287445"/>
              <a:ext cx="180000" cy="338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 xmlns:a16="http://schemas.microsoft.com/office/drawing/2014/main" id="{47BA5854-58A4-4EDD-9460-93D1641B8E56}"/>
                </a:ext>
              </a:extLst>
            </p:cNvPr>
            <p:cNvCxnSpPr>
              <a:cxnSpLocks/>
              <a:stCxn id="12" idx="0"/>
            </p:cNvCxnSpPr>
            <p:nvPr/>
          </p:nvCxnSpPr>
          <p:spPr>
            <a:xfrm flipH="1" flipV="1">
              <a:off x="1338331" y="5921674"/>
              <a:ext cx="127278" cy="9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 xmlns:a16="http://schemas.microsoft.com/office/drawing/2014/main" id="{0BF382E0-BBCD-46EC-BBC2-222DC4A606A3}"/>
                </a:ext>
              </a:extLst>
            </p:cNvPr>
            <p:cNvCxnSpPr>
              <a:cxnSpLocks/>
              <a:stCxn id="12" idx="3"/>
              <a:endCxn id="13" idx="0"/>
            </p:cNvCxnSpPr>
            <p:nvPr/>
          </p:nvCxnSpPr>
          <p:spPr>
            <a:xfrm flipH="1">
              <a:off x="1069660" y="6318953"/>
              <a:ext cx="268670" cy="5272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5" name="グループ化 14">
              <a:extLst>
                <a:ext uri="{FF2B5EF4-FFF2-40B4-BE49-F238E27FC236}">
                  <a16:creationId xmlns="" xmlns:a16="http://schemas.microsoft.com/office/drawing/2014/main" id="{4EF94ABD-7FCA-4FC9-A783-841CA3A54E90}"/>
                </a:ext>
              </a:extLst>
            </p:cNvPr>
            <p:cNvGrpSpPr/>
            <p:nvPr/>
          </p:nvGrpSpPr>
          <p:grpSpPr>
            <a:xfrm>
              <a:off x="1267609" y="5434395"/>
              <a:ext cx="108000" cy="360000"/>
              <a:chOff x="992298" y="2865227"/>
              <a:chExt cx="45721" cy="311919"/>
            </a:xfrm>
          </p:grpSpPr>
          <p:sp>
            <p:nvSpPr>
              <p:cNvPr id="17" name="円/楕円 105">
                <a:extLst>
                  <a:ext uri="{FF2B5EF4-FFF2-40B4-BE49-F238E27FC236}">
                    <a16:creationId xmlns="" xmlns:a16="http://schemas.microsoft.com/office/drawing/2014/main" id="{E341203D-5292-4056-81F0-49152D6411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円/楕円 106">
                <a:extLst>
                  <a:ext uri="{FF2B5EF4-FFF2-40B4-BE49-F238E27FC236}">
                    <a16:creationId xmlns="" xmlns:a16="http://schemas.microsoft.com/office/drawing/2014/main" id="{4821317F-B90A-49B6-B692-1C47F48B4BB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円/楕円 107">
                <a:extLst>
                  <a:ext uri="{FF2B5EF4-FFF2-40B4-BE49-F238E27FC236}">
                    <a16:creationId xmlns="" xmlns:a16="http://schemas.microsoft.com/office/drawing/2014/main" id="{2553FBE6-25ED-467E-9D9A-6A8C42EB19CA}"/>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78" name="直線矢印コネクタ 77">
              <a:extLst>
                <a:ext uri="{FF2B5EF4-FFF2-40B4-BE49-F238E27FC236}">
                  <a16:creationId xmlns="" xmlns:a16="http://schemas.microsoft.com/office/drawing/2014/main" id="{3AF2F50F-C43B-4A4A-85E3-C1B83FCD0AEC}"/>
                </a:ext>
              </a:extLst>
            </p:cNvPr>
            <p:cNvCxnSpPr>
              <a:cxnSpLocks/>
            </p:cNvCxnSpPr>
            <p:nvPr/>
          </p:nvCxnSpPr>
          <p:spPr>
            <a:xfrm flipH="1">
              <a:off x="777240" y="4830000"/>
              <a:ext cx="36000" cy="1681055"/>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2" name="テキスト ボックス 81">
              <a:extLst>
                <a:ext uri="{FF2B5EF4-FFF2-40B4-BE49-F238E27FC236}">
                  <a16:creationId xmlns="" xmlns:a16="http://schemas.microsoft.com/office/drawing/2014/main" id="{E19E10CD-924A-495D-861A-6F3127FEC686}"/>
                </a:ext>
              </a:extLst>
            </p:cNvPr>
            <p:cNvSpPr txBox="1"/>
            <p:nvPr/>
          </p:nvSpPr>
          <p:spPr>
            <a:xfrm>
              <a:off x="2435" y="5215297"/>
              <a:ext cx="935637" cy="707886"/>
            </a:xfrm>
            <a:prstGeom prst="rect">
              <a:avLst/>
            </a:prstGeom>
            <a:noFill/>
          </p:spPr>
          <p:txBody>
            <a:bodyPr wrap="square" rtlCol="0">
              <a:spAutoFit/>
            </a:bodyPr>
            <a:lstStyle/>
            <a:p>
              <a:r>
                <a:rPr lang="ja-JP" altLang="en-US" sz="2000" dirty="0"/>
                <a:t>およそ</a:t>
              </a:r>
              <a:endParaRPr lang="en-US" altLang="ja-JP" sz="2000" dirty="0"/>
            </a:p>
            <a:p>
              <a:r>
                <a:rPr lang="en-US" altLang="ja-JP" sz="2000" dirty="0"/>
                <a:t>100</a:t>
              </a:r>
              <a:r>
                <a:rPr lang="ja-JP" altLang="en-US" sz="2000" dirty="0"/>
                <a:t>回</a:t>
              </a:r>
            </a:p>
          </p:txBody>
        </p:sp>
      </p:grpSp>
      <p:grpSp>
        <p:nvGrpSpPr>
          <p:cNvPr id="93" name="グループ化 92">
            <a:extLst>
              <a:ext uri="{FF2B5EF4-FFF2-40B4-BE49-F238E27FC236}">
                <a16:creationId xmlns="" xmlns:a16="http://schemas.microsoft.com/office/drawing/2014/main" id="{5264C1FD-92D5-4733-8855-69FF4F729501}"/>
              </a:ext>
            </a:extLst>
          </p:cNvPr>
          <p:cNvGrpSpPr/>
          <p:nvPr/>
        </p:nvGrpSpPr>
        <p:grpSpPr>
          <a:xfrm>
            <a:off x="2506181" y="4459539"/>
            <a:ext cx="4735584" cy="2051516"/>
            <a:chOff x="2506181" y="4459539"/>
            <a:chExt cx="4735584" cy="2051516"/>
          </a:xfrm>
        </p:grpSpPr>
        <p:sp>
          <p:nvSpPr>
            <p:cNvPr id="23" name="楕円 22">
              <a:extLst>
                <a:ext uri="{FF2B5EF4-FFF2-40B4-BE49-F238E27FC236}">
                  <a16:creationId xmlns="" xmlns:a16="http://schemas.microsoft.com/office/drawing/2014/main" id="{69938BCF-668E-4D1A-9FF0-4D260FF07073}"/>
                </a:ext>
              </a:extLst>
            </p:cNvPr>
            <p:cNvSpPr/>
            <p:nvPr/>
          </p:nvSpPr>
          <p:spPr>
            <a:xfrm>
              <a:off x="250618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76F99A86-7B20-4F9A-8668-29B84A1AA808}"/>
                </a:ext>
              </a:extLst>
            </p:cNvPr>
            <p:cNvSpPr/>
            <p:nvPr/>
          </p:nvSpPr>
          <p:spPr>
            <a:xfrm>
              <a:off x="2568298" y="6151055"/>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6" name="直線コネクタ 25">
              <a:extLst>
                <a:ext uri="{FF2B5EF4-FFF2-40B4-BE49-F238E27FC236}">
                  <a16:creationId xmlns="" xmlns:a16="http://schemas.microsoft.com/office/drawing/2014/main" id="{5C94F673-E06C-48C1-9F30-2F1F56031F5E}"/>
                </a:ext>
              </a:extLst>
            </p:cNvPr>
            <p:cNvCxnSpPr>
              <a:cxnSpLocks/>
              <a:endCxn id="23" idx="4"/>
            </p:cNvCxnSpPr>
            <p:nvPr/>
          </p:nvCxnSpPr>
          <p:spPr>
            <a:xfrm flipV="1">
              <a:off x="2596176" y="4819539"/>
              <a:ext cx="90005" cy="3099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5C8A697A-C402-4ACD-B301-9CBB020FCB06}"/>
                </a:ext>
              </a:extLst>
            </p:cNvPr>
            <p:cNvCxnSpPr>
              <a:cxnSpLocks/>
              <a:stCxn id="24" idx="0"/>
            </p:cNvCxnSpPr>
            <p:nvPr/>
          </p:nvCxnSpPr>
          <p:spPr>
            <a:xfrm flipH="1" flipV="1">
              <a:off x="2542797" y="5921674"/>
              <a:ext cx="205501" cy="22938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0" name="グループ化 29">
              <a:extLst>
                <a:ext uri="{FF2B5EF4-FFF2-40B4-BE49-F238E27FC236}">
                  <a16:creationId xmlns="" xmlns:a16="http://schemas.microsoft.com/office/drawing/2014/main" id="{E5707DE8-C9B0-4ED0-A336-55E3205FA97B}"/>
                </a:ext>
              </a:extLst>
            </p:cNvPr>
            <p:cNvGrpSpPr/>
            <p:nvPr/>
          </p:nvGrpSpPr>
          <p:grpSpPr>
            <a:xfrm>
              <a:off x="2524608" y="5425532"/>
              <a:ext cx="108000" cy="360000"/>
              <a:chOff x="992298" y="2865227"/>
              <a:chExt cx="45721" cy="311919"/>
            </a:xfrm>
          </p:grpSpPr>
          <p:sp>
            <p:nvSpPr>
              <p:cNvPr id="31" name="円/楕円 105">
                <a:extLst>
                  <a:ext uri="{FF2B5EF4-FFF2-40B4-BE49-F238E27FC236}">
                    <a16:creationId xmlns="" xmlns:a16="http://schemas.microsoft.com/office/drawing/2014/main" id="{DFE370BA-8C51-4F00-852E-4F9C47022B1F}"/>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106">
                <a:extLst>
                  <a:ext uri="{FF2B5EF4-FFF2-40B4-BE49-F238E27FC236}">
                    <a16:creationId xmlns="" xmlns:a16="http://schemas.microsoft.com/office/drawing/2014/main" id="{FD4E9467-AE6D-424A-9B4B-4E4AC91E640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円/楕円 107">
                <a:extLst>
                  <a:ext uri="{FF2B5EF4-FFF2-40B4-BE49-F238E27FC236}">
                    <a16:creationId xmlns="" xmlns:a16="http://schemas.microsoft.com/office/drawing/2014/main" id="{C8923B95-D835-4F85-A94F-8A45BF063093}"/>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 xmlns:a16="http://schemas.microsoft.com/office/drawing/2014/main" id="{87B93A35-4604-4065-94B9-691D8017D2D2}"/>
                </a:ext>
              </a:extLst>
            </p:cNvPr>
            <p:cNvGrpSpPr/>
            <p:nvPr/>
          </p:nvGrpSpPr>
          <p:grpSpPr>
            <a:xfrm rot="5400000">
              <a:off x="3713838" y="5521131"/>
              <a:ext cx="108000" cy="360000"/>
              <a:chOff x="992298" y="2865227"/>
              <a:chExt cx="45721" cy="311919"/>
            </a:xfrm>
          </p:grpSpPr>
          <p:sp>
            <p:nvSpPr>
              <p:cNvPr id="35" name="円/楕円 105">
                <a:extLst>
                  <a:ext uri="{FF2B5EF4-FFF2-40B4-BE49-F238E27FC236}">
                    <a16:creationId xmlns="" xmlns:a16="http://schemas.microsoft.com/office/drawing/2014/main" id="{8093BBD5-225D-4D5B-B2CF-5FD5F760696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円/楕円 106">
                <a:extLst>
                  <a:ext uri="{FF2B5EF4-FFF2-40B4-BE49-F238E27FC236}">
                    <a16:creationId xmlns="" xmlns:a16="http://schemas.microsoft.com/office/drawing/2014/main" id="{B52D0EF0-289A-4BF0-919A-409A6E3BCCA9}"/>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円/楕円 107">
                <a:extLst>
                  <a:ext uri="{FF2B5EF4-FFF2-40B4-BE49-F238E27FC236}">
                    <a16:creationId xmlns="" xmlns:a16="http://schemas.microsoft.com/office/drawing/2014/main" id="{B27E1B6D-97DB-413D-8B77-EF328824AC5F}"/>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38" name="楕円 37">
              <a:extLst>
                <a:ext uri="{FF2B5EF4-FFF2-40B4-BE49-F238E27FC236}">
                  <a16:creationId xmlns="" xmlns:a16="http://schemas.microsoft.com/office/drawing/2014/main" id="{8BB5F591-F3EF-42D7-A5A7-A9B235E5DA61}"/>
                </a:ext>
              </a:extLst>
            </p:cNvPr>
            <p:cNvSpPr/>
            <p:nvPr/>
          </p:nvSpPr>
          <p:spPr>
            <a:xfrm>
              <a:off x="465877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9" name="直線コネクタ 38">
              <a:extLst>
                <a:ext uri="{FF2B5EF4-FFF2-40B4-BE49-F238E27FC236}">
                  <a16:creationId xmlns="" xmlns:a16="http://schemas.microsoft.com/office/drawing/2014/main" id="{413B700F-1C47-49B5-9881-84F00F25D3C8}"/>
                </a:ext>
              </a:extLst>
            </p:cNvPr>
            <p:cNvCxnSpPr>
              <a:cxnSpLocks/>
              <a:stCxn id="40" idx="0"/>
              <a:endCxn id="38" idx="4"/>
            </p:cNvCxnSpPr>
            <p:nvPr/>
          </p:nvCxnSpPr>
          <p:spPr>
            <a:xfrm flipH="1" flipV="1">
              <a:off x="4838771" y="4819539"/>
              <a:ext cx="343378" cy="21575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0" name="楕円 39">
              <a:extLst>
                <a:ext uri="{FF2B5EF4-FFF2-40B4-BE49-F238E27FC236}">
                  <a16:creationId xmlns="" xmlns:a16="http://schemas.microsoft.com/office/drawing/2014/main" id="{4E6E752E-9F6C-4396-99F7-802D731F4984}"/>
                </a:ext>
              </a:extLst>
            </p:cNvPr>
            <p:cNvSpPr/>
            <p:nvPr/>
          </p:nvSpPr>
          <p:spPr>
            <a:xfrm>
              <a:off x="5002149" y="5035297"/>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1" name="直線コネクタ 40">
              <a:extLst>
                <a:ext uri="{FF2B5EF4-FFF2-40B4-BE49-F238E27FC236}">
                  <a16:creationId xmlns="" xmlns:a16="http://schemas.microsoft.com/office/drawing/2014/main" id="{559ED13C-BF4B-4203-98A1-E512A3AEEFAC}"/>
                </a:ext>
              </a:extLst>
            </p:cNvPr>
            <p:cNvCxnSpPr>
              <a:cxnSpLocks/>
              <a:stCxn id="42" idx="0"/>
              <a:endCxn id="40" idx="4"/>
            </p:cNvCxnSpPr>
            <p:nvPr/>
          </p:nvCxnSpPr>
          <p:spPr>
            <a:xfrm flipV="1">
              <a:off x="4786911" y="5395297"/>
              <a:ext cx="395238" cy="13122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2" name="楕円 41">
              <a:extLst>
                <a:ext uri="{FF2B5EF4-FFF2-40B4-BE49-F238E27FC236}">
                  <a16:creationId xmlns="" xmlns:a16="http://schemas.microsoft.com/office/drawing/2014/main" id="{90323142-11C9-40BC-B332-FFED73D87CBB}"/>
                </a:ext>
              </a:extLst>
            </p:cNvPr>
            <p:cNvSpPr/>
            <p:nvPr/>
          </p:nvSpPr>
          <p:spPr>
            <a:xfrm>
              <a:off x="4606911" y="55265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3" name="直線コネクタ 42">
              <a:extLst>
                <a:ext uri="{FF2B5EF4-FFF2-40B4-BE49-F238E27FC236}">
                  <a16:creationId xmlns="" xmlns:a16="http://schemas.microsoft.com/office/drawing/2014/main" id="{8C82CA5D-E339-47F9-BC53-BB06C233F6B3}"/>
                </a:ext>
              </a:extLst>
            </p:cNvPr>
            <p:cNvCxnSpPr>
              <a:cxnSpLocks/>
              <a:stCxn id="44" idx="0"/>
              <a:endCxn id="42" idx="4"/>
            </p:cNvCxnSpPr>
            <p:nvPr/>
          </p:nvCxnSpPr>
          <p:spPr>
            <a:xfrm flipH="1" flipV="1">
              <a:off x="4786911" y="5886523"/>
              <a:ext cx="276860" cy="13484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4" name="楕円 43">
              <a:extLst>
                <a:ext uri="{FF2B5EF4-FFF2-40B4-BE49-F238E27FC236}">
                  <a16:creationId xmlns="" xmlns:a16="http://schemas.microsoft.com/office/drawing/2014/main" id="{BF462BF9-E241-4BC7-88E3-5036DC639E13}"/>
                </a:ext>
              </a:extLst>
            </p:cNvPr>
            <p:cNvSpPr/>
            <p:nvPr/>
          </p:nvSpPr>
          <p:spPr>
            <a:xfrm>
              <a:off x="4883771" y="602136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60">
              <a:extLst>
                <a:ext uri="{FF2B5EF4-FFF2-40B4-BE49-F238E27FC236}">
                  <a16:creationId xmlns="" xmlns:a16="http://schemas.microsoft.com/office/drawing/2014/main" id="{05EE7C9C-5E7F-4575-8F20-5168819767EF}"/>
                </a:ext>
              </a:extLst>
            </p:cNvPr>
            <p:cNvSpPr/>
            <p:nvPr/>
          </p:nvSpPr>
          <p:spPr>
            <a:xfrm>
              <a:off x="5862721" y="445953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2" name="直線コネクタ 61">
              <a:extLst>
                <a:ext uri="{FF2B5EF4-FFF2-40B4-BE49-F238E27FC236}">
                  <a16:creationId xmlns="" xmlns:a16="http://schemas.microsoft.com/office/drawing/2014/main" id="{6EFDEB5E-4B43-4C87-8764-4448B0A1A606}"/>
                </a:ext>
              </a:extLst>
            </p:cNvPr>
            <p:cNvCxnSpPr>
              <a:cxnSpLocks/>
              <a:stCxn id="63" idx="0"/>
              <a:endCxn id="61" idx="4"/>
            </p:cNvCxnSpPr>
            <p:nvPr/>
          </p:nvCxnSpPr>
          <p:spPr>
            <a:xfrm flipV="1">
              <a:off x="5939800" y="4819539"/>
              <a:ext cx="102921" cy="332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 xmlns:a16="http://schemas.microsoft.com/office/drawing/2014/main" id="{EB9D3BAD-0291-4F3A-BC0A-947BB3B202E5}"/>
                </a:ext>
              </a:extLst>
            </p:cNvPr>
            <p:cNvSpPr/>
            <p:nvPr/>
          </p:nvSpPr>
          <p:spPr>
            <a:xfrm>
              <a:off x="5759800" y="5152319"/>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88" name="直線矢印コネクタ 87">
              <a:extLst>
                <a:ext uri="{FF2B5EF4-FFF2-40B4-BE49-F238E27FC236}">
                  <a16:creationId xmlns="" xmlns:a16="http://schemas.microsoft.com/office/drawing/2014/main" id="{52124EFA-89BF-4AAE-9EAD-C425FAABF0C3}"/>
                </a:ext>
              </a:extLst>
            </p:cNvPr>
            <p:cNvCxnSpPr>
              <a:cxnSpLocks/>
            </p:cNvCxnSpPr>
            <p:nvPr/>
          </p:nvCxnSpPr>
          <p:spPr>
            <a:xfrm>
              <a:off x="6470036" y="4809078"/>
              <a:ext cx="0" cy="395758"/>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0" name="正方形/長方形 89">
              <a:extLst>
                <a:ext uri="{FF2B5EF4-FFF2-40B4-BE49-F238E27FC236}">
                  <a16:creationId xmlns="" xmlns:a16="http://schemas.microsoft.com/office/drawing/2014/main" id="{1C10C7BC-3C0D-4478-90DE-482C02EF28C2}"/>
                </a:ext>
              </a:extLst>
            </p:cNvPr>
            <p:cNvSpPr/>
            <p:nvPr/>
          </p:nvSpPr>
          <p:spPr>
            <a:xfrm>
              <a:off x="6547115" y="4790119"/>
              <a:ext cx="694650" cy="400110"/>
            </a:xfrm>
            <a:prstGeom prst="rect">
              <a:avLst/>
            </a:prstGeom>
          </p:spPr>
          <p:txBody>
            <a:bodyPr wrap="square">
              <a:spAutoFit/>
            </a:bodyPr>
            <a:lstStyle/>
            <a:p>
              <a:r>
                <a:rPr lang="en-US" altLang="ja-JP" sz="2000" dirty="0"/>
                <a:t>1</a:t>
              </a:r>
              <a:r>
                <a:rPr lang="ja-JP" altLang="en-US" sz="2000" dirty="0"/>
                <a:t>回</a:t>
              </a:r>
            </a:p>
          </p:txBody>
        </p:sp>
      </p:grpSp>
    </p:spTree>
    <p:extLst>
      <p:ext uri="{BB962C8B-B14F-4D97-AF65-F5344CB8AC3E}">
        <p14:creationId xmlns:p14="http://schemas.microsoft.com/office/powerpoint/2010/main" val="155177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a:latin typeface="Cambria Math" panose="02040503050406030204" pitchFamily="18" charset="0"/>
              </a:rPr>
              <a:t>モンテカルロ法の方が盤面をより多く読んでいるため，</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モンテカルロ法の勝率が高くなるのは自然</a:t>
            </a:r>
            <a:r>
              <a:rPr lang="ja-JP" altLang="en-US" sz="2800" dirty="0">
                <a:latin typeface="Cambria Math" panose="02040503050406030204" pitchFamily="18" charset="0"/>
              </a:rPr>
              <a:t>．</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 xmlns:a16="http://schemas.microsoft.com/office/drawing/2014/main"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 xmlns:a16="http://schemas.microsoft.com/office/drawing/2014/main"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a:t>8</a:t>
                </a:r>
                <a:r>
                  <a:rPr kumimoji="1" lang="ja-JP" altLang="en-US" sz="2800" dirty="0"/>
                  <a:t>手読み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𝟖𝟕𝟑𝟖𝟎</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a:blip r:embed="rId4"/>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kumimoji="1" lang="en-US" altLang="ja-JP" sz="2800" dirty="0"/>
              </a:p>
              <a:p>
                <a:pPr algn="ctr"/>
                <a:r>
                  <a:rPr lang="ja-JP" altLang="en-US" sz="2800" dirty="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𝟏𝟓𝟏𝟓𝟎𝟎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a:blip r:embed="rId5"/>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kumimoji="1" lang="ja-JP" altLang="en-US" dirty="0"/>
              <a:t>それぞれの操作</a:t>
            </a:r>
            <a:r>
              <a:rPr lang="ja-JP" altLang="en-US" dirty="0"/>
              <a:t>毎に</a:t>
            </a:r>
            <a:r>
              <a:rPr kumimoji="1" lang="ja-JP" altLang="en-US" dirty="0"/>
              <a:t>プレイアウト</a:t>
            </a:r>
            <a:r>
              <a:rPr lang="ja-JP" altLang="en-US" dirty="0"/>
              <a:t>を</a:t>
            </a:r>
            <a:r>
              <a:rPr kumimoji="1" lang="en-US" altLang="ja-JP" dirty="0"/>
              <a:t>750</a:t>
            </a:r>
            <a:r>
              <a:rPr kumimoji="1" lang="ja-JP" altLang="en-US" dirty="0"/>
              <a:t>回程度</a:t>
            </a:r>
            <a:endParaRPr kumimoji="1" lang="en-US" altLang="ja-JP" dirty="0"/>
          </a:p>
          <a:p>
            <a:r>
              <a:rPr lang="ja-JP" altLang="en-US" dirty="0"/>
              <a:t>　　</a:t>
            </a:r>
            <a:r>
              <a:rPr kumimoji="1" lang="ja-JP" altLang="en-US" dirty="0"/>
              <a:t>行えばモンテカルロ法は安定して実際の勝率</a:t>
            </a:r>
            <a:endParaRPr kumimoji="1" lang="en-US" altLang="ja-JP" dirty="0"/>
          </a:p>
          <a:p>
            <a:r>
              <a:rPr lang="ja-JP" altLang="en-US" dirty="0"/>
              <a:t>　　</a:t>
            </a:r>
            <a:r>
              <a:rPr kumimoji="1" lang="ja-JP" altLang="en-US" dirty="0"/>
              <a:t>が高い操作を選べる</a:t>
            </a:r>
            <a:endParaRPr lang="en-US" altLang="ja-JP" dirty="0"/>
          </a:p>
          <a:p>
            <a:pPr marL="457200" indent="-457200">
              <a:buFont typeface="Arial" panose="020B0604020202020204" pitchFamily="34" charset="0"/>
              <a:buChar char="•"/>
            </a:pPr>
            <a:endParaRPr kumimoji="1" lang="en-US" altLang="ja-JP" dirty="0"/>
          </a:p>
          <a:p>
            <a:pPr marL="457200" indent="-457200">
              <a:buFont typeface="Arial" panose="020B0604020202020204" pitchFamily="34" charset="0"/>
              <a:buChar char="•"/>
            </a:pPr>
            <a:r>
              <a:rPr lang="ja-JP" altLang="en-US" dirty="0"/>
              <a:t>初期盤面による勝敗への影響がある</a:t>
            </a:r>
            <a:endParaRPr lang="en-US" altLang="ja-JP" dirty="0"/>
          </a:p>
          <a:p>
            <a:pPr marL="457200" indent="-457200">
              <a:buFont typeface="Arial" panose="020B0604020202020204" pitchFamily="34" charset="0"/>
              <a:buChar char="•"/>
            </a:pPr>
            <a:endParaRPr lang="en-US" altLang="ja-JP" dirty="0"/>
          </a:p>
          <a:p>
            <a:pPr marL="457200" indent="-457200">
              <a:buClr>
                <a:schemeClr val="tx1"/>
              </a:buClr>
              <a:buFont typeface="Arial" panose="020B0604020202020204" pitchFamily="34" charset="0"/>
              <a:buChar char="•"/>
            </a:pPr>
            <a:r>
              <a:rPr lang="ja-JP" altLang="en-US" dirty="0"/>
              <a:t>実際の勝率が高い操作が勝ちにつながらない</a:t>
            </a:r>
            <a:endParaRPr lang="en-US" altLang="ja-JP" dirty="0"/>
          </a:p>
          <a:p>
            <a:r>
              <a:rPr lang="ja-JP" altLang="en-US" dirty="0"/>
              <a:t>　　場合がありそう</a:t>
            </a:r>
            <a:endParaRPr lang="en-US" altLang="ja-JP" dirty="0"/>
          </a:p>
          <a:p>
            <a:pPr marL="457200" indent="-457200">
              <a:buFont typeface="Arial" panose="020B0604020202020204" pitchFamily="34" charset="0"/>
              <a:buChar char="•"/>
            </a:pPr>
            <a:endParaRPr lang="en-US" altLang="ja-JP" dirty="0"/>
          </a:p>
          <a:p>
            <a:pPr marL="457200" indent="-457200">
              <a:buFont typeface="Arial" panose="020B0604020202020204" pitchFamily="34" charset="0"/>
              <a:buChar char="•"/>
            </a:pPr>
            <a:r>
              <a:rPr kumimoji="1" lang="ja-JP" altLang="en-US" dirty="0"/>
              <a:t>モンテカルロ法の強さを</a:t>
            </a:r>
            <a:r>
              <a:rPr lang="ja-JP" altLang="en-US" dirty="0"/>
              <a:t>評価するには別の</a:t>
            </a:r>
            <a:endParaRPr lang="en-US" altLang="ja-JP" dirty="0"/>
          </a:p>
          <a:p>
            <a:r>
              <a:rPr lang="ja-JP" altLang="en-US" dirty="0"/>
              <a:t>　　実験が必要</a:t>
            </a:r>
            <a:endParaRPr kumimoji="1" lang="en-US" altLang="ja-JP" dirty="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a:t>対戦相手の先読みの手数を変えて実験をする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多腕バンディットのアルゴリズムを用いて，勝率を保ちつつ計算量を抑えられないか実験する</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先読みアルゴリズムの修正</a:t>
            </a:r>
            <a:endParaRPr lang="en-US" altLang="ja-JP" dirty="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a:t>二人用</a:t>
            </a:r>
            <a:r>
              <a:rPr lang="en-US" altLang="ja-JP" dirty="0"/>
              <a:t>Flood-It</a:t>
            </a:r>
            <a:r>
              <a:rPr lang="ja-JP" altLang="en-US" dirty="0"/>
              <a:t>の計算困難性が言えないか</a:t>
            </a:r>
            <a:endParaRPr lang="en-US" altLang="ja-JP" dirty="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1013843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a:t>
                      </a:r>
                      <a:r>
                        <a:rPr kumimoji="1" lang="ja-JP" altLang="en-US" sz="2800" dirty="0" smtClean="0"/>
                        <a:t>の手数</a:t>
                      </a:r>
                      <a:endParaRPr kumimoji="1" lang="ja-JP" altLang="en-US" sz="2800" dirty="0"/>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smtClean="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smtClean="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smtClean="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smtClean="0">
                <a:solidFill>
                  <a:srgbClr val="FF0000"/>
                </a:solidFill>
              </a:rPr>
              <a:t>3</a:t>
            </a:r>
            <a:r>
              <a:rPr lang="ja-JP" altLang="en-US" sz="3600" dirty="0" smtClean="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6F18CD2-D985-472F-89BF-B0D81AD13D6A}"/>
              </a:ext>
            </a:extLst>
          </p:cNvPr>
          <p:cNvSpPr>
            <a:spLocks noGrp="1"/>
          </p:cNvSpPr>
          <p:nvPr>
            <p:ph type="title"/>
          </p:nvPr>
        </p:nvSpPr>
        <p:spPr/>
        <p:txBody>
          <a:bodyPr/>
          <a:lstStyle/>
          <a:p>
            <a:r>
              <a:rPr lang="ja-JP" altLang="en-US" dirty="0"/>
              <a:t>モンテカルロ法の強さの評価</a:t>
            </a:r>
            <a:endParaRPr kumimoji="1" lang="ja-JP" altLang="en-US" dirty="0"/>
          </a:p>
        </p:txBody>
      </p:sp>
      <p:sp>
        <p:nvSpPr>
          <p:cNvPr id="4" name="スライド番号プレースホルダー 3">
            <a:extLst>
              <a:ext uri="{FF2B5EF4-FFF2-40B4-BE49-F238E27FC236}">
                <a16:creationId xmlns="" xmlns:a16="http://schemas.microsoft.com/office/drawing/2014/main" id="{29489ABA-5869-4852-B816-78B61785AFE4}"/>
              </a:ext>
            </a:extLst>
          </p:cNvPr>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 xmlns:a16="http://schemas.microsoft.com/office/drawing/2014/main" id="{9EC13191-13AB-45F5-979A-130FC0BF3B7F}"/>
                  </a:ext>
                </a:extLst>
              </p:cNvPr>
              <p:cNvSpPr txBox="1"/>
              <p:nvPr/>
            </p:nvSpPr>
            <p:spPr>
              <a:xfrm>
                <a:off x="400826" y="1161141"/>
                <a:ext cx="8501302" cy="954107"/>
              </a:xfrm>
              <a:prstGeom prst="rect">
                <a:avLst/>
              </a:prstGeom>
              <a:noFill/>
              <a:ln w="28575">
                <a:solidFill>
                  <a:srgbClr val="FFC000"/>
                </a:solidFill>
              </a:ln>
            </p:spPr>
            <p:txBody>
              <a:bodyPr wrap="none" rtlCol="0">
                <a:spAutoFit/>
              </a:bodyPr>
              <a:lstStyle/>
              <a:p>
                <a:r>
                  <a:rPr kumimoji="1" lang="en-US" altLang="ja-JP" sz="2800" dirty="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r>
                          <a:rPr lang="en-US" altLang="ja-JP" sz="2800" i="1">
                            <a:latin typeface="Cambria Math" panose="02040503050406030204" pitchFamily="18" charset="0"/>
                          </a:rPr>
                          <m:t>…</m:t>
                        </m:r>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𝟖𝟕𝟑𝟖𝟎</m:t>
                    </m:r>
                  </m:oMath>
                </a14:m>
                <a:r>
                  <a:rPr lang="ja-JP" altLang="en-US" sz="2800" dirty="0"/>
                  <a:t>の盤面を読む必要がある．</a:t>
                </a:r>
                <a:endParaRPr lang="en-US" altLang="ja-JP" sz="2800" dirty="0"/>
              </a:p>
            </p:txBody>
          </p:sp>
        </mc:Choice>
        <mc:Fallback xmlns="">
          <p:sp>
            <p:nvSpPr>
              <p:cNvPr id="5" name="テキスト ボックス 4">
                <a:extLst>
                  <a:ext uri="{FF2B5EF4-FFF2-40B4-BE49-F238E27FC236}">
                    <a16:creationId xmlns:a16="http://schemas.microsoft.com/office/drawing/2014/main" id="{9EC13191-13AB-45F5-979A-130FC0BF3B7F}"/>
                  </a:ext>
                </a:extLst>
              </p:cNvPr>
              <p:cNvSpPr txBox="1">
                <a:spLocks noRot="1" noChangeAspect="1" noMove="1" noResize="1" noEditPoints="1" noAdjustHandles="1" noChangeArrowheads="1" noChangeShapeType="1" noTextEdit="1"/>
              </p:cNvSpPr>
              <p:nvPr/>
            </p:nvSpPr>
            <p:spPr>
              <a:xfrm>
                <a:off x="400826" y="1161141"/>
                <a:ext cx="8501302" cy="954107"/>
              </a:xfrm>
              <a:prstGeom prst="rect">
                <a:avLst/>
              </a:prstGeom>
              <a:blipFill>
                <a:blip r:embed="rId2"/>
                <a:stretch>
                  <a:fillRect l="-1358" t="-6790"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 xmlns:a16="http://schemas.microsoft.com/office/drawing/2014/main"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回に</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必要な操作数はおよそ</a:t>
                </a:r>
                <a:r>
                  <a:rPr lang="en-US" altLang="ja-JP" sz="2800" b="0" dirty="0">
                    <a:latin typeface="Cambria Math" panose="02040503050406030204" pitchFamily="18" charset="0"/>
                  </a:rPr>
                  <a:t>100</a:t>
                </a:r>
                <a:r>
                  <a:rPr lang="ja-JP" altLang="en-US" sz="2800" b="0" dirty="0">
                    <a:latin typeface="Cambria Math" panose="02040503050406030204" pitchFamily="18" charset="0"/>
                  </a:rPr>
                  <a:t>回</a:t>
                </a:r>
                <a:endParaRPr lang="en-US" altLang="ja-JP" sz="2800" b="0" dirty="0">
                  <a:latin typeface="Cambria Math" panose="02040503050406030204" pitchFamily="18" charset="0"/>
                </a:endParaRPr>
              </a:p>
              <a:p>
                <a:r>
                  <a:rPr lang="ja-JP" altLang="en-US" sz="2800" b="0" dirty="0">
                    <a:latin typeface="Cambria Math" panose="02040503050406030204" pitchFamily="18" charset="0"/>
                  </a:rPr>
                  <a:t>必要な操作数が線形に減っていくと考えると，平均して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7138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 xmlns:a16="http://schemas.microsoft.com/office/drawing/2014/main"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 xmlns:a16="http://schemas.microsoft.com/office/drawing/2014/main"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 xmlns:a16="http://schemas.microsoft.com/office/drawing/2014/main"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フローチャート: 結合子 4">
            <a:extLst>
              <a:ext uri="{FF2B5EF4-FFF2-40B4-BE49-F238E27FC236}">
                <a16:creationId xmlns=""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grpSp>
        <p:nvGrpSpPr>
          <p:cNvPr id="34" name="グループ化 33">
            <a:extLst>
              <a:ext uri="{FF2B5EF4-FFF2-40B4-BE49-F238E27FC236}">
                <a16:creationId xmlns=""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楕円 4">
            <a:extLst>
              <a:ext uri="{FF2B5EF4-FFF2-40B4-BE49-F238E27FC236}">
                <a16:creationId xmlns=""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83</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a:t>
            </a:r>
            <a:r>
              <a:rPr lang="ja-JP" altLang="en-US" dirty="0">
                <a:solidFill>
                  <a:srgbClr val="FF0000"/>
                </a:solidFill>
              </a:rPr>
              <a:t>判定</a:t>
            </a:r>
            <a:r>
              <a:rPr kumimoji="1" lang="ja-JP" altLang="en-US" dirty="0">
                <a:solidFill>
                  <a:srgbClr val="FF0000"/>
                </a:solidFill>
              </a:rPr>
              <a:t>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5707</TotalTime>
  <Words>3704</Words>
  <Application>Microsoft Office PowerPoint</Application>
  <PresentationFormat>画面に合わせる (4:3)</PresentationFormat>
  <Paragraphs>930</Paragraphs>
  <Slides>83</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83</vt:i4>
      </vt:variant>
    </vt:vector>
  </HeadingPairs>
  <TitlesOfParts>
    <vt:vector size="89"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モンテカルロ法の強さの評価</vt:lpstr>
      <vt:lpstr>まとめ</vt:lpstr>
      <vt:lpstr>今後の課題</vt:lpstr>
      <vt:lpstr>PowerPoint プレゼンテーション</vt:lpstr>
      <vt:lpstr>モンテカルロ法の強さの評価</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340</cp:revision>
  <cp:lastPrinted>2018-12-10T00:18:31Z</cp:lastPrinted>
  <dcterms:created xsi:type="dcterms:W3CDTF">2018-10-26T05:41:54Z</dcterms:created>
  <dcterms:modified xsi:type="dcterms:W3CDTF">2019-01-15T09:43:55Z</dcterms:modified>
</cp:coreProperties>
</file>