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5"/>
  </p:notesMasterIdLst>
  <p:sldIdLst>
    <p:sldId id="256" r:id="rId2"/>
    <p:sldId id="259" r:id="rId3"/>
    <p:sldId id="267" r:id="rId4"/>
    <p:sldId id="265" r:id="rId5"/>
    <p:sldId id="260" r:id="rId6"/>
    <p:sldId id="261" r:id="rId7"/>
    <p:sldId id="268" r:id="rId8"/>
    <p:sldId id="269" r:id="rId9"/>
    <p:sldId id="270" r:id="rId10"/>
    <p:sldId id="262" r:id="rId11"/>
    <p:sldId id="272" r:id="rId12"/>
    <p:sldId id="271" r:id="rId13"/>
    <p:sldId id="266"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34" y="13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定式化って言っていいのか？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図は</a:t>
            </a:r>
            <a:r>
              <a:rPr kumimoji="1" lang="en-US" altLang="ja-JP" dirty="0" smtClean="0"/>
              <a:t>OC</a:t>
            </a:r>
            <a:r>
              <a:rPr kumimoji="1" lang="ja-JP" altLang="en-US" dirty="0" smtClean="0"/>
              <a:t>の説明スライドやゲーム画像から持ってきていいのか？</a:t>
            </a:r>
            <a:endParaRPr kumimoji="1" lang="en-US" altLang="ja-JP" dirty="0" smtClean="0"/>
          </a:p>
          <a:p>
            <a:r>
              <a:rPr kumimoji="1" lang="ja-JP" altLang="en-US" dirty="0" smtClean="0"/>
              <a:t>目的？</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今の</a:t>
            </a:r>
            <a:r>
              <a:rPr kumimoji="1" lang="en-US" altLang="ja-JP" dirty="0" smtClean="0"/>
              <a:t>AI</a:t>
            </a:r>
            <a:r>
              <a:rPr kumimoji="1" lang="ja-JP" altLang="en-US" dirty="0" smtClean="0"/>
              <a:t>の説明をする？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勝ちを見るのか陣地の広さを見るのか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丸</a:t>
            </a:r>
            <a:r>
              <a:rPr kumimoji="1" lang="ja-JP" altLang="en-US" dirty="0" err="1" smtClean="0"/>
              <a:t>ばつ</a:t>
            </a:r>
            <a:r>
              <a:rPr kumimoji="1" lang="ja-JP" altLang="en-US" dirty="0" smtClean="0"/>
              <a:t>追加していく</a:t>
            </a:r>
            <a:endParaRPr kumimoji="1" lang="en-US" altLang="ja-JP" dirty="0" smtClean="0"/>
          </a:p>
          <a:p>
            <a:r>
              <a:rPr kumimoji="1" lang="ja-JP" altLang="en-US" dirty="0" smtClean="0"/>
              <a:t>しかし増えすぎると計算時間がかかる</a:t>
            </a:r>
            <a:endParaRPr kumimoji="1" lang="en-US" altLang="ja-JP" dirty="0" smtClean="0"/>
          </a:p>
          <a:p>
            <a:r>
              <a:rPr kumimoji="1" lang="ja-JP" altLang="en-US" dirty="0" smtClean="0"/>
              <a:t>→定数時間で効率よく試したい</a:t>
            </a:r>
            <a:endParaRPr kumimoji="1" lang="en-US" altLang="ja-JP" dirty="0" smtClean="0"/>
          </a:p>
          <a:p>
            <a:r>
              <a:rPr kumimoji="1" lang="ja-JP" altLang="en-US" dirty="0" smtClean="0"/>
              <a:t>→</a:t>
            </a:r>
            <a:r>
              <a:rPr kumimoji="1" lang="en-US" altLang="ja-JP" dirty="0" smtClean="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1" name="正方形/長方形 10"/>
          <p:cNvSpPr/>
          <p:nvPr userDrawn="1"/>
        </p:nvSpPr>
        <p:spPr>
          <a:xfrm>
            <a:off x="0" y="0"/>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モンテカルロ法に基づく</a:t>
            </a:r>
            <a:r>
              <a:rPr kumimoji="1" lang="en-US" altLang="ja-JP" dirty="0" smtClean="0"/>
              <a:t/>
            </a:r>
            <a:br>
              <a:rPr kumimoji="1" lang="en-US" altLang="ja-JP" dirty="0" smtClean="0"/>
            </a:br>
            <a:r>
              <a:rPr lang="en-US" altLang="ja-JP" dirty="0" smtClean="0"/>
              <a:t>Flood-It</a:t>
            </a:r>
            <a:r>
              <a:rPr lang="ja-JP" altLang="en-US" dirty="0" smtClean="0"/>
              <a:t>の</a:t>
            </a:r>
            <a:r>
              <a:rPr lang="en-US" altLang="ja-JP" dirty="0" smtClean="0"/>
              <a:t>AI</a:t>
            </a:r>
            <a:r>
              <a:rPr lang="ja-JP" altLang="en-US" dirty="0" smtClean="0"/>
              <a:t>に関する</a:t>
            </a:r>
            <a:r>
              <a:rPr lang="en-US" altLang="ja-JP" dirty="0" smtClean="0"/>
              <a:t/>
            </a:r>
            <a:br>
              <a:rPr lang="en-US" altLang="ja-JP" dirty="0" smtClean="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kumimoji="1" lang="ja-JP" altLang="en-US" dirty="0" smtClean="0"/>
              <a:t>周・伊藤研究室　学部４年　小田将也</a:t>
            </a:r>
            <a:endParaRPr kumimoji="1" lang="ja-JP" altLang="en-US" dirty="0"/>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1</a:t>
            </a:fld>
            <a:endParaRPr kumimoji="1" lang="ja-JP" altLang="en-US"/>
          </a:p>
        </p:txBody>
      </p:sp>
      <p:sp>
        <p:nvSpPr>
          <p:cNvPr id="5" name="正方形/長方形 4"/>
          <p:cNvSpPr/>
          <p:nvPr/>
        </p:nvSpPr>
        <p:spPr>
          <a:xfrm>
            <a:off x="1026368" y="2503487"/>
            <a:ext cx="2631232" cy="167951"/>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モンテカルロ法　とは</a:t>
            </a:r>
            <a:endParaRPr kumimoji="1" lang="ja-JP" altLang="en-US" dirty="0"/>
          </a:p>
        </p:txBody>
      </p:sp>
      <p:sp>
        <p:nvSpPr>
          <p:cNvPr id="3" name="コンテンツ プレースホルダー 2"/>
          <p:cNvSpPr>
            <a:spLocks noGrp="1"/>
          </p:cNvSpPr>
          <p:nvPr>
            <p:ph idx="1"/>
          </p:nvPr>
        </p:nvSpPr>
        <p:spPr>
          <a:xfrm>
            <a:off x="822959" y="758816"/>
            <a:ext cx="7543801" cy="812810"/>
          </a:xfrm>
        </p:spPr>
        <p:txBody>
          <a:bodyPr/>
          <a:lstStyle/>
          <a:p>
            <a:r>
              <a:rPr kumimoji="1" lang="ja-JP" altLang="en-US" dirty="0" smtClean="0"/>
              <a:t>シミュレーションや数値計算を乱数を用いて行う手法の総称．</a:t>
            </a:r>
            <a:endParaRPr kumimoji="1" lang="en-US" altLang="ja-JP" dirty="0" smtClean="0"/>
          </a:p>
          <a:p>
            <a:r>
              <a:rPr lang="ja-JP" altLang="en-US" dirty="0" smtClean="0"/>
              <a:t>こ</a:t>
            </a:r>
            <a:r>
              <a:rPr lang="ja-JP" altLang="en-US" dirty="0"/>
              <a:t>の</a:t>
            </a:r>
            <a:r>
              <a:rPr kumimoji="1" lang="ja-JP" altLang="en-US" dirty="0" smtClean="0"/>
              <a:t>ゲームにおいては</a:t>
            </a:r>
            <a:r>
              <a:rPr kumimoji="1" lang="en-US" altLang="ja-JP" dirty="0" smtClean="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822959" y="2066925"/>
            <a:ext cx="7543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ある盤面からゲーム終了までの操作をランダムに選び，次に取りうる行動ごとの勝率を求める．</a:t>
            </a:r>
            <a:endParaRPr kumimoji="1" lang="ja-JP" altLang="en-US" sz="2800" dirty="0"/>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smtClean="0"/>
              <a:t>現在の盤面</a:t>
            </a:r>
            <a:endParaRPr kumimoji="1" lang="ja-JP" altLang="en-US" sz="2400" dirty="0"/>
          </a:p>
        </p:txBody>
      </p:sp>
      <p:sp>
        <p:nvSpPr>
          <p:cNvPr id="28" name="円/楕円 27"/>
          <p:cNvSpPr/>
          <p:nvPr/>
        </p:nvSpPr>
        <p:spPr>
          <a:xfrm>
            <a:off x="3790938" y="3851644"/>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9" name="テキスト ボックス 58"/>
          <p:cNvSpPr txBox="1"/>
          <p:nvPr/>
        </p:nvSpPr>
        <p:spPr>
          <a:xfrm>
            <a:off x="4115941" y="3728810"/>
            <a:ext cx="1415772" cy="461665"/>
          </a:xfrm>
          <a:prstGeom prst="rect">
            <a:avLst/>
          </a:prstGeom>
          <a:noFill/>
        </p:spPr>
        <p:txBody>
          <a:bodyPr wrap="none" rtlCol="0">
            <a:spAutoFit/>
          </a:bodyPr>
          <a:lstStyle/>
          <a:p>
            <a:r>
              <a:rPr kumimoji="1" lang="ja-JP" altLang="en-US" sz="2400" dirty="0" smtClean="0"/>
              <a:t>次の選択</a:t>
            </a:r>
            <a:endParaRPr kumimoji="1" lang="ja-JP" altLang="en-US" sz="2400" dirty="0"/>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smtClean="0"/>
              <a:t>ゲーム終了</a:t>
            </a:r>
            <a:endParaRPr kumimoji="1" lang="ja-JP" altLang="en-US" sz="2400" dirty="0"/>
          </a:p>
        </p:txBody>
      </p:sp>
      <p:sp>
        <p:nvSpPr>
          <p:cNvPr id="96" name="円/楕円 95"/>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4869430" y="5033904"/>
            <a:ext cx="633507" cy="646331"/>
          </a:xfrm>
          <a:prstGeom prst="rect">
            <a:avLst/>
          </a:prstGeom>
          <a:noFill/>
        </p:spPr>
        <p:txBody>
          <a:bodyPr wrap="none" rtlCol="0">
            <a:spAutoFit/>
          </a:bodyPr>
          <a:lstStyle/>
          <a:p>
            <a:r>
              <a:rPr kumimoji="1" lang="ja-JP" altLang="en-US" dirty="0" smtClean="0"/>
              <a:t>勝ち</a:t>
            </a:r>
            <a:endParaRPr kumimoji="1" lang="en-US" altLang="ja-JP" dirty="0" smtClean="0"/>
          </a:p>
          <a:p>
            <a:r>
              <a:rPr lang="ja-JP" altLang="en-US" dirty="0"/>
              <a:t>負</a:t>
            </a:r>
            <a:r>
              <a:rPr lang="ja-JP" altLang="en-US" dirty="0" smtClean="0"/>
              <a:t>け</a:t>
            </a:r>
            <a:endParaRPr kumimoji="1" lang="ja-JP" altLang="en-US" dirty="0"/>
          </a:p>
        </p:txBody>
      </p:sp>
      <p:sp>
        <p:nvSpPr>
          <p:cNvPr id="45" name="正方形/長方形 44"/>
          <p:cNvSpPr/>
          <p:nvPr/>
        </p:nvSpPr>
        <p:spPr>
          <a:xfrm>
            <a:off x="5777508" y="3494176"/>
            <a:ext cx="2974605" cy="2897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盤面の図</a:t>
            </a:r>
            <a:endParaRPr kumimoji="1" lang="en-US" altLang="ja-JP" dirty="0" smtClean="0"/>
          </a:p>
          <a:p>
            <a:pPr algn="ctr"/>
            <a:r>
              <a:rPr lang="ja-JP" altLang="en-US" dirty="0"/>
              <a:t>選択</a:t>
            </a:r>
            <a:r>
              <a:rPr lang="ja-JP" altLang="en-US" dirty="0" smtClean="0"/>
              <a:t>した色によって変える</a:t>
            </a:r>
            <a:endParaRPr kumimoji="1" lang="ja-JP" altLang="en-US" dirty="0"/>
          </a:p>
        </p:txBody>
      </p:sp>
      <p:sp>
        <p:nvSpPr>
          <p:cNvPr id="5" name="角丸四角形 4"/>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6" name="角丸四角形 45"/>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勝率：</a:t>
            </a:r>
            <a:r>
              <a:rPr kumimoji="1" lang="ja-JP" altLang="en-US" dirty="0" smtClean="0">
                <a:solidFill>
                  <a:srgbClr val="0070C0"/>
                </a:solidFill>
              </a:rPr>
              <a:t>低</a:t>
            </a:r>
            <a:endParaRPr kumimoji="1" lang="ja-JP" altLang="en-US" dirty="0">
              <a:solidFill>
                <a:srgbClr val="0070C0"/>
              </a:solidFill>
            </a:endParaRPr>
          </a:p>
        </p:txBody>
      </p:sp>
      <p:sp>
        <p:nvSpPr>
          <p:cNvPr id="47" name="角丸四角形吹き出し 46"/>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勝率：</a:t>
            </a:r>
            <a:r>
              <a:rPr kumimoji="1" lang="ja-JP" altLang="en-US" dirty="0" smtClean="0">
                <a:solidFill>
                  <a:srgbClr val="FF0000"/>
                </a:solidFill>
              </a:rPr>
              <a:t>高</a:t>
            </a:r>
            <a:endParaRPr kumimoji="1" lang="ja-JP" altLang="en-US" dirty="0">
              <a:solidFill>
                <a:srgbClr val="FF0000"/>
              </a:solidFill>
            </a:endParaRPr>
          </a:p>
        </p:txBody>
      </p:sp>
    </p:spTree>
    <p:extLst>
      <p:ext uri="{BB962C8B-B14F-4D97-AF65-F5344CB8AC3E}">
        <p14:creationId xmlns:p14="http://schemas.microsoft.com/office/powerpoint/2010/main" val="941680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改善案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ゲーム終了まで試す回数は多い方が良い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smtClean="0"/>
              <a:t>現在の盤面</a:t>
            </a:r>
            <a:endParaRPr kumimoji="1" lang="ja-JP" altLang="en-US" sz="2400" dirty="0"/>
          </a:p>
        </p:txBody>
      </p:sp>
      <p:sp>
        <p:nvSpPr>
          <p:cNvPr id="12" name="円/楕円 11"/>
          <p:cNvSpPr/>
          <p:nvPr/>
        </p:nvSpPr>
        <p:spPr>
          <a:xfrm>
            <a:off x="3790938" y="3851644"/>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smtClean="0"/>
              <a:t>次の選択</a:t>
            </a:r>
            <a:endParaRPr kumimoji="1" lang="ja-JP" altLang="en-US" sz="2400" dirty="0"/>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smtClean="0"/>
              <a:t>ゲーム終了</a:t>
            </a:r>
            <a:endParaRPr kumimoji="1" lang="ja-JP" altLang="en-US" sz="2400" dirty="0"/>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smtClean="0"/>
              <a:t>勝ち</a:t>
            </a:r>
            <a:endParaRPr kumimoji="1" lang="en-US" altLang="ja-JP" dirty="0" smtClean="0"/>
          </a:p>
          <a:p>
            <a:r>
              <a:rPr lang="ja-JP" altLang="en-US" dirty="0"/>
              <a:t>負</a:t>
            </a:r>
            <a:r>
              <a:rPr lang="ja-JP" altLang="en-US" dirty="0" smtClean="0"/>
              <a:t>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勝率：</a:t>
            </a:r>
            <a:r>
              <a:rPr kumimoji="1" lang="ja-JP" altLang="en-US" dirty="0" smtClean="0">
                <a:solidFill>
                  <a:srgbClr val="0070C0"/>
                </a:solidFill>
              </a:rPr>
              <a:t>低</a:t>
            </a:r>
            <a:endParaRPr kumimoji="1" lang="ja-JP" altLang="en-US" dirty="0">
              <a:solidFill>
                <a:srgbClr val="0070C0"/>
              </a:solidFill>
            </a:endParaRP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勝率：</a:t>
            </a:r>
            <a:r>
              <a:rPr kumimoji="1" lang="ja-JP" altLang="en-US" dirty="0" smtClean="0">
                <a:solidFill>
                  <a:srgbClr val="FF0000"/>
                </a:solidFill>
              </a:rPr>
              <a:t>高</a:t>
            </a:r>
            <a:endParaRPr kumimoji="1" lang="ja-JP" altLang="en-US" dirty="0">
              <a:solidFill>
                <a:srgbClr val="FF0000"/>
              </a:solidFill>
            </a:endParaRPr>
          </a:p>
        </p:txBody>
      </p:sp>
    </p:spTree>
    <p:extLst>
      <p:ext uri="{BB962C8B-B14F-4D97-AF65-F5344CB8AC3E}">
        <p14:creationId xmlns:p14="http://schemas.microsoft.com/office/powerpoint/2010/main" val="3954799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モンテカルロ法の利点</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評価関数が必要ない→汎用性が高い</a:t>
            </a:r>
            <a:endParaRPr lang="en-US" altLang="ja-JP" dirty="0" smtClean="0"/>
          </a:p>
          <a:p>
            <a:r>
              <a:rPr lang="ja-JP" altLang="en-US" dirty="0" smtClean="0"/>
              <a:t>囲碁ではすでにモンテカルロ法を利用した</a:t>
            </a:r>
            <a:r>
              <a:rPr lang="en-US" altLang="ja-JP" dirty="0" smtClean="0"/>
              <a:t>AI</a:t>
            </a:r>
            <a:r>
              <a:rPr lang="ja-JP" altLang="en-US" dirty="0" smtClean="0"/>
              <a:t>が結果を出している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当面の目標</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solidFill>
                  <a:srgbClr val="FF0000"/>
                </a:solidFill>
              </a:rPr>
              <a:t>Flood-It</a:t>
            </a:r>
            <a:r>
              <a:rPr lang="ja-JP" altLang="en-US" dirty="0" smtClean="0">
                <a:solidFill>
                  <a:srgbClr val="FF0000"/>
                </a:solidFill>
              </a:rPr>
              <a:t>の</a:t>
            </a:r>
            <a:r>
              <a:rPr lang="en-US" altLang="ja-JP" dirty="0" smtClean="0">
                <a:solidFill>
                  <a:srgbClr val="FF0000"/>
                </a:solidFill>
              </a:rPr>
              <a:t>AI</a:t>
            </a:r>
            <a:r>
              <a:rPr lang="ja-JP" altLang="en-US" dirty="0" smtClean="0">
                <a:solidFill>
                  <a:srgbClr val="FF0000"/>
                </a:solidFill>
              </a:rPr>
              <a:t>の作成</a:t>
            </a:r>
            <a:endParaRPr lang="en-US" altLang="ja-JP" dirty="0" smtClean="0">
              <a:solidFill>
                <a:srgbClr val="FF0000"/>
              </a:solidFill>
            </a:endParaRPr>
          </a:p>
          <a:p>
            <a:pPr marL="457200" indent="-457200">
              <a:buFont typeface="Arial" panose="020B0604020202020204" pitchFamily="34" charset="0"/>
              <a:buChar char="•"/>
            </a:pPr>
            <a:r>
              <a:rPr lang="ja-JP" altLang="en-US" dirty="0" smtClean="0"/>
              <a:t>モンテカルロ法の</a:t>
            </a:r>
            <a:r>
              <a:rPr lang="en-US" altLang="ja-JP" dirty="0" smtClean="0"/>
              <a:t>AI</a:t>
            </a:r>
            <a:r>
              <a:rPr lang="ja-JP" altLang="en-US" dirty="0" smtClean="0"/>
              <a:t>のプログラム</a:t>
            </a:r>
            <a:r>
              <a:rPr lang="ja-JP" altLang="en-US" dirty="0"/>
              <a:t>を作る</a:t>
            </a:r>
          </a:p>
          <a:p>
            <a:pPr marL="457200" indent="-457200">
              <a:buFont typeface="Arial" panose="020B0604020202020204" pitchFamily="34" charset="0"/>
              <a:buChar char="•"/>
            </a:pPr>
            <a:r>
              <a:rPr lang="ja-JP" altLang="en-US" dirty="0" smtClean="0"/>
              <a:t>対戦</a:t>
            </a:r>
            <a:r>
              <a:rPr lang="ja-JP" altLang="en-US" dirty="0"/>
              <a:t>テスト用プログラムを作る</a:t>
            </a:r>
          </a:p>
          <a:p>
            <a:pPr marL="457200" indent="-457200">
              <a:buFont typeface="Arial" panose="020B0604020202020204" pitchFamily="34" charset="0"/>
              <a:buChar char="•"/>
            </a:pPr>
            <a:r>
              <a:rPr lang="ja-JP" altLang="en-US" dirty="0" smtClean="0"/>
              <a:t>現在</a:t>
            </a:r>
            <a:r>
              <a:rPr lang="ja-JP" altLang="en-US" dirty="0"/>
              <a:t>の最強のアルゴリズムと戦わせて勝率を確認</a:t>
            </a:r>
            <a:r>
              <a:rPr lang="ja-JP" altLang="en-US" dirty="0" smtClean="0"/>
              <a:t>する</a:t>
            </a:r>
            <a:endParaRPr lang="en-US" altLang="ja-JP" dirty="0" smtClean="0"/>
          </a:p>
          <a:p>
            <a:r>
              <a:rPr lang="en-US" altLang="ja-JP" dirty="0" smtClean="0">
                <a:solidFill>
                  <a:srgbClr val="FF0000"/>
                </a:solidFill>
              </a:rPr>
              <a:t>AI</a:t>
            </a:r>
            <a:r>
              <a:rPr lang="ja-JP" altLang="en-US" dirty="0" smtClean="0">
                <a:solidFill>
                  <a:srgbClr val="FF0000"/>
                </a:solidFill>
              </a:rPr>
              <a:t>の強化</a:t>
            </a:r>
            <a:endParaRPr lang="ja-JP" altLang="en-US" dirty="0">
              <a:solidFill>
                <a:srgbClr val="FF0000"/>
              </a:solidFill>
            </a:endParaRPr>
          </a:p>
          <a:p>
            <a:pPr marL="457200" indent="-457200">
              <a:buFont typeface="Arial" panose="020B0604020202020204" pitchFamily="34" charset="0"/>
              <a:buChar char="•"/>
            </a:pPr>
            <a:r>
              <a:rPr lang="ja-JP" altLang="en-US" dirty="0" smtClean="0"/>
              <a:t>同じ</a:t>
            </a:r>
            <a:r>
              <a:rPr lang="ja-JP" altLang="en-US" dirty="0"/>
              <a:t>盤面に対するモンテカルロ法</a:t>
            </a:r>
            <a:r>
              <a:rPr lang="ja-JP" altLang="en-US" dirty="0" smtClean="0"/>
              <a:t>の</a:t>
            </a:r>
            <a:r>
              <a:rPr lang="en-US" altLang="ja-JP" dirty="0" smtClean="0"/>
              <a:t>AI</a:t>
            </a:r>
            <a:r>
              <a:rPr lang="ja-JP" altLang="en-US" dirty="0" smtClean="0"/>
              <a:t>の選択と</a:t>
            </a:r>
            <a:r>
              <a:rPr lang="ja-JP" altLang="en-US" dirty="0"/>
              <a:t>現在の</a:t>
            </a:r>
            <a:r>
              <a:rPr lang="ja-JP" altLang="en-US" dirty="0" smtClean="0"/>
              <a:t>最強の</a:t>
            </a:r>
            <a:r>
              <a:rPr lang="en-US" altLang="ja-JP" dirty="0" smtClean="0"/>
              <a:t>AI</a:t>
            </a:r>
            <a:r>
              <a:rPr lang="ja-JP" altLang="en-US" dirty="0" smtClean="0"/>
              <a:t>の選択や人間の選択を比較し，モンテカルロ法の選択の特徴を探る</a:t>
            </a:r>
            <a:endParaRPr lang="en-US" altLang="ja-JP" dirty="0" smtClean="0"/>
          </a:p>
          <a:p>
            <a:pPr marL="457200" indent="-457200">
              <a:buFont typeface="Arial" panose="020B0604020202020204" pitchFamily="34" charset="0"/>
              <a:buChar char="•"/>
            </a:pPr>
            <a:r>
              <a:rPr lang="ja-JP" altLang="en-US" dirty="0" smtClean="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smtClean="0"/>
              <a:t>報酬における勝率と陣地の広さのバランスを調整する</a:t>
            </a:r>
            <a:endParaRPr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Flood-It</a:t>
            </a:r>
            <a:r>
              <a:rPr kumimoji="1" lang="ja-JP" altLang="en-US" dirty="0" smtClean="0"/>
              <a:t>　とは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smtClean="0"/>
                  <a:t>のグリッド上で行う一人用のゲーム</a:t>
                </a:r>
                <a:endParaRPr lang="en-US" altLang="ja-JP" dirty="0" smtClean="0"/>
              </a:p>
              <a:p>
                <a:pPr marL="0" indent="0">
                  <a:buNone/>
                </a:pPr>
                <a:r>
                  <a:rPr lang="ja-JP" altLang="en-US" dirty="0" smtClean="0"/>
                  <a:t>目的：左上のマスと隣接した同じ色のマスの色を</a:t>
                </a:r>
                <a:endParaRPr lang="en-US" altLang="ja-JP" dirty="0" smtClean="0"/>
              </a:p>
              <a:p>
                <a:pPr marL="0" indent="0">
                  <a:buNone/>
                </a:pPr>
                <a:r>
                  <a:rPr lang="ja-JP" altLang="en-US" dirty="0" smtClean="0"/>
                  <a:t>          変えていくことでグリッドを一色に塗りつぶす．</a:t>
                </a: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2827" t="-2384" r="-43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274859" y="2286000"/>
            <a:ext cx="4320000" cy="43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
        <p:nvSpPr>
          <p:cNvPr id="6" name="正方形/長方形 5"/>
          <p:cNvSpPr/>
          <p:nvPr/>
        </p:nvSpPr>
        <p:spPr>
          <a:xfrm>
            <a:off x="274859" y="2286000"/>
            <a:ext cx="144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Flood</a:t>
            </a:r>
            <a:r>
              <a:rPr lang="en-US" altLang="ja-JP" dirty="0" smtClean="0"/>
              <a:t>-It</a:t>
            </a:r>
            <a:r>
              <a:rPr lang="ja-JP" altLang="en-US" dirty="0" smtClean="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5" name="正方形/長方形 4"/>
          <p:cNvSpPr/>
          <p:nvPr/>
        </p:nvSpPr>
        <p:spPr>
          <a:xfrm>
            <a:off x="513183" y="1194318"/>
            <a:ext cx="3489648" cy="3377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
        <p:nvSpPr>
          <p:cNvPr id="6" name="正方形/長方形 5"/>
          <p:cNvSpPr/>
          <p:nvPr/>
        </p:nvSpPr>
        <p:spPr>
          <a:xfrm>
            <a:off x="4877112" y="1194318"/>
            <a:ext cx="3489648" cy="3377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
        <p:nvSpPr>
          <p:cNvPr id="7" name="コンテンツ プレースホルダー 2"/>
          <p:cNvSpPr>
            <a:spLocks noGrp="1"/>
          </p:cNvSpPr>
          <p:nvPr>
            <p:ph idx="1"/>
          </p:nvPr>
        </p:nvSpPr>
        <p:spPr>
          <a:xfrm>
            <a:off x="822959" y="4655976"/>
            <a:ext cx="7543801" cy="1213118"/>
          </a:xfrm>
        </p:spPr>
        <p:txBody>
          <a:bodyPr/>
          <a:lstStyle/>
          <a:p>
            <a:pPr marL="0" indent="0">
              <a:buNone/>
            </a:pPr>
            <a:r>
              <a:rPr lang="ja-JP" altLang="en-US" dirty="0" smtClean="0"/>
              <a:t>同じグリッドでも，塗り替え方によって回数が変わる</a:t>
            </a:r>
            <a:endParaRPr lang="en-US" altLang="ja-JP" dirty="0" smtClean="0"/>
          </a:p>
          <a:p>
            <a:pPr marL="0" indent="0">
              <a:buNone/>
            </a:pPr>
            <a:r>
              <a:rPr lang="ja-JP" altLang="en-US" dirty="0"/>
              <a:t>　</a:t>
            </a:r>
            <a:r>
              <a:rPr lang="ja-JP" altLang="en-US" dirty="0" smtClean="0"/>
              <a:t>→最小の塗り替え方を求めたい</a:t>
            </a:r>
            <a:endParaRPr lang="ja-JP" altLang="en-US" dirty="0"/>
          </a:p>
        </p:txBody>
      </p:sp>
    </p:spTree>
    <p:extLst>
      <p:ext uri="{BB962C8B-B14F-4D97-AF65-F5344CB8AC3E}">
        <p14:creationId xmlns:p14="http://schemas.microsoft.com/office/powerpoint/2010/main" val="690900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838289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gridCol w="4183380"/>
              </a:tblGrid>
              <a:tr h="587818">
                <a:tc>
                  <a:txBody>
                    <a:bodyPr/>
                    <a:lstStyle/>
                    <a:p>
                      <a:pPr algn="ctr"/>
                      <a:r>
                        <a:rPr kumimoji="1" lang="ja-JP" altLang="en-US" sz="2800" dirty="0" smtClean="0"/>
                        <a:t>入力</a:t>
                      </a:r>
                      <a:endParaRPr kumimoji="1" lang="ja-JP" altLang="en-US" sz="2800" dirty="0"/>
                    </a:p>
                  </a:txBody>
                  <a:tcPr/>
                </a:tc>
                <a:tc>
                  <a:txBody>
                    <a:bodyPr/>
                    <a:lstStyle/>
                    <a:p>
                      <a:pPr algn="ctr"/>
                      <a:r>
                        <a:rPr kumimoji="1" lang="ja-JP" altLang="en-US" sz="2800" dirty="0" smtClean="0"/>
                        <a:t>出力</a:t>
                      </a:r>
                      <a:endParaRPr kumimoji="1" lang="ja-JP" altLang="en-US" sz="2800" dirty="0"/>
                    </a:p>
                  </a:txBody>
                  <a:tcPr/>
                </a:tc>
              </a:tr>
              <a:tr h="4037123">
                <a:tc>
                  <a:txBody>
                    <a:bodyPr/>
                    <a:lstStyle/>
                    <a:p>
                      <a:pPr algn="ctr"/>
                      <a:r>
                        <a:rPr kumimoji="1" lang="ja-JP" altLang="en-US" sz="2800" dirty="0" smtClean="0"/>
                        <a:t>ある色分けされたグリッド</a:t>
                      </a:r>
                      <a:endParaRPr kumimoji="1" lang="ja-JP" altLang="en-US" sz="2800" dirty="0"/>
                    </a:p>
                  </a:txBody>
                  <a:tcPr/>
                </a:tc>
                <a:tc>
                  <a:txBody>
                    <a:bodyPr/>
                    <a:lstStyle/>
                    <a:p>
                      <a:pPr algn="ctr"/>
                      <a:r>
                        <a:rPr kumimoji="1" lang="ja-JP" altLang="en-US" sz="2800" dirty="0" smtClean="0"/>
                        <a:t>塗りつぶす最小の操作列</a:t>
                      </a:r>
                      <a:endParaRPr kumimoji="1" lang="ja-JP" altLang="en-US" sz="2800" dirty="0"/>
                    </a:p>
                  </a:txBody>
                  <a:tcPr/>
                </a:tc>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6" name="正方形/長方形 5"/>
          <p:cNvSpPr/>
          <p:nvPr/>
        </p:nvSpPr>
        <p:spPr>
          <a:xfrm>
            <a:off x="1175656" y="3135084"/>
            <a:ext cx="2360645" cy="2239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盤面の図</a:t>
            </a:r>
            <a:endParaRPr kumimoji="1" lang="ja-JP" altLang="en-US" dirty="0"/>
          </a:p>
        </p:txBody>
      </p:sp>
      <p:sp>
        <p:nvSpPr>
          <p:cNvPr id="7" name="正方形/長方形 6"/>
          <p:cNvSpPr/>
          <p:nvPr/>
        </p:nvSpPr>
        <p:spPr>
          <a:xfrm>
            <a:off x="4808376"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8" name="正方形/長方形 7"/>
          <p:cNvSpPr/>
          <p:nvPr/>
        </p:nvSpPr>
        <p:spPr>
          <a:xfrm>
            <a:off x="5772539"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9" name="正方形/長方形 8"/>
          <p:cNvSpPr/>
          <p:nvPr/>
        </p:nvSpPr>
        <p:spPr>
          <a:xfrm>
            <a:off x="6736702"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10" name="正方形/長方形 9"/>
          <p:cNvSpPr/>
          <p:nvPr/>
        </p:nvSpPr>
        <p:spPr>
          <a:xfrm>
            <a:off x="7720150"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以下のような問題として考えられる．</a:t>
            </a:r>
            <a:endParaRPr lang="ja-JP" altLang="en-US" dirty="0"/>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09926660"/>
                  </p:ext>
                </p:extLst>
              </p:nvPr>
            </p:nvGraphicFramePr>
            <p:xfrm>
              <a:off x="1129469" y="1668034"/>
              <a:ext cx="6930780" cy="3291840"/>
            </p:xfrm>
            <a:graphic>
              <a:graphicData uri="http://schemas.openxmlformats.org/drawingml/2006/table">
                <a:tbl>
                  <a:tblPr firstRow="1" bandRow="1">
                    <a:tableStyleId>{5C22544A-7EE6-4342-B048-85BDC9FD1C3A}</a:tableStyleId>
                  </a:tblPr>
                  <a:tblGrid>
                    <a:gridCol w="2310260"/>
                    <a:gridCol w="2310260"/>
                    <a:gridCol w="2310260"/>
                  </a:tblGrid>
                  <a:tr h="370840">
                    <a:tc>
                      <a:txBody>
                        <a:bodyPr/>
                        <a:lstStyle/>
                        <a:p>
                          <a:pPr algn="ctr"/>
                          <a:r>
                            <a:rPr kumimoji="1" lang="ja-JP" altLang="en-US" sz="2400" dirty="0" smtClean="0"/>
                            <a:t>グリッドの大きさ</a:t>
                          </a:r>
                          <a:endParaRPr kumimoji="1" lang="ja-JP" altLang="en-US" sz="2400" dirty="0"/>
                        </a:p>
                      </a:txBody>
                      <a:tcPr/>
                    </a:tc>
                    <a:tc>
                      <a:txBody>
                        <a:bodyPr/>
                        <a:lstStyle/>
                        <a:p>
                          <a:pPr algn="ctr"/>
                          <a:r>
                            <a:rPr kumimoji="1" lang="ja-JP" altLang="en-US" sz="2400" dirty="0" smtClean="0"/>
                            <a:t>色の数</a:t>
                          </a:r>
                          <a:endParaRPr kumimoji="1" lang="ja-JP" altLang="en-US" sz="2400" dirty="0"/>
                        </a:p>
                      </a:txBody>
                      <a:tcPr/>
                    </a:tc>
                    <a:tc>
                      <a:txBody>
                        <a:bodyPr/>
                        <a:lstStyle/>
                        <a:p>
                          <a:pPr algn="ctr"/>
                          <a:r>
                            <a:rPr kumimoji="1" lang="ja-JP" altLang="en-US" sz="2400" dirty="0" smtClean="0"/>
                            <a:t>難しさ</a:t>
                          </a:r>
                          <a:endParaRPr kumimoji="1" lang="ja-JP" altLang="en-US" sz="24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smtClean="0"/>
                            <a:t>3</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[ACJMS10]</a:t>
                          </a:r>
                          <a:endParaRPr kumimoji="1" lang="ja-JP" altLang="en-US" sz="28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[MS12]</a:t>
                          </a:r>
                          <a:endParaRPr kumimoji="1" lang="ja-JP" altLang="en-US" sz="28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smtClean="0"/>
                            <a:t>制限なし</a:t>
                          </a:r>
                          <a:endParaRPr kumimoji="1" lang="ja-JP" altLang="en-US" sz="2800" dirty="0"/>
                        </a:p>
                      </a:txBody>
                      <a:tcPr/>
                    </a:tc>
                    <a:tc>
                      <a:txBody>
                        <a:bodyPr/>
                        <a:lstStyle/>
                        <a:p>
                          <a:pPr algn="ctr"/>
                          <a:r>
                            <a:rPr kumimoji="1" lang="ja-JP" altLang="en-US" sz="2800" dirty="0" smtClean="0">
                              <a:solidFill>
                                <a:srgbClr val="00B050"/>
                              </a:solidFill>
                            </a:rPr>
                            <a:t>多項式時間</a:t>
                          </a:r>
                          <a:endParaRPr kumimoji="1" lang="en-US" altLang="ja-JP" sz="2800" dirty="0" smtClean="0">
                            <a:solidFill>
                              <a:srgbClr val="00B050"/>
                            </a:solidFill>
                          </a:endParaRPr>
                        </a:p>
                        <a:p>
                          <a:pPr algn="ctr"/>
                          <a:r>
                            <a:rPr kumimoji="1" lang="en-US" altLang="ja-JP" sz="2800" dirty="0" smtClean="0"/>
                            <a:t>[CJMS12]</a:t>
                          </a:r>
                          <a:endParaRPr kumimoji="1" lang="ja-JP" altLang="en-US" sz="2800" dirty="0"/>
                        </a:p>
                      </a:txBody>
                      <a:tcPr/>
                    </a:tc>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09926660"/>
                  </p:ext>
                </p:extLst>
              </p:nvPr>
            </p:nvGraphicFramePr>
            <p:xfrm>
              <a:off x="1129469" y="1668034"/>
              <a:ext cx="6930780" cy="3291840"/>
            </p:xfrm>
            <a:graphic>
              <a:graphicData uri="http://schemas.openxmlformats.org/drawingml/2006/table">
                <a:tbl>
                  <a:tblPr firstRow="1" bandRow="1">
                    <a:tableStyleId>{5C22544A-7EE6-4342-B048-85BDC9FD1C3A}</a:tableStyleId>
                  </a:tblPr>
                  <a:tblGrid>
                    <a:gridCol w="2310260"/>
                    <a:gridCol w="2310260"/>
                    <a:gridCol w="2310260"/>
                  </a:tblGrid>
                  <a:tr h="457200">
                    <a:tc>
                      <a:txBody>
                        <a:bodyPr/>
                        <a:lstStyle/>
                        <a:p>
                          <a:pPr algn="ctr"/>
                          <a:r>
                            <a:rPr kumimoji="1" lang="ja-JP" altLang="en-US" sz="2400" dirty="0" smtClean="0"/>
                            <a:t>グリッドの大きさ</a:t>
                          </a:r>
                          <a:endParaRPr kumimoji="1" lang="ja-JP" altLang="en-US" sz="2400" dirty="0"/>
                        </a:p>
                      </a:txBody>
                      <a:tcPr/>
                    </a:tc>
                    <a:tc>
                      <a:txBody>
                        <a:bodyPr/>
                        <a:lstStyle/>
                        <a:p>
                          <a:pPr algn="ctr"/>
                          <a:r>
                            <a:rPr kumimoji="1" lang="ja-JP" altLang="en-US" sz="2400" dirty="0" smtClean="0"/>
                            <a:t>色の数</a:t>
                          </a:r>
                          <a:endParaRPr kumimoji="1" lang="ja-JP" altLang="en-US" sz="2400" dirty="0"/>
                        </a:p>
                      </a:txBody>
                      <a:tcPr/>
                    </a:tc>
                    <a:tc>
                      <a:txBody>
                        <a:bodyPr/>
                        <a:lstStyle/>
                        <a:p>
                          <a:pPr algn="ctr"/>
                          <a:r>
                            <a:rPr kumimoji="1" lang="ja-JP" altLang="en-US" sz="2400" dirty="0" smtClean="0"/>
                            <a:t>難しさ</a:t>
                          </a:r>
                          <a:endParaRPr kumimoji="1" lang="ja-JP" altLang="en-US" sz="2400" dirty="0"/>
                        </a:p>
                      </a:txBody>
                      <a:tcPr/>
                    </a:tc>
                  </a:tr>
                  <a:tr h="944880">
                    <a:tc>
                      <a:txBody>
                        <a:bodyPr/>
                        <a:lstStyle/>
                        <a:p>
                          <a:endParaRPr lang="ja-JP"/>
                        </a:p>
                      </a:txBody>
                      <a:tcPr>
                        <a:blipFill rotWithShape="0">
                          <a:blip r:embed="rId2"/>
                          <a:stretch>
                            <a:fillRect l="-264" t="-54839" r="-201319" b="-218710"/>
                          </a:stretch>
                        </a:blipFill>
                      </a:tcPr>
                    </a:tc>
                    <a:tc>
                      <a:txBody>
                        <a:bodyPr/>
                        <a:lstStyle/>
                        <a:p>
                          <a:pPr algn="ctr"/>
                          <a:r>
                            <a:rPr kumimoji="1" lang="en-US" altLang="ja-JP" sz="2800" dirty="0" smtClean="0"/>
                            <a:t>3</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[ACJMS10]</a:t>
                          </a:r>
                          <a:endParaRPr kumimoji="1" lang="ja-JP" altLang="en-US" sz="2800" dirty="0"/>
                        </a:p>
                      </a:txBody>
                      <a:tcPr/>
                    </a:tc>
                  </a:tr>
                  <a:tr h="944880">
                    <a:tc>
                      <a:txBody>
                        <a:bodyPr/>
                        <a:lstStyle/>
                        <a:p>
                          <a:endParaRPr lang="ja-JP"/>
                        </a:p>
                      </a:txBody>
                      <a:tcPr>
                        <a:blipFill rotWithShape="0">
                          <a:blip r:embed="rId2"/>
                          <a:stretch>
                            <a:fillRect l="-264" t="-153846" r="-201319" b="-117308"/>
                          </a:stretch>
                        </a:blipFill>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[MS12]</a:t>
                          </a:r>
                          <a:endParaRPr kumimoji="1" lang="ja-JP" altLang="en-US" sz="2800" dirty="0"/>
                        </a:p>
                      </a:txBody>
                      <a:tcPr/>
                    </a:tc>
                  </a:tr>
                  <a:tr h="944880">
                    <a:tc>
                      <a:txBody>
                        <a:bodyPr/>
                        <a:lstStyle/>
                        <a:p>
                          <a:endParaRPr lang="ja-JP"/>
                        </a:p>
                      </a:txBody>
                      <a:tcPr>
                        <a:blipFill rotWithShape="0">
                          <a:blip r:embed="rId2"/>
                          <a:stretch>
                            <a:fillRect l="-264" t="-255484" r="-201319" b="-18065"/>
                          </a:stretch>
                        </a:blipFill>
                      </a:tcPr>
                    </a:tc>
                    <a:tc>
                      <a:txBody>
                        <a:bodyPr/>
                        <a:lstStyle/>
                        <a:p>
                          <a:pPr algn="ctr"/>
                          <a:r>
                            <a:rPr kumimoji="1" lang="ja-JP" altLang="en-US" sz="2800" dirty="0" smtClean="0"/>
                            <a:t>制限なし</a:t>
                          </a:r>
                          <a:endParaRPr kumimoji="1" lang="ja-JP" altLang="en-US" sz="2800" dirty="0"/>
                        </a:p>
                      </a:txBody>
                      <a:tcPr/>
                    </a:tc>
                    <a:tc>
                      <a:txBody>
                        <a:bodyPr/>
                        <a:lstStyle/>
                        <a:p>
                          <a:pPr algn="ctr"/>
                          <a:r>
                            <a:rPr kumimoji="1" lang="ja-JP" altLang="en-US" sz="2800" dirty="0" smtClean="0">
                              <a:solidFill>
                                <a:srgbClr val="00B050"/>
                              </a:solidFill>
                            </a:rPr>
                            <a:t>多項式時間</a:t>
                          </a:r>
                          <a:endParaRPr kumimoji="1" lang="en-US" altLang="ja-JP" sz="2800" dirty="0" smtClean="0">
                            <a:solidFill>
                              <a:srgbClr val="00B050"/>
                            </a:solidFill>
                          </a:endParaRPr>
                        </a:p>
                        <a:p>
                          <a:pPr algn="ctr"/>
                          <a:r>
                            <a:rPr kumimoji="1" lang="en-US" altLang="ja-JP" sz="2800" dirty="0" smtClean="0"/>
                            <a:t>[CJMS12]</a:t>
                          </a:r>
                          <a:endParaRPr kumimoji="1" lang="ja-JP" altLang="en-US" sz="2800" dirty="0"/>
                        </a:p>
                      </a:txBody>
                      <a:tcPr/>
                    </a:tc>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6"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Flood-It</a:t>
            </a:r>
            <a:r>
              <a:rPr lang="ja-JP" altLang="en-US" dirty="0" smtClean="0"/>
              <a:t>の</a:t>
            </a:r>
            <a:r>
              <a:rPr lang="ja-JP" altLang="en-US" dirty="0"/>
              <a:t>最短</a:t>
            </a:r>
            <a:r>
              <a:rPr lang="ja-JP" altLang="en-US" dirty="0" smtClean="0"/>
              <a:t>の操作列を求める問題においては，以下の困難性が知られている．</a:t>
            </a:r>
            <a:endParaRPr lang="en-US" altLang="ja-JP" dirty="0" smtClean="0"/>
          </a:p>
        </p:txBody>
      </p:sp>
      <p:sp>
        <p:nvSpPr>
          <p:cNvPr id="7" name="正方形/長方形 6"/>
          <p:cNvSpPr/>
          <p:nvPr/>
        </p:nvSpPr>
        <p:spPr>
          <a:xfrm>
            <a:off x="3783095" y="5143736"/>
            <a:ext cx="1623527" cy="1583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a:t>
            </a:r>
            <a:endParaRPr kumimoji="1" lang="ja-JP" altLang="en-US" dirty="0"/>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今回扱うゲーム</a:t>
            </a:r>
            <a:endParaRPr kumimoji="1" lang="ja-JP" altLang="en-US" dirty="0"/>
          </a:p>
        </p:txBody>
      </p:sp>
      <p:sp>
        <p:nvSpPr>
          <p:cNvPr id="3" name="コンテンツ プレースホルダー 2"/>
          <p:cNvSpPr>
            <a:spLocks noGrp="1"/>
          </p:cNvSpPr>
          <p:nvPr>
            <p:ph idx="1"/>
          </p:nvPr>
        </p:nvSpPr>
        <p:spPr>
          <a:xfrm>
            <a:off x="822959" y="758815"/>
            <a:ext cx="7543801" cy="2098685"/>
          </a:xfrm>
        </p:spPr>
        <p:txBody>
          <a:bodyPr/>
          <a:lstStyle/>
          <a:p>
            <a:r>
              <a:rPr lang="en-US" altLang="ja-JP" dirty="0" smtClean="0"/>
              <a:t>Flood-It</a:t>
            </a:r>
            <a:r>
              <a:rPr lang="ja-JP" altLang="en-US" dirty="0" smtClean="0"/>
              <a:t>を二人用対戦ゲームにしたもの</a:t>
            </a:r>
            <a:endParaRPr lang="en-US" altLang="ja-JP" dirty="0" smtClean="0"/>
          </a:p>
          <a:p>
            <a:r>
              <a:rPr lang="ja-JP" altLang="en-US" dirty="0"/>
              <a:t>目的</a:t>
            </a:r>
            <a:r>
              <a:rPr lang="ja-JP" altLang="en-US" dirty="0" smtClean="0"/>
              <a:t>：交互に自分の</a:t>
            </a:r>
            <a:r>
              <a:rPr lang="ja-JP" altLang="en-US" dirty="0"/>
              <a:t>マスの色を</a:t>
            </a:r>
            <a:r>
              <a:rPr lang="ja-JP" altLang="en-US" dirty="0" smtClean="0"/>
              <a:t>変えていくことで</a:t>
            </a:r>
            <a:endParaRPr lang="en-US" altLang="ja-JP" dirty="0" smtClean="0"/>
          </a:p>
          <a:p>
            <a:r>
              <a:rPr lang="ja-JP" altLang="en-US" dirty="0" smtClean="0"/>
              <a:t>          自分の色の範囲</a:t>
            </a:r>
            <a:r>
              <a:rPr lang="en-US" altLang="ja-JP" dirty="0" smtClean="0"/>
              <a:t>(</a:t>
            </a:r>
            <a:r>
              <a:rPr lang="ja-JP" altLang="en-US" dirty="0" smtClean="0"/>
              <a:t>陣地</a:t>
            </a:r>
            <a:r>
              <a:rPr lang="en-US" altLang="ja-JP" dirty="0" smtClean="0"/>
              <a:t>)</a:t>
            </a:r>
            <a:r>
              <a:rPr lang="ja-JP" altLang="en-US" dirty="0" smtClean="0"/>
              <a:t>を拡大し，陣地</a:t>
            </a:r>
            <a:r>
              <a:rPr kumimoji="1" lang="ja-JP" altLang="en-US" dirty="0" smtClean="0"/>
              <a:t>を相</a:t>
            </a:r>
            <a:endParaRPr kumimoji="1" lang="en-US" altLang="ja-JP" dirty="0" smtClean="0"/>
          </a:p>
          <a:p>
            <a:r>
              <a:rPr lang="en-US" altLang="ja-JP" dirty="0"/>
              <a:t> </a:t>
            </a:r>
            <a:r>
              <a:rPr lang="en-US" altLang="ja-JP" dirty="0" smtClean="0"/>
              <a:t>        </a:t>
            </a:r>
            <a:r>
              <a:rPr kumimoji="1" lang="ja-JP" altLang="en-US" dirty="0" smtClean="0"/>
              <a:t> 手より広くする．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
        <p:nvSpPr>
          <p:cNvPr id="6" name="テキスト ボックス 5"/>
          <p:cNvSpPr txBox="1"/>
          <p:nvPr/>
        </p:nvSpPr>
        <p:spPr>
          <a:xfrm>
            <a:off x="4594859" y="4879910"/>
            <a:ext cx="4219425" cy="369332"/>
          </a:xfrm>
          <a:prstGeom prst="rect">
            <a:avLst/>
          </a:prstGeom>
          <a:noFill/>
        </p:spPr>
        <p:txBody>
          <a:bodyPr wrap="none" rtlCol="0">
            <a:spAutoFit/>
          </a:bodyPr>
          <a:lstStyle/>
          <a:p>
            <a:r>
              <a:rPr kumimoji="1" lang="en-US" altLang="ja-JP" dirty="0" smtClean="0"/>
              <a:t>※</a:t>
            </a:r>
            <a:r>
              <a:rPr kumimoji="1" lang="ja-JP" altLang="en-US" dirty="0" smtClean="0"/>
              <a:t>ただし相手の色に変えることはできない</a:t>
            </a:r>
            <a:endParaRPr kumimoji="1" lang="ja-JP" altLang="en-US" dirty="0"/>
          </a:p>
        </p:txBody>
      </p:sp>
      <p:sp>
        <p:nvSpPr>
          <p:cNvPr id="7" name="正方形/長方形 6"/>
          <p:cNvSpPr/>
          <p:nvPr/>
        </p:nvSpPr>
        <p:spPr>
          <a:xfrm>
            <a:off x="567609" y="2857500"/>
            <a:ext cx="720000" cy="720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33285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考えられる戦略</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多く塗りつぶした方の勝ち</a:t>
            </a:r>
            <a:endParaRPr lang="en-US" altLang="ja-JP" dirty="0" smtClean="0"/>
          </a:p>
          <a:p>
            <a:r>
              <a:rPr lang="ja-JP" altLang="en-US" dirty="0" smtClean="0"/>
              <a:t>　→一人でやる場合の最短の手を求める</a:t>
            </a:r>
            <a:endParaRPr lang="en-US" altLang="ja-JP" dirty="0" smtClean="0"/>
          </a:p>
          <a:p>
            <a:endParaRPr lang="en-US" altLang="ja-JP" dirty="0" smtClean="0"/>
          </a:p>
          <a:p>
            <a:r>
              <a:rPr lang="ja-JP" altLang="en-US" dirty="0" smtClean="0"/>
              <a:t>自分の色には相手は変更することができない</a:t>
            </a:r>
            <a:endParaRPr lang="en-US" altLang="ja-JP" dirty="0" smtClean="0"/>
          </a:p>
          <a:p>
            <a:r>
              <a:rPr lang="ja-JP" altLang="en-US" dirty="0" smtClean="0"/>
              <a:t>　→相手の次の良い手を阻止するような色に自分の色を変更して相手の邪魔をする</a:t>
            </a:r>
            <a:endParaRPr kumimoji="1" lang="en-US" altLang="ja-JP" dirty="0" smtClean="0"/>
          </a:p>
          <a:p>
            <a:endParaRPr kumimoji="1" lang="en-US" altLang="ja-JP" dirty="0" smtClean="0"/>
          </a:p>
          <a:p>
            <a:r>
              <a:rPr kumimoji="1" lang="ja-JP" altLang="en-US" dirty="0" smtClean="0"/>
              <a:t>このように囲んでしまえば相手にとられなくなる</a:t>
            </a:r>
            <a:endParaRPr kumimoji="1" lang="en-US" altLang="ja-JP" dirty="0" smtClean="0"/>
          </a:p>
          <a:p>
            <a:r>
              <a:rPr kumimoji="1" lang="ja-JP" altLang="en-US" dirty="0" smtClean="0"/>
              <a:t>　→塗りつぶすよりも囲むことを狙う</a:t>
            </a:r>
            <a:endParaRPr kumimoji="1" lang="en-US" altLang="ja-JP" dirty="0" smtClean="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6570617" y="4693298"/>
            <a:ext cx="2209490" cy="2071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盤面の図</a:t>
            </a:r>
            <a:endParaRPr kumimoji="1" lang="ja-JP" altLang="en-US" dirty="0"/>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現在の</a:t>
            </a:r>
            <a:r>
              <a:rPr kumimoji="1" lang="en-US" altLang="ja-JP" dirty="0" smtClean="0"/>
              <a:t>AI</a:t>
            </a:r>
            <a:endParaRPr kumimoji="1" lang="ja-JP" altLang="en-US" dirty="0"/>
          </a:p>
        </p:txBody>
      </p:sp>
      <p:sp>
        <p:nvSpPr>
          <p:cNvPr id="3" name="コンテンツ プレースホルダー 2"/>
          <p:cNvSpPr>
            <a:spLocks noGrp="1"/>
          </p:cNvSpPr>
          <p:nvPr>
            <p:ph idx="1"/>
          </p:nvPr>
        </p:nvSpPr>
        <p:spPr>
          <a:xfrm>
            <a:off x="822959" y="3415004"/>
            <a:ext cx="7543801" cy="1810278"/>
          </a:xfrm>
        </p:spPr>
        <p:txBody>
          <a:bodyPr/>
          <a:lstStyle/>
          <a:p>
            <a:pPr marL="457200" indent="-457200">
              <a:buFont typeface="Arial" panose="020B0604020202020204" pitchFamily="34" charset="0"/>
              <a:buChar char="•"/>
            </a:pPr>
            <a:r>
              <a:rPr lang="ja-JP" altLang="en-US" dirty="0"/>
              <a:t>自分</a:t>
            </a:r>
            <a:r>
              <a:rPr lang="ja-JP" altLang="en-US" dirty="0" smtClean="0"/>
              <a:t>の陣地が一番多くなる選択をする</a:t>
            </a:r>
            <a:endParaRPr kumimoji="1" lang="en-US" altLang="ja-JP" dirty="0"/>
          </a:p>
          <a:p>
            <a:pPr marL="457200" indent="-457200">
              <a:buFont typeface="Arial" panose="020B0604020202020204" pitchFamily="34" charset="0"/>
              <a:buChar char="•"/>
            </a:pPr>
            <a:r>
              <a:rPr lang="ja-JP" altLang="en-US" dirty="0" smtClean="0"/>
              <a:t>相手の陣地を囲むような選択をする</a:t>
            </a:r>
            <a:endParaRPr kumimoji="1" lang="en-US" altLang="ja-JP" dirty="0"/>
          </a:p>
          <a:p>
            <a:pPr marL="457200" indent="-457200">
              <a:buFont typeface="Arial" panose="020B0604020202020204" pitchFamily="34" charset="0"/>
              <a:buChar char="•"/>
            </a:pPr>
            <a:r>
              <a:rPr kumimoji="1" lang="ja-JP" altLang="en-US" dirty="0" smtClean="0"/>
              <a:t>自分が将来取れそうな範囲を拡大するような選択をする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円/楕円 4"/>
          <p:cNvSpPr/>
          <p:nvPr/>
        </p:nvSpPr>
        <p:spPr>
          <a:xfrm>
            <a:off x="4239741" y="1693345"/>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それぞれの選択の数手先まで手を進める</a:t>
            </a:r>
            <a:endParaRPr lang="ja-JP" altLang="en-US" dirty="0"/>
          </a:p>
        </p:txBody>
      </p:sp>
      <p:sp>
        <p:nvSpPr>
          <p:cNvPr id="131" name="角丸四角形吹き出し 130"/>
          <p:cNvSpPr/>
          <p:nvPr/>
        </p:nvSpPr>
        <p:spPr>
          <a:xfrm>
            <a:off x="2270022" y="5562323"/>
            <a:ext cx="3468305" cy="1035698"/>
          </a:xfrm>
          <a:prstGeom prst="wedgeRoundRectCallout">
            <a:avLst>
              <a:gd name="adj1" fmla="val -28051"/>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本当にこの基準が良いのかわからない</a:t>
            </a:r>
            <a:endParaRPr kumimoji="1" lang="ja-JP" altLang="en-US" sz="2800" dirty="0"/>
          </a:p>
        </p:txBody>
      </p: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今回の試み</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sz="6000" dirty="0" smtClean="0">
              <a:latin typeface="HGP明朝B" panose="02020800000000000000" pitchFamily="18" charset="-128"/>
              <a:ea typeface="HGP明朝B" panose="02020800000000000000" pitchFamily="18" charset="-128"/>
            </a:endParaRPr>
          </a:p>
          <a:p>
            <a:r>
              <a:rPr lang="ja-JP" altLang="en-US" sz="6000" dirty="0" smtClean="0"/>
              <a:t>モンテカルロ法</a:t>
            </a:r>
            <a:endParaRPr lang="en-US" altLang="ja-JP" sz="6000" dirty="0" smtClean="0"/>
          </a:p>
          <a:p>
            <a:endParaRPr lang="en-US" altLang="ja-JP" sz="6000" dirty="0"/>
          </a:p>
          <a:p>
            <a:r>
              <a:rPr kumimoji="1" lang="ja-JP" altLang="en-US" dirty="0" smtClean="0"/>
              <a:t>を使う</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Tree>
    <p:extLst>
      <p:ext uri="{BB962C8B-B14F-4D97-AF65-F5344CB8AC3E}">
        <p14:creationId xmlns:p14="http://schemas.microsoft.com/office/powerpoint/2010/main" val="2840742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679</TotalTime>
  <Words>587</Words>
  <Application>Microsoft Office PowerPoint</Application>
  <PresentationFormat>画面に合わせる (4:3)</PresentationFormat>
  <Paragraphs>135</Paragraphs>
  <Slides>13</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今回扱うゲーム</vt:lpstr>
      <vt:lpstr>考えられる戦略</vt:lpstr>
      <vt:lpstr>現在のAI</vt:lpstr>
      <vt:lpstr>今回の試み</vt:lpstr>
      <vt:lpstr>モンテカルロ法　とは</vt:lpstr>
      <vt:lpstr>改善案</vt:lpstr>
      <vt:lpstr>モンテカルロ法の利点</vt:lpstr>
      <vt:lpstr>当面の目標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46</cp:revision>
  <dcterms:created xsi:type="dcterms:W3CDTF">2018-10-26T05:41:54Z</dcterms:created>
  <dcterms:modified xsi:type="dcterms:W3CDTF">2018-11-01T09:16:47Z</dcterms:modified>
</cp:coreProperties>
</file>