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56"/>
  </p:notesMasterIdLst>
  <p:handoutMasterIdLst>
    <p:handoutMasterId r:id="rId57"/>
  </p:handoutMasterIdLst>
  <p:sldIdLst>
    <p:sldId id="256" r:id="rId2"/>
    <p:sldId id="259" r:id="rId3"/>
    <p:sldId id="267" r:id="rId4"/>
    <p:sldId id="265" r:id="rId5"/>
    <p:sldId id="260" r:id="rId6"/>
    <p:sldId id="261" r:id="rId7"/>
    <p:sldId id="289" r:id="rId8"/>
    <p:sldId id="268" r:id="rId9"/>
    <p:sldId id="290" r:id="rId10"/>
    <p:sldId id="269" r:id="rId11"/>
    <p:sldId id="270" r:id="rId12"/>
    <p:sldId id="279" r:id="rId13"/>
    <p:sldId id="262" r:id="rId14"/>
    <p:sldId id="278" r:id="rId15"/>
    <p:sldId id="271" r:id="rId16"/>
    <p:sldId id="297" r:id="rId17"/>
    <p:sldId id="298" r:id="rId18"/>
    <p:sldId id="299" r:id="rId19"/>
    <p:sldId id="313" r:id="rId20"/>
    <p:sldId id="307" r:id="rId21"/>
    <p:sldId id="310" r:id="rId22"/>
    <p:sldId id="316" r:id="rId23"/>
    <p:sldId id="301" r:id="rId24"/>
    <p:sldId id="288" r:id="rId25"/>
    <p:sldId id="303" r:id="rId26"/>
    <p:sldId id="321" r:id="rId27"/>
    <p:sldId id="304" r:id="rId28"/>
    <p:sldId id="320" r:id="rId29"/>
    <p:sldId id="318" r:id="rId30"/>
    <p:sldId id="317" r:id="rId31"/>
    <p:sldId id="319" r:id="rId32"/>
    <p:sldId id="296" r:id="rId33"/>
    <p:sldId id="306" r:id="rId34"/>
    <p:sldId id="305" r:id="rId35"/>
    <p:sldId id="315" r:id="rId36"/>
    <p:sldId id="292" r:id="rId37"/>
    <p:sldId id="284" r:id="rId38"/>
    <p:sldId id="286" r:id="rId39"/>
    <p:sldId id="283" r:id="rId40"/>
    <p:sldId id="295" r:id="rId41"/>
    <p:sldId id="293" r:id="rId42"/>
    <p:sldId id="281" r:id="rId43"/>
    <p:sldId id="282" r:id="rId44"/>
    <p:sldId id="277" r:id="rId45"/>
    <p:sldId id="276" r:id="rId46"/>
    <p:sldId id="275" r:id="rId47"/>
    <p:sldId id="273" r:id="rId48"/>
    <p:sldId id="280" r:id="rId49"/>
    <p:sldId id="266" r:id="rId50"/>
    <p:sldId id="272" r:id="rId51"/>
    <p:sldId id="294" r:id="rId52"/>
    <p:sldId id="285" r:id="rId53"/>
    <p:sldId id="287" r:id="rId54"/>
    <p:sldId id="291" r:id="rId5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93349" autoAdjust="0"/>
  </p:normalViewPr>
  <p:slideViewPr>
    <p:cSldViewPr snapToGrid="0">
      <p:cViewPr varScale="1">
        <p:scale>
          <a:sx n="73" d="100"/>
          <a:sy n="73" d="100"/>
        </p:scale>
        <p:origin x="196" y="36"/>
      </p:cViewPr>
      <p:guideLst>
        <p:guide orient="horz" pos="2409"/>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1"/>
          <c:tx>
            <c:strRef>
              <c:f>Sheet1!$D$3</c:f>
              <c:strCache>
                <c:ptCount val="1"/>
                <c:pt idx="0">
                  <c:v>モンテカルロ勝率</c:v>
                </c:pt>
              </c:strCache>
            </c:strRef>
          </c:tx>
          <c:spPr>
            <a:ln w="19050" cap="rnd">
              <a:noFill/>
              <a:round/>
            </a:ln>
            <a:effectLst/>
          </c:spPr>
          <c:marker>
            <c:symbol val="circle"/>
            <c:size val="5"/>
            <c:spPr>
              <a:solidFill>
                <a:schemeClr val="accent2"/>
              </a:solidFill>
              <a:ln w="9525">
                <a:solidFill>
                  <a:schemeClr val="accent2"/>
                </a:solidFill>
              </a:ln>
              <a:effectLst/>
            </c:spPr>
          </c:marker>
          <c:xVal>
            <c:numRef>
              <c:f>Sheet1!$B$4:$B$12</c:f>
              <c:numCache>
                <c:formatCode>General</c:formatCode>
                <c:ptCount val="9"/>
                <c:pt idx="0">
                  <c:v>50</c:v>
                </c:pt>
                <c:pt idx="1">
                  <c:v>100</c:v>
                </c:pt>
                <c:pt idx="2">
                  <c:v>250</c:v>
                </c:pt>
                <c:pt idx="3">
                  <c:v>500</c:v>
                </c:pt>
                <c:pt idx="4">
                  <c:v>750</c:v>
                </c:pt>
                <c:pt idx="5">
                  <c:v>1000</c:v>
                </c:pt>
                <c:pt idx="6">
                  <c:v>1250</c:v>
                </c:pt>
                <c:pt idx="7">
                  <c:v>1500</c:v>
                </c:pt>
                <c:pt idx="8">
                  <c:v>2000</c:v>
                </c:pt>
              </c:numCache>
            </c:numRef>
          </c:xVal>
          <c:yVal>
            <c:numRef>
              <c:f>Sheet1!$D$4:$D$12</c:f>
              <c:numCache>
                <c:formatCode>General</c:formatCode>
                <c:ptCount val="9"/>
                <c:pt idx="0">
                  <c:v>0.35899999999999999</c:v>
                </c:pt>
                <c:pt idx="1">
                  <c:v>0.50700000000000001</c:v>
                </c:pt>
                <c:pt idx="2">
                  <c:v>0.65500000000000003</c:v>
                </c:pt>
                <c:pt idx="3">
                  <c:v>0.69399999999999995</c:v>
                </c:pt>
                <c:pt idx="4">
                  <c:v>0.72199999999999998</c:v>
                </c:pt>
                <c:pt idx="5">
                  <c:v>0.71</c:v>
                </c:pt>
                <c:pt idx="6">
                  <c:v>0.72299999999999998</c:v>
                </c:pt>
                <c:pt idx="7">
                  <c:v>0.754</c:v>
                </c:pt>
                <c:pt idx="8">
                  <c:v>0.74299999999999999</c:v>
                </c:pt>
              </c:numCache>
            </c:numRef>
          </c:yVal>
          <c:smooth val="0"/>
          <c:extLst>
            <c:ext xmlns:c16="http://schemas.microsoft.com/office/drawing/2014/chart" uri="{C3380CC4-5D6E-409C-BE32-E72D297353CC}">
              <c16:uniqueId val="{00000000-149F-473B-BA24-F26F2135F6AF}"/>
            </c:ext>
          </c:extLst>
        </c:ser>
        <c:dLbls>
          <c:showLegendKey val="0"/>
          <c:showVal val="0"/>
          <c:showCatName val="0"/>
          <c:showSerName val="0"/>
          <c:showPercent val="0"/>
          <c:showBubbleSize val="0"/>
        </c:dLbls>
        <c:axId val="634122208"/>
        <c:axId val="634122600"/>
        <c:extLst>
          <c:ext xmlns:c15="http://schemas.microsoft.com/office/drawing/2012/chart" uri="{02D57815-91ED-43cb-92C2-25804820EDAC}">
            <c15:filteredScatterSeries>
              <c15:ser>
                <c:idx val="0"/>
                <c:order val="0"/>
                <c:tx>
                  <c:strRef>
                    <c:extLst>
                      <c:ext uri="{02D57815-91ED-43cb-92C2-25804820EDAC}">
                        <c15:formulaRef>
                          <c15:sqref>Sheet1!$C$3</c15:sqref>
                        </c15:formulaRef>
                      </c:ext>
                    </c:extLst>
                    <c:strCache>
                      <c:ptCount val="1"/>
                      <c:pt idx="0">
                        <c:v>monte勝率</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extLst>
                      <c:ext uri="{02D57815-91ED-43cb-92C2-25804820EDAC}">
                        <c15:formulaRef>
                          <c15:sqref>Sheet1!$B$4:$B$12</c15:sqref>
                        </c15:formulaRef>
                      </c:ext>
                    </c:extLst>
                    <c:numCache>
                      <c:formatCode>General</c:formatCode>
                      <c:ptCount val="9"/>
                      <c:pt idx="0">
                        <c:v>50</c:v>
                      </c:pt>
                      <c:pt idx="1">
                        <c:v>100</c:v>
                      </c:pt>
                      <c:pt idx="2">
                        <c:v>250</c:v>
                      </c:pt>
                      <c:pt idx="3">
                        <c:v>500</c:v>
                      </c:pt>
                      <c:pt idx="4">
                        <c:v>750</c:v>
                      </c:pt>
                      <c:pt idx="5">
                        <c:v>1000</c:v>
                      </c:pt>
                      <c:pt idx="6">
                        <c:v>1250</c:v>
                      </c:pt>
                      <c:pt idx="7">
                        <c:v>1500</c:v>
                      </c:pt>
                      <c:pt idx="8">
                        <c:v>2000</c:v>
                      </c:pt>
                    </c:numCache>
                  </c:numRef>
                </c:xVal>
                <c:yVal>
                  <c:numRef>
                    <c:extLst>
                      <c:ext uri="{02D57815-91ED-43cb-92C2-25804820EDAC}">
                        <c15:formulaRef>
                          <c15:sqref>Sheet1!$C$4:$C$12</c15:sqref>
                        </c15:formulaRef>
                      </c:ext>
                    </c:extLst>
                    <c:numCache>
                      <c:formatCode>General</c:formatCode>
                      <c:ptCount val="9"/>
                      <c:pt idx="0">
                        <c:v>0.35828343313373251</c:v>
                      </c:pt>
                      <c:pt idx="1">
                        <c:v>0.50798403193612773</c:v>
                      </c:pt>
                      <c:pt idx="2">
                        <c:v>0.65369261477045904</c:v>
                      </c:pt>
                      <c:pt idx="3">
                        <c:v>0.69461077844311381</c:v>
                      </c:pt>
                      <c:pt idx="4">
                        <c:v>0.72155688622754488</c:v>
                      </c:pt>
                      <c:pt idx="5">
                        <c:v>0.70958083832335328</c:v>
                      </c:pt>
                      <c:pt idx="6">
                        <c:v>0.72355289421157687</c:v>
                      </c:pt>
                      <c:pt idx="7">
                        <c:v>0.75349301397205593</c:v>
                      </c:pt>
                      <c:pt idx="8">
                        <c:v>0.7435129740518962</c:v>
                      </c:pt>
                    </c:numCache>
                  </c:numRef>
                </c:yVal>
                <c:smooth val="0"/>
                <c:extLst>
                  <c:ext xmlns:c16="http://schemas.microsoft.com/office/drawing/2014/chart" uri="{C3380CC4-5D6E-409C-BE32-E72D297353CC}">
                    <c16:uniqueId val="{00000001-149F-473B-BA24-F26F2135F6AF}"/>
                  </c:ext>
                </c:extLst>
              </c15:ser>
            </c15:filteredScatterSeries>
          </c:ext>
        </c:extLst>
      </c:scatterChart>
      <c:valAx>
        <c:axId val="6341222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34122600"/>
        <c:crosses val="autoZero"/>
        <c:crossBetween val="midCat"/>
      </c:valAx>
      <c:valAx>
        <c:axId val="634122600"/>
        <c:scaling>
          <c:orientation val="minMax"/>
          <c:max val="0.9"/>
          <c:min val="0.30000000000000004"/>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3412220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2018/12/5</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13</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15</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色わからない</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2928666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25</a:t>
            </a:fld>
            <a:endParaRPr kumimoji="1" lang="ja-JP" altLang="en-US"/>
          </a:p>
        </p:txBody>
      </p:sp>
    </p:spTree>
    <p:extLst>
      <p:ext uri="{BB962C8B-B14F-4D97-AF65-F5344CB8AC3E}">
        <p14:creationId xmlns:p14="http://schemas.microsoft.com/office/powerpoint/2010/main" val="1399496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36</a:t>
            </a:fld>
            <a:endParaRPr kumimoji="1" lang="ja-JP" altLang="en-US"/>
          </a:p>
        </p:txBody>
      </p:sp>
    </p:spTree>
    <p:extLst>
      <p:ext uri="{BB962C8B-B14F-4D97-AF65-F5344CB8AC3E}">
        <p14:creationId xmlns:p14="http://schemas.microsoft.com/office/powerpoint/2010/main" val="1116369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40</a:t>
            </a:fld>
            <a:endParaRPr kumimoji="1" lang="ja-JP" altLang="en-US"/>
          </a:p>
        </p:txBody>
      </p:sp>
    </p:spTree>
    <p:extLst>
      <p:ext uri="{BB962C8B-B14F-4D97-AF65-F5344CB8AC3E}">
        <p14:creationId xmlns:p14="http://schemas.microsoft.com/office/powerpoint/2010/main" val="3017903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41</a:t>
            </a:fld>
            <a:endParaRPr kumimoji="1" lang="ja-JP" altLang="en-US"/>
          </a:p>
        </p:txBody>
      </p:sp>
    </p:spTree>
    <p:extLst>
      <p:ext uri="{BB962C8B-B14F-4D97-AF65-F5344CB8AC3E}">
        <p14:creationId xmlns:p14="http://schemas.microsoft.com/office/powerpoint/2010/main" val="3488454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50</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51</a:t>
            </a:fld>
            <a:endParaRPr kumimoji="1" lang="ja-JP" altLang="en-US"/>
          </a:p>
        </p:txBody>
      </p:sp>
    </p:spTree>
    <p:extLst>
      <p:ext uri="{BB962C8B-B14F-4D97-AF65-F5344CB8AC3E}">
        <p14:creationId xmlns:p14="http://schemas.microsoft.com/office/powerpoint/2010/main" val="1764021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せつめいの時は自分が先手だとおもってください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9</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br>
              <a:rPr kumimoji="1" lang="en-US" altLang="ja-JP" dirty="0"/>
            </a:br>
            <a:r>
              <a:rPr lang="en-US" altLang="ja-JP" dirty="0"/>
              <a:t>Flood-It</a:t>
            </a:r>
            <a:r>
              <a:rPr lang="ja-JP" altLang="en-US" dirty="0"/>
              <a:t>の対戦アルゴリズムに関する研究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4061" y="5323341"/>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2"/>
            <a:ext cx="45721" cy="504000"/>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6269" y="2795380"/>
            <a:ext cx="45721" cy="504000"/>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795992"/>
            <a:ext cx="45721" cy="504000"/>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8"/>
            <a:ext cx="45721" cy="504000"/>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テキスト ボックス 112">
            <a:extLst>
              <a:ext uri="{FF2B5EF4-FFF2-40B4-BE49-F238E27FC236}">
                <a16:creationId xmlns:a16="http://schemas.microsoft.com/office/drawing/2014/main" id="{8231B892-4FD0-4D36-A1D0-FD414E70E273}"/>
              </a:ext>
            </a:extLst>
          </p:cNvPr>
          <p:cNvSpPr txBox="1"/>
          <p:nvPr/>
        </p:nvSpPr>
        <p:spPr>
          <a:xfrm>
            <a:off x="-26840" y="1964174"/>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7705146" y="2463066"/>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cxnSp>
        <p:nvCxnSpPr>
          <p:cNvPr id="115" name="直線コネクタ 114"/>
          <p:cNvCxnSpPr/>
          <p:nvPr/>
        </p:nvCxnSpPr>
        <p:spPr>
          <a:xfrm flipV="1">
            <a:off x="994859" y="3079585"/>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wipe(up)">
                                      <p:cBhvr>
                                        <p:cTn id="17" dur="500"/>
                                        <p:tgtEl>
                                          <p:spTgt spid="93"/>
                                        </p:tgtEl>
                                      </p:cBhvr>
                                    </p:animEffect>
                                  </p:childTnLst>
                                </p:cTn>
                              </p:par>
                              <p:par>
                                <p:cTn id="18" presetID="22" presetClass="entr" presetSubtype="1" fill="hold"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500"/>
                                        <p:tgtEl>
                                          <p:spTgt spid="105"/>
                                        </p:tgtEl>
                                      </p:cBhvr>
                                    </p:animEffect>
                                  </p:childTnLst>
                                </p:cTn>
                              </p:par>
                              <p:par>
                                <p:cTn id="21" presetID="22" presetClass="entr" presetSubtype="1"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wipe(up)">
                                      <p:cBhvr>
                                        <p:cTn id="26" dur="500"/>
                                        <p:tgtEl>
                                          <p:spTgt spid="109"/>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wipe(left)">
                                      <p:cBhvr>
                                        <p:cTn id="30" dur="500"/>
                                        <p:tgtEl>
                                          <p:spTgt spid="1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fade">
                                      <p:cBhvr>
                                        <p:cTn id="5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13" grpId="0"/>
      <p:bldP spid="1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endParaRPr kumimoji="1" lang="en-US" altLang="ja-JP" sz="6000" dirty="0">
              <a:latin typeface="HGP明朝B" panose="02020800000000000000" pitchFamily="18" charset="-128"/>
              <a:ea typeface="HGP明朝B" panose="02020800000000000000" pitchFamily="18" charset="-128"/>
            </a:endParaRPr>
          </a:p>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6" name="タイトル 1"/>
          <p:cNvSpPr>
            <a:spLocks noGrp="1"/>
          </p:cNvSpPr>
          <p:nvPr>
            <p:ph type="title"/>
          </p:nvPr>
        </p:nvSpPr>
        <p:spPr/>
        <p:txBody>
          <a:bodyPr>
            <a:noAutofit/>
          </a:bodyPr>
          <a:lstStyle/>
          <a:p>
            <a:r>
              <a:rPr kumimoji="1" lang="ja-JP" altLang="en-US" dirty="0"/>
              <a:t>今回の試み</a:t>
            </a:r>
          </a:p>
        </p:txBody>
      </p:sp>
    </p:spTree>
    <p:extLst>
      <p:ext uri="{BB962C8B-B14F-4D97-AF65-F5344CB8AC3E}">
        <p14:creationId xmlns:p14="http://schemas.microsoft.com/office/powerpoint/2010/main" val="2840742842"/>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7"/>
                                        </p:tgtEl>
                                        <p:attrNameLst>
                                          <p:attrName>style.visibility</p:attrName>
                                        </p:attrNameLst>
                                      </p:cBhvr>
                                      <p:to>
                                        <p:strVal val="visible"/>
                                      </p:to>
                                    </p:set>
                                    <p:animEffect transition="in" filter="wipe(left)">
                                      <p:cBhvr>
                                        <p:cTn id="11" dur="500"/>
                                        <p:tgtEl>
                                          <p:spTgt spid="2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500"/>
                                        <p:tgtEl>
                                          <p:spTgt spid="15"/>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up)">
                                      <p:cBhvr>
                                        <p:cTn id="25" dur="500"/>
                                        <p:tgtEl>
                                          <p:spTgt spid="3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9"/>
                                        </p:tgtEl>
                                        <p:attrNameLst>
                                          <p:attrName>style.visibility</p:attrName>
                                        </p:attrNameLst>
                                      </p:cBhvr>
                                      <p:to>
                                        <p:strVal val="visible"/>
                                      </p:to>
                                    </p:set>
                                    <p:animEffect transition="in" filter="fade">
                                      <p:cBhvr>
                                        <p:cTn id="28" dur="500"/>
                                        <p:tgtEl>
                                          <p:spTgt spid="22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50"/>
                                        </p:tgtEl>
                                        <p:attrNameLst>
                                          <p:attrName>style.visibility</p:attrName>
                                        </p:attrNameLst>
                                      </p:cBhvr>
                                      <p:to>
                                        <p:strVal val="visible"/>
                                      </p:to>
                                    </p:set>
                                    <p:animEffect transition="in" filter="fade">
                                      <p:cBhvr>
                                        <p:cTn id="33" dur="500"/>
                                        <p:tgtEl>
                                          <p:spTgt spid="150"/>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37" fill="hold" grpId="0" nodeType="click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barn(outVertical)">
                                      <p:cBhvr>
                                        <p:cTn id="38" dur="500"/>
                                        <p:tgtEl>
                                          <p:spTgt spid="44"/>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95"/>
                                        </p:tgtEl>
                                        <p:attrNameLst>
                                          <p:attrName>style.visibility</p:attrName>
                                        </p:attrNameLst>
                                      </p:cBhvr>
                                      <p:to>
                                        <p:strVal val="visible"/>
                                      </p:to>
                                    </p:set>
                                    <p:animEffect transition="in" filter="fade">
                                      <p:cBhvr>
                                        <p:cTn id="42" dur="500"/>
                                        <p:tgtEl>
                                          <p:spTgt spid="9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up)">
                                      <p:cBhvr>
                                        <p:cTn id="47" dur="20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20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8"/>
                                        </p:tgtEl>
                                        <p:attrNameLst>
                                          <p:attrName>style.visibility</p:attrName>
                                        </p:attrNameLst>
                                      </p:cBhvr>
                                      <p:to>
                                        <p:strVal val="visible"/>
                                      </p:to>
                                    </p:set>
                                  </p:childTnLst>
                                </p:cTn>
                              </p:par>
                              <p:par>
                                <p:cTn id="57" presetID="10" presetClass="entr" presetSubtype="0" fill="hold" grpId="0" nodeType="withEffect">
                                  <p:stCondLst>
                                    <p:cond delay="0"/>
                                  </p:stCondLst>
                                  <p:childTnLst>
                                    <p:set>
                                      <p:cBhvr>
                                        <p:cTn id="58" dur="1" fill="hold">
                                          <p:stCondLst>
                                            <p:cond delay="0"/>
                                          </p:stCondLst>
                                        </p:cTn>
                                        <p:tgtEl>
                                          <p:spTgt spid="96"/>
                                        </p:tgtEl>
                                        <p:attrNameLst>
                                          <p:attrName>style.visibility</p:attrName>
                                        </p:attrNameLst>
                                      </p:cBhvr>
                                      <p:to>
                                        <p:strVal val="visible"/>
                                      </p:to>
                                    </p:set>
                                    <p:animEffect transition="in" filter="fade">
                                      <p:cBhvr>
                                        <p:cTn id="59" dur="500"/>
                                        <p:tgtEl>
                                          <p:spTgt spid="9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7"/>
                                        </p:tgtEl>
                                        <p:attrNameLst>
                                          <p:attrName>style.visibility</p:attrName>
                                        </p:attrNameLst>
                                      </p:cBhvr>
                                      <p:to>
                                        <p:strVal val="visible"/>
                                      </p:to>
                                    </p:set>
                                    <p:animEffect transition="in" filter="fade">
                                      <p:cBhvr>
                                        <p:cTn id="62" dur="500"/>
                                        <p:tgtEl>
                                          <p:spTgt spid="9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98"/>
                                        </p:tgtEl>
                                        <p:attrNameLst>
                                          <p:attrName>style.visibility</p:attrName>
                                        </p:attrNameLst>
                                      </p:cBhvr>
                                      <p:to>
                                        <p:strVal val="visible"/>
                                      </p:to>
                                    </p:set>
                                    <p:animEffect transition="in" filter="fade">
                                      <p:cBhvr>
                                        <p:cTn id="65" dur="500"/>
                                        <p:tgtEl>
                                          <p:spTgt spid="9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1000"/>
                                        <p:tgtEl>
                                          <p:spTgt spid="10"/>
                                        </p:tgtEl>
                                      </p:cBhvr>
                                    </p:animEffect>
                                    <p:set>
                                      <p:cBhvr>
                                        <p:cTn id="70" dur="1" fill="hold">
                                          <p:stCondLst>
                                            <p:cond delay="999"/>
                                          </p:stCondLst>
                                        </p:cTn>
                                        <p:tgtEl>
                                          <p:spTgt spid="10"/>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1000"/>
                                        <p:tgtEl>
                                          <p:spTgt spid="16"/>
                                        </p:tgtEl>
                                      </p:cBhvr>
                                    </p:animEffect>
                                    <p:set>
                                      <p:cBhvr>
                                        <p:cTn id="73" dur="1" fill="hold">
                                          <p:stCondLst>
                                            <p:cond delay="999"/>
                                          </p:stCondLst>
                                        </p:cTn>
                                        <p:tgtEl>
                                          <p:spTgt spid="16"/>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136"/>
                                        </p:tgtEl>
                                        <p:attrNameLst>
                                          <p:attrName>style.visibility</p:attrName>
                                        </p:attrNameLst>
                                      </p:cBhvr>
                                      <p:to>
                                        <p:strVal val="visible"/>
                                      </p:to>
                                    </p:set>
                                    <p:animEffect transition="in" filter="wipe(up)">
                                      <p:cBhvr>
                                        <p:cTn id="78" dur="2000"/>
                                        <p:tgtEl>
                                          <p:spTgt spid="13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39"/>
                                        </p:tgtEl>
                                        <p:attrNameLst>
                                          <p:attrName>style.visibility</p:attrName>
                                        </p:attrNameLst>
                                      </p:cBhvr>
                                      <p:to>
                                        <p:strVal val="visible"/>
                                      </p:to>
                                    </p:set>
                                    <p:animEffect transition="in" filter="fade">
                                      <p:cBhvr>
                                        <p:cTn id="83" dur="2000"/>
                                        <p:tgtEl>
                                          <p:spTgt spid="139"/>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3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46"/>
                                        </p:tgtEl>
                                        <p:attrNameLst>
                                          <p:attrName>style.visibility</p:attrName>
                                        </p:attrNameLst>
                                      </p:cBhvr>
                                      <p:to>
                                        <p:strVal val="visible"/>
                                      </p:to>
                                    </p:set>
                                    <p:animEffect transition="in" filter="fade">
                                      <p:cBhvr>
                                        <p:cTn id="92" dur="500"/>
                                        <p:tgtEl>
                                          <p:spTgt spid="24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228"/>
                                        </p:tgtEl>
                                        <p:attrNameLst>
                                          <p:attrName>style.visibility</p:attrName>
                                        </p:attrNameLst>
                                      </p:cBhvr>
                                      <p:to>
                                        <p:strVal val="visible"/>
                                      </p:to>
                                    </p:set>
                                    <p:animEffect transition="in" filter="wipe(up)">
                                      <p:cBhvr>
                                        <p:cTn id="97"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kumimoji="1" lang="ja-JP" altLang="en-US" dirty="0"/>
              <a:t>今までの</a:t>
            </a:r>
            <a:r>
              <a:rPr kumimoji="1" lang="en-US" altLang="ja-JP" dirty="0"/>
              <a:t>AI</a:t>
            </a:r>
          </a:p>
          <a:p>
            <a:r>
              <a:rPr lang="ja-JP" altLang="en-US" dirty="0"/>
              <a:t>途中で探索を打ち切ってその時の盤面を評価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987398"/>
            <a:ext cx="7543801" cy="1635833"/>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a:t>
            </a:r>
            <a:r>
              <a:rPr lang="en-US" altLang="ja-JP" dirty="0"/>
              <a:t>AI</a:t>
            </a:r>
          </a:p>
          <a:p>
            <a:r>
              <a:rPr lang="ja-JP" altLang="en-US" dirty="0"/>
              <a:t>ゲーム終了時の勝ち負けを評価</a:t>
            </a:r>
            <a:endParaRPr lang="en-US" altLang="ja-JP" dirty="0"/>
          </a:p>
          <a:p>
            <a:r>
              <a:rPr lang="ja-JP" altLang="en-US" dirty="0"/>
              <a:t>　　　　</a:t>
            </a:r>
            <a:r>
              <a:rPr lang="ja-JP" altLang="en-US" sz="3000" dirty="0">
                <a:solidFill>
                  <a:srgbClr val="FF0000"/>
                </a:solidFill>
              </a:rPr>
              <a:t>最終的に</a:t>
            </a:r>
            <a:r>
              <a:rPr lang="ja-JP" altLang="en-US" sz="3200" dirty="0">
                <a:solidFill>
                  <a:srgbClr val="FF0000"/>
                </a:solidFill>
              </a:rPr>
              <a:t>勝てる可能性の高い手を選べる</a:t>
            </a:r>
            <a:endParaRPr lang="ja-JP" altLang="en-US" dirty="0"/>
          </a:p>
        </p:txBody>
      </p:sp>
      <p:sp>
        <p:nvSpPr>
          <p:cNvPr id="91" name="右矢印 90"/>
          <p:cNvSpPr/>
          <p:nvPr/>
        </p:nvSpPr>
        <p:spPr>
          <a:xfrm>
            <a:off x="1065007" y="4975495"/>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今回の内容</a:t>
            </a:r>
          </a:p>
        </p:txBody>
      </p:sp>
      <p:sp>
        <p:nvSpPr>
          <p:cNvPr id="3" name="コンテンツ プレースホルダー 2"/>
          <p:cNvSpPr>
            <a:spLocks noGrp="1"/>
          </p:cNvSpPr>
          <p:nvPr>
            <p:ph idx="1"/>
          </p:nvPr>
        </p:nvSpPr>
        <p:spPr/>
        <p:txBody>
          <a:bodyPr/>
          <a:lstStyle/>
          <a:p>
            <a:r>
              <a:rPr lang="ja-JP" altLang="en-US" dirty="0"/>
              <a:t>類似ゲームの困難性の紹介</a:t>
            </a:r>
            <a:endParaRPr lang="en-US" altLang="ja-JP" dirty="0"/>
          </a:p>
          <a:p>
            <a:r>
              <a:rPr lang="en-US" altLang="ja-JP" dirty="0"/>
              <a:t>p</a:t>
            </a:r>
            <a:r>
              <a:rPr kumimoji="1" lang="en-US" altLang="ja-JP" dirty="0"/>
              <a:t>layout</a:t>
            </a:r>
            <a:r>
              <a:rPr kumimoji="1" lang="ja-JP" altLang="en-US" dirty="0"/>
              <a:t>数</a:t>
            </a:r>
            <a:r>
              <a:rPr lang="ja-JP" altLang="en-US" dirty="0"/>
              <a:t>と勝率の関係</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Tree>
    <p:extLst>
      <p:ext uri="{BB962C8B-B14F-4D97-AF65-F5344CB8AC3E}">
        <p14:creationId xmlns:p14="http://schemas.microsoft.com/office/powerpoint/2010/main" val="2469817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p:txBody>
          <a:bodyPr/>
          <a:lstStyle/>
          <a:p>
            <a:r>
              <a:rPr kumimoji="1" lang="en-US" altLang="ja-JP" sz="3600" dirty="0">
                <a:solidFill>
                  <a:schemeClr val="accent2"/>
                </a:solidFill>
              </a:rPr>
              <a:t>Honey-Bee</a:t>
            </a:r>
          </a:p>
          <a:p>
            <a:r>
              <a:rPr lang="ja-JP" altLang="en-US" dirty="0"/>
              <a:t>連結グラフ上で行う二人用のゲーム</a:t>
            </a:r>
            <a:endParaRPr lang="en-US" altLang="ja-JP" dirty="0"/>
          </a:p>
          <a:p>
            <a:r>
              <a:rPr kumimoji="1" lang="ja-JP" altLang="en-US" dirty="0"/>
              <a:t>自分の領地の色を変えていくことで自分の領地を拡大し，</a:t>
            </a:r>
            <a:endParaRPr kumimoji="1" lang="en-US" altLang="ja-JP" dirty="0"/>
          </a:p>
          <a:p>
            <a:r>
              <a:rPr kumimoji="1" lang="ja-JP" altLang="en-US" dirty="0"/>
              <a:t>半分以上の点を自分の領地にした方の勝ち．</a:t>
            </a:r>
            <a:endParaRPr kumimoji="1"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6" name="正方形/長方形 5"/>
          <p:cNvSpPr/>
          <p:nvPr/>
        </p:nvSpPr>
        <p:spPr>
          <a:xfrm>
            <a:off x="2022963" y="6478515"/>
            <a:ext cx="4572000" cy="261610"/>
          </a:xfrm>
          <a:prstGeom prst="rect">
            <a:avLst/>
          </a:prstGeom>
        </p:spPr>
        <p:txBody>
          <a:bodyPr>
            <a:spAutoFit/>
          </a:bodyPr>
          <a:lstStyle/>
          <a:p>
            <a:r>
              <a:rPr lang="en-US" altLang="ja-JP" sz="1100" dirty="0"/>
              <a:t>https://link.springer.com/content/pdf/10.1007/978-3-642-13122-6_19.pdf</a:t>
            </a:r>
            <a:endParaRPr lang="ja-JP" altLang="en-US" sz="1100" dirty="0"/>
          </a:p>
        </p:txBody>
      </p:sp>
    </p:spTree>
    <p:extLst>
      <p:ext uri="{BB962C8B-B14F-4D97-AF65-F5344CB8AC3E}">
        <p14:creationId xmlns:p14="http://schemas.microsoft.com/office/powerpoint/2010/main" val="3102865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問題として定式化</a:t>
            </a:r>
          </a:p>
        </p:txBody>
      </p:sp>
      <p:sp>
        <p:nvSpPr>
          <p:cNvPr id="3" name="コンテンツ プレースホルダー 2"/>
          <p:cNvSpPr>
            <a:spLocks noGrp="1"/>
          </p:cNvSpPr>
          <p:nvPr>
            <p:ph idx="1"/>
          </p:nvPr>
        </p:nvSpPr>
        <p:spPr/>
        <p:txBody>
          <a:bodyPr/>
          <a:lstStyle/>
          <a:p>
            <a:r>
              <a:rPr kumimoji="1" lang="ja-JP" altLang="en-US" dirty="0"/>
              <a:t>引き分けを無くすため以下のルールを</a:t>
            </a:r>
            <a:endParaRPr lang="en-US" altLang="ja-JP" dirty="0"/>
          </a:p>
          <a:p>
            <a:r>
              <a:rPr kumimoji="1" lang="ja-JP" altLang="en-US" dirty="0"/>
              <a:t>追加している</a:t>
            </a:r>
            <a:endParaRPr kumimoji="1" lang="en-US" altLang="ja-JP" dirty="0"/>
          </a:p>
          <a:p>
            <a:pPr marL="514350" indent="-514350">
              <a:buFont typeface="+mj-lt"/>
              <a:buAutoNum type="arabicPeriod"/>
            </a:pPr>
            <a:r>
              <a:rPr lang="ja-JP" altLang="en-US" dirty="0"/>
              <a:t>現在の自分の色を変えないことはできない</a:t>
            </a:r>
            <a:endParaRPr lang="en-US" altLang="ja-JP" dirty="0"/>
          </a:p>
          <a:p>
            <a:pPr marL="514350" indent="-514350">
              <a:buFont typeface="+mj-lt"/>
              <a:buAutoNum type="arabicPeriod"/>
            </a:pPr>
            <a:r>
              <a:rPr lang="ja-JP" altLang="en-US" dirty="0"/>
              <a:t>相手の色に変えることはできない</a:t>
            </a:r>
            <a:endParaRPr lang="en-US" altLang="ja-JP" dirty="0"/>
          </a:p>
          <a:p>
            <a:pPr marL="514350" indent="-514350">
              <a:buFont typeface="+mj-lt"/>
              <a:buAutoNum type="arabicPeriod"/>
            </a:pPr>
            <a:r>
              <a:rPr lang="ja-JP" altLang="en-US" dirty="0">
                <a:solidFill>
                  <a:srgbClr val="FF0000"/>
                </a:solidFill>
              </a:rPr>
              <a:t>ルール</a:t>
            </a:r>
            <a:r>
              <a:rPr lang="en-US" altLang="ja-JP" dirty="0">
                <a:solidFill>
                  <a:srgbClr val="FF0000"/>
                </a:solidFill>
              </a:rPr>
              <a:t>1,2</a:t>
            </a:r>
            <a:r>
              <a:rPr lang="ja-JP" altLang="en-US" dirty="0">
                <a:solidFill>
                  <a:srgbClr val="FF0000"/>
                </a:solidFill>
              </a:rPr>
              <a:t>に反さない限り領地を増やす操作をしなければならない</a:t>
            </a:r>
            <a:endParaRPr lang="en-US" altLang="ja-JP" dirty="0">
              <a:solidFill>
                <a:srgbClr val="FF0000"/>
              </a:solidFill>
            </a:endParaRPr>
          </a:p>
          <a:p>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Tree>
    <p:extLst>
      <p:ext uri="{BB962C8B-B14F-4D97-AF65-F5344CB8AC3E}">
        <p14:creationId xmlns:p14="http://schemas.microsoft.com/office/powerpoint/2010/main" val="133957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AAC7B617-5103-4C1A-A260-97F0ACF19D2F}"/>
              </a:ext>
            </a:extLst>
          </p:cNvPr>
          <p:cNvSpPr/>
          <p:nvPr/>
        </p:nvSpPr>
        <p:spPr>
          <a:xfrm>
            <a:off x="1723106" y="3527750"/>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a:endCxn id="6" idx="2"/>
          </p:cNvCxnSpPr>
          <p:nvPr/>
        </p:nvCxnSpPr>
        <p:spPr>
          <a:xfrm flipV="1">
            <a:off x="1382218" y="3887750"/>
            <a:ext cx="340888" cy="141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stCxn id="6" idx="6"/>
            <a:endCxn id="7" idx="2"/>
          </p:cNvCxnSpPr>
          <p:nvPr/>
        </p:nvCxnSpPr>
        <p:spPr>
          <a:xfrm>
            <a:off x="2443106" y="3887750"/>
            <a:ext cx="52968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id="{788C8489-62CA-45F2-9CC0-FDEFEE68C6A6}"/>
              </a:ext>
            </a:extLst>
          </p:cNvPr>
          <p:cNvSpPr>
            <a:spLocks noGrp="1"/>
          </p:cNvSpPr>
          <p:nvPr>
            <p:ph idx="1"/>
          </p:nvPr>
        </p:nvSpPr>
        <p:spPr>
          <a:xfrm>
            <a:off x="822959" y="758815"/>
            <a:ext cx="7543801" cy="613157"/>
          </a:xfrm>
        </p:spPr>
        <p:txBody>
          <a:bodyPr/>
          <a:lstStyle/>
          <a:p>
            <a:r>
              <a:rPr kumimoji="1" lang="ja-JP" altLang="en-US" dirty="0"/>
              <a:t>ルール</a:t>
            </a:r>
            <a:r>
              <a:rPr kumimoji="1" lang="en-US" altLang="ja-JP" dirty="0"/>
              <a:t>3</a:t>
            </a:r>
            <a:r>
              <a:rPr kumimoji="1" lang="ja-JP" altLang="en-US" dirty="0"/>
              <a:t>がない場合</a:t>
            </a:r>
            <a:r>
              <a:rPr kumimoji="1" lang="en-US" altLang="ja-JP" dirty="0"/>
              <a:t>…</a:t>
            </a:r>
          </a:p>
        </p:txBody>
      </p:sp>
      <p:sp>
        <p:nvSpPr>
          <p:cNvPr id="25" name="コンテンツ プレースホルダー 2">
            <a:extLst>
              <a:ext uri="{FF2B5EF4-FFF2-40B4-BE49-F238E27FC236}">
                <a16:creationId xmlns:a16="http://schemas.microsoft.com/office/drawing/2014/main" id="{6E37FD20-B16C-450F-B878-A2F3C73EC0B9}"/>
              </a:ext>
            </a:extLst>
          </p:cNvPr>
          <p:cNvSpPr txBox="1">
            <a:spLocks/>
          </p:cNvSpPr>
          <p:nvPr/>
        </p:nvSpPr>
        <p:spPr>
          <a:xfrm>
            <a:off x="800099" y="1544609"/>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お互いが最善を尽くすとゲームが終わらなくなる</a:t>
            </a:r>
            <a:endParaRPr lang="en-US" altLang="ja-JP" dirty="0"/>
          </a:p>
        </p:txBody>
      </p:sp>
      <p:sp>
        <p:nvSpPr>
          <p:cNvPr id="27" name="コンテンツ プレースホルダー 2">
            <a:extLst>
              <a:ext uri="{FF2B5EF4-FFF2-40B4-BE49-F238E27FC236}">
                <a16:creationId xmlns:a16="http://schemas.microsoft.com/office/drawing/2014/main" id="{38BAE3EF-8F09-4AAF-868D-16610F11DF26}"/>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
        <p:nvSpPr>
          <p:cNvPr id="28" name="正方形/長方形 27">
            <a:extLst>
              <a:ext uri="{FF2B5EF4-FFF2-40B4-BE49-F238E27FC236}">
                <a16:creationId xmlns:a16="http://schemas.microsoft.com/office/drawing/2014/main" id="{5454B896-B41F-40C3-B64E-405D38F6EA59}"/>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0" name="正方形/長方形 29">
            <a:extLst>
              <a:ext uri="{FF2B5EF4-FFF2-40B4-BE49-F238E27FC236}">
                <a16:creationId xmlns:a16="http://schemas.microsoft.com/office/drawing/2014/main" id="{5E11F729-5021-4FAE-87D7-6AB356B676F7}"/>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Tree>
    <p:extLst>
      <p:ext uri="{BB962C8B-B14F-4D97-AF65-F5344CB8AC3E}">
        <p14:creationId xmlns:p14="http://schemas.microsoft.com/office/powerpoint/2010/main" val="379682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1000" fill="hold"/>
                                        <p:tgtEl>
                                          <p:spTgt spid="5"/>
                                        </p:tgtEl>
                                        <p:attrNameLst>
                                          <p:attrName>fillcolor</p:attrName>
                                        </p:attrNameLst>
                                      </p:cBhvr>
                                      <p:to>
                                        <a:srgbClr val="00B050"/>
                                      </p:to>
                                    </p:animClr>
                                    <p:set>
                                      <p:cBhvr>
                                        <p:cTn id="17" dur="1000" fill="hold"/>
                                        <p:tgtEl>
                                          <p:spTgt spid="5"/>
                                        </p:tgtEl>
                                        <p:attrNameLst>
                                          <p:attrName>fill.type</p:attrName>
                                        </p:attrNameLst>
                                      </p:cBhvr>
                                      <p:to>
                                        <p:strVal val="solid"/>
                                      </p:to>
                                    </p:set>
                                    <p:set>
                                      <p:cBhvr>
                                        <p:cTn id="18" dur="1000" fill="hold"/>
                                        <p:tgtEl>
                                          <p:spTgt spid="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0" fill="hold"/>
                                        <p:tgtEl>
                                          <p:spTgt spid="11"/>
                                        </p:tgtEl>
                                        <p:attrNameLst>
                                          <p:attrName>fillcolor</p:attrName>
                                        </p:attrNameLst>
                                      </p:cBhvr>
                                      <p:to>
                                        <a:srgbClr val="FF0000"/>
                                      </p:to>
                                    </p:animClr>
                                    <p:set>
                                      <p:cBhvr>
                                        <p:cTn id="23" dur="1000" fill="hold"/>
                                        <p:tgtEl>
                                          <p:spTgt spid="11"/>
                                        </p:tgtEl>
                                        <p:attrNameLst>
                                          <p:attrName>fill.type</p:attrName>
                                        </p:attrNameLst>
                                      </p:cBhvr>
                                      <p:to>
                                        <p:strVal val="solid"/>
                                      </p:to>
                                    </p:set>
                                    <p:set>
                                      <p:cBhvr>
                                        <p:cTn id="24" dur="1000" fill="hold"/>
                                        <p:tgtEl>
                                          <p:spTgt spid="1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5"/>
                                        </p:tgtEl>
                                        <p:attrNameLst>
                                          <p:attrName>fillcolor</p:attrName>
                                        </p:attrNameLst>
                                      </p:cBhvr>
                                      <p:to>
                                        <a:srgbClr val="FFFF00"/>
                                      </p:to>
                                    </p:animClr>
                                    <p:set>
                                      <p:cBhvr>
                                        <p:cTn id="29" dur="1000" fill="hold"/>
                                        <p:tgtEl>
                                          <p:spTgt spid="5"/>
                                        </p:tgtEl>
                                        <p:attrNameLst>
                                          <p:attrName>fill.type</p:attrName>
                                        </p:attrNameLst>
                                      </p:cBhvr>
                                      <p:to>
                                        <p:strVal val="solid"/>
                                      </p:to>
                                    </p:set>
                                    <p:set>
                                      <p:cBhvr>
                                        <p:cTn id="30" dur="1000" fill="hold"/>
                                        <p:tgtEl>
                                          <p:spTgt spid="5"/>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1000" fill="hold"/>
                                        <p:tgtEl>
                                          <p:spTgt spid="11"/>
                                        </p:tgtEl>
                                        <p:attrNameLst>
                                          <p:attrName>fillcolor</p:attrName>
                                        </p:attrNameLst>
                                      </p:cBhvr>
                                      <p:to>
                                        <a:srgbClr val="00B0F0"/>
                                      </p:to>
                                    </p:animClr>
                                    <p:set>
                                      <p:cBhvr>
                                        <p:cTn id="35" dur="1000" fill="hold"/>
                                        <p:tgtEl>
                                          <p:spTgt spid="11"/>
                                        </p:tgtEl>
                                        <p:attrNameLst>
                                          <p:attrName>fill.type</p:attrName>
                                        </p:attrNameLst>
                                      </p:cBhvr>
                                      <p:to>
                                        <p:strVal val="solid"/>
                                      </p:to>
                                    </p:set>
                                    <p:set>
                                      <p:cBhvr>
                                        <p:cTn id="36" dur="1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 name="正方形/長方形 30">
            <a:extLst>
              <a:ext uri="{FF2B5EF4-FFF2-40B4-BE49-F238E27FC236}">
                <a16:creationId xmlns:a16="http://schemas.microsoft.com/office/drawing/2014/main" id="{18BA09D6-E4A3-473A-9D5D-EFD11BBABE41}"/>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2" name="正方形/長方形 31">
            <a:extLst>
              <a:ext uri="{FF2B5EF4-FFF2-40B4-BE49-F238E27FC236}">
                <a16:creationId xmlns:a16="http://schemas.microsoft.com/office/drawing/2014/main" id="{A1F7F09B-E02E-4CCC-88E8-01D842CA344B}"/>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9" name="コンテンツ プレースホルダー 2">
            <a:extLst>
              <a:ext uri="{FF2B5EF4-FFF2-40B4-BE49-F238E27FC236}">
                <a16:creationId xmlns:a16="http://schemas.microsoft.com/office/drawing/2014/main" id="{788C8489-62CA-45F2-9CC0-FDEFEE68C6A6}"/>
              </a:ext>
            </a:extLst>
          </p:cNvPr>
          <p:cNvSpPr>
            <a:spLocks noGrp="1"/>
          </p:cNvSpPr>
          <p:nvPr>
            <p:ph idx="1"/>
          </p:nvPr>
        </p:nvSpPr>
        <p:spPr>
          <a:xfrm>
            <a:off x="822959" y="758815"/>
            <a:ext cx="7543801" cy="613157"/>
          </a:xfrm>
        </p:spPr>
        <p:txBody>
          <a:bodyPr/>
          <a:lstStyle/>
          <a:p>
            <a:r>
              <a:rPr lang="ja-JP" altLang="en-US" dirty="0"/>
              <a:t>先手が先に領地を増やしたとする</a:t>
            </a:r>
            <a:endParaRPr kumimoji="1" lang="en-US" altLang="ja-JP" dirty="0"/>
          </a:p>
        </p:txBody>
      </p:sp>
      <p:sp>
        <p:nvSpPr>
          <p:cNvPr id="22" name="コンテンツ プレースホルダー 2">
            <a:extLst>
              <a:ext uri="{FF2B5EF4-FFF2-40B4-BE49-F238E27FC236}">
                <a16:creationId xmlns:a16="http://schemas.microsoft.com/office/drawing/2014/main" id="{45E1D49E-ACE1-41B4-918B-5EB1ED23A60C}"/>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24" name="コンテンツ プレースホルダー 2">
            <a:extLst>
              <a:ext uri="{FF2B5EF4-FFF2-40B4-BE49-F238E27FC236}">
                <a16:creationId xmlns:a16="http://schemas.microsoft.com/office/drawing/2014/main" id="{F3EF70DA-0779-401E-BD6A-205960B047C3}"/>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69477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F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1"/>
                                        </p:tgtEl>
                                        <p:attrNameLst>
                                          <p:attrName>fillcolor</p:attrName>
                                        </p:attrNameLst>
                                      </p:cBhvr>
                                      <p:to>
                                        <a:srgbClr val="00B050"/>
                                      </p:to>
                                    </p:animClr>
                                    <p:set>
                                      <p:cBhvr>
                                        <p:cTn id="13" dur="1000" fill="hold"/>
                                        <p:tgtEl>
                                          <p:spTgt spid="11"/>
                                        </p:tgtEl>
                                        <p:attrNameLst>
                                          <p:attrName>fill.type</p:attrName>
                                        </p:attrNameLst>
                                      </p:cBhvr>
                                      <p:to>
                                        <p:strVal val="solid"/>
                                      </p:to>
                                    </p:set>
                                    <p:set>
                                      <p:cBhvr>
                                        <p:cTn id="14" dur="1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5"/>
                                        </p:tgtEl>
                                        <p:attrNameLst>
                                          <p:attrName>fillcolor</p:attrName>
                                        </p:attrNameLst>
                                      </p:cBhvr>
                                      <p:to>
                                        <a:srgbClr val="FF0000"/>
                                      </p:to>
                                    </p:animClr>
                                    <p:set>
                                      <p:cBhvr>
                                        <p:cTn id="19" dur="1000" fill="hold"/>
                                        <p:tgtEl>
                                          <p:spTgt spid="5"/>
                                        </p:tgtEl>
                                        <p:attrNameLst>
                                          <p:attrName>fill.type</p:attrName>
                                        </p:attrNameLst>
                                      </p:cBhvr>
                                      <p:to>
                                        <p:strVal val="solid"/>
                                      </p:to>
                                    </p:set>
                                    <p:set>
                                      <p:cBhvr>
                                        <p:cTn id="20" dur="1000" fill="hold"/>
                                        <p:tgtEl>
                                          <p:spTgt spid="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6"/>
                                        </p:tgtEl>
                                        <p:attrNameLst>
                                          <p:attrName>fillcolor</p:attrName>
                                        </p:attrNameLst>
                                      </p:cBhvr>
                                      <p:to>
                                        <a:srgbClr val="FF0000"/>
                                      </p:to>
                                    </p:animClr>
                                    <p:set>
                                      <p:cBhvr>
                                        <p:cTn id="23" dur="1000" fill="hold"/>
                                        <p:tgtEl>
                                          <p:spTgt spid="6"/>
                                        </p:tgtEl>
                                        <p:attrNameLst>
                                          <p:attrName>fill.type</p:attrName>
                                        </p:attrNameLst>
                                      </p:cBhvr>
                                      <p:to>
                                        <p:strVal val="solid"/>
                                      </p:to>
                                    </p:set>
                                    <p:set>
                                      <p:cBhvr>
                                        <p:cTn id="24" dur="1000" fill="hold"/>
                                        <p:tgtEl>
                                          <p:spTgt spid="6"/>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13"/>
                                        </p:tgtEl>
                                        <p:attrNameLst>
                                          <p:attrName>fillcolor</p:attrName>
                                        </p:attrNameLst>
                                      </p:cBhvr>
                                      <p:to>
                                        <a:srgbClr val="FF0000"/>
                                      </p:to>
                                    </p:animClr>
                                    <p:set>
                                      <p:cBhvr>
                                        <p:cTn id="27" dur="1000" fill="hold"/>
                                        <p:tgtEl>
                                          <p:spTgt spid="13"/>
                                        </p:tgtEl>
                                        <p:attrNameLst>
                                          <p:attrName>fill.type</p:attrName>
                                        </p:attrNameLst>
                                      </p:cBhvr>
                                      <p:to>
                                        <p:strVal val="solid"/>
                                      </p:to>
                                    </p:set>
                                    <p:set>
                                      <p:cBhvr>
                                        <p:cTn id="28" dur="1000" fill="hold"/>
                                        <p:tgtEl>
                                          <p:spTgt spid="13"/>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11"/>
                                        </p:tgtEl>
                                        <p:attrNameLst>
                                          <p:attrName>fillcolor</p:attrName>
                                        </p:attrNameLst>
                                      </p:cBhvr>
                                      <p:to>
                                        <a:srgbClr val="00B0F0"/>
                                      </p:to>
                                    </p:animClr>
                                    <p:set>
                                      <p:cBhvr>
                                        <p:cTn id="33" dur="1000" fill="hold"/>
                                        <p:tgtEl>
                                          <p:spTgt spid="11"/>
                                        </p:tgtEl>
                                        <p:attrNameLst>
                                          <p:attrName>fill.type</p:attrName>
                                        </p:attrNameLst>
                                      </p:cBhvr>
                                      <p:to>
                                        <p:strVal val="solid"/>
                                      </p:to>
                                    </p:set>
                                    <p:set>
                                      <p:cBhvr>
                                        <p:cTn id="34" dur="1000" fill="hold"/>
                                        <p:tgtEl>
                                          <p:spTgt spid="11"/>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10"/>
                                        </p:tgtEl>
                                        <p:attrNameLst>
                                          <p:attrName>fillcolor</p:attrName>
                                        </p:attrNameLst>
                                      </p:cBhvr>
                                      <p:to>
                                        <a:srgbClr val="00B0F0"/>
                                      </p:to>
                                    </p:animClr>
                                    <p:set>
                                      <p:cBhvr>
                                        <p:cTn id="37" dur="1000" fill="hold"/>
                                        <p:tgtEl>
                                          <p:spTgt spid="10"/>
                                        </p:tgtEl>
                                        <p:attrNameLst>
                                          <p:attrName>fill.type</p:attrName>
                                        </p:attrNameLst>
                                      </p:cBhvr>
                                      <p:to>
                                        <p:strVal val="solid"/>
                                      </p:to>
                                    </p:set>
                                    <p:set>
                                      <p:cBhvr>
                                        <p:cTn id="38" dur="1000" fill="hold"/>
                                        <p:tgtEl>
                                          <p:spTgt spid="10"/>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9"/>
                                        </p:tgtEl>
                                        <p:attrNameLst>
                                          <p:attrName>fillcolor</p:attrName>
                                        </p:attrNameLst>
                                      </p:cBhvr>
                                      <p:to>
                                        <a:srgbClr val="00B0F0"/>
                                      </p:to>
                                    </p:animClr>
                                    <p:set>
                                      <p:cBhvr>
                                        <p:cTn id="41" dur="1000" fill="hold"/>
                                        <p:tgtEl>
                                          <p:spTgt spid="29"/>
                                        </p:tgtEl>
                                        <p:attrNameLst>
                                          <p:attrName>fill.type</p:attrName>
                                        </p:attrNameLst>
                                      </p:cBhvr>
                                      <p:to>
                                        <p:strVal val="solid"/>
                                      </p:to>
                                    </p:set>
                                    <p:set>
                                      <p:cBhvr>
                                        <p:cTn id="42" dur="1000" fill="hold"/>
                                        <p:tgtEl>
                                          <p:spTgt spid="29"/>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5"/>
                                        </p:tgtEl>
                                        <p:attrNameLst>
                                          <p:attrName>fillcolor</p:attrName>
                                        </p:attrNameLst>
                                      </p:cBhvr>
                                      <p:to>
                                        <a:srgbClr val="00B050"/>
                                      </p:to>
                                    </p:animClr>
                                    <p:set>
                                      <p:cBhvr>
                                        <p:cTn id="47" dur="1000" fill="hold"/>
                                        <p:tgtEl>
                                          <p:spTgt spid="5"/>
                                        </p:tgtEl>
                                        <p:attrNameLst>
                                          <p:attrName>fill.type</p:attrName>
                                        </p:attrNameLst>
                                      </p:cBhvr>
                                      <p:to>
                                        <p:strVal val="solid"/>
                                      </p:to>
                                    </p:set>
                                    <p:set>
                                      <p:cBhvr>
                                        <p:cTn id="48" dur="1000" fill="hold"/>
                                        <p:tgtEl>
                                          <p:spTgt spid="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6"/>
                                        </p:tgtEl>
                                        <p:attrNameLst>
                                          <p:attrName>fillcolor</p:attrName>
                                        </p:attrNameLst>
                                      </p:cBhvr>
                                      <p:to>
                                        <a:srgbClr val="00B050"/>
                                      </p:to>
                                    </p:animClr>
                                    <p:set>
                                      <p:cBhvr>
                                        <p:cTn id="51" dur="1000" fill="hold"/>
                                        <p:tgtEl>
                                          <p:spTgt spid="6"/>
                                        </p:tgtEl>
                                        <p:attrNameLst>
                                          <p:attrName>fill.type</p:attrName>
                                        </p:attrNameLst>
                                      </p:cBhvr>
                                      <p:to>
                                        <p:strVal val="solid"/>
                                      </p:to>
                                    </p:set>
                                    <p:set>
                                      <p:cBhvr>
                                        <p:cTn id="52" dur="1000" fill="hold"/>
                                        <p:tgtEl>
                                          <p:spTgt spid="6"/>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13"/>
                                        </p:tgtEl>
                                        <p:attrNameLst>
                                          <p:attrName>fillcolor</p:attrName>
                                        </p:attrNameLst>
                                      </p:cBhvr>
                                      <p:to>
                                        <a:srgbClr val="00B050"/>
                                      </p:to>
                                    </p:animClr>
                                    <p:set>
                                      <p:cBhvr>
                                        <p:cTn id="55" dur="1000" fill="hold"/>
                                        <p:tgtEl>
                                          <p:spTgt spid="13"/>
                                        </p:tgtEl>
                                        <p:attrNameLst>
                                          <p:attrName>fill.type</p:attrName>
                                        </p:attrNameLst>
                                      </p:cBhvr>
                                      <p:to>
                                        <p:strVal val="solid"/>
                                      </p:to>
                                    </p:set>
                                    <p:set>
                                      <p:cBhvr>
                                        <p:cTn id="56" dur="1000" fill="hold"/>
                                        <p:tgtEl>
                                          <p:spTgt spid="13"/>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11"/>
                                        </p:tgtEl>
                                        <p:attrNameLst>
                                          <p:attrName>fillcolor</p:attrName>
                                        </p:attrNameLst>
                                      </p:cBhvr>
                                      <p:to>
                                        <a:srgbClr val="FFFF00"/>
                                      </p:to>
                                    </p:animClr>
                                    <p:set>
                                      <p:cBhvr>
                                        <p:cTn id="61" dur="1000" fill="hold"/>
                                        <p:tgtEl>
                                          <p:spTgt spid="11"/>
                                        </p:tgtEl>
                                        <p:attrNameLst>
                                          <p:attrName>fill.type</p:attrName>
                                        </p:attrNameLst>
                                      </p:cBhvr>
                                      <p:to>
                                        <p:strVal val="solid"/>
                                      </p:to>
                                    </p:set>
                                    <p:set>
                                      <p:cBhvr>
                                        <p:cTn id="62" dur="1000" fill="hold"/>
                                        <p:tgtEl>
                                          <p:spTgt spid="11"/>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10"/>
                                        </p:tgtEl>
                                        <p:attrNameLst>
                                          <p:attrName>fillcolor</p:attrName>
                                        </p:attrNameLst>
                                      </p:cBhvr>
                                      <p:to>
                                        <a:srgbClr val="FFFF00"/>
                                      </p:to>
                                    </p:animClr>
                                    <p:set>
                                      <p:cBhvr>
                                        <p:cTn id="65" dur="1000" fill="hold"/>
                                        <p:tgtEl>
                                          <p:spTgt spid="10"/>
                                        </p:tgtEl>
                                        <p:attrNameLst>
                                          <p:attrName>fill.type</p:attrName>
                                        </p:attrNameLst>
                                      </p:cBhvr>
                                      <p:to>
                                        <p:strVal val="solid"/>
                                      </p:to>
                                    </p:set>
                                    <p:set>
                                      <p:cBhvr>
                                        <p:cTn id="66" dur="1000" fill="hold"/>
                                        <p:tgtEl>
                                          <p:spTgt spid="10"/>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29"/>
                                        </p:tgtEl>
                                        <p:attrNameLst>
                                          <p:attrName>fillcolor</p:attrName>
                                        </p:attrNameLst>
                                      </p:cBhvr>
                                      <p:to>
                                        <a:srgbClr val="FFFF00"/>
                                      </p:to>
                                    </p:animClr>
                                    <p:set>
                                      <p:cBhvr>
                                        <p:cTn id="69" dur="1000" fill="hold"/>
                                        <p:tgtEl>
                                          <p:spTgt spid="29"/>
                                        </p:tgtEl>
                                        <p:attrNameLst>
                                          <p:attrName>fill.type</p:attrName>
                                        </p:attrNameLst>
                                      </p:cBhvr>
                                      <p:to>
                                        <p:strVal val="solid"/>
                                      </p:to>
                                    </p:set>
                                    <p:set>
                                      <p:cBhvr>
                                        <p:cTn id="70" dur="1000" fill="hold"/>
                                        <p:tgtEl>
                                          <p:spTgt spid="29"/>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9"/>
                                        </p:tgtEl>
                                        <p:attrNameLst>
                                          <p:attrName>fillcolor</p:attrName>
                                        </p:attrNameLst>
                                      </p:cBhvr>
                                      <p:to>
                                        <a:srgbClr val="FFFF00"/>
                                      </p:to>
                                    </p:animClr>
                                    <p:set>
                                      <p:cBhvr>
                                        <p:cTn id="73" dur="1000" fill="hold"/>
                                        <p:tgtEl>
                                          <p:spTgt spid="9"/>
                                        </p:tgtEl>
                                        <p:attrNameLst>
                                          <p:attrName>fill.type</p:attrName>
                                        </p:attrNameLst>
                                      </p:cBhvr>
                                      <p:to>
                                        <p:strVal val="solid"/>
                                      </p:to>
                                    </p:set>
                                    <p:set>
                                      <p:cBhvr>
                                        <p:cTn id="74" dur="1000" fill="hold"/>
                                        <p:tgtEl>
                                          <p:spTgt spid="9"/>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26"/>
                                        </p:tgtEl>
                                        <p:attrNameLst>
                                          <p:attrName>fillcolor</p:attrName>
                                        </p:attrNameLst>
                                      </p:cBhvr>
                                      <p:to>
                                        <a:srgbClr val="FFFF00"/>
                                      </p:to>
                                    </p:animClr>
                                    <p:set>
                                      <p:cBhvr>
                                        <p:cTn id="77" dur="1000" fill="hold"/>
                                        <p:tgtEl>
                                          <p:spTgt spid="26"/>
                                        </p:tgtEl>
                                        <p:attrNameLst>
                                          <p:attrName>fill.type</p:attrName>
                                        </p:attrNameLst>
                                      </p:cBhvr>
                                      <p:to>
                                        <p:strVal val="solid"/>
                                      </p:to>
                                    </p:set>
                                    <p:set>
                                      <p:cBhvr>
                                        <p:cTn id="78" dur="1000" fill="hold"/>
                                        <p:tgtEl>
                                          <p:spTgt spid="26"/>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id="{788C8489-62CA-45F2-9CC0-FDEFEE68C6A6}"/>
              </a:ext>
            </a:extLst>
          </p:cNvPr>
          <p:cNvSpPr>
            <a:spLocks noGrp="1"/>
          </p:cNvSpPr>
          <p:nvPr>
            <p:ph idx="1"/>
          </p:nvPr>
        </p:nvSpPr>
        <p:spPr>
          <a:xfrm>
            <a:off x="822959" y="1403028"/>
            <a:ext cx="7543801" cy="613157"/>
          </a:xfrm>
        </p:spPr>
        <p:txBody>
          <a:bodyPr/>
          <a:lstStyle/>
          <a:p>
            <a:r>
              <a:rPr kumimoji="1" lang="ja-JP" altLang="en-US" dirty="0"/>
              <a:t>後手が先に領地を増やしたとする</a:t>
            </a:r>
            <a:endParaRPr kumimoji="1" lang="en-US" altLang="ja-JP" dirty="0"/>
          </a:p>
        </p:txBody>
      </p:sp>
      <p:sp>
        <p:nvSpPr>
          <p:cNvPr id="25" name="正方形/長方形 24">
            <a:extLst>
              <a:ext uri="{FF2B5EF4-FFF2-40B4-BE49-F238E27FC236}">
                <a16:creationId xmlns:a16="http://schemas.microsoft.com/office/drawing/2014/main" id="{2E518FA5-5F99-4029-AC2C-8F7851580A65}"/>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27" name="正方形/長方形 26">
            <a:extLst>
              <a:ext uri="{FF2B5EF4-FFF2-40B4-BE49-F238E27FC236}">
                <a16:creationId xmlns:a16="http://schemas.microsoft.com/office/drawing/2014/main" id="{3F55661F-EBC5-4665-B997-6B3F8B751A1A}"/>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0" name="コンテンツ プレースホルダー 2">
            <a:extLst>
              <a:ext uri="{FF2B5EF4-FFF2-40B4-BE49-F238E27FC236}">
                <a16:creationId xmlns:a16="http://schemas.microsoft.com/office/drawing/2014/main" id="{E2D82A81-EA8A-4514-BC3F-80C96D7A4EEE}"/>
              </a:ext>
            </a:extLst>
          </p:cNvPr>
          <p:cNvSpPr txBox="1">
            <a:spLocks/>
          </p:cNvSpPr>
          <p:nvPr/>
        </p:nvSpPr>
        <p:spPr>
          <a:xfrm>
            <a:off x="822959" y="758815"/>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先手が先に領地を増やしたとする</a:t>
            </a:r>
            <a:endParaRPr lang="en-US" altLang="ja-JP" dirty="0"/>
          </a:p>
        </p:txBody>
      </p:sp>
      <p:sp>
        <p:nvSpPr>
          <p:cNvPr id="33" name="コンテンツ プレースホルダー 2">
            <a:extLst>
              <a:ext uri="{FF2B5EF4-FFF2-40B4-BE49-F238E27FC236}">
                <a16:creationId xmlns:a16="http://schemas.microsoft.com/office/drawing/2014/main" id="{2099786D-C0ED-431C-9F42-EF14D38275A0}"/>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34" name="コンテンツ プレースホルダー 2">
            <a:extLst>
              <a:ext uri="{FF2B5EF4-FFF2-40B4-BE49-F238E27FC236}">
                <a16:creationId xmlns:a16="http://schemas.microsoft.com/office/drawing/2014/main" id="{BE6AF25B-4C9A-4023-B2A9-C2F582ED2755}"/>
              </a:ext>
            </a:extLst>
          </p:cNvPr>
          <p:cNvSpPr txBox="1">
            <a:spLocks/>
          </p:cNvSpPr>
          <p:nvPr/>
        </p:nvSpPr>
        <p:spPr>
          <a:xfrm>
            <a:off x="6370811" y="1404922"/>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後手の負け</a:t>
            </a:r>
            <a:endParaRPr lang="en-US" altLang="ja-JP" dirty="0"/>
          </a:p>
        </p:txBody>
      </p:sp>
      <p:sp>
        <p:nvSpPr>
          <p:cNvPr id="35" name="コンテンツ プレースホルダー 2">
            <a:extLst>
              <a:ext uri="{FF2B5EF4-FFF2-40B4-BE49-F238E27FC236}">
                <a16:creationId xmlns:a16="http://schemas.microsoft.com/office/drawing/2014/main" id="{0387503D-463D-4206-9183-A145A298DCE7}"/>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7740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00B050"/>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5"/>
                                        </p:tgtEl>
                                        <p:attrNameLst>
                                          <p:attrName>fillcolor</p:attrName>
                                        </p:attrNameLst>
                                      </p:cBhvr>
                                      <p:to>
                                        <a:srgbClr val="00B0F0"/>
                                      </p:to>
                                    </p:animClr>
                                    <p:set>
                                      <p:cBhvr>
                                        <p:cTn id="13" dur="1000" fill="hold"/>
                                        <p:tgtEl>
                                          <p:spTgt spid="5"/>
                                        </p:tgtEl>
                                        <p:attrNameLst>
                                          <p:attrName>fill.type</p:attrName>
                                        </p:attrNameLst>
                                      </p:cBhvr>
                                      <p:to>
                                        <p:strVal val="solid"/>
                                      </p:to>
                                    </p:set>
                                    <p:set>
                                      <p:cBhvr>
                                        <p:cTn id="14" dur="1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11"/>
                                        </p:tgtEl>
                                        <p:attrNameLst>
                                          <p:attrName>fillcolor</p:attrName>
                                        </p:attrNameLst>
                                      </p:cBhvr>
                                      <p:to>
                                        <a:srgbClr val="FF0000"/>
                                      </p:to>
                                    </p:animClr>
                                    <p:set>
                                      <p:cBhvr>
                                        <p:cTn id="19" dur="1000" fill="hold"/>
                                        <p:tgtEl>
                                          <p:spTgt spid="11"/>
                                        </p:tgtEl>
                                        <p:attrNameLst>
                                          <p:attrName>fill.type</p:attrName>
                                        </p:attrNameLst>
                                      </p:cBhvr>
                                      <p:to>
                                        <p:strVal val="solid"/>
                                      </p:to>
                                    </p:set>
                                    <p:set>
                                      <p:cBhvr>
                                        <p:cTn id="20" dur="1000" fill="hold"/>
                                        <p:tgtEl>
                                          <p:spTgt spid="1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10"/>
                                        </p:tgtEl>
                                        <p:attrNameLst>
                                          <p:attrName>fillcolor</p:attrName>
                                        </p:attrNameLst>
                                      </p:cBhvr>
                                      <p:to>
                                        <a:srgbClr val="FF0000"/>
                                      </p:to>
                                    </p:animClr>
                                    <p:set>
                                      <p:cBhvr>
                                        <p:cTn id="23" dur="1000" fill="hold"/>
                                        <p:tgtEl>
                                          <p:spTgt spid="10"/>
                                        </p:tgtEl>
                                        <p:attrNameLst>
                                          <p:attrName>fill.type</p:attrName>
                                        </p:attrNameLst>
                                      </p:cBhvr>
                                      <p:to>
                                        <p:strVal val="solid"/>
                                      </p:to>
                                    </p:set>
                                    <p:set>
                                      <p:cBhvr>
                                        <p:cTn id="24" dur="100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29"/>
                                        </p:tgtEl>
                                        <p:attrNameLst>
                                          <p:attrName>fillcolor</p:attrName>
                                        </p:attrNameLst>
                                      </p:cBhvr>
                                      <p:to>
                                        <a:srgbClr val="FF0000"/>
                                      </p:to>
                                    </p:animClr>
                                    <p:set>
                                      <p:cBhvr>
                                        <p:cTn id="27" dur="1000" fill="hold"/>
                                        <p:tgtEl>
                                          <p:spTgt spid="29"/>
                                        </p:tgtEl>
                                        <p:attrNameLst>
                                          <p:attrName>fill.type</p:attrName>
                                        </p:attrNameLst>
                                      </p:cBhvr>
                                      <p:to>
                                        <p:strVal val="solid"/>
                                      </p:to>
                                    </p:set>
                                    <p:set>
                                      <p:cBhvr>
                                        <p:cTn id="28" dur="1000" fill="hold"/>
                                        <p:tgtEl>
                                          <p:spTgt spid="2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5"/>
                                        </p:tgtEl>
                                        <p:attrNameLst>
                                          <p:attrName>fillcolor</p:attrName>
                                        </p:attrNameLst>
                                      </p:cBhvr>
                                      <p:to>
                                        <a:srgbClr val="00B050"/>
                                      </p:to>
                                    </p:animClr>
                                    <p:set>
                                      <p:cBhvr>
                                        <p:cTn id="33" dur="1000" fill="hold"/>
                                        <p:tgtEl>
                                          <p:spTgt spid="5"/>
                                        </p:tgtEl>
                                        <p:attrNameLst>
                                          <p:attrName>fill.type</p:attrName>
                                        </p:attrNameLst>
                                      </p:cBhvr>
                                      <p:to>
                                        <p:strVal val="solid"/>
                                      </p:to>
                                    </p:set>
                                    <p:set>
                                      <p:cBhvr>
                                        <p:cTn id="34" dur="10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6"/>
                                        </p:tgtEl>
                                        <p:attrNameLst>
                                          <p:attrName>fillcolor</p:attrName>
                                        </p:attrNameLst>
                                      </p:cBhvr>
                                      <p:to>
                                        <a:srgbClr val="00B050"/>
                                      </p:to>
                                    </p:animClr>
                                    <p:set>
                                      <p:cBhvr>
                                        <p:cTn id="37" dur="1000" fill="hold"/>
                                        <p:tgtEl>
                                          <p:spTgt spid="6"/>
                                        </p:tgtEl>
                                        <p:attrNameLst>
                                          <p:attrName>fill.type</p:attrName>
                                        </p:attrNameLst>
                                      </p:cBhvr>
                                      <p:to>
                                        <p:strVal val="solid"/>
                                      </p:to>
                                    </p:set>
                                    <p:set>
                                      <p:cBhvr>
                                        <p:cTn id="38" dur="1000" fill="hold"/>
                                        <p:tgtEl>
                                          <p:spTgt spid="6"/>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13"/>
                                        </p:tgtEl>
                                        <p:attrNameLst>
                                          <p:attrName>fillcolor</p:attrName>
                                        </p:attrNameLst>
                                      </p:cBhvr>
                                      <p:to>
                                        <a:srgbClr val="00B050"/>
                                      </p:to>
                                    </p:animClr>
                                    <p:set>
                                      <p:cBhvr>
                                        <p:cTn id="41" dur="1000" fill="hold"/>
                                        <p:tgtEl>
                                          <p:spTgt spid="13"/>
                                        </p:tgtEl>
                                        <p:attrNameLst>
                                          <p:attrName>fill.type</p:attrName>
                                        </p:attrNameLst>
                                      </p:cBhvr>
                                      <p:to>
                                        <p:strVal val="solid"/>
                                      </p:to>
                                    </p:set>
                                    <p:set>
                                      <p:cBhvr>
                                        <p:cTn id="42" dur="1000" fill="hold"/>
                                        <p:tgtEl>
                                          <p:spTgt spid="13"/>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11"/>
                                        </p:tgtEl>
                                        <p:attrNameLst>
                                          <p:attrName>fillcolor</p:attrName>
                                        </p:attrNameLst>
                                      </p:cBhvr>
                                      <p:to>
                                        <a:srgbClr val="00B0F0"/>
                                      </p:to>
                                    </p:animClr>
                                    <p:set>
                                      <p:cBhvr>
                                        <p:cTn id="47" dur="1000" fill="hold"/>
                                        <p:tgtEl>
                                          <p:spTgt spid="11"/>
                                        </p:tgtEl>
                                        <p:attrNameLst>
                                          <p:attrName>fill.type</p:attrName>
                                        </p:attrNameLst>
                                      </p:cBhvr>
                                      <p:to>
                                        <p:strVal val="solid"/>
                                      </p:to>
                                    </p:set>
                                    <p:set>
                                      <p:cBhvr>
                                        <p:cTn id="48" dur="1000" fill="hold"/>
                                        <p:tgtEl>
                                          <p:spTgt spid="11"/>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10"/>
                                        </p:tgtEl>
                                        <p:attrNameLst>
                                          <p:attrName>fillcolor</p:attrName>
                                        </p:attrNameLst>
                                      </p:cBhvr>
                                      <p:to>
                                        <a:srgbClr val="00B0F0"/>
                                      </p:to>
                                    </p:animClr>
                                    <p:set>
                                      <p:cBhvr>
                                        <p:cTn id="51" dur="1000" fill="hold"/>
                                        <p:tgtEl>
                                          <p:spTgt spid="10"/>
                                        </p:tgtEl>
                                        <p:attrNameLst>
                                          <p:attrName>fill.type</p:attrName>
                                        </p:attrNameLst>
                                      </p:cBhvr>
                                      <p:to>
                                        <p:strVal val="solid"/>
                                      </p:to>
                                    </p:set>
                                    <p:set>
                                      <p:cBhvr>
                                        <p:cTn id="52" dur="1000" fill="hold"/>
                                        <p:tgtEl>
                                          <p:spTgt spid="10"/>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9"/>
                                        </p:tgtEl>
                                        <p:attrNameLst>
                                          <p:attrName>fillcolor</p:attrName>
                                        </p:attrNameLst>
                                      </p:cBhvr>
                                      <p:to>
                                        <a:srgbClr val="00B0F0"/>
                                      </p:to>
                                    </p:animClr>
                                    <p:set>
                                      <p:cBhvr>
                                        <p:cTn id="55" dur="1000" fill="hold"/>
                                        <p:tgtEl>
                                          <p:spTgt spid="29"/>
                                        </p:tgtEl>
                                        <p:attrNameLst>
                                          <p:attrName>fill.type</p:attrName>
                                        </p:attrNameLst>
                                      </p:cBhvr>
                                      <p:to>
                                        <p:strVal val="solid"/>
                                      </p:to>
                                    </p:set>
                                    <p:set>
                                      <p:cBhvr>
                                        <p:cTn id="56" dur="1000" fill="hold"/>
                                        <p:tgtEl>
                                          <p:spTgt spid="29"/>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5"/>
                                        </p:tgtEl>
                                        <p:attrNameLst>
                                          <p:attrName>fillcolor</p:attrName>
                                        </p:attrNameLst>
                                      </p:cBhvr>
                                      <p:to>
                                        <a:srgbClr val="FFFF00"/>
                                      </p:to>
                                    </p:animClr>
                                    <p:set>
                                      <p:cBhvr>
                                        <p:cTn id="61" dur="1000" fill="hold"/>
                                        <p:tgtEl>
                                          <p:spTgt spid="5"/>
                                        </p:tgtEl>
                                        <p:attrNameLst>
                                          <p:attrName>fill.type</p:attrName>
                                        </p:attrNameLst>
                                      </p:cBhvr>
                                      <p:to>
                                        <p:strVal val="solid"/>
                                      </p:to>
                                    </p:set>
                                    <p:set>
                                      <p:cBhvr>
                                        <p:cTn id="62" dur="1000" fill="hold"/>
                                        <p:tgtEl>
                                          <p:spTgt spid="5"/>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6"/>
                                        </p:tgtEl>
                                        <p:attrNameLst>
                                          <p:attrName>fillcolor</p:attrName>
                                        </p:attrNameLst>
                                      </p:cBhvr>
                                      <p:to>
                                        <a:srgbClr val="FFFF00"/>
                                      </p:to>
                                    </p:animClr>
                                    <p:set>
                                      <p:cBhvr>
                                        <p:cTn id="65" dur="1000" fill="hold"/>
                                        <p:tgtEl>
                                          <p:spTgt spid="6"/>
                                        </p:tgtEl>
                                        <p:attrNameLst>
                                          <p:attrName>fill.type</p:attrName>
                                        </p:attrNameLst>
                                      </p:cBhvr>
                                      <p:to>
                                        <p:strVal val="solid"/>
                                      </p:to>
                                    </p:set>
                                    <p:set>
                                      <p:cBhvr>
                                        <p:cTn id="66" dur="1000" fill="hold"/>
                                        <p:tgtEl>
                                          <p:spTgt spid="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13"/>
                                        </p:tgtEl>
                                        <p:attrNameLst>
                                          <p:attrName>fillcolor</p:attrName>
                                        </p:attrNameLst>
                                      </p:cBhvr>
                                      <p:to>
                                        <a:srgbClr val="FFFF00"/>
                                      </p:to>
                                    </p:animClr>
                                    <p:set>
                                      <p:cBhvr>
                                        <p:cTn id="69" dur="1000" fill="hold"/>
                                        <p:tgtEl>
                                          <p:spTgt spid="13"/>
                                        </p:tgtEl>
                                        <p:attrNameLst>
                                          <p:attrName>fill.type</p:attrName>
                                        </p:attrNameLst>
                                      </p:cBhvr>
                                      <p:to>
                                        <p:strVal val="solid"/>
                                      </p:to>
                                    </p:set>
                                    <p:set>
                                      <p:cBhvr>
                                        <p:cTn id="70" dur="1000" fill="hold"/>
                                        <p:tgtEl>
                                          <p:spTgt spid="13"/>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7"/>
                                        </p:tgtEl>
                                        <p:attrNameLst>
                                          <p:attrName>fillcolor</p:attrName>
                                        </p:attrNameLst>
                                      </p:cBhvr>
                                      <p:to>
                                        <a:srgbClr val="FFFF00"/>
                                      </p:to>
                                    </p:animClr>
                                    <p:set>
                                      <p:cBhvr>
                                        <p:cTn id="73" dur="1000" fill="hold"/>
                                        <p:tgtEl>
                                          <p:spTgt spid="7"/>
                                        </p:tgtEl>
                                        <p:attrNameLst>
                                          <p:attrName>fill.type</p:attrName>
                                        </p:attrNameLst>
                                      </p:cBhvr>
                                      <p:to>
                                        <p:strVal val="solid"/>
                                      </p:to>
                                    </p:set>
                                    <p:set>
                                      <p:cBhvr>
                                        <p:cTn id="74" dur="1000" fill="hold"/>
                                        <p:tgtEl>
                                          <p:spTgt spid="7"/>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17"/>
                                        </p:tgtEl>
                                        <p:attrNameLst>
                                          <p:attrName>fillcolor</p:attrName>
                                        </p:attrNameLst>
                                      </p:cBhvr>
                                      <p:to>
                                        <a:srgbClr val="FFFF00"/>
                                      </p:to>
                                    </p:animClr>
                                    <p:set>
                                      <p:cBhvr>
                                        <p:cTn id="77" dur="1000" fill="hold"/>
                                        <p:tgtEl>
                                          <p:spTgt spid="17"/>
                                        </p:tgtEl>
                                        <p:attrNameLst>
                                          <p:attrName>fill.type</p:attrName>
                                        </p:attrNameLst>
                                      </p:cBhvr>
                                      <p:to>
                                        <p:strVal val="solid"/>
                                      </p:to>
                                    </p:set>
                                    <p:set>
                                      <p:cBhvr>
                                        <p:cTn id="78" dur="1000" fill="hold"/>
                                        <p:tgtEl>
                                          <p:spTgt spid="17"/>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1000" fill="hold"/>
                                        <p:tgtEl>
                                          <p:spTgt spid="20"/>
                                        </p:tgtEl>
                                        <p:attrNameLst>
                                          <p:attrName>fillcolor</p:attrName>
                                        </p:attrNameLst>
                                      </p:cBhvr>
                                      <p:to>
                                        <a:srgbClr val="FFFF00"/>
                                      </p:to>
                                    </p:animClr>
                                    <p:set>
                                      <p:cBhvr>
                                        <p:cTn id="81" dur="1000" fill="hold"/>
                                        <p:tgtEl>
                                          <p:spTgt spid="20"/>
                                        </p:tgtEl>
                                        <p:attrNameLst>
                                          <p:attrName>fill.type</p:attrName>
                                        </p:attrNameLst>
                                      </p:cBhvr>
                                      <p:to>
                                        <p:strVal val="solid"/>
                                      </p:to>
                                    </p:set>
                                    <p:set>
                                      <p:cBhvr>
                                        <p:cTn id="82" dur="1000" fill="hold"/>
                                        <p:tgtEl>
                                          <p:spTgt spid="20"/>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問題として定式化</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22484356"/>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val="20000"/>
                        </a:ext>
                      </a:extLst>
                    </a:gridCol>
                  </a:tblGrid>
                  <a:tr h="472903">
                    <a:tc>
                      <a:txBody>
                        <a:bodyPr/>
                        <a:lstStyle/>
                        <a:p>
                          <a:pPr algn="ctr"/>
                          <a:r>
                            <a:rPr kumimoji="1" lang="ja-JP" altLang="en-US" sz="2800" dirty="0"/>
                            <a:t>入力</a:t>
                          </a:r>
                        </a:p>
                      </a:txBody>
                      <a:tcPr/>
                    </a:tc>
                    <a:extLst>
                      <a:ext uri="{0D108BD9-81ED-4DB2-BD59-A6C34878D82A}">
                        <a16:rowId xmlns:a16="http://schemas.microsoft.com/office/drawing/2014/main" val="10000"/>
                      </a:ext>
                    </a:extLst>
                  </a:tr>
                  <a:tr h="1813391">
                    <a:tc>
                      <a:txBody>
                        <a:bodyPr/>
                        <a:lstStyle/>
                        <a:p>
                          <a:pPr algn="l"/>
                          <a:r>
                            <a:rPr kumimoji="1" lang="ja-JP" altLang="en-US" sz="2800" dirty="0"/>
                            <a:t>頂点数が奇数のグラフ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各プレイヤーの最初の自分の領地 </a:t>
                          </a:r>
                          <a14:m>
                            <m:oMath xmlns:m="http://schemas.openxmlformats.org/officeDocument/2006/math">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extLst>
                      <a:ext uri="{0D108BD9-81ED-4DB2-BD59-A6C34878D82A}">
                        <a16:rowId xmlns:a16="http://schemas.microsoft.com/office/drawing/2014/main" val="10001"/>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22484356"/>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xmlns="" val="20000"/>
                        </a:ext>
                      </a:extLst>
                    </a:gridCol>
                  </a:tblGrid>
                  <a:tr h="518160">
                    <a:tc>
                      <a:txBody>
                        <a:bodyPr/>
                        <a:lstStyle/>
                        <a:p>
                          <a:pPr algn="ctr"/>
                          <a:r>
                            <a:rPr kumimoji="1" lang="ja-JP" altLang="en-US" sz="2800" dirty="0"/>
                            <a:t>入力</a:t>
                          </a:r>
                        </a:p>
                      </a:txBody>
                      <a:tcPr/>
                    </a:tc>
                    <a:extLst>
                      <a:ext uri="{0D108BD9-81ED-4DB2-BD59-A6C34878D82A}">
                        <a16:rowId xmlns:a16="http://schemas.microsoft.com/office/drawing/2014/main" xmlns="" val="10000"/>
                      </a:ext>
                    </a:extLst>
                  </a:tr>
                  <a:tr h="1813391">
                    <a:tc>
                      <a:txBody>
                        <a:bodyPr/>
                        <a:lstStyle/>
                        <a:p>
                          <a:endParaRPr lang="ja-JP"/>
                        </a:p>
                      </a:txBody>
                      <a:tcPr>
                        <a:blipFill rotWithShape="0">
                          <a:blip r:embed="rId2"/>
                          <a:stretch>
                            <a:fillRect l="-85" t="-32776" r="-342" b="-7358"/>
                          </a:stretch>
                        </a:blipFill>
                      </a:tcPr>
                    </a:tc>
                    <a:extLst>
                      <a:ext uri="{0D108BD9-81ED-4DB2-BD59-A6C34878D82A}">
                        <a16:rowId xmlns:a16="http://schemas.microsoft.com/office/drawing/2014/main" xmlns="" val="10001"/>
                      </a:ext>
                    </a:extLst>
                  </a:tr>
                </a:tbl>
              </a:graphicData>
            </a:graphic>
          </p:graphicFrame>
        </mc:Fallback>
      </mc:AlternateContent>
      <p:graphicFrame>
        <p:nvGraphicFramePr>
          <p:cNvPr id="25" name="コンテンツ プレースホルダー 4"/>
          <p:cNvGraphicFramePr>
            <a:graphicFrameLocks/>
          </p:cNvGraphicFramePr>
          <p:nvPr>
            <p:extLst>
              <p:ext uri="{D42A27DB-BD31-4B8C-83A1-F6EECF244321}">
                <p14:modId xmlns:p14="http://schemas.microsoft.com/office/powerpoint/2010/main" val="637160918"/>
              </p:ext>
            </p:extLst>
          </p:nvPr>
        </p:nvGraphicFramePr>
        <p:xfrm>
          <a:off x="1044785" y="5002738"/>
          <a:ext cx="7127456" cy="1560108"/>
        </p:xfrm>
        <a:graphic>
          <a:graphicData uri="http://schemas.openxmlformats.org/drawingml/2006/table">
            <a:tbl>
              <a:tblPr firstRow="1" bandRow="1">
                <a:tableStyleId>{21E4AEA4-8DFA-4A89-87EB-49C32662AFE0}</a:tableStyleId>
              </a:tblPr>
              <a:tblGrid>
                <a:gridCol w="7127456">
                  <a:extLst>
                    <a:ext uri="{9D8B030D-6E8A-4147-A177-3AD203B41FA5}">
                      <a16:colId xmlns:a16="http://schemas.microsoft.com/office/drawing/2014/main" val="20000"/>
                    </a:ext>
                  </a:extLst>
                </a:gridCol>
              </a:tblGrid>
              <a:tr h="443664">
                <a:tc>
                  <a:txBody>
                    <a:bodyPr/>
                    <a:lstStyle/>
                    <a:p>
                      <a:pPr algn="ctr"/>
                      <a:r>
                        <a:rPr kumimoji="1" lang="ja-JP" altLang="en-US" sz="2800" dirty="0"/>
                        <a:t>出力</a:t>
                      </a:r>
                    </a:p>
                  </a:txBody>
                  <a:tcPr/>
                </a:tc>
                <a:extLst>
                  <a:ext uri="{0D108BD9-81ED-4DB2-BD59-A6C34878D82A}">
                    <a16:rowId xmlns:a16="http://schemas.microsoft.com/office/drawing/2014/main" val="10000"/>
                  </a:ext>
                </a:extLst>
              </a:tr>
              <a:tr h="1041948">
                <a:tc>
                  <a:txBody>
                    <a:bodyPr/>
                    <a:lstStyle/>
                    <a:p>
                      <a:pPr algn="l"/>
                      <a:r>
                        <a:rPr kumimoji="1" lang="ja-JP" altLang="en-US" sz="2800" b="0" baseline="0" dirty="0">
                          <a:latin typeface="+mn-ea"/>
                          <a:ea typeface="+mn-ea"/>
                        </a:rPr>
                        <a:t>ルールに従ってゲームをした際に，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先手が勝てるかどうか</a:t>
                      </a:r>
                      <a:endParaRPr kumimoji="1" lang="en-US" altLang="ja-JP" sz="2800" b="0" baseline="0" dirty="0">
                        <a:latin typeface="+mn-ea"/>
                        <a:ea typeface="+mn-ea"/>
                      </a:endParaRPr>
                    </a:p>
                  </a:txBody>
                  <a:tcPr/>
                </a:tc>
                <a:extLst>
                  <a:ext uri="{0D108BD9-81ED-4DB2-BD59-A6C34878D82A}">
                    <a16:rowId xmlns:a16="http://schemas.microsoft.com/office/drawing/2014/main" val="10001"/>
                  </a:ext>
                </a:extLst>
              </a:tr>
            </a:tbl>
          </a:graphicData>
        </a:graphic>
      </p:graphicFrame>
      <p:sp>
        <p:nvSpPr>
          <p:cNvPr id="26" name="正方形/長方形 25"/>
          <p:cNvSpPr/>
          <p:nvPr/>
        </p:nvSpPr>
        <p:spPr>
          <a:xfrm>
            <a:off x="1044784" y="802121"/>
            <a:ext cx="6717887" cy="1569660"/>
          </a:xfrm>
          <a:prstGeom prst="rect">
            <a:avLst/>
          </a:prstGeom>
        </p:spPr>
        <p:txBody>
          <a:bodyPr wrap="square">
            <a:spAutoFit/>
          </a:bodyPr>
          <a:lstStyle/>
          <a:p>
            <a:pPr marL="514350" indent="-514350">
              <a:buFont typeface="+mj-lt"/>
              <a:buAutoNum type="arabicPeriod"/>
            </a:pPr>
            <a:r>
              <a:rPr lang="ja-JP" altLang="en-US" sz="2400" dirty="0"/>
              <a:t>現在の自分の色を変えないことはできない</a:t>
            </a:r>
            <a:endParaRPr lang="en-US" altLang="ja-JP" sz="2400" dirty="0"/>
          </a:p>
          <a:p>
            <a:pPr marL="514350" indent="-514350">
              <a:buFont typeface="+mj-lt"/>
              <a:buAutoNum type="arabicPeriod"/>
            </a:pPr>
            <a:r>
              <a:rPr lang="ja-JP" altLang="en-US" sz="2400" dirty="0"/>
              <a:t>相手の色に変えることはできない</a:t>
            </a:r>
            <a:endParaRPr lang="en-US" altLang="ja-JP" sz="2400" dirty="0"/>
          </a:p>
          <a:p>
            <a:pPr marL="514350" indent="-514350">
              <a:buFont typeface="+mj-lt"/>
              <a:buAutoNum type="arabicPeriod"/>
            </a:pPr>
            <a:r>
              <a:rPr lang="ja-JP" altLang="en-US" sz="2400" dirty="0">
                <a:solidFill>
                  <a:srgbClr val="FF0000"/>
                </a:solidFill>
              </a:rPr>
              <a:t>ルール</a:t>
            </a:r>
            <a:r>
              <a:rPr lang="en-US" altLang="ja-JP" sz="2400" dirty="0">
                <a:solidFill>
                  <a:srgbClr val="FF0000"/>
                </a:solidFill>
              </a:rPr>
              <a:t>1,2</a:t>
            </a:r>
            <a:r>
              <a:rPr lang="ja-JP" altLang="en-US" sz="2400" dirty="0">
                <a:solidFill>
                  <a:srgbClr val="FF0000"/>
                </a:solidFill>
              </a:rPr>
              <a:t>に反さない限り領地を増やす操作をしなければならない</a:t>
            </a:r>
            <a:endParaRPr lang="en-US" altLang="ja-JP" sz="2400" dirty="0">
              <a:solidFill>
                <a:srgbClr val="FF0000"/>
              </a:solidFill>
            </a:endParaRPr>
          </a:p>
        </p:txBody>
      </p:sp>
    </p:spTree>
    <p:extLst>
      <p:ext uri="{BB962C8B-B14F-4D97-AF65-F5344CB8AC3E}">
        <p14:creationId xmlns:p14="http://schemas.microsoft.com/office/powerpoint/2010/main" val="88754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Honey-Bee</a:t>
            </a:r>
            <a:r>
              <a:rPr lang="ja-JP" altLang="en-US" dirty="0"/>
              <a:t>の既知の結果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0732044"/>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815012">
                    <a:tc>
                      <a:txBody>
                        <a:bodyPr/>
                        <a:lstStyle/>
                        <a:p>
                          <a:pPr algn="ctr"/>
                          <a:r>
                            <a:rPr kumimoji="1" lang="ja-JP" altLang="en-US" sz="2800" dirty="0"/>
                            <a:t>外平面グラフ</a:t>
                          </a:r>
                        </a:p>
                      </a:txBody>
                      <a:tcPr/>
                    </a:tc>
                    <a:tc>
                      <a:txBody>
                        <a:bodyPr/>
                        <a:lstStyle/>
                        <a:p>
                          <a:pPr algn="ctr"/>
                          <a:r>
                            <a:rPr kumimoji="1" lang="en-US" altLang="ja-JP" sz="2800" dirty="0"/>
                            <a:t>4</a:t>
                          </a:r>
                          <a:r>
                            <a:rPr kumimoji="1" lang="ja-JP" altLang="en-US" sz="2800" dirty="0"/>
                            <a:t>色</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[RGW12]</a:t>
                          </a:r>
                          <a:endParaRPr kumimoji="1" lang="ja-JP" altLang="en-US" sz="2800" dirty="0"/>
                        </a:p>
                      </a:txBody>
                      <a:tcPr/>
                    </a:tc>
                    <a:extLst>
                      <a:ext uri="{0D108BD9-81ED-4DB2-BD59-A6C34878D82A}">
                        <a16:rowId xmlns:a16="http://schemas.microsoft.com/office/drawing/2014/main" val="10001"/>
                      </a:ext>
                    </a:extLst>
                  </a:tr>
                  <a:tr h="815012">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[RGW12]</a:t>
                          </a:r>
                          <a:endParaRPr kumimoji="1" lang="ja-JP" altLang="en-US" sz="2800" dirty="0"/>
                        </a:p>
                      </a:txBody>
                      <a:tcPr/>
                    </a:tc>
                    <a:extLst>
                      <a:ext uri="{0D108BD9-81ED-4DB2-BD59-A6C34878D82A}">
                        <a16:rowId xmlns:a16="http://schemas.microsoft.com/office/drawing/2014/main" val="10002"/>
                      </a:ext>
                    </a:extLst>
                  </a:tr>
                  <a:tr h="815012">
                    <a:tc>
                      <a:txBody>
                        <a:bodyPr/>
                        <a:lstStyle/>
                        <a:p>
                          <a:pPr algn="ctr"/>
                          <a14:m>
                            <m:oMathPara xmlns:m="http://schemas.openxmlformats.org/officeDocument/2006/math">
                              <m:oMathParaPr>
                                <m:jc m:val="centerGroup"/>
                              </m:oMathParaPr>
                              <m:oMath xmlns:m="http://schemas.openxmlformats.org/officeDocument/2006/math">
                                <m:r>
                                  <a:rPr kumimoji="1" lang="ja-JP" altLang="en-US" sz="2800" b="0" i="1" smtClean="0">
                                    <a:latin typeface="Cambria Math" panose="02040503050406030204" pitchFamily="18" charset="0"/>
                                  </a:rPr>
                                  <m:t>一般グラフ</m:t>
                                </m:r>
                              </m:oMath>
                            </m:oMathPara>
                          </a14:m>
                          <a:endParaRPr kumimoji="1" lang="ja-JP" altLang="en-US" sz="2800" dirty="0"/>
                        </a:p>
                      </a:txBody>
                      <a:tcPr/>
                    </a:tc>
                    <a:tc>
                      <a:txBody>
                        <a:bodyPr/>
                        <a:lstStyle/>
                        <a:p>
                          <a:pPr algn="ctr"/>
                          <a:r>
                            <a:rPr kumimoji="1" lang="en-US" altLang="ja-JP" sz="2800" dirty="0"/>
                            <a:t>4</a:t>
                          </a:r>
                          <a:r>
                            <a:rPr kumimoji="1" lang="ja-JP" altLang="en-US" sz="2800" dirty="0"/>
                            <a:t>色</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RGW12</a:t>
                          </a:r>
                          <a:r>
                            <a:rPr kumimoji="1" lang="en-US" altLang="ja-JP" sz="2800" dirty="0"/>
                            <a:t>]</a:t>
                          </a:r>
                          <a:endParaRPr kumimoji="1" lang="ja-JP" alt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0732044"/>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xmlns:a14="http://schemas.microsoft.com/office/drawing/2010/main" val="20000"/>
                        </a:ext>
                      </a:extLst>
                    </a:gridCol>
                    <a:gridCol w="2310260">
                      <a:extLst>
                        <a:ext uri="{9D8B030D-6E8A-4147-A177-3AD203B41FA5}">
                          <a16:colId xmlns:a16="http://schemas.microsoft.com/office/drawing/2014/main" xmlns="" xmlns:a14="http://schemas.microsoft.com/office/drawing/2010/main" val="20001"/>
                        </a:ext>
                      </a:extLst>
                    </a:gridCol>
                    <a:gridCol w="2310260">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smtClean="0"/>
                            <a:t>グラフクラス</a:t>
                          </a:r>
                          <a:endParaRPr kumimoji="1" lang="ja-JP" altLang="en-US" sz="2400" dirty="0"/>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944880">
                    <a:tc>
                      <a:txBody>
                        <a:bodyPr/>
                        <a:lstStyle/>
                        <a:p>
                          <a:pPr algn="ctr"/>
                          <a:r>
                            <a:rPr kumimoji="1" lang="ja-JP" altLang="en-US" sz="2800" dirty="0" smtClean="0"/>
                            <a:t>外平面グラフ</a:t>
                          </a:r>
                          <a:endParaRPr kumimoji="1" lang="ja-JP" altLang="en-US" sz="2800" dirty="0"/>
                        </a:p>
                      </a:txBody>
                      <a:tcPr/>
                    </a:tc>
                    <a:tc>
                      <a:txBody>
                        <a:bodyPr/>
                        <a:lstStyle/>
                        <a:p>
                          <a:pPr algn="ctr"/>
                          <a:r>
                            <a:rPr kumimoji="1" lang="en-US" altLang="ja-JP" sz="2800" dirty="0" smtClean="0"/>
                            <a:t>4</a:t>
                          </a:r>
                          <a:r>
                            <a:rPr kumimoji="1" lang="ja-JP" altLang="en-US" sz="2800" dirty="0" smtClean="0"/>
                            <a:t>色</a:t>
                          </a:r>
                          <a:endParaRPr kumimoji="1" lang="ja-JP" altLang="en-US" sz="2800" dirty="0"/>
                        </a:p>
                      </a:txBody>
                      <a:tcPr/>
                    </a:tc>
                    <a:tc>
                      <a:txBody>
                        <a:bodyPr/>
                        <a:lstStyle/>
                        <a:p>
                          <a:pPr algn="ctr"/>
                          <a:r>
                            <a:rPr kumimoji="1" lang="ja-JP" altLang="en-US" sz="2800" dirty="0" smtClean="0">
                              <a:solidFill>
                                <a:srgbClr val="00B050"/>
                              </a:solidFill>
                            </a:rPr>
                            <a:t>多項式時間</a:t>
                          </a:r>
                          <a:endParaRPr kumimoji="1" lang="en-US" altLang="ja-JP" sz="2800" dirty="0" smtClean="0">
                            <a:solidFill>
                              <a:srgbClr val="00B050"/>
                            </a:solidFill>
                          </a:endParaRPr>
                        </a:p>
                        <a:p>
                          <a:pPr algn="ctr"/>
                          <a:r>
                            <a:rPr kumimoji="1" lang="en-US" altLang="ja-JP" sz="2800" dirty="0" smtClean="0"/>
                            <a:t>[RGW12]</a:t>
                          </a:r>
                          <a:endParaRPr kumimoji="1" lang="ja-JP" altLang="en-US" sz="2800" dirty="0"/>
                        </a:p>
                      </a:txBody>
                      <a:tcPr/>
                    </a:tc>
                    <a:extLst>
                      <a:ext uri="{0D108BD9-81ED-4DB2-BD59-A6C34878D82A}">
                        <a16:rowId xmlns:a16="http://schemas.microsoft.com/office/drawing/2014/main" xmlns="" xmlns:a14="http://schemas.microsoft.com/office/drawing/2010/main" val="10001"/>
                      </a:ext>
                    </a:extLst>
                  </a:tr>
                  <a:tr h="944880">
                    <a:tc>
                      <a:txBody>
                        <a:bodyPr/>
                        <a:lstStyle/>
                        <a:p>
                          <a:pPr algn="ctr"/>
                          <a:r>
                            <a:rPr kumimoji="1" lang="ja-JP" altLang="en-US" sz="2800" dirty="0" smtClean="0"/>
                            <a:t>直並列グラフ</a:t>
                          </a:r>
                          <a:endParaRPr kumimoji="1" lang="ja-JP" altLang="en-US" sz="2800" dirty="0"/>
                        </a:p>
                      </a:txBody>
                      <a:tcPr/>
                    </a:tc>
                    <a:tc>
                      <a:txBody>
                        <a:bodyPr/>
                        <a:lstStyle/>
                        <a:p>
                          <a:pPr algn="ctr"/>
                          <a:r>
                            <a:rPr kumimoji="1" lang="en-US" altLang="ja-JP" sz="2800" dirty="0" smtClean="0"/>
                            <a:t>4</a:t>
                          </a:r>
                          <a:r>
                            <a:rPr kumimoji="1" lang="ja-JP" altLang="en-US" sz="2800" dirty="0" smtClean="0"/>
                            <a:t>色</a:t>
                          </a:r>
                          <a:endParaRPr kumimoji="1" lang="ja-JP" altLang="en-US" sz="2800" dirty="0"/>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smtClean="0"/>
                            <a:t>[RGW12]</a:t>
                          </a:r>
                          <a:endParaRPr kumimoji="1" lang="ja-JP" altLang="en-US" sz="2800" dirty="0"/>
                        </a:p>
                      </a:txBody>
                      <a:tcPr/>
                    </a:tc>
                    <a:extLst>
                      <a:ext uri="{0D108BD9-81ED-4DB2-BD59-A6C34878D82A}">
                        <a16:rowId xmlns:a16="http://schemas.microsoft.com/office/drawing/2014/main" xmlns="" xmlns:a14="http://schemas.microsoft.com/office/drawing/2010/main" val="10002"/>
                      </a:ext>
                    </a:extLst>
                  </a:tr>
                  <a:tr h="944880">
                    <a:tc>
                      <a:txBody>
                        <a:bodyPr/>
                        <a:lstStyle/>
                        <a:p>
                          <a:endParaRPr lang="ja-JP"/>
                        </a:p>
                      </a:txBody>
                      <a:tcPr>
                        <a:blipFill rotWithShape="0">
                          <a:blip r:embed="rId3"/>
                          <a:stretch>
                            <a:fillRect l="-264" t="-255484" r="-201319" b="-18065"/>
                          </a:stretch>
                        </a:blipFill>
                      </a:tcPr>
                    </a:tc>
                    <a:tc>
                      <a:txBody>
                        <a:bodyPr/>
                        <a:lstStyle/>
                        <a:p>
                          <a:pPr algn="ctr"/>
                          <a:r>
                            <a:rPr kumimoji="1" lang="en-US" altLang="ja-JP" sz="2800" dirty="0" smtClean="0"/>
                            <a:t>4</a:t>
                          </a:r>
                          <a:r>
                            <a:rPr kumimoji="1" lang="ja-JP" altLang="en-US" sz="2800" dirty="0" smtClean="0"/>
                            <a:t>色</a:t>
                          </a:r>
                          <a:endParaRPr kumimoji="1" lang="ja-JP" altLang="en-US" sz="2800" dirty="0"/>
                        </a:p>
                      </a:txBody>
                      <a:tcPr/>
                    </a:tc>
                    <a:tc>
                      <a:txBody>
                        <a:bodyPr/>
                        <a:lstStyle/>
                        <a:p>
                          <a:pPr algn="ctr"/>
                          <a:r>
                            <a:rPr kumimoji="1" lang="en-US" altLang="ja-JP" sz="2800" dirty="0" smtClean="0">
                              <a:solidFill>
                                <a:srgbClr val="7030A0"/>
                              </a:solidFill>
                            </a:rPr>
                            <a:t>PSPACE</a:t>
                          </a:r>
                          <a:r>
                            <a:rPr kumimoji="1" lang="ja-JP" altLang="en-US" sz="2800" dirty="0" smtClean="0">
                              <a:solidFill>
                                <a:srgbClr val="7030A0"/>
                              </a:solidFill>
                            </a:rPr>
                            <a:t>困難</a:t>
                          </a:r>
                          <a:endParaRPr kumimoji="1" lang="en-US" altLang="ja-JP" sz="2800" dirty="0" smtClean="0">
                            <a:solidFill>
                              <a:srgbClr val="7030A0"/>
                            </a:solidFill>
                          </a:endParaRPr>
                        </a:p>
                        <a:p>
                          <a:pPr algn="ctr"/>
                          <a:r>
                            <a:rPr kumimoji="1" lang="en-US" altLang="ja-JP" sz="2800" dirty="0" smtClean="0"/>
                            <a:t>[</a:t>
                          </a:r>
                          <a:r>
                            <a:rPr kumimoji="1" lang="en-US" altLang="ja-JP" sz="2800" b="0" i="0" u="none" strike="noStrike" kern="1200" cap="none" spc="0" normalizeH="0" baseline="0" noProof="0" dirty="0" smtClean="0">
                              <a:ln>
                                <a:noFill/>
                              </a:ln>
                              <a:solidFill>
                                <a:prstClr val="black"/>
                              </a:solidFill>
                              <a:effectLst/>
                              <a:uLnTx/>
                              <a:uFillTx/>
                              <a:latin typeface="+mn-lt"/>
                              <a:ea typeface="+mn-ea"/>
                              <a:cs typeface="+mn-cs"/>
                            </a:rPr>
                            <a:t>RGW12</a:t>
                          </a:r>
                          <a:r>
                            <a:rPr kumimoji="1" lang="en-US" altLang="ja-JP" sz="2800" dirty="0" smtClean="0"/>
                            <a:t>]</a:t>
                          </a:r>
                          <a:endParaRPr kumimoji="1" lang="ja-JP" altLang="en-US" sz="28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6" name="テキスト ボックス 5"/>
          <p:cNvSpPr txBox="1"/>
          <p:nvPr/>
        </p:nvSpPr>
        <p:spPr>
          <a:xfrm>
            <a:off x="3814866" y="4927104"/>
            <a:ext cx="1587294" cy="461665"/>
          </a:xfrm>
          <a:prstGeom prst="rect">
            <a:avLst/>
          </a:prstGeom>
          <a:noFill/>
          <a:ln>
            <a:solidFill>
              <a:schemeClr val="tx1"/>
            </a:solidFill>
          </a:ln>
        </p:spPr>
        <p:txBody>
          <a:bodyPr wrap="none" rtlCol="0">
            <a:spAutoFit/>
          </a:bodyPr>
          <a:lstStyle/>
          <a:p>
            <a:r>
              <a:rPr kumimoji="1" lang="ja-JP" altLang="en-US" sz="2400" dirty="0"/>
              <a:t>平面グラフ</a:t>
            </a:r>
          </a:p>
        </p:txBody>
      </p:sp>
      <p:sp>
        <p:nvSpPr>
          <p:cNvPr id="69" name="テキスト ボックス 68"/>
          <p:cNvSpPr txBox="1"/>
          <p:nvPr/>
        </p:nvSpPr>
        <p:spPr>
          <a:xfrm>
            <a:off x="3063618" y="5589554"/>
            <a:ext cx="1148071" cy="461665"/>
          </a:xfrm>
          <a:prstGeom prst="rect">
            <a:avLst/>
          </a:prstGeom>
          <a:noFill/>
          <a:ln>
            <a:solidFill>
              <a:schemeClr val="tx1"/>
            </a:solidFill>
          </a:ln>
        </p:spPr>
        <p:txBody>
          <a:bodyPr wrap="none" rtlCol="0">
            <a:spAutoFit/>
          </a:bodyPr>
          <a:lstStyle/>
          <a:p>
            <a:r>
              <a:rPr kumimoji="1" lang="ja-JP" altLang="en-US" sz="2400" dirty="0"/>
              <a:t>グリッド</a:t>
            </a:r>
          </a:p>
        </p:txBody>
      </p:sp>
      <p:sp>
        <p:nvSpPr>
          <p:cNvPr id="88" name="テキスト ボックス 87"/>
          <p:cNvSpPr txBox="1"/>
          <p:nvPr/>
        </p:nvSpPr>
        <p:spPr>
          <a:xfrm>
            <a:off x="4831955" y="5589555"/>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89" name="テキスト ボックス 88"/>
          <p:cNvSpPr txBox="1"/>
          <p:nvPr/>
        </p:nvSpPr>
        <p:spPr>
          <a:xfrm>
            <a:off x="4831955" y="6191649"/>
            <a:ext cx="1895071" cy="461665"/>
          </a:xfrm>
          <a:prstGeom prst="rect">
            <a:avLst/>
          </a:prstGeom>
          <a:solidFill>
            <a:srgbClr val="00B05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90" name="テキスト ボックス 89"/>
          <p:cNvSpPr txBox="1"/>
          <p:nvPr/>
        </p:nvSpPr>
        <p:spPr>
          <a:xfrm>
            <a:off x="3814866" y="4324828"/>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52" name="直線コネクタ 51"/>
          <p:cNvCxnSpPr>
            <a:stCxn id="6" idx="0"/>
            <a:endCxn id="90" idx="2"/>
          </p:cNvCxnSpPr>
          <p:nvPr/>
        </p:nvCxnSpPr>
        <p:spPr>
          <a:xfrm flipV="1">
            <a:off x="4608513" y="4786493"/>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6" idx="2"/>
            <a:endCxn id="69" idx="0"/>
          </p:cNvCxnSpPr>
          <p:nvPr/>
        </p:nvCxnSpPr>
        <p:spPr>
          <a:xfrm flipH="1">
            <a:off x="3637654" y="5388769"/>
            <a:ext cx="970859"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6" idx="2"/>
            <a:endCxn id="88" idx="0"/>
          </p:cNvCxnSpPr>
          <p:nvPr/>
        </p:nvCxnSpPr>
        <p:spPr>
          <a:xfrm>
            <a:off x="4608513" y="5388769"/>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88" idx="2"/>
            <a:endCxn id="89" idx="0"/>
          </p:cNvCxnSpPr>
          <p:nvPr/>
        </p:nvCxnSpPr>
        <p:spPr>
          <a:xfrm>
            <a:off x="5779491" y="6051220"/>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3943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実験の条件</a:t>
            </a:r>
          </a:p>
        </p:txBody>
      </p:sp>
      <p:sp>
        <p:nvSpPr>
          <p:cNvPr id="3" name="コンテンツ プレースホルダー 2"/>
          <p:cNvSpPr>
            <a:spLocks noGrp="1"/>
          </p:cNvSpPr>
          <p:nvPr>
            <p:ph idx="1"/>
          </p:nvPr>
        </p:nvSpPr>
        <p:spPr>
          <a:xfrm>
            <a:off x="822959" y="758816"/>
            <a:ext cx="7543801" cy="1522830"/>
          </a:xfrm>
        </p:spPr>
        <p:txBody>
          <a:bodyPr>
            <a:normAutofit/>
          </a:bodyPr>
          <a:lstStyle/>
          <a:p>
            <a:r>
              <a:rPr kumimoji="1" lang="ja-JP" altLang="en-US" dirty="0"/>
              <a:t>以下の条件で</a:t>
            </a:r>
            <a:r>
              <a:rPr kumimoji="1" lang="ja-JP" altLang="en-US" dirty="0">
                <a:solidFill>
                  <a:srgbClr val="FF000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回対戦を行った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1307559767"/>
                  </p:ext>
                </p:extLst>
              </p:nvPr>
            </p:nvGraphicFramePr>
            <p:xfrm>
              <a:off x="1546859" y="2662512"/>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65166">
                    <a:tc>
                      <a:txBody>
                        <a:bodyPr/>
                        <a:lstStyle/>
                        <a:p>
                          <a:pPr algn="ctr"/>
                          <a:r>
                            <a:rPr kumimoji="1" lang="ja-JP" altLang="en-US" sz="320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1307559767"/>
                  </p:ext>
                </p:extLst>
              </p:nvPr>
            </p:nvGraphicFramePr>
            <p:xfrm>
              <a:off x="1546859" y="2662512"/>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a14="http://schemas.microsoft.com/office/drawing/2010/main" xmlns="" val="20000"/>
                        </a:ext>
                      </a:extLst>
                    </a:gridCol>
                    <a:gridCol w="3048000">
                      <a:extLst>
                        <a:ext uri="{9D8B030D-6E8A-4147-A177-3AD203B41FA5}">
                          <a16:colId xmlns:a16="http://schemas.microsoft.com/office/drawing/2014/main" xmlns:a14="http://schemas.microsoft.com/office/drawing/2010/main" xmlns="" val="20001"/>
                        </a:ext>
                      </a:extLst>
                    </a:gridCol>
                  </a:tblGrid>
                  <a:tr h="579120">
                    <a:tc>
                      <a:txBody>
                        <a:bodyPr/>
                        <a:lstStyle/>
                        <a:p>
                          <a:pPr algn="ctr"/>
                          <a:r>
                            <a:rPr kumimoji="1" lang="ja-JP" altLang="en-US" sz="3200" dirty="0"/>
                            <a:t>グリッドのサイズ</a:t>
                          </a:r>
                        </a:p>
                      </a:txBody>
                      <a:tcPr/>
                    </a:tc>
                    <a:tc>
                      <a:txBody>
                        <a:bodyPr/>
                        <a:lstStyle/>
                        <a:p>
                          <a:endParaRPr lang="ja-JP"/>
                        </a:p>
                      </a:txBody>
                      <a:tcPr>
                        <a:blipFill rotWithShape="0">
                          <a:blip r:embed="rId2"/>
                          <a:stretch>
                            <a:fillRect l="-100400" t="-16842" r="-400" b="-235789"/>
                          </a:stretch>
                        </a:blipFill>
                      </a:tcPr>
                    </a:tc>
                    <a:extLst>
                      <a:ext uri="{0D108BD9-81ED-4DB2-BD59-A6C34878D82A}">
                        <a16:rowId xmlns:a16="http://schemas.microsoft.com/office/drawing/2014/main" xmlns:a14="http://schemas.microsoft.com/office/drawing/2010/main" xmlns=""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400" b="-133333"/>
                          </a:stretch>
                        </a:blipFill>
                      </a:tcPr>
                    </a:tc>
                    <a:extLst>
                      <a:ext uri="{0D108BD9-81ED-4DB2-BD59-A6C34878D82A}">
                        <a16:rowId xmlns:a16="http://schemas.microsoft.com/office/drawing/2014/main" xmlns:a14="http://schemas.microsoft.com/office/drawing/2010/main" xmlns=""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smtClean="0"/>
                            <a:t>8</a:t>
                          </a:r>
                          <a:r>
                            <a:rPr kumimoji="1" lang="ja-JP" altLang="en-US" sz="3200" dirty="0" smtClean="0"/>
                            <a:t>手読み</a:t>
                          </a:r>
                          <a:endParaRPr kumimoji="1" lang="en-US" altLang="ja-JP" sz="3200" dirty="0"/>
                        </a:p>
                      </a:txBody>
                      <a:tcPr/>
                    </a:tc>
                    <a:extLst>
                      <a:ext uri="{0D108BD9-81ED-4DB2-BD59-A6C34878D82A}">
                        <a16:rowId xmlns:a16="http://schemas.microsoft.com/office/drawing/2014/main" xmlns:a14="http://schemas.microsoft.com/office/drawing/2010/main" xmlns="" val="1759249878"/>
                      </a:ext>
                    </a:extLst>
                  </a:tr>
                </a:tbl>
              </a:graphicData>
            </a:graphic>
          </p:graphicFrame>
        </mc:Fallback>
      </mc:AlternateContent>
    </p:spTree>
    <p:extLst>
      <p:ext uri="{BB962C8B-B14F-4D97-AF65-F5344CB8AC3E}">
        <p14:creationId xmlns:p14="http://schemas.microsoft.com/office/powerpoint/2010/main" val="2131565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8</a:t>
            </a:r>
            <a:r>
              <a:rPr lang="ja-JP" altLang="en-US" dirty="0"/>
              <a:t>手読みアルゴリズム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pPr marL="457200" indent="-457200">
              <a:buFont typeface="Arial" panose="020B0604020202020204" pitchFamily="34" charset="0"/>
              <a:buChar char="•"/>
            </a:pPr>
            <a:r>
              <a:rPr lang="en-US" altLang="ja-JP" dirty="0"/>
              <a:t>8</a:t>
            </a:r>
            <a:r>
              <a:rPr lang="ja-JP" altLang="en-US" dirty="0"/>
              <a:t>手先の各盤面ごとに（自分の領地－相手の領地）の評価値を計算</a:t>
            </a:r>
            <a:endParaRPr lang="en-US" altLang="ja-JP" dirty="0"/>
          </a:p>
          <a:p>
            <a:pPr marL="457200" indent="-457200">
              <a:buFont typeface="Arial" panose="020B0604020202020204" pitchFamily="34" charset="0"/>
              <a:buChar char="•"/>
            </a:pPr>
            <a:r>
              <a:rPr lang="ja-JP" altLang="en-US" dirty="0"/>
              <a:t>自分と相手が最善の手を打ったとしたときに</a:t>
            </a:r>
            <a:r>
              <a:rPr lang="en-US" altLang="ja-JP" dirty="0"/>
              <a:t>8</a:t>
            </a:r>
            <a:r>
              <a:rPr lang="ja-JP" altLang="en-US" dirty="0"/>
              <a:t>手先で評価値が最大になる手を選択</a:t>
            </a:r>
            <a:endParaRPr lang="en-US" altLang="ja-JP" dirty="0"/>
          </a:p>
          <a:p>
            <a:pPr marL="457200" indent="-457200">
              <a:buFont typeface="Arial" panose="020B0604020202020204" pitchFamily="34" charset="0"/>
              <a:buChar char="•"/>
            </a:pP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領地を増やす操作のみを</a:t>
            </a:r>
            <a:r>
              <a:rPr lang="en-US" altLang="ja-JP" dirty="0"/>
              <a:t>8</a:t>
            </a:r>
            <a:r>
              <a:rPr lang="ja-JP" altLang="en-US" dirty="0"/>
              <a:t>手先まで進める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id="{8231B892-4FD0-4D36-A1D0-FD414E70E273}"/>
              </a:ext>
            </a:extLst>
          </p:cNvPr>
          <p:cNvSpPr txBox="1"/>
          <p:nvPr/>
        </p:nvSpPr>
        <p:spPr>
          <a:xfrm>
            <a:off x="157209" y="1981123"/>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161888" y="2482390"/>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grpSp>
        <p:nvGrpSpPr>
          <p:cNvPr id="116" name="グループ化 115">
            <a:extLst>
              <a:ext uri="{FF2B5EF4-FFF2-40B4-BE49-F238E27FC236}">
                <a16:creationId xmlns:a16="http://schemas.microsoft.com/office/drawing/2014/main" id="{379CB5EB-562A-4356-AA8E-A96FBED450F2}"/>
              </a:ext>
            </a:extLst>
          </p:cNvPr>
          <p:cNvGrpSpPr/>
          <p:nvPr/>
        </p:nvGrpSpPr>
        <p:grpSpPr>
          <a:xfrm>
            <a:off x="4410020" y="2895000"/>
            <a:ext cx="45721" cy="504000"/>
            <a:chOff x="992298" y="2865227"/>
            <a:chExt cx="45721" cy="311919"/>
          </a:xfrm>
        </p:grpSpPr>
        <p:sp>
          <p:nvSpPr>
            <p:cNvPr id="117" name="円/楕円 93">
              <a:extLst>
                <a:ext uri="{FF2B5EF4-FFF2-40B4-BE49-F238E27FC236}">
                  <a16:creationId xmlns:a16="http://schemas.microsoft.com/office/drawing/2014/main" id="{D47439C9-666F-4BE4-A9D6-267F873F7D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 name="円/楕円 94">
              <a:extLst>
                <a:ext uri="{FF2B5EF4-FFF2-40B4-BE49-F238E27FC236}">
                  <a16:creationId xmlns:a16="http://schemas.microsoft.com/office/drawing/2014/main" id="{4A0C3D9C-5EB2-4D63-8EC4-3FD351AD554D}"/>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 name="円/楕円 95">
              <a:extLst>
                <a:ext uri="{FF2B5EF4-FFF2-40B4-BE49-F238E27FC236}">
                  <a16:creationId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Tree>
    <p:extLst>
      <p:ext uri="{BB962C8B-B14F-4D97-AF65-F5344CB8AC3E}">
        <p14:creationId xmlns:p14="http://schemas.microsoft.com/office/powerpoint/2010/main" val="238612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783E1-2349-45E3-AA5E-EC034E1A4A53}"/>
              </a:ext>
            </a:extLst>
          </p:cNvPr>
          <p:cNvSpPr>
            <a:spLocks noGrp="1"/>
          </p:cNvSpPr>
          <p:nvPr>
            <p:ph type="title"/>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0509AEA-E5E0-4A5D-978B-966CD86113FD}"/>
              </a:ext>
            </a:extLst>
          </p:cNvPr>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grpSp>
        <p:nvGrpSpPr>
          <p:cNvPr id="34" name="グループ化 33">
            <a:extLst>
              <a:ext uri="{FF2B5EF4-FFF2-40B4-BE49-F238E27FC236}">
                <a16:creationId xmlns:a16="http://schemas.microsoft.com/office/drawing/2014/main" id="{6D9512AE-A863-4A6D-B51C-CE18C3C6E571}"/>
              </a:ext>
            </a:extLst>
          </p:cNvPr>
          <p:cNvGrpSpPr/>
          <p:nvPr/>
        </p:nvGrpSpPr>
        <p:grpSpPr>
          <a:xfrm>
            <a:off x="-56181" y="1170425"/>
            <a:ext cx="8372183" cy="3769434"/>
            <a:chOff x="-56181" y="1170425"/>
            <a:chExt cx="8372183" cy="3769434"/>
          </a:xfrm>
        </p:grpSpPr>
        <p:sp>
          <p:nvSpPr>
            <p:cNvPr id="5" name="楕円 4">
              <a:extLst>
                <a:ext uri="{FF2B5EF4-FFF2-40B4-BE49-F238E27FC236}">
                  <a16:creationId xmlns:a16="http://schemas.microsoft.com/office/drawing/2014/main" id="{D76E2DD1-EED6-44BA-AFB3-8E571D3BF462}"/>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 name="直線コネクタ 5">
              <a:extLst>
                <a:ext uri="{FF2B5EF4-FFF2-40B4-BE49-F238E27FC236}">
                  <a16:creationId xmlns:a16="http://schemas.microsoft.com/office/drawing/2014/main" id="{C3FE5ABA-70AD-4351-8E9A-E20F79EE1838}"/>
                </a:ext>
              </a:extLst>
            </p:cNvPr>
            <p:cNvCxnSpPr>
              <a:cxnSpLocks/>
              <a:stCxn id="9"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id="{EA371B8C-6D5A-444D-8D14-507D63CA5620}"/>
                </a:ext>
              </a:extLst>
            </p:cNvPr>
            <p:cNvCxnSpPr>
              <a:cxnSpLocks/>
              <a:stCxn id="10"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a:extLst>
                <a:ext uri="{FF2B5EF4-FFF2-40B4-BE49-F238E27FC236}">
                  <a16:creationId xmlns:a16="http://schemas.microsoft.com/office/drawing/2014/main" id="{23B96D21-14AF-4308-8916-FC168D46ECE5}"/>
                </a:ext>
              </a:extLst>
            </p:cNvPr>
            <p:cNvCxnSpPr>
              <a:cxnSpLocks/>
              <a:stCxn id="11"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 name="楕円 8">
              <a:extLst>
                <a:ext uri="{FF2B5EF4-FFF2-40B4-BE49-F238E27FC236}">
                  <a16:creationId xmlns:a16="http://schemas.microsoft.com/office/drawing/2014/main" id="{912CE3E0-F2E7-43DE-8E75-2B8970BA0DAF}"/>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9">
              <a:extLst>
                <a:ext uri="{FF2B5EF4-FFF2-40B4-BE49-F238E27FC236}">
                  <a16:creationId xmlns:a16="http://schemas.microsoft.com/office/drawing/2014/main" id="{470B400A-27B2-4D16-8E9A-E7EEE14038C9}"/>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0">
              <a:extLst>
                <a:ext uri="{FF2B5EF4-FFF2-40B4-BE49-F238E27FC236}">
                  <a16:creationId xmlns:a16="http://schemas.microsoft.com/office/drawing/2014/main" id="{BA00F7D7-194E-433E-96A7-F6A70B78BB5D}"/>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テキスト ボックス 11">
              <a:extLst>
                <a:ext uri="{FF2B5EF4-FFF2-40B4-BE49-F238E27FC236}">
                  <a16:creationId xmlns:a16="http://schemas.microsoft.com/office/drawing/2014/main" id="{D22F2AE1-F4BF-490C-93C6-B2785FBA3AC9}"/>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13" name="直線コネクタ 12">
              <a:extLst>
                <a:ext uri="{FF2B5EF4-FFF2-40B4-BE49-F238E27FC236}">
                  <a16:creationId xmlns:a16="http://schemas.microsoft.com/office/drawing/2014/main" id="{8A3181FF-6B3D-44A4-8329-36436F18C39D}"/>
                </a:ext>
              </a:extLst>
            </p:cNvPr>
            <p:cNvCxnSpPr>
              <a:cxnSpLocks/>
              <a:stCxn id="15" idx="0"/>
              <a:endCxn id="9"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id="{85F8389A-A98B-413B-BAB7-E1BA84CF2FFE}"/>
                </a:ext>
              </a:extLst>
            </p:cNvPr>
            <p:cNvCxnSpPr>
              <a:cxnSpLocks/>
              <a:stCxn id="16" idx="0"/>
              <a:endCxn id="9"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4">
              <a:extLst>
                <a:ext uri="{FF2B5EF4-FFF2-40B4-BE49-F238E27FC236}">
                  <a16:creationId xmlns:a16="http://schemas.microsoft.com/office/drawing/2014/main" id="{5CA96E5F-5E2B-4869-B9DC-71864C51731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5">
              <a:extLst>
                <a:ext uri="{FF2B5EF4-FFF2-40B4-BE49-F238E27FC236}">
                  <a16:creationId xmlns:a16="http://schemas.microsoft.com/office/drawing/2014/main" id="{988A2EBB-8460-4D92-A833-484BBFD4A530}"/>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7" name="直線コネクタ 16">
              <a:extLst>
                <a:ext uri="{FF2B5EF4-FFF2-40B4-BE49-F238E27FC236}">
                  <a16:creationId xmlns:a16="http://schemas.microsoft.com/office/drawing/2014/main" id="{BCFFAFF8-6ABC-41EC-88CD-462F6242DB42}"/>
                </a:ext>
              </a:extLst>
            </p:cNvPr>
            <p:cNvCxnSpPr>
              <a:cxnSpLocks/>
              <a:stCxn id="19" idx="0"/>
              <a:endCxn id="10"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id="{9D3969F4-6E54-4BC7-AF24-1BB932DB731C}"/>
                </a:ext>
              </a:extLst>
            </p:cNvPr>
            <p:cNvCxnSpPr>
              <a:cxnSpLocks/>
              <a:stCxn id="20" idx="0"/>
              <a:endCxn id="10"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楕円 18">
              <a:extLst>
                <a:ext uri="{FF2B5EF4-FFF2-40B4-BE49-F238E27FC236}">
                  <a16:creationId xmlns:a16="http://schemas.microsoft.com/office/drawing/2014/main" id="{1088008A-5CB2-41E9-A789-D02B6F57C484}"/>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id="{C3A38CDE-7027-4CD0-812A-A579F92E280A}"/>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a16="http://schemas.microsoft.com/office/drawing/2014/main" id="{F78E0A1C-6B96-4A20-A4CC-F7F2B52CFC1B}"/>
                </a:ext>
              </a:extLst>
            </p:cNvPr>
            <p:cNvCxnSpPr>
              <a:cxnSpLocks/>
              <a:stCxn id="23" idx="0"/>
              <a:endCxn id="11"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 name="直線コネクタ 21">
              <a:extLst>
                <a:ext uri="{FF2B5EF4-FFF2-40B4-BE49-F238E27FC236}">
                  <a16:creationId xmlns:a16="http://schemas.microsoft.com/office/drawing/2014/main" id="{4879645D-18F4-4B13-81A3-00E1BAA3C985}"/>
                </a:ext>
              </a:extLst>
            </p:cNvPr>
            <p:cNvCxnSpPr>
              <a:cxnSpLocks/>
              <a:stCxn id="24" idx="0"/>
              <a:endCxn id="11"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22">
              <a:extLst>
                <a:ext uri="{FF2B5EF4-FFF2-40B4-BE49-F238E27FC236}">
                  <a16:creationId xmlns:a16="http://schemas.microsoft.com/office/drawing/2014/main" id="{B98154CB-D97F-47F9-9607-5217F509922E}"/>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a16="http://schemas.microsoft.com/office/drawing/2014/main" id="{5A07DEE4-109C-46BF-9402-C07EEA54AE63}"/>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テキスト ボックス 25">
              <a:extLst>
                <a:ext uri="{FF2B5EF4-FFF2-40B4-BE49-F238E27FC236}">
                  <a16:creationId xmlns:a16="http://schemas.microsoft.com/office/drawing/2014/main" id="{A04F69D7-5357-4C3C-BD7D-60671754E8F0}"/>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sp>
          <p:nvSpPr>
            <p:cNvPr id="27" name="テキスト ボックス 26">
              <a:extLst>
                <a:ext uri="{FF2B5EF4-FFF2-40B4-BE49-F238E27FC236}">
                  <a16:creationId xmlns:a16="http://schemas.microsoft.com/office/drawing/2014/main" id="{20C02E0E-488A-4019-8582-48F3F3B60A31}"/>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388515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A32EFE-194D-4847-986C-2D18E4F099B5}"/>
              </a:ext>
            </a:extLst>
          </p:cNvPr>
          <p:cNvSpPr>
            <a:spLocks noGrp="1"/>
          </p:cNvSpPr>
          <p:nvPr>
            <p:ph type="title"/>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5" name="楕円 4">
            <a:extLst>
              <a:ext uri="{FF2B5EF4-FFF2-40B4-BE49-F238E27FC236}">
                <a16:creationId xmlns:a16="http://schemas.microsoft.com/office/drawing/2014/main" id="{B5F52D58-1F80-4311-8872-1FCB2D8F0E9E}"/>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 name="直線コネクタ 6">
            <a:extLst>
              <a:ext uri="{FF2B5EF4-FFF2-40B4-BE49-F238E27FC236}">
                <a16:creationId xmlns:a16="http://schemas.microsoft.com/office/drawing/2014/main" id="{05526B9C-CC61-409B-B323-D9E0C8A8E085}"/>
              </a:ext>
            </a:extLst>
          </p:cNvPr>
          <p:cNvCxnSpPr>
            <a:cxnSpLocks/>
            <a:stCxn id="16"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6CC459BD-7E3A-4E85-BDCF-45CAA0ABBDF1}"/>
              </a:ext>
            </a:extLst>
          </p:cNvPr>
          <p:cNvCxnSpPr>
            <a:cxnSpLocks/>
            <a:stCxn id="21"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BBEDA490-2CA2-49A4-839A-75648CBC5D5E}"/>
              </a:ext>
            </a:extLst>
          </p:cNvPr>
          <p:cNvCxnSpPr>
            <a:cxnSpLocks/>
            <a:stCxn id="23"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id="{6E9ACDC4-7003-482E-AD01-A259D47E9203}"/>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id="{1A1BD876-EAA7-4F3A-87E0-3A7A484ACC3B}"/>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id="{AB75489E-12A6-4042-BDE1-B37BF9A06932}"/>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id="{D3C455BF-CB93-4B14-9357-649B691434E3}"/>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27" name="直線コネクタ 26">
            <a:extLst>
              <a:ext uri="{FF2B5EF4-FFF2-40B4-BE49-F238E27FC236}">
                <a16:creationId xmlns:a16="http://schemas.microsoft.com/office/drawing/2014/main" id="{4A5DBCB5-31CF-49CE-A1FD-BC34D95AB5E8}"/>
              </a:ext>
            </a:extLst>
          </p:cNvPr>
          <p:cNvCxnSpPr>
            <a:cxnSpLocks/>
            <a:stCxn id="30" idx="0"/>
            <a:endCxn id="16"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2538A3B6-28D1-45B9-BEC6-78F25D0EA54A}"/>
              </a:ext>
            </a:extLst>
          </p:cNvPr>
          <p:cNvCxnSpPr>
            <a:cxnSpLocks/>
            <a:stCxn id="32" idx="0"/>
            <a:endCxn id="16"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id="{0B7B70CB-AA4A-4972-9CA7-4137E9A23BC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2" name="楕円 31">
            <a:extLst>
              <a:ext uri="{FF2B5EF4-FFF2-40B4-BE49-F238E27FC236}">
                <a16:creationId xmlns:a16="http://schemas.microsoft.com/office/drawing/2014/main" id="{AE3A7636-4985-4541-9175-B49890FE7919}"/>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a:t>７</a:t>
            </a:r>
            <a:endParaRPr kumimoji="1" lang="ja-JP" altLang="en-US" sz="2800" dirty="0"/>
          </a:p>
        </p:txBody>
      </p:sp>
      <p:sp>
        <p:nvSpPr>
          <p:cNvPr id="33" name="テキスト ボックス 32">
            <a:extLst>
              <a:ext uri="{FF2B5EF4-FFF2-40B4-BE49-F238E27FC236}">
                <a16:creationId xmlns:a16="http://schemas.microsoft.com/office/drawing/2014/main" id="{5F95C3B5-5F6A-4966-A33F-6AAA908713B4}"/>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cxnSp>
        <p:nvCxnSpPr>
          <p:cNvPr id="54" name="直線コネクタ 53">
            <a:extLst>
              <a:ext uri="{FF2B5EF4-FFF2-40B4-BE49-F238E27FC236}">
                <a16:creationId xmlns:a16="http://schemas.microsoft.com/office/drawing/2014/main" id="{41E4E074-07BE-4555-9662-85CC851D23CA}"/>
              </a:ext>
            </a:extLst>
          </p:cNvPr>
          <p:cNvCxnSpPr>
            <a:cxnSpLocks/>
            <a:stCxn id="56" idx="0"/>
            <a:endCxn id="21"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a:extLst>
              <a:ext uri="{FF2B5EF4-FFF2-40B4-BE49-F238E27FC236}">
                <a16:creationId xmlns:a16="http://schemas.microsoft.com/office/drawing/2014/main" id="{B9EFC515-ED36-42E0-A42F-6AB1FB986E8D}"/>
              </a:ext>
            </a:extLst>
          </p:cNvPr>
          <p:cNvCxnSpPr>
            <a:cxnSpLocks/>
            <a:stCxn id="57" idx="0"/>
            <a:endCxn id="21"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55">
            <a:extLst>
              <a:ext uri="{FF2B5EF4-FFF2-40B4-BE49-F238E27FC236}">
                <a16:creationId xmlns:a16="http://schemas.microsoft.com/office/drawing/2014/main" id="{E24B1F33-B5B9-4A45-821E-CB6FB7ABC94C}"/>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57" name="楕円 56">
            <a:extLst>
              <a:ext uri="{FF2B5EF4-FFF2-40B4-BE49-F238E27FC236}">
                <a16:creationId xmlns:a16="http://schemas.microsoft.com/office/drawing/2014/main" id="{DD9AE9CA-850C-4C5A-B53F-4DD0807420FC}"/>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６</a:t>
            </a:r>
          </a:p>
        </p:txBody>
      </p:sp>
      <p:cxnSp>
        <p:nvCxnSpPr>
          <p:cNvPr id="60" name="直線コネクタ 59">
            <a:extLst>
              <a:ext uri="{FF2B5EF4-FFF2-40B4-BE49-F238E27FC236}">
                <a16:creationId xmlns:a16="http://schemas.microsoft.com/office/drawing/2014/main" id="{20A5F519-469D-43CC-B7B9-954EB2EEFD71}"/>
              </a:ext>
            </a:extLst>
          </p:cNvPr>
          <p:cNvCxnSpPr>
            <a:cxnSpLocks/>
            <a:stCxn id="62" idx="0"/>
            <a:endCxn id="23"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a:extLst>
              <a:ext uri="{FF2B5EF4-FFF2-40B4-BE49-F238E27FC236}">
                <a16:creationId xmlns:a16="http://schemas.microsoft.com/office/drawing/2014/main" id="{7C6730E5-C590-4291-8126-330581C42625}"/>
              </a:ext>
            </a:extLst>
          </p:cNvPr>
          <p:cNvCxnSpPr>
            <a:cxnSpLocks/>
            <a:stCxn id="63" idx="0"/>
            <a:endCxn id="23"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楕円 61">
            <a:extLst>
              <a:ext uri="{FF2B5EF4-FFF2-40B4-BE49-F238E27FC236}">
                <a16:creationId xmlns:a16="http://schemas.microsoft.com/office/drawing/2014/main" id="{22433B62-F97D-44AC-B26A-970EBD236A54}"/>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５</a:t>
            </a:r>
          </a:p>
        </p:txBody>
      </p:sp>
      <p:sp>
        <p:nvSpPr>
          <p:cNvPr id="63" name="楕円 62">
            <a:extLst>
              <a:ext uri="{FF2B5EF4-FFF2-40B4-BE49-F238E27FC236}">
                <a16:creationId xmlns:a16="http://schemas.microsoft.com/office/drawing/2014/main" id="{F30E6140-9758-42B8-AABA-07C02DBDDACB}"/>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75" name="テキスト ボックス 74">
            <a:extLst>
              <a:ext uri="{FF2B5EF4-FFF2-40B4-BE49-F238E27FC236}">
                <a16:creationId xmlns:a16="http://schemas.microsoft.com/office/drawing/2014/main" id="{1BCACA7D-B9C4-4AB6-8D0F-401087FF0495}"/>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sp>
        <p:nvSpPr>
          <p:cNvPr id="92" name="円: 塗りつぶしなし 91">
            <a:extLst>
              <a:ext uri="{FF2B5EF4-FFF2-40B4-BE49-F238E27FC236}">
                <a16:creationId xmlns:a16="http://schemas.microsoft.com/office/drawing/2014/main" id="{61B72AFA-E794-4B02-9D76-0E3CCA04311F}"/>
              </a:ext>
            </a:extLst>
          </p:cNvPr>
          <p:cNvSpPr/>
          <p:nvPr/>
        </p:nvSpPr>
        <p:spPr>
          <a:xfrm>
            <a:off x="6809869" y="2680322"/>
            <a:ext cx="900000" cy="900000"/>
          </a:xfrm>
          <a:prstGeom prst="donut">
            <a:avLst>
              <a:gd name="adj" fmla="val 19179"/>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96786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arn(inVertical)">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barn(inVertical)">
                                      <p:cBhvr>
                                        <p:cTn id="12" dur="500"/>
                                        <p:tgtEl>
                                          <p:spTgt spid="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barn(inVertical)">
                                      <p:cBhvr>
                                        <p:cTn id="17" dur="500"/>
                                        <p:tgtEl>
                                          <p:spTgt spid="2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A32EFE-194D-4847-986C-2D18E4F099B5}"/>
              </a:ext>
            </a:extLst>
          </p:cNvPr>
          <p:cNvSpPr>
            <a:spLocks noGrp="1"/>
          </p:cNvSpPr>
          <p:nvPr>
            <p:ph type="title"/>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5" name="楕円 4">
            <a:extLst>
              <a:ext uri="{FF2B5EF4-FFF2-40B4-BE49-F238E27FC236}">
                <a16:creationId xmlns:a16="http://schemas.microsoft.com/office/drawing/2014/main" id="{B5F52D58-1F80-4311-8872-1FCB2D8F0E9E}"/>
              </a:ext>
            </a:extLst>
          </p:cNvPr>
          <p:cNvSpPr/>
          <p:nvPr/>
        </p:nvSpPr>
        <p:spPr>
          <a:xfrm>
            <a:off x="2142309"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a16="http://schemas.microsoft.com/office/drawing/2014/main" id="{05526B9C-CC61-409B-B323-D9E0C8A8E085}"/>
              </a:ext>
            </a:extLst>
          </p:cNvPr>
          <p:cNvCxnSpPr>
            <a:cxnSpLocks/>
            <a:stCxn id="16" idx="0"/>
            <a:endCxn id="5" idx="3"/>
          </p:cNvCxnSpPr>
          <p:nvPr/>
        </p:nvCxnSpPr>
        <p:spPr>
          <a:xfrm flipV="1">
            <a:off x="1308666"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6CC459BD-7E3A-4E85-BDCF-45CAA0ABBDF1}"/>
              </a:ext>
            </a:extLst>
          </p:cNvPr>
          <p:cNvCxnSpPr>
            <a:cxnSpLocks/>
            <a:stCxn id="21" idx="0"/>
            <a:endCxn id="5" idx="4"/>
          </p:cNvCxnSpPr>
          <p:nvPr/>
        </p:nvCxnSpPr>
        <p:spPr>
          <a:xfrm flipH="1" flipV="1">
            <a:off x="2592309"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BBEDA490-2CA2-49A4-839A-75648CBC5D5E}"/>
              </a:ext>
            </a:extLst>
          </p:cNvPr>
          <p:cNvCxnSpPr>
            <a:cxnSpLocks/>
            <a:stCxn id="23" idx="0"/>
            <a:endCxn id="5" idx="5"/>
          </p:cNvCxnSpPr>
          <p:nvPr/>
        </p:nvCxnSpPr>
        <p:spPr>
          <a:xfrm flipH="1" flipV="1">
            <a:off x="2910507"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id="{6E9ACDC4-7003-482E-AD01-A259D47E9203}"/>
              </a:ext>
            </a:extLst>
          </p:cNvPr>
          <p:cNvSpPr/>
          <p:nvPr/>
        </p:nvSpPr>
        <p:spPr>
          <a:xfrm>
            <a:off x="858666"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id="{1A1BD876-EAA7-4F3A-87E0-3A7A484ACC3B}"/>
              </a:ext>
            </a:extLst>
          </p:cNvPr>
          <p:cNvSpPr/>
          <p:nvPr/>
        </p:nvSpPr>
        <p:spPr>
          <a:xfrm>
            <a:off x="2143500"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id="{AB75489E-12A6-4042-BDE1-B37BF9A06932}"/>
              </a:ext>
            </a:extLst>
          </p:cNvPr>
          <p:cNvSpPr/>
          <p:nvPr/>
        </p:nvSpPr>
        <p:spPr>
          <a:xfrm>
            <a:off x="343888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id="{D3C455BF-CB93-4B14-9357-649B691434E3}"/>
              </a:ext>
            </a:extLst>
          </p:cNvPr>
          <p:cNvSpPr txBox="1"/>
          <p:nvPr/>
        </p:nvSpPr>
        <p:spPr>
          <a:xfrm>
            <a:off x="673700"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a16="http://schemas.microsoft.com/office/drawing/2014/main" id="{F12EFDEC-5DF5-4646-ACEF-05CC05DB63DF}"/>
              </a:ext>
            </a:extLst>
          </p:cNvPr>
          <p:cNvSpPr/>
          <p:nvPr/>
        </p:nvSpPr>
        <p:spPr>
          <a:xfrm>
            <a:off x="6273724"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a16="http://schemas.microsoft.com/office/drawing/2014/main" id="{4A5DBCB5-31CF-49CE-A1FD-BC34D95AB5E8}"/>
              </a:ext>
            </a:extLst>
          </p:cNvPr>
          <p:cNvCxnSpPr>
            <a:cxnSpLocks/>
            <a:stCxn id="30" idx="0"/>
            <a:endCxn id="26" idx="3"/>
          </p:cNvCxnSpPr>
          <p:nvPr/>
        </p:nvCxnSpPr>
        <p:spPr>
          <a:xfrm flipV="1">
            <a:off x="5440081"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AA0D34E2-EA8E-488B-87DC-F9CC44D8EA88}"/>
              </a:ext>
            </a:extLst>
          </p:cNvPr>
          <p:cNvCxnSpPr>
            <a:cxnSpLocks/>
            <a:stCxn id="31" idx="0"/>
            <a:endCxn id="26" idx="4"/>
          </p:cNvCxnSpPr>
          <p:nvPr/>
        </p:nvCxnSpPr>
        <p:spPr>
          <a:xfrm flipH="1" flipV="1">
            <a:off x="6723724"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2538A3B6-28D1-45B9-BEC6-78F25D0EA54A}"/>
              </a:ext>
            </a:extLst>
          </p:cNvPr>
          <p:cNvCxnSpPr>
            <a:cxnSpLocks/>
            <a:stCxn id="32" idx="0"/>
            <a:endCxn id="26" idx="5"/>
          </p:cNvCxnSpPr>
          <p:nvPr/>
        </p:nvCxnSpPr>
        <p:spPr>
          <a:xfrm flipH="1" flipV="1">
            <a:off x="7041922"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id="{0B7B70CB-AA4A-4972-9CA7-4137E9A23BC8}"/>
              </a:ext>
            </a:extLst>
          </p:cNvPr>
          <p:cNvSpPr/>
          <p:nvPr/>
        </p:nvSpPr>
        <p:spPr>
          <a:xfrm>
            <a:off x="4990081"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a16="http://schemas.microsoft.com/office/drawing/2014/main" id="{1EC6BFDC-9AB4-456D-A936-BCC845B1AFB4}"/>
              </a:ext>
            </a:extLst>
          </p:cNvPr>
          <p:cNvSpPr/>
          <p:nvPr/>
        </p:nvSpPr>
        <p:spPr>
          <a:xfrm>
            <a:off x="6274915"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a16="http://schemas.microsoft.com/office/drawing/2014/main" id="{AE3A7636-4985-4541-9175-B49890FE7919}"/>
              </a:ext>
            </a:extLst>
          </p:cNvPr>
          <p:cNvSpPr/>
          <p:nvPr/>
        </p:nvSpPr>
        <p:spPr>
          <a:xfrm>
            <a:off x="7570302"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a16="http://schemas.microsoft.com/office/drawing/2014/main"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4241110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実験の条件</a:t>
            </a:r>
          </a:p>
        </p:txBody>
      </p:sp>
      <p:sp>
        <p:nvSpPr>
          <p:cNvPr id="3" name="コンテンツ プレースホルダー 2"/>
          <p:cNvSpPr>
            <a:spLocks noGrp="1"/>
          </p:cNvSpPr>
          <p:nvPr>
            <p:ph idx="1"/>
          </p:nvPr>
        </p:nvSpPr>
        <p:spPr>
          <a:xfrm>
            <a:off x="822959" y="758816"/>
            <a:ext cx="7543801" cy="1522830"/>
          </a:xfrm>
        </p:spPr>
        <p:txBody>
          <a:bodyPr>
            <a:normAutofit/>
          </a:bodyPr>
          <a:lstStyle/>
          <a:p>
            <a:r>
              <a:rPr kumimoji="1" lang="ja-JP" altLang="en-US" dirty="0"/>
              <a:t>以下の条件で</a:t>
            </a:r>
            <a:r>
              <a:rPr kumimoji="1" lang="ja-JP" altLang="en-US" dirty="0">
                <a:solidFill>
                  <a:srgbClr val="FF000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回対戦を行った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nvPr>
            </p:nvGraphicFramePr>
            <p:xfrm>
              <a:off x="1546859" y="2662512"/>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65166">
                    <a:tc>
                      <a:txBody>
                        <a:bodyPr/>
                        <a:lstStyle/>
                        <a:p>
                          <a:pPr algn="ctr"/>
                          <a:r>
                            <a:rPr kumimoji="1" lang="ja-JP" altLang="en-US" sz="320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val="1759249878"/>
                      </a:ext>
                    </a:extLst>
                  </a:tr>
                </a:tbl>
              </a:graphicData>
            </a:graphic>
          </p:graphicFrame>
        </mc:Choice>
        <mc:Fallback xmlns="">
          <p:graphicFrame>
            <p:nvGraphicFramePr>
              <p:cNvPr id="5" name="表 4"/>
              <p:cNvGraphicFramePr>
                <a:graphicFrameLocks noGrp="1"/>
              </p:cNvGraphicFramePr>
              <p:nvPr>
                <p:extLst/>
              </p:nvPr>
            </p:nvGraphicFramePr>
            <p:xfrm>
              <a:off x="1546859" y="2662512"/>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a14="http://schemas.microsoft.com/office/drawing/2010/main" xmlns="" val="20000"/>
                        </a:ext>
                      </a:extLst>
                    </a:gridCol>
                    <a:gridCol w="3048000">
                      <a:extLst>
                        <a:ext uri="{9D8B030D-6E8A-4147-A177-3AD203B41FA5}">
                          <a16:colId xmlns:a16="http://schemas.microsoft.com/office/drawing/2014/main" xmlns:a14="http://schemas.microsoft.com/office/drawing/2010/main" xmlns="" val="20001"/>
                        </a:ext>
                      </a:extLst>
                    </a:gridCol>
                  </a:tblGrid>
                  <a:tr h="579120">
                    <a:tc>
                      <a:txBody>
                        <a:bodyPr/>
                        <a:lstStyle/>
                        <a:p>
                          <a:pPr algn="ctr"/>
                          <a:r>
                            <a:rPr kumimoji="1" lang="ja-JP" altLang="en-US" sz="3200" dirty="0"/>
                            <a:t>グリッドのサイズ</a:t>
                          </a:r>
                        </a:p>
                      </a:txBody>
                      <a:tcPr/>
                    </a:tc>
                    <a:tc>
                      <a:txBody>
                        <a:bodyPr/>
                        <a:lstStyle/>
                        <a:p>
                          <a:endParaRPr lang="ja-JP"/>
                        </a:p>
                      </a:txBody>
                      <a:tcPr>
                        <a:blipFill rotWithShape="0">
                          <a:blip r:embed="rId2"/>
                          <a:stretch>
                            <a:fillRect l="-100400" t="-16842" r="-400" b="-235789"/>
                          </a:stretch>
                        </a:blipFill>
                      </a:tcPr>
                    </a:tc>
                    <a:extLst>
                      <a:ext uri="{0D108BD9-81ED-4DB2-BD59-A6C34878D82A}">
                        <a16:rowId xmlns:a16="http://schemas.microsoft.com/office/drawing/2014/main" xmlns:a14="http://schemas.microsoft.com/office/drawing/2010/main" xmlns=""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400" b="-133333"/>
                          </a:stretch>
                        </a:blipFill>
                      </a:tcPr>
                    </a:tc>
                    <a:extLst>
                      <a:ext uri="{0D108BD9-81ED-4DB2-BD59-A6C34878D82A}">
                        <a16:rowId xmlns:a16="http://schemas.microsoft.com/office/drawing/2014/main" xmlns:a14="http://schemas.microsoft.com/office/drawing/2010/main" xmlns=""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smtClean="0"/>
                            <a:t>8</a:t>
                          </a:r>
                          <a:r>
                            <a:rPr kumimoji="1" lang="ja-JP" altLang="en-US" sz="3200" dirty="0" smtClean="0"/>
                            <a:t>手読み</a:t>
                          </a:r>
                          <a:endParaRPr kumimoji="1" lang="en-US" altLang="ja-JP" sz="3200" dirty="0"/>
                        </a:p>
                      </a:txBody>
                      <a:tcPr/>
                    </a:tc>
                    <a:extLst>
                      <a:ext uri="{0D108BD9-81ED-4DB2-BD59-A6C34878D82A}">
                        <a16:rowId xmlns:a16="http://schemas.microsoft.com/office/drawing/2014/main" xmlns:a14="http://schemas.microsoft.com/office/drawing/2010/main" xmlns="" val="1759249878"/>
                      </a:ext>
                    </a:extLst>
                  </a:tr>
                </a:tbl>
              </a:graphicData>
            </a:graphic>
          </p:graphicFrame>
        </mc:Fallback>
      </mc:AlternateContent>
    </p:spTree>
    <p:extLst>
      <p:ext uri="{BB962C8B-B14F-4D97-AF65-F5344CB8AC3E}">
        <p14:creationId xmlns:p14="http://schemas.microsoft.com/office/powerpoint/2010/main" val="4192671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同じグリッドでも，操作の仕方によって回数が変わる</a:t>
            </a:r>
            <a:endParaRPr lang="en-US" altLang="ja-JP" dirty="0"/>
          </a:p>
          <a:p>
            <a:pPr marL="0" indent="0">
              <a:buNone/>
            </a:pPr>
            <a:r>
              <a:rPr lang="ja-JP" altLang="en-US" dirty="0"/>
              <a:t>　→最小の回数を求めたい</a:t>
            </a:r>
          </a:p>
        </p:txBody>
      </p:sp>
      <p:sp>
        <p:nvSpPr>
          <p:cNvPr id="8" name="正方形/長方形 7">
            <a:extLst>
              <a:ext uri="{FF2B5EF4-FFF2-40B4-BE49-F238E27FC236}">
                <a16:creationId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実験結果</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
        <p:nvSpPr>
          <p:cNvPr id="6" name="コンテンツ プレースホルダー 2"/>
          <p:cNvSpPr>
            <a:spLocks noGrp="1"/>
          </p:cNvSpPr>
          <p:nvPr>
            <p:ph idx="1"/>
          </p:nvPr>
        </p:nvSpPr>
        <p:spPr>
          <a:xfrm>
            <a:off x="822959" y="758816"/>
            <a:ext cx="7543801" cy="1522830"/>
          </a:xfrm>
        </p:spPr>
        <p:txBody>
          <a:bodyPr>
            <a:normAutofit/>
          </a:bodyPr>
          <a:lstStyle/>
          <a:p>
            <a:endParaRPr kumimoji="1" lang="ja-JP" altLang="en-US" dirty="0"/>
          </a:p>
        </p:txBody>
      </p:sp>
      <p:sp>
        <p:nvSpPr>
          <p:cNvPr id="12" name="テキスト ボックス 11"/>
          <p:cNvSpPr txBox="1"/>
          <p:nvPr/>
        </p:nvSpPr>
        <p:spPr>
          <a:xfrm>
            <a:off x="2649096" y="2281646"/>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11403" y="4060970"/>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3271181" y="6219833"/>
            <a:ext cx="2647353" cy="461665"/>
          </a:xfrm>
          <a:prstGeom prst="rect">
            <a:avLst/>
          </a:prstGeom>
          <a:noFill/>
        </p:spPr>
        <p:txBody>
          <a:bodyPr wrap="square" rtlCol="0">
            <a:spAutoFit/>
          </a:bodyPr>
          <a:lstStyle/>
          <a:p>
            <a:r>
              <a:rPr lang="ja-JP" altLang="en-US" sz="2400" dirty="0"/>
              <a:t>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6" name="グラフ 15"/>
          <p:cNvGraphicFramePr>
            <a:graphicFrameLocks/>
          </p:cNvGraphicFramePr>
          <p:nvPr>
            <p:extLst>
              <p:ext uri="{D42A27DB-BD31-4B8C-83A1-F6EECF244321}">
                <p14:modId xmlns:p14="http://schemas.microsoft.com/office/powerpoint/2010/main" val="419196172"/>
              </p:ext>
            </p:extLst>
          </p:nvPr>
        </p:nvGraphicFramePr>
        <p:xfrm>
          <a:off x="1723069" y="2893508"/>
          <a:ext cx="5743576" cy="33137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0778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E80E13-A7DD-4C26-9B77-E87F1C85ED89}"/>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1E801EE6-D217-47EB-83B6-23E1C639417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668F4DD-D35E-4648-A560-EE762E783ED0}"/>
              </a:ext>
            </a:extLst>
          </p:cNvPr>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Tree>
    <p:extLst>
      <p:ext uri="{BB962C8B-B14F-4D97-AF65-F5344CB8AC3E}">
        <p14:creationId xmlns:p14="http://schemas.microsoft.com/office/powerpoint/2010/main" val="3445862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先手が領地を増やそうとすると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id="{92DAE7BE-389F-4E5B-AE7F-B7C21A60AC68}"/>
              </a:ext>
            </a:extLst>
          </p:cNvPr>
          <p:cNvSpPr/>
          <p:nvPr/>
        </p:nvSpPr>
        <p:spPr>
          <a:xfrm>
            <a:off x="2865120" y="1979657"/>
            <a:ext cx="2682239" cy="72000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黄色にできない</a:t>
            </a:r>
          </a:p>
        </p:txBody>
      </p:sp>
      <p:sp>
        <p:nvSpPr>
          <p:cNvPr id="36" name="コンテンツ プレースホルダー 2">
            <a:extLst>
              <a:ext uri="{FF2B5EF4-FFF2-40B4-BE49-F238E27FC236}">
                <a16:creationId xmlns:a16="http://schemas.microsoft.com/office/drawing/2014/main" id="{D7332BF1-79DC-476A-8715-871858B63D25}"/>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先手が負ける</a:t>
            </a:r>
          </a:p>
        </p:txBody>
      </p:sp>
    </p:spTree>
    <p:extLst>
      <p:ext uri="{BB962C8B-B14F-4D97-AF65-F5344CB8AC3E}">
        <p14:creationId xmlns:p14="http://schemas.microsoft.com/office/powerpoint/2010/main" val="217106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5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8"/>
                                        </p:tgtEl>
                                        <p:attrNameLst>
                                          <p:attrName>fillcolor</p:attrName>
                                        </p:attrNameLst>
                                      </p:cBhvr>
                                      <p:to>
                                        <a:srgbClr val="FFFF00"/>
                                      </p:to>
                                    </p:animClr>
                                    <p:set>
                                      <p:cBhvr>
                                        <p:cTn id="13" dur="1000" fill="hold"/>
                                        <p:tgtEl>
                                          <p:spTgt spid="18"/>
                                        </p:tgtEl>
                                        <p:attrNameLst>
                                          <p:attrName>fill.type</p:attrName>
                                        </p:attrNameLst>
                                      </p:cBhvr>
                                      <p:to>
                                        <p:strVal val="solid"/>
                                      </p:to>
                                    </p:set>
                                    <p:set>
                                      <p:cBhvr>
                                        <p:cTn id="14" dur="1000" fill="hold"/>
                                        <p:tgtEl>
                                          <p:spTgt spid="1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5"/>
                                        </p:tgtEl>
                                        <p:attrNameLst>
                                          <p:attrName>fillcolor</p:attrName>
                                        </p:attrNameLst>
                                      </p:cBhvr>
                                      <p:to>
                                        <a:srgbClr val="FF0000"/>
                                      </p:to>
                                    </p:animClr>
                                    <p:set>
                                      <p:cBhvr>
                                        <p:cTn id="24" dur="2000" fill="hold"/>
                                        <p:tgtEl>
                                          <p:spTgt spid="5"/>
                                        </p:tgtEl>
                                        <p:attrNameLst>
                                          <p:attrName>fill.type</p:attrName>
                                        </p:attrNameLst>
                                      </p:cBhvr>
                                      <p:to>
                                        <p:strVal val="solid"/>
                                      </p:to>
                                    </p:set>
                                    <p:set>
                                      <p:cBhvr>
                                        <p:cTn id="25" dur="2000" fill="hold"/>
                                        <p:tgtEl>
                                          <p:spTgt spid="5"/>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8"/>
                                        </p:tgtEl>
                                        <p:attrNameLst>
                                          <p:attrName>fillcolor</p:attrName>
                                        </p:attrNameLst>
                                      </p:cBhvr>
                                      <p:to>
                                        <a:srgbClr val="FF0000"/>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9"/>
                                        </p:tgtEl>
                                        <p:attrNameLst>
                                          <p:attrName>fillcolor</p:attrName>
                                        </p:attrNameLst>
                                      </p:cBhvr>
                                      <p:to>
                                        <a:srgbClr val="FF0000"/>
                                      </p:to>
                                    </p:animClr>
                                    <p:set>
                                      <p:cBhvr>
                                        <p:cTn id="32" dur="2000" fill="hold"/>
                                        <p:tgtEl>
                                          <p:spTgt spid="9"/>
                                        </p:tgtEl>
                                        <p:attrNameLst>
                                          <p:attrName>fill.type</p:attrName>
                                        </p:attrNameLst>
                                      </p:cBhvr>
                                      <p:to>
                                        <p:strVal val="solid"/>
                                      </p:to>
                                    </p:set>
                                    <p:set>
                                      <p:cBhvr>
                                        <p:cTn id="33" dur="2000" fill="hold"/>
                                        <p:tgtEl>
                                          <p:spTgt spid="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2000" fill="hold"/>
                                        <p:tgtEl>
                                          <p:spTgt spid="18"/>
                                        </p:tgtEl>
                                        <p:attrNameLst>
                                          <p:attrName>fillcolor</p:attrName>
                                        </p:attrNameLst>
                                      </p:cBhvr>
                                      <p:to>
                                        <a:srgbClr val="00B050"/>
                                      </p:to>
                                    </p:animClr>
                                    <p:set>
                                      <p:cBhvr>
                                        <p:cTn id="38" dur="2000" fill="hold"/>
                                        <p:tgtEl>
                                          <p:spTgt spid="18"/>
                                        </p:tgtEl>
                                        <p:attrNameLst>
                                          <p:attrName>fill.type</p:attrName>
                                        </p:attrNameLst>
                                      </p:cBhvr>
                                      <p:to>
                                        <p:strVal val="solid"/>
                                      </p:to>
                                    </p:set>
                                    <p:set>
                                      <p:cBhvr>
                                        <p:cTn id="39" dur="2000" fill="hold"/>
                                        <p:tgtEl>
                                          <p:spTgt spid="18"/>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2000" fill="hold"/>
                                        <p:tgtEl>
                                          <p:spTgt spid="14"/>
                                        </p:tgtEl>
                                        <p:attrNameLst>
                                          <p:attrName>fillcolor</p:attrName>
                                        </p:attrNameLst>
                                      </p:cBhvr>
                                      <p:to>
                                        <a:srgbClr val="00B050"/>
                                      </p:to>
                                    </p:animClr>
                                    <p:set>
                                      <p:cBhvr>
                                        <p:cTn id="42" dur="2000" fill="hold"/>
                                        <p:tgtEl>
                                          <p:spTgt spid="14"/>
                                        </p:tgtEl>
                                        <p:attrNameLst>
                                          <p:attrName>fill.type</p:attrName>
                                        </p:attrNameLst>
                                      </p:cBhvr>
                                      <p:to>
                                        <p:strVal val="solid"/>
                                      </p:to>
                                    </p:set>
                                    <p:set>
                                      <p:cBhvr>
                                        <p:cTn id="43" dur="2000" fill="hold"/>
                                        <p:tgtEl>
                                          <p:spTgt spid="14"/>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2000" fill="hold"/>
                                        <p:tgtEl>
                                          <p:spTgt spid="19"/>
                                        </p:tgtEl>
                                        <p:attrNameLst>
                                          <p:attrName>fillcolor</p:attrName>
                                        </p:attrNameLst>
                                      </p:cBhvr>
                                      <p:to>
                                        <a:srgbClr val="00B050"/>
                                      </p:to>
                                    </p:animClr>
                                    <p:set>
                                      <p:cBhvr>
                                        <p:cTn id="46" dur="2000" fill="hold"/>
                                        <p:tgtEl>
                                          <p:spTgt spid="19"/>
                                        </p:tgtEl>
                                        <p:attrNameLst>
                                          <p:attrName>fill.type</p:attrName>
                                        </p:attrNameLst>
                                      </p:cBhvr>
                                      <p:to>
                                        <p:strVal val="solid"/>
                                      </p:to>
                                    </p:set>
                                    <p:set>
                                      <p:cBhvr>
                                        <p:cTn id="47" dur="2000" fill="hold"/>
                                        <p:tgtEl>
                                          <p:spTgt spid="1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1000" fill="hold"/>
                                        <p:tgtEl>
                                          <p:spTgt spid="5"/>
                                        </p:tgtEl>
                                        <p:attrNameLst>
                                          <p:attrName>fillcolor</p:attrName>
                                        </p:attrNameLst>
                                      </p:cBhvr>
                                      <p:to>
                                        <a:srgbClr val="FFFF00"/>
                                      </p:to>
                                    </p:animClr>
                                    <p:set>
                                      <p:cBhvr>
                                        <p:cTn id="57" dur="1000" fill="hold"/>
                                        <p:tgtEl>
                                          <p:spTgt spid="5"/>
                                        </p:tgtEl>
                                        <p:attrNameLst>
                                          <p:attrName>fill.type</p:attrName>
                                        </p:attrNameLst>
                                      </p:cBhvr>
                                      <p:to>
                                        <p:strVal val="solid"/>
                                      </p:to>
                                    </p:set>
                                    <p:set>
                                      <p:cBhvr>
                                        <p:cTn id="58" dur="1000" fill="hold"/>
                                        <p:tgtEl>
                                          <p:spTgt spid="5"/>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1000" fill="hold"/>
                                        <p:tgtEl>
                                          <p:spTgt spid="8"/>
                                        </p:tgtEl>
                                        <p:attrNameLst>
                                          <p:attrName>fillcolor</p:attrName>
                                        </p:attrNameLst>
                                      </p:cBhvr>
                                      <p:to>
                                        <a:srgbClr val="FFFF00"/>
                                      </p:to>
                                    </p:animClr>
                                    <p:set>
                                      <p:cBhvr>
                                        <p:cTn id="61" dur="1000" fill="hold"/>
                                        <p:tgtEl>
                                          <p:spTgt spid="8"/>
                                        </p:tgtEl>
                                        <p:attrNameLst>
                                          <p:attrName>fill.type</p:attrName>
                                        </p:attrNameLst>
                                      </p:cBhvr>
                                      <p:to>
                                        <p:strVal val="solid"/>
                                      </p:to>
                                    </p:set>
                                    <p:set>
                                      <p:cBhvr>
                                        <p:cTn id="62" dur="1000" fill="hold"/>
                                        <p:tgtEl>
                                          <p:spTgt spid="8"/>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9"/>
                                        </p:tgtEl>
                                        <p:attrNameLst>
                                          <p:attrName>fillcolor</p:attrName>
                                        </p:attrNameLst>
                                      </p:cBhvr>
                                      <p:to>
                                        <a:srgbClr val="FFFF00"/>
                                      </p:to>
                                    </p:animClr>
                                    <p:set>
                                      <p:cBhvr>
                                        <p:cTn id="65" dur="1000" fill="hold"/>
                                        <p:tgtEl>
                                          <p:spTgt spid="9"/>
                                        </p:tgtEl>
                                        <p:attrNameLst>
                                          <p:attrName>fill.type</p:attrName>
                                        </p:attrNameLst>
                                      </p:cBhvr>
                                      <p:to>
                                        <p:strVal val="solid"/>
                                      </p:to>
                                    </p:set>
                                    <p:set>
                                      <p:cBhvr>
                                        <p:cTn id="66" dur="1000" fill="hold"/>
                                        <p:tgtEl>
                                          <p:spTgt spid="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18"/>
                                        </p:tgtEl>
                                        <p:attrNameLst>
                                          <p:attrName>fillcolor</p:attrName>
                                        </p:attrNameLst>
                                      </p:cBhvr>
                                      <p:to>
                                        <a:srgbClr val="FF0000"/>
                                      </p:to>
                                    </p:animClr>
                                    <p:set>
                                      <p:cBhvr>
                                        <p:cTn id="71" dur="2000" fill="hold"/>
                                        <p:tgtEl>
                                          <p:spTgt spid="18"/>
                                        </p:tgtEl>
                                        <p:attrNameLst>
                                          <p:attrName>fill.type</p:attrName>
                                        </p:attrNameLst>
                                      </p:cBhvr>
                                      <p:to>
                                        <p:strVal val="solid"/>
                                      </p:to>
                                    </p:set>
                                    <p:set>
                                      <p:cBhvr>
                                        <p:cTn id="72" dur="2000" fill="hold"/>
                                        <p:tgtEl>
                                          <p:spTgt spid="18"/>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14"/>
                                        </p:tgtEl>
                                        <p:attrNameLst>
                                          <p:attrName>fillcolor</p:attrName>
                                        </p:attrNameLst>
                                      </p:cBhvr>
                                      <p:to>
                                        <a:srgbClr val="FF0000"/>
                                      </p:to>
                                    </p:animClr>
                                    <p:set>
                                      <p:cBhvr>
                                        <p:cTn id="75" dur="2000" fill="hold"/>
                                        <p:tgtEl>
                                          <p:spTgt spid="14"/>
                                        </p:tgtEl>
                                        <p:attrNameLst>
                                          <p:attrName>fill.type</p:attrName>
                                        </p:attrNameLst>
                                      </p:cBhvr>
                                      <p:to>
                                        <p:strVal val="solid"/>
                                      </p:to>
                                    </p:set>
                                    <p:set>
                                      <p:cBhvr>
                                        <p:cTn id="76" dur="2000" fill="hold"/>
                                        <p:tgtEl>
                                          <p:spTgt spid="14"/>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19"/>
                                        </p:tgtEl>
                                        <p:attrNameLst>
                                          <p:attrName>fillcolor</p:attrName>
                                        </p:attrNameLst>
                                      </p:cBhvr>
                                      <p:to>
                                        <a:srgbClr val="FF0000"/>
                                      </p:to>
                                    </p:animClr>
                                    <p:set>
                                      <p:cBhvr>
                                        <p:cTn id="79" dur="2000" fill="hold"/>
                                        <p:tgtEl>
                                          <p:spTgt spid="19"/>
                                        </p:tgtEl>
                                        <p:attrNameLst>
                                          <p:attrName>fill.type</p:attrName>
                                        </p:attrNameLst>
                                      </p:cBhvr>
                                      <p:to>
                                        <p:strVal val="solid"/>
                                      </p:to>
                                    </p:set>
                                    <p:set>
                                      <p:cBhvr>
                                        <p:cTn id="80" dur="2000" fill="hold"/>
                                        <p:tgtEl>
                                          <p:spTgt spid="1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10"/>
                                        </p:tgtEl>
                                        <p:attrNameLst>
                                          <p:attrName>fillcolor</p:attrName>
                                        </p:attrNameLst>
                                      </p:cBhvr>
                                      <p:to>
                                        <a:srgbClr val="FF0000"/>
                                      </p:to>
                                    </p:animClr>
                                    <p:set>
                                      <p:cBhvr>
                                        <p:cTn id="83" dur="2000" fill="hold"/>
                                        <p:tgtEl>
                                          <p:spTgt spid="10"/>
                                        </p:tgtEl>
                                        <p:attrNameLst>
                                          <p:attrName>fill.type</p:attrName>
                                        </p:attrNameLst>
                                      </p:cBhvr>
                                      <p:to>
                                        <p:strVal val="solid"/>
                                      </p:to>
                                    </p:set>
                                    <p:set>
                                      <p:cBhvr>
                                        <p:cTn id="84" dur="2000" fill="hold"/>
                                        <p:tgtEl>
                                          <p:spTgt spid="10"/>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5"/>
                                        </p:tgtEl>
                                        <p:attrNameLst>
                                          <p:attrName>fillcolor</p:attrName>
                                        </p:attrNameLst>
                                      </p:cBhvr>
                                      <p:to>
                                        <a:srgbClr val="FF0000"/>
                                      </p:to>
                                    </p:animClr>
                                    <p:set>
                                      <p:cBhvr>
                                        <p:cTn id="87" dur="2000" fill="hold"/>
                                        <p:tgtEl>
                                          <p:spTgt spid="15"/>
                                        </p:tgtEl>
                                        <p:attrNameLst>
                                          <p:attrName>fill.type</p:attrName>
                                        </p:attrNameLst>
                                      </p:cBhvr>
                                      <p:to>
                                        <p:strVal val="solid"/>
                                      </p:to>
                                    </p:set>
                                    <p:set>
                                      <p:cBhvr>
                                        <p:cTn id="88" dur="2000" fill="hold"/>
                                        <p:tgtEl>
                                          <p:spTgt spid="15"/>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20"/>
                                        </p:tgtEl>
                                        <p:attrNameLst>
                                          <p:attrName>fillcolor</p:attrName>
                                        </p:attrNameLst>
                                      </p:cBhvr>
                                      <p:to>
                                        <a:srgbClr val="FF0000"/>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一方後手から領地を増やすとすると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id="{92DAE7BE-389F-4E5B-AE7F-B7C21A60AC68}"/>
              </a:ext>
            </a:extLst>
          </p:cNvPr>
          <p:cNvSpPr/>
          <p:nvPr/>
        </p:nvSpPr>
        <p:spPr>
          <a:xfrm>
            <a:off x="6296298" y="4794741"/>
            <a:ext cx="2229393" cy="559102"/>
          </a:xfrm>
          <a:prstGeom prst="wedgeRoundRectCallout">
            <a:avLst>
              <a:gd name="adj1" fmla="val -62351"/>
              <a:gd name="adj2" fmla="val 1607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緑にできない</a:t>
            </a:r>
          </a:p>
        </p:txBody>
      </p:sp>
      <p:sp>
        <p:nvSpPr>
          <p:cNvPr id="23" name="コンテンツ プレースホルダー 2">
            <a:extLst>
              <a:ext uri="{FF2B5EF4-FFF2-40B4-BE49-F238E27FC236}">
                <a16:creationId xmlns:a16="http://schemas.microsoft.com/office/drawing/2014/main" id="{6BC75803-6165-4B39-AB12-18EE9387056E}"/>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後手が負ける</a:t>
            </a:r>
          </a:p>
        </p:txBody>
      </p:sp>
    </p:spTree>
    <p:extLst>
      <p:ext uri="{BB962C8B-B14F-4D97-AF65-F5344CB8AC3E}">
        <p14:creationId xmlns:p14="http://schemas.microsoft.com/office/powerpoint/2010/main" val="236570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8"/>
                                        </p:tgtEl>
                                        <p:attrNameLst>
                                          <p:attrName>fillcolor</p:attrName>
                                        </p:attrNameLst>
                                      </p:cBhvr>
                                      <p:to>
                                        <a:srgbClr val="FFFF00"/>
                                      </p:to>
                                    </p:animClr>
                                    <p:set>
                                      <p:cBhvr>
                                        <p:cTn id="7" dur="1000" fill="hold"/>
                                        <p:tgtEl>
                                          <p:spTgt spid="18"/>
                                        </p:tgtEl>
                                        <p:attrNameLst>
                                          <p:attrName>fill.type</p:attrName>
                                        </p:attrNameLst>
                                      </p:cBhvr>
                                      <p:to>
                                        <p:strVal val="solid"/>
                                      </p:to>
                                    </p:set>
                                    <p:set>
                                      <p:cBhvr>
                                        <p:cTn id="8" dur="1000" fill="hold"/>
                                        <p:tgtEl>
                                          <p:spTgt spid="1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5"/>
                                        </p:tgtEl>
                                        <p:attrNameLst>
                                          <p:attrName>fillcolor</p:attrName>
                                        </p:attrNameLst>
                                      </p:cBhvr>
                                      <p:to>
                                        <a:srgbClr val="00B050"/>
                                      </p:to>
                                    </p:animClr>
                                    <p:set>
                                      <p:cBhvr>
                                        <p:cTn id="13" dur="2000" fill="hold"/>
                                        <p:tgtEl>
                                          <p:spTgt spid="5"/>
                                        </p:tgtEl>
                                        <p:attrNameLst>
                                          <p:attrName>fill.type</p:attrName>
                                        </p:attrNameLst>
                                      </p:cBhvr>
                                      <p:to>
                                        <p:strVal val="solid"/>
                                      </p:to>
                                    </p:set>
                                    <p:set>
                                      <p:cBhvr>
                                        <p:cTn id="14" dur="2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18"/>
                                        </p:tgtEl>
                                        <p:attrNameLst>
                                          <p:attrName>fillcolor</p:attrName>
                                        </p:attrNameLst>
                                      </p:cBhvr>
                                      <p:to>
                                        <a:srgbClr val="FF0000"/>
                                      </p:to>
                                    </p:animClr>
                                    <p:set>
                                      <p:cBhvr>
                                        <p:cTn id="24" dur="2000" fill="hold"/>
                                        <p:tgtEl>
                                          <p:spTgt spid="18"/>
                                        </p:tgtEl>
                                        <p:attrNameLst>
                                          <p:attrName>fill.type</p:attrName>
                                        </p:attrNameLst>
                                      </p:cBhvr>
                                      <p:to>
                                        <p:strVal val="solid"/>
                                      </p:to>
                                    </p:set>
                                    <p:set>
                                      <p:cBhvr>
                                        <p:cTn id="25" dur="2000" fill="hold"/>
                                        <p:tgtEl>
                                          <p:spTgt spid="18"/>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14"/>
                                        </p:tgtEl>
                                        <p:attrNameLst>
                                          <p:attrName>fillcolor</p:attrName>
                                        </p:attrNameLst>
                                      </p:cBhvr>
                                      <p:to>
                                        <a:srgbClr val="FF0000"/>
                                      </p:to>
                                    </p:animClr>
                                    <p:set>
                                      <p:cBhvr>
                                        <p:cTn id="28" dur="2000" fill="hold"/>
                                        <p:tgtEl>
                                          <p:spTgt spid="14"/>
                                        </p:tgtEl>
                                        <p:attrNameLst>
                                          <p:attrName>fill.type</p:attrName>
                                        </p:attrNameLst>
                                      </p:cBhvr>
                                      <p:to>
                                        <p:strVal val="solid"/>
                                      </p:to>
                                    </p:set>
                                    <p:set>
                                      <p:cBhvr>
                                        <p:cTn id="29" dur="2000" fill="hold"/>
                                        <p:tgtEl>
                                          <p:spTgt spid="14"/>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19"/>
                                        </p:tgtEl>
                                        <p:attrNameLst>
                                          <p:attrName>fillcolor</p:attrName>
                                        </p:attrNameLst>
                                      </p:cBhvr>
                                      <p:to>
                                        <a:srgbClr val="FF0000"/>
                                      </p:to>
                                    </p:animClr>
                                    <p:set>
                                      <p:cBhvr>
                                        <p:cTn id="32" dur="2000" fill="hold"/>
                                        <p:tgtEl>
                                          <p:spTgt spid="19"/>
                                        </p:tgtEl>
                                        <p:attrNameLst>
                                          <p:attrName>fill.type</p:attrName>
                                        </p:attrNameLst>
                                      </p:cBhvr>
                                      <p:to>
                                        <p:strVal val="solid"/>
                                      </p:to>
                                    </p:set>
                                    <p:set>
                                      <p:cBhvr>
                                        <p:cTn id="33" dur="2000" fill="hold"/>
                                        <p:tgtEl>
                                          <p:spTgt spid="1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1000" fill="hold"/>
                                        <p:tgtEl>
                                          <p:spTgt spid="5"/>
                                        </p:tgtEl>
                                        <p:attrNameLst>
                                          <p:attrName>fillcolor</p:attrName>
                                        </p:attrNameLst>
                                      </p:cBhvr>
                                      <p:to>
                                        <a:srgbClr val="FFFF00"/>
                                      </p:to>
                                    </p:animClr>
                                    <p:set>
                                      <p:cBhvr>
                                        <p:cTn id="38" dur="1000" fill="hold"/>
                                        <p:tgtEl>
                                          <p:spTgt spid="5"/>
                                        </p:tgtEl>
                                        <p:attrNameLst>
                                          <p:attrName>fill.type</p:attrName>
                                        </p:attrNameLst>
                                      </p:cBhvr>
                                      <p:to>
                                        <p:strVal val="solid"/>
                                      </p:to>
                                    </p:set>
                                    <p:set>
                                      <p:cBhvr>
                                        <p:cTn id="39" dur="1000" fill="hold"/>
                                        <p:tgtEl>
                                          <p:spTgt spid="5"/>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1000" fill="hold"/>
                                        <p:tgtEl>
                                          <p:spTgt spid="8"/>
                                        </p:tgtEl>
                                        <p:attrNameLst>
                                          <p:attrName>fillcolor</p:attrName>
                                        </p:attrNameLst>
                                      </p:cBhvr>
                                      <p:to>
                                        <a:srgbClr val="FFFF00"/>
                                      </p:to>
                                    </p:animClr>
                                    <p:set>
                                      <p:cBhvr>
                                        <p:cTn id="42" dur="1000" fill="hold"/>
                                        <p:tgtEl>
                                          <p:spTgt spid="8"/>
                                        </p:tgtEl>
                                        <p:attrNameLst>
                                          <p:attrName>fill.type</p:attrName>
                                        </p:attrNameLst>
                                      </p:cBhvr>
                                      <p:to>
                                        <p:strVal val="solid"/>
                                      </p:to>
                                    </p:set>
                                    <p:set>
                                      <p:cBhvr>
                                        <p:cTn id="43" dur="1000" fill="hold"/>
                                        <p:tgtEl>
                                          <p:spTgt spid="8"/>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1000" fill="hold"/>
                                        <p:tgtEl>
                                          <p:spTgt spid="9"/>
                                        </p:tgtEl>
                                        <p:attrNameLst>
                                          <p:attrName>fillcolor</p:attrName>
                                        </p:attrNameLst>
                                      </p:cBhvr>
                                      <p:to>
                                        <a:srgbClr val="FFFF00"/>
                                      </p:to>
                                    </p:animClr>
                                    <p:set>
                                      <p:cBhvr>
                                        <p:cTn id="46" dur="1000" fill="hold"/>
                                        <p:tgtEl>
                                          <p:spTgt spid="9"/>
                                        </p:tgtEl>
                                        <p:attrNameLst>
                                          <p:attrName>fill.type</p:attrName>
                                        </p:attrNameLst>
                                      </p:cBhvr>
                                      <p:to>
                                        <p:strVal val="solid"/>
                                      </p:to>
                                    </p:set>
                                    <p:set>
                                      <p:cBhvr>
                                        <p:cTn id="47" dur="1000" fill="hold"/>
                                        <p:tgtEl>
                                          <p:spTgt spid="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18"/>
                                        </p:tgtEl>
                                        <p:attrNameLst>
                                          <p:attrName>fillcolor</p:attrName>
                                        </p:attrNameLst>
                                      </p:cBhvr>
                                      <p:to>
                                        <a:srgbClr val="00B050"/>
                                      </p:to>
                                    </p:animClr>
                                    <p:set>
                                      <p:cBhvr>
                                        <p:cTn id="57" dur="2000" fill="hold"/>
                                        <p:tgtEl>
                                          <p:spTgt spid="18"/>
                                        </p:tgtEl>
                                        <p:attrNameLst>
                                          <p:attrName>fill.type</p:attrName>
                                        </p:attrNameLst>
                                      </p:cBhvr>
                                      <p:to>
                                        <p:strVal val="solid"/>
                                      </p:to>
                                    </p:set>
                                    <p:set>
                                      <p:cBhvr>
                                        <p:cTn id="58" dur="2000" fill="hold"/>
                                        <p:tgtEl>
                                          <p:spTgt spid="18"/>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2000" fill="hold"/>
                                        <p:tgtEl>
                                          <p:spTgt spid="14"/>
                                        </p:tgtEl>
                                        <p:attrNameLst>
                                          <p:attrName>fillcolor</p:attrName>
                                        </p:attrNameLst>
                                      </p:cBhvr>
                                      <p:to>
                                        <a:srgbClr val="00B050"/>
                                      </p:to>
                                    </p:animClr>
                                    <p:set>
                                      <p:cBhvr>
                                        <p:cTn id="61" dur="2000" fill="hold"/>
                                        <p:tgtEl>
                                          <p:spTgt spid="14"/>
                                        </p:tgtEl>
                                        <p:attrNameLst>
                                          <p:attrName>fill.type</p:attrName>
                                        </p:attrNameLst>
                                      </p:cBhvr>
                                      <p:to>
                                        <p:strVal val="solid"/>
                                      </p:to>
                                    </p:set>
                                    <p:set>
                                      <p:cBhvr>
                                        <p:cTn id="62" dur="2000" fill="hold"/>
                                        <p:tgtEl>
                                          <p:spTgt spid="14"/>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2000" fill="hold"/>
                                        <p:tgtEl>
                                          <p:spTgt spid="19"/>
                                        </p:tgtEl>
                                        <p:attrNameLst>
                                          <p:attrName>fillcolor</p:attrName>
                                        </p:attrNameLst>
                                      </p:cBhvr>
                                      <p:to>
                                        <a:srgbClr val="00B050"/>
                                      </p:to>
                                    </p:animClr>
                                    <p:set>
                                      <p:cBhvr>
                                        <p:cTn id="65" dur="2000" fill="hold"/>
                                        <p:tgtEl>
                                          <p:spTgt spid="19"/>
                                        </p:tgtEl>
                                        <p:attrNameLst>
                                          <p:attrName>fill.type</p:attrName>
                                        </p:attrNameLst>
                                      </p:cBhvr>
                                      <p:to>
                                        <p:strVal val="solid"/>
                                      </p:to>
                                    </p:set>
                                    <p:set>
                                      <p:cBhvr>
                                        <p:cTn id="66" dur="2000" fill="hold"/>
                                        <p:tgtEl>
                                          <p:spTgt spid="1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5"/>
                                        </p:tgtEl>
                                        <p:attrNameLst>
                                          <p:attrName>fillcolor</p:attrName>
                                        </p:attrNameLst>
                                      </p:cBhvr>
                                      <p:to>
                                        <a:srgbClr val="FF0000"/>
                                      </p:to>
                                    </p:animClr>
                                    <p:set>
                                      <p:cBhvr>
                                        <p:cTn id="71" dur="2000" fill="hold"/>
                                        <p:tgtEl>
                                          <p:spTgt spid="5"/>
                                        </p:tgtEl>
                                        <p:attrNameLst>
                                          <p:attrName>fill.type</p:attrName>
                                        </p:attrNameLst>
                                      </p:cBhvr>
                                      <p:to>
                                        <p:strVal val="solid"/>
                                      </p:to>
                                    </p:set>
                                    <p:set>
                                      <p:cBhvr>
                                        <p:cTn id="72" dur="2000" fill="hold"/>
                                        <p:tgtEl>
                                          <p:spTgt spid="5"/>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8"/>
                                        </p:tgtEl>
                                        <p:attrNameLst>
                                          <p:attrName>fillcolor</p:attrName>
                                        </p:attrNameLst>
                                      </p:cBhvr>
                                      <p:to>
                                        <a:srgbClr val="FF0000"/>
                                      </p:to>
                                    </p:animClr>
                                    <p:set>
                                      <p:cBhvr>
                                        <p:cTn id="75" dur="2000" fill="hold"/>
                                        <p:tgtEl>
                                          <p:spTgt spid="8"/>
                                        </p:tgtEl>
                                        <p:attrNameLst>
                                          <p:attrName>fill.type</p:attrName>
                                        </p:attrNameLst>
                                      </p:cBhvr>
                                      <p:to>
                                        <p:strVal val="solid"/>
                                      </p:to>
                                    </p:set>
                                    <p:set>
                                      <p:cBhvr>
                                        <p:cTn id="76" dur="2000" fill="hold"/>
                                        <p:tgtEl>
                                          <p:spTgt spid="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9"/>
                                        </p:tgtEl>
                                        <p:attrNameLst>
                                          <p:attrName>fillcolor</p:attrName>
                                        </p:attrNameLst>
                                      </p:cBhvr>
                                      <p:to>
                                        <a:srgbClr val="FF0000"/>
                                      </p:to>
                                    </p:animClr>
                                    <p:set>
                                      <p:cBhvr>
                                        <p:cTn id="79" dur="2000" fill="hold"/>
                                        <p:tgtEl>
                                          <p:spTgt spid="9"/>
                                        </p:tgtEl>
                                        <p:attrNameLst>
                                          <p:attrName>fill.type</p:attrName>
                                        </p:attrNameLst>
                                      </p:cBhvr>
                                      <p:to>
                                        <p:strVal val="solid"/>
                                      </p:to>
                                    </p:set>
                                    <p:set>
                                      <p:cBhvr>
                                        <p:cTn id="80" dur="2000" fill="hold"/>
                                        <p:tgtEl>
                                          <p:spTgt spid="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7"/>
                                        </p:tgtEl>
                                        <p:attrNameLst>
                                          <p:attrName>fillcolor</p:attrName>
                                        </p:attrNameLst>
                                      </p:cBhvr>
                                      <p:to>
                                        <a:srgbClr val="FF0000"/>
                                      </p:to>
                                    </p:animClr>
                                    <p:set>
                                      <p:cBhvr>
                                        <p:cTn id="83" dur="2000" fill="hold"/>
                                        <p:tgtEl>
                                          <p:spTgt spid="7"/>
                                        </p:tgtEl>
                                        <p:attrNameLst>
                                          <p:attrName>fill.type</p:attrName>
                                        </p:attrNameLst>
                                      </p:cBhvr>
                                      <p:to>
                                        <p:strVal val="solid"/>
                                      </p:to>
                                    </p:set>
                                    <p:set>
                                      <p:cBhvr>
                                        <p:cTn id="84" dur="2000" fill="hold"/>
                                        <p:tgtEl>
                                          <p:spTgt spid="7"/>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2"/>
                                        </p:tgtEl>
                                        <p:attrNameLst>
                                          <p:attrName>fillcolor</p:attrName>
                                        </p:attrNameLst>
                                      </p:cBhvr>
                                      <p:to>
                                        <a:srgbClr val="FF0000"/>
                                      </p:to>
                                    </p:animClr>
                                    <p:set>
                                      <p:cBhvr>
                                        <p:cTn id="87" dur="2000" fill="hold"/>
                                        <p:tgtEl>
                                          <p:spTgt spid="12"/>
                                        </p:tgtEl>
                                        <p:attrNameLst>
                                          <p:attrName>fill.type</p:attrName>
                                        </p:attrNameLst>
                                      </p:cBhvr>
                                      <p:to>
                                        <p:strVal val="solid"/>
                                      </p:to>
                                    </p:set>
                                    <p:set>
                                      <p:cBhvr>
                                        <p:cTn id="88" dur="2000" fill="hold"/>
                                        <p:tgtEl>
                                          <p:spTgt spid="12"/>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13"/>
                                        </p:tgtEl>
                                        <p:attrNameLst>
                                          <p:attrName>fillcolor</p:attrName>
                                        </p:attrNameLst>
                                      </p:cBhvr>
                                      <p:to>
                                        <a:srgbClr val="FF0000"/>
                                      </p:to>
                                    </p:animClr>
                                    <p:set>
                                      <p:cBhvr>
                                        <p:cTn id="91" dur="2000" fill="hold"/>
                                        <p:tgtEl>
                                          <p:spTgt spid="13"/>
                                        </p:tgtEl>
                                        <p:attrNameLst>
                                          <p:attrName>fill.type</p:attrName>
                                        </p:attrNameLst>
                                      </p:cBhvr>
                                      <p:to>
                                        <p:strVal val="solid"/>
                                      </p:to>
                                    </p:set>
                                    <p:set>
                                      <p:cBhvr>
                                        <p:cTn id="92"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sp>
        <p:nvSpPr>
          <p:cNvPr id="5" name="正方形/長方形 4"/>
          <p:cNvSpPr/>
          <p:nvPr/>
        </p:nvSpPr>
        <p:spPr>
          <a:xfrm>
            <a:off x="982661" y="2790301"/>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3142661" y="279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2422661" y="279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702661" y="279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98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314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422661" y="351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702661" y="351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98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14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422661" y="423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02661" y="423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98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14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422661" y="495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702661" y="495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円/楕円 4">
            <a:extLst>
              <a:ext uri="{FF2B5EF4-FFF2-40B4-BE49-F238E27FC236}">
                <a16:creationId xmlns:a16="http://schemas.microsoft.com/office/drawing/2014/main" id="{91362F98-9203-4452-BCDD-ECA53E2A6B59}"/>
              </a:ext>
            </a:extLst>
          </p:cNvPr>
          <p:cNvSpPr/>
          <p:nvPr/>
        </p:nvSpPr>
        <p:spPr>
          <a:xfrm>
            <a:off x="6172290" y="2750606"/>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82A133B0-ABEB-4804-B032-F9F6087F139E}"/>
              </a:ext>
            </a:extLst>
          </p:cNvPr>
          <p:cNvCxnSpPr>
            <a:cxnSpLocks/>
            <a:stCxn id="23" idx="0"/>
            <a:endCxn id="21" idx="4"/>
          </p:cNvCxnSpPr>
          <p:nvPr/>
        </p:nvCxnSpPr>
        <p:spPr>
          <a:xfrm flipV="1">
            <a:off x="6280290" y="2966606"/>
            <a:ext cx="0" cy="52803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円/楕円 10">
            <a:extLst>
              <a:ext uri="{FF2B5EF4-FFF2-40B4-BE49-F238E27FC236}">
                <a16:creationId xmlns:a16="http://schemas.microsoft.com/office/drawing/2014/main" id="{4D26EE2E-3499-487B-B25A-08BDBDAC8812}"/>
              </a:ext>
            </a:extLst>
          </p:cNvPr>
          <p:cNvSpPr/>
          <p:nvPr/>
        </p:nvSpPr>
        <p:spPr>
          <a:xfrm>
            <a:off x="6172290" y="349464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dirty="0">
              <a:ln>
                <a:solidFill>
                  <a:sysClr val="windowText" lastClr="000000"/>
                </a:solidFill>
              </a:ln>
            </a:endParaRPr>
          </a:p>
        </p:txBody>
      </p:sp>
      <p:cxnSp>
        <p:nvCxnSpPr>
          <p:cNvPr id="24" name="直線コネクタ 23">
            <a:extLst>
              <a:ext uri="{FF2B5EF4-FFF2-40B4-BE49-F238E27FC236}">
                <a16:creationId xmlns:a16="http://schemas.microsoft.com/office/drawing/2014/main" id="{B456BFB5-F9FF-428F-9EAD-6E15853D7104}"/>
              </a:ext>
            </a:extLst>
          </p:cNvPr>
          <p:cNvCxnSpPr>
            <a:stCxn id="23" idx="4"/>
          </p:cNvCxnSpPr>
          <p:nvPr/>
        </p:nvCxnSpPr>
        <p:spPr>
          <a:xfrm flipH="1">
            <a:off x="5624959" y="3710642"/>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a:extLst>
              <a:ext uri="{FF2B5EF4-FFF2-40B4-BE49-F238E27FC236}">
                <a16:creationId xmlns:a16="http://schemas.microsoft.com/office/drawing/2014/main" id="{343471B8-BF06-4F6F-AA7D-6C9C393F7124}"/>
              </a:ext>
            </a:extLst>
          </p:cNvPr>
          <p:cNvCxnSpPr>
            <a:stCxn id="23" idx="4"/>
          </p:cNvCxnSpPr>
          <p:nvPr/>
        </p:nvCxnSpPr>
        <p:spPr>
          <a:xfrm flipH="1">
            <a:off x="6047979" y="3710642"/>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B9DB63DB-B57A-4DE2-BB1C-B8B310F528D1}"/>
              </a:ext>
            </a:extLst>
          </p:cNvPr>
          <p:cNvCxnSpPr>
            <a:stCxn id="23" idx="4"/>
          </p:cNvCxnSpPr>
          <p:nvPr/>
        </p:nvCxnSpPr>
        <p:spPr>
          <a:xfrm>
            <a:off x="6280290" y="3710642"/>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id="{F3C3F05D-438B-4E21-AFA7-F7EBF62ECEA1}"/>
              </a:ext>
            </a:extLst>
          </p:cNvPr>
          <p:cNvCxnSpPr>
            <a:cxnSpLocks/>
            <a:stCxn id="23" idx="4"/>
          </p:cNvCxnSpPr>
          <p:nvPr/>
        </p:nvCxnSpPr>
        <p:spPr>
          <a:xfrm>
            <a:off x="6280290" y="3710642"/>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 name="テキスト ボックス 27">
            <a:extLst>
              <a:ext uri="{FF2B5EF4-FFF2-40B4-BE49-F238E27FC236}">
                <a16:creationId xmlns:a16="http://schemas.microsoft.com/office/drawing/2014/main" id="{8FA22451-D433-4194-B32E-4EA716A28077}"/>
              </a:ext>
            </a:extLst>
          </p:cNvPr>
          <p:cNvSpPr txBox="1"/>
          <p:nvPr/>
        </p:nvSpPr>
        <p:spPr>
          <a:xfrm>
            <a:off x="6462240" y="2559468"/>
            <a:ext cx="1723549" cy="461665"/>
          </a:xfrm>
          <a:prstGeom prst="rect">
            <a:avLst/>
          </a:prstGeom>
          <a:noFill/>
        </p:spPr>
        <p:txBody>
          <a:bodyPr wrap="none" rtlCol="0">
            <a:spAutoFit/>
          </a:bodyPr>
          <a:lstStyle/>
          <a:p>
            <a:r>
              <a:rPr kumimoji="1" lang="ja-JP" altLang="en-US" sz="2400" dirty="0"/>
              <a:t>現在の盤面</a:t>
            </a:r>
          </a:p>
        </p:txBody>
      </p:sp>
      <p:sp>
        <p:nvSpPr>
          <p:cNvPr id="33" name="テキスト ボックス 32">
            <a:extLst>
              <a:ext uri="{FF2B5EF4-FFF2-40B4-BE49-F238E27FC236}">
                <a16:creationId xmlns:a16="http://schemas.microsoft.com/office/drawing/2014/main" id="{A8601895-2B32-4A7E-9BFB-B6211409E35C}"/>
              </a:ext>
            </a:extLst>
          </p:cNvPr>
          <p:cNvSpPr txBox="1"/>
          <p:nvPr/>
        </p:nvSpPr>
        <p:spPr>
          <a:xfrm>
            <a:off x="6587522" y="3310532"/>
            <a:ext cx="1500895" cy="400110"/>
          </a:xfrm>
          <a:prstGeom prst="rect">
            <a:avLst/>
          </a:prstGeom>
          <a:noFill/>
        </p:spPr>
        <p:txBody>
          <a:bodyPr wrap="square" rtlCol="0">
            <a:spAutoFit/>
          </a:bodyPr>
          <a:lstStyle/>
          <a:p>
            <a:r>
              <a:rPr kumimoji="1" lang="ja-JP" altLang="en-US" sz="2000" dirty="0"/>
              <a:t>自分の操作</a:t>
            </a:r>
          </a:p>
        </p:txBody>
      </p:sp>
      <p:sp>
        <p:nvSpPr>
          <p:cNvPr id="29" name="コンテンツ プレースホルダー 2">
            <a:extLst>
              <a:ext uri="{FF2B5EF4-FFF2-40B4-BE49-F238E27FC236}">
                <a16:creationId xmlns:a16="http://schemas.microsoft.com/office/drawing/2014/main" id="{E7401710-8A90-4BF8-ADE6-58BDF5ADB443}"/>
              </a:ext>
            </a:extLst>
          </p:cNvPr>
          <p:cNvSpPr txBox="1">
            <a:spLocks/>
          </p:cNvSpPr>
          <p:nvPr/>
        </p:nvSpPr>
        <p:spPr>
          <a:xfrm>
            <a:off x="822959" y="742250"/>
            <a:ext cx="7543801" cy="148032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このような盤面に対して、</a:t>
            </a:r>
            <a:r>
              <a:rPr lang="en-US" altLang="ja-JP" dirty="0"/>
              <a:t>8</a:t>
            </a:r>
            <a:r>
              <a:rPr lang="ja-JP" altLang="en-US" dirty="0"/>
              <a:t>手読みは負けに向かってしまう</a:t>
            </a:r>
          </a:p>
        </p:txBody>
      </p:sp>
      <p:grpSp>
        <p:nvGrpSpPr>
          <p:cNvPr id="30" name="グループ化 29">
            <a:extLst>
              <a:ext uri="{FF2B5EF4-FFF2-40B4-BE49-F238E27FC236}">
                <a16:creationId xmlns:a16="http://schemas.microsoft.com/office/drawing/2014/main" id="{96D24C3F-1F83-447D-A25A-A8AA9E65679A}"/>
              </a:ext>
            </a:extLst>
          </p:cNvPr>
          <p:cNvGrpSpPr/>
          <p:nvPr/>
        </p:nvGrpSpPr>
        <p:grpSpPr>
          <a:xfrm>
            <a:off x="6257429" y="4431206"/>
            <a:ext cx="45721" cy="504000"/>
            <a:chOff x="992298" y="2865227"/>
            <a:chExt cx="45721" cy="311919"/>
          </a:xfrm>
        </p:grpSpPr>
        <p:sp>
          <p:nvSpPr>
            <p:cNvPr id="31" name="円/楕円 93">
              <a:extLst>
                <a:ext uri="{FF2B5EF4-FFF2-40B4-BE49-F238E27FC236}">
                  <a16:creationId xmlns:a16="http://schemas.microsoft.com/office/drawing/2014/main" id="{C1AD892A-CDD5-4C88-AE3A-6D027099AAF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94">
              <a:extLst>
                <a:ext uri="{FF2B5EF4-FFF2-40B4-BE49-F238E27FC236}">
                  <a16:creationId xmlns:a16="http://schemas.microsoft.com/office/drawing/2014/main" id="{6030ED97-393E-4E55-9380-1ECFBB123E34}"/>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95">
              <a:extLst>
                <a:ext uri="{FF2B5EF4-FFF2-40B4-BE49-F238E27FC236}">
                  <a16:creationId xmlns:a16="http://schemas.microsoft.com/office/drawing/2014/main" id="{A524AE56-513F-47AE-ACE1-CFA308B955C9}"/>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7520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playout</a:t>
            </a:r>
            <a:r>
              <a:rPr kumimoji="1" lang="ja-JP" altLang="en-US" dirty="0"/>
              <a:t>数と勝率の関係</a:t>
            </a:r>
          </a:p>
        </p:txBody>
      </p:sp>
      <p:sp>
        <p:nvSpPr>
          <p:cNvPr id="3" name="コンテンツ プレースホルダー 2"/>
          <p:cNvSpPr>
            <a:spLocks noGrp="1"/>
          </p:cNvSpPr>
          <p:nvPr>
            <p:ph idx="1"/>
          </p:nvPr>
        </p:nvSpPr>
        <p:spPr>
          <a:xfrm>
            <a:off x="822959" y="758815"/>
            <a:ext cx="7543801" cy="3403881"/>
          </a:xfrm>
        </p:spPr>
        <p:txBody>
          <a:bodyPr>
            <a:normAutofit/>
          </a:bodyPr>
          <a:lstStyle/>
          <a:p>
            <a:r>
              <a:rPr lang="en-US" altLang="ja-JP" dirty="0"/>
              <a:t>p</a:t>
            </a:r>
            <a:r>
              <a:rPr kumimoji="1" lang="en-US" altLang="ja-JP" dirty="0"/>
              <a:t>layout</a:t>
            </a:r>
            <a:r>
              <a:rPr kumimoji="1" lang="ja-JP" altLang="en-US" dirty="0"/>
              <a:t>数は増やせば増やすほど勝率が上がる</a:t>
            </a:r>
            <a:endParaRPr kumimoji="1" lang="en-US" altLang="ja-JP" dirty="0"/>
          </a:p>
          <a:p>
            <a:r>
              <a:rPr lang="ja-JP" altLang="en-US" dirty="0"/>
              <a:t>という</a:t>
            </a:r>
            <a:r>
              <a:rPr kumimoji="1" lang="ja-JP" altLang="en-US" dirty="0"/>
              <a:t>訳ではない</a:t>
            </a:r>
            <a:endParaRPr kumimoji="1" lang="en-US" altLang="ja-JP" dirty="0"/>
          </a:p>
          <a:p>
            <a:r>
              <a:rPr lang="ja-JP" altLang="en-US" dirty="0"/>
              <a:t>およそ</a:t>
            </a:r>
            <a:r>
              <a:rPr lang="en-US" altLang="ja-JP" dirty="0"/>
              <a:t>1500</a:t>
            </a:r>
            <a:r>
              <a:rPr lang="ja-JP" altLang="en-US" dirty="0"/>
              <a:t>回で勝率が収束することがわかった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spTree>
    <p:extLst>
      <p:ext uri="{BB962C8B-B14F-4D97-AF65-F5344CB8AC3E}">
        <p14:creationId xmlns:p14="http://schemas.microsoft.com/office/powerpoint/2010/main" val="1823179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104355"/>
                <a:gd name="adj2" fmla="val -68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220963" y="1203032"/>
            <a:ext cx="1723549" cy="461665"/>
          </a:xfrm>
          <a:prstGeom prst="rect">
            <a:avLst/>
          </a:prstGeom>
          <a:noFill/>
        </p:spPr>
        <p:txBody>
          <a:bodyPr wrap="none" rtlCol="0">
            <a:spAutoFit/>
          </a:bodyPr>
          <a:lstStyle/>
          <a:p>
            <a:r>
              <a:rPr kumimoji="1" lang="ja-JP" altLang="en-US" sz="2400" dirty="0"/>
              <a:t>現在の盤面</a:t>
            </a:r>
          </a:p>
        </p:txBody>
      </p:sp>
      <p:grpSp>
        <p:nvGrpSpPr>
          <p:cNvPr id="51" name="グループ化 50"/>
          <p:cNvGrpSpPr/>
          <p:nvPr/>
        </p:nvGrpSpPr>
        <p:grpSpPr>
          <a:xfrm>
            <a:off x="872075" y="1381310"/>
            <a:ext cx="6012158" cy="2033693"/>
            <a:chOff x="872075" y="1381310"/>
            <a:chExt cx="6012158" cy="2033693"/>
          </a:xfrm>
        </p:grpSpPr>
        <p:sp>
          <p:nvSpPr>
            <p:cNvPr id="116" name="二等辺三角形 115"/>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7" name="円/楕円 116"/>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8" name="直線コネクタ 117"/>
            <p:cNvCxnSpPr>
              <a:stCxn id="122" idx="1"/>
              <a:endCxn id="117"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9" name="直線コネクタ 118"/>
            <p:cNvCxnSpPr>
              <a:stCxn id="117" idx="4"/>
              <a:endCxn id="125"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23" idx="0"/>
              <a:endCxn id="117"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124" idx="0"/>
              <a:endCxn id="117"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円/楕円 121"/>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3" name="円/楕円 122"/>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4" name="円/楕円 123"/>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5" name="円/楕円 124"/>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6" name="二等辺三角形 125"/>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8" name="二等辺三角形 127"/>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9" name="二等辺三角形 128"/>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53" name="直線コネクタ 52"/>
          <p:cNvCxnSpPr/>
          <p:nvPr/>
        </p:nvCxnSpPr>
        <p:spPr>
          <a:xfrm>
            <a:off x="606959" y="2762347"/>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7" name="円/楕円 146"/>
          <p:cNvSpPr/>
          <p:nvPr/>
        </p:nvSpPr>
        <p:spPr>
          <a:xfrm>
            <a:off x="3794280" y="1377144"/>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402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Tree>
    <p:extLst>
      <p:ext uri="{BB962C8B-B14F-4D97-AF65-F5344CB8AC3E}">
        <p14:creationId xmlns:p14="http://schemas.microsoft.com/office/powerpoint/2010/main" val="12515811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Tree>
    <p:extLst>
      <p:ext uri="{BB962C8B-B14F-4D97-AF65-F5344CB8AC3E}">
        <p14:creationId xmlns:p14="http://schemas.microsoft.com/office/powerpoint/2010/main" val="6620551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spTree>
    <p:extLst>
      <p:ext uri="{BB962C8B-B14F-4D97-AF65-F5344CB8AC3E}">
        <p14:creationId xmlns:p14="http://schemas.microsoft.com/office/powerpoint/2010/main" val="337850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000687214"/>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val="20000"/>
                    </a:ext>
                  </a:extLst>
                </a:gridCol>
                <a:gridCol w="4183380">
                  <a:extLst>
                    <a:ext uri="{9D8B030D-6E8A-4147-A177-3AD203B41FA5}">
                      <a16:colId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終了までの最小の操作数</a:t>
                      </a:r>
                    </a:p>
                  </a:txBody>
                  <a:tcPr/>
                </a:tc>
                <a:extLst>
                  <a:ext uri="{0D108BD9-81ED-4DB2-BD59-A6C34878D82A}">
                    <a16:rowId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kumimoji="1" lang="ja-JP" altLang="en-US" sz="3600" dirty="0">
                <a:solidFill>
                  <a:srgbClr val="FF0000"/>
                </a:solidFill>
              </a:rPr>
              <a:t>回</a:t>
            </a:r>
          </a:p>
        </p:txBody>
      </p:sp>
    </p:spTree>
    <p:extLst>
      <p:ext uri="{BB962C8B-B14F-4D97-AF65-F5344CB8AC3E}">
        <p14:creationId xmlns:p14="http://schemas.microsoft.com/office/powerpoint/2010/main" val="324357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102825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09614" y="4274430"/>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7275962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7"/>
                                        </p:tgtEl>
                                      </p:cBhvr>
                                    </p:animEffect>
                                    <p:set>
                                      <p:cBhvr>
                                        <p:cTn id="35" dur="1" fill="hold">
                                          <p:stCondLst>
                                            <p:cond delay="499"/>
                                          </p:stCondLst>
                                        </p:cTn>
                                        <p:tgtEl>
                                          <p:spTgt spid="4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4">
                                            <p:txEl>
                                              <p:pRg st="1" end="1"/>
                                            </p:txEl>
                                          </p:spTgt>
                                        </p:tgtEl>
                                        <p:attrNameLst>
                                          <p:attrName>style.visibility</p:attrName>
                                        </p:attrNameLst>
                                      </p:cBhvr>
                                      <p:to>
                                        <p:strVal val="visible"/>
                                      </p:to>
                                    </p:set>
                                    <p:animEffect transition="in" filter="fade">
                                      <p:cBhvr>
                                        <p:cTn id="45" dur="500"/>
                                        <p:tgtEl>
                                          <p:spTgt spid="4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up)">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up)">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childTnLst>
                          </p:cTn>
                        </p:par>
                        <p:par>
                          <p:cTn id="103" fill="hold">
                            <p:stCondLst>
                              <p:cond delay="1500"/>
                            </p:stCondLst>
                            <p:childTnLst>
                              <p:par>
                                <p:cTn id="104" presetID="10" presetClass="entr" presetSubtype="0" fill="hold" grpId="0" nodeType="after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fade">
                                      <p:cBhvr>
                                        <p:cTn id="106" dur="500"/>
                                        <p:tgtEl>
                                          <p:spTgt spid="7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0" grpId="0" animBg="1"/>
      <p:bldP spid="41" grpId="0" animBg="1"/>
      <p:bldP spid="42" grpId="0" animBg="1"/>
      <p:bldP spid="43" grpId="0" animBg="1"/>
      <p:bldP spid="45" grpId="0" animBg="1"/>
      <p:bldP spid="48" grpId="0" animBg="1"/>
      <p:bldP spid="50" grpId="0" animBg="1"/>
      <p:bldP spid="51" grpId="0" animBg="1"/>
      <p:bldP spid="53" grpId="0"/>
      <p:bldP spid="54" grpId="0" animBg="1"/>
      <p:bldP spid="55" grpId="0" animBg="1"/>
      <p:bldP spid="57" grpId="0" animBg="1"/>
      <p:bldP spid="59" grpId="0" animBg="1"/>
      <p:bldP spid="60" grpId="0"/>
      <p:bldP spid="61" grpId="0" animBg="1"/>
      <p:bldP spid="46" grpId="0" animBg="1"/>
      <p:bldP spid="72" grpId="0" animBg="1"/>
      <p:bldP spid="79" grpId="0" animBg="1"/>
      <p:bldP spid="80"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spTree>
    <p:extLst>
      <p:ext uri="{BB962C8B-B14F-4D97-AF65-F5344CB8AC3E}">
        <p14:creationId xmlns:p14="http://schemas.microsoft.com/office/powerpoint/2010/main" val="33888132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2724584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spTree>
    <p:extLst>
      <p:ext uri="{BB962C8B-B14F-4D97-AF65-F5344CB8AC3E}">
        <p14:creationId xmlns:p14="http://schemas.microsoft.com/office/powerpoint/2010/main" val="421172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4" name="正方形/長方形 43"/>
          <p:cNvSpPr/>
          <p:nvPr/>
        </p:nvSpPr>
        <p:spPr>
          <a:xfrm>
            <a:off x="5128589" y="1740767"/>
            <a:ext cx="4343807" cy="523220"/>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954799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5" grpId="0" animBg="1"/>
      <p:bldP spid="48" grpId="0" animBg="1"/>
      <p:bldP spid="50" grpId="0" animBg="1"/>
      <p:bldP spid="51" grpId="0" animBg="1"/>
      <p:bldP spid="7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51</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80879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1423557"/>
          </a:xfrm>
        </p:spPr>
        <p:txBody>
          <a:bodyPr>
            <a:noAutofit/>
          </a:bodyPr>
          <a:lstStyle/>
          <a:p>
            <a:pPr marL="514350" indent="-514350">
              <a:buFont typeface="+mj-lt"/>
              <a:buAutoNum type="arabicPeriod" startAt="2"/>
            </a:pPr>
            <a:r>
              <a:rPr lang="ja-JP" altLang="en-US" dirty="0"/>
              <a:t>同じ盤面に対するモンテカルロ法の</a:t>
            </a:r>
            <a:r>
              <a:rPr lang="en-US" altLang="ja-JP" dirty="0"/>
              <a:t>AI</a:t>
            </a:r>
            <a:r>
              <a:rPr lang="ja-JP" altLang="en-US" dirty="0"/>
              <a:t>の操作と既存の</a:t>
            </a:r>
            <a:r>
              <a:rPr lang="en-US" altLang="ja-JP" dirty="0"/>
              <a:t>AI</a:t>
            </a:r>
            <a:r>
              <a:rPr lang="ja-JP" altLang="en-US" dirty="0"/>
              <a:t>の操作や人間の操作を比較し，モンテカルロ法の操作の特徴を探る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52</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514350" indent="-514350">
              <a:buFont typeface="+mj-lt"/>
              <a:buAutoNum type="arabicPeriod" startAt="3"/>
            </a:pPr>
            <a:r>
              <a:rPr lang="ja-JP" altLang="en-US" dirty="0"/>
              <a:t>試合終了時に評価するものに勝敗だけでなく領地の広さも加えてみる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53</a:t>
            </a:fld>
            <a:endParaRPr lang="ja-JP" altLang="en-US" dirty="0"/>
          </a:p>
        </p:txBody>
      </p:sp>
      <p:grpSp>
        <p:nvGrpSpPr>
          <p:cNvPr id="48" name="グループ化 47"/>
          <p:cNvGrpSpPr/>
          <p:nvPr/>
        </p:nvGrpSpPr>
        <p:grpSpPr>
          <a:xfrm>
            <a:off x="236182" y="3068853"/>
            <a:ext cx="3807877" cy="3567185"/>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01" name="テキスト ボックス 100"/>
          <p:cNvSpPr txBox="1"/>
          <p:nvPr/>
        </p:nvSpPr>
        <p:spPr>
          <a:xfrm>
            <a:off x="1408559" y="2417449"/>
            <a:ext cx="2784737" cy="584775"/>
          </a:xfrm>
          <a:prstGeom prst="rect">
            <a:avLst/>
          </a:prstGeom>
          <a:noFill/>
        </p:spPr>
        <p:txBody>
          <a:bodyPr wrap="none" rtlCol="0">
            <a:spAutoFit/>
          </a:bodyPr>
          <a:lstStyle/>
          <a:p>
            <a:r>
              <a:rPr kumimoji="1" lang="ja-JP" altLang="en-US" sz="3200" dirty="0"/>
              <a:t>同じ勝ちでも</a:t>
            </a:r>
            <a:r>
              <a:rPr kumimoji="1" lang="en-US" altLang="ja-JP" sz="3200" dirty="0"/>
              <a:t>…</a:t>
            </a:r>
            <a:endParaRPr kumimoji="1" lang="ja-JP" altLang="en-US" sz="3200" dirty="0"/>
          </a:p>
        </p:txBody>
      </p:sp>
      <p:sp>
        <p:nvSpPr>
          <p:cNvPr id="19" name="角丸四角形吹き出し 18"/>
          <p:cNvSpPr/>
          <p:nvPr/>
        </p:nvSpPr>
        <p:spPr>
          <a:xfrm>
            <a:off x="4806428" y="1356261"/>
            <a:ext cx="2927135" cy="2452039"/>
          </a:xfrm>
          <a:prstGeom prst="wedgeRoundRectCallout">
            <a:avLst>
              <a:gd name="adj1" fmla="val -119883"/>
              <a:gd name="adj2" fmla="val 1530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9" name="グループ化 48"/>
          <p:cNvGrpSpPr/>
          <p:nvPr/>
        </p:nvGrpSpPr>
        <p:grpSpPr>
          <a:xfrm>
            <a:off x="5375294" y="1540005"/>
            <a:ext cx="1800000" cy="1800000"/>
            <a:chOff x="4594860" y="1437215"/>
            <a:chExt cx="3240000" cy="3240000"/>
          </a:xfrm>
        </p:grpSpPr>
        <p:sp>
          <p:nvSpPr>
            <p:cNvPr id="50" name="正方形/長方形 49">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2" name="テキスト ボックス 101"/>
          <p:cNvSpPr txBox="1"/>
          <p:nvPr/>
        </p:nvSpPr>
        <p:spPr>
          <a:xfrm>
            <a:off x="5670046" y="3304151"/>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4" name="角丸四角形吹き出し 103"/>
          <p:cNvSpPr/>
          <p:nvPr/>
        </p:nvSpPr>
        <p:spPr>
          <a:xfrm>
            <a:off x="4802743" y="3939128"/>
            <a:ext cx="2930820" cy="2452039"/>
          </a:xfrm>
          <a:prstGeom prst="wedgeRoundRectCallout">
            <a:avLst>
              <a:gd name="adj1" fmla="val -77261"/>
              <a:gd name="adj2" fmla="val 4803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0" name="グループ化 99"/>
          <p:cNvGrpSpPr/>
          <p:nvPr/>
        </p:nvGrpSpPr>
        <p:grpSpPr>
          <a:xfrm>
            <a:off x="5325347" y="4132446"/>
            <a:ext cx="1800000" cy="1800000"/>
            <a:chOff x="4594860" y="1437215"/>
            <a:chExt cx="3240000" cy="3240000"/>
          </a:xfrm>
        </p:grpSpPr>
        <p:sp>
          <p:nvSpPr>
            <p:cNvPr id="75" name="正方形/長方形 74">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3" name="テキスト ボックス 102"/>
          <p:cNvSpPr txBox="1"/>
          <p:nvPr/>
        </p:nvSpPr>
        <p:spPr>
          <a:xfrm>
            <a:off x="5865347" y="5896592"/>
            <a:ext cx="803425" cy="461665"/>
          </a:xfrm>
          <a:prstGeom prst="rect">
            <a:avLst/>
          </a:prstGeom>
          <a:noFill/>
        </p:spPr>
        <p:txBody>
          <a:bodyPr wrap="none" rtlCol="0">
            <a:spAutoFit/>
          </a:bodyPr>
          <a:lstStyle/>
          <a:p>
            <a:r>
              <a:rPr kumimoji="1" lang="ja-JP" altLang="en-US" sz="2400" dirty="0">
                <a:solidFill>
                  <a:srgbClr val="FF0000"/>
                </a:solidFill>
              </a:rPr>
              <a:t>圧勝</a:t>
            </a:r>
          </a:p>
        </p:txBody>
      </p:sp>
      <p:sp>
        <p:nvSpPr>
          <p:cNvPr id="114" name="角丸四角形吹き出し 113"/>
          <p:cNvSpPr/>
          <p:nvPr/>
        </p:nvSpPr>
        <p:spPr>
          <a:xfrm>
            <a:off x="6945347" y="6107744"/>
            <a:ext cx="1460594" cy="461665"/>
          </a:xfrm>
          <a:prstGeom prst="wedgeRoundRectCallout">
            <a:avLst>
              <a:gd name="adj1" fmla="val -16344"/>
              <a:gd name="adj2" fmla="val 48402"/>
              <a:gd name="adj3" fmla="val 16667"/>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評価：高</a:t>
            </a:r>
          </a:p>
        </p:txBody>
      </p:sp>
      <p:sp>
        <p:nvSpPr>
          <p:cNvPr id="108" name="角丸四角形吹き出し 107"/>
          <p:cNvSpPr/>
          <p:nvPr/>
        </p:nvSpPr>
        <p:spPr>
          <a:xfrm>
            <a:off x="7031653" y="3465960"/>
            <a:ext cx="1460594" cy="461665"/>
          </a:xfrm>
          <a:prstGeom prst="wedgeRoundRectCallout">
            <a:avLst>
              <a:gd name="adj1" fmla="val -16344"/>
              <a:gd name="adj2" fmla="val 48402"/>
              <a:gd name="adj3" fmla="val 16667"/>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評価：低</a:t>
            </a:r>
          </a:p>
        </p:txBody>
      </p:sp>
      <p:cxnSp>
        <p:nvCxnSpPr>
          <p:cNvPr id="35" name="直線矢印コネクタ 34">
            <a:extLst>
              <a:ext uri="{FF2B5EF4-FFF2-40B4-BE49-F238E27FC236}">
                <a16:creationId xmlns:a16="http://schemas.microsoft.com/office/drawing/2014/main" id="{B498D76F-E10E-4793-8E52-4970EF7B5094}"/>
              </a:ext>
            </a:extLst>
          </p:cNvPr>
          <p:cNvCxnSpPr>
            <a:cxnSpLocks/>
          </p:cNvCxnSpPr>
          <p:nvPr/>
        </p:nvCxnSpPr>
        <p:spPr>
          <a:xfrm flipH="1">
            <a:off x="2751909" y="3160005"/>
            <a:ext cx="348301" cy="3117337"/>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a16="http://schemas.microsoft.com/office/drawing/2014/main" id="{A60593D9-EF04-47B8-A5AF-0AF7A61152E7}"/>
              </a:ext>
            </a:extLst>
          </p:cNvPr>
          <p:cNvCxnSpPr>
            <a:cxnSpLocks/>
          </p:cNvCxnSpPr>
          <p:nvPr/>
        </p:nvCxnSpPr>
        <p:spPr>
          <a:xfrm>
            <a:off x="3376785" y="3050546"/>
            <a:ext cx="580696" cy="3220624"/>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par>
                                <p:cTn id="13" presetID="22" presetClass="entr" presetSubtype="1"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par>
                                <p:cTn id="16" presetID="22" presetClass="entr" presetSubtype="1" fill="hold" nodeType="withEffect">
                                  <p:stCondLst>
                                    <p:cond delay="0"/>
                                  </p:stCondLst>
                                  <p:childTnLst>
                                    <p:set>
                                      <p:cBhvr>
                                        <p:cTn id="17" dur="1" fill="hold">
                                          <p:stCondLst>
                                            <p:cond delay="0"/>
                                          </p:stCondLst>
                                        </p:cTn>
                                        <p:tgtEl>
                                          <p:spTgt spid="105"/>
                                        </p:tgtEl>
                                        <p:attrNameLst>
                                          <p:attrName>style.visibility</p:attrName>
                                        </p:attrNameLst>
                                      </p:cBhvr>
                                      <p:to>
                                        <p:strVal val="visible"/>
                                      </p:to>
                                    </p:set>
                                    <p:animEffect transition="in" filter="wipe(up)">
                                      <p:cBhvr>
                                        <p:cTn id="18" dur="500"/>
                                        <p:tgtEl>
                                          <p:spTgt spid="10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wipe(left)">
                                      <p:cBhvr>
                                        <p:cTn id="36" dur="500"/>
                                        <p:tgtEl>
                                          <p:spTgt spid="10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fade">
                                      <p:cBhvr>
                                        <p:cTn id="41" dur="500"/>
                                        <p:tgtEl>
                                          <p:spTgt spid="10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fade">
                                      <p:cBhvr>
                                        <p:cTn id="44" dur="500"/>
                                        <p:tgtEl>
                                          <p:spTgt spid="10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14"/>
                                        </p:tgtEl>
                                        <p:attrNameLst>
                                          <p:attrName>style.visibility</p:attrName>
                                        </p:attrNameLst>
                                      </p:cBhvr>
                                      <p:to>
                                        <p:strVal val="visible"/>
                                      </p:to>
                                    </p:set>
                                    <p:animEffect transition="in" filter="wipe(down)">
                                      <p:cBhvr>
                                        <p:cTn id="49" dur="500"/>
                                        <p:tgtEl>
                                          <p:spTgt spid="11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wipe(down)">
                                      <p:cBhvr>
                                        <p:cTn id="5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9" grpId="0" animBg="1"/>
      <p:bldP spid="102" grpId="0"/>
      <p:bldP spid="104" grpId="0" animBg="1"/>
      <p:bldP spid="103" grpId="0"/>
      <p:bldP spid="114" grpId="0" animBg="1"/>
      <p:bldP spid="10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54</a:t>
            </a:fld>
            <a:endParaRPr lang="ja-JP" altLang="en-US" dirty="0"/>
          </a:p>
        </p:txBody>
      </p:sp>
      <p:sp>
        <p:nvSpPr>
          <p:cNvPr id="39" name="コンテンツ プレースホルダー 2"/>
          <p:cNvSpPr>
            <a:spLocks noGrp="1"/>
          </p:cNvSpPr>
          <p:nvPr>
            <p:ph idx="1"/>
          </p:nvPr>
        </p:nvSpPr>
        <p:spPr>
          <a:xfrm>
            <a:off x="822959" y="758815"/>
            <a:ext cx="7543801" cy="6099185"/>
          </a:xfrm>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514350" lvl="0" indent="-514350">
              <a:buFont typeface="+mj-lt"/>
              <a:buAutoNum type="arabicPeriod"/>
            </a:pPr>
            <a:r>
              <a:rPr lang="ja-JP" altLang="en-US" dirty="0">
                <a:solidFill>
                  <a:prstClr val="black"/>
                </a:solidFill>
              </a:rPr>
              <a:t>モンテカルロ法の改善アルゴリズムを応用して強くなるか確かめてみる</a:t>
            </a:r>
            <a:endParaRPr lang="en-US" altLang="ja-JP" dirty="0">
              <a:solidFill>
                <a:prstClr val="black"/>
              </a:solidFill>
            </a:endParaRPr>
          </a:p>
          <a:p>
            <a:pPr marL="514350" lvl="0" indent="-514350">
              <a:buFont typeface="+mj-lt"/>
              <a:buAutoNum type="arabicPeriod"/>
            </a:pPr>
            <a:r>
              <a:rPr lang="ja-JP" altLang="en-US" dirty="0">
                <a:solidFill>
                  <a:prstClr val="black"/>
                </a:solidFill>
              </a:rPr>
              <a:t>同じ盤面に対するモンテカルロ法の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と既存の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や人間の</a:t>
            </a:r>
            <a:r>
              <a:rPr lang="ja-JP" altLang="en-US" dirty="0"/>
              <a:t>操作</a:t>
            </a:r>
            <a:r>
              <a:rPr lang="ja-JP" altLang="en-US" dirty="0">
                <a:solidFill>
                  <a:prstClr val="black"/>
                </a:solidFill>
              </a:rPr>
              <a:t>を比較し，　　　モンテカルロ法の</a:t>
            </a:r>
            <a:r>
              <a:rPr lang="ja-JP" altLang="en-US" dirty="0"/>
              <a:t>操作</a:t>
            </a:r>
            <a:r>
              <a:rPr lang="ja-JP" altLang="en-US" dirty="0">
                <a:solidFill>
                  <a:prstClr val="black"/>
                </a:solidFill>
              </a:rPr>
              <a:t>の特徴を探る</a:t>
            </a:r>
            <a:endParaRPr lang="en-US" altLang="ja-JP" dirty="0">
              <a:solidFill>
                <a:prstClr val="black"/>
              </a:solidFill>
            </a:endParaRPr>
          </a:p>
          <a:p>
            <a:pPr marL="514350" lvl="0" indent="-514350">
              <a:buFont typeface="+mj-lt"/>
              <a:buAutoNum type="arabicPeriod"/>
            </a:pPr>
            <a:r>
              <a:rPr lang="ja-JP" altLang="en-US" dirty="0">
                <a:solidFill>
                  <a:prstClr val="black"/>
                </a:solidFill>
              </a:rPr>
              <a:t>試合終了時に評価するものに勝敗だけでなく領地の広さも加えてみる</a:t>
            </a:r>
          </a:p>
          <a:p>
            <a:endParaRPr lang="en-US" altLang="ja-JP" sz="4400" dirty="0">
              <a:solidFill>
                <a:srgbClr val="FF0000"/>
              </a:solidFill>
            </a:endParaRPr>
          </a:p>
          <a:p>
            <a:r>
              <a:rPr lang="ja-JP" altLang="en-US" sz="4400" dirty="0"/>
              <a:t>　</a:t>
            </a:r>
          </a:p>
        </p:txBody>
      </p:sp>
    </p:spTree>
    <p:extLst>
      <p:ext uri="{BB962C8B-B14F-4D97-AF65-F5344CB8AC3E}">
        <p14:creationId xmlns:p14="http://schemas.microsoft.com/office/powerpoint/2010/main" val="3091036422"/>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1252865"/>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33" name="正方形/長方形 32">
            <a:extLst>
              <a:ext uri="{FF2B5EF4-FFF2-40B4-BE49-F238E27FC236}">
                <a16:creationId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角丸四角形吹き出し 37">
            <a:extLst>
              <a:ext uri="{FF2B5EF4-FFF2-40B4-BE49-F238E27FC236}">
                <a16:creationId xmlns:a16="http://schemas.microsoft.com/office/drawing/2014/main" id="{7BE19FD7-B52D-4CDA-9A36-3D57A2E99450}"/>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55"/>
                                        </p:tgtEl>
                                        <p:attrNameLst>
                                          <p:attrName>fillcolor</p:attrName>
                                        </p:attrNameLst>
                                      </p:cBhvr>
                                      <p:to>
                                        <a:srgbClr val="7030A0"/>
                                      </p:to>
                                    </p:animClr>
                                    <p:set>
                                      <p:cBhvr>
                                        <p:cTn id="26" dur="2000" fill="hold"/>
                                        <p:tgtEl>
                                          <p:spTgt spid="55"/>
                                        </p:tgtEl>
                                        <p:attrNameLst>
                                          <p:attrName>fill.type</p:attrName>
                                        </p:attrNameLst>
                                      </p:cBhvr>
                                      <p:to>
                                        <p:strVal val="solid"/>
                                      </p:to>
                                    </p:set>
                                    <p:set>
                                      <p:cBhvr>
                                        <p:cTn id="27" dur="2000" fill="hold"/>
                                        <p:tgtEl>
                                          <p:spTgt spid="55"/>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56"/>
                                        </p:tgtEl>
                                        <p:attrNameLst>
                                          <p:attrName>fillcolor</p:attrName>
                                        </p:attrNameLst>
                                      </p:cBhvr>
                                      <p:to>
                                        <a:srgbClr val="7030A0"/>
                                      </p:to>
                                    </p:animClr>
                                    <p:set>
                                      <p:cBhvr>
                                        <p:cTn id="30" dur="2000" fill="hold"/>
                                        <p:tgtEl>
                                          <p:spTgt spid="56"/>
                                        </p:tgtEl>
                                        <p:attrNameLst>
                                          <p:attrName>fill.type</p:attrName>
                                        </p:attrNameLst>
                                      </p:cBhvr>
                                      <p:to>
                                        <p:strVal val="solid"/>
                                      </p:to>
                                    </p:set>
                                    <p:set>
                                      <p:cBhvr>
                                        <p:cTn id="31" dur="2000" fill="hold"/>
                                        <p:tgtEl>
                                          <p:spTgt spid="5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lang="en-US" altLang="ja-JP" dirty="0"/>
          </a:p>
          <a:p>
            <a:r>
              <a:rPr kumimoji="1" lang="ja-JP" altLang="en-US" dirty="0"/>
              <a:t>このように囲んでしまえば相手にとられなくなる</a:t>
            </a:r>
            <a:endParaRPr kumimoji="1" lang="en-US" altLang="ja-JP" dirty="0"/>
          </a:p>
          <a:p>
            <a:r>
              <a:rPr kumimoji="1" lang="ja-JP" altLang="en-US" dirty="0"/>
              <a:t>　→マスを広く囲むことを狙う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a16="http://schemas.microsoft.com/office/drawing/2014/main"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8" name="角丸四角形吹き出し 37">
            <a:extLst>
              <a:ext uri="{FF2B5EF4-FFF2-40B4-BE49-F238E27FC236}">
                <a16:creationId xmlns:a16="http://schemas.microsoft.com/office/drawing/2014/main" id="{01A7C8BE-C820-485A-8A9A-009D7070027B}"/>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3032</TotalTime>
  <Words>2258</Words>
  <Application>Microsoft Office PowerPoint</Application>
  <PresentationFormat>画面に合わせる (4:3)</PresentationFormat>
  <Paragraphs>539</Paragraphs>
  <Slides>54</Slides>
  <Notes>19</Notes>
  <HiddenSlides>13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54</vt:i4>
      </vt:variant>
    </vt:vector>
  </HeadingPairs>
  <TitlesOfParts>
    <vt:vector size="60" baseType="lpstr">
      <vt:lpstr>HGP明朝B</vt:lpstr>
      <vt:lpstr>Arial</vt:lpstr>
      <vt:lpstr>Calibri</vt:lpstr>
      <vt:lpstr>Cambria Math</vt:lpstr>
      <vt:lpstr>Times New Roman</vt:lpstr>
      <vt:lpstr>Office Theme</vt:lpstr>
      <vt:lpstr>モンテカルロ法に基づく Flood-Itの対戦アルゴリズムに関する研究</vt:lpstr>
      <vt:lpstr>Flood-It　とは</vt:lpstr>
      <vt:lpstr>Flood-It　とは</vt:lpstr>
      <vt:lpstr>Flood-It　とは</vt:lpstr>
      <vt:lpstr>既知の結果</vt:lpstr>
      <vt:lpstr>二人用Flood-It</vt:lpstr>
      <vt:lpstr>二人用Flood-It</vt:lpstr>
      <vt:lpstr>二人用Flood-Itで考えられる戦略</vt:lpstr>
      <vt:lpstr>二人用Flood-Itで考えられる戦略</vt:lpstr>
      <vt:lpstr>現在のAI</vt:lpstr>
      <vt:lpstr>今回の試み</vt:lpstr>
      <vt:lpstr>モンテカルロ法　とは</vt:lpstr>
      <vt:lpstr>モンテカルロ法　とは</vt:lpstr>
      <vt:lpstr>モンテカルロ法　とは</vt:lpstr>
      <vt:lpstr>モンテカルロ法の特徴</vt:lpstr>
      <vt:lpstr>今回の内容</vt:lpstr>
      <vt:lpstr>類似したゲーム</vt:lpstr>
      <vt:lpstr>問題として定式化</vt:lpstr>
      <vt:lpstr>ルール3の動機</vt:lpstr>
      <vt:lpstr>ルール3の動機</vt:lpstr>
      <vt:lpstr>ルール3の動機</vt:lpstr>
      <vt:lpstr>問題として定式化</vt:lpstr>
      <vt:lpstr>Honey-Beeの既知の結果</vt:lpstr>
      <vt:lpstr>実験の条件</vt:lpstr>
      <vt:lpstr>8手読みアルゴリズム</vt:lpstr>
      <vt:lpstr>PowerPoint プレゼンテーション</vt:lpstr>
      <vt:lpstr>PowerPoint プレゼンテーション</vt:lpstr>
      <vt:lpstr>PowerPoint プレゼンテーション</vt:lpstr>
      <vt:lpstr>実験の条件</vt:lpstr>
      <vt:lpstr>実験結果</vt:lpstr>
      <vt:lpstr>今後の課題</vt:lpstr>
      <vt:lpstr>問題の盤面</vt:lpstr>
      <vt:lpstr>問題の盤面</vt:lpstr>
      <vt:lpstr>問題の盤面</vt:lpstr>
      <vt:lpstr>playout数と勝率の関係</vt:lpstr>
      <vt:lpstr>現在のAI</vt:lpstr>
      <vt:lpstr>ああ</vt:lpstr>
      <vt:lpstr>Flood-ItのAIの作成</vt:lpstr>
      <vt:lpstr>当面の</vt:lpstr>
      <vt:lpstr>AIの強化</vt:lpstr>
      <vt:lpstr>AIの強化</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当面の目標</vt:lpstr>
      <vt:lpstr>AIの強化</vt:lpstr>
      <vt:lpstr>AIの強化</vt:lpstr>
      <vt:lpstr>AIの強化</vt:lpstr>
      <vt:lpstr>AIの強化</vt:lpstr>
      <vt:lpstr>当面の目標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将也 小田</cp:lastModifiedBy>
  <cp:revision>205</cp:revision>
  <dcterms:created xsi:type="dcterms:W3CDTF">2018-10-26T05:41:54Z</dcterms:created>
  <dcterms:modified xsi:type="dcterms:W3CDTF">2018-12-04T16:41:13Z</dcterms:modified>
</cp:coreProperties>
</file>