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299" r:id="rId71"/>
    <p:sldId id="313" r:id="rId72"/>
    <p:sldId id="307" r:id="rId73"/>
    <p:sldId id="310"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77" d="100"/>
          <a:sy n="77" d="100"/>
        </p:scale>
        <p:origin x="68" y="116"/>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2408"/>
        <c:axId val="336940448"/>
      </c:scatterChart>
      <c:valAx>
        <c:axId val="3369424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448"/>
        <c:crosses val="autoZero"/>
        <c:crossBetween val="midCat"/>
        <c:majorUnit val="500"/>
        <c:minorUnit val="250"/>
      </c:valAx>
      <c:valAx>
        <c:axId val="3369404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24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0840"/>
        <c:axId val="336941232"/>
      </c:scatterChart>
      <c:valAx>
        <c:axId val="33694084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1232"/>
        <c:crosses val="autoZero"/>
        <c:crossBetween val="midCat"/>
        <c:majorUnit val="500"/>
        <c:minorUnit val="250"/>
      </c:valAx>
      <c:valAx>
        <c:axId val="33694123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08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37312"/>
        <c:axId val="336938096"/>
      </c:scatterChart>
      <c:valAx>
        <c:axId val="3369373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8096"/>
        <c:crosses val="autoZero"/>
        <c:crossBetween val="midCat"/>
        <c:majorUnit val="500"/>
        <c:minorUnit val="250"/>
      </c:valAx>
      <c:valAx>
        <c:axId val="3369380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73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8880"/>
        <c:axId val="336940056"/>
      </c:scatterChart>
      <c:valAx>
        <c:axId val="3369388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056"/>
        <c:crosses val="autoZero"/>
        <c:crossBetween val="midCat"/>
        <c:majorUnit val="500"/>
        <c:minorUnit val="250"/>
      </c:valAx>
      <c:valAx>
        <c:axId val="33694005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88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4960"/>
        <c:axId val="336936136"/>
      </c:scatterChart>
      <c:valAx>
        <c:axId val="33693496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6136"/>
        <c:crosses val="autoZero"/>
        <c:crossBetween val="midCat"/>
        <c:majorUnit val="500"/>
        <c:minorUnit val="250"/>
      </c:valAx>
      <c:valAx>
        <c:axId val="3369361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49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36939272"/>
        <c:axId val="336939664"/>
      </c:scatterChart>
      <c:valAx>
        <c:axId val="33693927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9664"/>
        <c:crosses val="autoZero"/>
        <c:crossBetween val="midCat"/>
        <c:majorUnit val="500"/>
        <c:minorUnit val="250"/>
      </c:valAx>
      <c:valAx>
        <c:axId val="3369396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92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25744"/>
        <c:axId val="336923000"/>
      </c:scatterChart>
      <c:valAx>
        <c:axId val="3369257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23000"/>
        <c:crosses val="autoZero"/>
        <c:crossBetween val="midCat"/>
        <c:majorUnit val="500"/>
        <c:minorUnit val="250"/>
      </c:valAx>
      <c:valAx>
        <c:axId val="3369230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2574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数手先で評価値が最大になる手を選択．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fade">
                                      <p:cBhvr>
                                        <p:cTn id="39"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数手先まで操作を進め，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数手先まで操作を進め，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一番評価値が高くなる操作を選ぶ．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a16="http://schemas.microsoft.com/office/drawing/2014/main"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選択の精度が上がっていき，</a:t>
            </a:r>
            <a:r>
              <a:rPr lang="ja-JP" altLang="en-US" dirty="0">
                <a:solidFill>
                  <a:srgbClr val="FF0000"/>
                </a:solidFill>
              </a:rPr>
              <a:t>実際の勝率が高い操作</a:t>
            </a:r>
            <a:r>
              <a:rPr lang="ja-JP" altLang="en-US" dirty="0"/>
              <a:t>を選べるようになっていった．</a:t>
            </a:r>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mc:Choice xmlns:a14="http://schemas.microsoft.com/office/drawing/2010/main" Requires="a14">
          <p:sp>
            <p:nvSpPr>
              <p:cNvPr id="7" name="角丸四角形吹き出し 39">
                <a:extLst>
                  <a:ext uri="{FF2B5EF4-FFF2-40B4-BE49-F238E27FC236}">
                    <a16:creationId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mc:Choice xmlns:a14="http://schemas.microsoft.com/office/drawing/2010/main" Requires="a14">
            <p:sp>
              <p:nvSpPr>
                <p:cNvPr id="197" name="テキスト ボックス 196">
                  <a:extLst>
                    <a:ext uri="{FF2B5EF4-FFF2-40B4-BE49-F238E27FC236}">
                      <a16:creationId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8" name="テキスト ボックス 197">
                  <a:extLst>
                    <a:ext uri="{FF2B5EF4-FFF2-40B4-BE49-F238E27FC236}">
                      <a16:creationId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mc:Choice xmlns:a14="http://schemas.microsoft.com/office/drawing/2010/main" Requires="a14">
            <p:sp>
              <p:nvSpPr>
                <p:cNvPr id="199" name="テキスト ボックス 198">
                  <a:extLst>
                    <a:ext uri="{FF2B5EF4-FFF2-40B4-BE49-F238E27FC236}">
                      <a16:creationId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m:t>
                      </m:r>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+1</m:t>
                          </m:r>
                        </m:e>
                      </m:d>
                      <m:r>
                        <a:rPr lang="en-US" altLang="ja-JP" sz="2800" b="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m:t>
                      </m:r>
                      <m:r>
                        <a:rPr lang="en-US" altLang="ja-JP" sz="2800" b="1" i="1" smtClean="0">
                          <a:solidFill>
                            <a:srgbClr val="FF0000"/>
                          </a:solidFill>
                          <a:latin typeface="Cambria Math" panose="02040503050406030204" pitchFamily="18" charset="0"/>
                          <a:ea typeface="Cambria Math" panose="02040503050406030204" pitchFamily="18" charset="0"/>
                        </a:rPr>
                        <m:t>𝟏𝟓</m:t>
                      </m:r>
                      <m:r>
                        <a:rPr lang="en-US" altLang="ja-JP" sz="2800" b="1" i="1" smtClean="0">
                          <a:solidFill>
                            <a:srgbClr val="FF0000"/>
                          </a:solidFill>
                          <a:latin typeface="Cambria Math" panose="02040503050406030204" pitchFamily="18" charset="0"/>
                          <a:ea typeface="Cambria Math" panose="02040503050406030204" pitchFamily="18" charset="0"/>
                        </a:rPr>
                        <m:t>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up)">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wipe(left)">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m:t>
                    </m:r>
                    <m:r>
                      <a:rPr lang="en-US" altLang="ja-JP" sz="2800" b="1" i="1" smtClean="0">
                        <a:solidFill>
                          <a:srgbClr val="FF0000"/>
                        </a:solidFill>
                        <a:latin typeface="Cambria Math" panose="02040503050406030204" pitchFamily="18" charset="0"/>
                        <a:ea typeface="Cambria Math" panose="02040503050406030204" pitchFamily="18" charset="0"/>
                      </a:rPr>
                      <m:t>𝟏𝟓</m:t>
                    </m:r>
                    <m:r>
                      <a:rPr lang="en-US" altLang="ja-JP" sz="2800" b="1" i="1" smtClean="0">
                        <a:solidFill>
                          <a:srgbClr val="FF0000"/>
                        </a:solidFill>
                        <a:latin typeface="Cambria Math" panose="02040503050406030204" pitchFamily="18" charset="0"/>
                        <a:ea typeface="Cambria Math" panose="02040503050406030204" pitchFamily="18" charset="0"/>
                      </a:rPr>
                      <m:t>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プレイヤーの勝敗を決定する問題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5427</TotalTime>
  <Words>3768</Words>
  <Application>Microsoft Office PowerPoint</Application>
  <PresentationFormat>画面に合わせる (4:3)</PresentationFormat>
  <Paragraphs>929</Paragraphs>
  <Slides>83</Slides>
  <Notes>26</Notes>
  <HiddenSlides>13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83</vt:i4>
      </vt:variant>
    </vt:vector>
  </HeadingPairs>
  <TitlesOfParts>
    <vt:vector size="88" baseType="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331</cp:revision>
  <dcterms:created xsi:type="dcterms:W3CDTF">2018-10-26T05:41:54Z</dcterms:created>
  <dcterms:modified xsi:type="dcterms:W3CDTF">2018-12-09T14:27:13Z</dcterms:modified>
</cp:coreProperties>
</file>