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9" r:id="rId3"/>
    <p:sldId id="267" r:id="rId4"/>
    <p:sldId id="265" r:id="rId5"/>
    <p:sldId id="260" r:id="rId6"/>
    <p:sldId id="261" r:id="rId7"/>
    <p:sldId id="268" r:id="rId8"/>
    <p:sldId id="269" r:id="rId9"/>
    <p:sldId id="270" r:id="rId10"/>
    <p:sldId id="262" r:id="rId11"/>
    <p:sldId id="272" r:id="rId12"/>
    <p:sldId id="271" r:id="rId13"/>
    <p:sldId id="26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0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定式化って言っていいのか？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a:t>
            </a:r>
            <a:r>
              <a:rPr kumimoji="1" lang="en-US" altLang="ja-JP" dirty="0" smtClean="0"/>
              <a:t>OC</a:t>
            </a:r>
            <a:r>
              <a:rPr kumimoji="1" lang="ja-JP" altLang="en-US" dirty="0" smtClean="0"/>
              <a:t>の説明スライドやゲーム画像から持ってきていいのか？</a:t>
            </a:r>
            <a:endParaRPr kumimoji="1" lang="en-US" altLang="ja-JP" dirty="0" smtClean="0"/>
          </a:p>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今の</a:t>
            </a:r>
            <a:r>
              <a:rPr kumimoji="1" lang="en-US" altLang="ja-JP" dirty="0" smtClean="0"/>
              <a:t>AI</a:t>
            </a:r>
            <a:r>
              <a:rPr kumimoji="1" lang="ja-JP" altLang="en-US" dirty="0" smtClean="0"/>
              <a:t>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丸</a:t>
            </a:r>
            <a:r>
              <a:rPr kumimoji="1" lang="ja-JP" altLang="en-US" dirty="0" err="1" smtClean="0"/>
              <a:t>ばつ</a:t>
            </a:r>
            <a:r>
              <a:rPr kumimoji="1" lang="ja-JP" altLang="en-US" dirty="0" smtClean="0"/>
              <a:t>追加していく</a:t>
            </a:r>
            <a:endParaRPr kumimoji="1" lang="en-US" altLang="ja-JP" dirty="0" smtClean="0"/>
          </a:p>
          <a:p>
            <a:r>
              <a:rPr kumimoji="1" lang="ja-JP" altLang="en-US" dirty="0" smtClean="0"/>
              <a:t>しかし増えすぎると計算時間がかかる</a:t>
            </a:r>
            <a:endParaRPr kumimoji="1" lang="en-US" altLang="ja-JP" dirty="0" smtClean="0"/>
          </a:p>
          <a:p>
            <a:r>
              <a:rPr kumimoji="1" lang="ja-JP" altLang="en-US" dirty="0" smtClean="0"/>
              <a:t>→定数時間で効率よく試したい</a:t>
            </a:r>
            <a:endParaRPr kumimoji="1" lang="en-US" altLang="ja-JP" dirty="0" smtClean="0"/>
          </a:p>
          <a:p>
            <a:r>
              <a:rPr kumimoji="1" lang="ja-JP" altLang="en-US" dirty="0" smtClean="0"/>
              <a:t>→</a:t>
            </a:r>
            <a:r>
              <a:rPr kumimoji="1" lang="en-US" altLang="ja-JP" dirty="0" smtClean="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a:xfrm>
            <a:off x="822959" y="758816"/>
            <a:ext cx="7543801" cy="812810"/>
          </a:xfrm>
        </p:spPr>
        <p:txBody>
          <a:bodyPr/>
          <a:lstStyle/>
          <a:p>
            <a:r>
              <a:rPr kumimoji="1" lang="ja-JP" altLang="en-US" dirty="0" smtClean="0"/>
              <a:t>シミュレーションや数値計算を乱数を用いて行う手法の総称．</a:t>
            </a:r>
            <a:endParaRPr kumimoji="1" lang="en-US" altLang="ja-JP" dirty="0" smtClean="0"/>
          </a:p>
          <a:p>
            <a:r>
              <a:rPr lang="ja-JP" altLang="en-US" dirty="0" smtClean="0"/>
              <a:t>こ</a:t>
            </a:r>
            <a:r>
              <a:rPr lang="ja-JP" altLang="en-US" dirty="0"/>
              <a:t>の</a:t>
            </a:r>
            <a:r>
              <a:rPr kumimoji="1" lang="ja-JP" altLang="en-US" dirty="0" smtClean="0"/>
              <a:t>ゲームにおいては</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ある盤面からゲーム終了までの操作をランダムに選び，次に取りうる行動ごとの勝率を求める．</a:t>
            </a:r>
            <a:endParaRPr kumimoji="1" lang="ja-JP" altLang="en-US" sz="2800" dirty="0"/>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28" name="円/楕円 27"/>
          <p:cNvSpPr/>
          <p:nvPr/>
        </p:nvSpPr>
        <p:spPr>
          <a:xfrm>
            <a:off x="3790938" y="3851644"/>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
        <p:nvSpPr>
          <p:cNvPr id="45" name="正方形/長方形 44"/>
          <p:cNvSpPr/>
          <p:nvPr/>
        </p:nvSpPr>
        <p:spPr>
          <a:xfrm>
            <a:off x="5777508" y="3494176"/>
            <a:ext cx="2974605" cy="2897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en-US" altLang="ja-JP" dirty="0" smtClean="0"/>
          </a:p>
          <a:p>
            <a:pPr algn="ctr"/>
            <a:r>
              <a:rPr lang="ja-JP" altLang="en-US" dirty="0"/>
              <a:t>選択</a:t>
            </a:r>
            <a:r>
              <a:rPr lang="ja-JP" altLang="en-US" dirty="0" smtClean="0"/>
              <a:t>した色によって変える</a:t>
            </a:r>
            <a:endParaRPr kumimoji="1" lang="ja-JP" altLang="en-US" dirty="0"/>
          </a:p>
        </p:txBody>
      </p:sp>
      <p:sp>
        <p:nvSpPr>
          <p:cNvPr id="5" name="角丸四角形 4"/>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6" name="角丸四角形 45"/>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0070C0"/>
                </a:solidFill>
              </a:rPr>
              <a:t>低</a:t>
            </a:r>
            <a:endParaRPr kumimoji="1" lang="ja-JP" altLang="en-US" dirty="0">
              <a:solidFill>
                <a:srgbClr val="0070C0"/>
              </a:solidFill>
            </a:endParaRPr>
          </a:p>
        </p:txBody>
      </p:sp>
      <p:sp>
        <p:nvSpPr>
          <p:cNvPr id="47" name="角丸四角形吹き出し 46"/>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FF0000"/>
                </a:solidFill>
              </a:rPr>
              <a:t>高</a:t>
            </a:r>
            <a:endParaRPr kumimoji="1" lang="ja-JP" altLang="en-US" dirty="0">
              <a:solidFill>
                <a:srgbClr val="FF0000"/>
              </a:solidFill>
            </a:endParaRPr>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ゲーム終了まで試す回数は多い方が良い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12" name="円/楕円 11"/>
          <p:cNvSpPr/>
          <p:nvPr/>
        </p:nvSpPr>
        <p:spPr>
          <a:xfrm>
            <a:off x="3790938" y="3851644"/>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0070C0"/>
                </a:solidFill>
              </a:rPr>
              <a:t>低</a:t>
            </a:r>
            <a:endParaRPr kumimoji="1" lang="ja-JP" altLang="en-US" dirty="0">
              <a:solidFill>
                <a:srgbClr val="0070C0"/>
              </a:solidFill>
            </a:endParaRP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勝率：</a:t>
            </a:r>
            <a:r>
              <a:rPr kumimoji="1" lang="ja-JP" altLang="en-US" dirty="0" smtClean="0">
                <a:solidFill>
                  <a:srgbClr val="FF0000"/>
                </a:solidFill>
              </a:rPr>
              <a:t>高</a:t>
            </a:r>
            <a:endParaRPr kumimoji="1" lang="ja-JP" altLang="en-US" dirty="0">
              <a:solidFill>
                <a:srgbClr val="FF0000"/>
              </a:solidFill>
            </a:endParaRPr>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モンテカルロ法の利点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評価関数が必要ない→汎用性が高い</a:t>
            </a:r>
            <a:endParaRPr lang="en-US" altLang="ja-JP" dirty="0" smtClean="0"/>
          </a:p>
          <a:p>
            <a:r>
              <a:rPr lang="ja-JP" altLang="en-US" dirty="0" smtClean="0"/>
              <a:t>囲碁ではすでにモンテカルロ法を利用した</a:t>
            </a:r>
            <a:r>
              <a:rPr lang="en-US" altLang="ja-JP" dirty="0" smtClean="0"/>
              <a:t>AI</a:t>
            </a:r>
            <a:r>
              <a:rPr lang="ja-JP" altLang="en-US" dirty="0" smtClean="0"/>
              <a:t>が結果を出している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rgbClr val="FF0000"/>
                </a:solidFill>
              </a:rPr>
              <a:t>Flood-It</a:t>
            </a:r>
            <a:r>
              <a:rPr lang="ja-JP" altLang="en-US" dirty="0" smtClean="0">
                <a:solidFill>
                  <a:srgbClr val="FF0000"/>
                </a:solidFill>
              </a:rPr>
              <a:t>の</a:t>
            </a:r>
            <a:r>
              <a:rPr lang="en-US" altLang="ja-JP" dirty="0" smtClean="0">
                <a:solidFill>
                  <a:srgbClr val="FF0000"/>
                </a:solidFill>
              </a:rPr>
              <a:t>AI</a:t>
            </a:r>
            <a:r>
              <a:rPr lang="ja-JP" altLang="en-US" dirty="0" smtClean="0">
                <a:solidFill>
                  <a:srgbClr val="FF0000"/>
                </a:solidFill>
              </a:rPr>
              <a:t>の作成</a:t>
            </a:r>
            <a:endParaRPr lang="en-US" altLang="ja-JP" dirty="0" smtClean="0">
              <a:solidFill>
                <a:srgbClr val="FF0000"/>
              </a:solidFill>
            </a:endParaRPr>
          </a:p>
          <a:p>
            <a:pPr marL="457200" indent="-457200">
              <a:buFont typeface="Arial" panose="020B0604020202020204" pitchFamily="34" charset="0"/>
              <a:buChar char="•"/>
            </a:pPr>
            <a:r>
              <a:rPr lang="ja-JP" altLang="en-US" dirty="0" smtClean="0"/>
              <a:t>モンテカルロ法の</a:t>
            </a:r>
            <a:r>
              <a:rPr lang="en-US" altLang="ja-JP" dirty="0" smtClean="0"/>
              <a:t>AI</a:t>
            </a:r>
            <a:r>
              <a:rPr lang="ja-JP" altLang="en-US" dirty="0" smtClean="0"/>
              <a:t>のプログラム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a:t>
            </a:r>
            <a:r>
              <a:rPr lang="ja-JP" altLang="en-US" dirty="0" smtClean="0"/>
              <a:t>する</a:t>
            </a:r>
            <a:endParaRPr lang="en-US" altLang="ja-JP" dirty="0" smtClean="0"/>
          </a:p>
          <a:p>
            <a:r>
              <a:rPr lang="en-US" altLang="ja-JP" dirty="0" smtClean="0">
                <a:solidFill>
                  <a:srgbClr val="FF0000"/>
                </a:solidFill>
              </a:rPr>
              <a:t>AI</a:t>
            </a:r>
            <a:r>
              <a:rPr lang="ja-JP" altLang="en-US" dirty="0" smtClean="0">
                <a:solidFill>
                  <a:srgbClr val="FF0000"/>
                </a:solidFill>
              </a:rPr>
              <a:t>の強化</a:t>
            </a:r>
            <a:endParaRPr lang="ja-JP" altLang="en-US" dirty="0">
              <a:solidFill>
                <a:srgbClr val="FF0000"/>
              </a:solidFill>
            </a:endParaRPr>
          </a:p>
          <a:p>
            <a:pPr marL="457200" indent="-457200">
              <a:buFont typeface="Arial" panose="020B0604020202020204" pitchFamily="34" charset="0"/>
              <a:buChar char="•"/>
            </a:pPr>
            <a:r>
              <a:rPr lang="ja-JP" altLang="en-US" dirty="0" smtClean="0"/>
              <a:t>同じ</a:t>
            </a:r>
            <a:r>
              <a:rPr lang="ja-JP" altLang="en-US" dirty="0"/>
              <a:t>盤面に対するモンテカルロ法</a:t>
            </a:r>
            <a:r>
              <a:rPr lang="ja-JP" altLang="en-US" dirty="0" smtClean="0"/>
              <a:t>の</a:t>
            </a:r>
            <a:r>
              <a:rPr lang="en-US" altLang="ja-JP" dirty="0" smtClean="0"/>
              <a:t>AI</a:t>
            </a:r>
            <a:r>
              <a:rPr lang="ja-JP" altLang="en-US" dirty="0" smtClean="0"/>
              <a:t>の選択と</a:t>
            </a:r>
            <a:r>
              <a:rPr lang="ja-JP" altLang="en-US" dirty="0"/>
              <a:t>現在の</a:t>
            </a:r>
            <a:r>
              <a:rPr lang="ja-JP" altLang="en-US" dirty="0" smtClean="0"/>
              <a:t>最強の</a:t>
            </a:r>
            <a:r>
              <a:rPr lang="en-US" altLang="ja-JP" dirty="0" smtClean="0"/>
              <a:t>AI</a:t>
            </a:r>
            <a:r>
              <a:rPr lang="ja-JP" altLang="en-US" dirty="0" smtClean="0"/>
              <a:t>の選択や人間の選択を比較し，モンテカルロ法の選択の特徴を探る</a:t>
            </a:r>
            <a:endParaRPr lang="en-US" altLang="ja-JP" dirty="0" smtClean="0"/>
          </a:p>
          <a:p>
            <a:pPr marL="457200" indent="-457200">
              <a:buFont typeface="Arial" panose="020B0604020202020204" pitchFamily="34" charset="0"/>
              <a:buChar char="•"/>
            </a:pPr>
            <a:r>
              <a:rPr lang="ja-JP" altLang="en-US" dirty="0" smtClean="0"/>
              <a:t>モンテカルロ法の改善アルゴリズムを応用して強くなるか確かめて</a:t>
            </a:r>
            <a:r>
              <a:rPr lang="ja-JP" altLang="en-US" dirty="0" smtClean="0"/>
              <a:t>みる</a:t>
            </a:r>
            <a:endParaRPr lang="en-US" altLang="ja-JP" dirty="0"/>
          </a:p>
          <a:p>
            <a:pPr marL="457200" indent="-457200">
              <a:buFont typeface="Arial" panose="020B0604020202020204" pitchFamily="34" charset="0"/>
              <a:buChar char="•"/>
            </a:pPr>
            <a:r>
              <a:rPr lang="ja-JP" altLang="en-US" dirty="0" smtClean="0"/>
              <a:t>報酬における勝率と陣地の広さのバランスを調整する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目的：左上のマスと隣接した同じ色のマスの色を</a:t>
                </a:r>
                <a:endParaRPr lang="en-US" altLang="ja-JP" dirty="0" smtClean="0"/>
              </a:p>
              <a:p>
                <a:pPr marL="0" indent="0">
                  <a:buNone/>
                </a:pPr>
                <a:r>
                  <a:rPr lang="ja-JP" altLang="en-US" dirty="0" smtClean="0"/>
                  <a:t>          変えていくことでグリッドを一色に塗りつぶす．</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r="-43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401217" y="2575249"/>
            <a:ext cx="4254760" cy="392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a:t>
            </a:r>
            <a:r>
              <a:rPr lang="en-US" altLang="ja-JP" dirty="0" smtClean="0"/>
              <a:t>-It</a:t>
            </a:r>
            <a:r>
              <a:rPr lang="ja-JP" altLang="en-US" dirty="0" smtClean="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5" name="正方形/長方形 4"/>
          <p:cNvSpPr/>
          <p:nvPr/>
        </p:nvSpPr>
        <p:spPr>
          <a:xfrm>
            <a:off x="513183"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正方形/長方形 5"/>
          <p:cNvSpPr/>
          <p:nvPr/>
        </p:nvSpPr>
        <p:spPr>
          <a:xfrm>
            <a:off x="4877112"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7" name="コンテンツ プレースホルダー 2"/>
          <p:cNvSpPr>
            <a:spLocks noGrp="1"/>
          </p:cNvSpPr>
          <p:nvPr>
            <p:ph idx="1"/>
          </p:nvPr>
        </p:nvSpPr>
        <p:spPr>
          <a:xfrm>
            <a:off x="822959" y="4655976"/>
            <a:ext cx="7543801" cy="1213118"/>
          </a:xfrm>
        </p:spPr>
        <p:txBody>
          <a:bodyPr/>
          <a:lstStyle/>
          <a:p>
            <a:pPr marL="0" indent="0">
              <a:buNone/>
            </a:pPr>
            <a:r>
              <a:rPr lang="ja-JP" altLang="en-US" dirty="0" smtClean="0"/>
              <a:t>同じグリッドでも，塗り替え方によって回数が変わる</a:t>
            </a:r>
            <a:endParaRPr lang="en-US" altLang="ja-JP" dirty="0" smtClean="0"/>
          </a:p>
          <a:p>
            <a:pPr marL="0" indent="0">
              <a:buNone/>
            </a:pPr>
            <a:r>
              <a:rPr lang="ja-JP" altLang="en-US" dirty="0"/>
              <a:t>　</a:t>
            </a:r>
            <a:r>
              <a:rPr lang="ja-JP" altLang="en-US" dirty="0" smtClean="0"/>
              <a:t>→最小の塗り替え方を求めたい</a:t>
            </a:r>
            <a:endParaRPr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正方形/長方形 5"/>
          <p:cNvSpPr/>
          <p:nvPr/>
        </p:nvSpPr>
        <p:spPr>
          <a:xfrm>
            <a:off x="1175656" y="3135084"/>
            <a:ext cx="2360645" cy="223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
        <p:nvSpPr>
          <p:cNvPr id="7" name="正方形/長方形 6"/>
          <p:cNvSpPr/>
          <p:nvPr/>
        </p:nvSpPr>
        <p:spPr>
          <a:xfrm>
            <a:off x="4808376"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8" name="正方形/長方形 7"/>
          <p:cNvSpPr/>
          <p:nvPr/>
        </p:nvSpPr>
        <p:spPr>
          <a:xfrm>
            <a:off x="5772539"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9" name="正方形/長方形 8"/>
          <p:cNvSpPr/>
          <p:nvPr/>
        </p:nvSpPr>
        <p:spPr>
          <a:xfrm>
            <a:off x="6736702"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0" name="正方形/長方形 9"/>
          <p:cNvSpPr/>
          <p:nvPr/>
        </p:nvSpPr>
        <p:spPr>
          <a:xfrm>
            <a:off x="7720150"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以下のような問題として考えられる．</a:t>
            </a:r>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4839" r="-201319" b="-218710"/>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3846" r="-201319" b="-117308"/>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5484" r="-201319" b="-18065"/>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の</a:t>
            </a:r>
            <a:r>
              <a:rPr lang="ja-JP" altLang="en-US" dirty="0"/>
              <a:t>最短</a:t>
            </a:r>
            <a:r>
              <a:rPr lang="ja-JP" altLang="en-US" dirty="0" smtClean="0"/>
              <a:t>の操作列を求める問題においては，以下の困難性が知られている．</a:t>
            </a:r>
            <a:endParaRPr lang="en-US" altLang="ja-JP" dirty="0" smtClean="0"/>
          </a:p>
        </p:txBody>
      </p:sp>
      <p:sp>
        <p:nvSpPr>
          <p:cNvPr id="7" name="正方形/長方形 6"/>
          <p:cNvSpPr/>
          <p:nvPr/>
        </p:nvSpPr>
        <p:spPr>
          <a:xfrm>
            <a:off x="3783095" y="5143736"/>
            <a:ext cx="1623527" cy="158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a:t>
            </a:r>
            <a:endParaRPr kumimoji="1" lang="ja-JP" altLang="en-US" dirty="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を二人用対戦ゲームにしたもの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変えていくことで</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を拡大し，陣地</a:t>
            </a:r>
            <a:r>
              <a:rPr kumimoji="1" lang="ja-JP" altLang="en-US" dirty="0" smtClean="0"/>
              <a:t>を相</a:t>
            </a:r>
            <a:endParaRPr kumimoji="1" lang="en-US" altLang="ja-JP" dirty="0" smtClean="0"/>
          </a:p>
          <a:p>
            <a:r>
              <a:rPr lang="en-US" altLang="ja-JP" dirty="0"/>
              <a:t> </a:t>
            </a:r>
            <a:r>
              <a:rPr lang="en-US" altLang="ja-JP" dirty="0" smtClean="0"/>
              <a:t>        </a:t>
            </a:r>
            <a:r>
              <a:rPr kumimoji="1" lang="ja-JP" altLang="en-US" dirty="0" smtClean="0"/>
              <a:t> 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1099457" y="3099513"/>
            <a:ext cx="3340359" cy="320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テキスト ボックス 5"/>
          <p:cNvSpPr txBox="1"/>
          <p:nvPr/>
        </p:nvSpPr>
        <p:spPr>
          <a:xfrm>
            <a:off x="4594859" y="4879910"/>
            <a:ext cx="4219425" cy="369332"/>
          </a:xfrm>
          <a:prstGeom prst="rect">
            <a:avLst/>
          </a:prstGeom>
          <a:noFill/>
        </p:spPr>
        <p:txBody>
          <a:bodyPr wrap="none" rtlCol="0">
            <a:spAutoFit/>
          </a:bodyPr>
          <a:lstStyle/>
          <a:p>
            <a:r>
              <a:rPr kumimoji="1" lang="en-US" altLang="ja-JP" dirty="0" smtClean="0"/>
              <a:t>※</a:t>
            </a:r>
            <a:r>
              <a:rPr kumimoji="1" lang="ja-JP" altLang="en-US" dirty="0" smtClean="0"/>
              <a:t>ただし相手の色に変えることはできない</a:t>
            </a:r>
            <a:endParaRPr kumimoji="1"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考えられる戦略</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多く塗りつぶした方の勝ち</a:t>
            </a:r>
            <a:endParaRPr lang="en-US" altLang="ja-JP" dirty="0" smtClean="0"/>
          </a:p>
          <a:p>
            <a:r>
              <a:rPr lang="ja-JP" altLang="en-US" dirty="0" smtClean="0"/>
              <a:t>　→一人でやる場合の最短の手を求める</a:t>
            </a:r>
            <a:endParaRPr lang="en-US" altLang="ja-JP" dirty="0" smtClean="0"/>
          </a:p>
          <a:p>
            <a:endParaRPr lang="en-US" altLang="ja-JP" dirty="0" smtClean="0"/>
          </a:p>
          <a:p>
            <a:r>
              <a:rPr lang="ja-JP" altLang="en-US" dirty="0" smtClean="0"/>
              <a:t>自分の色には相手は変更することができない</a:t>
            </a:r>
            <a:endParaRPr lang="en-US" altLang="ja-JP" dirty="0" smtClean="0"/>
          </a:p>
          <a:p>
            <a:r>
              <a:rPr lang="ja-JP" altLang="en-US" dirty="0" smtClean="0"/>
              <a:t>　→相手の次の良い手を阻止するような色に自分の色を変更して相手の邪魔をする</a:t>
            </a:r>
            <a:endParaRPr kumimoji="1" lang="en-US" altLang="ja-JP" dirty="0" smtClean="0"/>
          </a:p>
          <a:p>
            <a:endParaRPr kumimoji="1" lang="en-US" altLang="ja-JP" dirty="0" smtClean="0"/>
          </a:p>
          <a:p>
            <a:r>
              <a:rPr kumimoji="1" lang="ja-JP" altLang="en-US" dirty="0" smtClean="0"/>
              <a:t>このように囲んでしまえば相手にとられなくなる</a:t>
            </a:r>
            <a:endParaRPr kumimoji="1" lang="en-US" altLang="ja-JP" dirty="0" smtClean="0"/>
          </a:p>
          <a:p>
            <a:r>
              <a:rPr kumimoji="1" lang="ja-JP" altLang="en-US" dirty="0" smtClean="0"/>
              <a:t>　→塗りつぶすよりも囲むことを狙う</a:t>
            </a:r>
            <a:endParaRPr kumimoji="1"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6570617" y="4693298"/>
            <a:ext cx="2209490" cy="207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a:t>
            </a:r>
            <a:r>
              <a:rPr kumimoji="1" lang="en-US" altLang="ja-JP" dirty="0" smtClean="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lstStyle/>
          <a:p>
            <a:pPr marL="457200" indent="-457200">
              <a:buFont typeface="Arial" panose="020B0604020202020204" pitchFamily="34" charset="0"/>
              <a:buChar char="•"/>
            </a:pPr>
            <a:r>
              <a:rPr lang="ja-JP" altLang="en-US" dirty="0"/>
              <a:t>自分</a:t>
            </a:r>
            <a:r>
              <a:rPr lang="ja-JP" altLang="en-US" dirty="0" smtClean="0"/>
              <a:t>の陣地が一番多くなる</a:t>
            </a:r>
            <a:r>
              <a:rPr lang="ja-JP" altLang="en-US" dirty="0" smtClean="0"/>
              <a:t>選択を</a:t>
            </a:r>
            <a:r>
              <a:rPr lang="ja-JP" altLang="en-US" dirty="0" smtClean="0"/>
              <a:t>する</a:t>
            </a:r>
            <a:endParaRPr kumimoji="1" lang="en-US" altLang="ja-JP" dirty="0"/>
          </a:p>
          <a:p>
            <a:pPr marL="457200" indent="-457200">
              <a:buFont typeface="Arial" panose="020B0604020202020204" pitchFamily="34" charset="0"/>
              <a:buChar char="•"/>
            </a:pPr>
            <a:r>
              <a:rPr lang="ja-JP" altLang="en-US" dirty="0" smtClean="0"/>
              <a:t>相手の陣地を囲むような選択を</a:t>
            </a:r>
            <a:r>
              <a:rPr lang="ja-JP" altLang="en-US" dirty="0" smtClean="0"/>
              <a:t>する</a:t>
            </a:r>
            <a:endParaRPr kumimoji="1" lang="en-US" altLang="ja-JP" dirty="0"/>
          </a:p>
          <a:p>
            <a:pPr marL="457200" indent="-457200">
              <a:buFont typeface="Arial" panose="020B0604020202020204" pitchFamily="34" charset="0"/>
              <a:buChar char="•"/>
            </a:pPr>
            <a:r>
              <a:rPr kumimoji="1" lang="ja-JP" altLang="en-US" dirty="0" smtClean="0"/>
              <a:t>自分</a:t>
            </a:r>
            <a:r>
              <a:rPr kumimoji="1" lang="ja-JP" altLang="en-US" dirty="0" smtClean="0"/>
              <a:t>が将来取れそう</a:t>
            </a:r>
            <a:r>
              <a:rPr kumimoji="1" lang="ja-JP" altLang="en-US" dirty="0" smtClean="0"/>
              <a:t>な範囲を拡大するような選択をする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lumMod val="95000"/>
                <a:lumOff val="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それぞれの選択の数手先まで手を進める</a:t>
            </a:r>
            <a:endParaRPr lang="ja-JP" altLang="en-US" dirty="0"/>
          </a:p>
        </p:txBody>
      </p:sp>
      <p:sp>
        <p:nvSpPr>
          <p:cNvPr id="131" name="角丸四角形吹き出し 130"/>
          <p:cNvSpPr/>
          <p:nvPr/>
        </p:nvSpPr>
        <p:spPr>
          <a:xfrm>
            <a:off x="2270022" y="5562323"/>
            <a:ext cx="3468305" cy="1035698"/>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本当にこの基準が良いのかわからない</a:t>
            </a:r>
            <a:endParaRPr kumimoji="1" lang="ja-JP" altLang="en-US" sz="2800" dirty="0"/>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今回の試み</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sz="6000" dirty="0" smtClean="0">
              <a:latin typeface="HGP明朝B" panose="02020800000000000000" pitchFamily="18" charset="-128"/>
              <a:ea typeface="HGP明朝B" panose="02020800000000000000" pitchFamily="18" charset="-128"/>
            </a:endParaRPr>
          </a:p>
          <a:p>
            <a:r>
              <a:rPr lang="ja-JP" altLang="en-US" sz="6000" dirty="0" smtClean="0"/>
              <a:t>モンテカルロ法</a:t>
            </a:r>
            <a:endParaRPr lang="en-US" altLang="ja-JP" sz="6000" dirty="0" smtClean="0"/>
          </a:p>
          <a:p>
            <a:endParaRPr lang="en-US" altLang="ja-JP" sz="6000" dirty="0"/>
          </a:p>
          <a:p>
            <a:r>
              <a:rPr kumimoji="1" lang="ja-JP" altLang="en-US" dirty="0" smtClean="0"/>
              <a:t>を使う</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TotalTime>
  <Words>584</Words>
  <Application>Microsoft Office PowerPoint</Application>
  <PresentationFormat>画面に合わせる (4:3)</PresentationFormat>
  <Paragraphs>134</Paragraphs>
  <Slides>13</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改善案</vt:lpstr>
      <vt:lpstr>モンテカルロ法の利点</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43</cp:revision>
  <dcterms:created xsi:type="dcterms:W3CDTF">2018-10-26T05:41:54Z</dcterms:created>
  <dcterms:modified xsi:type="dcterms:W3CDTF">2018-11-01T08:21:23Z</dcterms:modified>
</cp:coreProperties>
</file>