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9"/>
  </p:notesMasterIdLst>
  <p:sldIdLst>
    <p:sldId id="256" r:id="rId2"/>
    <p:sldId id="259" r:id="rId3"/>
    <p:sldId id="267" r:id="rId4"/>
    <p:sldId id="265" r:id="rId5"/>
    <p:sldId id="260" r:id="rId6"/>
    <p:sldId id="261" r:id="rId7"/>
    <p:sldId id="268" r:id="rId8"/>
    <p:sldId id="269" r:id="rId9"/>
    <p:sldId id="270" r:id="rId10"/>
    <p:sldId id="279" r:id="rId11"/>
    <p:sldId id="262" r:id="rId12"/>
    <p:sldId id="278" r:id="rId13"/>
    <p:sldId id="271" r:id="rId14"/>
    <p:sldId id="272" r:id="rId15"/>
    <p:sldId id="266" r:id="rId16"/>
    <p:sldId id="285" r:id="rId17"/>
    <p:sldId id="287" r:id="rId18"/>
    <p:sldId id="284" r:id="rId19"/>
    <p:sldId id="286" r:id="rId20"/>
    <p:sldId id="283" r:id="rId21"/>
    <p:sldId id="281" r:id="rId22"/>
    <p:sldId id="282" r:id="rId23"/>
    <p:sldId id="277" r:id="rId24"/>
    <p:sldId id="276" r:id="rId25"/>
    <p:sldId id="275" r:id="rId26"/>
    <p:sldId id="273" r:id="rId27"/>
    <p:sldId id="280"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9" autoAdjust="0"/>
  </p:normalViewPr>
  <p:slideViewPr>
    <p:cSldViewPr snapToGrid="0">
      <p:cViewPr varScale="1">
        <p:scale>
          <a:sx n="73" d="100"/>
          <a:sy n="73" d="100"/>
        </p:scale>
        <p:origin x="192" y="4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定式化って言っていいのか？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br>
              <a:rPr kumimoji="1" lang="en-US" altLang="ja-JP" dirty="0"/>
            </a:br>
            <a:r>
              <a:rPr lang="en-US" altLang="ja-JP" dirty="0"/>
              <a:t>Flood-It</a:t>
            </a:r>
            <a:r>
              <a:rPr lang="ja-JP" altLang="en-US" dirty="0"/>
              <a:t>の</a:t>
            </a:r>
            <a:r>
              <a:rPr lang="en-US" altLang="ja-JP" dirty="0"/>
              <a:t>AI</a:t>
            </a:r>
            <a:r>
              <a:rPr lang="ja-JP" altLang="en-US" dirty="0"/>
              <a:t>に関する</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dirty="0"/>
              <a:t>周・伊藤研究室　学部４年　小田将也</a:t>
            </a:r>
          </a:p>
        </p:txBody>
      </p:sp>
      <p:sp>
        <p:nvSpPr>
          <p:cNvPr id="4" name="スライド番号プレースホルダー 3"/>
          <p:cNvSpPr>
            <a:spLocks noGrp="1"/>
          </p:cNvSpPr>
          <p:nvPr>
            <p:ph type="sldNum" sz="quarter" idx="12"/>
          </p:nvPr>
        </p:nvSpPr>
        <p:spPr/>
        <p:txBody>
          <a:bodyPr/>
          <a:lstStyle/>
          <a:p>
            <a:fld id="{E736F2BC-E947-47BA-BE39-953A2F8183BB}" type="slidenum">
              <a:rPr kumimoji="1" lang="ja-JP" altLang="en-US" smtClean="0"/>
              <a:t>1</a:t>
            </a:fld>
            <a:endParaRPr kumimoji="1" lang="ja-JP" altLang="en-US"/>
          </a:p>
        </p:txBody>
      </p:sp>
      <p:sp>
        <p:nvSpPr>
          <p:cNvPr id="5" name="正方形/長方形 4"/>
          <p:cNvSpPr/>
          <p:nvPr/>
        </p:nvSpPr>
        <p:spPr>
          <a:xfrm>
            <a:off x="1283543" y="2646362"/>
            <a:ext cx="2631232" cy="167951"/>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819"/>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up)">
                                      <p:cBhvr>
                                        <p:cTn id="29" dur="20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par>
                                <p:cTn id="37" presetID="10" presetClass="entr" presetSubtype="0" fill="hold" grpId="0" nodeType="withEffect">
                                  <p:stCondLst>
                                    <p:cond delay="0"/>
                                  </p:stCondLst>
                                  <p:childTnLst>
                                    <p:set>
                                      <p:cBhvr>
                                        <p:cTn id="38" dur="1" fill="hold">
                                          <p:stCondLst>
                                            <p:cond delay="0"/>
                                          </p:stCondLst>
                                        </p:cTn>
                                        <p:tgtEl>
                                          <p:spTgt spid="96"/>
                                        </p:tgtEl>
                                        <p:attrNameLst>
                                          <p:attrName>style.visibility</p:attrName>
                                        </p:attrNameLst>
                                      </p:cBhvr>
                                      <p:to>
                                        <p:strVal val="visible"/>
                                      </p:to>
                                    </p:set>
                                    <p:animEffect transition="in" filter="fade">
                                      <p:cBhvr>
                                        <p:cTn id="39" dur="500"/>
                                        <p:tgtEl>
                                          <p:spTgt spid="9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fade">
                                      <p:cBhvr>
                                        <p:cTn id="42" dur="500"/>
                                        <p:tgtEl>
                                          <p:spTgt spid="9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5"/>
                                        </p:tgtEl>
                                        <p:attrNameLst>
                                          <p:attrName>style.visibility</p:attrName>
                                        </p:attrNameLst>
                                      </p:cBhvr>
                                      <p:to>
                                        <p:strVal val="visible"/>
                                      </p:to>
                                    </p:set>
                                    <p:animEffect transition="in" filter="fade">
                                      <p:cBhvr>
                                        <p:cTn id="45" dur="500"/>
                                        <p:tgtEl>
                                          <p:spTgt spid="9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fade">
                                      <p:cBhvr>
                                        <p:cTn id="48" dur="500"/>
                                        <p:tgtEl>
                                          <p:spTgt spid="9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1000"/>
                                        <p:tgtEl>
                                          <p:spTgt spid="10"/>
                                        </p:tgtEl>
                                      </p:cBhvr>
                                    </p:animEffect>
                                    <p:set>
                                      <p:cBhvr>
                                        <p:cTn id="53" dur="1" fill="hold">
                                          <p:stCondLst>
                                            <p:cond delay="999"/>
                                          </p:stCondLst>
                                        </p:cTn>
                                        <p:tgtEl>
                                          <p:spTgt spid="10"/>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1000"/>
                                        <p:tgtEl>
                                          <p:spTgt spid="16"/>
                                        </p:tgtEl>
                                      </p:cBhvr>
                                    </p:animEffect>
                                    <p:set>
                                      <p:cBhvr>
                                        <p:cTn id="56" dur="1" fill="hold">
                                          <p:stCondLst>
                                            <p:cond delay="9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36"/>
                                        </p:tgtEl>
                                        <p:attrNameLst>
                                          <p:attrName>style.visibility</p:attrName>
                                        </p:attrNameLst>
                                      </p:cBhvr>
                                      <p:to>
                                        <p:strVal val="visible"/>
                                      </p:to>
                                    </p:set>
                                    <p:animEffect transition="in" filter="wipe(up)">
                                      <p:cBhvr>
                                        <p:cTn id="61" dur="2000"/>
                                        <p:tgtEl>
                                          <p:spTgt spid="136"/>
                                        </p:tgtEl>
                                      </p:cBhvr>
                                    </p:animEffect>
                                  </p:childTnLst>
                                </p:cTn>
                              </p:par>
                              <p:par>
                                <p:cTn id="62" presetID="10" presetClass="entr" presetSubtype="0" fill="hold" nodeType="withEffect">
                                  <p:stCondLst>
                                    <p:cond delay="0"/>
                                  </p:stCondLst>
                                  <p:childTnLst>
                                    <p:set>
                                      <p:cBhvr>
                                        <p:cTn id="63" dur="1" fill="hold">
                                          <p:stCondLst>
                                            <p:cond delay="0"/>
                                          </p:stCondLst>
                                        </p:cTn>
                                        <p:tgtEl>
                                          <p:spTgt spid="139"/>
                                        </p:tgtEl>
                                        <p:attrNameLst>
                                          <p:attrName>style.visibility</p:attrName>
                                        </p:attrNameLst>
                                      </p:cBhvr>
                                      <p:to>
                                        <p:strVal val="visible"/>
                                      </p:to>
                                    </p:set>
                                    <p:animEffect transition="in" filter="fade">
                                      <p:cBhvr>
                                        <p:cTn id="64" dur="2000"/>
                                        <p:tgtEl>
                                          <p:spTgt spid="139"/>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46"/>
                                        </p:tgtEl>
                                        <p:attrNameLst>
                                          <p:attrName>style.visibility</p:attrName>
                                        </p:attrNameLst>
                                      </p:cBhvr>
                                      <p:to>
                                        <p:strVal val="visible"/>
                                      </p:to>
                                    </p:set>
                                    <p:animEffect transition="in" filter="fade">
                                      <p:cBhvr>
                                        <p:cTn id="73" dur="500"/>
                                        <p:tgtEl>
                                          <p:spTgt spid="24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228"/>
                                        </p:tgtEl>
                                        <p:attrNameLst>
                                          <p:attrName>style.visibility</p:attrName>
                                        </p:attrNameLst>
                                      </p:cBhvr>
                                      <p:to>
                                        <p:strVal val="visible"/>
                                      </p:to>
                                    </p:set>
                                    <p:animEffect transition="in" filter="wipe(up)">
                                      <p:cBhvr>
                                        <p:cTn id="78"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9" name="テキスト ボックス 5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7" name="角丸四角形吹き出し 46"/>
          <p:cNvSpPr/>
          <p:nvPr/>
        </p:nvSpPr>
        <p:spPr>
          <a:xfrm>
            <a:off x="4099358" y="3181500"/>
            <a:ext cx="1540144" cy="461665"/>
          </a:xfrm>
          <a:prstGeom prst="wedgeRoundRectCallout">
            <a:avLst>
              <a:gd name="adj1" fmla="val -121592"/>
              <a:gd name="adj2" fmla="val 104753"/>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endParaRPr kumimoji="1" lang="ja-JP" altLang="en-US" dirty="0">
              <a:solidFill>
                <a:srgbClr val="FF0000"/>
              </a:solidFill>
            </a:endParaRP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モンテカルロ法の利点</a:t>
            </a:r>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7" y="3162079"/>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200" dirty="0">
                <a:solidFill>
                  <a:srgbClr val="FF0000"/>
                </a:solidFill>
              </a:rPr>
              <a:t>勝てる可能性の高い手を選べる</a:t>
            </a:r>
            <a:endParaRPr lang="ja-JP" altLang="en-US" dirty="0"/>
          </a:p>
        </p:txBody>
      </p:sp>
      <p:sp>
        <p:nvSpPr>
          <p:cNvPr id="91" name="右矢印 90"/>
          <p:cNvSpPr/>
          <p:nvPr/>
        </p:nvSpPr>
        <p:spPr>
          <a:xfrm>
            <a:off x="1065007" y="4168252"/>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05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改善案</a:t>
            </a:r>
          </a:p>
        </p:txBody>
      </p:sp>
      <p:sp>
        <p:nvSpPr>
          <p:cNvPr id="3" name="コンテンツ プレースホルダー 2"/>
          <p:cNvSpPr>
            <a:spLocks noGrp="1"/>
          </p:cNvSpPr>
          <p:nvPr>
            <p:ph idx="1"/>
          </p:nvPr>
        </p:nvSpPr>
        <p:spPr>
          <a:xfrm>
            <a:off x="822959" y="758815"/>
            <a:ext cx="5276627" cy="1783428"/>
          </a:xfrm>
        </p:spPr>
        <p:txBody>
          <a:bodyPr/>
          <a:lstStyle/>
          <a:p>
            <a:r>
              <a:rPr kumimoji="1" lang="ja-JP" altLang="en-US" dirty="0"/>
              <a:t>ゲーム終了まで試す回数を増やす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959713" y="1510006"/>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a:off x="2730760" y="118476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710889" y="598369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902853" y="595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乗算記号 51"/>
          <p:cNvSpPr/>
          <p:nvPr/>
        </p:nvSpPr>
        <p:spPr>
          <a:xfrm>
            <a:off x="2853521" y="591006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67312" y="2365594"/>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詳しい勝率が解れば良い</a:t>
            </a:r>
          </a:p>
        </p:txBody>
      </p:sp>
      <p:sp>
        <p:nvSpPr>
          <p:cNvPr id="54" name="下矢印 53"/>
          <p:cNvSpPr/>
          <p:nvPr/>
        </p:nvSpPr>
        <p:spPr>
          <a:xfrm>
            <a:off x="6959912" y="3278357"/>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5940289" y="3615770"/>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6" name="乗算記号 55"/>
          <p:cNvSpPr/>
          <p:nvPr/>
        </p:nvSpPr>
        <p:spPr>
          <a:xfrm>
            <a:off x="2681334" y="555302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円/楕円 57"/>
          <p:cNvSpPr/>
          <p:nvPr/>
        </p:nvSpPr>
        <p:spPr>
          <a:xfrm>
            <a:off x="3954170" y="55881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3552252" y="58926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
                                            <p:txEl>
                                              <p:pRg st="0" end="0"/>
                                            </p:txEl>
                                          </p:spTgt>
                                        </p:tgtEl>
                                        <p:attrNameLst>
                                          <p:attrName>style.visibility</p:attrName>
                                        </p:attrNameLst>
                                      </p:cBhvr>
                                      <p:to>
                                        <p:strVal val="visible"/>
                                      </p:to>
                                    </p:set>
                                    <p:animEffect transition="in" filter="fade">
                                      <p:cBhvr>
                                        <p:cTn id="37" dur="500"/>
                                        <p:tgtEl>
                                          <p:spTgt spid="4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
                                            <p:txEl>
                                              <p:pRg st="1" end="1"/>
                                            </p:txEl>
                                          </p:spTgt>
                                        </p:tgtEl>
                                        <p:attrNameLst>
                                          <p:attrName>style.visibility</p:attrName>
                                        </p:attrNameLst>
                                      </p:cBhvr>
                                      <p:to>
                                        <p:strVal val="visible"/>
                                      </p:to>
                                    </p:set>
                                    <p:animEffect transition="in" filter="fade">
                                      <p:cBhvr>
                                        <p:cTn id="42" dur="500"/>
                                        <p:tgtEl>
                                          <p:spTgt spid="4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wipe(up)">
                                      <p:cBhvr>
                                        <p:cTn id="52" dur="500"/>
                                        <p:tgtEl>
                                          <p:spTgt spid="5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up)">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500"/>
                                        <p:tgtEl>
                                          <p:spTgt spid="56"/>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500"/>
                                        <p:tgtEl>
                                          <p:spTgt spid="57"/>
                                        </p:tgtEl>
                                      </p:cBhvr>
                                    </p:animEffect>
                                  </p:childTnLst>
                                </p:cTn>
                              </p:par>
                            </p:childTnLst>
                          </p:cTn>
                        </p:par>
                        <p:par>
                          <p:cTn id="67" fill="hold">
                            <p:stCondLst>
                              <p:cond delay="1000"/>
                            </p:stCondLst>
                            <p:childTnLst>
                              <p:par>
                                <p:cTn id="68" presetID="10" presetClass="entr" presetSubtype="0" fill="hold" grpId="0" nodeType="after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childTnLst>
                                </p:cTn>
                              </p:par>
                            </p:childTnLst>
                          </p:cTn>
                        </p:par>
                        <p:par>
                          <p:cTn id="71" fill="hold">
                            <p:stCondLst>
                              <p:cond delay="1500"/>
                            </p:stCondLst>
                            <p:childTnLst>
                              <p:par>
                                <p:cTn id="72" presetID="10" presetClass="entr" presetSubtype="0" fill="hold" grpId="0" nodeType="after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fade">
                                      <p:cBhvr>
                                        <p:cTn id="7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5" grpId="0" animBg="1"/>
      <p:bldP spid="48" grpId="0" animBg="1"/>
      <p:bldP spid="50" grpId="0" animBg="1"/>
      <p:bldP spid="51" grpId="0" animBg="1"/>
      <p:bldP spid="52" grpId="0" animBg="1"/>
      <p:bldP spid="53" grpId="0"/>
      <p:bldP spid="54" grpId="0" animBg="1"/>
      <p:bldP spid="55" grpId="0" animBg="1"/>
      <p:bldP spid="56" grpId="0" animBg="1"/>
      <p:bldP spid="57" grpId="0" animBg="1"/>
      <p:bldP spid="58" grpId="0" animBg="1"/>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Tree>
    <p:extLst>
      <p:ext uri="{BB962C8B-B14F-4D97-AF65-F5344CB8AC3E}">
        <p14:creationId xmlns:p14="http://schemas.microsoft.com/office/powerpoint/2010/main" val="421172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a:t>同じ盤面に対するモンテカルロ法の</a:t>
            </a:r>
            <a:r>
              <a:rPr lang="en-US" altLang="ja-JP" dirty="0"/>
              <a:t>AI</a:t>
            </a:r>
            <a:r>
              <a:rPr lang="ja-JP" altLang="en-US" dirty="0"/>
              <a:t>の選択と現在の最強の</a:t>
            </a:r>
            <a:r>
              <a:rPr lang="en-US" altLang="ja-JP" dirty="0"/>
              <a:t>AI</a:t>
            </a:r>
            <a:r>
              <a:rPr lang="ja-JP" altLang="en-US" dirty="0"/>
              <a:t>の選択や人間の選択を比較し，モンテカルロ法の選択の特徴を探る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up)">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a:t>同じ盤面に対するモンテカルロ法の</a:t>
            </a:r>
            <a:r>
              <a:rPr lang="en-US" altLang="ja-JP" dirty="0"/>
              <a:t>AI</a:t>
            </a:r>
            <a:r>
              <a:rPr lang="ja-JP" altLang="en-US" dirty="0"/>
              <a:t>の選択と現在の最強の</a:t>
            </a:r>
            <a:r>
              <a:rPr lang="en-US" altLang="ja-JP" dirty="0"/>
              <a:t>AI</a:t>
            </a:r>
            <a:r>
              <a:rPr lang="ja-JP" altLang="en-US" dirty="0"/>
              <a:t>の選択や人間の選択を比較し，モンテカルロ法の選択の特徴を探る</a:t>
            </a:r>
            <a:endParaRPr lang="en-US" altLang="ja-JP" dirty="0"/>
          </a:p>
          <a:p>
            <a:pPr marL="457200" indent="-457200">
              <a:buFont typeface="Arial" panose="020B0604020202020204" pitchFamily="34" charset="0"/>
              <a:buChar char="•"/>
            </a:pPr>
            <a:r>
              <a:rPr lang="ja-JP" altLang="en-US" dirty="0"/>
              <a:t>試合終了時に評価するものを勝率から領地の広さにしてみる，それぞれのバランスを調整する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pSp>
        <p:nvGrpSpPr>
          <p:cNvPr id="48" name="グループ化 47"/>
          <p:cNvGrpSpPr/>
          <p:nvPr/>
        </p:nvGrpSpPr>
        <p:grpSpPr>
          <a:xfrm>
            <a:off x="602356" y="4070195"/>
            <a:ext cx="3144454" cy="2563044"/>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49" name="グループ化 48"/>
          <p:cNvGrpSpPr/>
          <p:nvPr/>
        </p:nvGrpSpPr>
        <p:grpSpPr>
          <a:xfrm>
            <a:off x="4572000" y="4533897"/>
            <a:ext cx="1800000" cy="1800000"/>
            <a:chOff x="4594860" y="1437215"/>
            <a:chExt cx="3240000" cy="3240000"/>
          </a:xfrm>
        </p:grpSpPr>
        <p:sp>
          <p:nvSpPr>
            <p:cNvPr id="50" name="正方形/長方形 4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0" name="グループ化 99"/>
          <p:cNvGrpSpPr/>
          <p:nvPr/>
        </p:nvGrpSpPr>
        <p:grpSpPr>
          <a:xfrm>
            <a:off x="6815294" y="4533897"/>
            <a:ext cx="1800000" cy="1800000"/>
            <a:chOff x="4594860" y="1437215"/>
            <a:chExt cx="3240000" cy="3240000"/>
          </a:xfrm>
        </p:grpSpPr>
        <p:sp>
          <p:nvSpPr>
            <p:cNvPr id="75" name="正方形/長方形 74">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1" name="テキスト ボックス 100"/>
          <p:cNvSpPr txBox="1"/>
          <p:nvPr/>
        </p:nvSpPr>
        <p:spPr>
          <a:xfrm>
            <a:off x="4108697" y="3947719"/>
            <a:ext cx="1646605" cy="369332"/>
          </a:xfrm>
          <a:prstGeom prst="rect">
            <a:avLst/>
          </a:prstGeom>
          <a:noFill/>
        </p:spPr>
        <p:txBody>
          <a:bodyPr wrap="none" rtlCol="0">
            <a:spAutoFit/>
          </a:bodyPr>
          <a:lstStyle/>
          <a:p>
            <a:r>
              <a:rPr kumimoji="1" lang="ja-JP" altLang="en-US" dirty="0"/>
              <a:t>同じ勝ちでも</a:t>
            </a:r>
            <a:r>
              <a:rPr kumimoji="1" lang="en-US" altLang="ja-JP" dirty="0"/>
              <a:t>…</a:t>
            </a:r>
            <a:endParaRPr kumimoji="1" lang="ja-JP" altLang="en-US" dirty="0"/>
          </a:p>
        </p:txBody>
      </p:sp>
      <p:sp>
        <p:nvSpPr>
          <p:cNvPr id="102" name="テキスト ボックス 101"/>
          <p:cNvSpPr txBox="1"/>
          <p:nvPr/>
        </p:nvSpPr>
        <p:spPr>
          <a:xfrm>
            <a:off x="4999755" y="6399726"/>
            <a:ext cx="944489" cy="369332"/>
          </a:xfrm>
          <a:prstGeom prst="rect">
            <a:avLst/>
          </a:prstGeom>
          <a:noFill/>
        </p:spPr>
        <p:txBody>
          <a:bodyPr wrap="none" rtlCol="0">
            <a:spAutoFit/>
          </a:bodyPr>
          <a:lstStyle/>
          <a:p>
            <a:r>
              <a:rPr kumimoji="1" lang="ja-JP" altLang="en-US" dirty="0"/>
              <a:t>ぎりぎり</a:t>
            </a:r>
          </a:p>
        </p:txBody>
      </p:sp>
      <p:sp>
        <p:nvSpPr>
          <p:cNvPr id="103" name="テキスト ボックス 102"/>
          <p:cNvSpPr txBox="1"/>
          <p:nvPr/>
        </p:nvSpPr>
        <p:spPr>
          <a:xfrm>
            <a:off x="7392128" y="6397592"/>
            <a:ext cx="646331" cy="369332"/>
          </a:xfrm>
          <a:prstGeom prst="rect">
            <a:avLst/>
          </a:prstGeom>
          <a:noFill/>
        </p:spPr>
        <p:txBody>
          <a:bodyPr wrap="none" rtlCol="0">
            <a:spAutoFit/>
          </a:bodyPr>
          <a:lstStyle/>
          <a:p>
            <a:r>
              <a:rPr kumimoji="1" lang="ja-JP" altLang="en-US" dirty="0"/>
              <a:t>圧勝</a:t>
            </a:r>
          </a:p>
        </p:txBody>
      </p:sp>
      <p:cxnSp>
        <p:nvCxnSpPr>
          <p:cNvPr id="105" name="直線矢印コネクタ 104"/>
          <p:cNvCxnSpPr/>
          <p:nvPr/>
        </p:nvCxnSpPr>
        <p:spPr>
          <a:xfrm flipH="1">
            <a:off x="2664838" y="4387954"/>
            <a:ext cx="1749271" cy="198756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矢印コネクタ 106"/>
          <p:cNvCxnSpPr/>
          <p:nvPr/>
        </p:nvCxnSpPr>
        <p:spPr>
          <a:xfrm flipH="1">
            <a:off x="3744918" y="4387954"/>
            <a:ext cx="825773" cy="1945943"/>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3" name="角丸四角形 112"/>
          <p:cNvSpPr/>
          <p:nvPr/>
        </p:nvSpPr>
        <p:spPr>
          <a:xfrm>
            <a:off x="6708835" y="4442478"/>
            <a:ext cx="2017925" cy="2324446"/>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114" name="角丸四角形吹き出し 113"/>
          <p:cNvSpPr/>
          <p:nvPr/>
        </p:nvSpPr>
        <p:spPr>
          <a:xfrm>
            <a:off x="7125347" y="3821676"/>
            <a:ext cx="1247220" cy="461665"/>
          </a:xfrm>
          <a:prstGeom prst="wedgeRoundRectCallout">
            <a:avLst>
              <a:gd name="adj1" fmla="val -13662"/>
              <a:gd name="adj2" fmla="val 77387"/>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より評価</a:t>
            </a:r>
            <a:endParaRPr kumimoji="1" lang="ja-JP" altLang="en-US" dirty="0">
              <a:solidFill>
                <a:srgbClr val="FF0000"/>
              </a:solidFill>
            </a:endParaRPr>
          </a:p>
        </p:txBody>
      </p: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wipe(up)">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fade">
                                      <p:cBhvr>
                                        <p:cTn id="25" dur="500"/>
                                        <p:tgtEl>
                                          <p:spTgt spid="10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wipe(up)">
                                      <p:cBhvr>
                                        <p:cTn id="30" dur="500"/>
                                        <p:tgtEl>
                                          <p:spTgt spid="10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fade">
                                      <p:cBhvr>
                                        <p:cTn id="35" dur="500"/>
                                        <p:tgtEl>
                                          <p:spTgt spid="10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500"/>
                                        <p:tgtEl>
                                          <p:spTgt spid="103"/>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13"/>
                                        </p:tgtEl>
                                        <p:attrNameLst>
                                          <p:attrName>style.visibility</p:attrName>
                                        </p:attrNameLst>
                                      </p:cBhvr>
                                      <p:to>
                                        <p:strVal val="visible"/>
                                      </p:to>
                                    </p:set>
                                    <p:animEffect transition="in" filter="wheel(1)">
                                      <p:cBhvr>
                                        <p:cTn id="43" dur="500"/>
                                        <p:tgtEl>
                                          <p:spTgt spid="1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4"/>
                                        </p:tgtEl>
                                        <p:attrNameLst>
                                          <p:attrName>style.visibility</p:attrName>
                                        </p:attrNameLst>
                                      </p:cBhvr>
                                      <p:to>
                                        <p:strVal val="visible"/>
                                      </p:to>
                                    </p:set>
                                    <p:animEffect transition="in" filter="wipe(down)">
                                      <p:cBhvr>
                                        <p:cTn id="48"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3" grpId="0"/>
      <p:bldP spid="113" grpId="0" animBg="1"/>
      <p:bldP spid="1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Tree>
    <p:extLst>
      <p:ext uri="{BB962C8B-B14F-4D97-AF65-F5344CB8AC3E}">
        <p14:creationId xmlns:p14="http://schemas.microsoft.com/office/powerpoint/2010/main" val="1251581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Tree>
    <p:extLst>
      <p:ext uri="{BB962C8B-B14F-4D97-AF65-F5344CB8AC3E}">
        <p14:creationId xmlns:p14="http://schemas.microsoft.com/office/powerpoint/2010/main" val="66205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目的：</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グリッドを一色に塗りつぶす．</a:t>
                </a:r>
                <a:endParaRPr lang="en-US" altLang="ja-JP" dirty="0"/>
              </a:p>
              <a:p>
                <a:pPr marL="0" indent="0">
                  <a:buNone/>
                </a:pPr>
                <a:endParaRPr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604515" cy="1328821"/>
          </a:xfrm>
          <a:prstGeom prst="wedgeRoundRectCallout">
            <a:avLst>
              <a:gd name="adj1" fmla="val -24462"/>
              <a:gd name="adj2" fmla="val -4631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左上のマスから縦横に同じ色のみを辿って到達できるマス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Tree>
    <p:extLst>
      <p:ext uri="{BB962C8B-B14F-4D97-AF65-F5344CB8AC3E}">
        <p14:creationId xmlns:p14="http://schemas.microsoft.com/office/powerpoint/2010/main" val="337850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Tree>
    <p:extLst>
      <p:ext uri="{BB962C8B-B14F-4D97-AF65-F5344CB8AC3E}">
        <p14:creationId xmlns:p14="http://schemas.microsoft.com/office/powerpoint/2010/main" val="1979811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grpSp>
        <p:nvGrpSpPr>
          <p:cNvPr id="31" name="グループ化 30"/>
          <p:cNvGrpSpPr/>
          <p:nvPr/>
        </p:nvGrpSpPr>
        <p:grpSpPr>
          <a:xfrm>
            <a:off x="567609" y="2857500"/>
            <a:ext cx="3600000" cy="3600000"/>
            <a:chOff x="567609" y="2857500"/>
            <a:chExt cx="3600000" cy="3600000"/>
          </a:xfrm>
        </p:grpSpPr>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7245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同じグリッドでも，塗り替え方によって回数が変わる</a:t>
            </a:r>
            <a:endParaRPr lang="en-US" altLang="ja-JP" dirty="0"/>
          </a:p>
          <a:p>
            <a:pPr marL="0" indent="0">
              <a:buNone/>
            </a:pPr>
            <a:r>
              <a:rPr lang="ja-JP" altLang="en-US" dirty="0"/>
              <a:t>　→最小の塗り替え方を求めたい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838289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ある色分けされたグリッド</a:t>
                      </a:r>
                    </a:p>
                  </a:txBody>
                  <a:tcPr/>
                </a:tc>
                <a:tc>
                  <a:txBody>
                    <a:bodyPr/>
                    <a:lstStyle/>
                    <a:p>
                      <a:pPr algn="ctr"/>
                      <a:r>
                        <a:rPr kumimoji="1" lang="ja-JP" altLang="en-US" sz="2800" dirty="0"/>
                        <a:t>塗りつぶす最小の操作列</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32435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今回扱うゲーム</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en-US" altLang="ja-JP" dirty="0"/>
              <a:t>Flood-It</a:t>
            </a:r>
            <a:r>
              <a:rPr lang="ja-JP" altLang="en-US" dirty="0"/>
              <a:t>を二人用対戦ゲームにしたもの</a:t>
            </a:r>
            <a:endParaRPr lang="en-US" altLang="ja-JP" dirty="0"/>
          </a:p>
          <a:p>
            <a:r>
              <a:rPr lang="ja-JP" altLang="en-US" dirty="0"/>
              <a:t>目的：交互に自分のマスの色を変えていくことで、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59272" y="3306054"/>
            <a:ext cx="4759636" cy="1569660"/>
          </a:xfrm>
          <a:prstGeom prst="rect">
            <a:avLst/>
          </a:prstGeom>
          <a:noFill/>
        </p:spPr>
        <p:txBody>
          <a:bodyPr wrap="none" rtlCol="0">
            <a:spAutoFit/>
          </a:bodyPr>
          <a:lstStyle/>
          <a:p>
            <a:r>
              <a:rPr kumimoji="1" lang="ja-JP" altLang="en-US" sz="2400" dirty="0"/>
              <a:t>自分の領地：左上</a:t>
            </a:r>
            <a:endParaRPr kumimoji="1" lang="en-US" altLang="ja-JP" sz="2400" dirty="0"/>
          </a:p>
          <a:p>
            <a:r>
              <a:rPr lang="ja-JP" altLang="en-US" sz="2400" dirty="0"/>
              <a:t>相手の領地：</a:t>
            </a:r>
            <a:r>
              <a:rPr lang="ja-JP" altLang="en-US" sz="2400" dirty="0">
                <a:solidFill>
                  <a:schemeClr val="tx1">
                    <a:lumMod val="50000"/>
                    <a:lumOff val="50000"/>
                  </a:schemeClr>
                </a:solidFill>
              </a:rPr>
              <a:t>右下</a:t>
            </a:r>
            <a:endParaRPr kumimoji="1" lang="en-US" altLang="ja-JP" sz="2400" dirty="0">
              <a:solidFill>
                <a:schemeClr val="tx1">
                  <a:lumMod val="50000"/>
                  <a:lumOff val="50000"/>
                </a:schemeClr>
              </a:solidFill>
            </a:endParaRPr>
          </a:p>
          <a:p>
            <a:endParaRPr lang="en-US" altLang="ja-JP" sz="2400" dirty="0"/>
          </a:p>
          <a:p>
            <a:r>
              <a:rPr kumimoji="1" lang="en-US" altLang="ja-JP" sz="2400" dirty="0"/>
              <a:t>※</a:t>
            </a:r>
            <a:r>
              <a:rPr kumimoji="1" lang="ja-JP" altLang="en-US" sz="2400" dirty="0"/>
              <a:t>相手の色に変えることはできない</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自分の領地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相手の領地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3328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7"/>
                                        </p:tgtEl>
                                        <p:attrNameLst>
                                          <p:attrName>fillcolor</p:attrName>
                                        </p:attrNameLst>
                                      </p:cBhvr>
                                      <p:to>
                                        <a:srgbClr val="00B050"/>
                                      </p:to>
                                    </p:animClr>
                                    <p:set>
                                      <p:cBhvr>
                                        <p:cTn id="23" dur="500" fill="hold"/>
                                        <p:tgtEl>
                                          <p:spTgt spid="7"/>
                                        </p:tgtEl>
                                        <p:attrNameLst>
                                          <p:attrName>fill.type</p:attrName>
                                        </p:attrNameLst>
                                      </p:cBhvr>
                                      <p:to>
                                        <p:strVal val="solid"/>
                                      </p:to>
                                    </p:set>
                                    <p:set>
                                      <p:cBhvr>
                                        <p:cTn id="24" dur="500" fill="hold"/>
                                        <p:tgtEl>
                                          <p:spTgt spid="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500" fill="hold"/>
                                        <p:tgtEl>
                                          <p:spTgt spid="31"/>
                                        </p:tgtEl>
                                        <p:attrNameLst>
                                          <p:attrName>fillcolor</p:attrName>
                                        </p:attrNameLst>
                                      </p:cBhvr>
                                      <p:to>
                                        <a:srgbClr val="FFFF00"/>
                                      </p:to>
                                    </p:animClr>
                                    <p:set>
                                      <p:cBhvr>
                                        <p:cTn id="39" dur="500" fill="hold"/>
                                        <p:tgtEl>
                                          <p:spTgt spid="31"/>
                                        </p:tgtEl>
                                        <p:attrNameLst>
                                          <p:attrName>fill.type</p:attrName>
                                        </p:attrNameLst>
                                      </p:cBhvr>
                                      <p:to>
                                        <p:strVal val="solid"/>
                                      </p:to>
                                    </p:set>
                                    <p:set>
                                      <p:cBhvr>
                                        <p:cTn id="40" dur="500" fill="hold"/>
                                        <p:tgtEl>
                                          <p:spTgt spid="3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37"/>
                                        </p:tgtEl>
                                      </p:cBhvr>
                                    </p:animEffect>
                                    <p:set>
                                      <p:cBhvr>
                                        <p:cTn id="45" dur="1" fill="hold">
                                          <p:stCondLst>
                                            <p:cond delay="499"/>
                                          </p:stCondLst>
                                        </p:cTn>
                                        <p:tgtEl>
                                          <p:spTgt spid="3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34" grpId="0" animBg="1"/>
      <p:bldP spid="35" grpId="0"/>
      <p:bldP spid="36" grpId="0" animBg="1"/>
      <p:bldP spid="36" grpId="1" animBg="1"/>
      <p:bldP spid="37" grpId="0"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→相手の次の良い手を阻止するような色に自分の色を変更して相手の邪魔をする</a:t>
            </a:r>
            <a:endParaRPr kumimoji="1" lang="en-US" altLang="ja-JP" dirty="0"/>
          </a:p>
          <a:p>
            <a:r>
              <a:rPr kumimoji="1" lang="ja-JP" altLang="en-US" dirty="0"/>
              <a:t>このように囲んでしまえば相手にとられなくなる</a:t>
            </a:r>
            <a:endParaRPr kumimoji="1" lang="en-US" altLang="ja-JP" dirty="0"/>
          </a:p>
          <a:p>
            <a:r>
              <a:rPr kumimoji="1" lang="ja-JP" altLang="en-US" dirty="0"/>
              <a:t>　→塗りつぶすよりも囲むことを狙う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4"/>
            <a:ext cx="7876904" cy="1810278"/>
          </a:xfrm>
        </p:spPr>
        <p:txBody>
          <a:bodyPr>
            <a:noAutofit/>
          </a:bodyPr>
          <a:lstStyle/>
          <a:p>
            <a:r>
              <a:rPr lang="ja-JP" altLang="en-US" sz="2400" dirty="0"/>
              <a:t>ある程度先読みしたうえで</a:t>
            </a:r>
            <a:r>
              <a:rPr lang="en-US" altLang="ja-JP" sz="2400" dirty="0"/>
              <a:t>…</a:t>
            </a:r>
          </a:p>
          <a:p>
            <a:pPr marL="457200" indent="-457200">
              <a:buFont typeface="Arial" panose="020B0604020202020204" pitchFamily="34" charset="0"/>
              <a:buChar char="•"/>
            </a:pPr>
            <a:r>
              <a:rPr lang="ja-JP" altLang="en-US" sz="2400" dirty="0"/>
              <a:t>自分の領地が一番多くなる選択をする</a:t>
            </a:r>
            <a:endParaRPr kumimoji="1" lang="en-US" altLang="ja-JP" sz="2400" dirty="0"/>
          </a:p>
          <a:p>
            <a:pPr marL="457200" indent="-457200">
              <a:buFont typeface="Arial" panose="020B0604020202020204" pitchFamily="34" charset="0"/>
              <a:buChar char="•"/>
            </a:pPr>
            <a:r>
              <a:rPr lang="ja-JP" altLang="en-US" sz="2400" dirty="0"/>
              <a:t>相手の領地を囲むような選択をする</a:t>
            </a:r>
            <a:endParaRPr kumimoji="1" lang="en-US" altLang="ja-JP" sz="2400" dirty="0"/>
          </a:p>
          <a:p>
            <a:pPr marL="457200" indent="-457200">
              <a:buFont typeface="Arial" panose="020B0604020202020204" pitchFamily="34" charset="0"/>
              <a:buChar char="•"/>
            </a:pPr>
            <a:r>
              <a:rPr kumimoji="1" lang="ja-JP" altLang="en-US" sz="2400" dirty="0"/>
              <a:t>自分が将来取れそうな範囲を</a:t>
            </a:r>
            <a:r>
              <a:rPr lang="ja-JP" altLang="en-US" sz="2400" dirty="0"/>
              <a:t>広げていく</a:t>
            </a:r>
            <a:r>
              <a:rPr kumimoji="1" lang="ja-JP" altLang="en-US" sz="2400" dirty="0"/>
              <a:t>ような選択をする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5" name="円/楕円 4"/>
          <p:cNvSpPr/>
          <p:nvPr/>
        </p:nvSpPr>
        <p:spPr>
          <a:xfrm>
            <a:off x="4239741" y="1693345"/>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それぞれの選択の数手先まで手を進める</a:t>
            </a:r>
          </a:p>
        </p:txBody>
      </p:sp>
      <p:sp>
        <p:nvSpPr>
          <p:cNvPr id="131" name="角丸四角形吹き出し 130"/>
          <p:cNvSpPr/>
          <p:nvPr/>
        </p:nvSpPr>
        <p:spPr>
          <a:xfrm>
            <a:off x="2176955" y="5841404"/>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1" grpId="0" animBg="1"/>
      <p:bldP spid="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Tree>
    <p:extLst>
      <p:ext uri="{BB962C8B-B14F-4D97-AF65-F5344CB8AC3E}">
        <p14:creationId xmlns:p14="http://schemas.microsoft.com/office/powerpoint/2010/main" val="284074284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1150</TotalTime>
  <Words>943</Words>
  <Application>Microsoft Office PowerPoint</Application>
  <PresentationFormat>画面に合わせる (4:3)</PresentationFormat>
  <Paragraphs>220</Paragraphs>
  <Slides>27</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今回扱うゲーム</vt:lpstr>
      <vt:lpstr>考えられる戦略</vt:lpstr>
      <vt:lpstr>現在のAI</vt:lpstr>
      <vt:lpstr>今回の試み</vt:lpstr>
      <vt:lpstr>モンテカルロ法　とは</vt:lpstr>
      <vt:lpstr>モンテカルロ法　とは</vt:lpstr>
      <vt:lpstr>モンテカルロ法　とは</vt:lpstr>
      <vt:lpstr>モンテカルロ法の利点</vt:lpstr>
      <vt:lpstr>改善案</vt:lpstr>
      <vt:lpstr>当面の目標</vt:lpstr>
      <vt:lpstr>AIの強化</vt:lpstr>
      <vt:lpstr>AIの強化</vt:lpstr>
      <vt:lpstr>ああ</vt:lpstr>
      <vt:lpstr>Flood-ItのAIの作成</vt:lpstr>
      <vt:lpstr>当面の</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小田 将也</cp:lastModifiedBy>
  <cp:revision>95</cp:revision>
  <dcterms:created xsi:type="dcterms:W3CDTF">2018-10-26T05:41:54Z</dcterms:created>
  <dcterms:modified xsi:type="dcterms:W3CDTF">2018-11-03T15:55:48Z</dcterms:modified>
</cp:coreProperties>
</file>