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handoutMasterIdLst>
    <p:handoutMasterId r:id="rId40"/>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367" r:id="rId19"/>
    <p:sldId id="368" r:id="rId20"/>
    <p:sldId id="369" r:id="rId21"/>
    <p:sldId id="374" r:id="rId22"/>
    <p:sldId id="392" r:id="rId23"/>
    <p:sldId id="393" r:id="rId24"/>
    <p:sldId id="318" r:id="rId25"/>
    <p:sldId id="343" r:id="rId26"/>
    <p:sldId id="352" r:id="rId27"/>
    <p:sldId id="372" r:id="rId28"/>
    <p:sldId id="376" r:id="rId29"/>
    <p:sldId id="377" r:id="rId30"/>
    <p:sldId id="378" r:id="rId31"/>
    <p:sldId id="389" r:id="rId32"/>
    <p:sldId id="390" r:id="rId33"/>
    <p:sldId id="391" r:id="rId34"/>
    <p:sldId id="373" r:id="rId35"/>
    <p:sldId id="375" r:id="rId36"/>
    <p:sldId id="361" r:id="rId37"/>
    <p:sldId id="319" r:id="rId3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059" autoAdjust="0"/>
  </p:normalViewPr>
  <p:slideViewPr>
    <p:cSldViewPr snapToGrid="0">
      <p:cViewPr varScale="1">
        <p:scale>
          <a:sx n="104" d="100"/>
          <a:sy n="104" d="100"/>
        </p:scale>
        <p:origin x="192"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PC53\Desktop\playouttime\playout&#12392;&#26178;&#3829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389414222765533E-2"/>
          <c:y val="4.4176706827309238E-2"/>
          <c:w val="0.91977852083558054"/>
          <c:h val="0.77078961515352751"/>
        </c:manualLayout>
      </c:layout>
      <c:scatterChart>
        <c:scatterStyle val="smoothMarker"/>
        <c:varyColors val="0"/>
        <c:ser>
          <c:idx val="0"/>
          <c:order val="0"/>
          <c:spPr>
            <a:ln w="19050" cap="rnd">
              <a:solidFill>
                <a:schemeClr val="accent1"/>
              </a:solidFill>
              <a:round/>
            </a:ln>
            <a:effectLst/>
          </c:spPr>
          <c:marker>
            <c:symbol val="circle"/>
            <c:size val="7"/>
            <c:spPr>
              <a:solidFill>
                <a:schemeClr val="accent1"/>
              </a:solidFill>
              <a:ln w="63500">
                <a:solidFill>
                  <a:schemeClr val="accent1"/>
                </a:solidFill>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Sheet11!$D$1:$D$6</c:f>
              <c:numCache>
                <c:formatCode>General</c:formatCode>
                <c:ptCount val="6"/>
                <c:pt idx="0">
                  <c:v>0.10083999999999983</c:v>
                </c:pt>
                <c:pt idx="1">
                  <c:v>0.2000639999999996</c:v>
                </c:pt>
                <c:pt idx="2">
                  <c:v>0.49603199999999975</c:v>
                </c:pt>
                <c:pt idx="3">
                  <c:v>0.98947399999999974</c:v>
                </c:pt>
                <c:pt idx="4">
                  <c:v>1.4593479999999996</c:v>
                </c:pt>
                <c:pt idx="5">
                  <c:v>1.9490859999999999</c:v>
                </c:pt>
              </c:numCache>
            </c:numRef>
          </c:yVal>
          <c:smooth val="1"/>
        </c:ser>
        <c:ser>
          <c:idx val="1"/>
          <c:order val="1"/>
          <c:spPr>
            <a:ln w="19050" cap="rnd">
              <a:solidFill>
                <a:schemeClr val="accent2"/>
              </a:solidFill>
              <a:round/>
            </a:ln>
            <a:effectLst/>
          </c:spPr>
          <c:marker>
            <c:symbol val="triangle"/>
            <c:size val="7"/>
            <c:spPr>
              <a:solidFill>
                <a:schemeClr val="accent2"/>
              </a:solidFill>
              <a:ln w="63500">
                <a:solidFill>
                  <a:schemeClr val="accent2"/>
                </a:solidFill>
                <a:miter lim="800000"/>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Sheet11!$E$1:$E$6</c:f>
              <c:numCache>
                <c:formatCode>General</c:formatCode>
                <c:ptCount val="6"/>
                <c:pt idx="0">
                  <c:v>8.3048000000000038E-2</c:v>
                </c:pt>
                <c:pt idx="1">
                  <c:v>0.16484600000000027</c:v>
                </c:pt>
                <c:pt idx="2">
                  <c:v>0.41132999999999986</c:v>
                </c:pt>
                <c:pt idx="3">
                  <c:v>0.81487199999999971</c:v>
                </c:pt>
                <c:pt idx="4">
                  <c:v>1.1997899999999988</c:v>
                </c:pt>
                <c:pt idx="5">
                  <c:v>1.6012699999999995</c:v>
                </c:pt>
              </c:numCache>
            </c:numRef>
          </c:yVal>
          <c:smooth val="1"/>
        </c:ser>
        <c:dLbls>
          <c:showLegendKey val="0"/>
          <c:showVal val="0"/>
          <c:showCatName val="0"/>
          <c:showSerName val="0"/>
          <c:showPercent val="0"/>
          <c:showBubbleSize val="0"/>
        </c:dLbls>
        <c:axId val="378077352"/>
        <c:axId val="378077744"/>
      </c:scatterChart>
      <c:valAx>
        <c:axId val="378077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78077744"/>
        <c:crosses val="autoZero"/>
        <c:crossBetween val="midCat"/>
        <c:majorUnit val="250"/>
      </c:valAx>
      <c:valAx>
        <c:axId val="378077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7807735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dLbls>
          <c:showLegendKey val="0"/>
          <c:showVal val="0"/>
          <c:showCatName val="0"/>
          <c:showSerName val="0"/>
          <c:showPercent val="0"/>
          <c:showBubbleSize val="0"/>
        </c:dLbls>
        <c:axId val="378073040"/>
        <c:axId val="378076176"/>
      </c:scatterChart>
      <c:valAx>
        <c:axId val="378073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8076176"/>
        <c:crosses val="autoZero"/>
        <c:crossBetween val="midCat"/>
      </c:valAx>
      <c:valAx>
        <c:axId val="378076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807304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78071864"/>
        <c:axId val="378073824"/>
      </c:scatterChart>
      <c:valAx>
        <c:axId val="378071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8073824"/>
        <c:crosses val="autoZero"/>
        <c:crossBetween val="midCat"/>
      </c:valAx>
      <c:valAx>
        <c:axId val="37807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807186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2019/6/28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2019/6/28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4238312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3902586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173167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ルーレット法という手法を応用することで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smtClean="0"/>
              <a:t>改善案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p:nvPr/>
        </p:nvCxnSpPr>
        <p:spPr>
          <a:xfrm flipH="1">
            <a:off x="742744" y="2723236"/>
            <a:ext cx="1334956" cy="222901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5293517" y="3098748"/>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あまり</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a:t>
            </a:r>
            <a:endParaRPr kumimoji="1" lang="en-US" altLang="ja-JP" sz="2800" dirty="0" smtClean="0"/>
          </a:p>
          <a:p>
            <a:pPr algn="ctr"/>
            <a:r>
              <a:rPr kumimoji="1" lang="ja-JP" altLang="en-US" sz="2800" dirty="0" smtClean="0"/>
              <a:t>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5293517" y="4393773"/>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a:t>
            </a:r>
            <a:endParaRPr kumimoji="1" lang="en-US" altLang="ja-JP" sz="2800" dirty="0" smtClean="0"/>
          </a:p>
          <a:p>
            <a:pPr algn="ctr"/>
            <a:r>
              <a:rPr kumimoji="1" lang="ja-JP" altLang="en-US" sz="2800" dirty="0" smtClean="0"/>
              <a:t>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705902" y="5753276"/>
            <a:ext cx="4166495" cy="865911"/>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これらを反映して，より良い勝率が得られないか？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814057552"/>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1756186674"/>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1" nodeType="clickEffect">
                                  <p:stCondLst>
                                    <p:cond delay="0"/>
                                  </p:stCondLst>
                                  <p:childTnLst>
                                    <p:animRot by="21600000">
                                      <p:cBhvr>
                                        <p:cTn id="16" dur="14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9" name="コンテンツ プレースホルダー 2"/>
          <p:cNvSpPr txBox="1">
            <a:spLocks/>
          </p:cNvSpPr>
          <p:nvPr/>
        </p:nvSpPr>
        <p:spPr>
          <a:xfrm>
            <a:off x="822960" y="777197"/>
            <a:ext cx="8038943"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ルーレット選択を用いなかった場合と同様に，</a:t>
            </a:r>
            <a:endParaRPr lang="en-US" altLang="ja-JP" dirty="0" smtClean="0"/>
          </a:p>
          <a:p>
            <a:r>
              <a:rPr lang="ja-JP" altLang="en-US" dirty="0"/>
              <a:t>　</a:t>
            </a:r>
            <a:r>
              <a:rPr lang="ja-JP" altLang="en-US" dirty="0" smtClean="0"/>
              <a:t>　プレイアウト数</a:t>
            </a:r>
            <a:r>
              <a:rPr lang="ja-JP" altLang="en-US" dirty="0"/>
              <a:t>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a:t>
            </a:r>
            <a:endParaRPr lang="en-US" altLang="ja-JP" dirty="0" smtClean="0"/>
          </a:p>
          <a:p>
            <a:r>
              <a:rPr lang="ja-JP" altLang="en-US" dirty="0"/>
              <a:t>　</a:t>
            </a:r>
            <a:r>
              <a:rPr lang="ja-JP" altLang="en-US" dirty="0" smtClean="0"/>
              <a:t>　に対するルーレットモンテカルロ法</a:t>
            </a:r>
            <a:r>
              <a:rPr lang="ja-JP" altLang="en-US" dirty="0"/>
              <a:t>の勝率は</a:t>
            </a:r>
            <a:r>
              <a:rPr lang="ja-JP" altLang="en-US" dirty="0" smtClean="0"/>
              <a:t>収束</a:t>
            </a:r>
            <a:endParaRPr lang="en-US" altLang="ja-JP" dirty="0" smtClean="0"/>
          </a:p>
          <a:p>
            <a:r>
              <a:rPr lang="ja-JP" altLang="en-US" dirty="0"/>
              <a:t>　</a:t>
            </a:r>
            <a:r>
              <a:rPr lang="ja-JP" altLang="en-US" dirty="0" smtClean="0"/>
              <a:t>　していた．</a:t>
            </a:r>
            <a:endParaRPr lang="ja-JP" altLang="en-US" dirty="0"/>
          </a:p>
        </p:txBody>
      </p:sp>
      <p:sp>
        <p:nvSpPr>
          <p:cNvPr id="10" name="テキスト ボックス 9"/>
          <p:cNvSpPr txBox="1"/>
          <p:nvPr/>
        </p:nvSpPr>
        <p:spPr>
          <a:xfrm>
            <a:off x="2772249" y="2661255"/>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5" name="グラフ 14"/>
          <p:cNvGraphicFramePr>
            <a:graphicFrameLocks/>
          </p:cNvGraphicFramePr>
          <p:nvPr>
            <p:extLst>
              <p:ext uri="{D42A27DB-BD31-4B8C-83A1-F6EECF244321}">
                <p14:modId xmlns:p14="http://schemas.microsoft.com/office/powerpoint/2010/main" val="2346880358"/>
              </p:ext>
            </p:extLst>
          </p:nvPr>
        </p:nvGraphicFramePr>
        <p:xfrm>
          <a:off x="1910281" y="3099901"/>
          <a:ext cx="5748951" cy="3165097"/>
        </p:xfrm>
        <a:graphic>
          <a:graphicData uri="http://schemas.openxmlformats.org/drawingml/2006/chart">
            <c:chart xmlns:c="http://schemas.openxmlformats.org/drawingml/2006/chart" xmlns:r="http://schemas.openxmlformats.org/officeDocument/2006/relationships" r:id="rId2"/>
          </a:graphicData>
        </a:graphic>
      </p:graphicFrame>
      <p:cxnSp>
        <p:nvCxnSpPr>
          <p:cNvPr id="20" name="直線コネクタ 19"/>
          <p:cNvCxnSpPr/>
          <p:nvPr/>
        </p:nvCxnSpPr>
        <p:spPr>
          <a:xfrm flipV="1">
            <a:off x="2905738" y="3607603"/>
            <a:ext cx="3758036"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
        <p:nvSpPr>
          <p:cNvPr id="16" name="テキスト ボックス 15"/>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14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一方で，完全にランダムにプレイアウトを行うよりも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0653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一方で，完全にランダムにプレイアウトを行うよりも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3741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一方で，完全にランダムにプレイアウトを行うよりも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886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以下の条件でプレイアウト数を変えながら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a:t>
            </a:r>
            <a:endParaRPr kumimoji="1" lang="en-US" altLang="ja-JP" dirty="0" smtClean="0">
              <a:solidFill>
                <a:srgbClr val="FF0000"/>
              </a:solidFill>
            </a:endParaRPr>
          </a:p>
          <a:p>
            <a:r>
              <a:rPr kumimoji="1" lang="ja-JP" altLang="en-US" dirty="0" smtClean="0">
                <a:solidFill>
                  <a:srgbClr val="FF0000"/>
                </a:solidFill>
              </a:rPr>
              <a:t>から出力を行うまでの時間</a:t>
            </a:r>
            <a:r>
              <a:rPr kumimoji="1" lang="ja-JP" altLang="en-US" dirty="0" smtClean="0"/>
              <a:t>を計測し，ルーレット</a:t>
            </a:r>
            <a:endParaRPr kumimoji="1" lang="en-US" altLang="ja-JP" dirty="0" smtClean="0"/>
          </a:p>
          <a:p>
            <a:r>
              <a:rPr kumimoji="1" lang="ja-JP" altLang="en-US" dirty="0" smtClean="0"/>
              <a:t>選択を用いなかった場合と比較した．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667" r="-600" b="-129167"/>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7895" r="-600" b="-3052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r>
              <a:rPr kumimoji="1" lang="ja-JP" altLang="en-US" dirty="0" smtClean="0"/>
              <a:t>ルーレット選択を用いた方が時間がかかる．</a:t>
            </a:r>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429687" y="4350730"/>
            <a:ext cx="3720705" cy="461665"/>
          </a:xfrm>
          <a:prstGeom prst="rect">
            <a:avLst/>
          </a:prstGeom>
          <a:noFill/>
        </p:spPr>
        <p:txBody>
          <a:bodyPr wrap="square" rtlCol="0">
            <a:spAutoFit/>
          </a:bodyPr>
          <a:lstStyle/>
          <a:p>
            <a:r>
              <a:rPr kumimoji="1" lang="ja-JP" altLang="en-US" sz="2400" dirty="0" smtClean="0"/>
              <a:t>出力までにかかった時間</a:t>
            </a:r>
            <a:r>
              <a:rPr kumimoji="1" lang="en-US" altLang="ja-JP" sz="2400" dirty="0" smtClean="0"/>
              <a:t>[s]</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3524549890"/>
              </p:ext>
            </p:extLst>
          </p:nvPr>
        </p:nvGraphicFramePr>
        <p:xfrm>
          <a:off x="1857375" y="2934175"/>
          <a:ext cx="6257925" cy="3342015"/>
        </p:xfrm>
        <a:graphic>
          <a:graphicData uri="http://schemas.openxmlformats.org/drawingml/2006/chart">
            <c:chart xmlns:c="http://schemas.openxmlformats.org/drawingml/2006/chart" xmlns:r="http://schemas.openxmlformats.org/officeDocument/2006/relationships" r:id="rId2"/>
          </a:graphicData>
        </a:graphic>
      </p:graphicFrame>
      <p:sp>
        <p:nvSpPr>
          <p:cNvPr id="11" name="二等辺三角形 10">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をモンテカルロ法のプレイアウトに応用することで，効率よく探索を行える．</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ルーレット選択をすることで，新たに勝てるようになった対戦がある．</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ルーレット選択を行うと時間がかかってしまうが，</a:t>
            </a:r>
            <a:r>
              <a:rPr lang="ja-JP" altLang="en-US" dirty="0"/>
              <a:t>費用対</a:t>
            </a:r>
            <a:r>
              <a:rPr lang="ja-JP" altLang="en-US" dirty="0" smtClean="0"/>
              <a:t>効果は大きい．</a:t>
            </a:r>
            <a:endParaRPr lang="en-US" altLang="ja-JP" dirty="0" smtClean="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smtClean="0"/>
              <a:t>より良い確率配分の模索</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6607</TotalTime>
  <Words>1913</Words>
  <Application>Microsoft Office PowerPoint</Application>
  <PresentationFormat>画面に合わせる (4:3)</PresentationFormat>
  <Paragraphs>452</Paragraphs>
  <Slides>37</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改善案</vt:lpstr>
      <vt:lpstr>アルゴリズムの改良案</vt:lpstr>
      <vt:lpstr>ルーレット選択</vt:lpstr>
      <vt:lpstr>ルーレット選択</vt:lpstr>
      <vt:lpstr>ルーレット選択</vt:lpstr>
      <vt:lpstr>ルーレット選択</vt:lpstr>
      <vt:lpstr>今回の実験</vt:lpstr>
      <vt:lpstr>実験結果</vt:lpstr>
      <vt:lpstr>考察</vt:lpstr>
      <vt:lpstr>ルーレット選択のデメリット</vt:lpstr>
      <vt:lpstr>ルーレット選択のデメリット</vt:lpstr>
      <vt:lpstr>ルーレット選択のデメリット</vt:lpstr>
      <vt:lpstr>ルーレット選択のデメリット</vt:lpstr>
      <vt:lpstr>ルーレット選択のデメリット</vt:lpstr>
      <vt:lpstr>ルーレット選択のデメリット</vt:lpstr>
      <vt:lpstr>ルーレット選択のデメリット</vt:lpstr>
      <vt:lpstr>実験</vt:lpstr>
      <vt:lpstr>実験結果</vt:lpstr>
      <vt:lpstr>まとめ</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391</cp:revision>
  <cp:lastPrinted>2018-12-10T00:18:31Z</cp:lastPrinted>
  <dcterms:created xsi:type="dcterms:W3CDTF">2018-10-26T05:41:54Z</dcterms:created>
  <dcterms:modified xsi:type="dcterms:W3CDTF">2019-06-28T08:42:19Z</dcterms:modified>
</cp:coreProperties>
</file>