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3"/>
  </p:notesMasterIdLst>
  <p:sldIdLst>
    <p:sldId id="256" r:id="rId2"/>
    <p:sldId id="259" r:id="rId3"/>
    <p:sldId id="267" r:id="rId4"/>
    <p:sldId id="265" r:id="rId5"/>
    <p:sldId id="260" r:id="rId6"/>
    <p:sldId id="261" r:id="rId7"/>
    <p:sldId id="289" r:id="rId8"/>
    <p:sldId id="268" r:id="rId9"/>
    <p:sldId id="290" r:id="rId10"/>
    <p:sldId id="269" r:id="rId11"/>
    <p:sldId id="270" r:id="rId12"/>
    <p:sldId id="279" r:id="rId13"/>
    <p:sldId id="262" r:id="rId14"/>
    <p:sldId id="278" r:id="rId15"/>
    <p:sldId id="271" r:id="rId16"/>
    <p:sldId id="272" r:id="rId17"/>
    <p:sldId id="266" r:id="rId18"/>
    <p:sldId id="285" r:id="rId19"/>
    <p:sldId id="287" r:id="rId20"/>
    <p:sldId id="291" r:id="rId21"/>
    <p:sldId id="288" r:id="rId22"/>
    <p:sldId id="284" r:id="rId23"/>
    <p:sldId id="286" r:id="rId24"/>
    <p:sldId id="283" r:id="rId25"/>
    <p:sldId id="281" r:id="rId26"/>
    <p:sldId id="282" r:id="rId27"/>
    <p:sldId id="277" r:id="rId28"/>
    <p:sldId id="276" r:id="rId29"/>
    <p:sldId id="275" r:id="rId30"/>
    <p:sldId id="273" r:id="rId31"/>
    <p:sldId id="280" r:id="rId3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9" autoAdjust="0"/>
  </p:normalViewPr>
  <p:slideViewPr>
    <p:cSldViewPr snapToGrid="0">
      <p:cViewPr varScale="1">
        <p:scale>
          <a:sx n="86" d="100"/>
          <a:sy n="86" d="100"/>
        </p:scale>
        <p:origin x="90" y="300"/>
      </p:cViewPr>
      <p:guideLst>
        <p:guide orient="horz" pos="2160"/>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16</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定式化って言っていいのか？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このように</a:t>
            </a:r>
            <a:r>
              <a:rPr kumimoji="1" lang="en-US" altLang="ja-JP" dirty="0" err="1" smtClean="0"/>
              <a:t>FloodIt</a:t>
            </a:r>
            <a:r>
              <a:rPr kumimoji="1" lang="ja-JP" altLang="en-US" dirty="0" smtClean="0"/>
              <a:t>については研究がなされてきているんですが，今回はこの</a:t>
            </a:r>
            <a:r>
              <a:rPr kumimoji="1" lang="en-US" altLang="ja-JP" dirty="0" err="1" smtClean="0"/>
              <a:t>FloodIt</a:t>
            </a:r>
            <a:r>
              <a:rPr kumimoji="1" lang="ja-JP" altLang="en-US" dirty="0" smtClean="0"/>
              <a:t>を二人用の対戦ゲームにしたものを考えます．</a:t>
            </a:r>
            <a:endParaRPr kumimoji="1" lang="ja-JP" altLang="en-US" dirty="0"/>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盤面と呼びたい</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9</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a:t>
            </a:r>
            <a:r>
              <a:rPr lang="en-US" altLang="ja-JP" dirty="0"/>
              <a:t>AI</a:t>
            </a:r>
            <a:r>
              <a:rPr lang="ja-JP" altLang="en-US" dirty="0"/>
              <a:t>に関する</a:t>
            </a:r>
            <a:r>
              <a:rPr lang="en-US" altLang="ja-JP" dirty="0"/>
              <a:t/>
            </a:r>
            <a:br>
              <a:rPr lang="en-US" altLang="ja-JP" dirty="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4" name="スライド番号プレースホルダー 3"/>
          <p:cNvSpPr>
            <a:spLocks noGrp="1"/>
          </p:cNvSpPr>
          <p:nvPr>
            <p:ph type="sldNum" sz="quarter" idx="12"/>
          </p:nvPr>
        </p:nvSpPr>
        <p:spPr/>
        <p:txBody>
          <a:bodyPr/>
          <a:lstStyle/>
          <a:p>
            <a:fld id="{E736F2BC-E947-47BA-BE39-953A2F8183BB}" type="slidenum">
              <a:rPr kumimoji="1" lang="ja-JP" altLang="en-US" smtClean="0"/>
              <a:t>1</a:t>
            </a:fld>
            <a:endParaRPr kumimoji="1" lang="ja-JP" altLang="en-US"/>
          </a:p>
        </p:txBody>
      </p:sp>
      <p:sp>
        <p:nvSpPr>
          <p:cNvPr id="5" name="正方形/長方形 4"/>
          <p:cNvSpPr/>
          <p:nvPr/>
        </p:nvSpPr>
        <p:spPr>
          <a:xfrm>
            <a:off x="1433445" y="2623278"/>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297858"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自分の領地が一番多くなる選択をする</a:t>
            </a:r>
            <a:endParaRPr kumimoji="1" lang="en-US" altLang="ja-JP" dirty="0"/>
          </a:p>
          <a:p>
            <a:pPr marL="457200" indent="-457200">
              <a:buFont typeface="Arial" panose="020B0604020202020204" pitchFamily="34" charset="0"/>
              <a:buChar char="•"/>
            </a:pPr>
            <a:r>
              <a:rPr lang="ja-JP" altLang="en-US" dirty="0" smtClean="0"/>
              <a:t>うまく広い範囲を囲めそうな</a:t>
            </a:r>
            <a:r>
              <a:rPr lang="ja-JP" altLang="en-US" dirty="0"/>
              <a:t>選択をする</a:t>
            </a:r>
            <a:endParaRPr kumimoji="1" lang="en-US" altLang="ja-JP" dirty="0"/>
          </a:p>
          <a:p>
            <a:pPr marL="457200" indent="-457200">
              <a:buFont typeface="Arial" panose="020B0604020202020204" pitchFamily="34" charset="0"/>
              <a:buChar char="•"/>
            </a:pPr>
            <a:r>
              <a:rPr kumimoji="1" lang="ja-JP" altLang="en-US" dirty="0"/>
              <a:t>自分が将来取れそうな範囲を</a:t>
            </a:r>
            <a:r>
              <a:rPr lang="ja-JP" altLang="en-US" dirty="0"/>
              <a:t>広げていく</a:t>
            </a:r>
            <a:r>
              <a:rPr kumimoji="1" lang="ja-JP" altLang="en-US" dirty="0"/>
              <a:t>ような選択をする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それぞれの選択の数手先まで手を進める</a:t>
            </a:r>
          </a:p>
        </p:txBody>
      </p:sp>
      <p:sp>
        <p:nvSpPr>
          <p:cNvPr id="131" name="角丸四角形吹き出し 130"/>
          <p:cNvSpPr/>
          <p:nvPr/>
        </p:nvSpPr>
        <p:spPr>
          <a:xfrm>
            <a:off x="2176955" y="5841404"/>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今回の試み</a:t>
            </a:r>
          </a:p>
        </p:txBody>
      </p:sp>
      <p:sp>
        <p:nvSpPr>
          <p:cNvPr id="3" name="コンテンツ プレースホルダー 2"/>
          <p:cNvSpPr>
            <a:spLocks noGrp="1"/>
          </p:cNvSpPr>
          <p:nvPr>
            <p:ph idx="1"/>
          </p:nvPr>
        </p:nvSpPr>
        <p:spPr/>
        <p:txBody>
          <a:bodyPr/>
          <a:lstStyle/>
          <a:p>
            <a:endParaRPr kumimoji="1" lang="en-US" altLang="ja-JP" sz="6000" dirty="0">
              <a:latin typeface="HGP明朝B" panose="02020800000000000000" pitchFamily="18" charset="-128"/>
              <a:ea typeface="HGP明朝B" panose="02020800000000000000" pitchFamily="18" charset="-128"/>
            </a:endParaRPr>
          </a:p>
          <a:p>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Tree>
    <p:extLst>
      <p:ext uri="{BB962C8B-B14F-4D97-AF65-F5344CB8AC3E}">
        <p14:creationId xmlns:p14="http://schemas.microsoft.com/office/powerpoint/2010/main" val="2840742842"/>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xmlns=""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次の選択</a:t>
            </a:r>
          </a:p>
        </p:txBody>
      </p:sp>
      <p:sp>
        <p:nvSpPr>
          <p:cNvPr id="216" name="コンテンツ プレースホルダー 2">
            <a:extLst>
              <a:ext uri="{FF2B5EF4-FFF2-40B4-BE49-F238E27FC236}">
                <a16:creationId xmlns:a16="http://schemas.microsoft.com/office/drawing/2014/main" xmlns=""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2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2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2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7" name="角丸四角形吹き出し 46"/>
          <p:cNvSpPr/>
          <p:nvPr/>
        </p:nvSpPr>
        <p:spPr>
          <a:xfrm>
            <a:off x="4099358" y="3181500"/>
            <a:ext cx="1540144" cy="461665"/>
          </a:xfrm>
          <a:prstGeom prst="wedgeRoundRectCallout">
            <a:avLst>
              <a:gd name="adj1" fmla="val -121592"/>
              <a:gd name="adj2" fmla="val 104753"/>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これを選ぶ！</a:t>
            </a:r>
            <a:endParaRPr kumimoji="1" lang="ja-JP" altLang="en-US" dirty="0">
              <a:solidFill>
                <a:srgbClr val="FF0000"/>
              </a:solidFill>
            </a:endParaRP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次の選択</a:t>
            </a:r>
          </a:p>
        </p:txBody>
      </p: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モンテカルロ法の利点</a:t>
            </a:r>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kumimoji="1" lang="ja-JP" altLang="en-US" dirty="0"/>
              <a:t>今までの</a:t>
            </a:r>
            <a:r>
              <a:rPr kumimoji="1" lang="en-US" altLang="ja-JP" dirty="0"/>
              <a:t>AI</a:t>
            </a:r>
          </a:p>
          <a:p>
            <a:r>
              <a:rPr lang="ja-JP" altLang="en-US" dirty="0"/>
              <a:t>途中で探索を打ち切ってその時の盤面を評価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987398"/>
            <a:ext cx="7543801" cy="1635833"/>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a:t>
            </a:r>
            <a:r>
              <a:rPr lang="en-US" altLang="ja-JP" dirty="0"/>
              <a:t>AI</a:t>
            </a:r>
          </a:p>
          <a:p>
            <a:r>
              <a:rPr lang="ja-JP" altLang="en-US" dirty="0"/>
              <a:t>ゲーム終了時の勝ち負けを評価</a:t>
            </a:r>
            <a:endParaRPr lang="en-US" altLang="ja-JP" dirty="0"/>
          </a:p>
          <a:p>
            <a:r>
              <a:rPr lang="ja-JP" altLang="en-US" dirty="0"/>
              <a:t>　　　　</a:t>
            </a:r>
            <a:r>
              <a:rPr lang="ja-JP" altLang="en-US" sz="3200" dirty="0">
                <a:solidFill>
                  <a:srgbClr val="FF0000"/>
                </a:solidFill>
              </a:rPr>
              <a:t>勝てる可能性の高い手を選べる</a:t>
            </a:r>
            <a:endParaRPr lang="ja-JP" altLang="en-US" dirty="0"/>
          </a:p>
        </p:txBody>
      </p:sp>
      <p:sp>
        <p:nvSpPr>
          <p:cNvPr id="91" name="右矢印 90"/>
          <p:cNvSpPr/>
          <p:nvPr/>
        </p:nvSpPr>
        <p:spPr>
          <a:xfrm>
            <a:off x="1065007" y="4975495"/>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65" name="グループ化 64"/>
          <p:cNvGrpSpPr/>
          <p:nvPr/>
        </p:nvGrpSpPr>
        <p:grpSpPr>
          <a:xfrm>
            <a:off x="6445963" y="3107488"/>
            <a:ext cx="1446736" cy="643023"/>
            <a:chOff x="907160" y="1693345"/>
            <a:chExt cx="6842110" cy="1105537"/>
          </a:xfrm>
        </p:grpSpPr>
        <p:sp>
          <p:nvSpPr>
            <p:cNvPr id="66" name="円/楕円 65"/>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7" name="グループ化 66"/>
            <p:cNvGrpSpPr/>
            <p:nvPr/>
          </p:nvGrpSpPr>
          <p:grpSpPr>
            <a:xfrm>
              <a:off x="907160" y="1909345"/>
              <a:ext cx="6842110" cy="889537"/>
              <a:chOff x="907160" y="1909345"/>
              <a:chExt cx="6842110" cy="889537"/>
            </a:xfrm>
          </p:grpSpPr>
          <p:cxnSp>
            <p:nvCxnSpPr>
              <p:cNvPr id="68" name="直線コネクタ 67"/>
              <p:cNvCxnSpPr>
                <a:stCxn id="72" idx="1"/>
                <a:endCxn id="66"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4"/>
                <a:endCxn id="75"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0" name="直線コネクタ 69"/>
              <p:cNvCxnSpPr>
                <a:stCxn id="73" idx="0"/>
                <a:endCxn id="66"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1" name="直線コネクタ 70"/>
              <p:cNvCxnSpPr>
                <a:stCxn id="74" idx="0"/>
                <a:endCxn id="66"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2" name="円/楕円 71"/>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3" name="円/楕円 72"/>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4" name="円/楕円 73"/>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5" name="円/楕円 74"/>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76" name="直線コネクタ 75"/>
              <p:cNvCxnSpPr>
                <a:stCxn id="75" idx="4"/>
                <a:endCxn id="83"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75" idx="4"/>
                <a:endCxn id="82"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75" idx="4"/>
                <a:endCxn id="81"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p:cNvCxnSpPr>
                <a:stCxn id="75" idx="4"/>
                <a:endCxn id="80"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0" name="円/楕円 79"/>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1" name="円/楕円 80"/>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2" name="円/楕円 81"/>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3" name="円/楕円 82"/>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84" name="直線コネクタ 83"/>
              <p:cNvCxnSpPr>
                <a:stCxn id="74" idx="4"/>
                <a:endCxn id="93"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74" idx="4"/>
                <a:endCxn id="92"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4" idx="4"/>
                <a:endCxn id="89"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74" idx="4"/>
                <a:endCxn id="88"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9" name="円/楕円 88"/>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2" name="円/楕円 91"/>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73" idx="4"/>
                <a:endCxn id="101"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73" idx="4"/>
                <a:endCxn id="100"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3" idx="4"/>
                <a:endCxn id="99"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73" idx="4"/>
                <a:endCxn id="98"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8" name="円/楕円 97"/>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9" name="円/楕円 98"/>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0" name="円/楕円 99"/>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1" name="円/楕円 100"/>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2" name="直線コネクタ 101"/>
              <p:cNvCxnSpPr>
                <a:stCxn id="72" idx="4"/>
                <a:endCxn id="109"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72" idx="4"/>
                <a:endCxn id="108"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2" idx="4"/>
                <a:endCxn id="107"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72" idx="4"/>
                <a:endCxn id="106"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7" name="円/楕円 106"/>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8" name="円/楕円 107"/>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9" name="円/楕円 108"/>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110" name="グループ化 109"/>
          <p:cNvGrpSpPr/>
          <p:nvPr/>
        </p:nvGrpSpPr>
        <p:grpSpPr>
          <a:xfrm>
            <a:off x="6368972" y="5857674"/>
            <a:ext cx="1646939" cy="808753"/>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改善案</a:t>
            </a:r>
          </a:p>
        </p:txBody>
      </p:sp>
      <p:sp>
        <p:nvSpPr>
          <p:cNvPr id="3" name="コンテンツ プレースホルダー 2"/>
          <p:cNvSpPr>
            <a:spLocks noGrp="1"/>
          </p:cNvSpPr>
          <p:nvPr>
            <p:ph idx="1"/>
          </p:nvPr>
        </p:nvSpPr>
        <p:spPr>
          <a:xfrm>
            <a:off x="822959" y="758815"/>
            <a:ext cx="5276627" cy="1783428"/>
          </a:xfrm>
        </p:spPr>
        <p:txBody>
          <a:bodyPr/>
          <a:lstStyle/>
          <a:p>
            <a:r>
              <a:rPr kumimoji="1" lang="ja-JP" altLang="en-US" dirty="0"/>
              <a:t>ゲーム終了まで試す回数を増やす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次の選択</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959713" y="1510006"/>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a:off x="2730760" y="118476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710889" y="598369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902853" y="595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 name="乗算記号 51"/>
          <p:cNvSpPr/>
          <p:nvPr/>
        </p:nvSpPr>
        <p:spPr>
          <a:xfrm>
            <a:off x="2853521" y="591006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67312" y="2365594"/>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詳しい勝率が解れば良い</a:t>
            </a:r>
          </a:p>
        </p:txBody>
      </p:sp>
      <p:sp>
        <p:nvSpPr>
          <p:cNvPr id="54" name="下矢印 53"/>
          <p:cNvSpPr/>
          <p:nvPr/>
        </p:nvSpPr>
        <p:spPr>
          <a:xfrm>
            <a:off x="6959912" y="3278357"/>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5940289" y="3615770"/>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8926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467312" y="1463507"/>
            <a:ext cx="3659652" cy="461665"/>
          </a:xfrm>
          <a:prstGeom prst="rect">
            <a:avLst/>
          </a:prstGeom>
        </p:spPr>
        <p:txBody>
          <a:bodyPr wrap="square">
            <a:spAutoFit/>
          </a:bodyPr>
          <a:lstStyle/>
          <a:p>
            <a:pPr algn="ctr"/>
            <a:r>
              <a:rPr lang="en-US" altLang="ja-JP" sz="2400" dirty="0" smtClean="0"/>
              <a:t>AI</a:t>
            </a:r>
            <a:r>
              <a:rPr lang="ja-JP" altLang="en-US" sz="2400" dirty="0" smtClean="0"/>
              <a:t>は</a:t>
            </a:r>
            <a:r>
              <a:rPr lang="ja-JP" altLang="en-US" sz="2400" dirty="0" smtClean="0">
                <a:solidFill>
                  <a:srgbClr val="FF0000"/>
                </a:solidFill>
              </a:rPr>
              <a:t>勝率</a:t>
            </a:r>
            <a:r>
              <a:rPr lang="ja-JP" altLang="en-US" sz="2400" dirty="0">
                <a:solidFill>
                  <a:srgbClr val="FF0000"/>
                </a:solidFill>
              </a:rPr>
              <a:t>が</a:t>
            </a:r>
            <a:r>
              <a:rPr lang="ja-JP" altLang="en-US" sz="2400" dirty="0" smtClean="0">
                <a:solidFill>
                  <a:srgbClr val="FF0000"/>
                </a:solidFill>
              </a:rPr>
              <a:t>高い</a:t>
            </a:r>
            <a:r>
              <a:rPr lang="ja-JP" altLang="en-US" sz="2400" dirty="0" smtClean="0"/>
              <a:t>手を選ぶ</a:t>
            </a:r>
            <a:endParaRPr lang="ja-JP" altLang="en-US" sz="2400" dirty="0"/>
          </a:p>
        </p:txBody>
      </p:sp>
      <p:sp>
        <p:nvSpPr>
          <p:cNvPr id="61" name="下矢印 60"/>
          <p:cNvSpPr/>
          <p:nvPr/>
        </p:nvSpPr>
        <p:spPr>
          <a:xfrm>
            <a:off x="6959912" y="1946415"/>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52255" y="2443579"/>
            <a:ext cx="3642604" cy="523220"/>
          </a:xfrm>
          <a:prstGeom prst="rect">
            <a:avLst/>
          </a:prstGeom>
          <a:ln>
            <a:solidFill>
              <a:schemeClr val="accent4"/>
            </a:solidFill>
          </a:ln>
        </p:spPr>
        <p:txBody>
          <a:bodyPr wrap="square">
            <a:spAutoFit/>
          </a:bodyPr>
          <a:lstStyle/>
          <a:p>
            <a:r>
              <a:rPr lang="ja-JP" altLang="en-US" sz="2800" dirty="0" smtClean="0">
                <a:solidFill>
                  <a:srgbClr val="7030A0"/>
                </a:solidFill>
              </a:rPr>
              <a:t>試せる回数は限られる</a:t>
            </a:r>
            <a:endParaRPr lang="en-US" altLang="ja-JP" sz="2800" dirty="0">
              <a:solidFill>
                <a:srgbClr val="7030A0"/>
              </a:solidFill>
            </a:endParaRPr>
          </a:p>
        </p:txBody>
      </p:sp>
    </p:spTree>
    <p:extLst>
      <p:ext uri="{BB962C8B-B14F-4D97-AF65-F5344CB8AC3E}">
        <p14:creationId xmlns:p14="http://schemas.microsoft.com/office/powerpoint/2010/main" val="395479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xEl>
                                              <p:pRg st="0" end="0"/>
                                            </p:txEl>
                                          </p:spTgt>
                                        </p:tgtEl>
                                        <p:attrNameLst>
                                          <p:attrName>style.visibility</p:attrName>
                                        </p:attrNameLst>
                                      </p:cBhvr>
                                      <p:to>
                                        <p:strVal val="visible"/>
                                      </p:to>
                                    </p:set>
                                    <p:animEffect transition="in" filter="fade">
                                      <p:cBhvr>
                                        <p:cTn id="13" dur="500"/>
                                        <p:tgtEl>
                                          <p:spTgt spid="4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500"/>
                                        <p:tgtEl>
                                          <p:spTgt spid="5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
                                            <p:txEl>
                                              <p:pRg st="1" end="1"/>
                                            </p:txEl>
                                          </p:spTgt>
                                        </p:tgtEl>
                                        <p:attrNameLst>
                                          <p:attrName>style.visibility</p:attrName>
                                        </p:attrNameLst>
                                      </p:cBhvr>
                                      <p:to>
                                        <p:strVal val="visible"/>
                                      </p:to>
                                    </p:set>
                                    <p:animEffect transition="in" filter="fade">
                                      <p:cBhvr>
                                        <p:cTn id="32" dur="500"/>
                                        <p:tgtEl>
                                          <p:spTgt spid="4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fade">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wipe(up)">
                                      <p:cBhvr>
                                        <p:cTn id="47" dur="500"/>
                                        <p:tgtEl>
                                          <p:spTgt spid="6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fade">
                                      <p:cBhvr>
                                        <p:cTn id="65" dur="500"/>
                                        <p:tgtEl>
                                          <p:spTgt spid="4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500"/>
                                        <p:tgtEl>
                                          <p:spTgt spid="4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wipe(up)">
                                      <p:cBhvr>
                                        <p:cTn id="73" dur="500"/>
                                        <p:tgtEl>
                                          <p:spTgt spid="5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wipe(up)">
                                      <p:cBhvr>
                                        <p:cTn id="78" dur="500"/>
                                        <p:tgtEl>
                                          <p:spTgt spid="5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48"/>
                                        </p:tgtEl>
                                      </p:cBhvr>
                                    </p:animEffect>
                                    <p:set>
                                      <p:cBhvr>
                                        <p:cTn id="83" dur="1" fill="hold">
                                          <p:stCondLst>
                                            <p:cond delay="499"/>
                                          </p:stCondLst>
                                        </p:cTn>
                                        <p:tgtEl>
                                          <p:spTgt spid="48"/>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51"/>
                                        </p:tgtEl>
                                      </p:cBhvr>
                                    </p:animEffect>
                                    <p:set>
                                      <p:cBhvr>
                                        <p:cTn id="86" dur="1" fill="hold">
                                          <p:stCondLst>
                                            <p:cond delay="499"/>
                                          </p:stCondLst>
                                        </p:cTn>
                                        <p:tgtEl>
                                          <p:spTgt spid="51"/>
                                        </p:tgtEl>
                                        <p:attrNameLst>
                                          <p:attrName>style.visibility</p:attrName>
                                        </p:attrNameLst>
                                      </p:cBhvr>
                                      <p:to>
                                        <p:strVal val="hidden"/>
                                      </p:to>
                                    </p:set>
                                  </p:childTnLst>
                                </p:cTn>
                              </p:par>
                            </p:childTnLst>
                          </p:cTn>
                        </p:par>
                        <p:par>
                          <p:cTn id="87" fill="hold">
                            <p:stCondLst>
                              <p:cond delay="500"/>
                            </p:stCondLst>
                            <p:childTnLst>
                              <p:par>
                                <p:cTn id="88" presetID="10" presetClass="entr" presetSubtype="0" fill="hold" grpId="0" nodeType="after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childTnLst>
                          </p:cTn>
                        </p:par>
                        <p:par>
                          <p:cTn id="91" fill="hold">
                            <p:stCondLst>
                              <p:cond delay="1000"/>
                            </p:stCondLst>
                            <p:childTnLst>
                              <p:par>
                                <p:cTn id="92" presetID="10" presetClass="entr" presetSubtype="0" fill="hold" grpId="0" nodeType="afterEffect">
                                  <p:stCondLst>
                                    <p:cond delay="0"/>
                                  </p:stCondLst>
                                  <p:childTnLst>
                                    <p:set>
                                      <p:cBhvr>
                                        <p:cTn id="93" dur="1" fill="hold">
                                          <p:stCondLst>
                                            <p:cond delay="0"/>
                                          </p:stCondLst>
                                        </p:cTn>
                                        <p:tgtEl>
                                          <p:spTgt spid="59"/>
                                        </p:tgtEl>
                                        <p:attrNameLst>
                                          <p:attrName>style.visibility</p:attrName>
                                        </p:attrNameLst>
                                      </p:cBhvr>
                                      <p:to>
                                        <p:strVal val="visible"/>
                                      </p:to>
                                    </p:set>
                                    <p:animEffect transition="in" filter="fade">
                                      <p:cBhvr>
                                        <p:cTn id="9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0" grpId="0" animBg="1"/>
      <p:bldP spid="41" grpId="0" animBg="1"/>
      <p:bldP spid="42" grpId="0" animBg="1"/>
      <p:bldP spid="43" grpId="0" animBg="1"/>
      <p:bldP spid="45" grpId="0" animBg="1"/>
      <p:bldP spid="48" grpId="0" animBg="1"/>
      <p:bldP spid="48" grpId="1" animBg="1"/>
      <p:bldP spid="50" grpId="0" animBg="1"/>
      <p:bldP spid="51" grpId="0" animBg="1"/>
      <p:bldP spid="51" grpId="1" animBg="1"/>
      <p:bldP spid="52" grpId="0" animBg="1"/>
      <p:bldP spid="53" grpId="0"/>
      <p:bldP spid="54" grpId="0" animBg="1"/>
      <p:bldP spid="55" grpId="0" animBg="1"/>
      <p:bldP spid="57" grpId="0" animBg="1"/>
      <p:bldP spid="59" grpId="0" animBg="1"/>
      <p:bldP spid="60" grpId="0"/>
      <p:bldP spid="61" grpId="0" animBg="1"/>
      <p:bldP spid="4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Tree>
    <p:extLst>
      <p:ext uri="{BB962C8B-B14F-4D97-AF65-F5344CB8AC3E}">
        <p14:creationId xmlns:p14="http://schemas.microsoft.com/office/powerpoint/2010/main" val="421172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モンテカルロ法の改善アルゴリズムを応用して強くなるか確かめてみる</a:t>
            </a:r>
            <a:endParaRPr lang="en-US" altLang="ja-JP" dirty="0"/>
          </a:p>
          <a:p>
            <a:pPr marL="457200" indent="-457200">
              <a:buFont typeface="Arial" panose="020B0604020202020204" pitchFamily="34" charset="0"/>
              <a:buChar char="•"/>
            </a:pPr>
            <a:r>
              <a:rPr lang="ja-JP" altLang="en-US" dirty="0" smtClean="0"/>
              <a:t>同じ盤面に対するモンテカルロ法の</a:t>
            </a:r>
            <a:r>
              <a:rPr lang="en-US" altLang="ja-JP" dirty="0" smtClean="0"/>
              <a:t>AI</a:t>
            </a:r>
            <a:r>
              <a:rPr lang="ja-JP" altLang="en-US" dirty="0" smtClean="0"/>
              <a:t>の選択と現在の最強の</a:t>
            </a:r>
            <a:r>
              <a:rPr lang="en-US" altLang="ja-JP" dirty="0" smtClean="0"/>
              <a:t>AI</a:t>
            </a:r>
            <a:r>
              <a:rPr lang="ja-JP" altLang="en-US" dirty="0" smtClean="0"/>
              <a:t>の選択や人間の選択を比較し，モンテカルロ法</a:t>
            </a:r>
            <a:r>
              <a:rPr lang="ja-JP" altLang="en-US" dirty="0"/>
              <a:t>の選択の特徴を</a:t>
            </a:r>
            <a:r>
              <a:rPr lang="ja-JP" altLang="en-US" dirty="0" smtClean="0"/>
              <a:t>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up)">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up)">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モンテカルロ法の改善アルゴリズムを応用して強くなるか確かめてみる</a:t>
            </a:r>
            <a:endParaRPr lang="en-US" altLang="ja-JP" dirty="0"/>
          </a:p>
          <a:p>
            <a:pPr marL="457200" indent="-457200">
              <a:buFont typeface="Arial" panose="020B0604020202020204" pitchFamily="34" charset="0"/>
              <a:buChar char="•"/>
            </a:pPr>
            <a:r>
              <a:rPr lang="ja-JP" altLang="en-US" dirty="0"/>
              <a:t>同じ盤面に対するモンテカルロ法の</a:t>
            </a:r>
            <a:r>
              <a:rPr lang="en-US" altLang="ja-JP" dirty="0"/>
              <a:t>AI</a:t>
            </a:r>
            <a:r>
              <a:rPr lang="ja-JP" altLang="en-US" dirty="0"/>
              <a:t>の選択と現在の最強の</a:t>
            </a:r>
            <a:r>
              <a:rPr lang="en-US" altLang="ja-JP" dirty="0"/>
              <a:t>AI</a:t>
            </a:r>
            <a:r>
              <a:rPr lang="ja-JP" altLang="en-US" dirty="0"/>
              <a:t>の選択や人間の選択を比較し，モンテカルロ法の選択の特徴を探る</a:t>
            </a:r>
            <a:endParaRPr lang="en-US" altLang="ja-JP" dirty="0"/>
          </a:p>
          <a:p>
            <a:pPr marL="457200" indent="-457200">
              <a:buFont typeface="Arial" panose="020B0604020202020204" pitchFamily="34" charset="0"/>
              <a:buChar char="•"/>
            </a:pPr>
            <a:r>
              <a:rPr lang="ja-JP" altLang="en-US" dirty="0"/>
              <a:t>試合終了時に評価するものを勝率から領地の広さにしてみる，それぞれのバランスを調整する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48" name="グループ化 47"/>
          <p:cNvGrpSpPr/>
          <p:nvPr/>
        </p:nvGrpSpPr>
        <p:grpSpPr>
          <a:xfrm>
            <a:off x="602356" y="4070195"/>
            <a:ext cx="3144454" cy="2563044"/>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49" name="グループ化 48"/>
          <p:cNvGrpSpPr/>
          <p:nvPr/>
        </p:nvGrpSpPr>
        <p:grpSpPr>
          <a:xfrm>
            <a:off x="4572000" y="4533897"/>
            <a:ext cx="1800000" cy="1800000"/>
            <a:chOff x="4594860" y="1437215"/>
            <a:chExt cx="3240000" cy="3240000"/>
          </a:xfrm>
        </p:grpSpPr>
        <p:sp>
          <p:nvSpPr>
            <p:cNvPr id="50" name="正方形/長方形 4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0" name="グループ化 99"/>
          <p:cNvGrpSpPr/>
          <p:nvPr/>
        </p:nvGrpSpPr>
        <p:grpSpPr>
          <a:xfrm>
            <a:off x="6815294" y="4533897"/>
            <a:ext cx="1800000" cy="1800000"/>
            <a:chOff x="4594860" y="1437215"/>
            <a:chExt cx="3240000" cy="3240000"/>
          </a:xfrm>
        </p:grpSpPr>
        <p:sp>
          <p:nvSpPr>
            <p:cNvPr id="75" name="正方形/長方形 74">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1" name="テキスト ボックス 100"/>
          <p:cNvSpPr txBox="1"/>
          <p:nvPr/>
        </p:nvSpPr>
        <p:spPr>
          <a:xfrm>
            <a:off x="4108697" y="3947719"/>
            <a:ext cx="1646605" cy="369332"/>
          </a:xfrm>
          <a:prstGeom prst="rect">
            <a:avLst/>
          </a:prstGeom>
          <a:noFill/>
        </p:spPr>
        <p:txBody>
          <a:bodyPr wrap="none" rtlCol="0">
            <a:spAutoFit/>
          </a:bodyPr>
          <a:lstStyle/>
          <a:p>
            <a:r>
              <a:rPr kumimoji="1" lang="ja-JP" altLang="en-US" dirty="0"/>
              <a:t>同じ勝ちでも</a:t>
            </a:r>
            <a:r>
              <a:rPr kumimoji="1" lang="en-US" altLang="ja-JP" dirty="0"/>
              <a:t>…</a:t>
            </a:r>
            <a:endParaRPr kumimoji="1" lang="ja-JP" altLang="en-US" dirty="0"/>
          </a:p>
        </p:txBody>
      </p:sp>
      <p:sp>
        <p:nvSpPr>
          <p:cNvPr id="102" name="テキスト ボックス 101"/>
          <p:cNvSpPr txBox="1"/>
          <p:nvPr/>
        </p:nvSpPr>
        <p:spPr>
          <a:xfrm>
            <a:off x="4866752" y="6298043"/>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3" name="テキスト ボックス 102"/>
          <p:cNvSpPr txBox="1"/>
          <p:nvPr/>
        </p:nvSpPr>
        <p:spPr>
          <a:xfrm>
            <a:off x="7355294" y="6298043"/>
            <a:ext cx="803425" cy="461665"/>
          </a:xfrm>
          <a:prstGeom prst="rect">
            <a:avLst/>
          </a:prstGeom>
          <a:noFill/>
        </p:spPr>
        <p:txBody>
          <a:bodyPr wrap="none" rtlCol="0">
            <a:spAutoFit/>
          </a:bodyPr>
          <a:lstStyle/>
          <a:p>
            <a:r>
              <a:rPr kumimoji="1" lang="ja-JP" altLang="en-US" sz="2400" dirty="0">
                <a:solidFill>
                  <a:srgbClr val="FF0000"/>
                </a:solidFill>
              </a:rPr>
              <a:t>圧勝</a:t>
            </a:r>
          </a:p>
        </p:txBody>
      </p:sp>
      <p:cxnSp>
        <p:nvCxnSpPr>
          <p:cNvPr id="105" name="直線矢印コネクタ 104"/>
          <p:cNvCxnSpPr/>
          <p:nvPr/>
        </p:nvCxnSpPr>
        <p:spPr>
          <a:xfrm flipH="1">
            <a:off x="2664838" y="4387954"/>
            <a:ext cx="1749271" cy="1987560"/>
          </a:xfrm>
          <a:prstGeom prst="straightConnector1">
            <a:avLst/>
          </a:prstGeom>
          <a:ln w="76200">
            <a:solidFill>
              <a:schemeClr val="accent1"/>
            </a:solidFill>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矢印コネクタ 106"/>
          <p:cNvCxnSpPr/>
          <p:nvPr/>
        </p:nvCxnSpPr>
        <p:spPr>
          <a:xfrm flipH="1">
            <a:off x="3744918" y="4387954"/>
            <a:ext cx="825773" cy="1945943"/>
          </a:xfrm>
          <a:prstGeom prst="straightConnector1">
            <a:avLst/>
          </a:prstGeom>
          <a:ln w="76200">
            <a:solidFill>
              <a:srgbClr val="FF0000"/>
            </a:solidFill>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3" name="角丸四角形 112"/>
          <p:cNvSpPr/>
          <p:nvPr/>
        </p:nvSpPr>
        <p:spPr>
          <a:xfrm>
            <a:off x="6708835" y="4442478"/>
            <a:ext cx="2017925" cy="2324446"/>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114" name="角丸四角形吹き出し 113"/>
          <p:cNvSpPr/>
          <p:nvPr/>
        </p:nvSpPr>
        <p:spPr>
          <a:xfrm>
            <a:off x="7125347" y="3821676"/>
            <a:ext cx="1247220" cy="461665"/>
          </a:xfrm>
          <a:prstGeom prst="wedgeRoundRectCallout">
            <a:avLst>
              <a:gd name="adj1" fmla="val -13662"/>
              <a:gd name="adj2" fmla="val 77387"/>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より評価</a:t>
            </a:r>
            <a:endParaRPr kumimoji="1" lang="ja-JP" altLang="en-US" dirty="0">
              <a:solidFill>
                <a:srgbClr val="FF0000"/>
              </a:solidFill>
            </a:endParaRPr>
          </a:p>
        </p:txBody>
      </p: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arn(inVertical)">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wipe(up)">
                                      <p:cBhvr>
                                        <p:cTn id="22" dur="500"/>
                                        <p:tgtEl>
                                          <p:spTgt spid="10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2"/>
                                        </p:tgtEl>
                                        <p:attrNameLst>
                                          <p:attrName>style.visibility</p:attrName>
                                        </p:attrNameLst>
                                      </p:cBhvr>
                                      <p:to>
                                        <p:strVal val="visible"/>
                                      </p:to>
                                    </p:set>
                                    <p:animEffect transition="in" filter="fade">
                                      <p:cBhvr>
                                        <p:cTn id="30" dur="500"/>
                                        <p:tgtEl>
                                          <p:spTgt spid="10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wipe(up)">
                                      <p:cBhvr>
                                        <p:cTn id="35" dur="500"/>
                                        <p:tgtEl>
                                          <p:spTgt spid="10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0"/>
                                        </p:tgtEl>
                                        <p:attrNameLst>
                                          <p:attrName>style.visibility</p:attrName>
                                        </p:attrNameLst>
                                      </p:cBhvr>
                                      <p:to>
                                        <p:strVal val="visible"/>
                                      </p:to>
                                    </p:set>
                                    <p:animEffect transition="in" filter="fade">
                                      <p:cBhvr>
                                        <p:cTn id="40" dur="500"/>
                                        <p:tgtEl>
                                          <p:spTgt spid="10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3"/>
                                        </p:tgtEl>
                                        <p:attrNameLst>
                                          <p:attrName>style.visibility</p:attrName>
                                        </p:attrNameLst>
                                      </p:cBhvr>
                                      <p:to>
                                        <p:strVal val="visible"/>
                                      </p:to>
                                    </p:set>
                                    <p:animEffect transition="in" filter="fade">
                                      <p:cBhvr>
                                        <p:cTn id="43" dur="500"/>
                                        <p:tgtEl>
                                          <p:spTgt spid="103"/>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13"/>
                                        </p:tgtEl>
                                        <p:attrNameLst>
                                          <p:attrName>style.visibility</p:attrName>
                                        </p:attrNameLst>
                                      </p:cBhvr>
                                      <p:to>
                                        <p:strVal val="visible"/>
                                      </p:to>
                                    </p:set>
                                    <p:animEffect transition="in" filter="wheel(1)">
                                      <p:cBhvr>
                                        <p:cTn id="48" dur="500"/>
                                        <p:tgtEl>
                                          <p:spTgt spid="11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14"/>
                                        </p:tgtEl>
                                        <p:attrNameLst>
                                          <p:attrName>style.visibility</p:attrName>
                                        </p:attrNameLst>
                                      </p:cBhvr>
                                      <p:to>
                                        <p:strVal val="visible"/>
                                      </p:to>
                                    </p:set>
                                    <p:animEffect transition="in" filter="wipe(down)">
                                      <p:cBhvr>
                                        <p:cTn id="53"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P spid="103" grpId="0"/>
      <p:bldP spid="113" grpId="0" animBg="1"/>
      <p:bldP spid="1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目的：</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グリッドを一色に塗りつぶす．</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604515" cy="1328821"/>
          </a:xfrm>
          <a:prstGeom prst="wedgeRoundRectCallout">
            <a:avLst>
              <a:gd name="adj1" fmla="val -24462"/>
              <a:gd name="adj2" fmla="val -46318"/>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左上のマスから縦横に同じ色のみを辿って到達できるマス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t>Flood-It</a:t>
            </a:r>
            <a:r>
              <a:rPr lang="ja-JP" altLang="en-US" sz="4400" dirty="0"/>
              <a:t>の</a:t>
            </a:r>
            <a:r>
              <a:rPr lang="en-US" altLang="ja-JP" sz="4400" dirty="0"/>
              <a:t>AI</a:t>
            </a:r>
            <a:r>
              <a:rPr lang="ja-JP" altLang="en-US" sz="4400" dirty="0"/>
              <a:t>の作成</a:t>
            </a:r>
            <a:endParaRPr lang="en-US" altLang="ja-JP" sz="4400" dirty="0"/>
          </a:p>
          <a:p>
            <a:r>
              <a:rPr lang="en-US" altLang="ja-JP" sz="4400" dirty="0" smtClean="0"/>
              <a:t>AI</a:t>
            </a:r>
            <a:r>
              <a:rPr lang="ja-JP" altLang="en-US" sz="4400" dirty="0"/>
              <a:t>の強化</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Tree>
    <p:extLst>
      <p:ext uri="{BB962C8B-B14F-4D97-AF65-F5344CB8AC3E}">
        <p14:creationId xmlns:p14="http://schemas.microsoft.com/office/powerpoint/2010/main" val="30910364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Tree>
    <p:extLst>
      <p:ext uri="{BB962C8B-B14F-4D97-AF65-F5344CB8AC3E}">
        <p14:creationId xmlns:p14="http://schemas.microsoft.com/office/powerpoint/2010/main" val="21315653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Tree>
    <p:extLst>
      <p:ext uri="{BB962C8B-B14F-4D97-AF65-F5344CB8AC3E}">
        <p14:creationId xmlns:p14="http://schemas.microsoft.com/office/powerpoint/2010/main" val="12515811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Tree>
    <p:extLst>
      <p:ext uri="{BB962C8B-B14F-4D97-AF65-F5344CB8AC3E}">
        <p14:creationId xmlns:p14="http://schemas.microsoft.com/office/powerpoint/2010/main" val="662055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Tree>
    <p:extLst>
      <p:ext uri="{BB962C8B-B14F-4D97-AF65-F5344CB8AC3E}">
        <p14:creationId xmlns:p14="http://schemas.microsoft.com/office/powerpoint/2010/main" val="3378506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Tree>
    <p:extLst>
      <p:ext uri="{BB962C8B-B14F-4D97-AF65-F5344CB8AC3E}">
        <p14:creationId xmlns:p14="http://schemas.microsoft.com/office/powerpoint/2010/main" val="3388813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同じグリッドでも，塗り替え方によって回数が変わる</a:t>
            </a:r>
            <a:endParaRPr lang="en-US" altLang="ja-JP" dirty="0"/>
          </a:p>
          <a:p>
            <a:pPr marL="0" indent="0">
              <a:buNone/>
            </a:pPr>
            <a:r>
              <a:rPr lang="ja-JP" altLang="en-US" dirty="0"/>
              <a:t>　→最小の塗り替え方を求めたい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grpSp>
        <p:nvGrpSpPr>
          <p:cNvPr id="31" name="グループ化 30"/>
          <p:cNvGrpSpPr/>
          <p:nvPr/>
        </p:nvGrpSpPr>
        <p:grpSpPr>
          <a:xfrm>
            <a:off x="567609" y="2857500"/>
            <a:ext cx="3600000" cy="3600000"/>
            <a:chOff x="567609" y="2857500"/>
            <a:chExt cx="3600000" cy="3600000"/>
          </a:xfrm>
        </p:grpSpPr>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272458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1838289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a:t>ある色分けされたグリッド</a:t>
                      </a:r>
                    </a:p>
                  </a:txBody>
                  <a:tcPr/>
                </a:tc>
                <a:tc>
                  <a:txBody>
                    <a:bodyPr/>
                    <a:lstStyle/>
                    <a:p>
                      <a:pPr algn="ctr"/>
                      <a:r>
                        <a:rPr kumimoji="1" lang="ja-JP" altLang="en-US" sz="2800" dirty="0"/>
                        <a:t>塗りつぶす最小の操作列</a:t>
                      </a:r>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a:t>
            </a:r>
            <a:r>
              <a:rPr lang="ja-JP" altLang="en-US" dirty="0" smtClean="0"/>
              <a:t>扱う内容</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を二人用対戦ゲームにしたもの</a:t>
            </a:r>
            <a:endParaRPr lang="en-US" altLang="ja-JP" dirty="0"/>
          </a:p>
          <a:p>
            <a:r>
              <a:rPr lang="ja-JP" altLang="en-US" dirty="0"/>
              <a:t>目的：交互</a:t>
            </a:r>
            <a:r>
              <a:rPr lang="ja-JP" altLang="en-US" dirty="0" smtClean="0"/>
              <a:t>に</a:t>
            </a:r>
            <a:r>
              <a:rPr lang="ja-JP" altLang="en-US" dirty="0"/>
              <a:t>自身</a:t>
            </a:r>
            <a:r>
              <a:rPr lang="ja-JP" altLang="en-US" dirty="0" smtClean="0"/>
              <a:t>の領地の</a:t>
            </a:r>
            <a:r>
              <a:rPr lang="ja-JP" altLang="en-US" dirty="0"/>
              <a:t>色を変えていくこと</a:t>
            </a:r>
            <a:r>
              <a:rPr lang="ja-JP" altLang="en-US" dirty="0" smtClean="0"/>
              <a:t>で</a:t>
            </a:r>
            <a:endParaRPr lang="en-US" altLang="ja-JP" dirty="0"/>
          </a:p>
          <a:p>
            <a:r>
              <a:rPr lang="ja-JP" altLang="en-US" dirty="0"/>
              <a:t>          自身</a:t>
            </a:r>
            <a:r>
              <a:rPr lang="ja-JP" altLang="en-US" dirty="0" smtClean="0"/>
              <a:t>の</a:t>
            </a:r>
            <a:r>
              <a:rPr lang="ja-JP" altLang="en-US" dirty="0"/>
              <a:t>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359272" y="3306054"/>
            <a:ext cx="4759636" cy="1569660"/>
          </a:xfrm>
          <a:prstGeom prst="rect">
            <a:avLst/>
          </a:prstGeom>
          <a:noFill/>
        </p:spPr>
        <p:txBody>
          <a:bodyPr wrap="none" rtlCol="0">
            <a:spAutoFit/>
          </a:bodyPr>
          <a:lstStyle/>
          <a:p>
            <a:r>
              <a:rPr kumimoji="1" lang="ja-JP" altLang="en-US" sz="2400" dirty="0"/>
              <a:t>自分の領地：左上</a:t>
            </a:r>
            <a:endParaRPr kumimoji="1" lang="en-US" altLang="ja-JP" sz="2400" dirty="0"/>
          </a:p>
          <a:p>
            <a:r>
              <a:rPr lang="ja-JP" altLang="en-US" sz="2400" dirty="0"/>
              <a:t>相手の領地：</a:t>
            </a:r>
            <a:r>
              <a:rPr lang="ja-JP" altLang="en-US" sz="2400" dirty="0">
                <a:solidFill>
                  <a:schemeClr val="tx1">
                    <a:lumMod val="50000"/>
                    <a:lumOff val="50000"/>
                  </a:schemeClr>
                </a:solidFill>
              </a:rPr>
              <a:t>右下</a:t>
            </a:r>
            <a:endParaRPr kumimoji="1" lang="en-US" altLang="ja-JP" sz="2400" dirty="0">
              <a:solidFill>
                <a:schemeClr val="tx1">
                  <a:lumMod val="50000"/>
                  <a:lumOff val="50000"/>
                </a:schemeClr>
              </a:solidFill>
            </a:endParaRPr>
          </a:p>
          <a:p>
            <a:endParaRPr lang="en-US" altLang="ja-JP" sz="2400" dirty="0"/>
          </a:p>
          <a:p>
            <a:r>
              <a:rPr kumimoji="1" lang="en-US" altLang="ja-JP" sz="2400" dirty="0"/>
              <a:t>※</a:t>
            </a:r>
            <a:r>
              <a:rPr kumimoji="1" lang="ja-JP" altLang="en-US" sz="2400" dirty="0"/>
              <a:t>相手の色に変えることは</a:t>
            </a:r>
            <a:r>
              <a:rPr kumimoji="1" lang="ja-JP" altLang="en-US" sz="2400" dirty="0" smtClean="0"/>
              <a:t>できない</a:t>
            </a:r>
            <a:endParaRPr kumimoji="1" lang="en-US" altLang="ja-JP" sz="2400" dirty="0" smtClean="0"/>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smtClean="0"/>
              <a:t>自分の</a:t>
            </a:r>
            <a:r>
              <a:rPr lang="ja-JP" altLang="en-US" sz="2400" dirty="0"/>
              <a:t>領地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相手の領地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a:t>
            </a:r>
            <a:r>
              <a:rPr lang="ja-JP" altLang="en-US" dirty="0" smtClean="0"/>
              <a:t>扱う内容</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kumimoji="1" lang="ja-JP" altLang="en-US" dirty="0" smtClean="0"/>
              <a:t>グリッドが二色になったらゲーム終了</a:t>
            </a:r>
            <a:endParaRPr kumimoji="1" lang="en-US" altLang="ja-JP" dirty="0" smtClean="0"/>
          </a:p>
          <a:p>
            <a:r>
              <a:rPr lang="ja-JP" altLang="en-US" dirty="0" smtClean="0"/>
              <a:t>ゲーム終了時に領地の広い方のプレイヤーが</a:t>
            </a:r>
            <a:r>
              <a:rPr lang="ja-JP" altLang="en-US" dirty="0" smtClean="0">
                <a:solidFill>
                  <a:srgbClr val="FF0000"/>
                </a:solidFill>
              </a:rPr>
              <a:t>勝利</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359272" y="3306054"/>
            <a:ext cx="4759636" cy="1569660"/>
          </a:xfrm>
          <a:prstGeom prst="rect">
            <a:avLst/>
          </a:prstGeom>
          <a:noFill/>
        </p:spPr>
        <p:txBody>
          <a:bodyPr wrap="none" rtlCol="0">
            <a:spAutoFit/>
          </a:bodyPr>
          <a:lstStyle/>
          <a:p>
            <a:r>
              <a:rPr kumimoji="1" lang="ja-JP" altLang="en-US" sz="2400" dirty="0"/>
              <a:t>自分の領地：左上</a:t>
            </a:r>
            <a:endParaRPr kumimoji="1" lang="en-US" altLang="ja-JP" sz="2400" dirty="0"/>
          </a:p>
          <a:p>
            <a:r>
              <a:rPr lang="ja-JP" altLang="en-US" sz="2400" dirty="0"/>
              <a:t>相手の領地：</a:t>
            </a:r>
            <a:r>
              <a:rPr lang="ja-JP" altLang="en-US" sz="2400" dirty="0">
                <a:solidFill>
                  <a:schemeClr val="tx1">
                    <a:lumMod val="50000"/>
                    <a:lumOff val="50000"/>
                  </a:schemeClr>
                </a:solidFill>
              </a:rPr>
              <a:t>右下</a:t>
            </a:r>
            <a:endParaRPr kumimoji="1" lang="en-US" altLang="ja-JP" sz="2400" dirty="0">
              <a:solidFill>
                <a:schemeClr val="tx1">
                  <a:lumMod val="50000"/>
                  <a:lumOff val="50000"/>
                </a:schemeClr>
              </a:solidFill>
            </a:endParaRPr>
          </a:p>
          <a:p>
            <a:endParaRPr lang="en-US" altLang="ja-JP" sz="2400" dirty="0"/>
          </a:p>
          <a:p>
            <a:r>
              <a:rPr kumimoji="1" lang="en-US" altLang="ja-JP" sz="2400" dirty="0"/>
              <a:t>※</a:t>
            </a:r>
            <a:r>
              <a:rPr kumimoji="1" lang="ja-JP" altLang="en-US" sz="2400" dirty="0"/>
              <a:t>相手の色に変えることはできない</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自分の領地</a:t>
            </a:r>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相手の領地</a:t>
            </a:r>
          </a:p>
        </p:txBody>
      </p:sp>
      <p:sp>
        <p:nvSpPr>
          <p:cNvPr id="38" name="角丸四角形吹き出し 37"/>
          <p:cNvSpPr/>
          <p:nvPr/>
        </p:nvSpPr>
        <p:spPr>
          <a:xfrm>
            <a:off x="5027377" y="2923984"/>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smtClean="0"/>
              <a:t>自分の領地の方が広いので自分の</a:t>
            </a:r>
            <a:r>
              <a:rPr kumimoji="1" lang="ja-JP" altLang="en-US" sz="2800" dirty="0" smtClean="0">
                <a:solidFill>
                  <a:srgbClr val="FF0000"/>
                </a:solidFill>
              </a:rPr>
              <a:t>勝利</a:t>
            </a:r>
            <a:endParaRPr kumimoji="1" lang="ja-JP" altLang="en-US" sz="2800" dirty="0">
              <a:solidFill>
                <a:srgbClr val="FF0000"/>
              </a:solidFill>
            </a:endParaRP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二人用</a:t>
            </a:r>
            <a:r>
              <a:rPr lang="ja-JP" altLang="en-US" dirty="0"/>
              <a:t>ゲーム</a:t>
            </a:r>
            <a:r>
              <a:rPr lang="ja-JP" altLang="en-US" dirty="0" smtClean="0"/>
              <a:t>で</a:t>
            </a:r>
            <a:r>
              <a:rPr kumimoji="1" lang="ja-JP" altLang="en-US" dirty="0" smtClean="0"/>
              <a:t>考えられる</a:t>
            </a:r>
            <a:r>
              <a:rPr kumimoji="1" lang="ja-JP" altLang="en-US" dirty="0"/>
              <a:t>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a:t>
            </a:r>
            <a:r>
              <a:rPr lang="ja-JP" altLang="en-US" dirty="0" smtClean="0"/>
              <a:t>の手</a:t>
            </a:r>
            <a:r>
              <a:rPr lang="ja-JP" altLang="en-US" dirty="0"/>
              <a:t>を阻止するような色に自分の色</a:t>
            </a:r>
            <a:r>
              <a:rPr lang="ja-JP" altLang="en-US" dirty="0" smtClean="0"/>
              <a:t>を変えて</a:t>
            </a:r>
            <a:r>
              <a:rPr lang="ja-JP" altLang="en-US" dirty="0"/>
              <a:t>相手の邪魔をする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二人用ゲームで</a:t>
            </a:r>
            <a:r>
              <a:rPr kumimoji="1" lang="ja-JP" altLang="en-US" dirty="0" smtClean="0"/>
              <a:t>考えられる</a:t>
            </a:r>
            <a:r>
              <a:rPr kumimoji="1" lang="ja-JP" altLang="en-US" dirty="0"/>
              <a:t>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→相手の手を阻止するような色に自分の色を変えて相手の邪魔をする</a:t>
            </a:r>
            <a:endParaRPr lang="en-US" altLang="ja-JP" dirty="0"/>
          </a:p>
          <a:p>
            <a:r>
              <a:rPr kumimoji="1" lang="ja-JP" altLang="en-US" dirty="0" smtClean="0"/>
              <a:t>この</a:t>
            </a:r>
            <a:r>
              <a:rPr kumimoji="1" lang="ja-JP" altLang="en-US" dirty="0"/>
              <a:t>ように囲んでしまえば相手にとられなくなる</a:t>
            </a:r>
            <a:endParaRPr kumimoji="1" lang="en-US" altLang="ja-JP" dirty="0"/>
          </a:p>
          <a:p>
            <a:r>
              <a:rPr kumimoji="1" lang="ja-JP" altLang="en-US" dirty="0"/>
              <a:t>　</a:t>
            </a:r>
            <a:r>
              <a:rPr kumimoji="1" lang="ja-JP" altLang="en-US" dirty="0" smtClean="0"/>
              <a:t>→マスを広く囲む</a:t>
            </a:r>
            <a:r>
              <a:rPr kumimoji="1" lang="ja-JP" altLang="en-US" dirty="0"/>
              <a:t>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xmlns=""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1279</TotalTime>
  <Words>1087</Words>
  <Application>Microsoft Office PowerPoint</Application>
  <PresentationFormat>画面に合わせる (4:3)</PresentationFormat>
  <Paragraphs>249</Paragraphs>
  <Slides>31</Slides>
  <Notes>12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31</vt:i4>
      </vt:variant>
    </vt:vector>
  </HeadingPairs>
  <TitlesOfParts>
    <vt:vector size="38" baseType="lpstr">
      <vt:lpstr>HGP明朝B</vt: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Flood-It　とは</vt:lpstr>
      <vt:lpstr>既知の結果</vt:lpstr>
      <vt:lpstr>今回扱う内容</vt:lpstr>
      <vt:lpstr>今回扱う内容</vt:lpstr>
      <vt:lpstr>二人用ゲームで考えられる戦略</vt:lpstr>
      <vt:lpstr>二人用ゲームで考えられる戦略</vt:lpstr>
      <vt:lpstr>現在のAI</vt:lpstr>
      <vt:lpstr>今回の試み</vt:lpstr>
      <vt:lpstr>モンテカルロ法　とは</vt:lpstr>
      <vt:lpstr>モンテカルロ法　とは</vt:lpstr>
      <vt:lpstr>モンテカルロ法　とは</vt:lpstr>
      <vt:lpstr>モンテカルロ法の利点</vt:lpstr>
      <vt:lpstr>改善案</vt:lpstr>
      <vt:lpstr>当面の目標</vt:lpstr>
      <vt:lpstr>AIの強化</vt:lpstr>
      <vt:lpstr>AIの強化</vt:lpstr>
      <vt:lpstr>当面の目標</vt:lpstr>
      <vt:lpstr>PowerPoint プレゼンテーション</vt:lpstr>
      <vt:lpstr>ああ</vt:lpstr>
      <vt:lpstr>Flood-ItのAIの作成</vt:lpstr>
      <vt:lpstr>当面の</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107</cp:revision>
  <dcterms:created xsi:type="dcterms:W3CDTF">2018-10-26T05:41:54Z</dcterms:created>
  <dcterms:modified xsi:type="dcterms:W3CDTF">2018-11-05T04:16:00Z</dcterms:modified>
</cp:coreProperties>
</file>