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90"/>
  </p:notesMasterIdLst>
  <p:handoutMasterIdLst>
    <p:handoutMasterId r:id="rId91"/>
  </p:handoutMasterIdLst>
  <p:sldIdLst>
    <p:sldId id="256" r:id="rId2"/>
    <p:sldId id="259" r:id="rId3"/>
    <p:sldId id="267" r:id="rId4"/>
    <p:sldId id="265" r:id="rId5"/>
    <p:sldId id="260" r:id="rId6"/>
    <p:sldId id="261" r:id="rId7"/>
    <p:sldId id="289" r:id="rId8"/>
    <p:sldId id="370" r:id="rId9"/>
    <p:sldId id="303" r:id="rId10"/>
    <p:sldId id="330" r:id="rId11"/>
    <p:sldId id="359" r:id="rId12"/>
    <p:sldId id="360" r:id="rId13"/>
    <p:sldId id="332" r:id="rId14"/>
    <p:sldId id="340" r:id="rId15"/>
    <p:sldId id="339" r:id="rId16"/>
    <p:sldId id="337" r:id="rId17"/>
    <p:sldId id="279" r:id="rId18"/>
    <p:sldId id="262" r:id="rId19"/>
    <p:sldId id="278" r:id="rId20"/>
    <p:sldId id="271" r:id="rId21"/>
    <p:sldId id="371" r:id="rId22"/>
    <p:sldId id="367" r:id="rId23"/>
    <p:sldId id="368" r:id="rId24"/>
    <p:sldId id="369" r:id="rId25"/>
    <p:sldId id="374" r:id="rId26"/>
    <p:sldId id="318" r:id="rId27"/>
    <p:sldId id="343" r:id="rId28"/>
    <p:sldId id="352" r:id="rId29"/>
    <p:sldId id="372" r:id="rId30"/>
    <p:sldId id="373" r:id="rId31"/>
    <p:sldId id="375" r:id="rId32"/>
    <p:sldId id="361" r:id="rId33"/>
    <p:sldId id="319" r:id="rId34"/>
    <p:sldId id="342" r:id="rId35"/>
    <p:sldId id="355" r:id="rId36"/>
    <p:sldId id="358" r:id="rId37"/>
    <p:sldId id="356" r:id="rId38"/>
    <p:sldId id="357" r:id="rId39"/>
    <p:sldId id="348" r:id="rId40"/>
    <p:sldId id="362" r:id="rId41"/>
    <p:sldId id="349" r:id="rId42"/>
    <p:sldId id="350" r:id="rId43"/>
    <p:sldId id="363" r:id="rId44"/>
    <p:sldId id="346" r:id="rId45"/>
    <p:sldId id="317" r:id="rId46"/>
    <p:sldId id="296" r:id="rId47"/>
    <p:sldId id="306" r:id="rId48"/>
    <p:sldId id="305" r:id="rId49"/>
    <p:sldId id="324" r:id="rId50"/>
    <p:sldId id="331" r:id="rId51"/>
    <p:sldId id="322" r:id="rId52"/>
    <p:sldId id="315" r:id="rId53"/>
    <p:sldId id="292" r:id="rId54"/>
    <p:sldId id="284" r:id="rId55"/>
    <p:sldId id="286" r:id="rId56"/>
    <p:sldId id="283" r:id="rId57"/>
    <p:sldId id="295" r:id="rId58"/>
    <p:sldId id="293" r:id="rId59"/>
    <p:sldId id="281" r:id="rId60"/>
    <p:sldId id="282" r:id="rId61"/>
    <p:sldId id="277" r:id="rId62"/>
    <p:sldId id="276" r:id="rId63"/>
    <p:sldId id="275" r:id="rId64"/>
    <p:sldId id="273" r:id="rId65"/>
    <p:sldId id="280" r:id="rId66"/>
    <p:sldId id="266" r:id="rId67"/>
    <p:sldId id="294" r:id="rId68"/>
    <p:sldId id="285" r:id="rId69"/>
    <p:sldId id="287" r:id="rId70"/>
    <p:sldId id="291" r:id="rId71"/>
    <p:sldId id="268" r:id="rId72"/>
    <p:sldId id="290" r:id="rId73"/>
    <p:sldId id="307" r:id="rId74"/>
    <p:sldId id="310" r:id="rId75"/>
    <p:sldId id="313" r:id="rId76"/>
    <p:sldId id="364" r:id="rId77"/>
    <p:sldId id="365" r:id="rId78"/>
    <p:sldId id="366" r:id="rId79"/>
    <p:sldId id="316" r:id="rId80"/>
    <p:sldId id="320" r:id="rId81"/>
    <p:sldId id="269" r:id="rId82"/>
    <p:sldId id="327" r:id="rId83"/>
    <p:sldId id="321" r:id="rId84"/>
    <p:sldId id="304" r:id="rId85"/>
    <p:sldId id="329" r:id="rId86"/>
    <p:sldId id="336" r:id="rId87"/>
    <p:sldId id="272" r:id="rId88"/>
    <p:sldId id="270" r:id="rId89"/>
  </p:sldIdLst>
  <p:sldSz cx="9144000" cy="6858000" type="screen4x3"/>
  <p:notesSz cx="9939338" cy="68072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55"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349" autoAdjust="0"/>
  </p:normalViewPr>
  <p:slideViewPr>
    <p:cSldViewPr snapToGrid="0">
      <p:cViewPr varScale="1">
        <p:scale>
          <a:sx n="106" d="100"/>
          <a:sy n="106" d="100"/>
        </p:scale>
        <p:origin x="126" y="150"/>
      </p:cViewPr>
      <p:guideLst>
        <p:guide orient="horz" pos="2455"/>
        <p:guide pos="290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C53\Desktop\roulettemonteVS8teyomi.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C53\Desktop\roulettemonteVS8teyomi.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___2.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C53\Desktop\playouttime\playout&#12392;&#26178;&#3829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FF0000"/>
              </a:solidFill>
              <a:ln w="19050">
                <a:solidFill>
                  <a:schemeClr val="tx1"/>
                </a:solidFill>
              </a:ln>
              <a:effectLst/>
            </c:spPr>
          </c:dPt>
          <c:dPt>
            <c:idx val="1"/>
            <c:bubble3D val="0"/>
            <c:spPr>
              <a:solidFill>
                <a:srgbClr val="00B050"/>
              </a:solidFill>
              <a:ln w="19050">
                <a:solidFill>
                  <a:schemeClr val="tx1"/>
                </a:solidFill>
              </a:ln>
              <a:effectLst/>
            </c:spPr>
          </c:dPt>
          <c:dPt>
            <c:idx val="2"/>
            <c:bubble3D val="0"/>
            <c:spPr>
              <a:solidFill>
                <a:srgbClr val="7030A0"/>
              </a:solidFill>
              <a:ln w="19050">
                <a:solidFill>
                  <a:schemeClr val="tx1"/>
                </a:solidFill>
              </a:ln>
              <a:effectLst/>
            </c:spPr>
          </c:dPt>
          <c:dPt>
            <c:idx val="3"/>
            <c:bubble3D val="0"/>
            <c:spPr>
              <a:solidFill>
                <a:schemeClr val="accent1"/>
              </a:solidFill>
              <a:ln w="19050">
                <a:solidFill>
                  <a:schemeClr val="tx1"/>
                </a:solidFill>
              </a:ln>
              <a:effectLst/>
            </c:spPr>
          </c:dPt>
          <c:cat>
            <c:strRef>
              <c:f>Sheet1!$A$2:$A$5</c:f>
              <c:strCache>
                <c:ptCount val="4"/>
                <c:pt idx="0">
                  <c:v>赤</c:v>
                </c:pt>
                <c:pt idx="1">
                  <c:v>緑</c:v>
                </c:pt>
                <c:pt idx="2">
                  <c:v>紫</c:v>
                </c:pt>
                <c:pt idx="3">
                  <c:v>青</c:v>
                </c:pt>
              </c:strCache>
            </c:strRef>
          </c:cat>
          <c:val>
            <c:numRef>
              <c:f>Sheet1!$B$2:$B$5</c:f>
              <c:numCache>
                <c:formatCode>General</c:formatCode>
                <c:ptCount val="4"/>
                <c:pt idx="0">
                  <c:v>4</c:v>
                </c:pt>
                <c:pt idx="1">
                  <c:v>3</c:v>
                </c:pt>
                <c:pt idx="2">
                  <c:v>2</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28575" cap="rnd">
              <a:noFill/>
              <a:round/>
            </a:ln>
            <a:effectLst/>
          </c:spPr>
          <c:marker>
            <c:symbol val="circle"/>
            <c:size val="7"/>
            <c:spPr>
              <a:solidFill>
                <a:schemeClr val="accent1"/>
              </a:solidFill>
              <a:ln w="63500">
                <a:solidFill>
                  <a:schemeClr val="accent1"/>
                </a:solidFill>
              </a:ln>
              <a:effectLst/>
            </c:spPr>
          </c:marker>
          <c:xVal>
            <c:numRef>
              <c:f>Sheet1!$A$1:$A$14</c:f>
              <c:numCache>
                <c:formatCode>General</c:formatCode>
                <c:ptCount val="14"/>
                <c:pt idx="0">
                  <c:v>50</c:v>
                </c:pt>
                <c:pt idx="1">
                  <c:v>100</c:v>
                </c:pt>
                <c:pt idx="2">
                  <c:v>250</c:v>
                </c:pt>
                <c:pt idx="3">
                  <c:v>500</c:v>
                </c:pt>
                <c:pt idx="4">
                  <c:v>750</c:v>
                </c:pt>
                <c:pt idx="5">
                  <c:v>1000</c:v>
                </c:pt>
                <c:pt idx="6">
                  <c:v>1250</c:v>
                </c:pt>
                <c:pt idx="7">
                  <c:v>1500</c:v>
                </c:pt>
                <c:pt idx="8">
                  <c:v>1750</c:v>
                </c:pt>
                <c:pt idx="9">
                  <c:v>2000</c:v>
                </c:pt>
                <c:pt idx="10">
                  <c:v>2250</c:v>
                </c:pt>
                <c:pt idx="11">
                  <c:v>2500</c:v>
                </c:pt>
                <c:pt idx="12">
                  <c:v>2750</c:v>
                </c:pt>
                <c:pt idx="13">
                  <c:v>3000</c:v>
                </c:pt>
              </c:numCache>
            </c:numRef>
          </c:xVal>
          <c:yVal>
            <c:numRef>
              <c:f>Sheet1!$B$1:$B$14</c:f>
              <c:numCache>
                <c:formatCode>General</c:formatCode>
                <c:ptCount val="14"/>
                <c:pt idx="0">
                  <c:v>0.51</c:v>
                </c:pt>
                <c:pt idx="1">
                  <c:v>0.63600000000000001</c:v>
                </c:pt>
                <c:pt idx="2">
                  <c:v>0.70099999999999996</c:v>
                </c:pt>
                <c:pt idx="3">
                  <c:v>0.73499999999999999</c:v>
                </c:pt>
                <c:pt idx="4">
                  <c:v>0.77200000000000002</c:v>
                </c:pt>
                <c:pt idx="5">
                  <c:v>0.78</c:v>
                </c:pt>
                <c:pt idx="6">
                  <c:v>0.77600000000000002</c:v>
                </c:pt>
                <c:pt idx="7">
                  <c:v>0.77600000000000002</c:v>
                </c:pt>
                <c:pt idx="8">
                  <c:v>0.79</c:v>
                </c:pt>
                <c:pt idx="9">
                  <c:v>0.77200000000000002</c:v>
                </c:pt>
                <c:pt idx="10">
                  <c:v>0.79100000000000004</c:v>
                </c:pt>
                <c:pt idx="11">
                  <c:v>0.78600000000000003</c:v>
                </c:pt>
                <c:pt idx="12">
                  <c:v>0.78300000000000003</c:v>
                </c:pt>
                <c:pt idx="13">
                  <c:v>0.79508196721311475</c:v>
                </c:pt>
              </c:numCache>
            </c:numRef>
          </c:yVal>
          <c:smooth val="0"/>
        </c:ser>
        <c:dLbls>
          <c:showLegendKey val="0"/>
          <c:showVal val="0"/>
          <c:showCatName val="0"/>
          <c:showSerName val="0"/>
          <c:showPercent val="0"/>
          <c:showBubbleSize val="0"/>
        </c:dLbls>
        <c:axId val="344047184"/>
        <c:axId val="344049536"/>
      </c:scatterChart>
      <c:valAx>
        <c:axId val="3440471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44049536"/>
        <c:crosses val="autoZero"/>
        <c:crossBetween val="midCat"/>
      </c:valAx>
      <c:valAx>
        <c:axId val="3440495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44047184"/>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pPr>
      <a:endParaRPr lang="ja-JP"/>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28575" cap="rnd">
              <a:noFill/>
              <a:round/>
            </a:ln>
            <a:effectLst/>
          </c:spPr>
          <c:marker>
            <c:symbol val="circle"/>
            <c:size val="7"/>
            <c:spPr>
              <a:solidFill>
                <a:schemeClr val="accent1"/>
              </a:solidFill>
              <a:ln w="63500">
                <a:solidFill>
                  <a:schemeClr val="accent1"/>
                </a:solidFill>
              </a:ln>
              <a:effectLst/>
            </c:spPr>
          </c:marker>
          <c:xVal>
            <c:numRef>
              <c:f>Sheet1!$A$1:$A$14</c:f>
              <c:numCache>
                <c:formatCode>General</c:formatCode>
                <c:ptCount val="14"/>
                <c:pt idx="0">
                  <c:v>50</c:v>
                </c:pt>
                <c:pt idx="1">
                  <c:v>100</c:v>
                </c:pt>
                <c:pt idx="2">
                  <c:v>250</c:v>
                </c:pt>
                <c:pt idx="3">
                  <c:v>500</c:v>
                </c:pt>
                <c:pt idx="4">
                  <c:v>750</c:v>
                </c:pt>
                <c:pt idx="5">
                  <c:v>1000</c:v>
                </c:pt>
                <c:pt idx="6">
                  <c:v>1250</c:v>
                </c:pt>
                <c:pt idx="7">
                  <c:v>1500</c:v>
                </c:pt>
                <c:pt idx="8">
                  <c:v>1750</c:v>
                </c:pt>
                <c:pt idx="9">
                  <c:v>2000</c:v>
                </c:pt>
                <c:pt idx="10">
                  <c:v>2250</c:v>
                </c:pt>
                <c:pt idx="11">
                  <c:v>2500</c:v>
                </c:pt>
                <c:pt idx="12">
                  <c:v>2750</c:v>
                </c:pt>
                <c:pt idx="13">
                  <c:v>3000</c:v>
                </c:pt>
              </c:numCache>
            </c:numRef>
          </c:xVal>
          <c:yVal>
            <c:numRef>
              <c:f>Sheet1!$B$1:$B$14</c:f>
              <c:numCache>
                <c:formatCode>General</c:formatCode>
                <c:ptCount val="14"/>
                <c:pt idx="0">
                  <c:v>0.51</c:v>
                </c:pt>
                <c:pt idx="1">
                  <c:v>0.63600000000000001</c:v>
                </c:pt>
                <c:pt idx="2">
                  <c:v>0.70099999999999996</c:v>
                </c:pt>
                <c:pt idx="3">
                  <c:v>0.73499999999999999</c:v>
                </c:pt>
                <c:pt idx="4">
                  <c:v>0.77200000000000002</c:v>
                </c:pt>
                <c:pt idx="5">
                  <c:v>0.78</c:v>
                </c:pt>
                <c:pt idx="6">
                  <c:v>0.77600000000000002</c:v>
                </c:pt>
                <c:pt idx="7">
                  <c:v>0.77600000000000002</c:v>
                </c:pt>
                <c:pt idx="8">
                  <c:v>0.79</c:v>
                </c:pt>
                <c:pt idx="9">
                  <c:v>0.77200000000000002</c:v>
                </c:pt>
                <c:pt idx="10">
                  <c:v>0.79100000000000004</c:v>
                </c:pt>
                <c:pt idx="11">
                  <c:v>0.78600000000000003</c:v>
                </c:pt>
                <c:pt idx="12">
                  <c:v>0.78300000000000003</c:v>
                </c:pt>
                <c:pt idx="13">
                  <c:v>0.79508196721311475</c:v>
                </c:pt>
              </c:numCache>
            </c:numRef>
          </c:yVal>
          <c:smooth val="0"/>
        </c:ser>
        <c:ser>
          <c:idx val="1"/>
          <c:order val="1"/>
          <c:spPr>
            <a:ln w="28575" cap="rnd">
              <a:noFill/>
              <a:round/>
            </a:ln>
            <a:effectLst/>
          </c:spPr>
          <c:marker>
            <c:symbol val="triangle"/>
            <c:size val="7"/>
            <c:spPr>
              <a:solidFill>
                <a:schemeClr val="accent2"/>
              </a:solidFill>
              <a:ln w="63500">
                <a:solidFill>
                  <a:schemeClr val="accent2"/>
                </a:solidFill>
                <a:miter lim="800000"/>
              </a:ln>
              <a:effectLst/>
            </c:spPr>
          </c:marker>
          <c:xVal>
            <c:numRef>
              <c:f>Sheet1!$A$1:$A$14</c:f>
              <c:numCache>
                <c:formatCode>General</c:formatCode>
                <c:ptCount val="14"/>
                <c:pt idx="0">
                  <c:v>50</c:v>
                </c:pt>
                <c:pt idx="1">
                  <c:v>100</c:v>
                </c:pt>
                <c:pt idx="2">
                  <c:v>250</c:v>
                </c:pt>
                <c:pt idx="3">
                  <c:v>500</c:v>
                </c:pt>
                <c:pt idx="4">
                  <c:v>750</c:v>
                </c:pt>
                <c:pt idx="5">
                  <c:v>1000</c:v>
                </c:pt>
                <c:pt idx="6">
                  <c:v>1250</c:v>
                </c:pt>
                <c:pt idx="7">
                  <c:v>1500</c:v>
                </c:pt>
                <c:pt idx="8">
                  <c:v>1750</c:v>
                </c:pt>
                <c:pt idx="9">
                  <c:v>2000</c:v>
                </c:pt>
                <c:pt idx="10">
                  <c:v>2250</c:v>
                </c:pt>
                <c:pt idx="11">
                  <c:v>2500</c:v>
                </c:pt>
                <c:pt idx="12">
                  <c:v>2750</c:v>
                </c:pt>
                <c:pt idx="13">
                  <c:v>3000</c:v>
                </c:pt>
              </c:numCache>
            </c:numRef>
          </c:xVal>
          <c:yVal>
            <c:numRef>
              <c:f>Sheet1!$C$1:$C$14</c:f>
              <c:numCache>
                <c:formatCode>General</c:formatCode>
                <c:ptCount val="14"/>
                <c:pt idx="0">
                  <c:v>0.36</c:v>
                </c:pt>
                <c:pt idx="1">
                  <c:v>0.50700000000000001</c:v>
                </c:pt>
                <c:pt idx="2">
                  <c:v>0.64600000000000002</c:v>
                </c:pt>
                <c:pt idx="3">
                  <c:v>0.68300000000000005</c:v>
                </c:pt>
                <c:pt idx="4">
                  <c:v>0.69899999999999995</c:v>
                </c:pt>
                <c:pt idx="5">
                  <c:v>0.71599999999999997</c:v>
                </c:pt>
                <c:pt idx="6">
                  <c:v>0.70599999999999996</c:v>
                </c:pt>
                <c:pt idx="7">
                  <c:v>0.69699999999999995</c:v>
                </c:pt>
                <c:pt idx="8">
                  <c:v>0.73799999999999999</c:v>
                </c:pt>
                <c:pt idx="9">
                  <c:v>0.70599999999999996</c:v>
                </c:pt>
                <c:pt idx="10">
                  <c:v>0.71499999999999997</c:v>
                </c:pt>
                <c:pt idx="11">
                  <c:v>0.72499999999999998</c:v>
                </c:pt>
                <c:pt idx="12">
                  <c:v>0.71799999999999997</c:v>
                </c:pt>
                <c:pt idx="13">
                  <c:v>0.74099999999999999</c:v>
                </c:pt>
              </c:numCache>
            </c:numRef>
          </c:yVal>
          <c:smooth val="0"/>
        </c:ser>
        <c:dLbls>
          <c:showLegendKey val="0"/>
          <c:showVal val="0"/>
          <c:showCatName val="0"/>
          <c:showSerName val="0"/>
          <c:showPercent val="0"/>
          <c:showBubbleSize val="0"/>
        </c:dLbls>
        <c:axId val="344042088"/>
        <c:axId val="344043656"/>
      </c:scatterChart>
      <c:valAx>
        <c:axId val="3440420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44043656"/>
        <c:crosses val="autoZero"/>
        <c:crossBetween val="midCat"/>
      </c:valAx>
      <c:valAx>
        <c:axId val="344043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44042088"/>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FF0000"/>
              </a:solidFill>
              <a:ln w="19050">
                <a:solidFill>
                  <a:schemeClr val="tx1"/>
                </a:solidFill>
              </a:ln>
              <a:effectLst/>
            </c:spPr>
          </c:dPt>
          <c:dPt>
            <c:idx val="1"/>
            <c:bubble3D val="0"/>
            <c:spPr>
              <a:solidFill>
                <a:srgbClr val="00B050"/>
              </a:solidFill>
              <a:ln w="19050">
                <a:solidFill>
                  <a:schemeClr val="tx1"/>
                </a:solidFill>
              </a:ln>
              <a:effectLst/>
            </c:spPr>
          </c:dPt>
          <c:dPt>
            <c:idx val="2"/>
            <c:bubble3D val="0"/>
            <c:spPr>
              <a:solidFill>
                <a:srgbClr val="7030A0"/>
              </a:solidFill>
              <a:ln w="19050">
                <a:solidFill>
                  <a:schemeClr val="tx1"/>
                </a:solidFill>
              </a:ln>
              <a:effectLst/>
            </c:spPr>
          </c:dPt>
          <c:dPt>
            <c:idx val="3"/>
            <c:bubble3D val="0"/>
            <c:spPr>
              <a:solidFill>
                <a:schemeClr val="accent1"/>
              </a:solidFill>
              <a:ln w="19050">
                <a:solidFill>
                  <a:schemeClr val="tx1"/>
                </a:solidFill>
              </a:ln>
              <a:effectLst/>
            </c:spPr>
          </c:dPt>
          <c:cat>
            <c:strRef>
              <c:f>Sheet1!$A$2:$A$5</c:f>
              <c:strCache>
                <c:ptCount val="4"/>
                <c:pt idx="0">
                  <c:v>赤</c:v>
                </c:pt>
                <c:pt idx="1">
                  <c:v>緑</c:v>
                </c:pt>
                <c:pt idx="2">
                  <c:v>紫</c:v>
                </c:pt>
                <c:pt idx="3">
                  <c:v>青</c:v>
                </c:pt>
              </c:strCache>
            </c:strRef>
          </c:cat>
          <c:val>
            <c:numRef>
              <c:f>Sheet1!$B$2:$B$5</c:f>
              <c:numCache>
                <c:formatCode>General</c:formatCode>
                <c:ptCount val="4"/>
                <c:pt idx="0">
                  <c:v>4</c:v>
                </c:pt>
                <c:pt idx="1">
                  <c:v>3</c:v>
                </c:pt>
                <c:pt idx="2">
                  <c:v>2</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9389414222765533E-2"/>
          <c:y val="4.4176706827309238E-2"/>
          <c:w val="0.91977852083558054"/>
          <c:h val="0.77078961515352751"/>
        </c:manualLayout>
      </c:layout>
      <c:scatterChart>
        <c:scatterStyle val="smoothMarker"/>
        <c:varyColors val="0"/>
        <c:ser>
          <c:idx val="0"/>
          <c:order val="0"/>
          <c:spPr>
            <a:ln w="19050" cap="rnd">
              <a:solidFill>
                <a:schemeClr val="accent1"/>
              </a:solidFill>
              <a:round/>
            </a:ln>
            <a:effectLst/>
          </c:spPr>
          <c:marker>
            <c:symbol val="circle"/>
            <c:size val="7"/>
            <c:spPr>
              <a:solidFill>
                <a:schemeClr val="accent1"/>
              </a:solidFill>
              <a:ln w="63500">
                <a:solidFill>
                  <a:schemeClr val="accent1"/>
                </a:solidFill>
              </a:ln>
              <a:effectLst/>
            </c:spPr>
          </c:marker>
          <c:xVal>
            <c:numRef>
              <c:f>Sheet11!$A$1:$A$6</c:f>
              <c:numCache>
                <c:formatCode>General</c:formatCode>
                <c:ptCount val="6"/>
                <c:pt idx="0">
                  <c:v>50</c:v>
                </c:pt>
                <c:pt idx="1">
                  <c:v>100</c:v>
                </c:pt>
                <c:pt idx="2">
                  <c:v>250</c:v>
                </c:pt>
                <c:pt idx="3">
                  <c:v>500</c:v>
                </c:pt>
                <c:pt idx="4">
                  <c:v>750</c:v>
                </c:pt>
                <c:pt idx="5">
                  <c:v>1000</c:v>
                </c:pt>
              </c:numCache>
            </c:numRef>
          </c:xVal>
          <c:yVal>
            <c:numRef>
              <c:f>Sheet11!$D$1:$D$6</c:f>
              <c:numCache>
                <c:formatCode>General</c:formatCode>
                <c:ptCount val="6"/>
                <c:pt idx="0">
                  <c:v>0.10083999999999983</c:v>
                </c:pt>
                <c:pt idx="1">
                  <c:v>0.2000639999999996</c:v>
                </c:pt>
                <c:pt idx="2">
                  <c:v>0.49603199999999975</c:v>
                </c:pt>
                <c:pt idx="3">
                  <c:v>0.98947399999999974</c:v>
                </c:pt>
                <c:pt idx="4">
                  <c:v>1.4593479999999996</c:v>
                </c:pt>
                <c:pt idx="5">
                  <c:v>1.9490859999999999</c:v>
                </c:pt>
              </c:numCache>
            </c:numRef>
          </c:yVal>
          <c:smooth val="1"/>
        </c:ser>
        <c:ser>
          <c:idx val="1"/>
          <c:order val="1"/>
          <c:spPr>
            <a:ln w="19050" cap="rnd">
              <a:solidFill>
                <a:schemeClr val="accent2"/>
              </a:solidFill>
              <a:round/>
            </a:ln>
            <a:effectLst/>
          </c:spPr>
          <c:marker>
            <c:symbol val="triangle"/>
            <c:size val="7"/>
            <c:spPr>
              <a:solidFill>
                <a:schemeClr val="accent2"/>
              </a:solidFill>
              <a:ln w="63500">
                <a:solidFill>
                  <a:schemeClr val="accent2"/>
                </a:solidFill>
                <a:miter lim="800000"/>
              </a:ln>
              <a:effectLst/>
            </c:spPr>
          </c:marker>
          <c:xVal>
            <c:numRef>
              <c:f>Sheet11!$A$1:$A$6</c:f>
              <c:numCache>
                <c:formatCode>General</c:formatCode>
                <c:ptCount val="6"/>
                <c:pt idx="0">
                  <c:v>50</c:v>
                </c:pt>
                <c:pt idx="1">
                  <c:v>100</c:v>
                </c:pt>
                <c:pt idx="2">
                  <c:v>250</c:v>
                </c:pt>
                <c:pt idx="3">
                  <c:v>500</c:v>
                </c:pt>
                <c:pt idx="4">
                  <c:v>750</c:v>
                </c:pt>
                <c:pt idx="5">
                  <c:v>1000</c:v>
                </c:pt>
              </c:numCache>
            </c:numRef>
          </c:xVal>
          <c:yVal>
            <c:numRef>
              <c:f>Sheet11!$E$1:$E$6</c:f>
              <c:numCache>
                <c:formatCode>General</c:formatCode>
                <c:ptCount val="6"/>
                <c:pt idx="0">
                  <c:v>8.3048000000000038E-2</c:v>
                </c:pt>
                <c:pt idx="1">
                  <c:v>0.16484600000000027</c:v>
                </c:pt>
                <c:pt idx="2">
                  <c:v>0.41132999999999986</c:v>
                </c:pt>
                <c:pt idx="3">
                  <c:v>0.81487199999999971</c:v>
                </c:pt>
                <c:pt idx="4">
                  <c:v>1.1997899999999988</c:v>
                </c:pt>
                <c:pt idx="5">
                  <c:v>1.6012699999999995</c:v>
                </c:pt>
              </c:numCache>
            </c:numRef>
          </c:yVal>
          <c:smooth val="1"/>
        </c:ser>
        <c:dLbls>
          <c:showLegendKey val="0"/>
          <c:showVal val="0"/>
          <c:showCatName val="0"/>
          <c:showSerName val="0"/>
          <c:showPercent val="0"/>
          <c:showBubbleSize val="0"/>
        </c:dLbls>
        <c:axId val="344044048"/>
        <c:axId val="344042480"/>
      </c:scatterChart>
      <c:valAx>
        <c:axId val="34404404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44042480"/>
        <c:crosses val="autoZero"/>
        <c:crossBetween val="midCat"/>
        <c:majorUnit val="250"/>
      </c:valAx>
      <c:valAx>
        <c:axId val="344042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44044048"/>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333587575057391E-2"/>
          <c:y val="2.6097271648873072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xmlns:c16r2="http://schemas.microsoft.com/office/drawing/2015/06/chart">
            <c:ext xmlns:c16="http://schemas.microsoft.com/office/drawing/2014/chart" uri="{C3380CC4-5D6E-409C-BE32-E72D297353CC}">
              <c16:uniqueId val="{00000000-717C-46C9-85DA-8DB0CF77A0CD}"/>
            </c:ext>
          </c:extLst>
        </c:ser>
        <c:ser>
          <c:idx val="2"/>
          <c:order val="1"/>
          <c:tx>
            <c:strRef>
              <c:f>Sheet1!$E$3</c:f>
              <c:strCache>
                <c:ptCount val="1"/>
                <c:pt idx="0">
                  <c:v>偏りをなくした勝率</c:v>
                </c:pt>
              </c:strCache>
            </c:strRef>
          </c:tx>
          <c:spPr>
            <a:ln w="28575" cap="rnd">
              <a:noFill/>
              <a:round/>
            </a:ln>
            <a:effectLst/>
          </c:spPr>
          <c:marker>
            <c:symbol val="triangle"/>
            <c:size val="8"/>
            <c:spPr>
              <a:solidFill>
                <a:schemeClr val="accent3"/>
              </a:solidFill>
              <a:ln w="9525">
                <a:solidFill>
                  <a:schemeClr val="accent3"/>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Sheet1!$E$4:$E$21</c:f>
              <c:numCache>
                <c:formatCode>General</c:formatCode>
                <c:ptCount val="18"/>
                <c:pt idx="0">
                  <c:v>0.3306878306878307</c:v>
                </c:pt>
                <c:pt idx="1">
                  <c:v>0.50271739130434778</c:v>
                </c:pt>
                <c:pt idx="2">
                  <c:v>0.62702702702702706</c:v>
                </c:pt>
                <c:pt idx="3">
                  <c:v>0.69293478260869568</c:v>
                </c:pt>
                <c:pt idx="4">
                  <c:v>0.69414893617021278</c:v>
                </c:pt>
                <c:pt idx="5">
                  <c:v>0.75142857142857145</c:v>
                </c:pt>
                <c:pt idx="6">
                  <c:v>0.73655913978494625</c:v>
                </c:pt>
                <c:pt idx="7">
                  <c:v>0.72099447513812154</c:v>
                </c:pt>
                <c:pt idx="8">
                  <c:v>0.7768817204301075</c:v>
                </c:pt>
                <c:pt idx="9">
                  <c:v>0.74590163934426235</c:v>
                </c:pt>
                <c:pt idx="10">
                  <c:v>0.76701570680628273</c:v>
                </c:pt>
                <c:pt idx="11">
                  <c:v>0.81593406593406592</c:v>
                </c:pt>
                <c:pt idx="12">
                  <c:v>0.8044692737430168</c:v>
                </c:pt>
                <c:pt idx="13">
                  <c:v>0.80270270270270272</c:v>
                </c:pt>
                <c:pt idx="14">
                  <c:v>0.81451600000000002</c:v>
                </c:pt>
                <c:pt idx="15">
                  <c:v>0.79838709677419351</c:v>
                </c:pt>
                <c:pt idx="16">
                  <c:v>0.81451612903225812</c:v>
                </c:pt>
                <c:pt idx="17">
                  <c:v>0.76719576719576721</c:v>
                </c:pt>
              </c:numCache>
            </c:numRef>
          </c:yVal>
          <c:smooth val="0"/>
          <c:extLst xmlns:c16r2="http://schemas.microsoft.com/office/drawing/2015/06/chart">
            <c:ext xmlns:c16="http://schemas.microsoft.com/office/drawing/2014/chart" uri="{C3380CC4-5D6E-409C-BE32-E72D297353CC}">
              <c16:uniqueId val="{00000001-717C-46C9-85DA-8DB0CF77A0CD}"/>
            </c:ext>
          </c:extLst>
        </c:ser>
        <c:dLbls>
          <c:showLegendKey val="0"/>
          <c:showVal val="0"/>
          <c:showCatName val="0"/>
          <c:showSerName val="0"/>
          <c:showPercent val="0"/>
          <c:showBubbleSize val="0"/>
        </c:dLbls>
        <c:axId val="344047968"/>
        <c:axId val="344046008"/>
      </c:scatterChart>
      <c:valAx>
        <c:axId val="344047968"/>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44046008"/>
        <c:crosses val="autoZero"/>
        <c:crossBetween val="midCat"/>
        <c:majorUnit val="500"/>
        <c:minorUnit val="250"/>
      </c:valAx>
      <c:valAx>
        <c:axId val="344046008"/>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44047968"/>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333587575057391E-2"/>
          <c:y val="2.6097271648873072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xmlns:c16r2="http://schemas.microsoft.com/office/drawing/2015/06/chart">
            <c:ext xmlns:c16="http://schemas.microsoft.com/office/drawing/2014/chart" uri="{C3380CC4-5D6E-409C-BE32-E72D297353CC}">
              <c16:uniqueId val="{00000000-717C-46C9-85DA-8DB0CF77A0CD}"/>
            </c:ext>
          </c:extLst>
        </c:ser>
        <c:ser>
          <c:idx val="2"/>
          <c:order val="1"/>
          <c:tx>
            <c:strRef>
              <c:f>Sheet1!$E$3</c:f>
              <c:strCache>
                <c:ptCount val="1"/>
                <c:pt idx="0">
                  <c:v>偏りをなくした勝率</c:v>
                </c:pt>
              </c:strCache>
            </c:strRef>
          </c:tx>
          <c:spPr>
            <a:ln w="28575" cap="rnd">
              <a:noFill/>
              <a:round/>
            </a:ln>
            <a:effectLst/>
          </c:spPr>
          <c:marker>
            <c:symbol val="triangle"/>
            <c:size val="8"/>
            <c:spPr>
              <a:solidFill>
                <a:schemeClr val="accent3"/>
              </a:solidFill>
              <a:ln w="9525">
                <a:solidFill>
                  <a:schemeClr val="accent3"/>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Sheet1!$E$4:$E$21</c:f>
              <c:numCache>
                <c:formatCode>General</c:formatCode>
                <c:ptCount val="18"/>
                <c:pt idx="0">
                  <c:v>0.3306878306878307</c:v>
                </c:pt>
                <c:pt idx="1">
                  <c:v>0.50271739130434778</c:v>
                </c:pt>
                <c:pt idx="2">
                  <c:v>0.62702702702702706</c:v>
                </c:pt>
                <c:pt idx="3">
                  <c:v>0.69293478260869568</c:v>
                </c:pt>
                <c:pt idx="4">
                  <c:v>0.69414893617021278</c:v>
                </c:pt>
                <c:pt idx="5">
                  <c:v>0.75142857142857145</c:v>
                </c:pt>
                <c:pt idx="6">
                  <c:v>0.73655913978494625</c:v>
                </c:pt>
                <c:pt idx="7">
                  <c:v>0.72099447513812154</c:v>
                </c:pt>
                <c:pt idx="8">
                  <c:v>0.7768817204301075</c:v>
                </c:pt>
                <c:pt idx="9">
                  <c:v>0.74590163934426235</c:v>
                </c:pt>
                <c:pt idx="10">
                  <c:v>0.76701570680628273</c:v>
                </c:pt>
                <c:pt idx="11">
                  <c:v>0.81593406593406592</c:v>
                </c:pt>
                <c:pt idx="12">
                  <c:v>0.8044692737430168</c:v>
                </c:pt>
                <c:pt idx="13">
                  <c:v>0.80270270270270272</c:v>
                </c:pt>
                <c:pt idx="14">
                  <c:v>0.81451600000000002</c:v>
                </c:pt>
                <c:pt idx="15">
                  <c:v>0.79838709677419351</c:v>
                </c:pt>
                <c:pt idx="16">
                  <c:v>0.81451612903225812</c:v>
                </c:pt>
                <c:pt idx="17">
                  <c:v>0.76719576719576721</c:v>
                </c:pt>
              </c:numCache>
            </c:numRef>
          </c:yVal>
          <c:smooth val="0"/>
          <c:extLst xmlns:c16r2="http://schemas.microsoft.com/office/drawing/2015/06/chart">
            <c:ext xmlns:c16="http://schemas.microsoft.com/office/drawing/2014/chart" uri="{C3380CC4-5D6E-409C-BE32-E72D297353CC}">
              <c16:uniqueId val="{00000001-717C-46C9-85DA-8DB0CF77A0CD}"/>
            </c:ext>
          </c:extLst>
        </c:ser>
        <c:dLbls>
          <c:showLegendKey val="0"/>
          <c:showVal val="0"/>
          <c:showCatName val="0"/>
          <c:showSerName val="0"/>
          <c:showPercent val="0"/>
          <c:showBubbleSize val="0"/>
        </c:dLbls>
        <c:axId val="344042872"/>
        <c:axId val="344048360"/>
      </c:scatterChart>
      <c:valAx>
        <c:axId val="344042872"/>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44048360"/>
        <c:crosses val="autoZero"/>
        <c:crossBetween val="midCat"/>
        <c:majorUnit val="500"/>
        <c:minorUnit val="250"/>
      </c:valAx>
      <c:valAx>
        <c:axId val="344048360"/>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44042872"/>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333587575057391E-2"/>
          <c:y val="2.6097271648873072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xmlns:c16r2="http://schemas.microsoft.com/office/drawing/2015/06/chart">
            <c:ext xmlns:c16="http://schemas.microsoft.com/office/drawing/2014/chart" uri="{C3380CC4-5D6E-409C-BE32-E72D297353CC}">
              <c16:uniqueId val="{00000000-B0DF-49CA-BC78-51A2007AAB9C}"/>
            </c:ext>
          </c:extLst>
        </c:ser>
        <c:ser>
          <c:idx val="2"/>
          <c:order val="1"/>
          <c:tx>
            <c:strRef>
              <c:f>Sheet1!$E$3</c:f>
              <c:strCache>
                <c:ptCount val="1"/>
                <c:pt idx="0">
                  <c:v>偏りをなくした勝率</c:v>
                </c:pt>
              </c:strCache>
            </c:strRef>
          </c:tx>
          <c:spPr>
            <a:ln w="28575" cap="rnd">
              <a:noFill/>
              <a:round/>
            </a:ln>
            <a:effectLst/>
          </c:spPr>
          <c:marker>
            <c:symbol val="triangle"/>
            <c:size val="8"/>
            <c:spPr>
              <a:solidFill>
                <a:schemeClr val="accent3"/>
              </a:solidFill>
              <a:ln w="9525">
                <a:solidFill>
                  <a:schemeClr val="accent3"/>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Sheet1!$E$4:$E$21</c:f>
              <c:numCache>
                <c:formatCode>General</c:formatCode>
                <c:ptCount val="18"/>
                <c:pt idx="0">
                  <c:v>0.3306878306878307</c:v>
                </c:pt>
                <c:pt idx="1">
                  <c:v>0.50271739130434778</c:v>
                </c:pt>
                <c:pt idx="2">
                  <c:v>0.62702702702702706</c:v>
                </c:pt>
                <c:pt idx="3">
                  <c:v>0.69293478260869568</c:v>
                </c:pt>
                <c:pt idx="4">
                  <c:v>0.69414893617021278</c:v>
                </c:pt>
                <c:pt idx="5">
                  <c:v>0.75142857142857145</c:v>
                </c:pt>
                <c:pt idx="6">
                  <c:v>0.73655913978494625</c:v>
                </c:pt>
                <c:pt idx="7">
                  <c:v>0.72099447513812154</c:v>
                </c:pt>
                <c:pt idx="8">
                  <c:v>0.7768817204301075</c:v>
                </c:pt>
                <c:pt idx="9">
                  <c:v>0.74590163934426235</c:v>
                </c:pt>
                <c:pt idx="10">
                  <c:v>0.76701570680628273</c:v>
                </c:pt>
                <c:pt idx="11">
                  <c:v>0.81593406593406592</c:v>
                </c:pt>
                <c:pt idx="12">
                  <c:v>0.8044692737430168</c:v>
                </c:pt>
                <c:pt idx="13">
                  <c:v>0.80270270270270272</c:v>
                </c:pt>
                <c:pt idx="14">
                  <c:v>0.81451600000000002</c:v>
                </c:pt>
                <c:pt idx="15">
                  <c:v>0.79838709677419351</c:v>
                </c:pt>
                <c:pt idx="16">
                  <c:v>0.81451612903225812</c:v>
                </c:pt>
                <c:pt idx="17">
                  <c:v>0.76719576719576721</c:v>
                </c:pt>
              </c:numCache>
            </c:numRef>
          </c:yVal>
          <c:smooth val="0"/>
          <c:extLst xmlns:c16r2="http://schemas.microsoft.com/office/drawing/2015/06/chart">
            <c:ext xmlns:c16="http://schemas.microsoft.com/office/drawing/2014/chart" uri="{C3380CC4-5D6E-409C-BE32-E72D297353CC}">
              <c16:uniqueId val="{00000001-B0DF-49CA-BC78-51A2007AAB9C}"/>
            </c:ext>
          </c:extLst>
        </c:ser>
        <c:dLbls>
          <c:showLegendKey val="0"/>
          <c:showVal val="0"/>
          <c:showCatName val="0"/>
          <c:showSerName val="0"/>
          <c:showPercent val="0"/>
          <c:showBubbleSize val="0"/>
        </c:dLbls>
        <c:axId val="344048752"/>
        <c:axId val="343808368"/>
      </c:scatterChart>
      <c:valAx>
        <c:axId val="344048752"/>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43808368"/>
        <c:crosses val="autoZero"/>
        <c:crossBetween val="midCat"/>
        <c:majorUnit val="500"/>
        <c:minorUnit val="250"/>
      </c:valAx>
      <c:valAx>
        <c:axId val="343808368"/>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44048752"/>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333587575057391E-2"/>
          <c:y val="2.6097271648873072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xmlns:c16r2="http://schemas.microsoft.com/office/drawing/2015/06/chart">
            <c:ext xmlns:c16="http://schemas.microsoft.com/office/drawing/2014/chart" uri="{C3380CC4-5D6E-409C-BE32-E72D297353CC}">
              <c16:uniqueId val="{00000000-717C-46C9-85DA-8DB0CF77A0CD}"/>
            </c:ext>
          </c:extLst>
        </c:ser>
        <c:ser>
          <c:idx val="2"/>
          <c:order val="1"/>
          <c:tx>
            <c:strRef>
              <c:f>Sheet1!$E$3</c:f>
              <c:strCache>
                <c:ptCount val="1"/>
                <c:pt idx="0">
                  <c:v>偏りをなくした勝率</c:v>
                </c:pt>
              </c:strCache>
            </c:strRef>
          </c:tx>
          <c:spPr>
            <a:ln w="28575" cap="rnd">
              <a:noFill/>
              <a:round/>
            </a:ln>
            <a:effectLst/>
          </c:spPr>
          <c:marker>
            <c:symbol val="triangle"/>
            <c:size val="8"/>
            <c:spPr>
              <a:solidFill>
                <a:schemeClr val="accent3"/>
              </a:solidFill>
              <a:ln w="9525">
                <a:solidFill>
                  <a:schemeClr val="accent3"/>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Sheet1!$E$4:$E$21</c:f>
              <c:numCache>
                <c:formatCode>General</c:formatCode>
                <c:ptCount val="18"/>
                <c:pt idx="0">
                  <c:v>0.3306878306878307</c:v>
                </c:pt>
                <c:pt idx="1">
                  <c:v>0.50271739130434778</c:v>
                </c:pt>
                <c:pt idx="2">
                  <c:v>0.62702702702702706</c:v>
                </c:pt>
                <c:pt idx="3">
                  <c:v>0.69293478260869568</c:v>
                </c:pt>
                <c:pt idx="4">
                  <c:v>0.69414893617021278</c:v>
                </c:pt>
                <c:pt idx="5">
                  <c:v>0.75142857142857145</c:v>
                </c:pt>
                <c:pt idx="6">
                  <c:v>0.73655913978494625</c:v>
                </c:pt>
                <c:pt idx="7">
                  <c:v>0.72099447513812154</c:v>
                </c:pt>
                <c:pt idx="8">
                  <c:v>0.7768817204301075</c:v>
                </c:pt>
                <c:pt idx="9">
                  <c:v>0.74590163934426235</c:v>
                </c:pt>
                <c:pt idx="10">
                  <c:v>0.76701570680628273</c:v>
                </c:pt>
                <c:pt idx="11">
                  <c:v>0.81593406593406592</c:v>
                </c:pt>
                <c:pt idx="12">
                  <c:v>0.8044692737430168</c:v>
                </c:pt>
                <c:pt idx="13">
                  <c:v>0.80270270270270272</c:v>
                </c:pt>
                <c:pt idx="14">
                  <c:v>0.81451600000000002</c:v>
                </c:pt>
                <c:pt idx="15">
                  <c:v>0.79838709677419351</c:v>
                </c:pt>
                <c:pt idx="16">
                  <c:v>0.81451612903225812</c:v>
                </c:pt>
                <c:pt idx="17">
                  <c:v>0.76719576719576721</c:v>
                </c:pt>
              </c:numCache>
            </c:numRef>
          </c:yVal>
          <c:smooth val="0"/>
          <c:extLst xmlns:c16r2="http://schemas.microsoft.com/office/drawing/2015/06/chart">
            <c:ext xmlns:c16="http://schemas.microsoft.com/office/drawing/2014/chart" uri="{C3380CC4-5D6E-409C-BE32-E72D297353CC}">
              <c16:uniqueId val="{00000001-717C-46C9-85DA-8DB0CF77A0CD}"/>
            </c:ext>
          </c:extLst>
        </c:ser>
        <c:dLbls>
          <c:showLegendKey val="0"/>
          <c:showVal val="0"/>
          <c:showCatName val="0"/>
          <c:showSerName val="0"/>
          <c:showPercent val="0"/>
          <c:showBubbleSize val="0"/>
        </c:dLbls>
        <c:axId val="343810720"/>
        <c:axId val="343809544"/>
      </c:scatterChart>
      <c:valAx>
        <c:axId val="343810720"/>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43809544"/>
        <c:crosses val="autoZero"/>
        <c:crossBetween val="midCat"/>
        <c:majorUnit val="500"/>
        <c:minorUnit val="250"/>
      </c:valAx>
      <c:valAx>
        <c:axId val="343809544"/>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43810720"/>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0.07457</cdr:x>
      <cdr:y>0.37285</cdr:y>
    </cdr:from>
    <cdr:to>
      <cdr:x>0.10866</cdr:x>
      <cdr:y>0.44439</cdr:y>
    </cdr:to>
    <cdr:sp macro="" textlink="">
      <cdr:nvSpPr>
        <cdr:cNvPr id="2" name="円/楕円 1"/>
        <cdr:cNvSpPr/>
      </cdr:nvSpPr>
      <cdr:spPr>
        <a:xfrm xmlns:a="http://schemas.openxmlformats.org/drawingml/2006/main">
          <a:off x="428679" y="1180103"/>
          <a:ext cx="196011" cy="226442"/>
        </a:xfrm>
        <a:prstGeom xmlns:a="http://schemas.openxmlformats.org/drawingml/2006/main" prst="ellipse">
          <a:avLst/>
        </a:prstGeom>
        <a:noFill xmlns:a="http://schemas.openxmlformats.org/drawingml/2006/main"/>
        <a:ln xmlns:a="http://schemas.openxmlformats.org/drawingml/2006/main">
          <a:solidFill>
            <a:srgbClr val="FF0000"/>
          </a:solidFill>
        </a:ln>
      </cdr:spPr>
      <cdr:style>
        <a:lnRef xmlns:a="http://schemas.openxmlformats.org/drawingml/2006/main" idx="2">
          <a:schemeClr val="dk1"/>
        </a:lnRef>
        <a:fillRef xmlns:a="http://schemas.openxmlformats.org/drawingml/2006/main" idx="1">
          <a:schemeClr val="lt1"/>
        </a:fillRef>
        <a:effectRef xmlns:a="http://schemas.openxmlformats.org/drawingml/2006/main" idx="0">
          <a:schemeClr val="dk1"/>
        </a:effectRef>
        <a:fontRef xmlns:a="http://schemas.openxmlformats.org/drawingml/2006/main" idx="minor">
          <a:schemeClr val="dk1"/>
        </a:fontRef>
      </cdr:style>
      <cdr:txBody>
        <a:bodyPr xmlns:a="http://schemas.openxmlformats.org/drawingml/2006/main" vertOverflow="clip" wrap="square">
          <a:noAutofit/>
        </a:bodyPr>
        <a:lstStyle xmlns:a="http://schemas.openxmlformats.org/drawingml/2006/main"/>
        <a:p xmlns:a="http://schemas.openxmlformats.org/drawingml/2006/main">
          <a:endParaRPr lang="ja-JP"/>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629992" y="1"/>
            <a:ext cx="4307046" cy="341542"/>
          </a:xfrm>
          <a:prstGeom prst="rect">
            <a:avLst/>
          </a:prstGeom>
        </p:spPr>
        <p:txBody>
          <a:bodyPr vert="horz" lIns="91440" tIns="45720" rIns="91440" bIns="45720" rtlCol="0"/>
          <a:lstStyle>
            <a:lvl1pPr algn="r">
              <a:defRPr sz="1200"/>
            </a:lvl1pPr>
          </a:lstStyle>
          <a:p>
            <a:fld id="{D69C877A-1408-4CA7-AF97-EB5419D186A0}" type="datetimeFigureOut">
              <a:rPr kumimoji="1" lang="ja-JP" altLang="en-US" smtClean="0"/>
              <a:t>2019/6/26</a:t>
            </a:fld>
            <a:endParaRPr kumimoji="1" lang="ja-JP" altLang="en-US"/>
          </a:p>
        </p:txBody>
      </p:sp>
      <p:sp>
        <p:nvSpPr>
          <p:cNvPr id="4" name="フッター プレースホルダー 3"/>
          <p:cNvSpPr>
            <a:spLocks noGrp="1"/>
          </p:cNvSpPr>
          <p:nvPr>
            <p:ph type="ftr" sz="quarter" idx="2"/>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629992" y="6465659"/>
            <a:ext cx="4307046" cy="341541"/>
          </a:xfrm>
          <a:prstGeom prst="rect">
            <a:avLst/>
          </a:prstGeom>
        </p:spPr>
        <p:txBody>
          <a:bodyPr vert="horz" lIns="91440" tIns="45720" rIns="91440" bIns="45720" rtlCol="0" anchor="b"/>
          <a:lstStyle>
            <a:lvl1pPr algn="r">
              <a:defRPr sz="1200"/>
            </a:lvl1pPr>
          </a:lstStyle>
          <a:p>
            <a:fld id="{4A25A1C9-A765-46A6-B732-057D76ECDFE0}" type="slidenum">
              <a:rPr kumimoji="1" lang="ja-JP" altLang="en-US" smtClean="0"/>
              <a:t>‹#›</a:t>
            </a:fld>
            <a:endParaRPr kumimoji="1" lang="ja-JP" altLang="en-US"/>
          </a:p>
        </p:txBody>
      </p:sp>
    </p:spTree>
    <p:extLst>
      <p:ext uri="{BB962C8B-B14F-4D97-AF65-F5344CB8AC3E}">
        <p14:creationId xmlns:p14="http://schemas.microsoft.com/office/powerpoint/2010/main" val="3598178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629992" y="1"/>
            <a:ext cx="4307046" cy="341542"/>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2019/6/26</a:t>
            </a:fld>
            <a:endParaRPr kumimoji="1" lang="ja-JP" altLang="en-US"/>
          </a:p>
        </p:txBody>
      </p:sp>
      <p:sp>
        <p:nvSpPr>
          <p:cNvPr id="4" name="スライド イメージ プレースホルダー 3"/>
          <p:cNvSpPr>
            <a:spLocks noGrp="1" noRot="1" noChangeAspect="1"/>
          </p:cNvSpPr>
          <p:nvPr>
            <p:ph type="sldImg" idx="2"/>
          </p:nvPr>
        </p:nvSpPr>
        <p:spPr>
          <a:xfrm>
            <a:off x="3438525" y="850900"/>
            <a:ext cx="3062288" cy="229711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93934" y="3275965"/>
            <a:ext cx="7951470" cy="2680335"/>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29992" y="6465659"/>
            <a:ext cx="4307046" cy="341541"/>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17</a:t>
            </a:fld>
            <a:endParaRPr kumimoji="1" lang="ja-JP" altLang="en-US"/>
          </a:p>
        </p:txBody>
      </p:sp>
    </p:spTree>
    <p:extLst>
      <p:ext uri="{BB962C8B-B14F-4D97-AF65-F5344CB8AC3E}">
        <p14:creationId xmlns:p14="http://schemas.microsoft.com/office/powerpoint/2010/main" val="3610467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18</a:t>
            </a:fld>
            <a:endParaRPr kumimoji="1" lang="ja-JP" altLang="en-US"/>
          </a:p>
        </p:txBody>
      </p:sp>
    </p:spTree>
    <p:extLst>
      <p:ext uri="{BB962C8B-B14F-4D97-AF65-F5344CB8AC3E}">
        <p14:creationId xmlns:p14="http://schemas.microsoft.com/office/powerpoint/2010/main" val="1250968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19</a:t>
            </a:fld>
            <a:endParaRPr kumimoji="1" lang="ja-JP" altLang="en-US"/>
          </a:p>
        </p:txBody>
      </p:sp>
    </p:spTree>
    <p:extLst>
      <p:ext uri="{BB962C8B-B14F-4D97-AF65-F5344CB8AC3E}">
        <p14:creationId xmlns:p14="http://schemas.microsoft.com/office/powerpoint/2010/main" val="3215063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20</a:t>
            </a:fld>
            <a:endParaRPr kumimoji="1" lang="ja-JP" altLang="en-US"/>
          </a:p>
        </p:txBody>
      </p:sp>
    </p:spTree>
    <p:extLst>
      <p:ext uri="{BB962C8B-B14F-4D97-AF65-F5344CB8AC3E}">
        <p14:creationId xmlns:p14="http://schemas.microsoft.com/office/powerpoint/2010/main" val="1741278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22</a:t>
            </a:fld>
            <a:endParaRPr kumimoji="1" lang="ja-JP" altLang="en-US"/>
          </a:p>
        </p:txBody>
      </p:sp>
    </p:spTree>
    <p:extLst>
      <p:ext uri="{BB962C8B-B14F-4D97-AF65-F5344CB8AC3E}">
        <p14:creationId xmlns:p14="http://schemas.microsoft.com/office/powerpoint/2010/main" val="15469863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23</a:t>
            </a:fld>
            <a:endParaRPr kumimoji="1" lang="ja-JP" altLang="en-US"/>
          </a:p>
        </p:txBody>
      </p:sp>
    </p:spTree>
    <p:extLst>
      <p:ext uri="{BB962C8B-B14F-4D97-AF65-F5344CB8AC3E}">
        <p14:creationId xmlns:p14="http://schemas.microsoft.com/office/powerpoint/2010/main" val="757382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24</a:t>
            </a:fld>
            <a:endParaRPr kumimoji="1" lang="ja-JP" altLang="en-US"/>
          </a:p>
        </p:txBody>
      </p:sp>
    </p:spTree>
    <p:extLst>
      <p:ext uri="{BB962C8B-B14F-4D97-AF65-F5344CB8AC3E}">
        <p14:creationId xmlns:p14="http://schemas.microsoft.com/office/powerpoint/2010/main" val="534161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25</a:t>
            </a:fld>
            <a:endParaRPr kumimoji="1" lang="ja-JP" altLang="en-US"/>
          </a:p>
        </p:txBody>
      </p:sp>
    </p:spTree>
    <p:extLst>
      <p:ext uri="{BB962C8B-B14F-4D97-AF65-F5344CB8AC3E}">
        <p14:creationId xmlns:p14="http://schemas.microsoft.com/office/powerpoint/2010/main" val="31569976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29</a:t>
            </a:fld>
            <a:endParaRPr kumimoji="1" lang="ja-JP" altLang="en-US"/>
          </a:p>
        </p:txBody>
      </p:sp>
    </p:spTree>
    <p:extLst>
      <p:ext uri="{BB962C8B-B14F-4D97-AF65-F5344CB8AC3E}">
        <p14:creationId xmlns:p14="http://schemas.microsoft.com/office/powerpoint/2010/main" val="8971141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49</a:t>
            </a:fld>
            <a:endParaRPr kumimoji="1" lang="ja-JP" altLang="en-US"/>
          </a:p>
        </p:txBody>
      </p:sp>
    </p:spTree>
    <p:extLst>
      <p:ext uri="{BB962C8B-B14F-4D97-AF65-F5344CB8AC3E}">
        <p14:creationId xmlns:p14="http://schemas.microsoft.com/office/powerpoint/2010/main" val="267255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一方で収束しそうって言う？</a:t>
            </a:r>
            <a:endParaRPr kumimoji="1" lang="en-US" altLang="ja-JP"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51</a:t>
            </a:fld>
            <a:endParaRPr kumimoji="1" lang="ja-JP" altLang="en-US"/>
          </a:p>
        </p:txBody>
      </p:sp>
    </p:spTree>
    <p:extLst>
      <p:ext uri="{BB962C8B-B14F-4D97-AF65-F5344CB8AC3E}">
        <p14:creationId xmlns:p14="http://schemas.microsoft.com/office/powerpoint/2010/main" val="22544027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今の</a:t>
            </a:r>
            <a:r>
              <a:rPr kumimoji="1" lang="en-US" altLang="ja-JP" dirty="0"/>
              <a:t>AI</a:t>
            </a:r>
            <a:r>
              <a:rPr kumimoji="1" lang="ja-JP" altLang="en-US" dirty="0"/>
              <a:t>の説明をする？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53</a:t>
            </a:fld>
            <a:endParaRPr kumimoji="1" lang="ja-JP" altLang="en-US"/>
          </a:p>
        </p:txBody>
      </p:sp>
    </p:spTree>
    <p:extLst>
      <p:ext uri="{BB962C8B-B14F-4D97-AF65-F5344CB8AC3E}">
        <p14:creationId xmlns:p14="http://schemas.microsoft.com/office/powerpoint/2010/main" val="11163693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57</a:t>
            </a:fld>
            <a:endParaRPr kumimoji="1" lang="ja-JP" altLang="en-US"/>
          </a:p>
        </p:txBody>
      </p:sp>
    </p:spTree>
    <p:extLst>
      <p:ext uri="{BB962C8B-B14F-4D97-AF65-F5344CB8AC3E}">
        <p14:creationId xmlns:p14="http://schemas.microsoft.com/office/powerpoint/2010/main" val="30179032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58</a:t>
            </a:fld>
            <a:endParaRPr kumimoji="1" lang="ja-JP" altLang="en-US"/>
          </a:p>
        </p:txBody>
      </p:sp>
    </p:spTree>
    <p:extLst>
      <p:ext uri="{BB962C8B-B14F-4D97-AF65-F5344CB8AC3E}">
        <p14:creationId xmlns:p14="http://schemas.microsoft.com/office/powerpoint/2010/main" val="34884546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67</a:t>
            </a:fld>
            <a:endParaRPr kumimoji="1" lang="ja-JP" altLang="en-US"/>
          </a:p>
        </p:txBody>
      </p:sp>
    </p:spTree>
    <p:extLst>
      <p:ext uri="{BB962C8B-B14F-4D97-AF65-F5344CB8AC3E}">
        <p14:creationId xmlns:p14="http://schemas.microsoft.com/office/powerpoint/2010/main" val="17640219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せつめいの時は自分が先手だとおもってください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71</a:t>
            </a:fld>
            <a:endParaRPr kumimoji="1" lang="ja-JP" altLang="en-US"/>
          </a:p>
        </p:txBody>
      </p:sp>
    </p:spTree>
    <p:extLst>
      <p:ext uri="{BB962C8B-B14F-4D97-AF65-F5344CB8AC3E}">
        <p14:creationId xmlns:p14="http://schemas.microsoft.com/office/powerpoint/2010/main" val="19043515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72</a:t>
            </a:fld>
            <a:endParaRPr kumimoji="1" lang="ja-JP" altLang="en-US"/>
          </a:p>
        </p:txBody>
      </p:sp>
    </p:spTree>
    <p:extLst>
      <p:ext uri="{BB962C8B-B14F-4D97-AF65-F5344CB8AC3E}">
        <p14:creationId xmlns:p14="http://schemas.microsoft.com/office/powerpoint/2010/main" val="25497696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81</a:t>
            </a:fld>
            <a:endParaRPr kumimoji="1" lang="ja-JP" altLang="en-US"/>
          </a:p>
        </p:txBody>
      </p:sp>
    </p:spTree>
    <p:extLst>
      <p:ext uri="{BB962C8B-B14F-4D97-AF65-F5344CB8AC3E}">
        <p14:creationId xmlns:p14="http://schemas.microsoft.com/office/powerpoint/2010/main" val="4871313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一方で収束しそうって言う？</a:t>
            </a:r>
            <a:endParaRPr kumimoji="1" lang="en-US" altLang="ja-JP"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86</a:t>
            </a:fld>
            <a:endParaRPr kumimoji="1" lang="ja-JP" altLang="en-US"/>
          </a:p>
        </p:txBody>
      </p:sp>
    </p:spTree>
    <p:extLst>
      <p:ext uri="{BB962C8B-B14F-4D97-AF65-F5344CB8AC3E}">
        <p14:creationId xmlns:p14="http://schemas.microsoft.com/office/powerpoint/2010/main" val="41081921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87</a:t>
            </a:fld>
            <a:endParaRPr kumimoji="1" lang="ja-JP" altLang="en-US"/>
          </a:p>
        </p:txBody>
      </p:sp>
    </p:spTree>
    <p:extLst>
      <p:ext uri="{BB962C8B-B14F-4D97-AF65-F5344CB8AC3E}">
        <p14:creationId xmlns:p14="http://schemas.microsoft.com/office/powerpoint/2010/main" val="2448050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a:t>
            </a:r>
            <a:r>
              <a:rPr kumimoji="1" lang="en-US" altLang="ja-JP" dirty="0" err="1"/>
              <a:t>FloodIt</a:t>
            </a:r>
            <a:r>
              <a:rPr kumimoji="1" lang="ja-JP" altLang="en-US" dirty="0"/>
              <a:t>については研究がなされてきているんですが，今回はこの</a:t>
            </a:r>
            <a:r>
              <a:rPr kumimoji="1" lang="en-US" altLang="ja-JP" dirty="0" err="1"/>
              <a:t>FloodIt</a:t>
            </a:r>
            <a:r>
              <a:rPr kumimoji="1" lang="ja-JP" altLang="en-US" dirty="0"/>
              <a:t>を二人用の対戦ゲームにしたものを考えます．</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いまこのグリッドの状態を盤面と呼んでいくんですが、</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図は</a:t>
            </a:r>
            <a:r>
              <a:rPr kumimoji="1" lang="en-US" altLang="ja-JP" dirty="0"/>
              <a:t>OC</a:t>
            </a:r>
            <a:r>
              <a:rPr kumimoji="1" lang="ja-JP" altLang="en-US" dirty="0"/>
              <a:t>の説明スライドやゲーム画像から持ってきていいのか？</a:t>
            </a:r>
            <a:endParaRPr kumimoji="1" lang="en-US" altLang="ja-JP" dirty="0"/>
          </a:p>
          <a:p>
            <a:r>
              <a:rPr kumimoji="1" lang="ja-JP" altLang="en-US" dirty="0"/>
              <a:t>目的？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8</a:t>
            </a:fld>
            <a:endParaRPr kumimoji="1" lang="ja-JP" altLang="en-US"/>
          </a:p>
        </p:txBody>
      </p:sp>
    </p:spTree>
    <p:extLst>
      <p:ext uri="{BB962C8B-B14F-4D97-AF65-F5344CB8AC3E}">
        <p14:creationId xmlns:p14="http://schemas.microsoft.com/office/powerpoint/2010/main" val="1272643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9</a:t>
            </a:fld>
            <a:endParaRPr kumimoji="1" lang="ja-JP" altLang="en-US"/>
          </a:p>
        </p:txBody>
      </p:sp>
    </p:spTree>
    <p:extLst>
      <p:ext uri="{BB962C8B-B14F-4D97-AF65-F5344CB8AC3E}">
        <p14:creationId xmlns:p14="http://schemas.microsoft.com/office/powerpoint/2010/main" val="1399496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それか負けるしかないと悟る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15</a:t>
            </a:fld>
            <a:endParaRPr kumimoji="1" lang="ja-JP" altLang="en-US"/>
          </a:p>
        </p:txBody>
      </p:sp>
    </p:spTree>
    <p:extLst>
      <p:ext uri="{BB962C8B-B14F-4D97-AF65-F5344CB8AC3E}">
        <p14:creationId xmlns:p14="http://schemas.microsoft.com/office/powerpoint/2010/main" val="3787548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16</a:t>
            </a:fld>
            <a:endParaRPr kumimoji="1" lang="ja-JP" altLang="en-US"/>
          </a:p>
        </p:txBody>
      </p:sp>
    </p:spTree>
    <p:extLst>
      <p:ext uri="{BB962C8B-B14F-4D97-AF65-F5344CB8AC3E}">
        <p14:creationId xmlns:p14="http://schemas.microsoft.com/office/powerpoint/2010/main" val="3115292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rmAutofit/>
          </a:bodyPr>
          <a:lstStyle>
            <a:lvl1pPr marL="0" indent="0">
              <a:buNone/>
              <a:defRPr/>
            </a:lvl1pPr>
            <a:lvl2pPr marL="457200" indent="0">
              <a:buNone/>
              <a:defRPr/>
            </a:lvl2pPr>
            <a:lvl3pPr marL="914400" indent="0">
              <a:buFontTx/>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0.png"/><Relationship Id="rId9"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11957" y="1102824"/>
            <a:ext cx="8593111" cy="2387600"/>
          </a:xfrm>
        </p:spPr>
        <p:txBody>
          <a:bodyPr>
            <a:normAutofit fontScale="90000"/>
          </a:bodyPr>
          <a:lstStyle/>
          <a:p>
            <a:r>
              <a:rPr kumimoji="1" lang="ja-JP" altLang="en-US" dirty="0"/>
              <a:t>モンテカルロ法に基づく</a:t>
            </a:r>
            <a:r>
              <a:rPr kumimoji="1" lang="en-US" altLang="ja-JP" dirty="0"/>
              <a:t/>
            </a:r>
            <a:br>
              <a:rPr kumimoji="1" lang="en-US" altLang="ja-JP" dirty="0"/>
            </a:br>
            <a:r>
              <a:rPr lang="en-US" altLang="ja-JP" dirty="0"/>
              <a:t>Flood-It</a:t>
            </a:r>
            <a:r>
              <a:rPr lang="ja-JP" altLang="en-US" dirty="0"/>
              <a:t>の対戦アルゴリズムに関する研究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sz="2800" dirty="0"/>
              <a:t>周・伊藤研究室　学部４年　小田将也</a:t>
            </a:r>
          </a:p>
        </p:txBody>
      </p:sp>
      <p:sp>
        <p:nvSpPr>
          <p:cNvPr id="5" name="正方形/長方形 4"/>
          <p:cNvSpPr/>
          <p:nvPr/>
        </p:nvSpPr>
        <p:spPr>
          <a:xfrm>
            <a:off x="592137" y="2621369"/>
            <a:ext cx="2254136" cy="131074"/>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143000" y="4711206"/>
            <a:ext cx="1920687" cy="1827707"/>
            <a:chOff x="567609" y="2857500"/>
            <a:chExt cx="3600000" cy="3600000"/>
          </a:xfrm>
        </p:grpSpPr>
        <p:sp>
          <p:nvSpPr>
            <p:cNvPr id="6" name="正方形/長方形 5"/>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p:cNvSpPr/>
          <p:nvPr/>
        </p:nvSpPr>
        <p:spPr>
          <a:xfrm>
            <a:off x="6161361" y="4711206"/>
            <a:ext cx="1920687" cy="18277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5" name="正方形/長方形 34"/>
          <p:cNvSpPr/>
          <p:nvPr/>
        </p:nvSpPr>
        <p:spPr>
          <a:xfrm>
            <a:off x="616136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6545498"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769791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7313773"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6929636"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616136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6545498"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769791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7313773"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6929636"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616136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6545498"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769791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7313773"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6929636"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6161361"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6545498"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7697911"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7313773"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6929636"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6161361" y="6173372"/>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6545498"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7697911"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7313773"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6929636"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下矢印 60"/>
          <p:cNvSpPr/>
          <p:nvPr/>
        </p:nvSpPr>
        <p:spPr>
          <a:xfrm rot="16200000">
            <a:off x="4666796" y="4909436"/>
            <a:ext cx="362685" cy="124356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2050" name="Picture 2" descr="塗り絵をする男の子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1490"/>
            <a:ext cx="1476000" cy="1415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塗り絵をする女の子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03" y="5349875"/>
            <a:ext cx="1280340" cy="1432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p:grpSp>
        <p:nvGrpSpPr>
          <p:cNvPr id="47" name="グループ化 46"/>
          <p:cNvGrpSpPr/>
          <p:nvPr/>
        </p:nvGrpSpPr>
        <p:grpSpPr>
          <a:xfrm>
            <a:off x="268180" y="1889308"/>
            <a:ext cx="8653357" cy="4455473"/>
            <a:chOff x="268180" y="1889308"/>
            <a:chExt cx="8653357" cy="4455473"/>
          </a:xfrm>
        </p:grpSpPr>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grpSp>
      <p:sp>
        <p:nvSpPr>
          <p:cNvPr id="59"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数手先まで手を進め，</a:t>
            </a:r>
            <a:endParaRPr lang="en-US" altLang="ja-JP" dirty="0"/>
          </a:p>
          <a:p>
            <a:r>
              <a:rPr lang="ja-JP" altLang="en-US" dirty="0"/>
              <a:t>その盤面の評価値を求める</a:t>
            </a:r>
          </a:p>
        </p:txBody>
      </p:sp>
      <p:sp>
        <p:nvSpPr>
          <p:cNvPr id="3" name="テキスト ボックス 2">
            <a:extLst>
              <a:ext uri="{FF2B5EF4-FFF2-40B4-BE49-F238E27FC236}">
                <a16:creationId xmlns="" xmlns:a16="http://schemas.microsoft.com/office/drawing/2014/main" id="{FE84BC84-DCB5-4323-BC7C-86A2474FB105}"/>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3184971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数手先まで手を進め，</a:t>
            </a:r>
            <a:endParaRPr lang="en-US" altLang="ja-JP" dirty="0"/>
          </a:p>
          <a:p>
            <a:r>
              <a:rPr lang="ja-JP" altLang="en-US" dirty="0"/>
              <a:t>その盤面の評価値を求める</a:t>
            </a:r>
          </a:p>
        </p:txBody>
      </p:sp>
      <p:sp>
        <p:nvSpPr>
          <p:cNvPr id="38" name="テキスト ボックス 37">
            <a:extLst>
              <a:ext uri="{FF2B5EF4-FFF2-40B4-BE49-F238E27FC236}">
                <a16:creationId xmlns="" xmlns:a16="http://schemas.microsoft.com/office/drawing/2014/main" id="{6826A94B-DFB3-4AC6-AF2F-79AFFE8548B2}"/>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3812456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自分</a:t>
            </a:r>
            <a:r>
              <a:rPr lang="ja-JP" altLang="en-US" dirty="0"/>
              <a:t>の番では次の盤面の</a:t>
            </a:r>
            <a:r>
              <a:rPr lang="ja-JP" altLang="en-US" dirty="0">
                <a:solidFill>
                  <a:srgbClr val="FF0000"/>
                </a:solidFill>
              </a:rPr>
              <a:t>最大の評価値</a:t>
            </a:r>
            <a:r>
              <a:rPr lang="ja-JP" altLang="en-US" dirty="0"/>
              <a:t>を</a:t>
            </a:r>
            <a:endParaRPr lang="en-US" altLang="ja-JP" dirty="0"/>
          </a:p>
          <a:p>
            <a:r>
              <a:rPr lang="ja-JP" altLang="en-US" dirty="0"/>
              <a:t>その盤面の評価値にする．</a:t>
            </a:r>
          </a:p>
        </p:txBody>
      </p:sp>
      <p:sp>
        <p:nvSpPr>
          <p:cNvPr id="38" name="テキスト ボックス 37">
            <a:extLst>
              <a:ext uri="{FF2B5EF4-FFF2-40B4-BE49-F238E27FC236}">
                <a16:creationId xmlns="" xmlns:a16="http://schemas.microsoft.com/office/drawing/2014/main" id="{B75EF6C1-833F-4BC4-A64F-366AA49D27D0}"/>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12137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1">
                                            <p:txEl>
                                              <p:pRg st="0" end="0"/>
                                            </p:txEl>
                                          </p:spTgt>
                                        </p:tgtEl>
                                        <p:attrNameLst>
                                          <p:attrName>style.color</p:attrName>
                                        </p:attrNameLst>
                                      </p:cBhvr>
                                      <p:to>
                                        <a:srgbClr val="FF0000"/>
                                      </p:to>
                                    </p:animClr>
                                    <p:animClr clrSpc="rgb" dir="cw">
                                      <p:cBhvr>
                                        <p:cTn id="7" dur="500" fill="hold"/>
                                        <p:tgtEl>
                                          <p:spTgt spid="11">
                                            <p:txEl>
                                              <p:pRg st="0" end="0"/>
                                            </p:txEl>
                                          </p:spTgt>
                                        </p:tgtEl>
                                        <p:attrNameLst>
                                          <p:attrName>fillcolor</p:attrName>
                                        </p:attrNameLst>
                                      </p:cBhvr>
                                      <p:to>
                                        <a:srgbClr val="FF0000"/>
                                      </p:to>
                                    </p:animClr>
                                    <p:set>
                                      <p:cBhvr>
                                        <p:cTn id="8" dur="500" fill="hold"/>
                                        <p:tgtEl>
                                          <p:spTgt spid="11">
                                            <p:txEl>
                                              <p:pRg st="0" end="0"/>
                                            </p:txEl>
                                          </p:spTgt>
                                        </p:tgtEl>
                                        <p:attrNameLst>
                                          <p:attrName>fill.type</p:attrName>
                                        </p:attrNameLst>
                                      </p:cBhvr>
                                      <p:to>
                                        <p:strVal val="solid"/>
                                      </p:to>
                                    </p:set>
                                    <p:set>
                                      <p:cBhvr>
                                        <p:cTn id="9" dur="500" fill="hold"/>
                                        <p:tgtEl>
                                          <p:spTgt spid="11">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3">
                                            <p:txEl>
                                              <p:pRg st="0" end="0"/>
                                            </p:txEl>
                                          </p:spTgt>
                                        </p:tgtEl>
                                        <p:attrNameLst>
                                          <p:attrName>style.visibility</p:attrName>
                                        </p:attrNameLst>
                                      </p:cBhvr>
                                      <p:to>
                                        <p:strVal val="visible"/>
                                      </p:to>
                                    </p:set>
                                    <p:animEffect transition="in" filter="barn(inVertical)">
                                      <p:cBhvr>
                                        <p:cTn id="14" dur="500"/>
                                        <p:tgtEl>
                                          <p:spTgt spid="2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10">
                                            <p:txEl>
                                              <p:pRg st="0" end="0"/>
                                            </p:txEl>
                                          </p:spTgt>
                                        </p:tgtEl>
                                        <p:attrNameLst>
                                          <p:attrName>style.color</p:attrName>
                                        </p:attrNameLst>
                                      </p:cBhvr>
                                      <p:to>
                                        <a:srgbClr val="FF0000"/>
                                      </p:to>
                                    </p:animClr>
                                    <p:animClr clrSpc="rgb" dir="cw">
                                      <p:cBhvr>
                                        <p:cTn id="19" dur="500" fill="hold"/>
                                        <p:tgtEl>
                                          <p:spTgt spid="10">
                                            <p:txEl>
                                              <p:pRg st="0" end="0"/>
                                            </p:txEl>
                                          </p:spTgt>
                                        </p:tgtEl>
                                        <p:attrNameLst>
                                          <p:attrName>fillcolor</p:attrName>
                                        </p:attrNameLst>
                                      </p:cBhvr>
                                      <p:to>
                                        <a:srgbClr val="FF0000"/>
                                      </p:to>
                                    </p:animClr>
                                    <p:set>
                                      <p:cBhvr>
                                        <p:cTn id="20" dur="500" fill="hold"/>
                                        <p:tgtEl>
                                          <p:spTgt spid="10">
                                            <p:txEl>
                                              <p:pRg st="0" end="0"/>
                                            </p:txEl>
                                          </p:spTgt>
                                        </p:tgtEl>
                                        <p:attrNameLst>
                                          <p:attrName>fill.type</p:attrName>
                                        </p:attrNameLst>
                                      </p:cBhvr>
                                      <p:to>
                                        <p:strVal val="solid"/>
                                      </p:to>
                                    </p:set>
                                    <p:set>
                                      <p:cBhvr>
                                        <p:cTn id="21" dur="500" fill="hold"/>
                                        <p:tgtEl>
                                          <p:spTgt spid="10">
                                            <p:txEl>
                                              <p:pRg st="0" end="0"/>
                                            </p:txEl>
                                          </p:spTgt>
                                        </p:tgtEl>
                                        <p:attrNameLst>
                                          <p:attrName>fill.on</p:attrName>
                                        </p:attrNameLst>
                                      </p:cBhvr>
                                      <p:to>
                                        <p:strVal val="true"/>
                                      </p:to>
                                    </p:set>
                                  </p:childTnLst>
                                </p:cTn>
                              </p:par>
                              <p:par>
                                <p:cTn id="22" presetID="19" presetClass="emph" presetSubtype="0" fill="hold" nodeType="withEffect">
                                  <p:stCondLst>
                                    <p:cond delay="0"/>
                                  </p:stCondLst>
                                  <p:childTnLst>
                                    <p:animClr clrSpc="rgb" dir="cw">
                                      <p:cBhvr override="childStyle">
                                        <p:cTn id="23" dur="500" fill="hold"/>
                                        <p:tgtEl>
                                          <p:spTgt spid="8">
                                            <p:txEl>
                                              <p:pRg st="0" end="0"/>
                                            </p:txEl>
                                          </p:spTgt>
                                        </p:tgtEl>
                                        <p:attrNameLst>
                                          <p:attrName>style.color</p:attrName>
                                        </p:attrNameLst>
                                      </p:cBhvr>
                                      <p:to>
                                        <a:srgbClr val="FF0000"/>
                                      </p:to>
                                    </p:animClr>
                                    <p:animClr clrSpc="rgb" dir="cw">
                                      <p:cBhvr>
                                        <p:cTn id="24" dur="500" fill="hold"/>
                                        <p:tgtEl>
                                          <p:spTgt spid="8">
                                            <p:txEl>
                                              <p:pRg st="0" end="0"/>
                                            </p:txEl>
                                          </p:spTgt>
                                        </p:tgtEl>
                                        <p:attrNameLst>
                                          <p:attrName>fillcolor</p:attrName>
                                        </p:attrNameLst>
                                      </p:cBhvr>
                                      <p:to>
                                        <a:srgbClr val="FF0000"/>
                                      </p:to>
                                    </p:animClr>
                                    <p:set>
                                      <p:cBhvr>
                                        <p:cTn id="25" dur="500" fill="hold"/>
                                        <p:tgtEl>
                                          <p:spTgt spid="8">
                                            <p:txEl>
                                              <p:pRg st="0" end="0"/>
                                            </p:txEl>
                                          </p:spTgt>
                                        </p:tgtEl>
                                        <p:attrNameLst>
                                          <p:attrName>fill.type</p:attrName>
                                        </p:attrNameLst>
                                      </p:cBhvr>
                                      <p:to>
                                        <p:strVal val="solid"/>
                                      </p:to>
                                    </p:set>
                                    <p:set>
                                      <p:cBhvr>
                                        <p:cTn id="26" dur="500" fill="hold"/>
                                        <p:tgtEl>
                                          <p:spTgt spid="8">
                                            <p:txEl>
                                              <p:pRg st="0" end="0"/>
                                            </p:txEl>
                                          </p:spTgt>
                                        </p:tgtEl>
                                        <p:attrNameLst>
                                          <p:attrName>fill.on</p:attrName>
                                        </p:attrNameLst>
                                      </p:cBhvr>
                                      <p:to>
                                        <p:strVal val="true"/>
                                      </p:to>
                                    </p:set>
                                  </p:childTnLst>
                                </p:cTn>
                              </p:par>
                              <p:par>
                                <p:cTn id="27" presetID="19" presetClass="emph" presetSubtype="0" fill="hold" nodeType="withEffect">
                                  <p:stCondLst>
                                    <p:cond delay="0"/>
                                  </p:stCondLst>
                                  <p:childTnLst>
                                    <p:animClr clrSpc="rgb" dir="cw">
                                      <p:cBhvr override="childStyle">
                                        <p:cTn id="28" dur="500" fill="hold"/>
                                        <p:tgtEl>
                                          <p:spTgt spid="5">
                                            <p:txEl>
                                              <p:pRg st="0" end="0"/>
                                            </p:txEl>
                                          </p:spTgt>
                                        </p:tgtEl>
                                        <p:attrNameLst>
                                          <p:attrName>style.color</p:attrName>
                                        </p:attrNameLst>
                                      </p:cBhvr>
                                      <p:to>
                                        <a:srgbClr val="FF0000"/>
                                      </p:to>
                                    </p:animClr>
                                    <p:animClr clrSpc="rgb" dir="cw">
                                      <p:cBhvr>
                                        <p:cTn id="29" dur="500" fill="hold"/>
                                        <p:tgtEl>
                                          <p:spTgt spid="5">
                                            <p:txEl>
                                              <p:pRg st="0" end="0"/>
                                            </p:txEl>
                                          </p:spTgt>
                                        </p:tgtEl>
                                        <p:attrNameLst>
                                          <p:attrName>fillcolor</p:attrName>
                                        </p:attrNameLst>
                                      </p:cBhvr>
                                      <p:to>
                                        <a:srgbClr val="FF0000"/>
                                      </p:to>
                                    </p:animClr>
                                    <p:set>
                                      <p:cBhvr>
                                        <p:cTn id="30" dur="500" fill="hold"/>
                                        <p:tgtEl>
                                          <p:spTgt spid="5">
                                            <p:txEl>
                                              <p:pRg st="0" end="0"/>
                                            </p:txEl>
                                          </p:spTgt>
                                        </p:tgtEl>
                                        <p:attrNameLst>
                                          <p:attrName>fill.type</p:attrName>
                                        </p:attrNameLst>
                                      </p:cBhvr>
                                      <p:to>
                                        <p:strVal val="solid"/>
                                      </p:to>
                                    </p:set>
                                    <p:set>
                                      <p:cBhvr>
                                        <p:cTn id="31" dur="500" fill="hold"/>
                                        <p:tgtEl>
                                          <p:spTgt spid="5">
                                            <p:txEl>
                                              <p:pRg st="0" end="0"/>
                                            </p:txEl>
                                          </p:spTgt>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24">
                                            <p:txEl>
                                              <p:pRg st="0" end="0"/>
                                            </p:txEl>
                                          </p:spTgt>
                                        </p:tgtEl>
                                        <p:attrNameLst>
                                          <p:attrName>style.visibility</p:attrName>
                                        </p:attrNameLst>
                                      </p:cBhvr>
                                      <p:to>
                                        <p:strVal val="visible"/>
                                      </p:to>
                                    </p:set>
                                    <p:animEffect transition="in" filter="barn(inVertical)">
                                      <p:cBhvr>
                                        <p:cTn id="36" dur="500"/>
                                        <p:tgtEl>
                                          <p:spTgt spid="24">
                                            <p:txEl>
                                              <p:pRg st="0" end="0"/>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25">
                                            <p:txEl>
                                              <p:pRg st="0" end="0"/>
                                            </p:txEl>
                                          </p:spTgt>
                                        </p:tgtEl>
                                        <p:attrNameLst>
                                          <p:attrName>style.visibility</p:attrName>
                                        </p:attrNameLst>
                                      </p:cBhvr>
                                      <p:to>
                                        <p:strVal val="visible"/>
                                      </p:to>
                                    </p:set>
                                    <p:animEffect transition="in" filter="barn(inVertical)">
                                      <p:cBhvr>
                                        <p:cTn id="39" dur="500"/>
                                        <p:tgtEl>
                                          <p:spTgt spid="25">
                                            <p:txEl>
                                              <p:pRg st="0" end="0"/>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26">
                                            <p:txEl>
                                              <p:pRg st="0" end="0"/>
                                            </p:txEl>
                                          </p:spTgt>
                                        </p:tgtEl>
                                        <p:attrNameLst>
                                          <p:attrName>style.visibility</p:attrName>
                                        </p:attrNameLst>
                                      </p:cBhvr>
                                      <p:to>
                                        <p:strVal val="visible"/>
                                      </p:to>
                                    </p:set>
                                    <p:animEffect transition="in" filter="barn(inVertical)">
                                      <p:cBhvr>
                                        <p:cTn id="42"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lang="ja-JP" altLang="en-US" dirty="0">
                <a:solidFill>
                  <a:schemeClr val="accent2"/>
                </a:solidFill>
              </a:rPr>
              <a:t>相手</a:t>
            </a:r>
            <a:r>
              <a:rPr lang="ja-JP" altLang="en-US" dirty="0"/>
              <a:t>の番では次の盤面の</a:t>
            </a:r>
            <a:r>
              <a:rPr lang="ja-JP" altLang="en-US" dirty="0">
                <a:solidFill>
                  <a:schemeClr val="accent1"/>
                </a:solidFill>
              </a:rPr>
              <a:t>最小の評価値</a:t>
            </a:r>
            <a:r>
              <a:rPr lang="ja-JP" altLang="en-US" dirty="0"/>
              <a:t>を</a:t>
            </a:r>
            <a:endParaRPr lang="en-US" altLang="ja-JP" dirty="0"/>
          </a:p>
          <a:p>
            <a:r>
              <a:rPr lang="ja-JP" altLang="en-US" dirty="0"/>
              <a:t>その盤面の評価値にする．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38" name="テキスト ボックス 37">
            <a:extLst>
              <a:ext uri="{FF2B5EF4-FFF2-40B4-BE49-F238E27FC236}">
                <a16:creationId xmlns="" xmlns:a16="http://schemas.microsoft.com/office/drawing/2014/main" id="{C86E8246-CCDB-43E2-B2F9-B9743C675FB1}"/>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317720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4">
                                            <p:txEl>
                                              <p:pRg st="0" end="0"/>
                                            </p:txEl>
                                          </p:spTgt>
                                        </p:tgtEl>
                                        <p:attrNameLst>
                                          <p:attrName>style.color</p:attrName>
                                        </p:attrNameLst>
                                      </p:cBhvr>
                                      <p:to>
                                        <a:srgbClr val="5B9BD5"/>
                                      </p:to>
                                    </p:animClr>
                                    <p:animClr clrSpc="rgb" dir="cw">
                                      <p:cBhvr>
                                        <p:cTn id="7" dur="500" fill="hold"/>
                                        <p:tgtEl>
                                          <p:spTgt spid="24">
                                            <p:txEl>
                                              <p:pRg st="0" end="0"/>
                                            </p:txEl>
                                          </p:spTgt>
                                        </p:tgtEl>
                                        <p:attrNameLst>
                                          <p:attrName>fillcolor</p:attrName>
                                        </p:attrNameLst>
                                      </p:cBhvr>
                                      <p:to>
                                        <a:srgbClr val="5B9BD5"/>
                                      </p:to>
                                    </p:animClr>
                                    <p:set>
                                      <p:cBhvr>
                                        <p:cTn id="8" dur="500" fill="hold"/>
                                        <p:tgtEl>
                                          <p:spTgt spid="24">
                                            <p:txEl>
                                              <p:pRg st="0" end="0"/>
                                            </p:txEl>
                                          </p:spTgt>
                                        </p:tgtEl>
                                        <p:attrNameLst>
                                          <p:attrName>fill.type</p:attrName>
                                        </p:attrNameLst>
                                      </p:cBhvr>
                                      <p:to>
                                        <p:strVal val="solid"/>
                                      </p:to>
                                    </p:set>
                                    <p:set>
                                      <p:cBhvr>
                                        <p:cTn id="9" dur="500" fill="hold"/>
                                        <p:tgtEl>
                                          <p:spTgt spid="2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7">
                                            <p:txEl>
                                              <p:pRg st="0" end="0"/>
                                            </p:txEl>
                                          </p:spTgt>
                                        </p:tgtEl>
                                        <p:attrNameLst>
                                          <p:attrName>style.visibility</p:attrName>
                                        </p:attrNameLst>
                                      </p:cBhvr>
                                      <p:to>
                                        <p:strVal val="visible"/>
                                      </p:to>
                                    </p:set>
                                    <p:animEffect transition="in" filter="barn(inVertical)">
                                      <p:cBhvr>
                                        <p:cTn id="14" dur="500"/>
                                        <p:tgtEl>
                                          <p:spTgt spid="2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26">
                                            <p:txEl>
                                              <p:pRg st="0" end="0"/>
                                            </p:txEl>
                                          </p:spTgt>
                                        </p:tgtEl>
                                        <p:attrNameLst>
                                          <p:attrName>style.color</p:attrName>
                                        </p:attrNameLst>
                                      </p:cBhvr>
                                      <p:to>
                                        <a:srgbClr val="5B9BD5"/>
                                      </p:to>
                                    </p:animClr>
                                    <p:animClr clrSpc="rgb" dir="cw">
                                      <p:cBhvr>
                                        <p:cTn id="19" dur="500" fill="hold"/>
                                        <p:tgtEl>
                                          <p:spTgt spid="26">
                                            <p:txEl>
                                              <p:pRg st="0" end="0"/>
                                            </p:txEl>
                                          </p:spTgt>
                                        </p:tgtEl>
                                        <p:attrNameLst>
                                          <p:attrName>fillcolor</p:attrName>
                                        </p:attrNameLst>
                                      </p:cBhvr>
                                      <p:to>
                                        <a:srgbClr val="5B9BD5"/>
                                      </p:to>
                                    </p:animClr>
                                    <p:set>
                                      <p:cBhvr>
                                        <p:cTn id="20" dur="500" fill="hold"/>
                                        <p:tgtEl>
                                          <p:spTgt spid="26">
                                            <p:txEl>
                                              <p:pRg st="0" end="0"/>
                                            </p:txEl>
                                          </p:spTgt>
                                        </p:tgtEl>
                                        <p:attrNameLst>
                                          <p:attrName>fill.type</p:attrName>
                                        </p:attrNameLst>
                                      </p:cBhvr>
                                      <p:to>
                                        <p:strVal val="solid"/>
                                      </p:to>
                                    </p:set>
                                    <p:set>
                                      <p:cBhvr>
                                        <p:cTn id="21" dur="500" fill="hold"/>
                                        <p:tgtEl>
                                          <p:spTgt spid="26">
                                            <p:txEl>
                                              <p:pRg st="0" end="0"/>
                                            </p:txEl>
                                          </p:spTgt>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28">
                                            <p:txEl>
                                              <p:pRg st="0" end="0"/>
                                            </p:txEl>
                                          </p:spTgt>
                                        </p:tgtEl>
                                        <p:attrNameLst>
                                          <p:attrName>style.visibility</p:attrName>
                                        </p:attrNameLst>
                                      </p:cBhvr>
                                      <p:to>
                                        <p:strVal val="visible"/>
                                      </p:to>
                                    </p:set>
                                    <p:animEffect transition="in" filter="barn(inVertical)">
                                      <p:cBhvr>
                                        <p:cTn id="26"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kumimoji="1" lang="ja-JP" altLang="en-US" dirty="0"/>
              <a:t>一番評価値が高くなる</a:t>
            </a:r>
            <a:r>
              <a:rPr lang="ja-JP" altLang="en-US" dirty="0"/>
              <a:t>手</a:t>
            </a:r>
            <a:r>
              <a:rPr kumimoji="1" lang="ja-JP" altLang="en-US" dirty="0"/>
              <a:t>を選ぶ．</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13" name="右矢印 12"/>
          <p:cNvSpPr/>
          <p:nvPr/>
        </p:nvSpPr>
        <p:spPr>
          <a:xfrm rot="1270815">
            <a:off x="5618932" y="2201621"/>
            <a:ext cx="1273422" cy="104851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こっちにする</a:t>
            </a:r>
          </a:p>
        </p:txBody>
      </p:sp>
      <p:sp>
        <p:nvSpPr>
          <p:cNvPr id="39" name="テキスト ボックス 38">
            <a:extLst>
              <a:ext uri="{FF2B5EF4-FFF2-40B4-BE49-F238E27FC236}">
                <a16:creationId xmlns="" xmlns:a16="http://schemas.microsoft.com/office/drawing/2014/main" id="{325CB121-74EC-4913-850B-60D5CEA83270}"/>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809236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a:t>
            </a:r>
            <a:r>
              <a:rPr kumimoji="1" lang="en-US" altLang="ja-JP" dirty="0"/>
              <a:t>inimax</a:t>
            </a:r>
            <a:r>
              <a:rPr kumimoji="1" lang="ja-JP" altLang="en-US" dirty="0"/>
              <a:t>法の特徴</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p:sp>
        <p:nvSpPr>
          <p:cNvPr id="35" name="コンテンツ プレースホルダー 2"/>
          <p:cNvSpPr txBox="1">
            <a:spLocks/>
          </p:cNvSpPr>
          <p:nvPr/>
        </p:nvSpPr>
        <p:spPr>
          <a:xfrm>
            <a:off x="832887" y="799547"/>
            <a:ext cx="6072269" cy="527757"/>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ゲーム終了まで探索すれば必ず勝てる</a:t>
            </a:r>
          </a:p>
        </p:txBody>
      </p:sp>
      <p:sp>
        <p:nvSpPr>
          <p:cNvPr id="127" name="コンテンツ プレースホルダー 2"/>
          <p:cNvSpPr txBox="1">
            <a:spLocks/>
          </p:cNvSpPr>
          <p:nvPr/>
        </p:nvSpPr>
        <p:spPr>
          <a:xfrm>
            <a:off x="816035" y="182025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chemeClr val="accent5"/>
                </a:solidFill>
              </a:rPr>
              <a:t>最後まで読むには莫大な計算が必要</a:t>
            </a:r>
          </a:p>
        </p:txBody>
      </p:sp>
      <p:sp>
        <p:nvSpPr>
          <p:cNvPr id="339" name="コンテンツ プレースホルダー 2"/>
          <p:cNvSpPr txBox="1">
            <a:spLocks/>
          </p:cNvSpPr>
          <p:nvPr/>
        </p:nvSpPr>
        <p:spPr>
          <a:xfrm>
            <a:off x="800478" y="1298720"/>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一方で</a:t>
            </a:r>
            <a:r>
              <a:rPr lang="en-US" altLang="ja-JP" dirty="0"/>
              <a:t>…</a:t>
            </a:r>
            <a:endParaRPr lang="ja-JP" altLang="en-US" dirty="0"/>
          </a:p>
        </p:txBody>
      </p:sp>
      <p:sp>
        <p:nvSpPr>
          <p:cNvPr id="340" name="右矢印 339"/>
          <p:cNvSpPr/>
          <p:nvPr/>
        </p:nvSpPr>
        <p:spPr>
          <a:xfrm>
            <a:off x="705024" y="2301512"/>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1" name="コンテンツ プレースホルダー 2"/>
          <p:cNvSpPr txBox="1">
            <a:spLocks/>
          </p:cNvSpPr>
          <p:nvPr/>
        </p:nvSpPr>
        <p:spPr>
          <a:xfrm>
            <a:off x="1425034" y="2350769"/>
            <a:ext cx="7718614" cy="499383"/>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途中で探索を打ち切り，その時点での盤面を評価</a:t>
            </a:r>
          </a:p>
        </p:txBody>
      </p:sp>
      <p:cxnSp>
        <p:nvCxnSpPr>
          <p:cNvPr id="342" name="直線コネクタ 341"/>
          <p:cNvCxnSpPr/>
          <p:nvPr/>
        </p:nvCxnSpPr>
        <p:spPr>
          <a:xfrm flipV="1">
            <a:off x="2284563" y="5787809"/>
            <a:ext cx="4620593" cy="5954"/>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3" name="グループ化 2"/>
          <p:cNvGrpSpPr/>
          <p:nvPr/>
        </p:nvGrpSpPr>
        <p:grpSpPr>
          <a:xfrm>
            <a:off x="2683524" y="3465764"/>
            <a:ext cx="3863359" cy="3074593"/>
            <a:chOff x="2683524" y="3465764"/>
            <a:chExt cx="3863359" cy="3074593"/>
          </a:xfrm>
        </p:grpSpPr>
        <p:sp>
          <p:nvSpPr>
            <p:cNvPr id="5" name="楕円 19">
              <a:extLst>
                <a:ext uri="{FF2B5EF4-FFF2-40B4-BE49-F238E27FC236}">
                  <a16:creationId xmlns="" xmlns:a16="http://schemas.microsoft.com/office/drawing/2014/main" id="{C3A38CDE-7027-4CD0-812A-A579F92E280A}"/>
                </a:ext>
              </a:extLst>
            </p:cNvPr>
            <p:cNvSpPr/>
            <p:nvPr/>
          </p:nvSpPr>
          <p:spPr>
            <a:xfrm>
              <a:off x="614924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570701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514440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470217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17794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73570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317310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273086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3" name="直線コネクタ 12"/>
            <p:cNvCxnSpPr>
              <a:stCxn id="12" idx="0"/>
              <a:endCxn id="15" idx="3"/>
            </p:cNvCxnSpPr>
            <p:nvPr/>
          </p:nvCxnSpPr>
          <p:spPr>
            <a:xfrm flipV="1">
              <a:off x="2914837" y="4987899"/>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1" idx="0"/>
              <a:endCxn id="15" idx="5"/>
            </p:cNvCxnSpPr>
            <p:nvPr/>
          </p:nvCxnSpPr>
          <p:spPr>
            <a:xfrm flipH="1" flipV="1">
              <a:off x="3275999" y="4987899"/>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19">
              <a:extLst>
                <a:ext uri="{FF2B5EF4-FFF2-40B4-BE49-F238E27FC236}">
                  <a16:creationId xmlns="" xmlns:a16="http://schemas.microsoft.com/office/drawing/2014/main" id="{C3A38CDE-7027-4CD0-812A-A579F92E280A}"/>
                </a:ext>
              </a:extLst>
            </p:cNvPr>
            <p:cNvSpPr/>
            <p:nvPr/>
          </p:nvSpPr>
          <p:spPr>
            <a:xfrm>
              <a:off x="2961947"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 name="楕円 19">
              <a:extLst>
                <a:ext uri="{FF2B5EF4-FFF2-40B4-BE49-F238E27FC236}">
                  <a16:creationId xmlns="" xmlns:a16="http://schemas.microsoft.com/office/drawing/2014/main" id="{C3A38CDE-7027-4CD0-812A-A579F92E280A}"/>
                </a:ext>
              </a:extLst>
            </p:cNvPr>
            <p:cNvSpPr/>
            <p:nvPr/>
          </p:nvSpPr>
          <p:spPr>
            <a:xfrm>
              <a:off x="3939751"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7" name="楕円 19">
              <a:extLst>
                <a:ext uri="{FF2B5EF4-FFF2-40B4-BE49-F238E27FC236}">
                  <a16:creationId xmlns="" xmlns:a16="http://schemas.microsoft.com/office/drawing/2014/main" id="{C3A38CDE-7027-4CD0-812A-A579F92E280A}"/>
                </a:ext>
              </a:extLst>
            </p:cNvPr>
            <p:cNvSpPr/>
            <p:nvPr/>
          </p:nvSpPr>
          <p:spPr>
            <a:xfrm>
              <a:off x="4926255"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8" name="楕円 19">
              <a:extLst>
                <a:ext uri="{FF2B5EF4-FFF2-40B4-BE49-F238E27FC236}">
                  <a16:creationId xmlns="" xmlns:a16="http://schemas.microsoft.com/office/drawing/2014/main" id="{C3A38CDE-7027-4CD0-812A-A579F92E280A}"/>
                </a:ext>
              </a:extLst>
            </p:cNvPr>
            <p:cNvSpPr/>
            <p:nvPr/>
          </p:nvSpPr>
          <p:spPr>
            <a:xfrm>
              <a:off x="5912758"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9" name="楕円 19">
              <a:extLst>
                <a:ext uri="{FF2B5EF4-FFF2-40B4-BE49-F238E27FC236}">
                  <a16:creationId xmlns="" xmlns:a16="http://schemas.microsoft.com/office/drawing/2014/main" id="{C3A38CDE-7027-4CD0-812A-A579F92E280A}"/>
                </a:ext>
              </a:extLst>
            </p:cNvPr>
            <p:cNvSpPr/>
            <p:nvPr/>
          </p:nvSpPr>
          <p:spPr>
            <a:xfrm>
              <a:off x="3493438"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0" name="楕円 19">
              <a:extLst>
                <a:ext uri="{FF2B5EF4-FFF2-40B4-BE49-F238E27FC236}">
                  <a16:creationId xmlns="" xmlns:a16="http://schemas.microsoft.com/office/drawing/2014/main" id="{C3A38CDE-7027-4CD0-812A-A579F92E280A}"/>
                </a:ext>
              </a:extLst>
            </p:cNvPr>
            <p:cNvSpPr/>
            <p:nvPr/>
          </p:nvSpPr>
          <p:spPr>
            <a:xfrm>
              <a:off x="5416419"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 name="楕円 19">
              <a:extLst>
                <a:ext uri="{FF2B5EF4-FFF2-40B4-BE49-F238E27FC236}">
                  <a16:creationId xmlns="" xmlns:a16="http://schemas.microsoft.com/office/drawing/2014/main" id="{C3A38CDE-7027-4CD0-812A-A579F92E280A}"/>
                </a:ext>
              </a:extLst>
            </p:cNvPr>
            <p:cNvSpPr/>
            <p:nvPr/>
          </p:nvSpPr>
          <p:spPr>
            <a:xfrm>
              <a:off x="4442512" y="34657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2" name="直線コネクタ 21"/>
            <p:cNvCxnSpPr>
              <a:stCxn id="21" idx="3"/>
              <a:endCxn id="19" idx="0"/>
            </p:cNvCxnSpPr>
            <p:nvPr/>
          </p:nvCxnSpPr>
          <p:spPr>
            <a:xfrm flipH="1">
              <a:off x="3677406" y="3771263"/>
              <a:ext cx="818989"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21" idx="5"/>
              <a:endCxn id="20" idx="0"/>
            </p:cNvCxnSpPr>
            <p:nvPr/>
          </p:nvCxnSpPr>
          <p:spPr>
            <a:xfrm>
              <a:off x="4756565" y="3771263"/>
              <a:ext cx="843823"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9" idx="3"/>
              <a:endCxn id="15" idx="0"/>
            </p:cNvCxnSpPr>
            <p:nvPr/>
          </p:nvCxnSpPr>
          <p:spPr>
            <a:xfrm flipH="1">
              <a:off x="3145915" y="4318110"/>
              <a:ext cx="401406"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9" idx="5"/>
              <a:endCxn id="16" idx="0"/>
            </p:cNvCxnSpPr>
            <p:nvPr/>
          </p:nvCxnSpPr>
          <p:spPr>
            <a:xfrm>
              <a:off x="3807491" y="4318110"/>
              <a:ext cx="316228"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20" idx="3"/>
              <a:endCxn id="17" idx="0"/>
            </p:cNvCxnSpPr>
            <p:nvPr/>
          </p:nvCxnSpPr>
          <p:spPr>
            <a:xfrm flipH="1">
              <a:off x="5110223" y="4318110"/>
              <a:ext cx="360080"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p:cNvCxnSpPr>
              <a:stCxn id="20" idx="5"/>
              <a:endCxn id="18" idx="0"/>
            </p:cNvCxnSpPr>
            <p:nvPr/>
          </p:nvCxnSpPr>
          <p:spPr>
            <a:xfrm>
              <a:off x="5730472" y="4318110"/>
              <a:ext cx="366254"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6" idx="3"/>
              <a:endCxn id="10" idx="0"/>
            </p:cNvCxnSpPr>
            <p:nvPr/>
          </p:nvCxnSpPr>
          <p:spPr>
            <a:xfrm flipH="1">
              <a:off x="3919677" y="4987899"/>
              <a:ext cx="73958"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16" idx="5"/>
              <a:endCxn id="9" idx="0"/>
            </p:cNvCxnSpPr>
            <p:nvPr/>
          </p:nvCxnSpPr>
          <p:spPr>
            <a:xfrm>
              <a:off x="4253804" y="4987899"/>
              <a:ext cx="1081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 name="直線コネクタ 29"/>
            <p:cNvCxnSpPr>
              <a:stCxn id="17" idx="3"/>
              <a:endCxn id="8" idx="0"/>
            </p:cNvCxnSpPr>
            <p:nvPr/>
          </p:nvCxnSpPr>
          <p:spPr>
            <a:xfrm flipH="1">
              <a:off x="4886144" y="4987899"/>
              <a:ext cx="93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7" idx="5"/>
              <a:endCxn id="7" idx="0"/>
            </p:cNvCxnSpPr>
            <p:nvPr/>
          </p:nvCxnSpPr>
          <p:spPr>
            <a:xfrm>
              <a:off x="5240307" y="4987899"/>
              <a:ext cx="88069"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8" idx="3"/>
              <a:endCxn id="6" idx="0"/>
            </p:cNvCxnSpPr>
            <p:nvPr/>
          </p:nvCxnSpPr>
          <p:spPr>
            <a:xfrm flipH="1">
              <a:off x="5890984" y="4987899"/>
              <a:ext cx="75657"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8" idx="5"/>
              <a:endCxn id="5" idx="0"/>
            </p:cNvCxnSpPr>
            <p:nvPr/>
          </p:nvCxnSpPr>
          <p:spPr>
            <a:xfrm>
              <a:off x="6226811" y="4987899"/>
              <a:ext cx="1064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63" name="グループ化 162">
              <a:extLst>
                <a:ext uri="{FF2B5EF4-FFF2-40B4-BE49-F238E27FC236}">
                  <a16:creationId xmlns="" xmlns:a16="http://schemas.microsoft.com/office/drawing/2014/main" id="{379CB5EB-562A-4356-AA8E-A96FBED450F2}"/>
                </a:ext>
              </a:extLst>
            </p:cNvPr>
            <p:cNvGrpSpPr/>
            <p:nvPr/>
          </p:nvGrpSpPr>
          <p:grpSpPr>
            <a:xfrm>
              <a:off x="4572001" y="6036357"/>
              <a:ext cx="45721" cy="504000"/>
              <a:chOff x="992298" y="2865224"/>
              <a:chExt cx="45721" cy="311922"/>
            </a:xfrm>
          </p:grpSpPr>
          <p:sp>
            <p:nvSpPr>
              <p:cNvPr id="164" name="円/楕円 93">
                <a:extLst>
                  <a:ext uri="{FF2B5EF4-FFF2-40B4-BE49-F238E27FC236}">
                    <a16:creationId xmlns="" xmlns:a16="http://schemas.microsoft.com/office/drawing/2014/main" id="{D47439C9-666F-4BE4-A9D6-267F873F7DC8}"/>
                  </a:ext>
                </a:extLst>
              </p:cNvPr>
              <p:cNvSpPr/>
              <p:nvPr/>
            </p:nvSpPr>
            <p:spPr>
              <a:xfrm>
                <a:off x="992300" y="286522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5" name="円/楕円 94">
                <a:extLst>
                  <a:ext uri="{FF2B5EF4-FFF2-40B4-BE49-F238E27FC236}">
                    <a16:creationId xmlns="" xmlns:a16="http://schemas.microsoft.com/office/drawing/2014/main" id="{4A0C3D9C-5EB2-4D63-8EC4-3FD351AD554D}"/>
                  </a:ext>
                </a:extLst>
              </p:cNvPr>
              <p:cNvSpPr/>
              <p:nvPr/>
            </p:nvSpPr>
            <p:spPr>
              <a:xfrm>
                <a:off x="992299" y="299832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6" name="円/楕円 95">
                <a:extLst>
                  <a:ext uri="{FF2B5EF4-FFF2-40B4-BE49-F238E27FC236}">
                    <a16:creationId xmlns="" xmlns:a16="http://schemas.microsoft.com/office/drawing/2014/main" id="{2269E0C7-F7FE-4569-BC8A-BC25D78714BD}"/>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344" name="直線コネクタ 343"/>
            <p:cNvCxnSpPr/>
            <p:nvPr/>
          </p:nvCxnSpPr>
          <p:spPr>
            <a:xfrm flipV="1">
              <a:off x="2683524"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5" name="直線コネクタ 344"/>
            <p:cNvCxnSpPr/>
            <p:nvPr/>
          </p:nvCxnSpPr>
          <p:spPr>
            <a:xfrm flipH="1" flipV="1">
              <a:off x="3044686"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6" name="直線コネクタ 345"/>
            <p:cNvCxnSpPr/>
            <p:nvPr/>
          </p:nvCxnSpPr>
          <p:spPr>
            <a:xfrm flipV="1">
              <a:off x="3121564"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7" name="直線コネクタ 346"/>
            <p:cNvCxnSpPr/>
            <p:nvPr/>
          </p:nvCxnSpPr>
          <p:spPr>
            <a:xfrm flipH="1" flipV="1">
              <a:off x="3482726"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8" name="直線コネクタ 347"/>
            <p:cNvCxnSpPr/>
            <p:nvPr/>
          </p:nvCxnSpPr>
          <p:spPr>
            <a:xfrm flipV="1">
              <a:off x="3661849"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p:nvPr/>
          </p:nvCxnSpPr>
          <p:spPr>
            <a:xfrm flipH="1" flipV="1">
              <a:off x="4023011"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0" name="直線コネクタ 349"/>
            <p:cNvCxnSpPr/>
            <p:nvPr/>
          </p:nvCxnSpPr>
          <p:spPr>
            <a:xfrm flipV="1">
              <a:off x="4125242"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1" name="直線コネクタ 350"/>
            <p:cNvCxnSpPr/>
            <p:nvPr/>
          </p:nvCxnSpPr>
          <p:spPr>
            <a:xfrm flipH="1" flipV="1">
              <a:off x="4486404"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2" name="直線コネクタ 351"/>
            <p:cNvCxnSpPr/>
            <p:nvPr/>
          </p:nvCxnSpPr>
          <p:spPr>
            <a:xfrm flipV="1">
              <a:off x="4647751"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3" name="直線コネクタ 352"/>
            <p:cNvCxnSpPr/>
            <p:nvPr/>
          </p:nvCxnSpPr>
          <p:spPr>
            <a:xfrm flipH="1" flipV="1">
              <a:off x="5008913"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4" name="直線コネクタ 353"/>
            <p:cNvCxnSpPr/>
            <p:nvPr/>
          </p:nvCxnSpPr>
          <p:spPr>
            <a:xfrm flipV="1">
              <a:off x="5091221" y="5634555"/>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5" name="直線コネクタ 354"/>
            <p:cNvCxnSpPr/>
            <p:nvPr/>
          </p:nvCxnSpPr>
          <p:spPr>
            <a:xfrm flipH="1" flipV="1">
              <a:off x="5452383" y="5634555"/>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6" name="直線コネクタ 355"/>
            <p:cNvCxnSpPr/>
            <p:nvPr/>
          </p:nvCxnSpPr>
          <p:spPr>
            <a:xfrm flipV="1">
              <a:off x="5662513" y="561260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7" name="直線コネクタ 356"/>
            <p:cNvCxnSpPr/>
            <p:nvPr/>
          </p:nvCxnSpPr>
          <p:spPr>
            <a:xfrm flipH="1" flipV="1">
              <a:off x="6023675" y="561260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8" name="直線コネクタ 357"/>
            <p:cNvCxnSpPr/>
            <p:nvPr/>
          </p:nvCxnSpPr>
          <p:spPr>
            <a:xfrm flipV="1">
              <a:off x="6104651"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9" name="直線コネクタ 358"/>
            <p:cNvCxnSpPr/>
            <p:nvPr/>
          </p:nvCxnSpPr>
          <p:spPr>
            <a:xfrm flipH="1" flipV="1">
              <a:off x="6465813"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grpSp>
        <p:nvGrpSpPr>
          <p:cNvPr id="34" name="グループ化 33"/>
          <p:cNvGrpSpPr/>
          <p:nvPr/>
        </p:nvGrpSpPr>
        <p:grpSpPr>
          <a:xfrm>
            <a:off x="1602583" y="6336964"/>
            <a:ext cx="6148166" cy="357914"/>
            <a:chOff x="1602583" y="6336964"/>
            <a:chExt cx="6148166" cy="357914"/>
          </a:xfrm>
        </p:grpSpPr>
        <p:sp>
          <p:nvSpPr>
            <p:cNvPr id="62" name="楕円 19">
              <a:extLst>
                <a:ext uri="{FF2B5EF4-FFF2-40B4-BE49-F238E27FC236}">
                  <a16:creationId xmlns="" xmlns:a16="http://schemas.microsoft.com/office/drawing/2014/main" id="{C3A38CDE-7027-4CD0-812A-A579F92E280A}"/>
                </a:ext>
              </a:extLst>
            </p:cNvPr>
            <p:cNvSpPr/>
            <p:nvPr/>
          </p:nvSpPr>
          <p:spPr>
            <a:xfrm>
              <a:off x="16025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3" name="楕円 19">
              <a:extLst>
                <a:ext uri="{FF2B5EF4-FFF2-40B4-BE49-F238E27FC236}">
                  <a16:creationId xmlns="" xmlns:a16="http://schemas.microsoft.com/office/drawing/2014/main" id="{C3A38CDE-7027-4CD0-812A-A579F92E280A}"/>
                </a:ext>
              </a:extLst>
            </p:cNvPr>
            <p:cNvSpPr/>
            <p:nvPr/>
          </p:nvSpPr>
          <p:spPr>
            <a:xfrm>
              <a:off x="17302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4" name="楕円 19">
              <a:extLst>
                <a:ext uri="{FF2B5EF4-FFF2-40B4-BE49-F238E27FC236}">
                  <a16:creationId xmlns="" xmlns:a16="http://schemas.microsoft.com/office/drawing/2014/main" id="{C3A38CDE-7027-4CD0-812A-A579F92E280A}"/>
                </a:ext>
              </a:extLst>
            </p:cNvPr>
            <p:cNvSpPr/>
            <p:nvPr/>
          </p:nvSpPr>
          <p:spPr>
            <a:xfrm>
              <a:off x="239171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0" name="楕円 19">
              <a:extLst>
                <a:ext uri="{FF2B5EF4-FFF2-40B4-BE49-F238E27FC236}">
                  <a16:creationId xmlns="" xmlns:a16="http://schemas.microsoft.com/office/drawing/2014/main" id="{C3A38CDE-7027-4CD0-812A-A579F92E280A}"/>
                </a:ext>
              </a:extLst>
            </p:cNvPr>
            <p:cNvSpPr/>
            <p:nvPr/>
          </p:nvSpPr>
          <p:spPr>
            <a:xfrm>
              <a:off x="18617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1" name="楕円 19">
              <a:extLst>
                <a:ext uri="{FF2B5EF4-FFF2-40B4-BE49-F238E27FC236}">
                  <a16:creationId xmlns="" xmlns:a16="http://schemas.microsoft.com/office/drawing/2014/main" id="{C3A38CDE-7027-4CD0-812A-A579F92E280A}"/>
                </a:ext>
              </a:extLst>
            </p:cNvPr>
            <p:cNvSpPr/>
            <p:nvPr/>
          </p:nvSpPr>
          <p:spPr>
            <a:xfrm>
              <a:off x="198946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2" name="楕円 19">
              <a:extLst>
                <a:ext uri="{FF2B5EF4-FFF2-40B4-BE49-F238E27FC236}">
                  <a16:creationId xmlns="" xmlns:a16="http://schemas.microsoft.com/office/drawing/2014/main" id="{C3A38CDE-7027-4CD0-812A-A579F92E280A}"/>
                </a:ext>
              </a:extLst>
            </p:cNvPr>
            <p:cNvSpPr/>
            <p:nvPr/>
          </p:nvSpPr>
          <p:spPr>
            <a:xfrm>
              <a:off x="207623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3" name="楕円 19">
              <a:extLst>
                <a:ext uri="{FF2B5EF4-FFF2-40B4-BE49-F238E27FC236}">
                  <a16:creationId xmlns="" xmlns:a16="http://schemas.microsoft.com/office/drawing/2014/main" id="{C3A38CDE-7027-4CD0-812A-A579F92E280A}"/>
                </a:ext>
              </a:extLst>
            </p:cNvPr>
            <p:cNvSpPr/>
            <p:nvPr/>
          </p:nvSpPr>
          <p:spPr>
            <a:xfrm>
              <a:off x="220392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4" name="楕円 19">
              <a:extLst>
                <a:ext uri="{FF2B5EF4-FFF2-40B4-BE49-F238E27FC236}">
                  <a16:creationId xmlns="" xmlns:a16="http://schemas.microsoft.com/office/drawing/2014/main" id="{C3A38CDE-7027-4CD0-812A-A579F92E280A}"/>
                </a:ext>
              </a:extLst>
            </p:cNvPr>
            <p:cNvSpPr/>
            <p:nvPr/>
          </p:nvSpPr>
          <p:spPr>
            <a:xfrm>
              <a:off x="233543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5" name="楕円 19">
              <a:extLst>
                <a:ext uri="{FF2B5EF4-FFF2-40B4-BE49-F238E27FC236}">
                  <a16:creationId xmlns="" xmlns:a16="http://schemas.microsoft.com/office/drawing/2014/main" id="{C3A38CDE-7027-4CD0-812A-A579F92E280A}"/>
                </a:ext>
              </a:extLst>
            </p:cNvPr>
            <p:cNvSpPr/>
            <p:nvPr/>
          </p:nvSpPr>
          <p:spPr>
            <a:xfrm>
              <a:off x="246311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6" name="楕円 19">
              <a:extLst>
                <a:ext uri="{FF2B5EF4-FFF2-40B4-BE49-F238E27FC236}">
                  <a16:creationId xmlns="" xmlns:a16="http://schemas.microsoft.com/office/drawing/2014/main" id="{C3A38CDE-7027-4CD0-812A-A579F92E280A}"/>
                </a:ext>
              </a:extLst>
            </p:cNvPr>
            <p:cNvSpPr/>
            <p:nvPr/>
          </p:nvSpPr>
          <p:spPr>
            <a:xfrm>
              <a:off x="25790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7" name="楕円 19">
              <a:extLst>
                <a:ext uri="{FF2B5EF4-FFF2-40B4-BE49-F238E27FC236}">
                  <a16:creationId xmlns="" xmlns:a16="http://schemas.microsoft.com/office/drawing/2014/main" id="{C3A38CDE-7027-4CD0-812A-A579F92E280A}"/>
                </a:ext>
              </a:extLst>
            </p:cNvPr>
            <p:cNvSpPr/>
            <p:nvPr/>
          </p:nvSpPr>
          <p:spPr>
            <a:xfrm>
              <a:off x="27067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19">
              <a:extLst>
                <a:ext uri="{FF2B5EF4-FFF2-40B4-BE49-F238E27FC236}">
                  <a16:creationId xmlns="" xmlns:a16="http://schemas.microsoft.com/office/drawing/2014/main" id="{C3A38CDE-7027-4CD0-812A-A579F92E280A}"/>
                </a:ext>
              </a:extLst>
            </p:cNvPr>
            <p:cNvSpPr/>
            <p:nvPr/>
          </p:nvSpPr>
          <p:spPr>
            <a:xfrm>
              <a:off x="336815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19">
              <a:extLst>
                <a:ext uri="{FF2B5EF4-FFF2-40B4-BE49-F238E27FC236}">
                  <a16:creationId xmlns="" xmlns:a16="http://schemas.microsoft.com/office/drawing/2014/main" id="{C3A38CDE-7027-4CD0-812A-A579F92E280A}"/>
                </a:ext>
              </a:extLst>
            </p:cNvPr>
            <p:cNvSpPr/>
            <p:nvPr/>
          </p:nvSpPr>
          <p:spPr>
            <a:xfrm>
              <a:off x="28382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0" name="楕円 19">
              <a:extLst>
                <a:ext uri="{FF2B5EF4-FFF2-40B4-BE49-F238E27FC236}">
                  <a16:creationId xmlns="" xmlns:a16="http://schemas.microsoft.com/office/drawing/2014/main" id="{C3A38CDE-7027-4CD0-812A-A579F92E280A}"/>
                </a:ext>
              </a:extLst>
            </p:cNvPr>
            <p:cNvSpPr/>
            <p:nvPr/>
          </p:nvSpPr>
          <p:spPr>
            <a:xfrm>
              <a:off x="296589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1" name="楕円 19">
              <a:extLst>
                <a:ext uri="{FF2B5EF4-FFF2-40B4-BE49-F238E27FC236}">
                  <a16:creationId xmlns="" xmlns:a16="http://schemas.microsoft.com/office/drawing/2014/main" id="{C3A38CDE-7027-4CD0-812A-A579F92E280A}"/>
                </a:ext>
              </a:extLst>
            </p:cNvPr>
            <p:cNvSpPr/>
            <p:nvPr/>
          </p:nvSpPr>
          <p:spPr>
            <a:xfrm>
              <a:off x="305267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2" name="楕円 19">
              <a:extLst>
                <a:ext uri="{FF2B5EF4-FFF2-40B4-BE49-F238E27FC236}">
                  <a16:creationId xmlns="" xmlns:a16="http://schemas.microsoft.com/office/drawing/2014/main" id="{C3A38CDE-7027-4CD0-812A-A579F92E280A}"/>
                </a:ext>
              </a:extLst>
            </p:cNvPr>
            <p:cNvSpPr/>
            <p:nvPr/>
          </p:nvSpPr>
          <p:spPr>
            <a:xfrm>
              <a:off x="318036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3" name="楕円 19">
              <a:extLst>
                <a:ext uri="{FF2B5EF4-FFF2-40B4-BE49-F238E27FC236}">
                  <a16:creationId xmlns="" xmlns:a16="http://schemas.microsoft.com/office/drawing/2014/main" id="{C3A38CDE-7027-4CD0-812A-A579F92E280A}"/>
                </a:ext>
              </a:extLst>
            </p:cNvPr>
            <p:cNvSpPr/>
            <p:nvPr/>
          </p:nvSpPr>
          <p:spPr>
            <a:xfrm>
              <a:off x="33118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4" name="楕円 19">
              <a:extLst>
                <a:ext uri="{FF2B5EF4-FFF2-40B4-BE49-F238E27FC236}">
                  <a16:creationId xmlns="" xmlns:a16="http://schemas.microsoft.com/office/drawing/2014/main" id="{C3A38CDE-7027-4CD0-812A-A579F92E280A}"/>
                </a:ext>
              </a:extLst>
            </p:cNvPr>
            <p:cNvSpPr/>
            <p:nvPr/>
          </p:nvSpPr>
          <p:spPr>
            <a:xfrm>
              <a:off x="343955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5" name="楕円 19">
              <a:extLst>
                <a:ext uri="{FF2B5EF4-FFF2-40B4-BE49-F238E27FC236}">
                  <a16:creationId xmlns="" xmlns:a16="http://schemas.microsoft.com/office/drawing/2014/main" id="{C3A38CDE-7027-4CD0-812A-A579F92E280A}"/>
                </a:ext>
              </a:extLst>
            </p:cNvPr>
            <p:cNvSpPr/>
            <p:nvPr/>
          </p:nvSpPr>
          <p:spPr>
            <a:xfrm>
              <a:off x="357944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6" name="楕円 19">
              <a:extLst>
                <a:ext uri="{FF2B5EF4-FFF2-40B4-BE49-F238E27FC236}">
                  <a16:creationId xmlns="" xmlns:a16="http://schemas.microsoft.com/office/drawing/2014/main" id="{C3A38CDE-7027-4CD0-812A-A579F92E280A}"/>
                </a:ext>
              </a:extLst>
            </p:cNvPr>
            <p:cNvSpPr/>
            <p:nvPr/>
          </p:nvSpPr>
          <p:spPr>
            <a:xfrm>
              <a:off x="37071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8" name="楕円 19">
              <a:extLst>
                <a:ext uri="{FF2B5EF4-FFF2-40B4-BE49-F238E27FC236}">
                  <a16:creationId xmlns="" xmlns:a16="http://schemas.microsoft.com/office/drawing/2014/main" id="{C3A38CDE-7027-4CD0-812A-A579F92E280A}"/>
                </a:ext>
              </a:extLst>
            </p:cNvPr>
            <p:cNvSpPr/>
            <p:nvPr/>
          </p:nvSpPr>
          <p:spPr>
            <a:xfrm>
              <a:off x="436857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9" name="楕円 19">
              <a:extLst>
                <a:ext uri="{FF2B5EF4-FFF2-40B4-BE49-F238E27FC236}">
                  <a16:creationId xmlns="" xmlns:a16="http://schemas.microsoft.com/office/drawing/2014/main" id="{C3A38CDE-7027-4CD0-812A-A579F92E280A}"/>
                </a:ext>
              </a:extLst>
            </p:cNvPr>
            <p:cNvSpPr/>
            <p:nvPr/>
          </p:nvSpPr>
          <p:spPr>
            <a:xfrm>
              <a:off x="383863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0" name="楕円 19">
              <a:extLst>
                <a:ext uri="{FF2B5EF4-FFF2-40B4-BE49-F238E27FC236}">
                  <a16:creationId xmlns="" xmlns:a16="http://schemas.microsoft.com/office/drawing/2014/main" id="{C3A38CDE-7027-4CD0-812A-A579F92E280A}"/>
                </a:ext>
              </a:extLst>
            </p:cNvPr>
            <p:cNvSpPr/>
            <p:nvPr/>
          </p:nvSpPr>
          <p:spPr>
            <a:xfrm>
              <a:off x="396632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1" name="楕円 19">
              <a:extLst>
                <a:ext uri="{FF2B5EF4-FFF2-40B4-BE49-F238E27FC236}">
                  <a16:creationId xmlns="" xmlns:a16="http://schemas.microsoft.com/office/drawing/2014/main" id="{C3A38CDE-7027-4CD0-812A-A579F92E280A}"/>
                </a:ext>
              </a:extLst>
            </p:cNvPr>
            <p:cNvSpPr/>
            <p:nvPr/>
          </p:nvSpPr>
          <p:spPr>
            <a:xfrm>
              <a:off x="405310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2" name="楕円 19">
              <a:extLst>
                <a:ext uri="{FF2B5EF4-FFF2-40B4-BE49-F238E27FC236}">
                  <a16:creationId xmlns="" xmlns:a16="http://schemas.microsoft.com/office/drawing/2014/main" id="{C3A38CDE-7027-4CD0-812A-A579F92E280A}"/>
                </a:ext>
              </a:extLst>
            </p:cNvPr>
            <p:cNvSpPr/>
            <p:nvPr/>
          </p:nvSpPr>
          <p:spPr>
            <a:xfrm>
              <a:off x="418078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3" name="楕円 19">
              <a:extLst>
                <a:ext uri="{FF2B5EF4-FFF2-40B4-BE49-F238E27FC236}">
                  <a16:creationId xmlns="" xmlns:a16="http://schemas.microsoft.com/office/drawing/2014/main" id="{C3A38CDE-7027-4CD0-812A-A579F92E280A}"/>
                </a:ext>
              </a:extLst>
            </p:cNvPr>
            <p:cNvSpPr/>
            <p:nvPr/>
          </p:nvSpPr>
          <p:spPr>
            <a:xfrm>
              <a:off x="431229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4" name="楕円 19">
              <a:extLst>
                <a:ext uri="{FF2B5EF4-FFF2-40B4-BE49-F238E27FC236}">
                  <a16:creationId xmlns="" xmlns:a16="http://schemas.microsoft.com/office/drawing/2014/main" id="{C3A38CDE-7027-4CD0-812A-A579F92E280A}"/>
                </a:ext>
              </a:extLst>
            </p:cNvPr>
            <p:cNvSpPr/>
            <p:nvPr/>
          </p:nvSpPr>
          <p:spPr>
            <a:xfrm>
              <a:off x="44399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5" name="楕円 19">
              <a:extLst>
                <a:ext uri="{FF2B5EF4-FFF2-40B4-BE49-F238E27FC236}">
                  <a16:creationId xmlns="" xmlns:a16="http://schemas.microsoft.com/office/drawing/2014/main" id="{C3A38CDE-7027-4CD0-812A-A579F92E280A}"/>
                </a:ext>
              </a:extLst>
            </p:cNvPr>
            <p:cNvSpPr/>
            <p:nvPr/>
          </p:nvSpPr>
          <p:spPr>
            <a:xfrm>
              <a:off x="455588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6" name="楕円 19">
              <a:extLst>
                <a:ext uri="{FF2B5EF4-FFF2-40B4-BE49-F238E27FC236}">
                  <a16:creationId xmlns="" xmlns:a16="http://schemas.microsoft.com/office/drawing/2014/main" id="{C3A38CDE-7027-4CD0-812A-A579F92E280A}"/>
                </a:ext>
              </a:extLst>
            </p:cNvPr>
            <p:cNvSpPr/>
            <p:nvPr/>
          </p:nvSpPr>
          <p:spPr>
            <a:xfrm>
              <a:off x="468357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7" name="楕円 19">
              <a:extLst>
                <a:ext uri="{FF2B5EF4-FFF2-40B4-BE49-F238E27FC236}">
                  <a16:creationId xmlns="" xmlns:a16="http://schemas.microsoft.com/office/drawing/2014/main" id="{C3A38CDE-7027-4CD0-812A-A579F92E280A}"/>
                </a:ext>
              </a:extLst>
            </p:cNvPr>
            <p:cNvSpPr/>
            <p:nvPr/>
          </p:nvSpPr>
          <p:spPr>
            <a:xfrm>
              <a:off x="534501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19">
              <a:extLst>
                <a:ext uri="{FF2B5EF4-FFF2-40B4-BE49-F238E27FC236}">
                  <a16:creationId xmlns="" xmlns:a16="http://schemas.microsoft.com/office/drawing/2014/main" id="{C3A38CDE-7027-4CD0-812A-A579F92E280A}"/>
                </a:ext>
              </a:extLst>
            </p:cNvPr>
            <p:cNvSpPr/>
            <p:nvPr/>
          </p:nvSpPr>
          <p:spPr>
            <a:xfrm>
              <a:off x="481507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19">
              <a:extLst>
                <a:ext uri="{FF2B5EF4-FFF2-40B4-BE49-F238E27FC236}">
                  <a16:creationId xmlns="" xmlns:a16="http://schemas.microsoft.com/office/drawing/2014/main" id="{C3A38CDE-7027-4CD0-812A-A579F92E280A}"/>
                </a:ext>
              </a:extLst>
            </p:cNvPr>
            <p:cNvSpPr/>
            <p:nvPr/>
          </p:nvSpPr>
          <p:spPr>
            <a:xfrm>
              <a:off x="494276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19">
              <a:extLst>
                <a:ext uri="{FF2B5EF4-FFF2-40B4-BE49-F238E27FC236}">
                  <a16:creationId xmlns="" xmlns:a16="http://schemas.microsoft.com/office/drawing/2014/main" id="{C3A38CDE-7027-4CD0-812A-A579F92E280A}"/>
                </a:ext>
              </a:extLst>
            </p:cNvPr>
            <p:cNvSpPr/>
            <p:nvPr/>
          </p:nvSpPr>
          <p:spPr>
            <a:xfrm>
              <a:off x="502954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1" name="楕円 19">
              <a:extLst>
                <a:ext uri="{FF2B5EF4-FFF2-40B4-BE49-F238E27FC236}">
                  <a16:creationId xmlns="" xmlns:a16="http://schemas.microsoft.com/office/drawing/2014/main" id="{C3A38CDE-7027-4CD0-812A-A579F92E280A}"/>
                </a:ext>
              </a:extLst>
            </p:cNvPr>
            <p:cNvSpPr/>
            <p:nvPr/>
          </p:nvSpPr>
          <p:spPr>
            <a:xfrm>
              <a:off x="515722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2" name="楕円 19">
              <a:extLst>
                <a:ext uri="{FF2B5EF4-FFF2-40B4-BE49-F238E27FC236}">
                  <a16:creationId xmlns="" xmlns:a16="http://schemas.microsoft.com/office/drawing/2014/main" id="{C3A38CDE-7027-4CD0-812A-A579F92E280A}"/>
                </a:ext>
              </a:extLst>
            </p:cNvPr>
            <p:cNvSpPr/>
            <p:nvPr/>
          </p:nvSpPr>
          <p:spPr>
            <a:xfrm>
              <a:off x="52887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3" name="楕円 19">
              <a:extLst>
                <a:ext uri="{FF2B5EF4-FFF2-40B4-BE49-F238E27FC236}">
                  <a16:creationId xmlns="" xmlns:a16="http://schemas.microsoft.com/office/drawing/2014/main" id="{C3A38CDE-7027-4CD0-812A-A579F92E280A}"/>
                </a:ext>
              </a:extLst>
            </p:cNvPr>
            <p:cNvSpPr/>
            <p:nvPr/>
          </p:nvSpPr>
          <p:spPr>
            <a:xfrm>
              <a:off x="541641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4" name="楕円 19">
              <a:extLst>
                <a:ext uri="{FF2B5EF4-FFF2-40B4-BE49-F238E27FC236}">
                  <a16:creationId xmlns="" xmlns:a16="http://schemas.microsoft.com/office/drawing/2014/main" id="{C3A38CDE-7027-4CD0-812A-A579F92E280A}"/>
                </a:ext>
              </a:extLst>
            </p:cNvPr>
            <p:cNvSpPr/>
            <p:nvPr/>
          </p:nvSpPr>
          <p:spPr>
            <a:xfrm>
              <a:off x="554584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19">
              <a:extLst>
                <a:ext uri="{FF2B5EF4-FFF2-40B4-BE49-F238E27FC236}">
                  <a16:creationId xmlns="" xmlns:a16="http://schemas.microsoft.com/office/drawing/2014/main" id="{C3A38CDE-7027-4CD0-812A-A579F92E280A}"/>
                </a:ext>
              </a:extLst>
            </p:cNvPr>
            <p:cNvSpPr/>
            <p:nvPr/>
          </p:nvSpPr>
          <p:spPr>
            <a:xfrm>
              <a:off x="56735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19">
              <a:extLst>
                <a:ext uri="{FF2B5EF4-FFF2-40B4-BE49-F238E27FC236}">
                  <a16:creationId xmlns="" xmlns:a16="http://schemas.microsoft.com/office/drawing/2014/main" id="{C3A38CDE-7027-4CD0-812A-A579F92E280A}"/>
                </a:ext>
              </a:extLst>
            </p:cNvPr>
            <p:cNvSpPr/>
            <p:nvPr/>
          </p:nvSpPr>
          <p:spPr>
            <a:xfrm>
              <a:off x="63349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19">
              <a:extLst>
                <a:ext uri="{FF2B5EF4-FFF2-40B4-BE49-F238E27FC236}">
                  <a16:creationId xmlns="" xmlns:a16="http://schemas.microsoft.com/office/drawing/2014/main" id="{C3A38CDE-7027-4CD0-812A-A579F92E280A}"/>
                </a:ext>
              </a:extLst>
            </p:cNvPr>
            <p:cNvSpPr/>
            <p:nvPr/>
          </p:nvSpPr>
          <p:spPr>
            <a:xfrm>
              <a:off x="580503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19">
              <a:extLst>
                <a:ext uri="{FF2B5EF4-FFF2-40B4-BE49-F238E27FC236}">
                  <a16:creationId xmlns="" xmlns:a16="http://schemas.microsoft.com/office/drawing/2014/main" id="{C3A38CDE-7027-4CD0-812A-A579F92E280A}"/>
                </a:ext>
              </a:extLst>
            </p:cNvPr>
            <p:cNvSpPr/>
            <p:nvPr/>
          </p:nvSpPr>
          <p:spPr>
            <a:xfrm>
              <a:off x="593271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19">
              <a:extLst>
                <a:ext uri="{FF2B5EF4-FFF2-40B4-BE49-F238E27FC236}">
                  <a16:creationId xmlns="" xmlns:a16="http://schemas.microsoft.com/office/drawing/2014/main" id="{C3A38CDE-7027-4CD0-812A-A579F92E280A}"/>
                </a:ext>
              </a:extLst>
            </p:cNvPr>
            <p:cNvSpPr/>
            <p:nvPr/>
          </p:nvSpPr>
          <p:spPr>
            <a:xfrm>
              <a:off x="601949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19">
              <a:extLst>
                <a:ext uri="{FF2B5EF4-FFF2-40B4-BE49-F238E27FC236}">
                  <a16:creationId xmlns="" xmlns:a16="http://schemas.microsoft.com/office/drawing/2014/main" id="{C3A38CDE-7027-4CD0-812A-A579F92E280A}"/>
                </a:ext>
              </a:extLst>
            </p:cNvPr>
            <p:cNvSpPr/>
            <p:nvPr/>
          </p:nvSpPr>
          <p:spPr>
            <a:xfrm>
              <a:off x="61471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1" name="楕円 19">
              <a:extLst>
                <a:ext uri="{FF2B5EF4-FFF2-40B4-BE49-F238E27FC236}">
                  <a16:creationId xmlns="" xmlns:a16="http://schemas.microsoft.com/office/drawing/2014/main" id="{C3A38CDE-7027-4CD0-812A-A579F92E280A}"/>
                </a:ext>
              </a:extLst>
            </p:cNvPr>
            <p:cNvSpPr/>
            <p:nvPr/>
          </p:nvSpPr>
          <p:spPr>
            <a:xfrm>
              <a:off x="627868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2" name="楕円 19">
              <a:extLst>
                <a:ext uri="{FF2B5EF4-FFF2-40B4-BE49-F238E27FC236}">
                  <a16:creationId xmlns="" xmlns:a16="http://schemas.microsoft.com/office/drawing/2014/main" id="{C3A38CDE-7027-4CD0-812A-A579F92E280A}"/>
                </a:ext>
              </a:extLst>
            </p:cNvPr>
            <p:cNvSpPr/>
            <p:nvPr/>
          </p:nvSpPr>
          <p:spPr>
            <a:xfrm>
              <a:off x="64063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3" name="楕円 19">
              <a:extLst>
                <a:ext uri="{FF2B5EF4-FFF2-40B4-BE49-F238E27FC236}">
                  <a16:creationId xmlns="" xmlns:a16="http://schemas.microsoft.com/office/drawing/2014/main" id="{C3A38CDE-7027-4CD0-812A-A579F92E280A}"/>
                </a:ext>
              </a:extLst>
            </p:cNvPr>
            <p:cNvSpPr/>
            <p:nvPr/>
          </p:nvSpPr>
          <p:spPr>
            <a:xfrm>
              <a:off x="65222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4" name="楕円 19">
              <a:extLst>
                <a:ext uri="{FF2B5EF4-FFF2-40B4-BE49-F238E27FC236}">
                  <a16:creationId xmlns="" xmlns:a16="http://schemas.microsoft.com/office/drawing/2014/main" id="{C3A38CDE-7027-4CD0-812A-A579F92E280A}"/>
                </a:ext>
              </a:extLst>
            </p:cNvPr>
            <p:cNvSpPr/>
            <p:nvPr/>
          </p:nvSpPr>
          <p:spPr>
            <a:xfrm>
              <a:off x="664996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5" name="楕円 19">
              <a:extLst>
                <a:ext uri="{FF2B5EF4-FFF2-40B4-BE49-F238E27FC236}">
                  <a16:creationId xmlns="" xmlns:a16="http://schemas.microsoft.com/office/drawing/2014/main" id="{C3A38CDE-7027-4CD0-812A-A579F92E280A}"/>
                </a:ext>
              </a:extLst>
            </p:cNvPr>
            <p:cNvSpPr/>
            <p:nvPr/>
          </p:nvSpPr>
          <p:spPr>
            <a:xfrm>
              <a:off x="73114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6" name="楕円 19">
              <a:extLst>
                <a:ext uri="{FF2B5EF4-FFF2-40B4-BE49-F238E27FC236}">
                  <a16:creationId xmlns="" xmlns:a16="http://schemas.microsoft.com/office/drawing/2014/main" id="{C3A38CDE-7027-4CD0-812A-A579F92E280A}"/>
                </a:ext>
              </a:extLst>
            </p:cNvPr>
            <p:cNvSpPr/>
            <p:nvPr/>
          </p:nvSpPr>
          <p:spPr>
            <a:xfrm>
              <a:off x="678147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7" name="楕円 19">
              <a:extLst>
                <a:ext uri="{FF2B5EF4-FFF2-40B4-BE49-F238E27FC236}">
                  <a16:creationId xmlns="" xmlns:a16="http://schemas.microsoft.com/office/drawing/2014/main" id="{C3A38CDE-7027-4CD0-812A-A579F92E280A}"/>
                </a:ext>
              </a:extLst>
            </p:cNvPr>
            <p:cNvSpPr/>
            <p:nvPr/>
          </p:nvSpPr>
          <p:spPr>
            <a:xfrm>
              <a:off x="690915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8" name="楕円 19">
              <a:extLst>
                <a:ext uri="{FF2B5EF4-FFF2-40B4-BE49-F238E27FC236}">
                  <a16:creationId xmlns="" xmlns:a16="http://schemas.microsoft.com/office/drawing/2014/main" id="{C3A38CDE-7027-4CD0-812A-A579F92E280A}"/>
                </a:ext>
              </a:extLst>
            </p:cNvPr>
            <p:cNvSpPr/>
            <p:nvPr/>
          </p:nvSpPr>
          <p:spPr>
            <a:xfrm>
              <a:off x="699593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9" name="楕円 19">
              <a:extLst>
                <a:ext uri="{FF2B5EF4-FFF2-40B4-BE49-F238E27FC236}">
                  <a16:creationId xmlns="" xmlns:a16="http://schemas.microsoft.com/office/drawing/2014/main" id="{C3A38CDE-7027-4CD0-812A-A579F92E280A}"/>
                </a:ext>
              </a:extLst>
            </p:cNvPr>
            <p:cNvSpPr/>
            <p:nvPr/>
          </p:nvSpPr>
          <p:spPr>
            <a:xfrm>
              <a:off x="71236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0" name="楕円 19">
              <a:extLst>
                <a:ext uri="{FF2B5EF4-FFF2-40B4-BE49-F238E27FC236}">
                  <a16:creationId xmlns="" xmlns:a16="http://schemas.microsoft.com/office/drawing/2014/main" id="{C3A38CDE-7027-4CD0-812A-A579F92E280A}"/>
                </a:ext>
              </a:extLst>
            </p:cNvPr>
            <p:cNvSpPr/>
            <p:nvPr/>
          </p:nvSpPr>
          <p:spPr>
            <a:xfrm>
              <a:off x="72551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1" name="楕円 19">
              <a:extLst>
                <a:ext uri="{FF2B5EF4-FFF2-40B4-BE49-F238E27FC236}">
                  <a16:creationId xmlns="" xmlns:a16="http://schemas.microsoft.com/office/drawing/2014/main" id="{C3A38CDE-7027-4CD0-812A-A579F92E280A}"/>
                </a:ext>
              </a:extLst>
            </p:cNvPr>
            <p:cNvSpPr/>
            <p:nvPr/>
          </p:nvSpPr>
          <p:spPr>
            <a:xfrm>
              <a:off x="73828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Tree>
    <p:extLst>
      <p:ext uri="{BB962C8B-B14F-4D97-AF65-F5344CB8AC3E}">
        <p14:creationId xmlns:p14="http://schemas.microsoft.com/office/powerpoint/2010/main" val="1629060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9"/>
                                        </p:tgtEl>
                                        <p:attrNameLst>
                                          <p:attrName>style.visibility</p:attrName>
                                        </p:attrNameLst>
                                      </p:cBhvr>
                                      <p:to>
                                        <p:strVal val="visible"/>
                                      </p:to>
                                    </p:set>
                                    <p:animEffect transition="in" filter="fade">
                                      <p:cBhvr>
                                        <p:cTn id="7" dur="500"/>
                                        <p:tgtEl>
                                          <p:spTgt spid="3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fade">
                                      <p:cBhvr>
                                        <p:cTn id="12" dur="500"/>
                                        <p:tgtEl>
                                          <p:spTgt spid="127"/>
                                        </p:tgtEl>
                                      </p:cBhvr>
                                    </p:animEffect>
                                  </p:childTnLst>
                                </p:cTn>
                              </p:par>
                              <p:par>
                                <p:cTn id="13" presetID="22" presetClass="entr" presetSubtype="1"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left)">
                                      <p:cBhvr>
                                        <p:cTn id="19" dur="500"/>
                                        <p:tgtEl>
                                          <p:spTgt spid="3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40"/>
                                        </p:tgtEl>
                                        <p:attrNameLst>
                                          <p:attrName>style.visibility</p:attrName>
                                        </p:attrNameLst>
                                      </p:cBhvr>
                                      <p:to>
                                        <p:strVal val="visible"/>
                                      </p:to>
                                    </p:set>
                                    <p:animEffect transition="in" filter="fade">
                                      <p:cBhvr>
                                        <p:cTn id="24" dur="500"/>
                                        <p:tgtEl>
                                          <p:spTgt spid="34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41"/>
                                        </p:tgtEl>
                                        <p:attrNameLst>
                                          <p:attrName>style.visibility</p:attrName>
                                        </p:attrNameLst>
                                      </p:cBhvr>
                                      <p:to>
                                        <p:strVal val="visible"/>
                                      </p:to>
                                    </p:set>
                                    <p:animEffect transition="in" filter="fade">
                                      <p:cBhvr>
                                        <p:cTn id="29" dur="500"/>
                                        <p:tgtEl>
                                          <p:spTgt spid="341"/>
                                        </p:tgtEl>
                                      </p:cBhvr>
                                    </p:animEffect>
                                  </p:childTnLst>
                                </p:cTn>
                              </p:par>
                              <p:par>
                                <p:cTn id="30" presetID="22" presetClass="entr" presetSubtype="8" fill="hold" nodeType="withEffect">
                                  <p:stCondLst>
                                    <p:cond delay="0"/>
                                  </p:stCondLst>
                                  <p:childTnLst>
                                    <p:set>
                                      <p:cBhvr>
                                        <p:cTn id="31" dur="1" fill="hold">
                                          <p:stCondLst>
                                            <p:cond delay="0"/>
                                          </p:stCondLst>
                                        </p:cTn>
                                        <p:tgtEl>
                                          <p:spTgt spid="342"/>
                                        </p:tgtEl>
                                        <p:attrNameLst>
                                          <p:attrName>style.visibility</p:attrName>
                                        </p:attrNameLst>
                                      </p:cBhvr>
                                      <p:to>
                                        <p:strVal val="visible"/>
                                      </p:to>
                                    </p:set>
                                    <p:animEffect transition="in" filter="wipe(left)">
                                      <p:cBhvr>
                                        <p:cTn id="32" dur="500"/>
                                        <p:tgtEl>
                                          <p:spTgt spid="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p:bldP spid="339" grpId="0"/>
      <p:bldP spid="340" grpId="0" animBg="1"/>
      <p:bldP spid="34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アルゴリズム</a:t>
            </a:r>
            <a:r>
              <a:rPr kumimoji="1" lang="ja-JP" altLang="en-US" dirty="0"/>
              <a:t>の</a:t>
            </a:r>
            <a:r>
              <a:rPr lang="ja-JP" altLang="en-US" dirty="0"/>
              <a:t>特徴</a:t>
            </a:r>
            <a:endParaRPr kumimoji="1" lang="ja-JP" altLang="en-US" dirty="0"/>
          </a:p>
        </p:txBody>
      </p:sp>
      <p:sp>
        <p:nvSpPr>
          <p:cNvPr id="3" name="コンテンツ プレースホルダー 2"/>
          <p:cNvSpPr>
            <a:spLocks noGrp="1"/>
          </p:cNvSpPr>
          <p:nvPr>
            <p:ph idx="1"/>
          </p:nvPr>
        </p:nvSpPr>
        <p:spPr>
          <a:xfrm>
            <a:off x="822957" y="1096377"/>
            <a:ext cx="7543801" cy="1661656"/>
          </a:xfrm>
          <a:ln>
            <a:solidFill>
              <a:srgbClr val="FFC000"/>
            </a:solidFill>
          </a:ln>
        </p:spPr>
        <p:style>
          <a:lnRef idx="2">
            <a:schemeClr val="dk1"/>
          </a:lnRef>
          <a:fillRef idx="1">
            <a:schemeClr val="lt1"/>
          </a:fillRef>
          <a:effectRef idx="0">
            <a:schemeClr val="dk1"/>
          </a:effectRef>
          <a:fontRef idx="minor">
            <a:schemeClr val="dk1"/>
          </a:fontRef>
        </p:style>
        <p:txBody>
          <a:body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kumimoji="1" lang="ja-JP" altLang="en-US" dirty="0"/>
              <a:t>　　　　</a:t>
            </a:r>
            <a:r>
              <a:rPr kumimoji="1" lang="ja-JP" altLang="en-US" sz="3200" dirty="0">
                <a:solidFill>
                  <a:schemeClr val="accent5"/>
                </a:solidFill>
              </a:rPr>
              <a:t>最終的に勝てるのかは分からない</a:t>
            </a:r>
            <a:endParaRPr kumimoji="1" lang="en-US" altLang="ja-JP" sz="3200" dirty="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
        <p:nvSpPr>
          <p:cNvPr id="55" name="コンテンツ プレースホルダー 2"/>
          <p:cNvSpPr txBox="1">
            <a:spLocks/>
          </p:cNvSpPr>
          <p:nvPr/>
        </p:nvSpPr>
        <p:spPr>
          <a:xfrm>
            <a:off x="822959" y="4459110"/>
            <a:ext cx="7543801" cy="1409983"/>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ja-JP" altLang="en-US"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モンテカルロ法</a:t>
            </a:r>
            <a:endParaRPr lang="en-US" altLang="ja-JP"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86761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8" name="コンテンツ プレースホルダー 2">
            <a:extLst>
              <a:ext uri="{FF2B5EF4-FFF2-40B4-BE49-F238E27FC236}">
                <a16:creationId xmlns="" xmlns:a16="http://schemas.microsoft.com/office/drawing/2014/main" id="{877285FE-D63E-4C93-98CE-556B7B9B400D}"/>
              </a:ext>
            </a:extLst>
          </p:cNvPr>
          <p:cNvSpPr txBox="1">
            <a:spLocks/>
          </p:cNvSpPr>
          <p:nvPr/>
        </p:nvSpPr>
        <p:spPr>
          <a:xfrm>
            <a:off x="822959" y="758816"/>
            <a:ext cx="7543801" cy="1276150"/>
          </a:xfrm>
          <a:prstGeom prst="rect">
            <a:avLst/>
          </a:prstGeom>
        </p:spPr>
        <p:txBody>
          <a:bodyPr vert="horz" lIns="0" tIns="45720" rIns="0" bIns="45720" rtlCol="0">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4500" dirty="0"/>
              <a:t>シミュレーションや数値計算を乱数を用いて行う</a:t>
            </a:r>
            <a:endParaRPr lang="en-US" altLang="ja-JP" sz="4500" dirty="0"/>
          </a:p>
          <a:p>
            <a:r>
              <a:rPr lang="ja-JP" altLang="en-US" sz="4500" dirty="0"/>
              <a:t>手法の総称．</a:t>
            </a:r>
            <a:endParaRPr lang="en-US" altLang="ja-JP" sz="4500" dirty="0"/>
          </a:p>
          <a:p>
            <a:r>
              <a:rPr lang="ja-JP" altLang="en-US" sz="4500" dirty="0"/>
              <a:t>どういうことかというと</a:t>
            </a:r>
            <a:r>
              <a:rPr lang="en-US" altLang="ja-JP" sz="4500" dirty="0"/>
              <a:t>…</a:t>
            </a:r>
          </a:p>
          <a:p>
            <a:endParaRPr lang="ja-JP" altLang="en-US" dirty="0"/>
          </a:p>
        </p:txBody>
      </p:sp>
      <p:cxnSp>
        <p:nvCxnSpPr>
          <p:cNvPr id="13" name="直線コネクタ 12"/>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角丸四角形吹き出し 14"/>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spTree>
    <p:extLst>
      <p:ext uri="{BB962C8B-B14F-4D97-AF65-F5344CB8AC3E}">
        <p14:creationId xmlns:p14="http://schemas.microsoft.com/office/powerpoint/2010/main" val="309852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down)">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 xmlns:a16="http://schemas.microsoft.com/office/drawing/2014/main" id="{AD40F226-FD69-4836-ABF5-B8FC1C2EC909}"/>
              </a:ext>
            </a:extLst>
          </p:cNvPr>
          <p:cNvGrpSpPr/>
          <p:nvPr/>
        </p:nvGrpSpPr>
        <p:grpSpPr>
          <a:xfrm>
            <a:off x="5714255" y="3269708"/>
            <a:ext cx="3240000" cy="3240000"/>
            <a:chOff x="5395221" y="3069000"/>
            <a:chExt cx="3600000" cy="3600000"/>
          </a:xfrm>
        </p:grpSpPr>
        <p:sp>
          <p:nvSpPr>
            <p:cNvPr id="75" name="正方形/長方形 74">
              <a:extLst>
                <a:ext uri="{FF2B5EF4-FFF2-40B4-BE49-F238E27FC236}">
                  <a16:creationId xmlns="" xmlns:a16="http://schemas.microsoft.com/office/drawing/2014/main"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 xmlns:a16="http://schemas.microsoft.com/office/drawing/2014/main"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0" name="グループ化 149">
            <a:extLst>
              <a:ext uri="{FF2B5EF4-FFF2-40B4-BE49-F238E27FC236}">
                <a16:creationId xmlns="" xmlns:a16="http://schemas.microsoft.com/office/drawing/2014/main" id="{78BC7BF4-632E-4134-82C5-DE4F837F509D}"/>
              </a:ext>
            </a:extLst>
          </p:cNvPr>
          <p:cNvGrpSpPr/>
          <p:nvPr/>
        </p:nvGrpSpPr>
        <p:grpSpPr>
          <a:xfrm>
            <a:off x="5714878" y="3265217"/>
            <a:ext cx="3240000" cy="3240000"/>
            <a:chOff x="661140" y="1302996"/>
            <a:chExt cx="3240000" cy="3240000"/>
          </a:xfrm>
        </p:grpSpPr>
        <p:sp>
          <p:nvSpPr>
            <p:cNvPr id="151" name="正方形/長方形 150">
              <a:extLst>
                <a:ext uri="{FF2B5EF4-FFF2-40B4-BE49-F238E27FC236}">
                  <a16:creationId xmlns="" xmlns:a16="http://schemas.microsoft.com/office/drawing/2014/main" id="{76C7358E-9848-4B61-8394-5DCA64C7F75B}"/>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正方形/長方形 151">
              <a:extLst>
                <a:ext uri="{FF2B5EF4-FFF2-40B4-BE49-F238E27FC236}">
                  <a16:creationId xmlns="" xmlns:a16="http://schemas.microsoft.com/office/drawing/2014/main" id="{8BAC5ECB-3560-4FB1-AD1B-DAEB841DD0EC}"/>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正方形/長方形 152">
              <a:extLst>
                <a:ext uri="{FF2B5EF4-FFF2-40B4-BE49-F238E27FC236}">
                  <a16:creationId xmlns="" xmlns:a16="http://schemas.microsoft.com/office/drawing/2014/main" id="{7F039C9C-1B4C-40D1-B391-D63EBAAD2A42}"/>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正方形/長方形 153">
              <a:extLst>
                <a:ext uri="{FF2B5EF4-FFF2-40B4-BE49-F238E27FC236}">
                  <a16:creationId xmlns="" xmlns:a16="http://schemas.microsoft.com/office/drawing/2014/main" id="{79E17703-41F8-4246-A62C-5F86BD1F45B3}"/>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正方形/長方形 154">
              <a:extLst>
                <a:ext uri="{FF2B5EF4-FFF2-40B4-BE49-F238E27FC236}">
                  <a16:creationId xmlns="" xmlns:a16="http://schemas.microsoft.com/office/drawing/2014/main" id="{A82576F1-F069-4450-B877-44807548D6B8}"/>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正方形/長方形 155">
              <a:extLst>
                <a:ext uri="{FF2B5EF4-FFF2-40B4-BE49-F238E27FC236}">
                  <a16:creationId xmlns="" xmlns:a16="http://schemas.microsoft.com/office/drawing/2014/main" id="{4007B2CD-845B-4CD1-92CA-9B5D9C6DD267}"/>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正方形/長方形 156">
              <a:extLst>
                <a:ext uri="{FF2B5EF4-FFF2-40B4-BE49-F238E27FC236}">
                  <a16:creationId xmlns="" xmlns:a16="http://schemas.microsoft.com/office/drawing/2014/main" id="{3B01C241-5016-4CC8-BC85-9F6DAC45E52E}"/>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a:extLst>
                <a:ext uri="{FF2B5EF4-FFF2-40B4-BE49-F238E27FC236}">
                  <a16:creationId xmlns="" xmlns:a16="http://schemas.microsoft.com/office/drawing/2014/main" id="{37BA423E-C85D-4A25-BDB6-D8B072871FD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正方形/長方形 158">
              <a:extLst>
                <a:ext uri="{FF2B5EF4-FFF2-40B4-BE49-F238E27FC236}">
                  <a16:creationId xmlns="" xmlns:a16="http://schemas.microsoft.com/office/drawing/2014/main" id="{91598F51-3325-4BE5-8B89-6C1387CCC3B8}"/>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 xmlns:a16="http://schemas.microsoft.com/office/drawing/2014/main" id="{A6F74566-830D-4A13-ADCD-C28377B91AAB}"/>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正方形/長方形 160">
              <a:extLst>
                <a:ext uri="{FF2B5EF4-FFF2-40B4-BE49-F238E27FC236}">
                  <a16:creationId xmlns="" xmlns:a16="http://schemas.microsoft.com/office/drawing/2014/main" id="{9A0EB82E-E5B2-4433-9B40-8E1445AF8ABF}"/>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正方形/長方形 161">
              <a:extLst>
                <a:ext uri="{FF2B5EF4-FFF2-40B4-BE49-F238E27FC236}">
                  <a16:creationId xmlns="" xmlns:a16="http://schemas.microsoft.com/office/drawing/2014/main" id="{4F881D0F-BD5B-4768-A657-7BB1A3235FC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a:extLst>
                <a:ext uri="{FF2B5EF4-FFF2-40B4-BE49-F238E27FC236}">
                  <a16:creationId xmlns="" xmlns:a16="http://schemas.microsoft.com/office/drawing/2014/main" id="{0FE68140-DD49-413D-9C8E-E1F3E7509A2C}"/>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a:extLst>
                <a:ext uri="{FF2B5EF4-FFF2-40B4-BE49-F238E27FC236}">
                  <a16:creationId xmlns="" xmlns:a16="http://schemas.microsoft.com/office/drawing/2014/main" id="{172A919C-9109-4B19-9932-28DDF943B1FE}"/>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a:extLst>
                <a:ext uri="{FF2B5EF4-FFF2-40B4-BE49-F238E27FC236}">
                  <a16:creationId xmlns="" xmlns:a16="http://schemas.microsoft.com/office/drawing/2014/main" id="{2709BA6D-59A7-43CF-8267-E3764D05D0BA}"/>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 xmlns:a16="http://schemas.microsoft.com/office/drawing/2014/main" id="{AFEA876D-DD9D-41C8-A491-CBAEEB127010}"/>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 xmlns:a16="http://schemas.microsoft.com/office/drawing/2014/main" id="{91532C8B-F0FA-4E15-AAE6-7790D290907D}"/>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a:extLst>
                <a:ext uri="{FF2B5EF4-FFF2-40B4-BE49-F238E27FC236}">
                  <a16:creationId xmlns="" xmlns:a16="http://schemas.microsoft.com/office/drawing/2014/main" id="{2C92AA51-DA7F-49D6-A507-8DBD931C3AFD}"/>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a:extLst>
                <a:ext uri="{FF2B5EF4-FFF2-40B4-BE49-F238E27FC236}">
                  <a16:creationId xmlns="" xmlns:a16="http://schemas.microsoft.com/office/drawing/2014/main" id="{5A46D54D-5049-4C76-A2EB-0B8A022F8C04}"/>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a:extLst>
                <a:ext uri="{FF2B5EF4-FFF2-40B4-BE49-F238E27FC236}">
                  <a16:creationId xmlns="" xmlns:a16="http://schemas.microsoft.com/office/drawing/2014/main" id="{5D2EDB4C-8146-4906-AD32-7DEE91C27BBC}"/>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a:extLst>
                <a:ext uri="{FF2B5EF4-FFF2-40B4-BE49-F238E27FC236}">
                  <a16:creationId xmlns="" xmlns:a16="http://schemas.microsoft.com/office/drawing/2014/main" id="{7951BED8-B602-48B4-B8D1-83E50B302381}"/>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a:extLst>
                <a:ext uri="{FF2B5EF4-FFF2-40B4-BE49-F238E27FC236}">
                  <a16:creationId xmlns="" xmlns:a16="http://schemas.microsoft.com/office/drawing/2014/main" id="{B9B4BC76-7BAA-45B7-9F18-B4F17B35434D}"/>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 xmlns:a16="http://schemas.microsoft.com/office/drawing/2014/main" id="{8AA46274-B9C8-4E57-82A4-700F55EF70F7}"/>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正方形/長方形 173">
              <a:extLst>
                <a:ext uri="{FF2B5EF4-FFF2-40B4-BE49-F238E27FC236}">
                  <a16:creationId xmlns="" xmlns:a16="http://schemas.microsoft.com/office/drawing/2014/main" id="{2696ED9C-C1C9-408C-A64A-2258283D54C5}"/>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正方形/長方形 174">
              <a:extLst>
                <a:ext uri="{FF2B5EF4-FFF2-40B4-BE49-F238E27FC236}">
                  <a16:creationId xmlns="" xmlns:a16="http://schemas.microsoft.com/office/drawing/2014/main" id="{A44FC149-DC58-486E-9A20-D33104B683AB}"/>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 name="グループ化 9">
            <a:extLst>
              <a:ext uri="{FF2B5EF4-FFF2-40B4-BE49-F238E27FC236}">
                <a16:creationId xmlns="" xmlns:a16="http://schemas.microsoft.com/office/drawing/2014/main" id="{748426FC-1A8D-4B93-9896-9F6A573EF602}"/>
              </a:ext>
            </a:extLst>
          </p:cNvPr>
          <p:cNvGrpSpPr/>
          <p:nvPr/>
        </p:nvGrpSpPr>
        <p:grpSpPr>
          <a:xfrm>
            <a:off x="5714255" y="3274421"/>
            <a:ext cx="3240000" cy="3240000"/>
            <a:chOff x="4594860" y="1437215"/>
            <a:chExt cx="3240000" cy="3240000"/>
          </a:xfrm>
        </p:grpSpPr>
        <p:sp>
          <p:nvSpPr>
            <p:cNvPr id="176" name="正方形/長方形 175">
              <a:extLst>
                <a:ext uri="{FF2B5EF4-FFF2-40B4-BE49-F238E27FC236}">
                  <a16:creationId xmlns="" xmlns:a16="http://schemas.microsoft.com/office/drawing/2014/main" id="{D634C2C4-C71F-49CE-910C-EA10598DF4BC}"/>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正方形/長方形 176">
              <a:extLst>
                <a:ext uri="{FF2B5EF4-FFF2-40B4-BE49-F238E27FC236}">
                  <a16:creationId xmlns="" xmlns:a16="http://schemas.microsoft.com/office/drawing/2014/main" id="{535BB632-E819-4436-9985-7552F85E57C4}"/>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8" name="正方形/長方形 177">
              <a:extLst>
                <a:ext uri="{FF2B5EF4-FFF2-40B4-BE49-F238E27FC236}">
                  <a16:creationId xmlns="" xmlns:a16="http://schemas.microsoft.com/office/drawing/2014/main" id="{58F6E205-C7A1-4DB7-890E-9F4A1543B885}"/>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正方形/長方形 178">
              <a:extLst>
                <a:ext uri="{FF2B5EF4-FFF2-40B4-BE49-F238E27FC236}">
                  <a16:creationId xmlns="" xmlns:a16="http://schemas.microsoft.com/office/drawing/2014/main" id="{B8FE278C-EF48-4485-8819-04931CB6E05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 xmlns:a16="http://schemas.microsoft.com/office/drawing/2014/main" id="{00CDF4D7-5D13-4A0C-A1FA-2D9646DF2C78}"/>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 xmlns:a16="http://schemas.microsoft.com/office/drawing/2014/main" id="{2A69E60A-D946-44DD-B118-23ACF6E553B3}"/>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正方形/長方形 181">
              <a:extLst>
                <a:ext uri="{FF2B5EF4-FFF2-40B4-BE49-F238E27FC236}">
                  <a16:creationId xmlns="" xmlns:a16="http://schemas.microsoft.com/office/drawing/2014/main" id="{F4C672F7-F21D-4E4E-9537-DECE38082BF8}"/>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正方形/長方形 182">
              <a:extLst>
                <a:ext uri="{FF2B5EF4-FFF2-40B4-BE49-F238E27FC236}">
                  <a16:creationId xmlns="" xmlns:a16="http://schemas.microsoft.com/office/drawing/2014/main" id="{3E8B7F04-0696-4900-949D-A6336789ABA5}"/>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a:extLst>
                <a:ext uri="{FF2B5EF4-FFF2-40B4-BE49-F238E27FC236}">
                  <a16:creationId xmlns="" xmlns:a16="http://schemas.microsoft.com/office/drawing/2014/main" id="{35FF96A1-0FBD-49E2-BB64-E03319D187F1}"/>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正方形/長方形 184">
              <a:extLst>
                <a:ext uri="{FF2B5EF4-FFF2-40B4-BE49-F238E27FC236}">
                  <a16:creationId xmlns="" xmlns:a16="http://schemas.microsoft.com/office/drawing/2014/main" id="{4FE3AFDE-D95A-404A-B4E0-AD3F91DD01B8}"/>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正方形/長方形 185">
              <a:extLst>
                <a:ext uri="{FF2B5EF4-FFF2-40B4-BE49-F238E27FC236}">
                  <a16:creationId xmlns="" xmlns:a16="http://schemas.microsoft.com/office/drawing/2014/main" id="{707B03BE-5F88-4D09-B57B-7B8FFC8DB66E}"/>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 xmlns:a16="http://schemas.microsoft.com/office/drawing/2014/main" id="{1EA41C4A-596F-46ED-ACD9-F18879265825}"/>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8" name="正方形/長方形 187">
              <a:extLst>
                <a:ext uri="{FF2B5EF4-FFF2-40B4-BE49-F238E27FC236}">
                  <a16:creationId xmlns="" xmlns:a16="http://schemas.microsoft.com/office/drawing/2014/main" id="{3C4BAD99-9DA9-4F19-B70F-062E3D47D0E7}"/>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正方形/長方形 188">
              <a:extLst>
                <a:ext uri="{FF2B5EF4-FFF2-40B4-BE49-F238E27FC236}">
                  <a16:creationId xmlns="" xmlns:a16="http://schemas.microsoft.com/office/drawing/2014/main" id="{11070DC1-C537-4FAD-BA8A-F24F30EFC094}"/>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正方形/長方形 189">
              <a:extLst>
                <a:ext uri="{FF2B5EF4-FFF2-40B4-BE49-F238E27FC236}">
                  <a16:creationId xmlns="" xmlns:a16="http://schemas.microsoft.com/office/drawing/2014/main" id="{E87C9EED-FC56-4D2F-891B-A1E87F819FC4}"/>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正方形/長方形 190">
              <a:extLst>
                <a:ext uri="{FF2B5EF4-FFF2-40B4-BE49-F238E27FC236}">
                  <a16:creationId xmlns="" xmlns:a16="http://schemas.microsoft.com/office/drawing/2014/main" id="{A0ACB5BD-6C8C-434B-9706-FA4BF379BC8B}"/>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正方形/長方形 191">
              <a:extLst>
                <a:ext uri="{FF2B5EF4-FFF2-40B4-BE49-F238E27FC236}">
                  <a16:creationId xmlns="" xmlns:a16="http://schemas.microsoft.com/office/drawing/2014/main" id="{FCB80AD4-1010-446F-86BD-793A2A26698C}"/>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正方形/長方形 192">
              <a:extLst>
                <a:ext uri="{FF2B5EF4-FFF2-40B4-BE49-F238E27FC236}">
                  <a16:creationId xmlns="" xmlns:a16="http://schemas.microsoft.com/office/drawing/2014/main" id="{4C5447FA-8FE7-4FD0-ACE7-3880261BA199}"/>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正方形/長方形 193">
              <a:extLst>
                <a:ext uri="{FF2B5EF4-FFF2-40B4-BE49-F238E27FC236}">
                  <a16:creationId xmlns="" xmlns:a16="http://schemas.microsoft.com/office/drawing/2014/main" id="{E45955DB-F1EA-4A44-83DE-5C396B2A1C50}"/>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正方形/長方形 194">
              <a:extLst>
                <a:ext uri="{FF2B5EF4-FFF2-40B4-BE49-F238E27FC236}">
                  <a16:creationId xmlns="" xmlns:a16="http://schemas.microsoft.com/office/drawing/2014/main" id="{7FD4400D-315B-459B-A1B4-886C8E5611D6}"/>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正方形/長方形 195">
              <a:extLst>
                <a:ext uri="{FF2B5EF4-FFF2-40B4-BE49-F238E27FC236}">
                  <a16:creationId xmlns="" xmlns:a16="http://schemas.microsoft.com/office/drawing/2014/main" id="{8C125775-6804-4D6A-B2B3-A7EF0FA94AFA}"/>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7" name="正方形/長方形 196">
              <a:extLst>
                <a:ext uri="{FF2B5EF4-FFF2-40B4-BE49-F238E27FC236}">
                  <a16:creationId xmlns="" xmlns:a16="http://schemas.microsoft.com/office/drawing/2014/main" id="{53BFA0B9-A520-4B55-831D-5A7E9DB64CEA}"/>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 xmlns:a16="http://schemas.microsoft.com/office/drawing/2014/main" id="{0F58374F-ECDF-4C70-A0F3-B9F7FE05D181}"/>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a:extLst>
                <a:ext uri="{FF2B5EF4-FFF2-40B4-BE49-F238E27FC236}">
                  <a16:creationId xmlns="" xmlns:a16="http://schemas.microsoft.com/office/drawing/2014/main" id="{16A2CF45-28F0-4D8C-9F50-AC2783AC6882}"/>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正方形/長方形 199">
              <a:extLst>
                <a:ext uri="{FF2B5EF4-FFF2-40B4-BE49-F238E27FC236}">
                  <a16:creationId xmlns="" xmlns:a16="http://schemas.microsoft.com/office/drawing/2014/main" id="{20C2313A-FB5C-45AC-B09A-4B9B991500F5}"/>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39" name="グループ化 138"/>
          <p:cNvGrpSpPr/>
          <p:nvPr/>
        </p:nvGrpSpPr>
        <p:grpSpPr>
          <a:xfrm>
            <a:off x="5714255" y="3274421"/>
            <a:ext cx="3240000" cy="3240000"/>
            <a:chOff x="4594860" y="1437215"/>
            <a:chExt cx="3240000" cy="3240000"/>
          </a:xfrm>
        </p:grpSpPr>
        <p:sp>
          <p:nvSpPr>
            <p:cNvPr id="140" name="正方形/長方形 139">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正方形/長方形 140">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正方形/長方形 141">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正方形/長方形 142">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正方形/長方形 144">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正方形/長方形 145">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正方形/長方形 146">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正方形/長方形 147">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正方形/長方形 148">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正方形/長方形 200">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正方形/長方形 201">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3" name="正方形/長方形 202">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正方形/長方形 203">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5" name="正方形/長方形 204">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正方形/長方形 205">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7" name="正方形/長方形 206">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正方形/長方形 207">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正方形/長方形 208">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0" name="正方形/長方形 209">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正方形/長方形 210">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正方形/長方形 212">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4" name="正方形/長方形 213">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正方形/長方形 214">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46" name="グループ化 245"/>
          <p:cNvGrpSpPr/>
          <p:nvPr/>
        </p:nvGrpSpPr>
        <p:grpSpPr>
          <a:xfrm>
            <a:off x="5714255" y="3268991"/>
            <a:ext cx="3240000" cy="3240828"/>
            <a:chOff x="5714255" y="3268991"/>
            <a:chExt cx="3240000" cy="3240828"/>
          </a:xfrm>
        </p:grpSpPr>
        <p:sp>
          <p:nvSpPr>
            <p:cNvPr id="247" name="正方形/長方形 246">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正方形/長方形 24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正方形/長方形 24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正方形/長方形 249">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正方形/長方形 250">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正方形/長方形 251">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正方形/長方形 252">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4" name="正方形/長方形 253">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正方形/長方形 254">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6" name="正方形/長方形 255">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正方形/長方形 256">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8" name="正方形/長方形 257">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正方形/長方形 258">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正方形/長方形 259">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正方形/長方形 261">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3" name="正方形/長方形 262">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正方形/長方形 263">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5" name="正方形/長方形 264">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7" name="正方形/長方形 266">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正方形/長方形 267">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9" name="正方形/長方形 268">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正方形/長方形 269">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1" name="正方形/長方形 270">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cxnSp>
        <p:nvCxnSpPr>
          <p:cNvPr id="16" name="直線矢印コネクタ 15"/>
          <p:cNvCxnSpPr/>
          <p:nvPr/>
        </p:nvCxnSpPr>
        <p:spPr>
          <a:xfrm flipH="1">
            <a:off x="234826" y="4076633"/>
            <a:ext cx="378044"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4" name="円/楕円 13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矢印コネクタ 135"/>
          <p:cNvCxnSpPr>
            <a:stCxn id="44" idx="0"/>
          </p:cNvCxnSpPr>
          <p:nvPr/>
        </p:nvCxnSpPr>
        <p:spPr>
          <a:xfrm>
            <a:off x="612870" y="4067644"/>
            <a:ext cx="129872"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228" name="グループ化 227"/>
          <p:cNvGrpSpPr/>
          <p:nvPr/>
        </p:nvGrpSpPr>
        <p:grpSpPr>
          <a:xfrm>
            <a:off x="1624629" y="3516331"/>
            <a:ext cx="2382309" cy="551313"/>
            <a:chOff x="1624629" y="3516331"/>
            <a:chExt cx="2382309" cy="551313"/>
          </a:xfrm>
        </p:grpSpPr>
        <p:cxnSp>
          <p:nvCxnSpPr>
            <p:cNvPr id="222" name="直線コネクタ 221"/>
            <p:cNvCxnSpPr>
              <a:stCxn id="225" idx="1"/>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6" idx="0"/>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7" idx="0"/>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6" name="円/楕円 22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7" name="円/楕円 22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229" name="テキスト ボックス 228"/>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216" name="コンテンツ プレースホルダー 2">
            <a:extLst>
              <a:ext uri="{FF2B5EF4-FFF2-40B4-BE49-F238E27FC236}">
                <a16:creationId xmlns="" xmlns:a16="http://schemas.microsoft.com/office/drawing/2014/main" id="{B3DCC789-5F1B-4FB2-9146-B2144EA89377}"/>
              </a:ext>
            </a:extLst>
          </p:cNvPr>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3" name="角丸四角形吹き出し 2"/>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8" name="直線コネクタ 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4168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9"/>
                                        </p:tgtEl>
                                        <p:attrNameLst>
                                          <p:attrName>style.visibility</p:attrName>
                                        </p:attrNameLst>
                                      </p:cBhvr>
                                      <p:to>
                                        <p:strVal val="visible"/>
                                      </p:to>
                                    </p:set>
                                    <p:animEffect transition="in" filter="fade">
                                      <p:cBhvr>
                                        <p:cTn id="14" dur="500"/>
                                        <p:tgtEl>
                                          <p:spTgt spid="2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arn(outVertical)">
                                      <p:cBhvr>
                                        <p:cTn id="24" dur="500"/>
                                        <p:tgtEl>
                                          <p:spTgt spid="4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fade">
                                      <p:cBhvr>
                                        <p:cTn id="28" dur="500"/>
                                        <p:tgtEl>
                                          <p:spTgt spid="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10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0"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500"/>
                                        <p:tgtEl>
                                          <p:spTgt spid="9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7"/>
                                        </p:tgtEl>
                                        <p:attrNameLst>
                                          <p:attrName>style.visibility</p:attrName>
                                        </p:attrNameLst>
                                      </p:cBhvr>
                                      <p:to>
                                        <p:strVal val="visible"/>
                                      </p:to>
                                    </p:set>
                                    <p:animEffect transition="in" filter="fade">
                                      <p:cBhvr>
                                        <p:cTn id="48" dur="500"/>
                                        <p:tgtEl>
                                          <p:spTgt spid="9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8"/>
                                        </p:tgtEl>
                                        <p:attrNameLst>
                                          <p:attrName>style.visibility</p:attrName>
                                        </p:attrNameLst>
                                      </p:cBhvr>
                                      <p:to>
                                        <p:strVal val="visible"/>
                                      </p:to>
                                    </p:set>
                                    <p:animEffect transition="in" filter="fade">
                                      <p:cBhvr>
                                        <p:cTn id="51" dur="500"/>
                                        <p:tgtEl>
                                          <p:spTgt spid="9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1000"/>
                                        <p:tgtEl>
                                          <p:spTgt spid="10"/>
                                        </p:tgtEl>
                                      </p:cBhvr>
                                    </p:animEffect>
                                    <p:set>
                                      <p:cBhvr>
                                        <p:cTn id="56" dur="1" fill="hold">
                                          <p:stCondLst>
                                            <p:cond delay="999"/>
                                          </p:stCondLst>
                                        </p:cTn>
                                        <p:tgtEl>
                                          <p:spTgt spid="10"/>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1000"/>
                                        <p:tgtEl>
                                          <p:spTgt spid="16"/>
                                        </p:tgtEl>
                                      </p:cBhvr>
                                    </p:animEffect>
                                    <p:set>
                                      <p:cBhvr>
                                        <p:cTn id="59" dur="1" fill="hold">
                                          <p:stCondLst>
                                            <p:cond delay="999"/>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136"/>
                                        </p:tgtEl>
                                        <p:attrNameLst>
                                          <p:attrName>style.visibility</p:attrName>
                                        </p:attrNameLst>
                                      </p:cBhvr>
                                      <p:to>
                                        <p:strVal val="visible"/>
                                      </p:to>
                                    </p:set>
                                    <p:animEffect transition="in" filter="wipe(up)">
                                      <p:cBhvr>
                                        <p:cTn id="64" dur="1000"/>
                                        <p:tgtEl>
                                          <p:spTgt spid="13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39"/>
                                        </p:tgtEl>
                                        <p:attrNameLst>
                                          <p:attrName>style.visibility</p:attrName>
                                        </p:attrNameLst>
                                      </p:cBhvr>
                                      <p:to>
                                        <p:strVal val="visible"/>
                                      </p:to>
                                    </p:set>
                                    <p:animEffect transition="in" filter="fade">
                                      <p:cBhvr>
                                        <p:cTn id="69" dur="1000"/>
                                        <p:tgtEl>
                                          <p:spTgt spid="139"/>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3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46"/>
                                        </p:tgtEl>
                                        <p:attrNameLst>
                                          <p:attrName>style.visibility</p:attrName>
                                        </p:attrNameLst>
                                      </p:cBhvr>
                                      <p:to>
                                        <p:strVal val="visible"/>
                                      </p:to>
                                    </p:set>
                                    <p:animEffect transition="in" filter="fade">
                                      <p:cBhvr>
                                        <p:cTn id="78" dur="500"/>
                                        <p:tgtEl>
                                          <p:spTgt spid="24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28"/>
                                        </p:tgtEl>
                                        <p:attrNameLst>
                                          <p:attrName>style.visibility</p:attrName>
                                        </p:attrNameLst>
                                      </p:cBhvr>
                                      <p:to>
                                        <p:strVal val="visible"/>
                                      </p:to>
                                    </p:set>
                                    <p:animEffect transition="in" filter="wipe(up)">
                                      <p:cBhvr>
                                        <p:cTn id="83"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1" grpId="0" animBg="1"/>
      <p:bldP spid="88" grpId="0" animBg="1"/>
      <p:bldP spid="95" grpId="0"/>
      <p:bldP spid="96" grpId="0" animBg="1"/>
      <p:bldP spid="97" grpId="0" animBg="1"/>
      <p:bldP spid="98" grpId="0"/>
      <p:bldP spid="134" grpId="0" animBg="1"/>
      <p:bldP spid="2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46" name="角丸四角形 45"/>
          <p:cNvSpPr/>
          <p:nvPr/>
        </p:nvSpPr>
        <p:spPr>
          <a:xfrm>
            <a:off x="2517454" y="3718072"/>
            <a:ext cx="581537"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sp>
        <p:nvSpPr>
          <p:cNvPr id="47" name="角丸四角形吹き出し 46"/>
          <p:cNvSpPr/>
          <p:nvPr/>
        </p:nvSpPr>
        <p:spPr>
          <a:xfrm>
            <a:off x="4099358" y="3147727"/>
            <a:ext cx="1896455" cy="855785"/>
          </a:xfrm>
          <a:prstGeom prst="wedgeRoundRectCallout">
            <a:avLst>
              <a:gd name="adj1" fmla="val -109653"/>
              <a:gd name="adj2" fmla="val 41661"/>
              <a:gd name="adj3" fmla="val 16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勝率が最も高い</a:t>
            </a:r>
            <a:r>
              <a:rPr lang="ja-JP" altLang="en-US" dirty="0"/>
              <a:t>操作</a:t>
            </a:r>
            <a:r>
              <a:rPr kumimoji="1" lang="ja-JP" altLang="en-US" dirty="0"/>
              <a:t>を選ぶ！</a:t>
            </a:r>
            <a:endParaRPr kumimoji="1" lang="ja-JP" altLang="en-US" dirty="0">
              <a:solidFill>
                <a:srgbClr val="FF0000"/>
              </a:solidFill>
            </a:endParaRPr>
          </a:p>
        </p:txBody>
      </p:sp>
      <p:sp>
        <p:nvSpPr>
          <p:cNvPr id="97" name="角丸四角形吹き出し 96"/>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98" name="直線コネクタ 9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2373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内容：</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グリッドをすべて自分の領地にする．</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rotWithShape="0">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 xmlns:a16="http://schemas.microsoft.com/office/drawing/2014/main"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 xmlns:a16="http://schemas.microsoft.com/office/drawing/2014/main"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 xmlns:a16="http://schemas.microsoft.com/office/drawing/2014/main"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 xmlns:a16="http://schemas.microsoft.com/office/drawing/2014/main"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 xmlns:a16="http://schemas.microsoft.com/office/drawing/2014/main"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a:t>1</a:t>
            </a:r>
            <a:r>
              <a:rPr kumimoji="1" lang="ja-JP" altLang="en-US" dirty="0"/>
              <a:t>手目</a:t>
            </a:r>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29" name="角丸四角形吹き出し 28"/>
          <p:cNvSpPr/>
          <p:nvPr/>
        </p:nvSpPr>
        <p:spPr>
          <a:xfrm>
            <a:off x="4716525" y="2484701"/>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0" name="フローチャート: 代替処理 29">
            <a:extLst>
              <a:ext uri="{FF2B5EF4-FFF2-40B4-BE49-F238E27FC236}">
                <a16:creationId xmlns="" xmlns:a16="http://schemas.microsoft.com/office/drawing/2014/main" id="{30F5A3A9-4878-4213-B369-08128BE782FF}"/>
              </a:ext>
            </a:extLst>
          </p:cNvPr>
          <p:cNvSpPr/>
          <p:nvPr/>
        </p:nvSpPr>
        <p:spPr>
          <a:xfrm>
            <a:off x="374912" y="2656306"/>
            <a:ext cx="3647280" cy="3645286"/>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 xmlns:a16="http://schemas.microsoft.com/office/drawing/2014/main" id="{F13ED5BD-DFEF-4AE2-A6EC-433E471BA049}"/>
              </a:ext>
            </a:extLst>
          </p:cNvPr>
          <p:cNvSpPr txBox="1"/>
          <p:nvPr/>
        </p:nvSpPr>
        <p:spPr>
          <a:xfrm>
            <a:off x="4446230" y="5719860"/>
            <a:ext cx="218099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ゲーム終了</a:t>
            </a: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0"/>
                                        </p:tgtEl>
                                        <p:attrNameLst>
                                          <p:attrName>style.visibility</p:attrName>
                                        </p:attrNameLst>
                                      </p:cBhvr>
                                      <p:to>
                                        <p:strVal val="visible"/>
                                      </p:to>
                                    </p:set>
                                    <p:animEffect transition="in" filter="fade">
                                      <p:cBhvr>
                                        <p:cTn id="163" dur="500"/>
                                        <p:tgtEl>
                                          <p:spTgt spid="30"/>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22"/>
                                        </p:tgtEl>
                                        <p:attrNameLst>
                                          <p:attrName>style.visibility</p:attrName>
                                        </p:attrNameLst>
                                      </p:cBhvr>
                                      <p:to>
                                        <p:strVal val="visible"/>
                                      </p:to>
                                    </p:set>
                                    <p:animEffect transition="in" filter="fade">
                                      <p:cBhvr>
                                        <p:cTn id="1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P spid="30"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コンテンツ プレースホルダー 2"/>
          <p:cNvSpPr txBox="1">
            <a:spLocks/>
          </p:cNvSpPr>
          <p:nvPr/>
        </p:nvSpPr>
        <p:spPr>
          <a:xfrm>
            <a:off x="822957" y="1096377"/>
            <a:ext cx="7543801" cy="1661656"/>
          </a:xfrm>
          <a:prstGeom prst="rect">
            <a:avLst/>
          </a:prstGeom>
          <a:ln w="19050" cap="flat" cmpd="sng" algn="ctr">
            <a:solidFill>
              <a:srgbClr val="FFC000"/>
            </a:solidFill>
            <a:prstDash val="solid"/>
          </a:ln>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lang="ja-JP" altLang="en-US" dirty="0"/>
              <a:t>　　　　</a:t>
            </a:r>
            <a:r>
              <a:rPr lang="ja-JP" altLang="en-US" sz="3200" dirty="0">
                <a:solidFill>
                  <a:schemeClr val="accent5"/>
                </a:solidFill>
              </a:rPr>
              <a:t>最終的に勝てるのかは分からない</a:t>
            </a:r>
            <a:endParaRPr lang="en-US" altLang="ja-JP" sz="3200" dirty="0">
              <a:solidFill>
                <a:schemeClr val="accent5"/>
              </a:solidFill>
            </a:endParaRPr>
          </a:p>
          <a:p>
            <a:endParaRPr lang="ja-JP" altLang="en-US" dirty="0"/>
          </a:p>
        </p:txBody>
      </p:sp>
      <p:sp>
        <p:nvSpPr>
          <p:cNvPr id="2" name="タイトル 1"/>
          <p:cNvSpPr>
            <a:spLocks noGrp="1"/>
          </p:cNvSpPr>
          <p:nvPr>
            <p:ph type="title"/>
          </p:nvPr>
        </p:nvSpPr>
        <p:spPr/>
        <p:txBody>
          <a:bodyPr>
            <a:noAutofit/>
          </a:bodyPr>
          <a:lstStyle/>
          <a:p>
            <a:r>
              <a:rPr kumimoji="1" lang="ja-JP" altLang="en-US" dirty="0"/>
              <a:t>アルゴリズムの</a:t>
            </a:r>
            <a:r>
              <a:rPr lang="ja-JP" altLang="en-US" dirty="0"/>
              <a:t>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コンテンツ プレースホルダー 2"/>
          <p:cNvSpPr txBox="1">
            <a:spLocks/>
          </p:cNvSpPr>
          <p:nvPr/>
        </p:nvSpPr>
        <p:spPr>
          <a:xfrm>
            <a:off x="822956" y="3886181"/>
            <a:ext cx="7799514" cy="1734835"/>
          </a:xfrm>
          <a:prstGeom prst="rect">
            <a:avLst/>
          </a:prstGeom>
          <a:ln/>
        </p:spPr>
        <p:style>
          <a:lnRef idx="2">
            <a:schemeClr val="accent6"/>
          </a:lnRef>
          <a:fillRef idx="1">
            <a:schemeClr val="lt1"/>
          </a:fillRef>
          <a:effectRef idx="0">
            <a:schemeClr val="accent6"/>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モンテカルロ法の対戦アルゴリズム</a:t>
            </a:r>
            <a:endParaRPr lang="en-US" altLang="ja-JP" dirty="0"/>
          </a:p>
          <a:p>
            <a:r>
              <a:rPr lang="ja-JP" altLang="en-US" dirty="0"/>
              <a:t>ゲーム終了時まで探索を行う</a:t>
            </a:r>
            <a:endParaRPr lang="en-US" altLang="ja-JP" dirty="0"/>
          </a:p>
          <a:p>
            <a:r>
              <a:rPr lang="ja-JP" altLang="en-US" dirty="0"/>
              <a:t>　　　　</a:t>
            </a:r>
            <a:r>
              <a:rPr lang="ja-JP" altLang="en-US" dirty="0">
                <a:solidFill>
                  <a:srgbClr val="FF0000"/>
                </a:solidFill>
              </a:rPr>
              <a:t>最終的に勝てる可能性の高い操作を選べる</a:t>
            </a:r>
            <a:endParaRPr lang="ja-JP" altLang="en-US" dirty="0"/>
          </a:p>
        </p:txBody>
      </p:sp>
      <p:sp>
        <p:nvSpPr>
          <p:cNvPr id="91" name="右矢印 90"/>
          <p:cNvSpPr/>
          <p:nvPr/>
        </p:nvSpPr>
        <p:spPr>
          <a:xfrm>
            <a:off x="1065007" y="4858568"/>
            <a:ext cx="602428" cy="548640"/>
          </a:xfrm>
          <a:prstGeom prst="rightArrow">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110" name="グループ化 109"/>
          <p:cNvGrpSpPr/>
          <p:nvPr/>
        </p:nvGrpSpPr>
        <p:grpSpPr>
          <a:xfrm>
            <a:off x="5513042" y="5659869"/>
            <a:ext cx="3141345" cy="1192727"/>
            <a:chOff x="65536" y="3300331"/>
            <a:chExt cx="4406770" cy="3222141"/>
          </a:xfrm>
        </p:grpSpPr>
        <p:sp>
          <p:nvSpPr>
            <p:cNvPr id="111" name="二等辺三角形 110"/>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2" name="円/楕円 111"/>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3" name="直線コネクタ 112"/>
            <p:cNvCxnSpPr>
              <a:stCxn id="117" idx="1"/>
              <a:endCxn id="112"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12" idx="4"/>
              <a:endCxn id="120"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5" name="直線コネクタ 114"/>
            <p:cNvCxnSpPr>
              <a:stCxn id="118" idx="0"/>
              <a:endCxn id="112"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6" name="直線コネクタ 115"/>
            <p:cNvCxnSpPr>
              <a:stCxn id="119" idx="0"/>
              <a:endCxn id="112"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7" name="円/楕円 116"/>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8" name="円/楕円 117"/>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9" name="円/楕円 118"/>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0" name="円/楕円 119"/>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1" name="二等辺三角形 12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2" name="二等辺三角形 12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3" name="二等辺三角形 12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4" name="円/楕円 123"/>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乗算記号 124"/>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 name="円/楕円 125"/>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円/楕円 128"/>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円/楕円 129"/>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楕円 130"/>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乗算記号 131"/>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3" name="乗算記号 132"/>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4" name="乗算記号 133"/>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5" name="乗算記号 134"/>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6" name="乗算記号 135"/>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7" name="乗算記号 136"/>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8" name="乗算記号 137"/>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9" name="円/楕円 138"/>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720511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今回の内容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モンテカルロ法を用いたアルゴリズムを，</a:t>
            </a:r>
            <a:endParaRPr kumimoji="1" lang="en-US" altLang="ja-JP" dirty="0" smtClean="0"/>
          </a:p>
          <a:p>
            <a:r>
              <a:rPr lang="ja-JP" altLang="en-US" dirty="0" smtClean="0"/>
              <a:t>ルーレット法という手法を応用することで</a:t>
            </a:r>
            <a:endParaRPr lang="en-US" altLang="ja-JP" dirty="0" smtClean="0"/>
          </a:p>
          <a:p>
            <a:r>
              <a:rPr lang="ja-JP" altLang="en-US" dirty="0" smtClean="0"/>
              <a:t>強化できない</a:t>
            </a:r>
            <a:r>
              <a:rPr lang="ja-JP" altLang="en-US" dirty="0"/>
              <a:t>か</a:t>
            </a:r>
            <a:r>
              <a:rPr lang="ja-JP" altLang="en-US" dirty="0" smtClean="0"/>
              <a:t>実験した．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spTree>
    <p:extLst>
      <p:ext uri="{BB962C8B-B14F-4D97-AF65-F5344CB8AC3E}">
        <p14:creationId xmlns:p14="http://schemas.microsoft.com/office/powerpoint/2010/main" val="32045708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p:sp>
        <p:nvSpPr>
          <p:cNvPr id="6" name="テキスト ボックス 5"/>
          <p:cNvSpPr txBox="1"/>
          <p:nvPr/>
        </p:nvSpPr>
        <p:spPr>
          <a:xfrm>
            <a:off x="822959" y="764017"/>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a:t>
            </a:r>
            <a:r>
              <a:rPr kumimoji="1" lang="ja-JP" altLang="en-US" sz="2800" dirty="0" smtClean="0"/>
              <a:t>を</a:t>
            </a:r>
            <a:r>
              <a:rPr kumimoji="1" lang="ja-JP" altLang="en-US" sz="2800" dirty="0" smtClean="0">
                <a:solidFill>
                  <a:srgbClr val="00B050"/>
                </a:solidFill>
              </a:rPr>
              <a:t>ランダム</a:t>
            </a:r>
            <a:r>
              <a:rPr kumimoji="1" lang="ja-JP" altLang="en-US" sz="2800" dirty="0" smtClean="0"/>
              <a:t>に</a:t>
            </a:r>
            <a:r>
              <a:rPr kumimoji="1" lang="ja-JP" altLang="en-US" sz="2800" dirty="0"/>
              <a:t>選び，次に取りうる行動ごとの勝率を求める</a:t>
            </a:r>
            <a:r>
              <a:rPr kumimoji="1" lang="ja-JP" altLang="en-US" sz="2800" dirty="0" smtClean="0"/>
              <a:t>．</a:t>
            </a:r>
            <a:endParaRPr kumimoji="1" lang="ja-JP" altLang="en-US" sz="2800" dirty="0"/>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cxnSp>
        <p:nvCxnSpPr>
          <p:cNvPr id="98" name="直線コネクタ 97"/>
          <p:cNvCxnSpPr/>
          <p:nvPr/>
        </p:nvCxnSpPr>
        <p:spPr>
          <a:xfrm flipV="1">
            <a:off x="6686255" y="1241070"/>
            <a:ext cx="1249378" cy="0"/>
          </a:xfrm>
          <a:prstGeom prst="line">
            <a:avLst/>
          </a:prstGeom>
          <a:ln>
            <a:solidFill>
              <a:srgbClr val="00B05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矢印コネクタ 121"/>
          <p:cNvCxnSpPr/>
          <p:nvPr/>
        </p:nvCxnSpPr>
        <p:spPr>
          <a:xfrm>
            <a:off x="612870" y="4067644"/>
            <a:ext cx="129872" cy="2095595"/>
          </a:xfrm>
          <a:prstGeom prst="straightConnector1">
            <a:avLst/>
          </a:prstGeom>
          <a:ln>
            <a:solidFill>
              <a:srgbClr val="00B050"/>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1" name="コンテンツ プレースホルダー 7"/>
          <p:cNvSpPr txBox="1">
            <a:spLocks/>
          </p:cNvSpPr>
          <p:nvPr/>
        </p:nvSpPr>
        <p:spPr>
          <a:xfrm>
            <a:off x="2077700" y="1880359"/>
            <a:ext cx="5061626" cy="454287"/>
          </a:xfrm>
          <a:prstGeom prst="rect">
            <a:avLst/>
          </a:prstGeom>
          <a:ln w="38100">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完全に</a:t>
            </a:r>
            <a:r>
              <a:rPr lang="ja-JP" altLang="en-US" dirty="0" smtClean="0">
                <a:solidFill>
                  <a:srgbClr val="00B050"/>
                </a:solidFill>
              </a:rPr>
              <a:t>ランダム</a:t>
            </a:r>
            <a:r>
              <a:rPr lang="ja-JP" altLang="en-US" dirty="0" smtClean="0"/>
              <a:t>にする必要はない</a:t>
            </a:r>
            <a:endParaRPr lang="ja-JP" altLang="en-US" dirty="0"/>
          </a:p>
        </p:txBody>
      </p:sp>
      <p:cxnSp>
        <p:nvCxnSpPr>
          <p:cNvPr id="10" name="直線矢印コネクタ 9"/>
          <p:cNvCxnSpPr/>
          <p:nvPr/>
        </p:nvCxnSpPr>
        <p:spPr>
          <a:xfrm flipH="1">
            <a:off x="742744" y="2357621"/>
            <a:ext cx="1495908" cy="2594625"/>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00597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wipe(up)">
                                      <p:cBhvr>
                                        <p:cTn id="7" dur="10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アルゴリズムの改良案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p:sp>
        <p:nvSpPr>
          <p:cNvPr id="6" name="テキスト ボックス 5"/>
          <p:cNvSpPr txBox="1"/>
          <p:nvPr/>
        </p:nvSpPr>
        <p:spPr>
          <a:xfrm>
            <a:off x="822959" y="764017"/>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a:t>
            </a:r>
            <a:r>
              <a:rPr kumimoji="1" lang="ja-JP" altLang="en-US" sz="2800" dirty="0" smtClean="0"/>
              <a:t>を</a:t>
            </a:r>
            <a:r>
              <a:rPr kumimoji="1" lang="ja-JP" altLang="en-US" sz="2800" dirty="0" smtClean="0">
                <a:solidFill>
                  <a:srgbClr val="00B050"/>
                </a:solidFill>
              </a:rPr>
              <a:t>ランダム</a:t>
            </a:r>
            <a:r>
              <a:rPr kumimoji="1" lang="ja-JP" altLang="en-US" sz="2800" dirty="0" smtClean="0"/>
              <a:t>に</a:t>
            </a:r>
            <a:r>
              <a:rPr kumimoji="1" lang="ja-JP" altLang="en-US" sz="2800" dirty="0"/>
              <a:t>選び，次に取りうる行動ごとの勝率を求める</a:t>
            </a:r>
            <a:r>
              <a:rPr kumimoji="1" lang="ja-JP" altLang="en-US" sz="2800" dirty="0" smtClean="0"/>
              <a:t>．</a:t>
            </a:r>
            <a:endParaRPr kumimoji="1" lang="ja-JP" altLang="en-US" sz="2800" dirty="0"/>
          </a:p>
        </p:txBody>
      </p:sp>
      <p:cxnSp>
        <p:nvCxnSpPr>
          <p:cNvPr id="98" name="直線コネクタ 97"/>
          <p:cNvCxnSpPr/>
          <p:nvPr/>
        </p:nvCxnSpPr>
        <p:spPr>
          <a:xfrm flipV="1">
            <a:off x="6686255" y="1241070"/>
            <a:ext cx="1249378" cy="0"/>
          </a:xfrm>
          <a:prstGeom prst="line">
            <a:avLst/>
          </a:prstGeom>
          <a:ln>
            <a:solidFill>
              <a:srgbClr val="00B05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角丸四角形吹き出し 2"/>
          <p:cNvSpPr/>
          <p:nvPr/>
        </p:nvSpPr>
        <p:spPr>
          <a:xfrm>
            <a:off x="5293517" y="3098748"/>
            <a:ext cx="2642116" cy="1159666"/>
          </a:xfrm>
          <a:prstGeom prst="wedgeRoundRectCallout">
            <a:avLst>
              <a:gd name="adj1" fmla="val -30198"/>
              <a:gd name="adj2" fmla="val 39958"/>
              <a:gd name="adj3" fmla="val 16667"/>
            </a:avLst>
          </a:prstGeom>
          <a:ln w="76200">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ja-JP" altLang="en-US" sz="2800" dirty="0" smtClean="0"/>
              <a:t>あまり</a:t>
            </a:r>
            <a:r>
              <a:rPr kumimoji="1" lang="ja-JP" altLang="en-US" sz="2800" dirty="0" smtClean="0">
                <a:solidFill>
                  <a:schemeClr val="accent5"/>
                </a:solidFill>
              </a:rPr>
              <a:t>青</a:t>
            </a:r>
            <a:r>
              <a:rPr kumimoji="1" lang="ja-JP" altLang="en-US" sz="2800" dirty="0" smtClean="0"/>
              <a:t>や</a:t>
            </a:r>
            <a:r>
              <a:rPr kumimoji="1" lang="ja-JP" altLang="en-US" sz="2800" dirty="0" smtClean="0">
                <a:solidFill>
                  <a:srgbClr val="7030A0"/>
                </a:solidFill>
              </a:rPr>
              <a:t>紫</a:t>
            </a:r>
            <a:r>
              <a:rPr kumimoji="1" lang="ja-JP" altLang="en-US" sz="2800" dirty="0" smtClean="0"/>
              <a:t>は</a:t>
            </a:r>
            <a:endParaRPr kumimoji="1" lang="en-US" altLang="ja-JP" sz="2800" dirty="0" smtClean="0"/>
          </a:p>
          <a:p>
            <a:pPr algn="ctr"/>
            <a:r>
              <a:rPr kumimoji="1" lang="ja-JP" altLang="en-US" sz="2800" dirty="0" smtClean="0"/>
              <a:t>選</a:t>
            </a:r>
            <a:r>
              <a:rPr kumimoji="1" lang="ja-JP" altLang="en-US" sz="2800" dirty="0" err="1" smtClean="0"/>
              <a:t>ば</a:t>
            </a:r>
            <a:r>
              <a:rPr kumimoji="1" lang="ja-JP" altLang="en-US" sz="2800" dirty="0" smtClean="0"/>
              <a:t>なそう</a:t>
            </a:r>
          </a:p>
        </p:txBody>
      </p:sp>
      <p:sp>
        <p:nvSpPr>
          <p:cNvPr id="121" name="角丸四角形吹き出し 120"/>
          <p:cNvSpPr/>
          <p:nvPr/>
        </p:nvSpPr>
        <p:spPr>
          <a:xfrm>
            <a:off x="5293517" y="4393773"/>
            <a:ext cx="2642116" cy="1159666"/>
          </a:xfrm>
          <a:prstGeom prst="wedgeRoundRectCallout">
            <a:avLst>
              <a:gd name="adj1" fmla="val -30198"/>
              <a:gd name="adj2" fmla="val 39958"/>
              <a:gd name="adj3" fmla="val 16667"/>
            </a:avLst>
          </a:prstGeom>
          <a:ln w="76200">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ja-JP" altLang="en-US" sz="2800" dirty="0" smtClean="0">
                <a:solidFill>
                  <a:srgbClr val="00B050"/>
                </a:solidFill>
              </a:rPr>
              <a:t>緑</a:t>
            </a:r>
            <a:r>
              <a:rPr kumimoji="1" lang="ja-JP" altLang="en-US" sz="2800" dirty="0" smtClean="0"/>
              <a:t>や</a:t>
            </a:r>
            <a:r>
              <a:rPr lang="ja-JP" altLang="en-US" sz="2800" dirty="0">
                <a:solidFill>
                  <a:srgbClr val="FF0000"/>
                </a:solidFill>
              </a:rPr>
              <a:t>赤</a:t>
            </a:r>
            <a:r>
              <a:rPr kumimoji="1" lang="ja-JP" altLang="en-US" sz="2800" dirty="0" smtClean="0"/>
              <a:t>を</a:t>
            </a:r>
            <a:endParaRPr kumimoji="1" lang="en-US" altLang="ja-JP" sz="2800" dirty="0" smtClean="0"/>
          </a:p>
          <a:p>
            <a:pPr algn="ctr"/>
            <a:r>
              <a:rPr kumimoji="1" lang="ja-JP" altLang="en-US" sz="2800" dirty="0" smtClean="0"/>
              <a:t>選びそう</a:t>
            </a:r>
          </a:p>
        </p:txBody>
      </p:sp>
      <p:sp>
        <p:nvSpPr>
          <p:cNvPr id="123" name="コンテンツ プレースホルダー 7"/>
          <p:cNvSpPr txBox="1">
            <a:spLocks/>
          </p:cNvSpPr>
          <p:nvPr/>
        </p:nvSpPr>
        <p:spPr>
          <a:xfrm>
            <a:off x="2077700" y="2268949"/>
            <a:ext cx="5061626" cy="454287"/>
          </a:xfrm>
          <a:prstGeom prst="rect">
            <a:avLst/>
          </a:prstGeom>
          <a:ln w="38100">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完全に</a:t>
            </a:r>
            <a:r>
              <a:rPr lang="ja-JP" altLang="en-US" dirty="0" smtClean="0">
                <a:solidFill>
                  <a:srgbClr val="00B050"/>
                </a:solidFill>
              </a:rPr>
              <a:t>ランダム</a:t>
            </a:r>
            <a:r>
              <a:rPr lang="ja-JP" altLang="en-US" dirty="0" smtClean="0"/>
              <a:t>にする必要はない</a:t>
            </a:r>
            <a:endParaRPr lang="ja-JP" altLang="en-US" dirty="0"/>
          </a:p>
        </p:txBody>
      </p:sp>
      <p:sp>
        <p:nvSpPr>
          <p:cNvPr id="125" name="コンテンツ プレースホルダー 7"/>
          <p:cNvSpPr txBox="1">
            <a:spLocks/>
          </p:cNvSpPr>
          <p:nvPr/>
        </p:nvSpPr>
        <p:spPr>
          <a:xfrm>
            <a:off x="4705902" y="5753276"/>
            <a:ext cx="4166495" cy="865911"/>
          </a:xfrm>
          <a:prstGeom prst="rect">
            <a:avLst/>
          </a:prstGeom>
          <a:ln w="38100">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これらを反映して，より良い勝率が得られないか？</a:t>
            </a:r>
            <a:endParaRPr lang="ja-JP" altLang="en-US" dirty="0"/>
          </a:p>
        </p:txBody>
      </p:sp>
      <p:grpSp>
        <p:nvGrpSpPr>
          <p:cNvPr id="37" name="グループ化 36"/>
          <p:cNvGrpSpPr/>
          <p:nvPr/>
        </p:nvGrpSpPr>
        <p:grpSpPr>
          <a:xfrm>
            <a:off x="327065" y="3226062"/>
            <a:ext cx="3240000" cy="3240828"/>
            <a:chOff x="5714255" y="3268991"/>
            <a:chExt cx="3240000" cy="3240828"/>
          </a:xfrm>
        </p:grpSpPr>
        <p:sp>
          <p:nvSpPr>
            <p:cNvPr id="38" name="正方形/長方形 37">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正方形/長方形 59">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正方形/長方形 60">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正方形/長方形 61">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3" name="四角形: 角を丸くする 33">
            <a:extLst>
              <a:ext uri="{FF2B5EF4-FFF2-40B4-BE49-F238E27FC236}">
                <a16:creationId xmlns="" xmlns:a16="http://schemas.microsoft.com/office/drawing/2014/main"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521454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1"/>
                                        </p:tgtEl>
                                        <p:attrNameLst>
                                          <p:attrName>style.visibility</p:attrName>
                                        </p:attrNameLst>
                                      </p:cBhvr>
                                      <p:to>
                                        <p:strVal val="visible"/>
                                      </p:to>
                                    </p:set>
                                    <p:animEffect transition="in" filter="fade">
                                      <p:cBhvr>
                                        <p:cTn id="12"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p:sp>
        <p:nvSpPr>
          <p:cNvPr id="6" name="テキスト ボックス 5"/>
          <p:cNvSpPr txBox="1"/>
          <p:nvPr/>
        </p:nvSpPr>
        <p:spPr>
          <a:xfrm>
            <a:off x="822959" y="754721"/>
            <a:ext cx="7877421" cy="523220"/>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smtClean="0"/>
              <a:t>プレイアウト時の各選択肢の確率に比重を持たせる</a:t>
            </a:r>
            <a:endParaRPr kumimoji="1" lang="ja-JP" altLang="en-US" sz="2800"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3" name="コンテンツ プレースホルダー 2"/>
          <p:cNvSpPr>
            <a:spLocks noGrp="1"/>
          </p:cNvSpPr>
          <p:nvPr>
            <p:ph idx="1"/>
          </p:nvPr>
        </p:nvSpPr>
        <p:spPr>
          <a:xfrm>
            <a:off x="822959" y="1384592"/>
            <a:ext cx="7759726" cy="1512209"/>
          </a:xfrm>
        </p:spPr>
        <p:txBody>
          <a:bodyPr>
            <a:spAutoFit/>
          </a:bodyPr>
          <a:lstStyle/>
          <a:p>
            <a:r>
              <a:rPr lang="ja-JP" altLang="en-US" dirty="0" smtClean="0"/>
              <a:t>色の選択肢ごとの増える領地のマスの数を計算し，</a:t>
            </a:r>
            <a:endParaRPr lang="en-US" altLang="ja-JP" dirty="0" smtClean="0"/>
          </a:p>
          <a:p>
            <a:r>
              <a:rPr kumimoji="1" lang="ja-JP" altLang="en-US" dirty="0" smtClean="0"/>
              <a:t>増えるマスの数が多いほど選択されやすくなる</a:t>
            </a:r>
            <a:endParaRPr kumimoji="1" lang="en-US" altLang="ja-JP" dirty="0" smtClean="0"/>
          </a:p>
          <a:p>
            <a:r>
              <a:rPr kumimoji="1" lang="ja-JP" altLang="en-US" dirty="0" smtClean="0"/>
              <a:t>ようにする．</a:t>
            </a:r>
            <a:endParaRPr kumimoji="1" lang="ja-JP" altLang="en-US" dirty="0"/>
          </a:p>
        </p:txBody>
      </p:sp>
      <p:sp>
        <p:nvSpPr>
          <p:cNvPr id="44" name="四角形: 角を丸くする 33">
            <a:extLst>
              <a:ext uri="{FF2B5EF4-FFF2-40B4-BE49-F238E27FC236}">
                <a16:creationId xmlns="" xmlns:a16="http://schemas.microsoft.com/office/drawing/2014/main"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aphicFrame>
        <p:nvGraphicFramePr>
          <p:cNvPr id="3" name="表 2"/>
          <p:cNvGraphicFramePr>
            <a:graphicFrameLocks noGrp="1"/>
          </p:cNvGraphicFramePr>
          <p:nvPr>
            <p:extLst>
              <p:ext uri="{D42A27DB-BD31-4B8C-83A1-F6EECF244321}">
                <p14:modId xmlns:p14="http://schemas.microsoft.com/office/powerpoint/2010/main" val="2814057552"/>
              </p:ext>
            </p:extLst>
          </p:nvPr>
        </p:nvGraphicFramePr>
        <p:xfrm>
          <a:off x="4321105" y="3307543"/>
          <a:ext cx="4427998" cy="2921988"/>
        </p:xfrm>
        <a:graphic>
          <a:graphicData uri="http://schemas.openxmlformats.org/drawingml/2006/table">
            <a:tbl>
              <a:tblPr firstRow="1" bandRow="1">
                <a:tableStyleId>{5940675A-B579-460E-94D1-54222C63F5DA}</a:tableStyleId>
              </a:tblPr>
              <a:tblGrid>
                <a:gridCol w="1468814"/>
                <a:gridCol w="739796"/>
                <a:gridCol w="739796"/>
                <a:gridCol w="739796"/>
                <a:gridCol w="739796"/>
              </a:tblGrid>
              <a:tr h="497680">
                <a:tc>
                  <a:txBody>
                    <a:bodyPr/>
                    <a:lstStyle/>
                    <a:p>
                      <a:endParaRPr kumimoji="1" lang="ja-JP" altLang="en-US" dirty="0"/>
                    </a:p>
                  </a:txBody>
                  <a:tcPr/>
                </a:tc>
                <a:tc>
                  <a:txBody>
                    <a:bodyPr/>
                    <a:lstStyle/>
                    <a:p>
                      <a:r>
                        <a:rPr kumimoji="1" lang="ja-JP" altLang="en-US" sz="2800" dirty="0" smtClean="0">
                          <a:solidFill>
                            <a:srgbClr val="FF0000"/>
                          </a:solidFill>
                        </a:rPr>
                        <a:t>赤</a:t>
                      </a:r>
                      <a:endParaRPr kumimoji="1" lang="ja-JP" altLang="en-US" sz="2800" dirty="0">
                        <a:solidFill>
                          <a:srgbClr val="FF0000"/>
                        </a:solidFill>
                      </a:endParaRPr>
                    </a:p>
                  </a:txBody>
                  <a:tcPr/>
                </a:tc>
                <a:tc>
                  <a:txBody>
                    <a:bodyPr/>
                    <a:lstStyle/>
                    <a:p>
                      <a:r>
                        <a:rPr kumimoji="1" lang="ja-JP" altLang="en-US" sz="2800" dirty="0" smtClean="0">
                          <a:solidFill>
                            <a:srgbClr val="00B050"/>
                          </a:solidFill>
                        </a:rPr>
                        <a:t>緑</a:t>
                      </a:r>
                      <a:endParaRPr kumimoji="1" lang="ja-JP" altLang="en-US" sz="2800" dirty="0">
                        <a:solidFill>
                          <a:srgbClr val="00B050"/>
                        </a:solidFill>
                      </a:endParaRPr>
                    </a:p>
                  </a:txBody>
                  <a:tcPr/>
                </a:tc>
                <a:tc>
                  <a:txBody>
                    <a:bodyPr/>
                    <a:lstStyle/>
                    <a:p>
                      <a:r>
                        <a:rPr kumimoji="1" lang="ja-JP" altLang="en-US" sz="2800" dirty="0" smtClean="0">
                          <a:solidFill>
                            <a:srgbClr val="7030A0"/>
                          </a:solidFill>
                        </a:rPr>
                        <a:t>紫</a:t>
                      </a:r>
                      <a:endParaRPr kumimoji="1" lang="ja-JP" altLang="en-US" sz="2800" dirty="0">
                        <a:solidFill>
                          <a:srgbClr val="7030A0"/>
                        </a:solidFill>
                      </a:endParaRPr>
                    </a:p>
                  </a:txBody>
                  <a:tcPr/>
                </a:tc>
                <a:tc>
                  <a:txBody>
                    <a:bodyPr/>
                    <a:lstStyle/>
                    <a:p>
                      <a:r>
                        <a:rPr kumimoji="1" lang="ja-JP" altLang="en-US" sz="2800" dirty="0" smtClean="0">
                          <a:solidFill>
                            <a:schemeClr val="accent1"/>
                          </a:solidFill>
                        </a:rPr>
                        <a:t>青</a:t>
                      </a:r>
                      <a:endParaRPr kumimoji="1" lang="ja-JP" altLang="en-US" sz="2800" dirty="0">
                        <a:solidFill>
                          <a:schemeClr val="accent1"/>
                        </a:solidFill>
                      </a:endParaRPr>
                    </a:p>
                  </a:txBody>
                  <a:tcPr/>
                </a:tc>
              </a:tr>
              <a:tr h="790434">
                <a:tc>
                  <a:txBody>
                    <a:bodyPr/>
                    <a:lstStyle/>
                    <a:p>
                      <a:r>
                        <a:rPr kumimoji="1" lang="ja-JP" altLang="en-US" sz="2800" dirty="0" smtClean="0"/>
                        <a:t>基礎点</a:t>
                      </a:r>
                      <a:endParaRPr kumimoji="1" lang="ja-JP" altLang="en-US" sz="2800" dirty="0"/>
                    </a:p>
                  </a:txBody>
                  <a:tcPr/>
                </a:tc>
                <a:tc>
                  <a:txBody>
                    <a:bodyPr/>
                    <a:lstStyle/>
                    <a:p>
                      <a:r>
                        <a:rPr kumimoji="1" lang="en-US" altLang="ja-JP" sz="4400" dirty="0" smtClean="0"/>
                        <a:t>1</a:t>
                      </a:r>
                      <a:endParaRPr kumimoji="1" lang="ja-JP" altLang="en-US" sz="4400" dirty="0"/>
                    </a:p>
                  </a:txBody>
                  <a:tcPr/>
                </a:tc>
                <a:tc>
                  <a:txBody>
                    <a:bodyPr/>
                    <a:lstStyle/>
                    <a:p>
                      <a:r>
                        <a:rPr kumimoji="1" lang="en-US" altLang="ja-JP" sz="4400" dirty="0" smtClean="0"/>
                        <a:t>1</a:t>
                      </a:r>
                      <a:endParaRPr kumimoji="1" lang="ja-JP" altLang="en-US" sz="4400" dirty="0"/>
                    </a:p>
                  </a:txBody>
                  <a:tcPr/>
                </a:tc>
                <a:tc>
                  <a:txBody>
                    <a:bodyPr/>
                    <a:lstStyle/>
                    <a:p>
                      <a:r>
                        <a:rPr kumimoji="1" lang="en-US" altLang="ja-JP" sz="4400" dirty="0" smtClean="0"/>
                        <a:t>1</a:t>
                      </a:r>
                      <a:endParaRPr kumimoji="1" lang="ja-JP" altLang="en-US" sz="4400" dirty="0"/>
                    </a:p>
                  </a:txBody>
                  <a:tcPr/>
                </a:tc>
                <a:tc>
                  <a:txBody>
                    <a:bodyPr/>
                    <a:lstStyle/>
                    <a:p>
                      <a:r>
                        <a:rPr kumimoji="1" lang="en-US" altLang="ja-JP" sz="4400" dirty="0" smtClean="0"/>
                        <a:t>1</a:t>
                      </a:r>
                      <a:endParaRPr kumimoji="1" lang="ja-JP" altLang="en-US" sz="4400" dirty="0"/>
                    </a:p>
                  </a:txBody>
                  <a:tcPr/>
                </a:tc>
              </a:tr>
              <a:tr h="790434">
                <a:tc>
                  <a:txBody>
                    <a:bodyPr/>
                    <a:lstStyle/>
                    <a:p>
                      <a:r>
                        <a:rPr kumimoji="1" lang="ja-JP" altLang="en-US" sz="2400" dirty="0" smtClean="0"/>
                        <a:t>増える</a:t>
                      </a:r>
                      <a:endParaRPr kumimoji="1" lang="en-US" altLang="ja-JP" sz="2400" dirty="0" smtClean="0"/>
                    </a:p>
                    <a:p>
                      <a:r>
                        <a:rPr kumimoji="1" lang="ja-JP" altLang="en-US" sz="2400" dirty="0" smtClean="0"/>
                        <a:t>領地の数</a:t>
                      </a:r>
                      <a:endParaRPr kumimoji="1" lang="ja-JP" altLang="en-US" sz="2400" dirty="0"/>
                    </a:p>
                  </a:txBody>
                  <a:tcPr/>
                </a:tc>
                <a:tc>
                  <a:txBody>
                    <a:bodyPr/>
                    <a:lstStyle/>
                    <a:p>
                      <a:r>
                        <a:rPr kumimoji="1" lang="en-US" altLang="ja-JP" sz="4400" dirty="0" smtClean="0"/>
                        <a:t>3</a:t>
                      </a:r>
                      <a:endParaRPr kumimoji="1" lang="ja-JP" altLang="en-US" sz="4400" dirty="0"/>
                    </a:p>
                  </a:txBody>
                  <a:tcPr/>
                </a:tc>
                <a:tc>
                  <a:txBody>
                    <a:bodyPr/>
                    <a:lstStyle/>
                    <a:p>
                      <a:r>
                        <a:rPr kumimoji="1" lang="en-US" altLang="ja-JP" sz="4400" dirty="0" smtClean="0"/>
                        <a:t>2</a:t>
                      </a:r>
                      <a:endParaRPr kumimoji="1" lang="ja-JP" altLang="en-US" sz="4400" dirty="0"/>
                    </a:p>
                  </a:txBody>
                  <a:tcPr/>
                </a:tc>
                <a:tc>
                  <a:txBody>
                    <a:bodyPr/>
                    <a:lstStyle/>
                    <a:p>
                      <a:r>
                        <a:rPr kumimoji="1" lang="en-US" altLang="ja-JP" sz="4400" dirty="0" smtClean="0"/>
                        <a:t>1</a:t>
                      </a:r>
                      <a:endParaRPr kumimoji="1" lang="ja-JP" altLang="en-US" sz="4400" dirty="0"/>
                    </a:p>
                  </a:txBody>
                  <a:tcPr/>
                </a:tc>
                <a:tc>
                  <a:txBody>
                    <a:bodyPr/>
                    <a:lstStyle/>
                    <a:p>
                      <a:r>
                        <a:rPr kumimoji="1" lang="en-US" altLang="ja-JP" sz="4400" dirty="0" smtClean="0"/>
                        <a:t>0</a:t>
                      </a:r>
                      <a:endParaRPr kumimoji="1" lang="ja-JP" altLang="en-US" sz="4400" dirty="0"/>
                    </a:p>
                  </a:txBody>
                  <a:tcPr/>
                </a:tc>
              </a:tr>
              <a:tr h="790434">
                <a:tc>
                  <a:txBody>
                    <a:bodyPr/>
                    <a:lstStyle/>
                    <a:p>
                      <a:r>
                        <a:rPr kumimoji="1" lang="ja-JP" altLang="en-US" sz="4000" dirty="0" smtClean="0"/>
                        <a:t>合計</a:t>
                      </a:r>
                      <a:endParaRPr kumimoji="1" lang="ja-JP" altLang="en-US" sz="4000" dirty="0"/>
                    </a:p>
                  </a:txBody>
                  <a:tcPr/>
                </a:tc>
                <a:tc>
                  <a:txBody>
                    <a:bodyPr/>
                    <a:lstStyle/>
                    <a:p>
                      <a:r>
                        <a:rPr kumimoji="1" lang="en-US" altLang="ja-JP" sz="4400" dirty="0" smtClean="0">
                          <a:solidFill>
                            <a:srgbClr val="FF0000"/>
                          </a:solidFill>
                        </a:rPr>
                        <a:t>4</a:t>
                      </a:r>
                      <a:endParaRPr kumimoji="1" lang="ja-JP" altLang="en-US" sz="4400" dirty="0">
                        <a:solidFill>
                          <a:srgbClr val="FF0000"/>
                        </a:solidFill>
                      </a:endParaRPr>
                    </a:p>
                  </a:txBody>
                  <a:tcPr/>
                </a:tc>
                <a:tc>
                  <a:txBody>
                    <a:bodyPr/>
                    <a:lstStyle/>
                    <a:p>
                      <a:r>
                        <a:rPr kumimoji="1" lang="en-US" altLang="ja-JP" sz="4400" dirty="0" smtClean="0">
                          <a:solidFill>
                            <a:srgbClr val="00B050"/>
                          </a:solidFill>
                        </a:rPr>
                        <a:t>3</a:t>
                      </a:r>
                      <a:endParaRPr kumimoji="1" lang="ja-JP" altLang="en-US" sz="4400" dirty="0">
                        <a:solidFill>
                          <a:srgbClr val="00B050"/>
                        </a:solidFill>
                      </a:endParaRPr>
                    </a:p>
                  </a:txBody>
                  <a:tcPr/>
                </a:tc>
                <a:tc>
                  <a:txBody>
                    <a:bodyPr/>
                    <a:lstStyle/>
                    <a:p>
                      <a:r>
                        <a:rPr kumimoji="1" lang="en-US" altLang="ja-JP" sz="4400" dirty="0" smtClean="0">
                          <a:solidFill>
                            <a:srgbClr val="7030A0"/>
                          </a:solidFill>
                        </a:rPr>
                        <a:t>2</a:t>
                      </a:r>
                      <a:endParaRPr kumimoji="1" lang="ja-JP" altLang="en-US" sz="4400" dirty="0">
                        <a:solidFill>
                          <a:srgbClr val="7030A0"/>
                        </a:solidFill>
                      </a:endParaRPr>
                    </a:p>
                  </a:txBody>
                  <a:tcPr/>
                </a:tc>
                <a:tc>
                  <a:txBody>
                    <a:bodyPr/>
                    <a:lstStyle/>
                    <a:p>
                      <a:r>
                        <a:rPr kumimoji="1" lang="en-US" altLang="ja-JP" sz="4400" dirty="0" smtClean="0">
                          <a:solidFill>
                            <a:schemeClr val="accent1"/>
                          </a:solidFill>
                        </a:rPr>
                        <a:t>1</a:t>
                      </a:r>
                      <a:endParaRPr kumimoji="1" lang="ja-JP" altLang="en-US" sz="4400" dirty="0">
                        <a:solidFill>
                          <a:schemeClr val="accent1"/>
                        </a:solidFill>
                      </a:endParaRPr>
                    </a:p>
                  </a:txBody>
                  <a:tcPr/>
                </a:tc>
              </a:tr>
            </a:tbl>
          </a:graphicData>
        </a:graphic>
      </p:graphicFrame>
    </p:spTree>
    <p:extLst>
      <p:ext uri="{BB962C8B-B14F-4D97-AF65-F5344CB8AC3E}">
        <p14:creationId xmlns:p14="http://schemas.microsoft.com/office/powerpoint/2010/main" val="170229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p:sp>
        <p:nvSpPr>
          <p:cNvPr id="6" name="テキスト ボックス 5"/>
          <p:cNvSpPr txBox="1"/>
          <p:nvPr/>
        </p:nvSpPr>
        <p:spPr>
          <a:xfrm>
            <a:off x="822959" y="754721"/>
            <a:ext cx="7877421" cy="523220"/>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smtClean="0"/>
              <a:t>プレイアウト時の各選択肢の確率に比重を持たせる</a:t>
            </a:r>
            <a:endParaRPr kumimoji="1" lang="ja-JP" altLang="en-US" sz="2800"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10" name="グラフ 9"/>
          <p:cNvGraphicFramePr/>
          <p:nvPr>
            <p:extLst>
              <p:ext uri="{D42A27DB-BD31-4B8C-83A1-F6EECF244321}">
                <p14:modId xmlns:p14="http://schemas.microsoft.com/office/powerpoint/2010/main" val="3981915740"/>
              </p:ext>
            </p:extLst>
          </p:nvPr>
        </p:nvGraphicFramePr>
        <p:xfrm>
          <a:off x="5246617" y="3687789"/>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12" name="下矢印 11"/>
          <p:cNvSpPr/>
          <p:nvPr/>
        </p:nvSpPr>
        <p:spPr>
          <a:xfrm>
            <a:off x="6688130" y="4818430"/>
            <a:ext cx="242603" cy="1081205"/>
          </a:xfrm>
          <a:prstGeom prst="downArrow">
            <a:avLst/>
          </a:prstGeom>
          <a:solidFill>
            <a:schemeClr val="bg1"/>
          </a:solidFill>
          <a:ln>
            <a:solidFill>
              <a:schemeClr val="tx1"/>
            </a:solidFill>
          </a:ln>
        </p:spPr>
        <p:txBody>
          <a:bodyPr wrap="square" rtlCol="0" anchor="ctr">
            <a:noAutofit/>
          </a:bodyPr>
          <a:lstStyle/>
          <a:p>
            <a:pPr algn="ctr"/>
            <a:endParaRPr kumimoji="1" lang="ja-JP" altLang="en-US" sz="2800" dirty="0" smtClean="0"/>
          </a:p>
        </p:txBody>
      </p:sp>
      <p:sp>
        <p:nvSpPr>
          <p:cNvPr id="43" name="コンテンツ プレースホルダー 2"/>
          <p:cNvSpPr>
            <a:spLocks noGrp="1"/>
          </p:cNvSpPr>
          <p:nvPr>
            <p:ph idx="1"/>
          </p:nvPr>
        </p:nvSpPr>
        <p:spPr>
          <a:xfrm>
            <a:off x="822959" y="1384592"/>
            <a:ext cx="7759726" cy="1512209"/>
          </a:xfrm>
        </p:spPr>
        <p:txBody>
          <a:bodyPr>
            <a:spAutoFit/>
          </a:bodyPr>
          <a:lstStyle/>
          <a:p>
            <a:r>
              <a:rPr lang="ja-JP" altLang="en-US" dirty="0" smtClean="0"/>
              <a:t>色の選択肢ごとの増える領地のマスの数を計算し，</a:t>
            </a:r>
            <a:endParaRPr lang="en-US" altLang="ja-JP" dirty="0" smtClean="0"/>
          </a:p>
          <a:p>
            <a:r>
              <a:rPr kumimoji="1" lang="ja-JP" altLang="en-US" dirty="0" smtClean="0"/>
              <a:t>増えるマスの数が多いほど選択されやすくなる</a:t>
            </a:r>
            <a:endParaRPr kumimoji="1" lang="en-US" altLang="ja-JP" dirty="0" smtClean="0"/>
          </a:p>
          <a:p>
            <a:r>
              <a:rPr kumimoji="1" lang="ja-JP" altLang="en-US" dirty="0" smtClean="0"/>
              <a:t>ようにする．</a:t>
            </a:r>
            <a:endParaRPr kumimoji="1" lang="ja-JP" altLang="en-US" dirty="0"/>
          </a:p>
        </p:txBody>
      </p:sp>
      <p:sp>
        <p:nvSpPr>
          <p:cNvPr id="44" name="四角形: 角を丸くする 33">
            <a:extLst>
              <a:ext uri="{FF2B5EF4-FFF2-40B4-BE49-F238E27FC236}">
                <a16:creationId xmlns="" xmlns:a16="http://schemas.microsoft.com/office/drawing/2014/main"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aphicFrame>
        <p:nvGraphicFramePr>
          <p:cNvPr id="36" name="表 35"/>
          <p:cNvGraphicFramePr>
            <a:graphicFrameLocks noGrp="1"/>
          </p:cNvGraphicFramePr>
          <p:nvPr>
            <p:extLst>
              <p:ext uri="{D42A27DB-BD31-4B8C-83A1-F6EECF244321}">
                <p14:modId xmlns:p14="http://schemas.microsoft.com/office/powerpoint/2010/main" val="2739545680"/>
              </p:ext>
            </p:extLst>
          </p:nvPr>
        </p:nvGraphicFramePr>
        <p:xfrm>
          <a:off x="4838758" y="2685576"/>
          <a:ext cx="3528002" cy="1158240"/>
        </p:xfrm>
        <a:graphic>
          <a:graphicData uri="http://schemas.openxmlformats.org/drawingml/2006/table">
            <a:tbl>
              <a:tblPr firstRow="1" bandRow="1">
                <a:tableStyleId>{5940675A-B579-460E-94D1-54222C63F5DA}</a:tableStyleId>
              </a:tblPr>
              <a:tblGrid>
                <a:gridCol w="1170266"/>
                <a:gridCol w="589434"/>
                <a:gridCol w="589434"/>
                <a:gridCol w="589434"/>
                <a:gridCol w="589434"/>
              </a:tblGrid>
              <a:tr h="337375">
                <a:tc>
                  <a:txBody>
                    <a:bodyPr/>
                    <a:lstStyle/>
                    <a:p>
                      <a:endParaRPr kumimoji="1" lang="ja-JP" altLang="en-US" dirty="0"/>
                    </a:p>
                  </a:txBody>
                  <a:tcPr/>
                </a:tc>
                <a:tc>
                  <a:txBody>
                    <a:bodyPr/>
                    <a:lstStyle/>
                    <a:p>
                      <a:r>
                        <a:rPr kumimoji="1" lang="ja-JP" altLang="en-US" sz="2800" dirty="0" smtClean="0">
                          <a:solidFill>
                            <a:srgbClr val="FF0000"/>
                          </a:solidFill>
                        </a:rPr>
                        <a:t>赤</a:t>
                      </a:r>
                      <a:endParaRPr kumimoji="1" lang="ja-JP" altLang="en-US" sz="2800" dirty="0">
                        <a:solidFill>
                          <a:srgbClr val="FF0000"/>
                        </a:solidFill>
                      </a:endParaRPr>
                    </a:p>
                  </a:txBody>
                  <a:tcPr/>
                </a:tc>
                <a:tc>
                  <a:txBody>
                    <a:bodyPr/>
                    <a:lstStyle/>
                    <a:p>
                      <a:r>
                        <a:rPr kumimoji="1" lang="ja-JP" altLang="en-US" sz="2800" dirty="0" smtClean="0">
                          <a:solidFill>
                            <a:srgbClr val="00B050"/>
                          </a:solidFill>
                        </a:rPr>
                        <a:t>緑</a:t>
                      </a:r>
                      <a:endParaRPr kumimoji="1" lang="ja-JP" altLang="en-US" sz="2800" dirty="0">
                        <a:solidFill>
                          <a:srgbClr val="00B050"/>
                        </a:solidFill>
                      </a:endParaRPr>
                    </a:p>
                  </a:txBody>
                  <a:tcPr/>
                </a:tc>
                <a:tc>
                  <a:txBody>
                    <a:bodyPr/>
                    <a:lstStyle/>
                    <a:p>
                      <a:r>
                        <a:rPr kumimoji="1" lang="ja-JP" altLang="en-US" sz="2800" dirty="0" smtClean="0">
                          <a:solidFill>
                            <a:srgbClr val="7030A0"/>
                          </a:solidFill>
                        </a:rPr>
                        <a:t>紫</a:t>
                      </a:r>
                      <a:endParaRPr kumimoji="1" lang="ja-JP" altLang="en-US" sz="2800" dirty="0">
                        <a:solidFill>
                          <a:srgbClr val="7030A0"/>
                        </a:solidFill>
                      </a:endParaRPr>
                    </a:p>
                  </a:txBody>
                  <a:tcPr/>
                </a:tc>
                <a:tc>
                  <a:txBody>
                    <a:bodyPr/>
                    <a:lstStyle/>
                    <a:p>
                      <a:r>
                        <a:rPr kumimoji="1" lang="ja-JP" altLang="en-US" sz="2800" dirty="0" smtClean="0">
                          <a:solidFill>
                            <a:schemeClr val="accent1"/>
                          </a:solidFill>
                        </a:rPr>
                        <a:t>青</a:t>
                      </a:r>
                      <a:endParaRPr kumimoji="1" lang="ja-JP" altLang="en-US" sz="2800" dirty="0">
                        <a:solidFill>
                          <a:schemeClr val="accent1"/>
                        </a:solidFill>
                      </a:endParaRPr>
                    </a:p>
                  </a:txBody>
                  <a:tcPr/>
                </a:tc>
              </a:tr>
              <a:tr h="496140">
                <a:tc>
                  <a:txBody>
                    <a:bodyPr/>
                    <a:lstStyle/>
                    <a:p>
                      <a:r>
                        <a:rPr kumimoji="1" lang="ja-JP" altLang="en-US" sz="3200" dirty="0" smtClean="0"/>
                        <a:t>合計</a:t>
                      </a:r>
                      <a:endParaRPr kumimoji="1" lang="ja-JP" altLang="en-US" sz="3200" dirty="0"/>
                    </a:p>
                  </a:txBody>
                  <a:tcPr/>
                </a:tc>
                <a:tc>
                  <a:txBody>
                    <a:bodyPr/>
                    <a:lstStyle/>
                    <a:p>
                      <a:r>
                        <a:rPr kumimoji="1" lang="en-US" altLang="ja-JP" sz="3600" dirty="0" smtClean="0">
                          <a:solidFill>
                            <a:srgbClr val="FF0000"/>
                          </a:solidFill>
                        </a:rPr>
                        <a:t>4</a:t>
                      </a:r>
                      <a:endParaRPr kumimoji="1" lang="ja-JP" altLang="en-US" sz="3600" dirty="0">
                        <a:solidFill>
                          <a:srgbClr val="FF0000"/>
                        </a:solidFill>
                      </a:endParaRPr>
                    </a:p>
                  </a:txBody>
                  <a:tcPr/>
                </a:tc>
                <a:tc>
                  <a:txBody>
                    <a:bodyPr/>
                    <a:lstStyle/>
                    <a:p>
                      <a:r>
                        <a:rPr kumimoji="1" lang="en-US" altLang="ja-JP" sz="3600" dirty="0" smtClean="0">
                          <a:solidFill>
                            <a:srgbClr val="00B050"/>
                          </a:solidFill>
                        </a:rPr>
                        <a:t>3</a:t>
                      </a:r>
                      <a:endParaRPr kumimoji="1" lang="ja-JP" altLang="en-US" sz="3600" dirty="0">
                        <a:solidFill>
                          <a:srgbClr val="00B050"/>
                        </a:solidFill>
                      </a:endParaRPr>
                    </a:p>
                  </a:txBody>
                  <a:tcPr/>
                </a:tc>
                <a:tc>
                  <a:txBody>
                    <a:bodyPr/>
                    <a:lstStyle/>
                    <a:p>
                      <a:r>
                        <a:rPr kumimoji="1" lang="en-US" altLang="ja-JP" sz="3600" dirty="0" smtClean="0">
                          <a:solidFill>
                            <a:srgbClr val="7030A0"/>
                          </a:solidFill>
                        </a:rPr>
                        <a:t>2</a:t>
                      </a:r>
                      <a:endParaRPr kumimoji="1" lang="ja-JP" altLang="en-US" sz="3600" dirty="0">
                        <a:solidFill>
                          <a:srgbClr val="7030A0"/>
                        </a:solidFill>
                      </a:endParaRPr>
                    </a:p>
                  </a:txBody>
                  <a:tcPr/>
                </a:tc>
                <a:tc>
                  <a:txBody>
                    <a:bodyPr/>
                    <a:lstStyle/>
                    <a:p>
                      <a:r>
                        <a:rPr kumimoji="1" lang="en-US" altLang="ja-JP" sz="3600" dirty="0" smtClean="0">
                          <a:solidFill>
                            <a:schemeClr val="accent1"/>
                          </a:solidFill>
                        </a:rPr>
                        <a:t>1</a:t>
                      </a:r>
                      <a:endParaRPr kumimoji="1" lang="ja-JP" altLang="en-US" sz="3600" dirty="0">
                        <a:solidFill>
                          <a:schemeClr val="accent1"/>
                        </a:solidFill>
                      </a:endParaRPr>
                    </a:p>
                  </a:txBody>
                  <a:tcPr/>
                </a:tc>
              </a:tr>
            </a:tbl>
          </a:graphicData>
        </a:graphic>
      </p:graphicFrame>
    </p:spTree>
    <p:extLst>
      <p:ext uri="{BB962C8B-B14F-4D97-AF65-F5344CB8AC3E}">
        <p14:creationId xmlns:p14="http://schemas.microsoft.com/office/powerpoint/2010/main" val="1651653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今回の実験</a:t>
            </a:r>
          </a:p>
        </p:txBody>
      </p:sp>
      <p:sp>
        <p:nvSpPr>
          <p:cNvPr id="3" name="コンテンツ プレースホルダー 2"/>
          <p:cNvSpPr>
            <a:spLocks noGrp="1"/>
          </p:cNvSpPr>
          <p:nvPr>
            <p:ph idx="1"/>
          </p:nvPr>
        </p:nvSpPr>
        <p:spPr>
          <a:xfrm>
            <a:off x="822960" y="758815"/>
            <a:ext cx="7649832" cy="1749977"/>
          </a:xfrm>
        </p:spPr>
        <p:txBody>
          <a:bodyPr>
            <a:noAutofit/>
          </a:bodyPr>
          <a:lstStyle/>
          <a:p>
            <a:r>
              <a:rPr kumimoji="1" lang="ja-JP" altLang="en-US" dirty="0"/>
              <a:t>以下の条件で</a:t>
            </a:r>
            <a:r>
              <a:rPr kumimoji="1" lang="ja-JP" altLang="en-US" dirty="0">
                <a:solidFill>
                  <a:srgbClr val="00B050"/>
                </a:solidFill>
              </a:rPr>
              <a:t>プレイアウト数</a:t>
            </a:r>
            <a:r>
              <a:rPr kumimoji="1" lang="ja-JP" altLang="en-US" dirty="0"/>
              <a:t>を変えながら</a:t>
            </a:r>
            <a:endParaRPr kumimoji="1" lang="en-US" altLang="ja-JP" dirty="0"/>
          </a:p>
          <a:p>
            <a:r>
              <a:rPr kumimoji="1" lang="en-US" altLang="ja-JP" dirty="0"/>
              <a:t>500</a:t>
            </a:r>
            <a:r>
              <a:rPr kumimoji="1" lang="ja-JP" altLang="en-US" dirty="0"/>
              <a:t>種類の初期盤面に対して先手後手を交代して</a:t>
            </a:r>
            <a:r>
              <a:rPr kumimoji="1" lang="en-US" altLang="ja-JP" dirty="0"/>
              <a:t>1000</a:t>
            </a:r>
            <a:r>
              <a:rPr kumimoji="1" lang="ja-JP" altLang="en-US" dirty="0"/>
              <a:t>回ずつ対戦を行い</a:t>
            </a:r>
            <a:r>
              <a:rPr kumimoji="1" lang="ja-JP" altLang="en-US" dirty="0" smtClean="0"/>
              <a:t>，</a:t>
            </a:r>
            <a:r>
              <a:rPr kumimoji="1" lang="ja-JP" altLang="en-US" dirty="0" smtClean="0">
                <a:solidFill>
                  <a:srgbClr val="FF0000"/>
                </a:solidFill>
              </a:rPr>
              <a:t>ルーレットモンテカルロ法</a:t>
            </a:r>
            <a:r>
              <a:rPr kumimoji="1" lang="ja-JP" altLang="en-US" dirty="0">
                <a:solidFill>
                  <a:srgbClr val="FF0000"/>
                </a:solidFill>
              </a:rPr>
              <a:t>の勝率</a:t>
            </a:r>
            <a:r>
              <a:rPr kumimoji="1" lang="ja-JP" altLang="en-US" dirty="0"/>
              <a:t>を求めた．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mc:AlternateContent xmlns:mc="http://schemas.openxmlformats.org/markup-compatibility/2006" xmlns:a14="http://schemas.microsoft.com/office/drawing/2010/main">
        <mc:Choice Requires="a14">
          <p:graphicFrame>
            <p:nvGraphicFramePr>
              <p:cNvPr id="5" name="表 4"/>
              <p:cNvGraphicFramePr>
                <a:graphicFrameLocks noGrp="1"/>
              </p:cNvGraphicFramePr>
              <p:nvPr>
                <p:extLst>
                  <p:ext uri="{D42A27DB-BD31-4B8C-83A1-F6EECF244321}">
                    <p14:modId xmlns:p14="http://schemas.microsoft.com/office/powerpoint/2010/main" val="4106198427"/>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 xmlns:a16="http://schemas.microsoft.com/office/drawing/2014/main" val="20000"/>
                        </a:ext>
                      </a:extLst>
                    </a:gridCol>
                    <a:gridCol w="3048000">
                      <a:extLst>
                        <a:ext uri="{9D8B030D-6E8A-4147-A177-3AD203B41FA5}">
                          <a16:colId xmlns="" xmlns:a16="http://schemas.microsoft.com/office/drawing/2014/main" val="20001"/>
                        </a:ext>
                      </a:extLst>
                    </a:gridCol>
                  </a:tblGrid>
                  <a:tr h="365166">
                    <a:tc>
                      <a:txBody>
                        <a:bodyPr/>
                        <a:lstStyle/>
                        <a:p>
                          <a:pPr algn="ctr"/>
                          <a:r>
                            <a:rPr kumimoji="1" lang="ja-JP" altLang="en-US" sz="3200" b="0" dirty="0"/>
                            <a:t>グリッドのサイズ</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ja-JP" sz="3200" smtClean="0">
                                    <a:latin typeface="Cambria Math" panose="02040503050406030204" pitchFamily="18" charset="0"/>
                                  </a:rPr>
                                  <m:t>30</m:t>
                                </m:r>
                                <m:r>
                                  <a:rPr lang="en-US" altLang="ja-JP" sz="3200">
                                    <a:latin typeface="Cambria Math" panose="02040503050406030204" pitchFamily="18" charset="0"/>
                                  </a:rPr>
                                  <m:t>×30</m:t>
                                </m:r>
                              </m:oMath>
                            </m:oMathPara>
                          </a14:m>
                          <a:endParaRPr kumimoji="1" lang="en-US" altLang="ja-JP" sz="3200" dirty="0"/>
                        </a:p>
                      </a:txBody>
                      <a:tcPr/>
                    </a:tc>
                    <a:extLst>
                      <a:ext uri="{0D108BD9-81ED-4DB2-BD59-A6C34878D82A}">
                        <a16:rowId xmlns="" xmlns:a16="http://schemas.microsoft.com/office/drawing/2014/main" val="10000"/>
                      </a:ext>
                    </a:extLst>
                  </a:tr>
                  <a:tr h="389418">
                    <a:tc>
                      <a:txBody>
                        <a:bodyPr/>
                        <a:lstStyle/>
                        <a:p>
                          <a:pPr algn="ctr"/>
                          <a:r>
                            <a:rPr kumimoji="1" lang="ja-JP" altLang="en-US" sz="3200" dirty="0"/>
                            <a:t>色の数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3200" smtClean="0">
                                  <a:latin typeface="Cambria Math" panose="02040503050406030204" pitchFamily="18" charset="0"/>
                                </a:rPr>
                                <m:t>6</m:t>
                              </m:r>
                            </m:oMath>
                          </a14:m>
                          <a:r>
                            <a:rPr kumimoji="1" lang="ja-JP" altLang="en-US" sz="3200" dirty="0"/>
                            <a:t>色</a:t>
                          </a:r>
                          <a:endParaRPr kumimoji="1" lang="en-US" altLang="ja-JP" sz="3200" dirty="0"/>
                        </a:p>
                      </a:txBody>
                      <a:tcPr/>
                    </a:tc>
                    <a:extLst>
                      <a:ext uri="{0D108BD9-81ED-4DB2-BD59-A6C34878D82A}">
                        <a16:rowId xmlns="" xmlns:a16="http://schemas.microsoft.com/office/drawing/2014/main" val="10001"/>
                      </a:ext>
                    </a:extLst>
                  </a:tr>
                  <a:tr h="389418">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8</a:t>
                          </a:r>
                          <a:r>
                            <a:rPr kumimoji="1" lang="ja-JP" altLang="en-US" sz="3200" dirty="0"/>
                            <a:t>手読み</a:t>
                          </a:r>
                          <a:endParaRPr kumimoji="1" lang="en-US" altLang="ja-JP" sz="3200" dirty="0"/>
                        </a:p>
                      </a:txBody>
                      <a:tcPr/>
                    </a:tc>
                    <a:extLst>
                      <a:ext uri="{0D108BD9-81ED-4DB2-BD59-A6C34878D82A}">
                        <a16:rowId xmlns="" xmlns:a16="http://schemas.microsoft.com/office/drawing/2014/main" val="1759249878"/>
                      </a:ext>
                    </a:extLst>
                  </a:tr>
                </a:tbl>
              </a:graphicData>
            </a:graphic>
          </p:graphicFrame>
        </mc:Choice>
        <mc:Fallback xmlns="">
          <p:graphicFrame>
            <p:nvGraphicFramePr>
              <p:cNvPr id="5" name="表 4"/>
              <p:cNvGraphicFramePr>
                <a:graphicFrameLocks noGrp="1"/>
              </p:cNvGraphicFramePr>
              <p:nvPr>
                <p:extLst>
                  <p:ext uri="{D42A27DB-BD31-4B8C-83A1-F6EECF244321}">
                    <p14:modId xmlns:p14="http://schemas.microsoft.com/office/powerpoint/2010/main" val="4106198427"/>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 xmlns:a14="http://schemas.microsoft.com/office/drawing/2010/main" val="20000"/>
                        </a:ext>
                      </a:extLst>
                    </a:gridCol>
                    <a:gridCol w="3048000">
                      <a:extLst>
                        <a:ext uri="{9D8B030D-6E8A-4147-A177-3AD203B41FA5}">
                          <a16:colId xmlns:a16="http://schemas.microsoft.com/office/drawing/2014/main" xmlns="" xmlns:a14="http://schemas.microsoft.com/office/drawing/2010/main" val="20001"/>
                        </a:ext>
                      </a:extLst>
                    </a:gridCol>
                  </a:tblGrid>
                  <a:tr h="579120">
                    <a:tc>
                      <a:txBody>
                        <a:bodyPr/>
                        <a:lstStyle/>
                        <a:p>
                          <a:pPr algn="ctr"/>
                          <a:r>
                            <a:rPr kumimoji="1" lang="ja-JP" altLang="en-US" sz="3200" b="0" dirty="0"/>
                            <a:t>グリッドのサイズ</a:t>
                          </a:r>
                        </a:p>
                      </a:txBody>
                      <a:tcPr/>
                    </a:tc>
                    <a:tc>
                      <a:txBody>
                        <a:bodyPr/>
                        <a:lstStyle/>
                        <a:p>
                          <a:endParaRPr lang="ja-JP"/>
                        </a:p>
                      </a:txBody>
                      <a:tcPr>
                        <a:blipFill rotWithShape="0">
                          <a:blip r:embed="rId2"/>
                          <a:stretch>
                            <a:fillRect l="-100400" t="-16842" r="-600" b="-235789"/>
                          </a:stretch>
                        </a:blipFill>
                      </a:tcPr>
                    </a:tc>
                    <a:extLst>
                      <a:ext uri="{0D108BD9-81ED-4DB2-BD59-A6C34878D82A}">
                        <a16:rowId xmlns:a16="http://schemas.microsoft.com/office/drawing/2014/main" xmlns="" xmlns:a14="http://schemas.microsoft.com/office/drawing/2010/main" val="10000"/>
                      </a:ext>
                    </a:extLst>
                  </a:tr>
                  <a:tr h="579120">
                    <a:tc>
                      <a:txBody>
                        <a:bodyPr/>
                        <a:lstStyle/>
                        <a:p>
                          <a:pPr algn="ctr"/>
                          <a:r>
                            <a:rPr kumimoji="1" lang="ja-JP" altLang="en-US" sz="3200" dirty="0"/>
                            <a:t>色の数</a:t>
                          </a:r>
                        </a:p>
                      </a:txBody>
                      <a:tcPr/>
                    </a:tc>
                    <a:tc>
                      <a:txBody>
                        <a:bodyPr/>
                        <a:lstStyle/>
                        <a:p>
                          <a:endParaRPr lang="ja-JP"/>
                        </a:p>
                      </a:txBody>
                      <a:tcPr>
                        <a:blipFill rotWithShape="0">
                          <a:blip r:embed="rId2"/>
                          <a:stretch>
                            <a:fillRect l="-100400" t="-115625" r="-600" b="-133333"/>
                          </a:stretch>
                        </a:blipFill>
                      </a:tcPr>
                    </a:tc>
                    <a:extLst>
                      <a:ext uri="{0D108BD9-81ED-4DB2-BD59-A6C34878D82A}">
                        <a16:rowId xmlns:a16="http://schemas.microsoft.com/office/drawing/2014/main" xmlns="" xmlns:a14="http://schemas.microsoft.com/office/drawing/2010/main" val="10001"/>
                      </a:ext>
                    </a:extLst>
                  </a:tr>
                  <a:tr h="579120">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8</a:t>
                          </a:r>
                          <a:r>
                            <a:rPr kumimoji="1" lang="ja-JP" altLang="en-US" sz="3200" dirty="0"/>
                            <a:t>手読み</a:t>
                          </a:r>
                          <a:endParaRPr kumimoji="1" lang="en-US" altLang="ja-JP" sz="3200" dirty="0"/>
                        </a:p>
                      </a:txBody>
                      <a:tcPr/>
                    </a:tc>
                    <a:extLst>
                      <a:ext uri="{0D108BD9-81ED-4DB2-BD59-A6C34878D82A}">
                        <a16:rowId xmlns:a16="http://schemas.microsoft.com/office/drawing/2014/main" xmlns="" xmlns:a14="http://schemas.microsoft.com/office/drawing/2010/main" val="1759249878"/>
                      </a:ext>
                    </a:extLst>
                  </a:tr>
                </a:tbl>
              </a:graphicData>
            </a:graphic>
          </p:graphicFrame>
        </mc:Fallback>
      </mc:AlternateContent>
      <p:graphicFrame>
        <p:nvGraphicFramePr>
          <p:cNvPr id="8" name="表 7"/>
          <p:cNvGraphicFramePr>
            <a:graphicFrameLocks noGrp="1"/>
          </p:cNvGraphicFramePr>
          <p:nvPr>
            <p:extLst>
              <p:ext uri="{D42A27DB-BD31-4B8C-83A1-F6EECF244321}">
                <p14:modId xmlns:p14="http://schemas.microsoft.com/office/powerpoint/2010/main" val="3805325426"/>
              </p:ext>
            </p:extLst>
          </p:nvPr>
        </p:nvGraphicFramePr>
        <p:xfrm>
          <a:off x="1546859" y="4799258"/>
          <a:ext cx="6096000" cy="1828800"/>
        </p:xfrm>
        <a:graphic>
          <a:graphicData uri="http://schemas.openxmlformats.org/drawingml/2006/table">
            <a:tbl>
              <a:tblPr firstRow="1" bandRow="1">
                <a:tableStyleId>{16D9F66E-5EB9-4882-86FB-DCBF35E3C3E4}</a:tableStyleId>
              </a:tblPr>
              <a:tblGrid>
                <a:gridCol w="1604903">
                  <a:extLst>
                    <a:ext uri="{9D8B030D-6E8A-4147-A177-3AD203B41FA5}">
                      <a16:colId xmlns="" xmlns:a16="http://schemas.microsoft.com/office/drawing/2014/main" val="20000"/>
                    </a:ext>
                  </a:extLst>
                </a:gridCol>
                <a:gridCol w="4491097">
                  <a:extLst>
                    <a:ext uri="{9D8B030D-6E8A-4147-A177-3AD203B41FA5}">
                      <a16:colId xmlns="" xmlns:a16="http://schemas.microsoft.com/office/drawing/2014/main" val="200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dirty="0"/>
                        <a:t>CPU</a:t>
                      </a:r>
                    </a:p>
                  </a:txBody>
                  <a:tcPr/>
                </a:tc>
                <a:tc>
                  <a:txBody>
                    <a:bodyPr/>
                    <a:lstStyle/>
                    <a:p>
                      <a:r>
                        <a:rPr kumimoji="1" lang="en-US" altLang="ja-JP" sz="2400" b="0" dirty="0"/>
                        <a:t>Intel</a:t>
                      </a:r>
                      <a:r>
                        <a:rPr kumimoji="1" lang="en-US" altLang="ja-JP" sz="2400" b="0" baseline="0" dirty="0"/>
                        <a:t> Core i7-4770 CPU / 3.40GHz</a:t>
                      </a:r>
                      <a:endParaRPr kumimoji="1" lang="ja-JP" altLang="en-US" sz="2400" b="0" dirty="0"/>
                    </a:p>
                  </a:txBody>
                  <a:tcPr/>
                </a:tc>
                <a:extLst>
                  <a:ext uri="{0D108BD9-81ED-4DB2-BD59-A6C34878D82A}">
                    <a16:rowId xmlns=""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メモリ</a:t>
                      </a:r>
                      <a:endParaRPr kumimoji="1" lang="en-US" altLang="ja-JP" sz="2400" dirty="0"/>
                    </a:p>
                  </a:txBody>
                  <a:tcPr/>
                </a:tc>
                <a:tc>
                  <a:txBody>
                    <a:bodyPr/>
                    <a:lstStyle/>
                    <a:p>
                      <a:r>
                        <a:rPr kumimoji="1" lang="en-US" altLang="ja-JP" sz="2400" dirty="0"/>
                        <a:t>8.00GB</a:t>
                      </a:r>
                      <a:r>
                        <a:rPr kumimoji="1" lang="ja-JP" altLang="en-US" sz="2400" dirty="0"/>
                        <a:t>　</a:t>
                      </a:r>
                      <a:r>
                        <a:rPr kumimoji="1" lang="en-US" altLang="ja-JP" sz="2400" dirty="0"/>
                        <a:t>DDR3</a:t>
                      </a:r>
                      <a:endParaRPr kumimoji="1" lang="ja-JP" altLang="en-US" sz="2400" dirty="0"/>
                    </a:p>
                  </a:txBody>
                  <a:tcPr/>
                </a:tc>
                <a:extLst>
                  <a:ext uri="{0D108BD9-81ED-4DB2-BD59-A6C34878D82A}">
                    <a16:rowId xmlns=""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OS</a:t>
                      </a:r>
                    </a:p>
                  </a:txBody>
                  <a:tcPr/>
                </a:tc>
                <a:tc>
                  <a:txBody>
                    <a:bodyPr/>
                    <a:lstStyle/>
                    <a:p>
                      <a:r>
                        <a:rPr kumimoji="1" lang="en-US" altLang="ja-JP" sz="2400" dirty="0"/>
                        <a:t>Windows 10 Home</a:t>
                      </a:r>
                      <a:endParaRPr kumimoji="1" lang="ja-JP" altLang="en-US" sz="2400" dirty="0"/>
                    </a:p>
                  </a:txBody>
                  <a:tcPr/>
                </a:tc>
                <a:extLst>
                  <a:ext uri="{0D108BD9-81ED-4DB2-BD59-A6C34878D82A}">
                    <a16:rowId xmlns=""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コンパイラ</a:t>
                      </a:r>
                    </a:p>
                  </a:txBody>
                  <a:tcPr/>
                </a:tc>
                <a:tc>
                  <a:txBody>
                    <a:bodyPr/>
                    <a:lstStyle/>
                    <a:p>
                      <a:r>
                        <a:rPr kumimoji="1" lang="en-US" altLang="ja-JP" sz="2400" dirty="0"/>
                        <a:t>Visual</a:t>
                      </a:r>
                      <a:r>
                        <a:rPr kumimoji="1" lang="ja-JP" altLang="en-US" sz="2400" dirty="0"/>
                        <a:t> </a:t>
                      </a:r>
                      <a:r>
                        <a:rPr kumimoji="1" lang="en-US" altLang="ja-JP" sz="2400" dirty="0"/>
                        <a:t>Studio</a:t>
                      </a:r>
                      <a:r>
                        <a:rPr kumimoji="1" lang="ja-JP" altLang="en-US" sz="2400" dirty="0"/>
                        <a:t> </a:t>
                      </a:r>
                      <a:r>
                        <a:rPr kumimoji="1" lang="en-US" altLang="ja-JP" sz="2400" dirty="0"/>
                        <a:t>2017 Community</a:t>
                      </a:r>
                      <a:r>
                        <a:rPr kumimoji="1" lang="ja-JP" altLang="en-US" sz="2400" dirty="0"/>
                        <a:t> </a:t>
                      </a:r>
                    </a:p>
                  </a:txBody>
                  <a:tcPr/>
                </a:tc>
                <a:extLst>
                  <a:ext uri="{0D108BD9-81ED-4DB2-BD59-A6C34878D82A}">
                    <a16:rowId xmlns="" xmlns:a16="http://schemas.microsoft.com/office/drawing/2014/main" val="10003"/>
                  </a:ext>
                </a:extLst>
              </a:tr>
            </a:tbl>
          </a:graphicData>
        </a:graphic>
      </p:graphicFrame>
      <p:sp>
        <p:nvSpPr>
          <p:cNvPr id="9" name="テキスト ボックス 8"/>
          <p:cNvSpPr txBox="1"/>
          <p:nvPr/>
        </p:nvSpPr>
        <p:spPr>
          <a:xfrm>
            <a:off x="822959" y="4337593"/>
            <a:ext cx="1404675" cy="461665"/>
          </a:xfrm>
          <a:prstGeom prst="rect">
            <a:avLst/>
          </a:prstGeom>
          <a:noFill/>
        </p:spPr>
        <p:txBody>
          <a:bodyPr wrap="square" rtlCol="0">
            <a:spAutoFit/>
          </a:bodyPr>
          <a:lstStyle/>
          <a:p>
            <a:r>
              <a:rPr kumimoji="1" lang="ja-JP" altLang="en-US" sz="2400" dirty="0"/>
              <a:t>実験環境</a:t>
            </a:r>
          </a:p>
        </p:txBody>
      </p:sp>
    </p:spTree>
    <p:extLst>
      <p:ext uri="{BB962C8B-B14F-4D97-AF65-F5344CB8AC3E}">
        <p14:creationId xmlns:p14="http://schemas.microsoft.com/office/powerpoint/2010/main" val="419267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実験結果</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p:sp>
        <p:nvSpPr>
          <p:cNvPr id="6" name="コンテンツ プレースホルダー 2"/>
          <p:cNvSpPr>
            <a:spLocks noGrp="1"/>
          </p:cNvSpPr>
          <p:nvPr>
            <p:ph idx="1"/>
          </p:nvPr>
        </p:nvSpPr>
        <p:spPr>
          <a:xfrm>
            <a:off x="822959" y="758816"/>
            <a:ext cx="7543801" cy="875431"/>
          </a:xfrm>
        </p:spPr>
        <p:txBody>
          <a:bodyPr>
            <a:normAutofit/>
          </a:bodyPr>
          <a:lstStyle/>
          <a:p>
            <a:pPr marL="457200" indent="-457200">
              <a:buFont typeface="Arial" panose="020B0604020202020204" pitchFamily="34" charset="0"/>
              <a:buChar char="•"/>
            </a:pPr>
            <a:r>
              <a:rPr lang="ja-JP" altLang="en-US" dirty="0"/>
              <a:t>プレイアウト数</a:t>
            </a:r>
            <a:r>
              <a:rPr lang="en-US" altLang="ja-JP" dirty="0"/>
              <a:t>50</a:t>
            </a:r>
            <a:r>
              <a:rPr lang="ja-JP" altLang="en-US" dirty="0" smtClean="0"/>
              <a:t>回の段階でも</a:t>
            </a:r>
            <a:r>
              <a:rPr lang="ja-JP" altLang="en-US" dirty="0" smtClean="0">
                <a:solidFill>
                  <a:srgbClr val="FF0000"/>
                </a:solidFill>
              </a:rPr>
              <a:t>勝率が</a:t>
            </a:r>
            <a:r>
              <a:rPr lang="en-US" altLang="ja-JP" dirty="0" smtClean="0">
                <a:solidFill>
                  <a:srgbClr val="FF0000"/>
                </a:solidFill>
              </a:rPr>
              <a:t>5</a:t>
            </a:r>
            <a:r>
              <a:rPr lang="ja-JP" altLang="en-US" dirty="0" smtClean="0">
                <a:solidFill>
                  <a:srgbClr val="FF0000"/>
                </a:solidFill>
              </a:rPr>
              <a:t>割を超えていた</a:t>
            </a:r>
            <a:endParaRPr kumimoji="1" lang="ja-JP" altLang="en-US" dirty="0">
              <a:solidFill>
                <a:srgbClr val="FF0000"/>
              </a:solidFill>
            </a:endParaRPr>
          </a:p>
        </p:txBody>
      </p:sp>
      <p:sp>
        <p:nvSpPr>
          <p:cNvPr id="9" name="コンテンツ プレースホルダー 2"/>
          <p:cNvSpPr txBox="1">
            <a:spLocks/>
          </p:cNvSpPr>
          <p:nvPr/>
        </p:nvSpPr>
        <p:spPr>
          <a:xfrm>
            <a:off x="822954" y="1593073"/>
            <a:ext cx="8038943" cy="87543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a:t>プレイアウト数が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a:t>手読みに対するモンテカルロ法の勝率は収束していた</a:t>
            </a:r>
          </a:p>
        </p:txBody>
      </p:sp>
      <p:sp>
        <p:nvSpPr>
          <p:cNvPr id="10" name="テキスト ボックス 9"/>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4" name="テキスト ボックス 13"/>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sp>
        <p:nvSpPr>
          <p:cNvPr id="16" name="テキスト ボックス 15"/>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graphicFrame>
        <p:nvGraphicFramePr>
          <p:cNvPr id="15" name="グラフ 14"/>
          <p:cNvGraphicFramePr>
            <a:graphicFrameLocks/>
          </p:cNvGraphicFramePr>
          <p:nvPr>
            <p:extLst>
              <p:ext uri="{D42A27DB-BD31-4B8C-83A1-F6EECF244321}">
                <p14:modId xmlns:p14="http://schemas.microsoft.com/office/powerpoint/2010/main" val="1233671534"/>
              </p:ext>
            </p:extLst>
          </p:nvPr>
        </p:nvGraphicFramePr>
        <p:xfrm>
          <a:off x="1910281" y="3099901"/>
          <a:ext cx="5748951" cy="3165097"/>
        </p:xfrm>
        <a:graphic>
          <a:graphicData uri="http://schemas.openxmlformats.org/drawingml/2006/chart">
            <c:chart xmlns:c="http://schemas.openxmlformats.org/drawingml/2006/chart" xmlns:r="http://schemas.openxmlformats.org/officeDocument/2006/relationships" r:id="rId2"/>
          </a:graphicData>
        </a:graphic>
      </p:graphicFrame>
      <p:cxnSp>
        <p:nvCxnSpPr>
          <p:cNvPr id="20" name="直線コネクタ 19"/>
          <p:cNvCxnSpPr/>
          <p:nvPr/>
        </p:nvCxnSpPr>
        <p:spPr>
          <a:xfrm flipV="1">
            <a:off x="2905738" y="3607603"/>
            <a:ext cx="3758036" cy="0"/>
          </a:xfrm>
          <a:prstGeom prst="line">
            <a:avLst/>
          </a:prstGeom>
          <a:ln>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849604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考察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28</a:t>
            </a:fld>
            <a:endParaRPr lang="ja-JP" altLang="en-US" dirty="0"/>
          </a:p>
        </p:txBody>
      </p:sp>
      <p:sp>
        <p:nvSpPr>
          <p:cNvPr id="6" name="コンテンツ プレースホルダー 2"/>
          <p:cNvSpPr>
            <a:spLocks noGrp="1"/>
          </p:cNvSpPr>
          <p:nvPr>
            <p:ph idx="1"/>
          </p:nvPr>
        </p:nvSpPr>
        <p:spPr>
          <a:xfrm>
            <a:off x="822959" y="758816"/>
            <a:ext cx="7543801" cy="1009504"/>
          </a:xfrm>
        </p:spPr>
        <p:txBody>
          <a:bodyPr>
            <a:normAutofit/>
          </a:bodyPr>
          <a:lstStyle/>
          <a:p>
            <a:r>
              <a:rPr kumimoji="1" lang="ja-JP" altLang="en-US" dirty="0" smtClean="0"/>
              <a:t>ルーレット選択を行った場合，行わなかった場合に</a:t>
            </a:r>
            <a:endParaRPr kumimoji="1" lang="en-US" altLang="ja-JP" dirty="0" smtClean="0"/>
          </a:p>
          <a:p>
            <a:r>
              <a:rPr kumimoji="1" lang="ja-JP" altLang="en-US" dirty="0" smtClean="0"/>
              <a:t>比べて勝率が上がっている．</a:t>
            </a:r>
            <a:endParaRPr kumimoji="1" lang="ja-JP" altLang="en-US" dirty="0"/>
          </a:p>
        </p:txBody>
      </p:sp>
      <p:sp>
        <p:nvSpPr>
          <p:cNvPr id="10" name="テキスト ボックス 9"/>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4" name="テキスト ボックス 13"/>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sp>
        <p:nvSpPr>
          <p:cNvPr id="13" name="コンテンツ プレースホルダー 2">
            <a:extLst>
              <a:ext uri="{FF2B5EF4-FFF2-40B4-BE49-F238E27FC236}">
                <a16:creationId xmlns="" xmlns:a16="http://schemas.microsoft.com/office/drawing/2014/main" id="{8C9B2F6E-10F6-47BD-912D-B07D93D87698}"/>
              </a:ext>
            </a:extLst>
          </p:cNvPr>
          <p:cNvSpPr txBox="1">
            <a:spLocks/>
          </p:cNvSpPr>
          <p:nvPr/>
        </p:nvSpPr>
        <p:spPr>
          <a:xfrm>
            <a:off x="1145801" y="1641791"/>
            <a:ext cx="7220959"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15" name="下矢印 72">
            <a:extLst>
              <a:ext uri="{FF2B5EF4-FFF2-40B4-BE49-F238E27FC236}">
                <a16:creationId xmlns="" xmlns:a16="http://schemas.microsoft.com/office/drawing/2014/main" id="{9D5C5BD4-0A69-4FC6-AE18-E01F50F89DDF}"/>
              </a:ext>
            </a:extLst>
          </p:cNvPr>
          <p:cNvSpPr/>
          <p:nvPr/>
        </p:nvSpPr>
        <p:spPr>
          <a:xfrm rot="16200000">
            <a:off x="447579" y="195903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 xmlns:a16="http://schemas.microsoft.com/office/drawing/2014/main" id="{BBF40135-D7C6-48A3-9E6A-3F66E00A6FDC}"/>
              </a:ext>
            </a:extLst>
          </p:cNvPr>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graphicFrame>
        <p:nvGraphicFramePr>
          <p:cNvPr id="18" name="グラフ 17"/>
          <p:cNvGraphicFramePr>
            <a:graphicFrameLocks/>
          </p:cNvGraphicFramePr>
          <p:nvPr>
            <p:extLst>
              <p:ext uri="{D42A27DB-BD31-4B8C-83A1-F6EECF244321}">
                <p14:modId xmlns:p14="http://schemas.microsoft.com/office/powerpoint/2010/main" val="197545159"/>
              </p:ext>
            </p:extLst>
          </p:nvPr>
        </p:nvGraphicFramePr>
        <p:xfrm>
          <a:off x="1910280" y="3099900"/>
          <a:ext cx="5748951" cy="3165097"/>
        </p:xfrm>
        <a:graphic>
          <a:graphicData uri="http://schemas.openxmlformats.org/drawingml/2006/chart">
            <c:chart xmlns:c="http://schemas.openxmlformats.org/drawingml/2006/chart" xmlns:r="http://schemas.openxmlformats.org/officeDocument/2006/relationships" r:id="rId2"/>
          </a:graphicData>
        </a:graphic>
      </p:graphicFrame>
      <p:sp>
        <p:nvSpPr>
          <p:cNvPr id="19" name="二等辺三角形 18">
            <a:extLst>
              <a:ext uri="{FF2B5EF4-FFF2-40B4-BE49-F238E27FC236}">
                <a16:creationId xmlns="" xmlns:a16="http://schemas.microsoft.com/office/drawing/2014/main" id="{11D592AE-89A5-4D14-B11C-CCA625146E32}"/>
              </a:ext>
            </a:extLst>
          </p:cNvPr>
          <p:cNvSpPr/>
          <p:nvPr/>
        </p:nvSpPr>
        <p:spPr>
          <a:xfrm>
            <a:off x="5283929" y="4892546"/>
            <a:ext cx="287383" cy="243840"/>
          </a:xfrm>
          <a:prstGeom prst="triangle">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0" name="テキスト ボックス 19">
            <a:extLst>
              <a:ext uri="{FF2B5EF4-FFF2-40B4-BE49-F238E27FC236}">
                <a16:creationId xmlns="" xmlns:a16="http://schemas.microsoft.com/office/drawing/2014/main"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smtClean="0"/>
              <a:t>完全ランダム</a:t>
            </a:r>
            <a:endParaRPr kumimoji="1" lang="ja-JP" altLang="en-US" dirty="0"/>
          </a:p>
        </p:txBody>
      </p:sp>
      <p:sp>
        <p:nvSpPr>
          <p:cNvPr id="21" name="楕円 5">
            <a:extLst>
              <a:ext uri="{FF2B5EF4-FFF2-40B4-BE49-F238E27FC236}">
                <a16:creationId xmlns="" xmlns:a16="http://schemas.microsoft.com/office/drawing/2014/main" id="{F70F1D20-AA9C-4123-A3B8-76B1B189FC52}"/>
              </a:ext>
            </a:extLst>
          </p:cNvPr>
          <p:cNvSpPr/>
          <p:nvPr/>
        </p:nvSpPr>
        <p:spPr>
          <a:xfrm>
            <a:off x="5301890" y="5296814"/>
            <a:ext cx="251460" cy="262928"/>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 xmlns:a16="http://schemas.microsoft.com/office/drawing/2014/main"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smtClean="0"/>
              <a:t>ルーレット有り</a:t>
            </a:r>
            <a:endParaRPr kumimoji="1" lang="ja-JP" altLang="en-US" dirty="0"/>
          </a:p>
        </p:txBody>
      </p:sp>
      <p:sp>
        <p:nvSpPr>
          <p:cNvPr id="23" name="コンテンツ プレースホルダー 2"/>
          <p:cNvSpPr txBox="1">
            <a:spLocks/>
          </p:cNvSpPr>
          <p:nvPr/>
        </p:nvSpPr>
        <p:spPr>
          <a:xfrm>
            <a:off x="822958" y="1869376"/>
            <a:ext cx="7543801" cy="495716"/>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ルーレット選択によって</a:t>
            </a:r>
            <a:r>
              <a:rPr lang="ja-JP" altLang="en-US" dirty="0" smtClean="0">
                <a:solidFill>
                  <a:srgbClr val="FF0000"/>
                </a:solidFill>
              </a:rPr>
              <a:t>勝率を上げられる</a:t>
            </a:r>
            <a:endParaRPr lang="ja-JP" altLang="en-US" dirty="0">
              <a:solidFill>
                <a:srgbClr val="FF0000"/>
              </a:solidFill>
            </a:endParaRPr>
          </a:p>
        </p:txBody>
      </p:sp>
    </p:spTree>
    <p:extLst>
      <p:ext uri="{BB962C8B-B14F-4D97-AF65-F5344CB8AC3E}">
        <p14:creationId xmlns:p14="http://schemas.microsoft.com/office/powerpoint/2010/main" val="156254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コンテンツ プレースホルダー 2"/>
          <p:cNvSpPr>
            <a:spLocks noGrp="1"/>
          </p:cNvSpPr>
          <p:nvPr>
            <p:ph idx="1"/>
          </p:nvPr>
        </p:nvSpPr>
        <p:spPr>
          <a:xfrm>
            <a:off x="822959" y="753893"/>
            <a:ext cx="7759726" cy="480131"/>
          </a:xfrm>
        </p:spPr>
        <p:txBody>
          <a:bodyPr>
            <a:spAutoFit/>
          </a:bodyPr>
          <a:lstStyle/>
          <a:p>
            <a:r>
              <a:rPr kumimoji="1" lang="ja-JP" altLang="en-US" dirty="0" smtClean="0"/>
              <a:t>ルーレットを用意するためには時間がかかる．</a:t>
            </a:r>
            <a:endParaRPr kumimoji="1" lang="ja-JP" altLang="en-US" dirty="0"/>
          </a:p>
        </p:txBody>
      </p:sp>
      <p:sp>
        <p:nvSpPr>
          <p:cNvPr id="2" name="タイトル 1"/>
          <p:cNvSpPr>
            <a:spLocks noGrp="1"/>
          </p:cNvSpPr>
          <p:nvPr>
            <p:ph type="title"/>
          </p:nvPr>
        </p:nvSpPr>
        <p:spPr/>
        <p:txBody>
          <a:bodyPr>
            <a:noAutofit/>
          </a:bodyPr>
          <a:lstStyle/>
          <a:p>
            <a:r>
              <a:rPr kumimoji="1" lang="ja-JP" altLang="en-US" dirty="0" smtClean="0"/>
              <a:t>ルーレット選択のデメリット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29</a:t>
            </a:fld>
            <a:endParaRPr lang="ja-JP" altLang="en-US"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10" name="グラフ 9"/>
          <p:cNvGraphicFramePr/>
          <p:nvPr>
            <p:extLst/>
          </p:nvPr>
        </p:nvGraphicFramePr>
        <p:xfrm>
          <a:off x="5246618" y="3226062"/>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11" name="右矢印 10"/>
          <p:cNvSpPr/>
          <p:nvPr/>
        </p:nvSpPr>
        <p:spPr>
          <a:xfrm>
            <a:off x="4183268" y="4522890"/>
            <a:ext cx="805758" cy="706170"/>
          </a:xfrm>
          <a:prstGeom prst="rightArrow">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2" name="下矢印 11"/>
          <p:cNvSpPr/>
          <p:nvPr/>
        </p:nvSpPr>
        <p:spPr>
          <a:xfrm>
            <a:off x="6688131" y="4356703"/>
            <a:ext cx="242603" cy="1081205"/>
          </a:xfrm>
          <a:prstGeom prst="downArrow">
            <a:avLst/>
          </a:prstGeom>
          <a:solidFill>
            <a:schemeClr val="bg1"/>
          </a:solidFill>
          <a:ln>
            <a:solidFill>
              <a:schemeClr val="tx1"/>
            </a:solidFill>
          </a:ln>
        </p:spPr>
        <p:txBody>
          <a:bodyPr wrap="square" rtlCol="0" anchor="ctr">
            <a:noAutofit/>
          </a:bodyPr>
          <a:lstStyle/>
          <a:p>
            <a:pPr algn="ctr"/>
            <a:endParaRPr kumimoji="1" lang="ja-JP" altLang="en-US" sz="2800" dirty="0" smtClean="0"/>
          </a:p>
        </p:txBody>
      </p:sp>
      <p:sp>
        <p:nvSpPr>
          <p:cNvPr id="44" name="四角形: 角を丸くする 33">
            <a:extLst>
              <a:ext uri="{FF2B5EF4-FFF2-40B4-BE49-F238E27FC236}">
                <a16:creationId xmlns="" xmlns:a16="http://schemas.microsoft.com/office/drawing/2014/main"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6" name="コンテンツ プレースホルダー 2"/>
          <p:cNvSpPr txBox="1">
            <a:spLocks/>
          </p:cNvSpPr>
          <p:nvPr/>
        </p:nvSpPr>
        <p:spPr>
          <a:xfrm>
            <a:off x="822959" y="1218785"/>
            <a:ext cx="7759726" cy="86793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smtClean="0"/>
              <a:t>1</a:t>
            </a:r>
            <a:r>
              <a:rPr lang="ja-JP" altLang="en-US" dirty="0" smtClean="0"/>
              <a:t>手進めるたびに，色ごとに自分の領地が何マス増えるのかを計算する必要がある．</a:t>
            </a:r>
            <a:endParaRPr lang="ja-JP" altLang="en-US" dirty="0"/>
          </a:p>
        </p:txBody>
      </p:sp>
    </p:spTree>
    <p:extLst>
      <p:ext uri="{BB962C8B-B14F-4D97-AF65-F5344CB8AC3E}">
        <p14:creationId xmlns:p14="http://schemas.microsoft.com/office/powerpoint/2010/main" val="361890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r>
              <a:rPr lang="ja-JP" altLang="en-US" dirty="0"/>
              <a:t>同じグリッドでも，操作の仕方によって手数が変わる．</a:t>
            </a:r>
            <a:endParaRPr lang="en-US" altLang="ja-JP" dirty="0"/>
          </a:p>
          <a:p>
            <a:r>
              <a:rPr lang="ja-JP" altLang="en-US" dirty="0"/>
              <a:t>　→最小の手数を求めたい</a:t>
            </a:r>
          </a:p>
        </p:txBody>
      </p:sp>
      <p:sp>
        <p:nvSpPr>
          <p:cNvPr id="8" name="正方形/長方形 7">
            <a:extLst>
              <a:ext uri="{FF2B5EF4-FFF2-40B4-BE49-F238E27FC236}">
                <a16:creationId xmlns="" xmlns:a16="http://schemas.microsoft.com/office/drawing/2014/main"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 xmlns:a16="http://schemas.microsoft.com/office/drawing/2014/main"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 xmlns:a16="http://schemas.microsoft.com/office/drawing/2014/main"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 xmlns:a16="http://schemas.microsoft.com/office/drawing/2014/main"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 xmlns:a16="http://schemas.microsoft.com/office/drawing/2014/main"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 xmlns:a16="http://schemas.microsoft.com/office/drawing/2014/main"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 xmlns:a16="http://schemas.microsoft.com/office/drawing/2014/main"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Tree>
    <p:extLst>
      <p:ext uri="{BB962C8B-B14F-4D97-AF65-F5344CB8AC3E}">
        <p14:creationId xmlns:p14="http://schemas.microsoft.com/office/powerpoint/2010/main" val="6909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endParaRPr kumimoji="1" lang="ja-JP" altLang="en-US" dirty="0"/>
          </a:p>
        </p:txBody>
      </p:sp>
      <p:sp>
        <p:nvSpPr>
          <p:cNvPr id="3" name="コンテンツ プレースホルダー 2"/>
          <p:cNvSpPr>
            <a:spLocks noGrp="1"/>
          </p:cNvSpPr>
          <p:nvPr>
            <p:ph idx="1"/>
          </p:nvPr>
        </p:nvSpPr>
        <p:spPr>
          <a:xfrm>
            <a:off x="822960" y="758815"/>
            <a:ext cx="7649832" cy="1958874"/>
          </a:xfrm>
        </p:spPr>
        <p:txBody>
          <a:bodyPr>
            <a:noAutofit/>
          </a:bodyPr>
          <a:lstStyle/>
          <a:p>
            <a:r>
              <a:rPr kumimoji="1" lang="ja-JP" altLang="en-US" dirty="0"/>
              <a:t>以下の条件でプレイアウト数を変えながら</a:t>
            </a:r>
            <a:endParaRPr kumimoji="1" lang="en-US" altLang="ja-JP" dirty="0"/>
          </a:p>
          <a:p>
            <a:r>
              <a:rPr kumimoji="1" lang="en-US" altLang="ja-JP" dirty="0"/>
              <a:t>500</a:t>
            </a:r>
            <a:r>
              <a:rPr kumimoji="1" lang="ja-JP" altLang="en-US" dirty="0"/>
              <a:t>種類の初期盤面に</a:t>
            </a:r>
            <a:r>
              <a:rPr kumimoji="1" lang="ja-JP" altLang="en-US" dirty="0" smtClean="0"/>
              <a:t>対して，</a:t>
            </a:r>
            <a:r>
              <a:rPr kumimoji="1" lang="ja-JP" altLang="en-US" dirty="0" smtClean="0">
                <a:solidFill>
                  <a:srgbClr val="FF0000"/>
                </a:solidFill>
              </a:rPr>
              <a:t>盤面を受け取って</a:t>
            </a:r>
            <a:endParaRPr kumimoji="1" lang="en-US" altLang="ja-JP" dirty="0" smtClean="0">
              <a:solidFill>
                <a:srgbClr val="FF0000"/>
              </a:solidFill>
            </a:endParaRPr>
          </a:p>
          <a:p>
            <a:r>
              <a:rPr kumimoji="1" lang="ja-JP" altLang="en-US" dirty="0" smtClean="0">
                <a:solidFill>
                  <a:srgbClr val="FF0000"/>
                </a:solidFill>
              </a:rPr>
              <a:t>から出力を行うまでの時間</a:t>
            </a:r>
            <a:r>
              <a:rPr kumimoji="1" lang="ja-JP" altLang="en-US" dirty="0" smtClean="0"/>
              <a:t>を計測し，ルーレット</a:t>
            </a:r>
            <a:endParaRPr kumimoji="1" lang="en-US" altLang="ja-JP" dirty="0" smtClean="0"/>
          </a:p>
          <a:p>
            <a:r>
              <a:rPr kumimoji="1" lang="ja-JP" altLang="en-US" dirty="0" smtClean="0"/>
              <a:t>選択を行わなかった場合と比較した．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30</a:t>
            </a:fld>
            <a:endParaRPr lang="ja-JP" altLang="en-US" dirty="0"/>
          </a:p>
        </p:txBody>
      </p:sp>
      <mc:AlternateContent xmlns:mc="http://schemas.openxmlformats.org/markup-compatibility/2006" xmlns:a14="http://schemas.microsoft.com/office/drawing/2010/main">
        <mc:Choice Requires="a14">
          <p:graphicFrame>
            <p:nvGraphicFramePr>
              <p:cNvPr id="5" name="表 4"/>
              <p:cNvGraphicFramePr>
                <a:graphicFrameLocks noGrp="1"/>
              </p:cNvGraphicFramePr>
              <p:nvPr>
                <p:extLst>
                  <p:ext uri="{D42A27DB-BD31-4B8C-83A1-F6EECF244321}">
                    <p14:modId xmlns:p14="http://schemas.microsoft.com/office/powerpoint/2010/main" val="1921853479"/>
                  </p:ext>
                </p:extLst>
              </p:nvPr>
            </p:nvGraphicFramePr>
            <p:xfrm>
              <a:off x="1560513" y="2948521"/>
              <a:ext cx="6096000" cy="1158240"/>
            </p:xfrm>
            <a:graphic>
              <a:graphicData uri="http://schemas.openxmlformats.org/drawingml/2006/table">
                <a:tbl>
                  <a:tblPr firstRow="1" bandRow="1">
                    <a:tableStyleId>{69CF1AB2-1976-4502-BF36-3FF5EA218861}</a:tableStyleId>
                  </a:tblPr>
                  <a:tblGrid>
                    <a:gridCol w="3048000">
                      <a:extLst>
                        <a:ext uri="{9D8B030D-6E8A-4147-A177-3AD203B41FA5}">
                          <a16:colId xmlns="" xmlns:a16="http://schemas.microsoft.com/office/drawing/2014/main" val="20000"/>
                        </a:ext>
                      </a:extLst>
                    </a:gridCol>
                    <a:gridCol w="3048000">
                      <a:extLst>
                        <a:ext uri="{9D8B030D-6E8A-4147-A177-3AD203B41FA5}">
                          <a16:colId xmlns="" xmlns:a16="http://schemas.microsoft.com/office/drawing/2014/main" val="20001"/>
                        </a:ext>
                      </a:extLst>
                    </a:gridCol>
                  </a:tblGrid>
                  <a:tr h="365166">
                    <a:tc>
                      <a:txBody>
                        <a:bodyPr/>
                        <a:lstStyle/>
                        <a:p>
                          <a:pPr algn="ctr"/>
                          <a:r>
                            <a:rPr kumimoji="1" lang="ja-JP" altLang="en-US" sz="3200" b="0" dirty="0"/>
                            <a:t>グリッドのサイズ</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ja-JP" sz="3200" smtClean="0">
                                    <a:latin typeface="Cambria Math" panose="02040503050406030204" pitchFamily="18" charset="0"/>
                                  </a:rPr>
                                  <m:t>30</m:t>
                                </m:r>
                                <m:r>
                                  <a:rPr lang="en-US" altLang="ja-JP" sz="3200">
                                    <a:latin typeface="Cambria Math" panose="02040503050406030204" pitchFamily="18" charset="0"/>
                                  </a:rPr>
                                  <m:t>×30</m:t>
                                </m:r>
                              </m:oMath>
                            </m:oMathPara>
                          </a14:m>
                          <a:endParaRPr kumimoji="1" lang="en-US" altLang="ja-JP" sz="3200" dirty="0"/>
                        </a:p>
                      </a:txBody>
                      <a:tcPr/>
                    </a:tc>
                    <a:extLst>
                      <a:ext uri="{0D108BD9-81ED-4DB2-BD59-A6C34878D82A}">
                        <a16:rowId xmlns="" xmlns:a16="http://schemas.microsoft.com/office/drawing/2014/main" val="10000"/>
                      </a:ext>
                    </a:extLst>
                  </a:tr>
                  <a:tr h="389418">
                    <a:tc>
                      <a:txBody>
                        <a:bodyPr/>
                        <a:lstStyle/>
                        <a:p>
                          <a:pPr algn="ctr"/>
                          <a:r>
                            <a:rPr kumimoji="1" lang="ja-JP" altLang="en-US" sz="3200" dirty="0"/>
                            <a:t>色の数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3200" smtClean="0">
                                  <a:latin typeface="Cambria Math" panose="02040503050406030204" pitchFamily="18" charset="0"/>
                                </a:rPr>
                                <m:t>6</m:t>
                              </m:r>
                            </m:oMath>
                          </a14:m>
                          <a:r>
                            <a:rPr kumimoji="1" lang="ja-JP" altLang="en-US" sz="3200" dirty="0"/>
                            <a:t>色</a:t>
                          </a:r>
                          <a:endParaRPr kumimoji="1" lang="en-US" altLang="ja-JP" sz="3200" dirty="0"/>
                        </a:p>
                      </a:txBody>
                      <a:tcPr/>
                    </a:tc>
                    <a:extLst>
                      <a:ext uri="{0D108BD9-81ED-4DB2-BD59-A6C34878D82A}">
                        <a16:rowId xmlns="" xmlns:a16="http://schemas.microsoft.com/office/drawing/2014/main" val="10001"/>
                      </a:ext>
                    </a:extLst>
                  </a:tr>
                </a:tbl>
              </a:graphicData>
            </a:graphic>
          </p:graphicFrame>
        </mc:Choice>
        <mc:Fallback xmlns="">
          <p:graphicFrame>
            <p:nvGraphicFramePr>
              <p:cNvPr id="5" name="表 4"/>
              <p:cNvGraphicFramePr>
                <a:graphicFrameLocks noGrp="1"/>
              </p:cNvGraphicFramePr>
              <p:nvPr>
                <p:extLst>
                  <p:ext uri="{D42A27DB-BD31-4B8C-83A1-F6EECF244321}">
                    <p14:modId xmlns:p14="http://schemas.microsoft.com/office/powerpoint/2010/main" val="1921853479"/>
                  </p:ext>
                </p:extLst>
              </p:nvPr>
            </p:nvGraphicFramePr>
            <p:xfrm>
              <a:off x="1560513" y="2948521"/>
              <a:ext cx="6096000" cy="1158240"/>
            </p:xfrm>
            <a:graphic>
              <a:graphicData uri="http://schemas.openxmlformats.org/drawingml/2006/table">
                <a:tbl>
                  <a:tblPr firstRow="1" bandRow="1">
                    <a:tableStyleId>{69CF1AB2-1976-4502-BF36-3FF5EA218861}</a:tableStyleId>
                  </a:tblPr>
                  <a:tblGrid>
                    <a:gridCol w="3048000">
                      <a:extLst>
                        <a:ext uri="{9D8B030D-6E8A-4147-A177-3AD203B41FA5}">
                          <a16:colId xmlns="" xmlns:a16="http://schemas.microsoft.com/office/drawing/2014/main" xmlns:a14="http://schemas.microsoft.com/office/drawing/2010/main" val="20000"/>
                        </a:ext>
                      </a:extLst>
                    </a:gridCol>
                    <a:gridCol w="3048000">
                      <a:extLst>
                        <a:ext uri="{9D8B030D-6E8A-4147-A177-3AD203B41FA5}">
                          <a16:colId xmlns="" xmlns:a16="http://schemas.microsoft.com/office/drawing/2014/main" xmlns:a14="http://schemas.microsoft.com/office/drawing/2010/main" val="20001"/>
                        </a:ext>
                      </a:extLst>
                    </a:gridCol>
                  </a:tblGrid>
                  <a:tr h="579120">
                    <a:tc>
                      <a:txBody>
                        <a:bodyPr/>
                        <a:lstStyle/>
                        <a:p>
                          <a:pPr algn="ctr"/>
                          <a:r>
                            <a:rPr kumimoji="1" lang="ja-JP" altLang="en-US" sz="3200" b="0" dirty="0"/>
                            <a:t>グリッドのサイズ</a:t>
                          </a:r>
                        </a:p>
                      </a:txBody>
                      <a:tcPr/>
                    </a:tc>
                    <a:tc>
                      <a:txBody>
                        <a:bodyPr/>
                        <a:lstStyle/>
                        <a:p>
                          <a:endParaRPr lang="ja-JP"/>
                        </a:p>
                      </a:txBody>
                      <a:tcPr>
                        <a:blipFill rotWithShape="0">
                          <a:blip r:embed="rId2"/>
                          <a:stretch>
                            <a:fillRect l="-100400" t="-16667" r="-600" b="-129167"/>
                          </a:stretch>
                        </a:blipFill>
                      </a:tcPr>
                    </a:tc>
                    <a:extLst>
                      <a:ext uri="{0D108BD9-81ED-4DB2-BD59-A6C34878D82A}">
                        <a16:rowId xmlns="" xmlns:a16="http://schemas.microsoft.com/office/drawing/2014/main" xmlns:a14="http://schemas.microsoft.com/office/drawing/2010/main" val="10000"/>
                      </a:ext>
                    </a:extLst>
                  </a:tr>
                  <a:tr h="579120">
                    <a:tc>
                      <a:txBody>
                        <a:bodyPr/>
                        <a:lstStyle/>
                        <a:p>
                          <a:pPr algn="ctr"/>
                          <a:r>
                            <a:rPr kumimoji="1" lang="ja-JP" altLang="en-US" sz="3200" dirty="0"/>
                            <a:t>色の数</a:t>
                          </a:r>
                        </a:p>
                      </a:txBody>
                      <a:tcPr/>
                    </a:tc>
                    <a:tc>
                      <a:txBody>
                        <a:bodyPr/>
                        <a:lstStyle/>
                        <a:p>
                          <a:endParaRPr lang="ja-JP"/>
                        </a:p>
                      </a:txBody>
                      <a:tcPr>
                        <a:blipFill rotWithShape="0">
                          <a:blip r:embed="rId2"/>
                          <a:stretch>
                            <a:fillRect l="-100400" t="-117895" r="-600" b="-30526"/>
                          </a:stretch>
                        </a:blipFill>
                      </a:tcPr>
                    </a:tc>
                    <a:extLst>
                      <a:ext uri="{0D108BD9-81ED-4DB2-BD59-A6C34878D82A}">
                        <a16:rowId xmlns="" xmlns:a16="http://schemas.microsoft.com/office/drawing/2014/main" xmlns:a14="http://schemas.microsoft.com/office/drawing/2010/main" val="10001"/>
                      </a:ext>
                    </a:extLst>
                  </a:tr>
                </a:tbl>
              </a:graphicData>
            </a:graphic>
          </p:graphicFrame>
        </mc:Fallback>
      </mc:AlternateContent>
      <p:graphicFrame>
        <p:nvGraphicFramePr>
          <p:cNvPr id="8" name="表 7"/>
          <p:cNvGraphicFramePr>
            <a:graphicFrameLocks noGrp="1"/>
          </p:cNvGraphicFramePr>
          <p:nvPr>
            <p:extLst/>
          </p:nvPr>
        </p:nvGraphicFramePr>
        <p:xfrm>
          <a:off x="1546859" y="4799258"/>
          <a:ext cx="6096000" cy="1828800"/>
        </p:xfrm>
        <a:graphic>
          <a:graphicData uri="http://schemas.openxmlformats.org/drawingml/2006/table">
            <a:tbl>
              <a:tblPr firstRow="1" bandRow="1">
                <a:tableStyleId>{16D9F66E-5EB9-4882-86FB-DCBF35E3C3E4}</a:tableStyleId>
              </a:tblPr>
              <a:tblGrid>
                <a:gridCol w="1604903">
                  <a:extLst>
                    <a:ext uri="{9D8B030D-6E8A-4147-A177-3AD203B41FA5}">
                      <a16:colId xmlns="" xmlns:a16="http://schemas.microsoft.com/office/drawing/2014/main" val="20000"/>
                    </a:ext>
                  </a:extLst>
                </a:gridCol>
                <a:gridCol w="4491097">
                  <a:extLst>
                    <a:ext uri="{9D8B030D-6E8A-4147-A177-3AD203B41FA5}">
                      <a16:colId xmlns="" xmlns:a16="http://schemas.microsoft.com/office/drawing/2014/main" val="200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dirty="0"/>
                        <a:t>CPU</a:t>
                      </a:r>
                    </a:p>
                  </a:txBody>
                  <a:tcPr/>
                </a:tc>
                <a:tc>
                  <a:txBody>
                    <a:bodyPr/>
                    <a:lstStyle/>
                    <a:p>
                      <a:r>
                        <a:rPr kumimoji="1" lang="en-US" altLang="ja-JP" sz="2400" b="0" dirty="0"/>
                        <a:t>Intel</a:t>
                      </a:r>
                      <a:r>
                        <a:rPr kumimoji="1" lang="en-US" altLang="ja-JP" sz="2400" b="0" baseline="0" dirty="0"/>
                        <a:t> Core i7-4770 CPU / 3.40GHz</a:t>
                      </a:r>
                      <a:endParaRPr kumimoji="1" lang="ja-JP" altLang="en-US" sz="2400" b="0" dirty="0"/>
                    </a:p>
                  </a:txBody>
                  <a:tcPr/>
                </a:tc>
                <a:extLst>
                  <a:ext uri="{0D108BD9-81ED-4DB2-BD59-A6C34878D82A}">
                    <a16:rowId xmlns=""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メモリ</a:t>
                      </a:r>
                      <a:endParaRPr kumimoji="1" lang="en-US" altLang="ja-JP" sz="2400" dirty="0"/>
                    </a:p>
                  </a:txBody>
                  <a:tcPr/>
                </a:tc>
                <a:tc>
                  <a:txBody>
                    <a:bodyPr/>
                    <a:lstStyle/>
                    <a:p>
                      <a:r>
                        <a:rPr kumimoji="1" lang="en-US" altLang="ja-JP" sz="2400" dirty="0"/>
                        <a:t>8.00GB</a:t>
                      </a:r>
                      <a:r>
                        <a:rPr kumimoji="1" lang="ja-JP" altLang="en-US" sz="2400" dirty="0"/>
                        <a:t>　</a:t>
                      </a:r>
                      <a:r>
                        <a:rPr kumimoji="1" lang="en-US" altLang="ja-JP" sz="2400" dirty="0"/>
                        <a:t>DDR3</a:t>
                      </a:r>
                      <a:endParaRPr kumimoji="1" lang="ja-JP" altLang="en-US" sz="2400" dirty="0"/>
                    </a:p>
                  </a:txBody>
                  <a:tcPr/>
                </a:tc>
                <a:extLst>
                  <a:ext uri="{0D108BD9-81ED-4DB2-BD59-A6C34878D82A}">
                    <a16:rowId xmlns=""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OS</a:t>
                      </a:r>
                    </a:p>
                  </a:txBody>
                  <a:tcPr/>
                </a:tc>
                <a:tc>
                  <a:txBody>
                    <a:bodyPr/>
                    <a:lstStyle/>
                    <a:p>
                      <a:r>
                        <a:rPr kumimoji="1" lang="en-US" altLang="ja-JP" sz="2400" dirty="0"/>
                        <a:t>Windows 10 Home</a:t>
                      </a:r>
                      <a:endParaRPr kumimoji="1" lang="ja-JP" altLang="en-US" sz="2400" dirty="0"/>
                    </a:p>
                  </a:txBody>
                  <a:tcPr/>
                </a:tc>
                <a:extLst>
                  <a:ext uri="{0D108BD9-81ED-4DB2-BD59-A6C34878D82A}">
                    <a16:rowId xmlns=""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コンパイラ</a:t>
                      </a:r>
                    </a:p>
                  </a:txBody>
                  <a:tcPr/>
                </a:tc>
                <a:tc>
                  <a:txBody>
                    <a:bodyPr/>
                    <a:lstStyle/>
                    <a:p>
                      <a:r>
                        <a:rPr kumimoji="1" lang="en-US" altLang="ja-JP" sz="2400" dirty="0"/>
                        <a:t>Visual</a:t>
                      </a:r>
                      <a:r>
                        <a:rPr kumimoji="1" lang="ja-JP" altLang="en-US" sz="2400" dirty="0"/>
                        <a:t> </a:t>
                      </a:r>
                      <a:r>
                        <a:rPr kumimoji="1" lang="en-US" altLang="ja-JP" sz="2400" dirty="0"/>
                        <a:t>Studio</a:t>
                      </a:r>
                      <a:r>
                        <a:rPr kumimoji="1" lang="ja-JP" altLang="en-US" sz="2400" dirty="0"/>
                        <a:t> </a:t>
                      </a:r>
                      <a:r>
                        <a:rPr kumimoji="1" lang="en-US" altLang="ja-JP" sz="2400" dirty="0"/>
                        <a:t>2017 Community</a:t>
                      </a:r>
                      <a:r>
                        <a:rPr kumimoji="1" lang="ja-JP" altLang="en-US" sz="2400" dirty="0"/>
                        <a:t> </a:t>
                      </a:r>
                    </a:p>
                  </a:txBody>
                  <a:tcPr/>
                </a:tc>
                <a:extLst>
                  <a:ext uri="{0D108BD9-81ED-4DB2-BD59-A6C34878D82A}">
                    <a16:rowId xmlns="" xmlns:a16="http://schemas.microsoft.com/office/drawing/2014/main" val="10003"/>
                  </a:ext>
                </a:extLst>
              </a:tr>
            </a:tbl>
          </a:graphicData>
        </a:graphic>
      </p:graphicFrame>
      <p:sp>
        <p:nvSpPr>
          <p:cNvPr id="9" name="テキスト ボックス 8"/>
          <p:cNvSpPr txBox="1"/>
          <p:nvPr/>
        </p:nvSpPr>
        <p:spPr>
          <a:xfrm>
            <a:off x="822959" y="4337593"/>
            <a:ext cx="1404675" cy="461665"/>
          </a:xfrm>
          <a:prstGeom prst="rect">
            <a:avLst/>
          </a:prstGeom>
          <a:noFill/>
        </p:spPr>
        <p:txBody>
          <a:bodyPr wrap="square" rtlCol="0">
            <a:spAutoFit/>
          </a:bodyPr>
          <a:lstStyle/>
          <a:p>
            <a:r>
              <a:rPr kumimoji="1" lang="ja-JP" altLang="en-US" sz="2400" dirty="0"/>
              <a:t>実験環境</a:t>
            </a:r>
          </a:p>
        </p:txBody>
      </p:sp>
    </p:spTree>
    <p:extLst>
      <p:ext uri="{BB962C8B-B14F-4D97-AF65-F5344CB8AC3E}">
        <p14:creationId xmlns:p14="http://schemas.microsoft.com/office/powerpoint/2010/main" val="2805342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考察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31</a:t>
            </a:fld>
            <a:endParaRPr lang="ja-JP" altLang="en-US" dirty="0"/>
          </a:p>
        </p:txBody>
      </p:sp>
      <p:sp>
        <p:nvSpPr>
          <p:cNvPr id="6" name="コンテンツ プレースホルダー 2"/>
          <p:cNvSpPr>
            <a:spLocks noGrp="1"/>
          </p:cNvSpPr>
          <p:nvPr>
            <p:ph idx="1"/>
          </p:nvPr>
        </p:nvSpPr>
        <p:spPr>
          <a:xfrm>
            <a:off x="822959" y="758816"/>
            <a:ext cx="8038938" cy="875431"/>
          </a:xfrm>
        </p:spPr>
        <p:txBody>
          <a:bodyPr>
            <a:normAutofit/>
          </a:bodyPr>
          <a:lstStyle/>
          <a:p>
            <a:endParaRPr kumimoji="1" lang="ja-JP" altLang="en-US" dirty="0"/>
          </a:p>
        </p:txBody>
      </p:sp>
      <p:sp>
        <p:nvSpPr>
          <p:cNvPr id="9" name="コンテンツ プレースホルダー 2"/>
          <p:cNvSpPr txBox="1">
            <a:spLocks/>
          </p:cNvSpPr>
          <p:nvPr/>
        </p:nvSpPr>
        <p:spPr>
          <a:xfrm>
            <a:off x="822954" y="1593073"/>
            <a:ext cx="8038943" cy="87543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endParaRPr lang="ja-JP" altLang="en-US" dirty="0"/>
          </a:p>
        </p:txBody>
      </p:sp>
      <p:sp>
        <p:nvSpPr>
          <p:cNvPr id="10" name="テキスト ボックス 9"/>
          <p:cNvSpPr txBox="1"/>
          <p:nvPr/>
        </p:nvSpPr>
        <p:spPr>
          <a:xfrm>
            <a:off x="2251169" y="2412437"/>
            <a:ext cx="4687382" cy="461665"/>
          </a:xfrm>
          <a:prstGeom prst="rect">
            <a:avLst/>
          </a:prstGeom>
          <a:noFill/>
        </p:spPr>
        <p:txBody>
          <a:bodyPr wrap="square" rtlCol="0">
            <a:spAutoFit/>
          </a:bodyPr>
          <a:lstStyle/>
          <a:p>
            <a:r>
              <a:rPr lang="ja-JP" altLang="en-US" sz="2400" dirty="0"/>
              <a:t>プレイアウト数</a:t>
            </a:r>
            <a:r>
              <a:rPr lang="ja-JP" altLang="en-US" sz="2400" dirty="0" smtClean="0"/>
              <a:t>とかかる時間の</a:t>
            </a:r>
            <a:r>
              <a:rPr lang="ja-JP" altLang="en-US" sz="2400" dirty="0"/>
              <a:t>関係</a:t>
            </a:r>
            <a:endParaRPr kumimoji="1" lang="ja-JP" altLang="en-US" sz="2400" dirty="0"/>
          </a:p>
        </p:txBody>
      </p:sp>
      <p:sp>
        <p:nvSpPr>
          <p:cNvPr id="14" name="テキスト ボックス 13"/>
          <p:cNvSpPr txBox="1"/>
          <p:nvPr/>
        </p:nvSpPr>
        <p:spPr>
          <a:xfrm rot="16200000">
            <a:off x="-429687" y="4350730"/>
            <a:ext cx="3720705" cy="461665"/>
          </a:xfrm>
          <a:prstGeom prst="rect">
            <a:avLst/>
          </a:prstGeom>
          <a:noFill/>
        </p:spPr>
        <p:txBody>
          <a:bodyPr wrap="square" rtlCol="0">
            <a:spAutoFit/>
          </a:bodyPr>
          <a:lstStyle/>
          <a:p>
            <a:r>
              <a:rPr kumimoji="1" lang="ja-JP" altLang="en-US" sz="2400" dirty="0" smtClean="0"/>
              <a:t>出力までにかかった時間</a:t>
            </a:r>
            <a:r>
              <a:rPr kumimoji="1" lang="en-US" altLang="ja-JP" sz="2400" dirty="0" smtClean="0"/>
              <a:t>[s]</a:t>
            </a:r>
            <a:endParaRPr kumimoji="1" lang="ja-JP" altLang="en-US" sz="2400" dirty="0"/>
          </a:p>
        </p:txBody>
      </p:sp>
      <p:sp>
        <p:nvSpPr>
          <p:cNvPr id="15" name="下矢印 72">
            <a:extLst>
              <a:ext uri="{FF2B5EF4-FFF2-40B4-BE49-F238E27FC236}">
                <a16:creationId xmlns="" xmlns:a16="http://schemas.microsoft.com/office/drawing/2014/main" id="{9D5C5BD4-0A69-4FC6-AE18-E01F50F89DDF}"/>
              </a:ext>
            </a:extLst>
          </p:cNvPr>
          <p:cNvSpPr/>
          <p:nvPr/>
        </p:nvSpPr>
        <p:spPr>
          <a:xfrm rot="16200000">
            <a:off x="447579" y="195903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 xmlns:a16="http://schemas.microsoft.com/office/drawing/2014/main" id="{4AA50F6C-1A65-4ECE-BE58-3776BDAFE1BE}"/>
              </a:ext>
            </a:extLst>
          </p:cNvPr>
          <p:cNvSpPr txBox="1"/>
          <p:nvPr/>
        </p:nvSpPr>
        <p:spPr>
          <a:xfrm>
            <a:off x="3231895" y="6336263"/>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graphicFrame>
        <p:nvGraphicFramePr>
          <p:cNvPr id="16" name="グラフ 15"/>
          <p:cNvGraphicFramePr>
            <a:graphicFrameLocks/>
          </p:cNvGraphicFramePr>
          <p:nvPr>
            <p:extLst>
              <p:ext uri="{D42A27DB-BD31-4B8C-83A1-F6EECF244321}">
                <p14:modId xmlns:p14="http://schemas.microsoft.com/office/powerpoint/2010/main" val="3524549890"/>
              </p:ext>
            </p:extLst>
          </p:nvPr>
        </p:nvGraphicFramePr>
        <p:xfrm>
          <a:off x="1857375" y="2934175"/>
          <a:ext cx="6257925" cy="334201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54734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450957B6-F0B3-4D4D-A3F4-0098B2C9B254}"/>
              </a:ext>
            </a:extLst>
          </p:cNvPr>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a:extLst>
              <a:ext uri="{FF2B5EF4-FFF2-40B4-BE49-F238E27FC236}">
                <a16:creationId xmlns="" xmlns:a16="http://schemas.microsoft.com/office/drawing/2014/main" id="{7A60D82D-930C-4607-923A-3959D9621967}"/>
              </a:ext>
            </a:extLst>
          </p:cNvPr>
          <p:cNvSpPr>
            <a:spLocks noGrp="1"/>
          </p:cNvSpPr>
          <p:nvPr>
            <p:ph idx="1"/>
          </p:nvPr>
        </p:nvSpPr>
        <p:spPr>
          <a:xfrm>
            <a:off x="822959" y="758815"/>
            <a:ext cx="7543801" cy="5758363"/>
          </a:xfrm>
        </p:spPr>
        <p:txBody>
          <a:bodyPr>
            <a:normAutofit/>
          </a:bodyPr>
          <a:lstStyle/>
          <a:p>
            <a:pPr marL="457200" indent="-457200">
              <a:buFont typeface="Arial" panose="020B0604020202020204" pitchFamily="34" charset="0"/>
              <a:buChar char="•"/>
            </a:pPr>
            <a:r>
              <a:rPr lang="ja-JP" altLang="en-US" dirty="0" smtClean="0"/>
              <a:t>ルーレット</a:t>
            </a:r>
            <a:r>
              <a:rPr lang="ja-JP" altLang="en-US" dirty="0"/>
              <a:t>選択</a:t>
            </a:r>
            <a:r>
              <a:rPr lang="ja-JP" altLang="en-US" dirty="0" smtClean="0"/>
              <a:t>をモンテカルロ法のプレイアウトに応用することで，効率よく探索を行える．</a:t>
            </a:r>
            <a:endParaRPr lang="en-US" altLang="ja-JP" dirty="0" smtClean="0"/>
          </a:p>
          <a:p>
            <a:pPr marL="457200" indent="-457200">
              <a:buFont typeface="Arial" panose="020B0604020202020204" pitchFamily="34" charset="0"/>
              <a:buChar char="•"/>
            </a:pPr>
            <a:r>
              <a:rPr lang="ja-JP" altLang="en-US" dirty="0" smtClean="0"/>
              <a:t>ルーレット選択をすることで，新たに勝てるようになった対戦がある．</a:t>
            </a:r>
            <a:endParaRPr lang="en-US" altLang="ja-JP" dirty="0" smtClean="0"/>
          </a:p>
          <a:p>
            <a:pPr marL="457200" indent="-457200">
              <a:buFont typeface="Arial" panose="020B0604020202020204" pitchFamily="34" charset="0"/>
              <a:buChar char="•"/>
            </a:pPr>
            <a:r>
              <a:rPr lang="ja-JP" altLang="en-US" dirty="0" smtClean="0"/>
              <a:t>ルーレット選択を行うと時間がかかってしまう</a:t>
            </a:r>
            <a:r>
              <a:rPr lang="ja-JP" altLang="en-US" smtClean="0"/>
              <a:t>が，</a:t>
            </a:r>
            <a:r>
              <a:rPr lang="ja-JP" altLang="en-US"/>
              <a:t>費用対</a:t>
            </a:r>
            <a:r>
              <a:rPr lang="ja-JP" altLang="en-US" smtClean="0"/>
              <a:t>効果は大きい．</a:t>
            </a:r>
            <a:endParaRPr lang="en-US" altLang="ja-JP" smtClean="0"/>
          </a:p>
        </p:txBody>
      </p:sp>
      <p:sp>
        <p:nvSpPr>
          <p:cNvPr id="4" name="スライド番号プレースホルダー 3">
            <a:extLst>
              <a:ext uri="{FF2B5EF4-FFF2-40B4-BE49-F238E27FC236}">
                <a16:creationId xmlns="" xmlns:a16="http://schemas.microsoft.com/office/drawing/2014/main" id="{FE45ECC0-C258-405D-8649-1D52BE0FE745}"/>
              </a:ext>
            </a:extLst>
          </p:cNvPr>
          <p:cNvSpPr>
            <a:spLocks noGrp="1"/>
          </p:cNvSpPr>
          <p:nvPr>
            <p:ph type="sldNum" sz="quarter" idx="4"/>
          </p:nvPr>
        </p:nvSpPr>
        <p:spPr/>
        <p:txBody>
          <a:bodyPr/>
          <a:lstStyle/>
          <a:p>
            <a:fld id="{06866E33-5310-403C-85EB-90D9101399C4}" type="slidenum">
              <a:rPr lang="ja-JP" altLang="en-US" smtClean="0"/>
              <a:pPr/>
              <a:t>32</a:t>
            </a:fld>
            <a:endParaRPr lang="ja-JP" altLang="en-US" dirty="0"/>
          </a:p>
        </p:txBody>
      </p:sp>
    </p:spTree>
    <p:extLst>
      <p:ext uri="{BB962C8B-B14F-4D97-AF65-F5344CB8AC3E}">
        <p14:creationId xmlns:p14="http://schemas.microsoft.com/office/powerpoint/2010/main" val="35320634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15E80E13-A7DD-4C26-9B77-E87F1C85ED89}"/>
              </a:ext>
            </a:extLst>
          </p:cNvPr>
          <p:cNvSpPr>
            <a:spLocks noGrp="1"/>
          </p:cNvSpPr>
          <p:nvPr>
            <p:ph type="title"/>
          </p:nvPr>
        </p:nvSpPr>
        <p:spPr/>
        <p:txBody>
          <a:bodyPr/>
          <a:lstStyle/>
          <a:p>
            <a:r>
              <a:rPr kumimoji="1" lang="ja-JP" altLang="en-US" dirty="0"/>
              <a:t>今後の課題</a:t>
            </a:r>
          </a:p>
        </p:txBody>
      </p:sp>
      <p:sp>
        <p:nvSpPr>
          <p:cNvPr id="3" name="コンテンツ プレースホルダー 2">
            <a:extLst>
              <a:ext uri="{FF2B5EF4-FFF2-40B4-BE49-F238E27FC236}">
                <a16:creationId xmlns="" xmlns:a16="http://schemas.microsoft.com/office/drawing/2014/main" id="{1E801EE6-D217-47EB-83B6-23E1C6394179}"/>
              </a:ext>
            </a:extLst>
          </p:cNvPr>
          <p:cNvSpPr>
            <a:spLocks noGrp="1"/>
          </p:cNvSpPr>
          <p:nvPr>
            <p:ph idx="1"/>
          </p:nvPr>
        </p:nvSpPr>
        <p:spPr/>
        <p:txBody>
          <a:bodyPr/>
          <a:lstStyle/>
          <a:p>
            <a:pPr marL="514350" indent="-514350">
              <a:buFont typeface="Arial" panose="020B0604020202020204" pitchFamily="34" charset="0"/>
              <a:buChar char="•"/>
            </a:pPr>
            <a:r>
              <a:rPr lang="ja-JP" altLang="en-US" dirty="0"/>
              <a:t>アルゴリズム</a:t>
            </a:r>
            <a:r>
              <a:rPr lang="ja-JP" altLang="en-US" dirty="0" smtClean="0"/>
              <a:t>の理論的</a:t>
            </a:r>
            <a:r>
              <a:rPr lang="ja-JP" altLang="en-US" dirty="0" smtClean="0"/>
              <a:t>解析</a:t>
            </a:r>
            <a:endParaRPr lang="en-US" altLang="ja-JP" smtClean="0"/>
          </a:p>
          <a:p>
            <a:endParaRPr lang="en-US" altLang="ja-JP" dirty="0" smtClean="0"/>
          </a:p>
          <a:p>
            <a:pPr marL="514350" indent="-514350">
              <a:buFont typeface="Arial" panose="020B0604020202020204" pitchFamily="34" charset="0"/>
              <a:buChar char="•"/>
            </a:pPr>
            <a:r>
              <a:rPr lang="ja-JP" altLang="en-US" dirty="0" smtClean="0"/>
              <a:t>より良い確率配分の模索</a:t>
            </a:r>
            <a:endParaRPr lang="en-US" altLang="ja-JP" dirty="0" smtClean="0"/>
          </a:p>
          <a:p>
            <a:endParaRPr lang="en-US" altLang="ja-JP" dirty="0"/>
          </a:p>
          <a:p>
            <a:pPr marL="514350" indent="-514350">
              <a:buFont typeface="Arial" panose="020B0604020202020204" pitchFamily="34" charset="0"/>
              <a:buChar char="•"/>
            </a:pPr>
            <a:r>
              <a:rPr lang="ja-JP" altLang="en-US" dirty="0" smtClean="0"/>
              <a:t>密なグラフで理論的な結果が得られないか</a:t>
            </a:r>
            <a:endParaRPr lang="en-US" altLang="ja-JP" dirty="0" smtClean="0"/>
          </a:p>
          <a:p>
            <a:r>
              <a:rPr lang="ja-JP" altLang="en-US" dirty="0"/>
              <a:t>　　考える</a:t>
            </a:r>
            <a:endParaRPr lang="en-US" altLang="ja-JP" dirty="0"/>
          </a:p>
        </p:txBody>
      </p:sp>
      <p:sp>
        <p:nvSpPr>
          <p:cNvPr id="4" name="スライド番号プレースホルダー 3">
            <a:extLst>
              <a:ext uri="{FF2B5EF4-FFF2-40B4-BE49-F238E27FC236}">
                <a16:creationId xmlns="" xmlns:a16="http://schemas.microsoft.com/office/drawing/2014/main" id="{7668F4DD-D35E-4648-A560-EE762E783ED0}"/>
              </a:ext>
            </a:extLst>
          </p:cNvPr>
          <p:cNvSpPr>
            <a:spLocks noGrp="1"/>
          </p:cNvSpPr>
          <p:nvPr>
            <p:ph type="sldNum" sz="quarter" idx="4"/>
          </p:nvPr>
        </p:nvSpPr>
        <p:spPr/>
        <p:txBody>
          <a:bodyPr/>
          <a:lstStyle/>
          <a:p>
            <a:fld id="{06866E33-5310-403C-85EB-90D9101399C4}" type="slidenum">
              <a:rPr lang="ja-JP" altLang="en-US" smtClean="0"/>
              <a:pPr/>
              <a:t>33</a:t>
            </a:fld>
            <a:endParaRPr lang="ja-JP" altLang="en-US" dirty="0"/>
          </a:p>
        </p:txBody>
      </p:sp>
    </p:spTree>
    <p:extLst>
      <p:ext uri="{BB962C8B-B14F-4D97-AF65-F5344CB8AC3E}">
        <p14:creationId xmlns:p14="http://schemas.microsoft.com/office/powerpoint/2010/main" val="34458623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34</a:t>
            </a:fld>
            <a:endParaRPr lang="ja-JP" altLang="en-US" dirty="0"/>
          </a:p>
        </p:txBody>
      </p:sp>
      <p:sp>
        <p:nvSpPr>
          <p:cNvPr id="25" name="コンテンツ プレースホルダー 2">
            <a:extLst>
              <a:ext uri="{FF2B5EF4-FFF2-40B4-BE49-F238E27FC236}">
                <a16:creationId xmlns="" xmlns:a16="http://schemas.microsoft.com/office/drawing/2014/main" id="{8C9B2F6E-10F6-47BD-912D-B07D93D87698}"/>
              </a:ext>
            </a:extLst>
          </p:cNvPr>
          <p:cNvSpPr txBox="1">
            <a:spLocks/>
          </p:cNvSpPr>
          <p:nvPr/>
        </p:nvSpPr>
        <p:spPr>
          <a:xfrm>
            <a:off x="1145801" y="2252081"/>
            <a:ext cx="6925423"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31" name="コンテンツ プレースホルダー 2"/>
          <p:cNvSpPr txBox="1">
            <a:spLocks/>
          </p:cNvSpPr>
          <p:nvPr/>
        </p:nvSpPr>
        <p:spPr>
          <a:xfrm>
            <a:off x="822959" y="1814365"/>
            <a:ext cx="8048665" cy="1606168"/>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考えられる原因</a:t>
            </a:r>
            <a:endParaRPr lang="en-US" altLang="ja-JP" dirty="0"/>
          </a:p>
          <a:p>
            <a:pPr marL="514350" indent="-514350">
              <a:buFont typeface="+mj-lt"/>
              <a:buAutoNum type="arabicPeriod"/>
            </a:pPr>
            <a:r>
              <a:rPr lang="ja-JP" altLang="en-US" dirty="0"/>
              <a:t>二人用</a:t>
            </a:r>
            <a:r>
              <a:rPr lang="en-US" altLang="ja-JP" dirty="0"/>
              <a:t>Flood-It</a:t>
            </a:r>
            <a:r>
              <a:rPr lang="ja-JP" altLang="en-US" dirty="0"/>
              <a:t>の特徴によるもの</a:t>
            </a:r>
            <a:endParaRPr lang="en-US" altLang="ja-JP" dirty="0"/>
          </a:p>
          <a:p>
            <a:pPr marL="514350" indent="-514350">
              <a:buFont typeface="+mj-lt"/>
              <a:buAutoNum type="arabicPeriod"/>
            </a:pPr>
            <a:r>
              <a:rPr lang="ja-JP" altLang="en-US" dirty="0"/>
              <a:t>モンテカルロ法の特徴によるもの　</a:t>
            </a:r>
            <a:endParaRPr lang="en-US" altLang="ja-JP" dirty="0"/>
          </a:p>
        </p:txBody>
      </p:sp>
      <p:sp>
        <p:nvSpPr>
          <p:cNvPr id="7" name="コンテンツ プレースホルダー 2"/>
          <p:cNvSpPr>
            <a:spLocks noGrp="1"/>
          </p:cNvSpPr>
          <p:nvPr>
            <p:ph idx="1"/>
          </p:nvPr>
        </p:nvSpPr>
        <p:spPr>
          <a:xfrm>
            <a:off x="822959" y="758816"/>
            <a:ext cx="8038938" cy="875431"/>
          </a:xfrm>
        </p:spPr>
        <p:txBody>
          <a:bodyPr>
            <a:normAutofit/>
          </a:bodyPr>
          <a:lstStyle/>
          <a:p>
            <a:pPr marL="457200" indent="-457200">
              <a:buFont typeface="Arial" panose="020B0604020202020204" pitchFamily="34" charset="0"/>
              <a:buChar char="•"/>
            </a:pPr>
            <a:r>
              <a:rPr lang="ja-JP" altLang="en-US" dirty="0"/>
              <a:t>プレイアウト数が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a:t>手読みに対するモンテカルロ法の勝率は</a:t>
            </a:r>
            <a:r>
              <a:rPr lang="ja-JP" altLang="en-US" u="sng" dirty="0"/>
              <a:t>収束していた</a:t>
            </a:r>
          </a:p>
          <a:p>
            <a:endParaRPr kumimoji="1" lang="ja-JP" altLang="en-US" dirty="0"/>
          </a:p>
        </p:txBody>
      </p:sp>
    </p:spTree>
    <p:extLst>
      <p:ext uri="{BB962C8B-B14F-4D97-AF65-F5344CB8AC3E}">
        <p14:creationId xmlns:p14="http://schemas.microsoft.com/office/powerpoint/2010/main" val="219999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1">
                                            <p:txEl>
                                              <p:pRg st="1" end="1"/>
                                            </p:txEl>
                                          </p:spTgt>
                                        </p:tgtEl>
                                        <p:attrNameLst>
                                          <p:attrName>style.color</p:attrName>
                                        </p:attrNameLst>
                                      </p:cBhvr>
                                      <p:to>
                                        <a:srgbClr val="FF0000"/>
                                      </p:to>
                                    </p:animClr>
                                    <p:animClr clrSpc="rgb" dir="cw">
                                      <p:cBhvr>
                                        <p:cTn id="7" dur="500" fill="hold"/>
                                        <p:tgtEl>
                                          <p:spTgt spid="31">
                                            <p:txEl>
                                              <p:pRg st="1" end="1"/>
                                            </p:txEl>
                                          </p:spTgt>
                                        </p:tgtEl>
                                        <p:attrNameLst>
                                          <p:attrName>fillcolor</p:attrName>
                                        </p:attrNameLst>
                                      </p:cBhvr>
                                      <p:to>
                                        <a:srgbClr val="FF0000"/>
                                      </p:to>
                                    </p:animClr>
                                    <p:set>
                                      <p:cBhvr>
                                        <p:cTn id="8" dur="500" fill="hold"/>
                                        <p:tgtEl>
                                          <p:spTgt spid="31">
                                            <p:txEl>
                                              <p:pRg st="1" end="1"/>
                                            </p:txEl>
                                          </p:spTgt>
                                        </p:tgtEl>
                                        <p:attrNameLst>
                                          <p:attrName>fill.type</p:attrName>
                                        </p:attrNameLst>
                                      </p:cBhvr>
                                      <p:to>
                                        <p:strVal val="solid"/>
                                      </p:to>
                                    </p:set>
                                    <p:set>
                                      <p:cBhvr>
                                        <p:cTn id="9" dur="500" fill="hold"/>
                                        <p:tgtEl>
                                          <p:spTgt spid="31">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35</a:t>
            </a:fld>
            <a:endParaRPr lang="ja-JP" altLang="en-US" dirty="0"/>
          </a:p>
        </p:txBody>
      </p:sp>
      <p:sp>
        <p:nvSpPr>
          <p:cNvPr id="31" name="コンテンツ プレースホルダー 2"/>
          <p:cNvSpPr txBox="1">
            <a:spLocks/>
          </p:cNvSpPr>
          <p:nvPr/>
        </p:nvSpPr>
        <p:spPr>
          <a:xfrm>
            <a:off x="822961" y="777399"/>
            <a:ext cx="6830906" cy="52278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二人用</a:t>
            </a:r>
            <a:r>
              <a:rPr lang="en-US" altLang="ja-JP" dirty="0"/>
              <a:t>Flood-It</a:t>
            </a:r>
            <a:r>
              <a:rPr lang="ja-JP" altLang="en-US" dirty="0"/>
              <a:t>の特徴によるもの</a:t>
            </a:r>
            <a:endParaRPr lang="en-US" altLang="ja-JP" dirty="0"/>
          </a:p>
          <a:p>
            <a:endParaRPr lang="ja-JP" altLang="en-US" dirty="0"/>
          </a:p>
        </p:txBody>
      </p:sp>
      <p:sp>
        <p:nvSpPr>
          <p:cNvPr id="3" name="正方形/長方形 2"/>
          <p:cNvSpPr/>
          <p:nvPr/>
        </p:nvSpPr>
        <p:spPr>
          <a:xfrm>
            <a:off x="917583" y="1385251"/>
            <a:ext cx="6736284" cy="954107"/>
          </a:xfrm>
          <a:prstGeom prst="rect">
            <a:avLst/>
          </a:prstGeom>
        </p:spPr>
        <p:txBody>
          <a:bodyPr wrap="square">
            <a:noAutofit/>
          </a:bodyPr>
          <a:lstStyle/>
          <a:p>
            <a:r>
              <a:rPr lang="ja-JP" altLang="en-US" sz="2800" dirty="0"/>
              <a:t>初期盤面により，先手と後手に有利不利が</a:t>
            </a:r>
            <a:endParaRPr lang="en-US" altLang="ja-JP" sz="2800" dirty="0"/>
          </a:p>
          <a:p>
            <a:r>
              <a:rPr lang="ja-JP" altLang="en-US" sz="2800" dirty="0"/>
              <a:t>存在している場合がある</a:t>
            </a:r>
            <a:endParaRPr lang="en-US" altLang="ja-JP" sz="2800" dirty="0"/>
          </a:p>
        </p:txBody>
      </p:sp>
      <p:sp>
        <p:nvSpPr>
          <p:cNvPr id="8" name="正方形/長方形 7"/>
          <p:cNvSpPr/>
          <p:nvPr/>
        </p:nvSpPr>
        <p:spPr>
          <a:xfrm>
            <a:off x="917583" y="2424426"/>
            <a:ext cx="7041084" cy="523220"/>
          </a:xfrm>
          <a:prstGeom prst="rect">
            <a:avLst/>
          </a:prstGeom>
        </p:spPr>
        <p:txBody>
          <a:bodyPr wrap="square">
            <a:spAutoFit/>
          </a:bodyPr>
          <a:lstStyle/>
          <a:p>
            <a:r>
              <a:rPr lang="ja-JP" altLang="en-US" sz="2800" dirty="0">
                <a:solidFill>
                  <a:srgbClr val="FF0000"/>
                </a:solidFill>
              </a:rPr>
              <a:t>初期盤面に勝敗が依存している可能性がある</a:t>
            </a:r>
            <a:endParaRPr lang="en-US" altLang="ja-JP" sz="2800" dirty="0">
              <a:solidFill>
                <a:srgbClr val="FF0000"/>
              </a:solidFill>
            </a:endParaRPr>
          </a:p>
        </p:txBody>
      </p:sp>
      <p:grpSp>
        <p:nvGrpSpPr>
          <p:cNvPr id="9" name="グループ化 8"/>
          <p:cNvGrpSpPr/>
          <p:nvPr/>
        </p:nvGrpSpPr>
        <p:grpSpPr>
          <a:xfrm>
            <a:off x="6094166" y="3344157"/>
            <a:ext cx="2779233" cy="2728041"/>
            <a:chOff x="5714255" y="3268991"/>
            <a:chExt cx="3240000" cy="3240828"/>
          </a:xfrm>
        </p:grpSpPr>
        <p:sp>
          <p:nvSpPr>
            <p:cNvPr id="10" name="正方形/長方形 9">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7" name="正方形/長方形 36"/>
          <p:cNvSpPr/>
          <p:nvPr/>
        </p:nvSpPr>
        <p:spPr>
          <a:xfrm>
            <a:off x="6534229" y="6094446"/>
            <a:ext cx="1899105" cy="523220"/>
          </a:xfrm>
          <a:prstGeom prst="rect">
            <a:avLst/>
          </a:prstGeom>
        </p:spPr>
        <p:txBody>
          <a:bodyPr wrap="square">
            <a:spAutoFit/>
          </a:bodyPr>
          <a:lstStyle/>
          <a:p>
            <a:r>
              <a:rPr lang="ja-JP" altLang="en-US" sz="2800" dirty="0">
                <a:solidFill>
                  <a:srgbClr val="7030A0"/>
                </a:solidFill>
              </a:rPr>
              <a:t>偏った盤面</a:t>
            </a:r>
            <a:endParaRPr lang="en-US" altLang="ja-JP" sz="2800" dirty="0">
              <a:solidFill>
                <a:srgbClr val="7030A0"/>
              </a:solidFill>
            </a:endParaRPr>
          </a:p>
        </p:txBody>
      </p:sp>
      <p:sp>
        <p:nvSpPr>
          <p:cNvPr id="38" name="コンテンツ プレースホルダー 2">
            <a:extLst>
              <a:ext uri="{FF2B5EF4-FFF2-40B4-BE49-F238E27FC236}">
                <a16:creationId xmlns="" xmlns:a16="http://schemas.microsoft.com/office/drawing/2014/main" id="{8C9B2F6E-10F6-47BD-912D-B07D93D87698}"/>
              </a:ext>
            </a:extLst>
          </p:cNvPr>
          <p:cNvSpPr txBox="1">
            <a:spLocks/>
          </p:cNvSpPr>
          <p:nvPr/>
        </p:nvSpPr>
        <p:spPr>
          <a:xfrm>
            <a:off x="560930" y="3301648"/>
            <a:ext cx="5417453" cy="355635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それぞれの盤面に対してランダムな操作をするプレイヤー同士で</a:t>
            </a:r>
            <a:r>
              <a:rPr lang="en-US" altLang="ja-JP" dirty="0"/>
              <a:t>1000</a:t>
            </a:r>
            <a:r>
              <a:rPr lang="ja-JP" altLang="en-US" dirty="0"/>
              <a:t>回対戦を行い，</a:t>
            </a:r>
            <a:endParaRPr lang="en-US" altLang="ja-JP" dirty="0"/>
          </a:p>
          <a:p>
            <a:r>
              <a:rPr lang="ja-JP" altLang="en-US" dirty="0"/>
              <a:t>先手または後手の勝率が</a:t>
            </a:r>
            <a:r>
              <a:rPr lang="en-US" altLang="ja-JP" dirty="0"/>
              <a:t>6</a:t>
            </a:r>
            <a:r>
              <a:rPr lang="ja-JP" altLang="en-US" dirty="0"/>
              <a:t>割を　　越えた盤面を</a:t>
            </a:r>
            <a:r>
              <a:rPr lang="ja-JP" altLang="en-US" dirty="0">
                <a:solidFill>
                  <a:srgbClr val="7030A0"/>
                </a:solidFill>
              </a:rPr>
              <a:t>偏った盤面</a:t>
            </a:r>
            <a:r>
              <a:rPr lang="ja-JP" altLang="en-US" dirty="0"/>
              <a:t>とし，</a:t>
            </a:r>
            <a:endParaRPr lang="en-US" altLang="ja-JP" dirty="0"/>
          </a:p>
          <a:p>
            <a:r>
              <a:rPr lang="ja-JP" altLang="en-US" dirty="0">
                <a:solidFill>
                  <a:srgbClr val="7030A0"/>
                </a:solidFill>
              </a:rPr>
              <a:t>偏った盤面</a:t>
            </a:r>
            <a:r>
              <a:rPr lang="ja-JP" altLang="en-US" dirty="0"/>
              <a:t>を取り除いた場合の</a:t>
            </a:r>
            <a:endParaRPr lang="en-US" altLang="ja-JP" dirty="0"/>
          </a:p>
          <a:p>
            <a:r>
              <a:rPr lang="ja-JP" altLang="en-US" dirty="0"/>
              <a:t>モンテカルロ法の勝率を求めた．</a:t>
            </a:r>
            <a:endParaRPr lang="en-US" altLang="ja-JP" dirty="0"/>
          </a:p>
        </p:txBody>
      </p:sp>
    </p:spTree>
    <p:extLst>
      <p:ext uri="{BB962C8B-B14F-4D97-AF65-F5344CB8AC3E}">
        <p14:creationId xmlns:p14="http://schemas.microsoft.com/office/powerpoint/2010/main" val="3359783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37" grpId="0"/>
      <p:bldP spid="3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36</a:t>
            </a:fld>
            <a:endParaRPr lang="ja-JP" altLang="en-US" dirty="0"/>
          </a:p>
        </p:txBody>
      </p:sp>
      <p:sp>
        <p:nvSpPr>
          <p:cNvPr id="12" name="テキスト ボックス 11"/>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テキスト ボックス 12"/>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graphicFrame>
        <p:nvGraphicFramePr>
          <p:cNvPr id="11" name="グラフ 10"/>
          <p:cNvGraphicFramePr>
            <a:graphicFrameLocks/>
          </p:cNvGraphicFramePr>
          <p:nvPr>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sp>
        <p:nvSpPr>
          <p:cNvPr id="14" name="コンテンツ プレースホルダー 2"/>
          <p:cNvSpPr txBox="1">
            <a:spLocks/>
          </p:cNvSpPr>
          <p:nvPr/>
        </p:nvSpPr>
        <p:spPr>
          <a:xfrm>
            <a:off x="822961" y="777399"/>
            <a:ext cx="6968294" cy="99092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7030A0"/>
                </a:solidFill>
              </a:rPr>
              <a:t>偏った盤面</a:t>
            </a:r>
            <a:r>
              <a:rPr lang="ja-JP" altLang="en-US" dirty="0"/>
              <a:t>での結果を取り除いた場合に，</a:t>
            </a:r>
            <a:endParaRPr lang="en-US" altLang="ja-JP" dirty="0"/>
          </a:p>
          <a:p>
            <a:r>
              <a:rPr lang="ja-JP" altLang="en-US" dirty="0"/>
              <a:t>勝率は</a:t>
            </a:r>
            <a:r>
              <a:rPr lang="en-US" altLang="ja-JP" dirty="0"/>
              <a:t>8</a:t>
            </a:r>
            <a:r>
              <a:rPr lang="ja-JP" altLang="en-US" dirty="0"/>
              <a:t>割程度に収束した．</a:t>
            </a:r>
            <a:endParaRPr lang="en-US" altLang="ja-JP" dirty="0">
              <a:solidFill>
                <a:srgbClr val="FF0000"/>
              </a:solidFill>
            </a:endParaRPr>
          </a:p>
          <a:p>
            <a:endParaRPr lang="ja-JP" altLang="en-US" dirty="0"/>
          </a:p>
        </p:txBody>
      </p:sp>
      <p:sp>
        <p:nvSpPr>
          <p:cNvPr id="3" name="二等辺三角形 2">
            <a:extLst>
              <a:ext uri="{FF2B5EF4-FFF2-40B4-BE49-F238E27FC236}">
                <a16:creationId xmlns="" xmlns:a16="http://schemas.microsoft.com/office/drawing/2014/main" id="{11D592AE-89A5-4D14-B11C-CCA625146E32}"/>
              </a:ext>
            </a:extLst>
          </p:cNvPr>
          <p:cNvSpPr/>
          <p:nvPr/>
        </p:nvSpPr>
        <p:spPr>
          <a:xfrm>
            <a:off x="5283929" y="4892546"/>
            <a:ext cx="287383" cy="243840"/>
          </a:xfrm>
          <a:prstGeom prst="triangle">
            <a:avLst/>
          </a:prstGeom>
          <a:solidFill>
            <a:schemeClr val="bg2">
              <a:lumMod val="9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 xmlns:a16="http://schemas.microsoft.com/office/drawing/2014/main"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a:t>偏りを取り除いた後</a:t>
            </a:r>
            <a:endParaRPr kumimoji="1" lang="ja-JP" altLang="en-US" dirty="0"/>
          </a:p>
        </p:txBody>
      </p:sp>
      <p:sp>
        <p:nvSpPr>
          <p:cNvPr id="6" name="楕円 5">
            <a:extLst>
              <a:ext uri="{FF2B5EF4-FFF2-40B4-BE49-F238E27FC236}">
                <a16:creationId xmlns="" xmlns:a16="http://schemas.microsoft.com/office/drawing/2014/main" id="{F70F1D20-AA9C-4123-A3B8-76B1B189FC52}"/>
              </a:ext>
            </a:extLst>
          </p:cNvPr>
          <p:cNvSpPr/>
          <p:nvPr/>
        </p:nvSpPr>
        <p:spPr>
          <a:xfrm>
            <a:off x="5301890" y="5296814"/>
            <a:ext cx="251460" cy="262928"/>
          </a:xfrm>
          <a:prstGeom prst="ellipse">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 name="テキスト ボックス 15">
            <a:extLst>
              <a:ext uri="{FF2B5EF4-FFF2-40B4-BE49-F238E27FC236}">
                <a16:creationId xmlns="" xmlns:a16="http://schemas.microsoft.com/office/drawing/2014/main"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a:t>偏りを取り除く前</a:t>
            </a:r>
            <a:endParaRPr kumimoji="1" lang="ja-JP" altLang="en-US" dirty="0"/>
          </a:p>
        </p:txBody>
      </p:sp>
      <p:sp>
        <p:nvSpPr>
          <p:cNvPr id="17" name="下矢印 72">
            <a:extLst>
              <a:ext uri="{FF2B5EF4-FFF2-40B4-BE49-F238E27FC236}">
                <a16:creationId xmlns="" xmlns:a16="http://schemas.microsoft.com/office/drawing/2014/main" id="{9D5C5BD4-0A69-4FC6-AE18-E01F50F89DDF}"/>
              </a:ext>
            </a:extLst>
          </p:cNvPr>
          <p:cNvSpPr/>
          <p:nvPr/>
        </p:nvSpPr>
        <p:spPr>
          <a:xfrm rot="16200000">
            <a:off x="447579" y="195903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コンテンツ プレースホルダー 2">
            <a:extLst>
              <a:ext uri="{FF2B5EF4-FFF2-40B4-BE49-F238E27FC236}">
                <a16:creationId xmlns="" xmlns:a16="http://schemas.microsoft.com/office/drawing/2014/main" id="{8C9B2F6E-10F6-47BD-912D-B07D93D87698}"/>
              </a:ext>
            </a:extLst>
          </p:cNvPr>
          <p:cNvSpPr txBox="1">
            <a:spLocks/>
          </p:cNvSpPr>
          <p:nvPr/>
        </p:nvSpPr>
        <p:spPr>
          <a:xfrm>
            <a:off x="1145801" y="1641791"/>
            <a:ext cx="7220959"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20" name="コンテンツ プレースホルダー 2">
            <a:extLst>
              <a:ext uri="{FF2B5EF4-FFF2-40B4-BE49-F238E27FC236}">
                <a16:creationId xmlns="" xmlns:a16="http://schemas.microsoft.com/office/drawing/2014/main" id="{8C9B2F6E-10F6-47BD-912D-B07D93D87698}"/>
              </a:ext>
            </a:extLst>
          </p:cNvPr>
          <p:cNvSpPr txBox="1">
            <a:spLocks/>
          </p:cNvSpPr>
          <p:nvPr/>
        </p:nvSpPr>
        <p:spPr>
          <a:xfrm>
            <a:off x="1293808" y="1860992"/>
            <a:ext cx="7220959" cy="576310"/>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初期盤面による勝敗への影響があった</a:t>
            </a:r>
          </a:p>
        </p:txBody>
      </p:sp>
      <p:sp>
        <p:nvSpPr>
          <p:cNvPr id="19" name="テキスト ボックス 18">
            <a:extLst>
              <a:ext uri="{FF2B5EF4-FFF2-40B4-BE49-F238E27FC236}">
                <a16:creationId xmlns="" xmlns:a16="http://schemas.microsoft.com/office/drawing/2014/main" id="{A2D4E880-B563-44C0-97F2-2B84EA333EEB}"/>
              </a:ext>
            </a:extLst>
          </p:cNvPr>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spTree>
    <p:extLst>
      <p:ext uri="{BB962C8B-B14F-4D97-AF65-F5344CB8AC3E}">
        <p14:creationId xmlns:p14="http://schemas.microsoft.com/office/powerpoint/2010/main" val="2857411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コンテンツ プレースホルダー 2"/>
          <p:cNvSpPr txBox="1">
            <a:spLocks/>
          </p:cNvSpPr>
          <p:nvPr/>
        </p:nvSpPr>
        <p:spPr>
          <a:xfrm>
            <a:off x="822960" y="770064"/>
            <a:ext cx="8048665" cy="87543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a:t>プレイアウト数が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a:t>手読みに対するモンテカルロ法の勝率は</a:t>
            </a:r>
            <a:r>
              <a:rPr lang="ja-JP" altLang="en-US" u="sng" dirty="0"/>
              <a:t>収束していた</a:t>
            </a:r>
          </a:p>
        </p:txBody>
      </p:sp>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37</a:t>
            </a:fld>
            <a:endParaRPr lang="ja-JP" altLang="en-US" dirty="0"/>
          </a:p>
        </p:txBody>
      </p:sp>
      <p:sp>
        <p:nvSpPr>
          <p:cNvPr id="25" name="コンテンツ プレースホルダー 2">
            <a:extLst>
              <a:ext uri="{FF2B5EF4-FFF2-40B4-BE49-F238E27FC236}">
                <a16:creationId xmlns="" xmlns:a16="http://schemas.microsoft.com/office/drawing/2014/main" id="{8C9B2F6E-10F6-47BD-912D-B07D93D87698}"/>
              </a:ext>
            </a:extLst>
          </p:cNvPr>
          <p:cNvSpPr txBox="1">
            <a:spLocks/>
          </p:cNvSpPr>
          <p:nvPr/>
        </p:nvSpPr>
        <p:spPr>
          <a:xfrm>
            <a:off x="1145801" y="2252081"/>
            <a:ext cx="6925423"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31" name="コンテンツ プレースホルダー 2"/>
          <p:cNvSpPr txBox="1">
            <a:spLocks/>
          </p:cNvSpPr>
          <p:nvPr/>
        </p:nvSpPr>
        <p:spPr>
          <a:xfrm>
            <a:off x="822959" y="1814365"/>
            <a:ext cx="8048665" cy="1606168"/>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考えられる原因</a:t>
            </a:r>
            <a:endParaRPr lang="en-US" altLang="ja-JP" dirty="0"/>
          </a:p>
          <a:p>
            <a:pPr marL="514350" indent="-514350">
              <a:buFont typeface="+mj-lt"/>
              <a:buAutoNum type="arabicPeriod"/>
            </a:pPr>
            <a:r>
              <a:rPr lang="ja-JP" altLang="en-US" dirty="0">
                <a:solidFill>
                  <a:schemeClr val="bg1">
                    <a:lumMod val="65000"/>
                  </a:schemeClr>
                </a:solidFill>
              </a:rPr>
              <a:t>二人用</a:t>
            </a:r>
            <a:r>
              <a:rPr lang="en-US" altLang="ja-JP" dirty="0">
                <a:solidFill>
                  <a:schemeClr val="bg1">
                    <a:lumMod val="65000"/>
                  </a:schemeClr>
                </a:solidFill>
              </a:rPr>
              <a:t>Flood-It</a:t>
            </a:r>
            <a:r>
              <a:rPr lang="ja-JP" altLang="en-US" dirty="0">
                <a:solidFill>
                  <a:schemeClr val="bg1">
                    <a:lumMod val="65000"/>
                  </a:schemeClr>
                </a:solidFill>
              </a:rPr>
              <a:t>の特徴によるもの</a:t>
            </a:r>
            <a:endParaRPr lang="en-US" altLang="ja-JP" dirty="0">
              <a:solidFill>
                <a:schemeClr val="bg1">
                  <a:lumMod val="65000"/>
                </a:schemeClr>
              </a:solidFill>
            </a:endParaRPr>
          </a:p>
          <a:p>
            <a:pPr marL="514350" indent="-514350">
              <a:buFont typeface="+mj-lt"/>
              <a:buAutoNum type="arabicPeriod"/>
            </a:pPr>
            <a:r>
              <a:rPr lang="ja-JP" altLang="en-US" dirty="0"/>
              <a:t>モンテカルロ法の特徴によるもの　</a:t>
            </a:r>
            <a:endParaRPr lang="en-US" altLang="ja-JP" dirty="0"/>
          </a:p>
        </p:txBody>
      </p:sp>
      <mc:AlternateContent xmlns:mc="http://schemas.openxmlformats.org/markup-compatibility/2006" xmlns:a14="http://schemas.microsoft.com/office/drawing/2010/main">
        <mc:Choice Requires="a14">
          <p:sp>
            <p:nvSpPr>
              <p:cNvPr id="7" name="角丸四角形吹き出し 39">
                <a:extLst>
                  <a:ext uri="{FF2B5EF4-FFF2-40B4-BE49-F238E27FC236}">
                    <a16:creationId xmlns="" xmlns:a16="http://schemas.microsoft.com/office/drawing/2014/main" id="{BB9F6049-A159-4E5F-B2AC-2F4A5EC8AE5C}"/>
                  </a:ext>
                </a:extLst>
              </p:cNvPr>
              <p:cNvSpPr/>
              <p:nvPr/>
            </p:nvSpPr>
            <p:spPr>
              <a:xfrm>
                <a:off x="631767" y="3662776"/>
                <a:ext cx="8129056" cy="2222458"/>
              </a:xfrm>
              <a:prstGeom prst="wedgeRoundRectCallout">
                <a:avLst>
                  <a:gd name="adj1" fmla="val -34226"/>
                  <a:gd name="adj2" fmla="val -7070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14:m>
                  <m:oMath xmlns:m="http://schemas.openxmlformats.org/officeDocument/2006/math">
                    <m:f>
                      <m:fPr>
                        <m:ctrlPr>
                          <a:rPr lang="en-US" altLang="ja-JP" sz="2800" i="1" smtClean="0">
                            <a:latin typeface="Cambria Math" panose="02040503050406030204" pitchFamily="18" charset="0"/>
                          </a:rPr>
                        </m:ctrlPr>
                      </m:fPr>
                      <m:num>
                        <m:r>
                          <a:rPr lang="ja-JP" altLang="en-US" sz="2800" i="1">
                            <a:solidFill>
                              <a:srgbClr val="FF0000"/>
                            </a:solidFill>
                            <a:latin typeface="Cambria Math" panose="02040503050406030204" pitchFamily="18" charset="0"/>
                          </a:rPr>
                          <m:t>勝利した盤面の数</m:t>
                        </m:r>
                      </m:num>
                      <m:den>
                        <m:r>
                          <a:rPr lang="ja-JP" altLang="en-US" sz="2800" i="1">
                            <a:solidFill>
                              <a:srgbClr val="002060"/>
                            </a:solidFill>
                            <a:latin typeface="Cambria Math" panose="02040503050406030204" pitchFamily="18" charset="0"/>
                          </a:rPr>
                          <m:t>次の操作以降の全ての終了盤面の数</m:t>
                        </m:r>
                      </m:den>
                    </m:f>
                  </m:oMath>
                </a14:m>
                <a:r>
                  <a:rPr kumimoji="1" lang="ja-JP" altLang="en-US" sz="2800" dirty="0"/>
                  <a:t>が高い操作</a:t>
                </a:r>
                <a:endParaRPr kumimoji="1" lang="en-US" altLang="ja-JP" sz="2800" dirty="0"/>
              </a:p>
              <a:p>
                <a:pPr algn="ctr"/>
                <a:endParaRPr kumimoji="1" lang="en-US" altLang="ja-JP" sz="2800" dirty="0"/>
              </a:p>
              <a:p>
                <a:pPr algn="ctr"/>
                <a:r>
                  <a:rPr kumimoji="1" lang="ja-JP" altLang="en-US" sz="2800" dirty="0"/>
                  <a:t>が必ずしも良いわけではない</a:t>
                </a:r>
                <a:endParaRPr kumimoji="1" lang="ja-JP" altLang="en-US" dirty="0"/>
              </a:p>
            </p:txBody>
          </p:sp>
        </mc:Choice>
        <mc:Fallback xmlns="">
          <p:sp>
            <p:nvSpPr>
              <p:cNvPr id="7" name="角丸四角形吹き出し 39">
                <a:extLst>
                  <a:ext uri="{FF2B5EF4-FFF2-40B4-BE49-F238E27FC236}">
                    <a16:creationId xmlns:a16="http://schemas.microsoft.com/office/drawing/2014/main" id="{BB9F6049-A159-4E5F-B2AC-2F4A5EC8AE5C}"/>
                  </a:ext>
                </a:extLst>
              </p:cNvPr>
              <p:cNvSpPr>
                <a:spLocks noRot="1" noChangeAspect="1" noMove="1" noResize="1" noEditPoints="1" noAdjustHandles="1" noChangeArrowheads="1" noChangeShapeType="1" noTextEdit="1"/>
              </p:cNvSpPr>
              <p:nvPr/>
            </p:nvSpPr>
            <p:spPr>
              <a:xfrm>
                <a:off x="631767" y="3662776"/>
                <a:ext cx="8129056" cy="2222458"/>
              </a:xfrm>
              <a:prstGeom prst="wedgeRoundRectCallout">
                <a:avLst>
                  <a:gd name="adj1" fmla="val -34226"/>
                  <a:gd name="adj2" fmla="val -70705"/>
                  <a:gd name="adj3" fmla="val 16667"/>
                </a:avLst>
              </a:prstGeom>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516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38</a:t>
            </a:fld>
            <a:endParaRPr lang="ja-JP" altLang="en-US" dirty="0"/>
          </a:p>
        </p:txBody>
      </p:sp>
      <p:sp>
        <p:nvSpPr>
          <p:cNvPr id="12" name="テキスト ボックス 11"/>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テキスト ボックス 12"/>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graphicFrame>
        <p:nvGraphicFramePr>
          <p:cNvPr id="11" name="グラフ 10"/>
          <p:cNvGraphicFramePr>
            <a:graphicFrameLocks/>
          </p:cNvGraphicFramePr>
          <p:nvPr>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sp>
        <p:nvSpPr>
          <p:cNvPr id="14" name="コンテンツ プレースホルダー 2"/>
          <p:cNvSpPr txBox="1">
            <a:spLocks/>
          </p:cNvSpPr>
          <p:nvPr/>
        </p:nvSpPr>
        <p:spPr>
          <a:xfrm>
            <a:off x="822961" y="777399"/>
            <a:ext cx="7488248" cy="1099806"/>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7030A0"/>
                </a:solidFill>
              </a:rPr>
              <a:t>偏った盤面</a:t>
            </a:r>
            <a:r>
              <a:rPr lang="ja-JP" altLang="en-US" dirty="0"/>
              <a:t>での結果を取り除いた場合に，</a:t>
            </a:r>
            <a:endParaRPr lang="en-US" altLang="ja-JP" dirty="0"/>
          </a:p>
          <a:p>
            <a:r>
              <a:rPr lang="ja-JP" altLang="en-US" dirty="0"/>
              <a:t>勝率は</a:t>
            </a:r>
            <a:r>
              <a:rPr lang="en-US" altLang="ja-JP" u="sng" dirty="0"/>
              <a:t>8</a:t>
            </a:r>
            <a:r>
              <a:rPr lang="ja-JP" altLang="en-US" u="sng" dirty="0"/>
              <a:t>割程度</a:t>
            </a:r>
            <a:r>
              <a:rPr lang="ja-JP" altLang="en-US" dirty="0"/>
              <a:t>に収束した．</a:t>
            </a:r>
            <a:endParaRPr lang="en-US" altLang="ja-JP" dirty="0">
              <a:solidFill>
                <a:srgbClr val="FF0000"/>
              </a:solidFill>
            </a:endParaRPr>
          </a:p>
          <a:p>
            <a:endParaRPr lang="ja-JP" altLang="en-US" dirty="0"/>
          </a:p>
        </p:txBody>
      </p:sp>
      <p:sp>
        <p:nvSpPr>
          <p:cNvPr id="3" name="二等辺三角形 2">
            <a:extLst>
              <a:ext uri="{FF2B5EF4-FFF2-40B4-BE49-F238E27FC236}">
                <a16:creationId xmlns="" xmlns:a16="http://schemas.microsoft.com/office/drawing/2014/main" id="{11D592AE-89A5-4D14-B11C-CCA625146E32}"/>
              </a:ext>
            </a:extLst>
          </p:cNvPr>
          <p:cNvSpPr/>
          <p:nvPr/>
        </p:nvSpPr>
        <p:spPr>
          <a:xfrm>
            <a:off x="5283929" y="4892546"/>
            <a:ext cx="287383" cy="243840"/>
          </a:xfrm>
          <a:prstGeom prst="triangle">
            <a:avLst/>
          </a:prstGeom>
          <a:solidFill>
            <a:schemeClr val="bg2">
              <a:lumMod val="9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 xmlns:a16="http://schemas.microsoft.com/office/drawing/2014/main"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a:t>偏りを取り除いた後</a:t>
            </a:r>
            <a:endParaRPr kumimoji="1" lang="ja-JP" altLang="en-US" dirty="0"/>
          </a:p>
        </p:txBody>
      </p:sp>
      <p:sp>
        <p:nvSpPr>
          <p:cNvPr id="6" name="楕円 5">
            <a:extLst>
              <a:ext uri="{FF2B5EF4-FFF2-40B4-BE49-F238E27FC236}">
                <a16:creationId xmlns="" xmlns:a16="http://schemas.microsoft.com/office/drawing/2014/main" id="{F70F1D20-AA9C-4123-A3B8-76B1B189FC52}"/>
              </a:ext>
            </a:extLst>
          </p:cNvPr>
          <p:cNvSpPr/>
          <p:nvPr/>
        </p:nvSpPr>
        <p:spPr>
          <a:xfrm>
            <a:off x="5301890" y="5296814"/>
            <a:ext cx="251460" cy="262928"/>
          </a:xfrm>
          <a:prstGeom prst="ellipse">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 name="テキスト ボックス 15">
            <a:extLst>
              <a:ext uri="{FF2B5EF4-FFF2-40B4-BE49-F238E27FC236}">
                <a16:creationId xmlns="" xmlns:a16="http://schemas.microsoft.com/office/drawing/2014/main"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a:t>偏りを取り除く前</a:t>
            </a:r>
            <a:endParaRPr kumimoji="1" lang="ja-JP" altLang="en-US" dirty="0"/>
          </a:p>
        </p:txBody>
      </p:sp>
      <p:sp>
        <p:nvSpPr>
          <p:cNvPr id="17" name="コンテンツ プレースホルダー 2"/>
          <p:cNvSpPr txBox="1">
            <a:spLocks/>
          </p:cNvSpPr>
          <p:nvPr/>
        </p:nvSpPr>
        <p:spPr>
          <a:xfrm>
            <a:off x="822960" y="1877205"/>
            <a:ext cx="7543800" cy="52624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モンテカルロ法は強いのか計算量の観点から評価</a:t>
            </a:r>
          </a:p>
        </p:txBody>
      </p:sp>
      <p:sp>
        <p:nvSpPr>
          <p:cNvPr id="18" name="テキスト ボックス 17">
            <a:extLst>
              <a:ext uri="{FF2B5EF4-FFF2-40B4-BE49-F238E27FC236}">
                <a16:creationId xmlns="" xmlns:a16="http://schemas.microsoft.com/office/drawing/2014/main" id="{F2730CC6-ECE7-49A7-B98F-136F9438A49A}"/>
              </a:ext>
            </a:extLst>
          </p:cNvPr>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spTree>
    <p:extLst>
      <p:ext uri="{BB962C8B-B14F-4D97-AF65-F5344CB8AC3E}">
        <p14:creationId xmlns:p14="http://schemas.microsoft.com/office/powerpoint/2010/main" val="2985389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 xmlns:a16="http://schemas.microsoft.com/office/drawing/2014/main" id="{29489ABA-5869-4852-B816-78B61785AFE4}"/>
              </a:ext>
            </a:extLst>
          </p:cNvPr>
          <p:cNvSpPr>
            <a:spLocks noGrp="1"/>
          </p:cNvSpPr>
          <p:nvPr>
            <p:ph type="sldNum" sz="quarter" idx="4"/>
          </p:nvPr>
        </p:nvSpPr>
        <p:spPr/>
        <p:txBody>
          <a:bodyPr/>
          <a:lstStyle/>
          <a:p>
            <a:fld id="{06866E33-5310-403C-85EB-90D9101399C4}" type="slidenum">
              <a:rPr lang="ja-JP" altLang="en-US" smtClean="0"/>
              <a:pPr/>
              <a:t>39</a:t>
            </a:fld>
            <a:endParaRPr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 xmlns:a16="http://schemas.microsoft.com/office/drawing/2014/main" id="{9EC13191-13AB-45F5-979A-130FC0BF3B7F}"/>
                  </a:ext>
                </a:extLst>
              </p:cNvPr>
              <p:cNvSpPr txBox="1"/>
              <p:nvPr/>
            </p:nvSpPr>
            <p:spPr>
              <a:xfrm>
                <a:off x="423686" y="804141"/>
                <a:ext cx="8501302" cy="954107"/>
              </a:xfrm>
              <a:prstGeom prst="rect">
                <a:avLst/>
              </a:prstGeom>
              <a:noFill/>
              <a:ln w="28575">
                <a:solidFill>
                  <a:srgbClr val="FFC000"/>
                </a:solidFill>
              </a:ln>
            </p:spPr>
            <p:txBody>
              <a:bodyPr wrap="none" rtlCol="0">
                <a:spAutoFit/>
              </a:bodyPr>
              <a:lstStyle/>
              <a:p>
                <a:r>
                  <a:rPr kumimoji="1" lang="en-US" altLang="ja-JP" sz="2800" dirty="0"/>
                  <a:t>8</a:t>
                </a:r>
                <a:r>
                  <a:rPr kumimoji="1" lang="ja-JP" altLang="en-US" sz="2800" dirty="0"/>
                  <a:t>手読み</a:t>
                </a:r>
                <a:endParaRPr kumimoji="1" lang="en-US" altLang="ja-JP" sz="2800" dirty="0"/>
              </a:p>
              <a:p>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2</m:t>
                            </m:r>
                          </m:sup>
                        </m:sSup>
                        <m:r>
                          <a:rPr lang="en-US" altLang="ja-JP" sz="2800" b="0" i="1" smtClean="0">
                            <a:latin typeface="Cambria Math" panose="02040503050406030204" pitchFamily="18" charset="0"/>
                          </a:rPr>
                          <m:t>+</m:t>
                        </m:r>
                        <m:r>
                          <a:rPr lang="en-US" altLang="ja-JP" sz="2800" i="1">
                            <a:latin typeface="Cambria Math" panose="02040503050406030204" pitchFamily="18" charset="0"/>
                          </a:rPr>
                          <m:t>…</m:t>
                        </m:r>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8</m:t>
                        </m:r>
                      </m:sup>
                    </m:sSup>
                    <m:r>
                      <a:rPr lang="en-US" altLang="ja-JP" sz="2800" b="0" i="1" smtClean="0">
                        <a:latin typeface="Cambria Math" panose="02040503050406030204" pitchFamily="18" charset="0"/>
                      </a:rPr>
                      <m:t>=</m:t>
                    </m:r>
                    <m:r>
                      <a:rPr lang="en-US" altLang="ja-JP" sz="2800" b="1" i="1" smtClean="0">
                        <a:solidFill>
                          <a:srgbClr val="FF0000"/>
                        </a:solidFill>
                        <a:latin typeface="Cambria Math" panose="02040503050406030204" pitchFamily="18" charset="0"/>
                      </a:rPr>
                      <m:t>𝟖𝟕𝟑𝟖𝟎</m:t>
                    </m:r>
                  </m:oMath>
                </a14:m>
                <a:r>
                  <a:rPr lang="ja-JP" altLang="en-US" sz="2800" dirty="0"/>
                  <a:t>の盤面を読む必要がある．</a:t>
                </a:r>
                <a:endParaRPr lang="en-US" altLang="ja-JP" sz="2800" dirty="0"/>
              </a:p>
            </p:txBody>
          </p:sp>
        </mc:Choice>
        <mc:Fallback xmlns="">
          <p:sp>
            <p:nvSpPr>
              <p:cNvPr id="5" name="テキスト ボックス 4">
                <a:extLst>
                  <a:ext uri="{FF2B5EF4-FFF2-40B4-BE49-F238E27FC236}">
                    <a16:creationId xmlns:a16="http://schemas.microsoft.com/office/drawing/2014/main" id="{9EC13191-13AB-45F5-979A-130FC0BF3B7F}"/>
                  </a:ext>
                </a:extLst>
              </p:cNvPr>
              <p:cNvSpPr txBox="1">
                <a:spLocks noRot="1" noChangeAspect="1" noMove="1" noResize="1" noEditPoints="1" noAdjustHandles="1" noChangeArrowheads="1" noChangeShapeType="1" noTextEdit="1"/>
              </p:cNvSpPr>
              <p:nvPr/>
            </p:nvSpPr>
            <p:spPr>
              <a:xfrm>
                <a:off x="423686" y="804141"/>
                <a:ext cx="8501302" cy="954107"/>
              </a:xfrm>
              <a:prstGeom prst="rect">
                <a:avLst/>
              </a:prstGeom>
              <a:blipFill>
                <a:blip r:embed="rId2"/>
                <a:stretch>
                  <a:fillRect l="-1358" t="-7453" b="-13043"/>
                </a:stretch>
              </a:blipFill>
              <a:ln w="28575">
                <a:solidFill>
                  <a:srgbClr val="FFC000"/>
                </a:solidFill>
              </a:ln>
            </p:spPr>
            <p:txBody>
              <a:bodyPr/>
              <a:lstStyle/>
              <a:p>
                <a:r>
                  <a:rPr lang="ja-JP" altLang="en-US">
                    <a:noFill/>
                  </a:rPr>
                  <a:t> </a:t>
                </a:r>
              </a:p>
            </p:txBody>
          </p:sp>
        </mc:Fallback>
      </mc:AlternateContent>
      <p:grpSp>
        <p:nvGrpSpPr>
          <p:cNvPr id="247" name="グループ化 246">
            <a:extLst>
              <a:ext uri="{FF2B5EF4-FFF2-40B4-BE49-F238E27FC236}">
                <a16:creationId xmlns="" xmlns:a16="http://schemas.microsoft.com/office/drawing/2014/main" id="{B5D931C7-B9CC-4959-B85E-C9028330D855}"/>
              </a:ext>
            </a:extLst>
          </p:cNvPr>
          <p:cNvGrpSpPr/>
          <p:nvPr/>
        </p:nvGrpSpPr>
        <p:grpSpPr>
          <a:xfrm>
            <a:off x="1300016" y="2404058"/>
            <a:ext cx="7350880" cy="2214164"/>
            <a:chOff x="1300016" y="2404058"/>
            <a:chExt cx="7350880" cy="2214164"/>
          </a:xfrm>
        </p:grpSpPr>
        <p:grpSp>
          <p:nvGrpSpPr>
            <p:cNvPr id="195" name="グループ化 194">
              <a:extLst>
                <a:ext uri="{FF2B5EF4-FFF2-40B4-BE49-F238E27FC236}">
                  <a16:creationId xmlns="" xmlns:a16="http://schemas.microsoft.com/office/drawing/2014/main" id="{4292F056-71DD-43B4-BCC8-5193B004AABB}"/>
                </a:ext>
              </a:extLst>
            </p:cNvPr>
            <p:cNvGrpSpPr/>
            <p:nvPr/>
          </p:nvGrpSpPr>
          <p:grpSpPr>
            <a:xfrm>
              <a:off x="1300016" y="2404058"/>
              <a:ext cx="6512215" cy="2214164"/>
              <a:chOff x="1300016" y="2404058"/>
              <a:chExt cx="6512215" cy="2214164"/>
            </a:xfrm>
          </p:grpSpPr>
          <p:sp>
            <p:nvSpPr>
              <p:cNvPr id="46" name="楕円 45">
                <a:extLst>
                  <a:ext uri="{FF2B5EF4-FFF2-40B4-BE49-F238E27FC236}">
                    <a16:creationId xmlns="" xmlns:a16="http://schemas.microsoft.com/office/drawing/2014/main" id="{E2E6DF5E-75CD-4057-91CF-D457BE8B54F7}"/>
                  </a:ext>
                </a:extLst>
              </p:cNvPr>
              <p:cNvSpPr/>
              <p:nvPr/>
            </p:nvSpPr>
            <p:spPr>
              <a:xfrm>
                <a:off x="4392000" y="2404058"/>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7" name="直線コネクタ 46">
                <a:extLst>
                  <a:ext uri="{FF2B5EF4-FFF2-40B4-BE49-F238E27FC236}">
                    <a16:creationId xmlns="" xmlns:a16="http://schemas.microsoft.com/office/drawing/2014/main" id="{3BDA5F92-AA65-4534-B21E-D5CA8660A090}"/>
                  </a:ext>
                </a:extLst>
              </p:cNvPr>
              <p:cNvCxnSpPr>
                <a:cxnSpLocks/>
                <a:endCxn id="46" idx="4"/>
              </p:cNvCxnSpPr>
              <p:nvPr/>
            </p:nvCxnSpPr>
            <p:spPr>
              <a:xfrm flipH="1" flipV="1">
                <a:off x="4572000"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a:extLst>
                  <a:ext uri="{FF2B5EF4-FFF2-40B4-BE49-F238E27FC236}">
                    <a16:creationId xmlns="" xmlns:a16="http://schemas.microsoft.com/office/drawing/2014/main" id="{C0E5B93D-D118-4B7F-AE93-FB67A63FAEA8}"/>
                  </a:ext>
                </a:extLst>
              </p:cNvPr>
              <p:cNvCxnSpPr>
                <a:cxnSpLocks/>
                <a:stCxn id="46" idx="4"/>
              </p:cNvCxnSpPr>
              <p:nvPr/>
            </p:nvCxnSpPr>
            <p:spPr>
              <a:xfrm flipH="1">
                <a:off x="2284722"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4" name="楕円 53">
                <a:extLst>
                  <a:ext uri="{FF2B5EF4-FFF2-40B4-BE49-F238E27FC236}">
                    <a16:creationId xmlns="" xmlns:a16="http://schemas.microsoft.com/office/drawing/2014/main" id="{D8F9136D-0C61-457F-A419-E34000C84472}"/>
                  </a:ext>
                </a:extLst>
              </p:cNvPr>
              <p:cNvSpPr/>
              <p:nvPr/>
            </p:nvSpPr>
            <p:spPr>
              <a:xfrm>
                <a:off x="21047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5" name="楕円 54">
                <a:extLst>
                  <a:ext uri="{FF2B5EF4-FFF2-40B4-BE49-F238E27FC236}">
                    <a16:creationId xmlns="" xmlns:a16="http://schemas.microsoft.com/office/drawing/2014/main" id="{414FCE65-7DCC-4181-94F0-46E4217B44D8}"/>
                  </a:ext>
                </a:extLst>
              </p:cNvPr>
              <p:cNvSpPr/>
              <p:nvPr/>
            </p:nvSpPr>
            <p:spPr>
              <a:xfrm>
                <a:off x="66792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6" name="楕円 55">
                <a:extLst>
                  <a:ext uri="{FF2B5EF4-FFF2-40B4-BE49-F238E27FC236}">
                    <a16:creationId xmlns="" xmlns:a16="http://schemas.microsoft.com/office/drawing/2014/main" id="{518FB9C2-7248-417F-92A6-6FE476534E3C}"/>
                  </a:ext>
                </a:extLst>
              </p:cNvPr>
              <p:cNvSpPr/>
              <p:nvPr/>
            </p:nvSpPr>
            <p:spPr>
              <a:xfrm>
                <a:off x="37049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9" name="楕円 58">
                <a:extLst>
                  <a:ext uri="{FF2B5EF4-FFF2-40B4-BE49-F238E27FC236}">
                    <a16:creationId xmlns="" xmlns:a16="http://schemas.microsoft.com/office/drawing/2014/main" id="{C9057028-988F-49ED-A769-CC13B6650A55}"/>
                  </a:ext>
                </a:extLst>
              </p:cNvPr>
              <p:cNvSpPr/>
              <p:nvPr/>
            </p:nvSpPr>
            <p:spPr>
              <a:xfrm>
                <a:off x="50790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1" name="直線コネクタ 10">
                <a:extLst>
                  <a:ext uri="{FF2B5EF4-FFF2-40B4-BE49-F238E27FC236}">
                    <a16:creationId xmlns="" xmlns:a16="http://schemas.microsoft.com/office/drawing/2014/main" id="{925E01E6-CC2A-4EFF-AACE-BF94CE84A6E8}"/>
                  </a:ext>
                </a:extLst>
              </p:cNvPr>
              <p:cNvCxnSpPr>
                <a:cxnSpLocks/>
                <a:stCxn id="46" idx="4"/>
                <a:endCxn id="56" idx="0"/>
              </p:cNvCxnSpPr>
              <p:nvPr/>
            </p:nvCxnSpPr>
            <p:spPr>
              <a:xfrm flipH="1">
                <a:off x="3884922" y="2764058"/>
                <a:ext cx="687078" cy="318104"/>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直線コネクタ 13">
                <a:extLst>
                  <a:ext uri="{FF2B5EF4-FFF2-40B4-BE49-F238E27FC236}">
                    <a16:creationId xmlns="" xmlns:a16="http://schemas.microsoft.com/office/drawing/2014/main" id="{1DEBCD05-0739-4712-8E97-1703C736C933}"/>
                  </a:ext>
                </a:extLst>
              </p:cNvPr>
              <p:cNvCxnSpPr>
                <a:cxnSpLocks/>
                <a:stCxn id="46" idx="4"/>
                <a:endCxn id="59" idx="0"/>
              </p:cNvCxnSpPr>
              <p:nvPr/>
            </p:nvCxnSpPr>
            <p:spPr>
              <a:xfrm>
                <a:off x="4572000" y="2764058"/>
                <a:ext cx="687078" cy="31810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楕円 65">
                <a:extLst>
                  <a:ext uri="{FF2B5EF4-FFF2-40B4-BE49-F238E27FC236}">
                    <a16:creationId xmlns="" xmlns:a16="http://schemas.microsoft.com/office/drawing/2014/main" id="{CB06118E-8F5B-4DA7-896C-EEB8F65B1BE3}"/>
                  </a:ext>
                </a:extLst>
              </p:cNvPr>
              <p:cNvSpPr/>
              <p:nvPr/>
            </p:nvSpPr>
            <p:spPr>
              <a:xfrm>
                <a:off x="130001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7" name="楕円 66">
                <a:extLst>
                  <a:ext uri="{FF2B5EF4-FFF2-40B4-BE49-F238E27FC236}">
                    <a16:creationId xmlns="" xmlns:a16="http://schemas.microsoft.com/office/drawing/2014/main" id="{50C0E5C2-202E-47C1-A024-89752612DEB0}"/>
                  </a:ext>
                </a:extLst>
              </p:cNvPr>
              <p:cNvSpPr/>
              <p:nvPr/>
            </p:nvSpPr>
            <p:spPr>
              <a:xfrm>
                <a:off x="624663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8" name="楕円 67">
                <a:extLst>
                  <a:ext uri="{FF2B5EF4-FFF2-40B4-BE49-F238E27FC236}">
                    <a16:creationId xmlns="" xmlns:a16="http://schemas.microsoft.com/office/drawing/2014/main" id="{D0A4F83E-2898-4B6E-8B75-B973F7EC17F5}"/>
                  </a:ext>
                </a:extLst>
              </p:cNvPr>
              <p:cNvSpPr/>
              <p:nvPr/>
            </p:nvSpPr>
            <p:spPr>
              <a:xfrm>
                <a:off x="294087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9" name="楕円 68">
                <a:extLst>
                  <a:ext uri="{FF2B5EF4-FFF2-40B4-BE49-F238E27FC236}">
                    <a16:creationId xmlns="" xmlns:a16="http://schemas.microsoft.com/office/drawing/2014/main" id="{01BCCA22-BC8F-4D00-AAD5-DC098E6A755B}"/>
                  </a:ext>
                </a:extLst>
              </p:cNvPr>
              <p:cNvSpPr/>
              <p:nvPr/>
            </p:nvSpPr>
            <p:spPr>
              <a:xfrm>
                <a:off x="459949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0" name="楕円 69">
                <a:extLst>
                  <a:ext uri="{FF2B5EF4-FFF2-40B4-BE49-F238E27FC236}">
                    <a16:creationId xmlns="" xmlns:a16="http://schemas.microsoft.com/office/drawing/2014/main" id="{FD7C7D98-D6F3-4672-9118-1A36CF2ACB8C}"/>
                  </a:ext>
                </a:extLst>
              </p:cNvPr>
              <p:cNvSpPr/>
              <p:nvPr/>
            </p:nvSpPr>
            <p:spPr>
              <a:xfrm>
                <a:off x="170406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1" name="楕円 70">
                <a:extLst>
                  <a:ext uri="{FF2B5EF4-FFF2-40B4-BE49-F238E27FC236}">
                    <a16:creationId xmlns="" xmlns:a16="http://schemas.microsoft.com/office/drawing/2014/main" id="{8AFDF69C-34BD-4671-88F3-6EC3EB218F89}"/>
                  </a:ext>
                </a:extLst>
              </p:cNvPr>
              <p:cNvSpPr/>
              <p:nvPr/>
            </p:nvSpPr>
            <p:spPr>
              <a:xfrm>
                <a:off x="665068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2" name="楕円 71">
                <a:extLst>
                  <a:ext uri="{FF2B5EF4-FFF2-40B4-BE49-F238E27FC236}">
                    <a16:creationId xmlns="" xmlns:a16="http://schemas.microsoft.com/office/drawing/2014/main" id="{4DECF26C-5F6D-4032-B56A-017A131B6291}"/>
                  </a:ext>
                </a:extLst>
              </p:cNvPr>
              <p:cNvSpPr/>
              <p:nvPr/>
            </p:nvSpPr>
            <p:spPr>
              <a:xfrm>
                <a:off x="334492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3" name="楕円 72">
                <a:extLst>
                  <a:ext uri="{FF2B5EF4-FFF2-40B4-BE49-F238E27FC236}">
                    <a16:creationId xmlns="" xmlns:a16="http://schemas.microsoft.com/office/drawing/2014/main" id="{DF86E1A0-3430-44A6-BE23-D25F21926889}"/>
                  </a:ext>
                </a:extLst>
              </p:cNvPr>
              <p:cNvSpPr/>
              <p:nvPr/>
            </p:nvSpPr>
            <p:spPr>
              <a:xfrm>
                <a:off x="500354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4" name="楕円 73">
                <a:extLst>
                  <a:ext uri="{FF2B5EF4-FFF2-40B4-BE49-F238E27FC236}">
                    <a16:creationId xmlns="" xmlns:a16="http://schemas.microsoft.com/office/drawing/2014/main" id="{3CC07AC7-20ED-41D3-ABED-1C0406A87CD4}"/>
                  </a:ext>
                </a:extLst>
              </p:cNvPr>
              <p:cNvSpPr/>
              <p:nvPr/>
            </p:nvSpPr>
            <p:spPr>
              <a:xfrm>
                <a:off x="210156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5" name="楕円 74">
                <a:extLst>
                  <a:ext uri="{FF2B5EF4-FFF2-40B4-BE49-F238E27FC236}">
                    <a16:creationId xmlns="" xmlns:a16="http://schemas.microsoft.com/office/drawing/2014/main" id="{BE4D90C9-1847-4762-BC82-1206EB64F404}"/>
                  </a:ext>
                </a:extLst>
              </p:cNvPr>
              <p:cNvSpPr/>
              <p:nvPr/>
            </p:nvSpPr>
            <p:spPr>
              <a:xfrm>
                <a:off x="7048181"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6" name="楕円 75">
                <a:extLst>
                  <a:ext uri="{FF2B5EF4-FFF2-40B4-BE49-F238E27FC236}">
                    <a16:creationId xmlns="" xmlns:a16="http://schemas.microsoft.com/office/drawing/2014/main" id="{0D0E0976-8A73-4D27-A0D6-2702A64D1DA4}"/>
                  </a:ext>
                </a:extLst>
              </p:cNvPr>
              <p:cNvSpPr/>
              <p:nvPr/>
            </p:nvSpPr>
            <p:spPr>
              <a:xfrm>
                <a:off x="3742416"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7" name="楕円 76">
                <a:extLst>
                  <a:ext uri="{FF2B5EF4-FFF2-40B4-BE49-F238E27FC236}">
                    <a16:creationId xmlns="" xmlns:a16="http://schemas.microsoft.com/office/drawing/2014/main" id="{277EABF9-9EAF-4FB1-B3D8-940B7F3A0D67}"/>
                  </a:ext>
                </a:extLst>
              </p:cNvPr>
              <p:cNvSpPr/>
              <p:nvPr/>
            </p:nvSpPr>
            <p:spPr>
              <a:xfrm>
                <a:off x="5401043"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8" name="楕円 77">
                <a:extLst>
                  <a:ext uri="{FF2B5EF4-FFF2-40B4-BE49-F238E27FC236}">
                    <a16:creationId xmlns="" xmlns:a16="http://schemas.microsoft.com/office/drawing/2014/main" id="{899649BB-A32C-4578-B091-D49687365AAA}"/>
                  </a:ext>
                </a:extLst>
              </p:cNvPr>
              <p:cNvSpPr/>
              <p:nvPr/>
            </p:nvSpPr>
            <p:spPr>
              <a:xfrm>
                <a:off x="250561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9" name="楕円 78">
                <a:extLst>
                  <a:ext uri="{FF2B5EF4-FFF2-40B4-BE49-F238E27FC236}">
                    <a16:creationId xmlns="" xmlns:a16="http://schemas.microsoft.com/office/drawing/2014/main" id="{503BFAF7-1337-427D-A9E3-57F4E220D87B}"/>
                  </a:ext>
                </a:extLst>
              </p:cNvPr>
              <p:cNvSpPr/>
              <p:nvPr/>
            </p:nvSpPr>
            <p:spPr>
              <a:xfrm>
                <a:off x="7452231" y="367600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0" name="楕円 79">
                <a:extLst>
                  <a:ext uri="{FF2B5EF4-FFF2-40B4-BE49-F238E27FC236}">
                    <a16:creationId xmlns="" xmlns:a16="http://schemas.microsoft.com/office/drawing/2014/main" id="{00BAD2DC-7C8F-49C8-A738-A05F17C480A0}"/>
                  </a:ext>
                </a:extLst>
              </p:cNvPr>
              <p:cNvSpPr/>
              <p:nvPr/>
            </p:nvSpPr>
            <p:spPr>
              <a:xfrm>
                <a:off x="4164237" y="367262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1" name="楕円 80">
                <a:extLst>
                  <a:ext uri="{FF2B5EF4-FFF2-40B4-BE49-F238E27FC236}">
                    <a16:creationId xmlns="" xmlns:a16="http://schemas.microsoft.com/office/drawing/2014/main" id="{4AFB9943-4CF3-400F-8FBB-C4A498D5FAF0}"/>
                  </a:ext>
                </a:extLst>
              </p:cNvPr>
              <p:cNvSpPr/>
              <p:nvPr/>
            </p:nvSpPr>
            <p:spPr>
              <a:xfrm>
                <a:off x="5808487" y="3672730"/>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1" name="直線コネクタ 20">
                <a:extLst>
                  <a:ext uri="{FF2B5EF4-FFF2-40B4-BE49-F238E27FC236}">
                    <a16:creationId xmlns="" xmlns:a16="http://schemas.microsoft.com/office/drawing/2014/main" id="{98036078-8DD0-40FC-BAE6-8F7EE5B2AB5B}"/>
                  </a:ext>
                </a:extLst>
              </p:cNvPr>
              <p:cNvCxnSpPr>
                <a:cxnSpLocks/>
                <a:stCxn id="54" idx="4"/>
                <a:endCxn id="66" idx="0"/>
              </p:cNvCxnSpPr>
              <p:nvPr/>
            </p:nvCxnSpPr>
            <p:spPr>
              <a:xfrm flipH="1">
                <a:off x="1480016" y="3442162"/>
                <a:ext cx="80470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a:extLst>
                  <a:ext uri="{FF2B5EF4-FFF2-40B4-BE49-F238E27FC236}">
                    <a16:creationId xmlns="" xmlns:a16="http://schemas.microsoft.com/office/drawing/2014/main" id="{01020577-7E10-4FD7-AA4A-D2F10FA2F7A9}"/>
                  </a:ext>
                </a:extLst>
              </p:cNvPr>
              <p:cNvCxnSpPr>
                <a:cxnSpLocks/>
                <a:stCxn id="54" idx="4"/>
                <a:endCxn id="70" idx="0"/>
              </p:cNvCxnSpPr>
              <p:nvPr/>
            </p:nvCxnSpPr>
            <p:spPr>
              <a:xfrm flipH="1">
                <a:off x="1884066" y="3442162"/>
                <a:ext cx="40065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 xmlns:a16="http://schemas.microsoft.com/office/drawing/2014/main" id="{9A4F71BE-E4A6-4B55-B105-D6439D99C531}"/>
                  </a:ext>
                </a:extLst>
              </p:cNvPr>
              <p:cNvCxnSpPr>
                <a:cxnSpLocks/>
                <a:stCxn id="54" idx="4"/>
                <a:endCxn id="74" idx="0"/>
              </p:cNvCxnSpPr>
              <p:nvPr/>
            </p:nvCxnSpPr>
            <p:spPr>
              <a:xfrm flipH="1">
                <a:off x="2281560" y="3442162"/>
                <a:ext cx="3162"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 name="直線コネクタ 29">
                <a:extLst>
                  <a:ext uri="{FF2B5EF4-FFF2-40B4-BE49-F238E27FC236}">
                    <a16:creationId xmlns="" xmlns:a16="http://schemas.microsoft.com/office/drawing/2014/main" id="{CCA707DD-7095-48E6-8185-BADFD2FAA17A}"/>
                  </a:ext>
                </a:extLst>
              </p:cNvPr>
              <p:cNvCxnSpPr>
                <a:cxnSpLocks/>
                <a:stCxn id="54" idx="4"/>
                <a:endCxn id="78" idx="0"/>
              </p:cNvCxnSpPr>
              <p:nvPr/>
            </p:nvCxnSpPr>
            <p:spPr>
              <a:xfrm>
                <a:off x="2284722" y="3442162"/>
                <a:ext cx="400888"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a:extLst>
                  <a:ext uri="{FF2B5EF4-FFF2-40B4-BE49-F238E27FC236}">
                    <a16:creationId xmlns="" xmlns:a16="http://schemas.microsoft.com/office/drawing/2014/main" id="{42FD5333-DC33-44BF-A92C-D508572D47EC}"/>
                  </a:ext>
                </a:extLst>
              </p:cNvPr>
              <p:cNvCxnSpPr>
                <a:cxnSpLocks/>
                <a:stCxn id="56" idx="4"/>
                <a:endCxn id="68" idx="0"/>
              </p:cNvCxnSpPr>
              <p:nvPr/>
            </p:nvCxnSpPr>
            <p:spPr>
              <a:xfrm flipH="1">
                <a:off x="3120872" y="3442162"/>
                <a:ext cx="76405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a:extLst>
                  <a:ext uri="{FF2B5EF4-FFF2-40B4-BE49-F238E27FC236}">
                    <a16:creationId xmlns="" xmlns:a16="http://schemas.microsoft.com/office/drawing/2014/main" id="{E158FE35-6984-4CEB-92AA-8F0FCDFB4C35}"/>
                  </a:ext>
                </a:extLst>
              </p:cNvPr>
              <p:cNvCxnSpPr>
                <a:cxnSpLocks/>
                <a:stCxn id="56" idx="4"/>
                <a:endCxn id="72" idx="0"/>
              </p:cNvCxnSpPr>
              <p:nvPr/>
            </p:nvCxnSpPr>
            <p:spPr>
              <a:xfrm flipH="1">
                <a:off x="3524922" y="3442162"/>
                <a:ext cx="36000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a:extLst>
                  <a:ext uri="{FF2B5EF4-FFF2-40B4-BE49-F238E27FC236}">
                    <a16:creationId xmlns="" xmlns:a16="http://schemas.microsoft.com/office/drawing/2014/main" id="{B6A0256F-8F11-415D-821F-761E0326F8CC}"/>
                  </a:ext>
                </a:extLst>
              </p:cNvPr>
              <p:cNvCxnSpPr>
                <a:cxnSpLocks/>
                <a:stCxn id="56" idx="4"/>
                <a:endCxn id="76" idx="0"/>
              </p:cNvCxnSpPr>
              <p:nvPr/>
            </p:nvCxnSpPr>
            <p:spPr>
              <a:xfrm>
                <a:off x="3884922" y="3442162"/>
                <a:ext cx="37494"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a:extLst>
                  <a:ext uri="{FF2B5EF4-FFF2-40B4-BE49-F238E27FC236}">
                    <a16:creationId xmlns="" xmlns:a16="http://schemas.microsoft.com/office/drawing/2014/main" id="{462B1297-0E66-4A76-A8BC-C167050BA96C}"/>
                  </a:ext>
                </a:extLst>
              </p:cNvPr>
              <p:cNvCxnSpPr>
                <a:cxnSpLocks/>
                <a:stCxn id="56" idx="4"/>
                <a:endCxn id="80" idx="0"/>
              </p:cNvCxnSpPr>
              <p:nvPr/>
            </p:nvCxnSpPr>
            <p:spPr>
              <a:xfrm>
                <a:off x="3884922" y="3442162"/>
                <a:ext cx="459315" cy="23046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a:extLst>
                  <a:ext uri="{FF2B5EF4-FFF2-40B4-BE49-F238E27FC236}">
                    <a16:creationId xmlns="" xmlns:a16="http://schemas.microsoft.com/office/drawing/2014/main" id="{2E254509-BC6E-44C2-B494-E257A440FC6B}"/>
                  </a:ext>
                </a:extLst>
              </p:cNvPr>
              <p:cNvCxnSpPr>
                <a:cxnSpLocks/>
                <a:stCxn id="59" idx="4"/>
                <a:endCxn id="69" idx="0"/>
              </p:cNvCxnSpPr>
              <p:nvPr/>
            </p:nvCxnSpPr>
            <p:spPr>
              <a:xfrm flipH="1">
                <a:off x="4779499" y="3442162"/>
                <a:ext cx="47957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2" name="直線コネクタ 81">
                <a:extLst>
                  <a:ext uri="{FF2B5EF4-FFF2-40B4-BE49-F238E27FC236}">
                    <a16:creationId xmlns="" xmlns:a16="http://schemas.microsoft.com/office/drawing/2014/main" id="{CD2042C4-D293-4C17-AB9C-B84BBEA43A37}"/>
                  </a:ext>
                </a:extLst>
              </p:cNvPr>
              <p:cNvCxnSpPr>
                <a:cxnSpLocks/>
                <a:stCxn id="59" idx="4"/>
                <a:endCxn id="73" idx="0"/>
              </p:cNvCxnSpPr>
              <p:nvPr/>
            </p:nvCxnSpPr>
            <p:spPr>
              <a:xfrm flipH="1">
                <a:off x="5183549" y="3442162"/>
                <a:ext cx="7552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a:extLst>
                  <a:ext uri="{FF2B5EF4-FFF2-40B4-BE49-F238E27FC236}">
                    <a16:creationId xmlns="" xmlns:a16="http://schemas.microsoft.com/office/drawing/2014/main" id="{1F62BFB9-8F61-4DB0-8048-841508AFD3A2}"/>
                  </a:ext>
                </a:extLst>
              </p:cNvPr>
              <p:cNvCxnSpPr>
                <a:cxnSpLocks/>
                <a:stCxn id="59" idx="4"/>
                <a:endCxn id="77" idx="0"/>
              </p:cNvCxnSpPr>
              <p:nvPr/>
            </p:nvCxnSpPr>
            <p:spPr>
              <a:xfrm>
                <a:off x="5259078" y="3442162"/>
                <a:ext cx="321965"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8" name="直線コネクタ 87">
                <a:extLst>
                  <a:ext uri="{FF2B5EF4-FFF2-40B4-BE49-F238E27FC236}">
                    <a16:creationId xmlns="" xmlns:a16="http://schemas.microsoft.com/office/drawing/2014/main" id="{DF204CD9-5DB9-4AA4-9C43-25C9001C0BFF}"/>
                  </a:ext>
                </a:extLst>
              </p:cNvPr>
              <p:cNvCxnSpPr>
                <a:cxnSpLocks/>
                <a:stCxn id="59" idx="4"/>
                <a:endCxn id="81" idx="0"/>
              </p:cNvCxnSpPr>
              <p:nvPr/>
            </p:nvCxnSpPr>
            <p:spPr>
              <a:xfrm>
                <a:off x="5259078" y="3442162"/>
                <a:ext cx="729409" cy="23056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a:extLst>
                  <a:ext uri="{FF2B5EF4-FFF2-40B4-BE49-F238E27FC236}">
                    <a16:creationId xmlns="" xmlns:a16="http://schemas.microsoft.com/office/drawing/2014/main" id="{ED9E23E5-CADA-46DD-89AE-66FFCFA4B954}"/>
                  </a:ext>
                </a:extLst>
              </p:cNvPr>
              <p:cNvCxnSpPr>
                <a:cxnSpLocks/>
                <a:stCxn id="55" idx="4"/>
                <a:endCxn id="67" idx="0"/>
              </p:cNvCxnSpPr>
              <p:nvPr/>
            </p:nvCxnSpPr>
            <p:spPr>
              <a:xfrm flipH="1">
                <a:off x="6426637" y="3442162"/>
                <a:ext cx="43264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a:extLst>
                  <a:ext uri="{FF2B5EF4-FFF2-40B4-BE49-F238E27FC236}">
                    <a16:creationId xmlns="" xmlns:a16="http://schemas.microsoft.com/office/drawing/2014/main" id="{31CCBF65-91A5-44D4-9C9F-959F7D7DCBB4}"/>
                  </a:ext>
                </a:extLst>
              </p:cNvPr>
              <p:cNvCxnSpPr>
                <a:cxnSpLocks/>
                <a:stCxn id="55" idx="4"/>
                <a:endCxn id="71" idx="0"/>
              </p:cNvCxnSpPr>
              <p:nvPr/>
            </p:nvCxnSpPr>
            <p:spPr>
              <a:xfrm flipH="1">
                <a:off x="6830687" y="3442162"/>
                <a:ext cx="2859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a:extLst>
                  <a:ext uri="{FF2B5EF4-FFF2-40B4-BE49-F238E27FC236}">
                    <a16:creationId xmlns="" xmlns:a16="http://schemas.microsoft.com/office/drawing/2014/main" id="{E4B6EA9B-D3AF-4065-987E-00B0A24A6844}"/>
                  </a:ext>
                </a:extLst>
              </p:cNvPr>
              <p:cNvCxnSpPr>
                <a:cxnSpLocks/>
                <a:stCxn id="55" idx="4"/>
                <a:endCxn id="75" idx="0"/>
              </p:cNvCxnSpPr>
              <p:nvPr/>
            </p:nvCxnSpPr>
            <p:spPr>
              <a:xfrm>
                <a:off x="6859278" y="3442162"/>
                <a:ext cx="368903"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a:extLst>
                  <a:ext uri="{FF2B5EF4-FFF2-40B4-BE49-F238E27FC236}">
                    <a16:creationId xmlns="" xmlns:a16="http://schemas.microsoft.com/office/drawing/2014/main" id="{51840487-F56C-44FC-A5D6-CA5FFE7728C6}"/>
                  </a:ext>
                </a:extLst>
              </p:cNvPr>
              <p:cNvCxnSpPr>
                <a:cxnSpLocks/>
                <a:stCxn id="55" idx="4"/>
                <a:endCxn id="79" idx="0"/>
              </p:cNvCxnSpPr>
              <p:nvPr/>
            </p:nvCxnSpPr>
            <p:spPr>
              <a:xfrm>
                <a:off x="6859278" y="3442162"/>
                <a:ext cx="772953" cy="2338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63" name="グループ化 162">
                <a:extLst>
                  <a:ext uri="{FF2B5EF4-FFF2-40B4-BE49-F238E27FC236}">
                    <a16:creationId xmlns="" xmlns:a16="http://schemas.microsoft.com/office/drawing/2014/main" id="{66CF3673-73EA-4BF7-AD19-FC8CB5DFC862}"/>
                  </a:ext>
                </a:extLst>
              </p:cNvPr>
              <p:cNvGrpSpPr/>
              <p:nvPr/>
            </p:nvGrpSpPr>
            <p:grpSpPr>
              <a:xfrm>
                <a:off x="2088216" y="4258222"/>
                <a:ext cx="108000" cy="360000"/>
                <a:chOff x="992298" y="2865227"/>
                <a:chExt cx="45721" cy="311919"/>
              </a:xfrm>
            </p:grpSpPr>
            <p:sp>
              <p:nvSpPr>
                <p:cNvPr id="164" name="円/楕円 105">
                  <a:extLst>
                    <a:ext uri="{FF2B5EF4-FFF2-40B4-BE49-F238E27FC236}">
                      <a16:creationId xmlns="" xmlns:a16="http://schemas.microsoft.com/office/drawing/2014/main" id="{B7EFFF8A-8BD4-4130-AD88-80967C054CCE}"/>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5" name="円/楕円 106">
                  <a:extLst>
                    <a:ext uri="{FF2B5EF4-FFF2-40B4-BE49-F238E27FC236}">
                      <a16:creationId xmlns="" xmlns:a16="http://schemas.microsoft.com/office/drawing/2014/main" id="{73D668E2-22CE-498B-A5C9-70722453E351}"/>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6" name="円/楕円 107">
                  <a:extLst>
                    <a:ext uri="{FF2B5EF4-FFF2-40B4-BE49-F238E27FC236}">
                      <a16:creationId xmlns="" xmlns:a16="http://schemas.microsoft.com/office/drawing/2014/main" id="{C76A87AE-3D51-4C04-A179-7292247CF53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67" name="グループ化 166">
                <a:extLst>
                  <a:ext uri="{FF2B5EF4-FFF2-40B4-BE49-F238E27FC236}">
                    <a16:creationId xmlns="" xmlns:a16="http://schemas.microsoft.com/office/drawing/2014/main" id="{8779A2A7-E35F-4DB6-AE10-9DA54ED9EA1F}"/>
                  </a:ext>
                </a:extLst>
              </p:cNvPr>
              <p:cNvGrpSpPr/>
              <p:nvPr/>
            </p:nvGrpSpPr>
            <p:grpSpPr>
              <a:xfrm>
                <a:off x="3688416" y="4258222"/>
                <a:ext cx="108000" cy="360000"/>
                <a:chOff x="992298" y="2865227"/>
                <a:chExt cx="45721" cy="311919"/>
              </a:xfrm>
            </p:grpSpPr>
            <p:sp>
              <p:nvSpPr>
                <p:cNvPr id="168" name="円/楕円 105">
                  <a:extLst>
                    <a:ext uri="{FF2B5EF4-FFF2-40B4-BE49-F238E27FC236}">
                      <a16:creationId xmlns="" xmlns:a16="http://schemas.microsoft.com/office/drawing/2014/main" id="{20648900-A315-4E57-8489-143602BB8E07}"/>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9" name="円/楕円 106">
                  <a:extLst>
                    <a:ext uri="{FF2B5EF4-FFF2-40B4-BE49-F238E27FC236}">
                      <a16:creationId xmlns="" xmlns:a16="http://schemas.microsoft.com/office/drawing/2014/main" id="{FCCB4051-DEFA-4DB8-BD4B-3D5405C547C0}"/>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0" name="円/楕円 107">
                  <a:extLst>
                    <a:ext uri="{FF2B5EF4-FFF2-40B4-BE49-F238E27FC236}">
                      <a16:creationId xmlns="" xmlns:a16="http://schemas.microsoft.com/office/drawing/2014/main" id="{F3157040-95B1-4FE2-9028-535C35820C8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71" name="グループ化 170">
                <a:extLst>
                  <a:ext uri="{FF2B5EF4-FFF2-40B4-BE49-F238E27FC236}">
                    <a16:creationId xmlns="" xmlns:a16="http://schemas.microsoft.com/office/drawing/2014/main" id="{E8EE2427-17FA-4A0B-BF7C-2682FAB70276}"/>
                  </a:ext>
                </a:extLst>
              </p:cNvPr>
              <p:cNvGrpSpPr/>
              <p:nvPr/>
            </p:nvGrpSpPr>
            <p:grpSpPr>
              <a:xfrm>
                <a:off x="5347043" y="4258222"/>
                <a:ext cx="108000" cy="360000"/>
                <a:chOff x="992298" y="2865227"/>
                <a:chExt cx="45721" cy="311919"/>
              </a:xfrm>
            </p:grpSpPr>
            <p:sp>
              <p:nvSpPr>
                <p:cNvPr id="172" name="円/楕円 105">
                  <a:extLst>
                    <a:ext uri="{FF2B5EF4-FFF2-40B4-BE49-F238E27FC236}">
                      <a16:creationId xmlns="" xmlns:a16="http://schemas.microsoft.com/office/drawing/2014/main" id="{F73595A3-9FC2-4910-BE77-E5ED879C4329}"/>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3" name="円/楕円 106">
                  <a:extLst>
                    <a:ext uri="{FF2B5EF4-FFF2-40B4-BE49-F238E27FC236}">
                      <a16:creationId xmlns="" xmlns:a16="http://schemas.microsoft.com/office/drawing/2014/main" id="{FD1E39A2-7029-42D7-908D-D1EC8FAE33EB}"/>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4" name="円/楕円 107">
                  <a:extLst>
                    <a:ext uri="{FF2B5EF4-FFF2-40B4-BE49-F238E27FC236}">
                      <a16:creationId xmlns="" xmlns:a16="http://schemas.microsoft.com/office/drawing/2014/main" id="{1F40A1B3-0657-45C8-A2C9-F9BBFD7260B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75" name="グループ化 174">
                <a:extLst>
                  <a:ext uri="{FF2B5EF4-FFF2-40B4-BE49-F238E27FC236}">
                    <a16:creationId xmlns="" xmlns:a16="http://schemas.microsoft.com/office/drawing/2014/main" id="{61622B1E-14C4-43C4-BDDA-F8A87C677F74}"/>
                  </a:ext>
                </a:extLst>
              </p:cNvPr>
              <p:cNvGrpSpPr/>
              <p:nvPr/>
            </p:nvGrpSpPr>
            <p:grpSpPr>
              <a:xfrm>
                <a:off x="6912260" y="4258222"/>
                <a:ext cx="108000" cy="360000"/>
                <a:chOff x="992298" y="2865227"/>
                <a:chExt cx="45721" cy="311919"/>
              </a:xfrm>
            </p:grpSpPr>
            <p:sp>
              <p:nvSpPr>
                <p:cNvPr id="176" name="円/楕円 105">
                  <a:extLst>
                    <a:ext uri="{FF2B5EF4-FFF2-40B4-BE49-F238E27FC236}">
                      <a16:creationId xmlns="" xmlns:a16="http://schemas.microsoft.com/office/drawing/2014/main" id="{FD7C4CA5-85F6-4767-B4FF-DFCA5AA307F1}"/>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7" name="円/楕円 106">
                  <a:extLst>
                    <a:ext uri="{FF2B5EF4-FFF2-40B4-BE49-F238E27FC236}">
                      <a16:creationId xmlns="" xmlns:a16="http://schemas.microsoft.com/office/drawing/2014/main" id="{7420E82D-DEA7-42E9-8993-D0EBB2906447}"/>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8" name="円/楕円 107">
                  <a:extLst>
                    <a:ext uri="{FF2B5EF4-FFF2-40B4-BE49-F238E27FC236}">
                      <a16:creationId xmlns="" xmlns:a16="http://schemas.microsoft.com/office/drawing/2014/main" id="{114F55BD-8A8C-4DD8-BAE8-957491C5666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mc:AlternateContent xmlns:mc="http://schemas.openxmlformats.org/markup-compatibility/2006" xmlns:a14="http://schemas.microsoft.com/office/drawing/2010/main">
          <mc:Choice Requires="a14">
            <p:sp>
              <p:nvSpPr>
                <p:cNvPr id="197" name="テキスト ボックス 196">
                  <a:extLst>
                    <a:ext uri="{FF2B5EF4-FFF2-40B4-BE49-F238E27FC236}">
                      <a16:creationId xmlns="" xmlns:a16="http://schemas.microsoft.com/office/drawing/2014/main" id="{45AB86D5-98D1-49B4-B3D5-B0AFDB16AEC9}"/>
                    </a:ext>
                  </a:extLst>
                </p:cNvPr>
                <p:cNvSpPr txBox="1"/>
                <p:nvPr/>
              </p:nvSpPr>
              <p:spPr>
                <a:xfrm>
                  <a:off x="8177690" y="3000552"/>
                  <a:ext cx="47320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4</m:t>
                        </m:r>
                      </m:oMath>
                    </m:oMathPara>
                  </a14:m>
                  <a:endParaRPr kumimoji="1" lang="en-US" altLang="ja-JP" sz="2800" b="0" dirty="0"/>
                </a:p>
              </p:txBody>
            </p:sp>
          </mc:Choice>
          <mc:Fallback xmlns="">
            <p:sp>
              <p:nvSpPr>
                <p:cNvPr id="197" name="テキスト ボックス 196">
                  <a:extLst>
                    <a:ext uri="{FF2B5EF4-FFF2-40B4-BE49-F238E27FC236}">
                      <a16:creationId xmlns:a16="http://schemas.microsoft.com/office/drawing/2014/main" id="{45AB86D5-98D1-49B4-B3D5-B0AFDB16AEC9}"/>
                    </a:ext>
                  </a:extLst>
                </p:cNvPr>
                <p:cNvSpPr txBox="1">
                  <a:spLocks noRot="1" noChangeAspect="1" noMove="1" noResize="1" noEditPoints="1" noAdjustHandles="1" noChangeArrowheads="1" noChangeShapeType="1" noTextEdit="1"/>
                </p:cNvSpPr>
                <p:nvPr/>
              </p:nvSpPr>
              <p:spPr>
                <a:xfrm>
                  <a:off x="8177690" y="3000552"/>
                  <a:ext cx="473206"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8" name="テキスト ボックス 197">
                  <a:extLst>
                    <a:ext uri="{FF2B5EF4-FFF2-40B4-BE49-F238E27FC236}">
                      <a16:creationId xmlns="" xmlns:a16="http://schemas.microsoft.com/office/drawing/2014/main" id="{4203B433-CC0A-4A4E-B901-B1287A31DC1B}"/>
                    </a:ext>
                  </a:extLst>
                </p:cNvPr>
                <p:cNvSpPr txBox="1"/>
                <p:nvPr/>
              </p:nvSpPr>
              <p:spPr>
                <a:xfrm>
                  <a:off x="8215618" y="3579158"/>
                  <a:ext cx="29475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4</m:t>
                            </m:r>
                          </m:e>
                          <m:sup>
                            <m:r>
                              <a:rPr kumimoji="1" lang="en-US" altLang="ja-JP" sz="2800" b="0" i="1" smtClean="0">
                                <a:latin typeface="Cambria Math" panose="02040503050406030204" pitchFamily="18" charset="0"/>
                              </a:rPr>
                              <m:t>2</m:t>
                            </m:r>
                          </m:sup>
                        </m:sSup>
                      </m:oMath>
                    </m:oMathPara>
                  </a14:m>
                  <a:endParaRPr kumimoji="1" lang="en-US" altLang="ja-JP" sz="2800" b="0" dirty="0"/>
                </a:p>
              </p:txBody>
            </p:sp>
          </mc:Choice>
          <mc:Fallback xmlns="">
            <p:sp>
              <p:nvSpPr>
                <p:cNvPr id="198" name="テキスト ボックス 197">
                  <a:extLst>
                    <a:ext uri="{FF2B5EF4-FFF2-40B4-BE49-F238E27FC236}">
                      <a16:creationId xmlns:a16="http://schemas.microsoft.com/office/drawing/2014/main" id="{4203B433-CC0A-4A4E-B901-B1287A31DC1B}"/>
                    </a:ext>
                  </a:extLst>
                </p:cNvPr>
                <p:cNvSpPr txBox="1">
                  <a:spLocks noRot="1" noChangeAspect="1" noMove="1" noResize="1" noEditPoints="1" noAdjustHandles="1" noChangeArrowheads="1" noChangeShapeType="1" noTextEdit="1"/>
                </p:cNvSpPr>
                <p:nvPr/>
              </p:nvSpPr>
              <p:spPr>
                <a:xfrm>
                  <a:off x="8215618" y="3579158"/>
                  <a:ext cx="294758" cy="523220"/>
                </a:xfrm>
                <a:prstGeom prst="rect">
                  <a:avLst/>
                </a:prstGeom>
                <a:blipFill>
                  <a:blip r:embed="rId4"/>
                  <a:stretch>
                    <a:fillRect r="-41667"/>
                  </a:stretch>
                </a:blipFill>
              </p:spPr>
              <p:txBody>
                <a:bodyPr/>
                <a:lstStyle/>
                <a:p>
                  <a:r>
                    <a:rPr lang="ja-JP" altLang="en-US">
                      <a:noFill/>
                    </a:rPr>
                    <a:t> </a:t>
                  </a:r>
                </a:p>
              </p:txBody>
            </p:sp>
          </mc:Fallback>
        </mc:AlternateContent>
      </p:grpSp>
      <p:grpSp>
        <p:nvGrpSpPr>
          <p:cNvPr id="246" name="グループ化 245">
            <a:extLst>
              <a:ext uri="{FF2B5EF4-FFF2-40B4-BE49-F238E27FC236}">
                <a16:creationId xmlns="" xmlns:a16="http://schemas.microsoft.com/office/drawing/2014/main" id="{B26F8C2E-0EB9-460D-9330-20A3EDF18D70}"/>
              </a:ext>
            </a:extLst>
          </p:cNvPr>
          <p:cNvGrpSpPr/>
          <p:nvPr/>
        </p:nvGrpSpPr>
        <p:grpSpPr>
          <a:xfrm>
            <a:off x="940016" y="4892569"/>
            <a:ext cx="7570360" cy="523220"/>
            <a:chOff x="940016" y="4892569"/>
            <a:chExt cx="7570360" cy="523220"/>
          </a:xfrm>
        </p:grpSpPr>
        <mc:AlternateContent xmlns:mc="http://schemas.openxmlformats.org/markup-compatibility/2006" xmlns:a14="http://schemas.microsoft.com/office/drawing/2010/main">
          <mc:Choice Requires="a14">
            <p:sp>
              <p:nvSpPr>
                <p:cNvPr id="199" name="テキスト ボックス 198">
                  <a:extLst>
                    <a:ext uri="{FF2B5EF4-FFF2-40B4-BE49-F238E27FC236}">
                      <a16:creationId xmlns="" xmlns:a16="http://schemas.microsoft.com/office/drawing/2014/main" id="{CB93060D-1688-4C94-9F0C-7F9E7C5F1D13}"/>
                    </a:ext>
                  </a:extLst>
                </p:cNvPr>
                <p:cNvSpPr txBox="1"/>
                <p:nvPr/>
              </p:nvSpPr>
              <p:spPr>
                <a:xfrm>
                  <a:off x="8215618" y="4892569"/>
                  <a:ext cx="29475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4</m:t>
                            </m:r>
                          </m:e>
                          <m:sup>
                            <m:r>
                              <a:rPr kumimoji="1" lang="en-US" altLang="ja-JP" sz="2800" b="0" i="1" smtClean="0">
                                <a:latin typeface="Cambria Math" panose="02040503050406030204" pitchFamily="18" charset="0"/>
                              </a:rPr>
                              <m:t>8</m:t>
                            </m:r>
                          </m:sup>
                        </m:sSup>
                      </m:oMath>
                    </m:oMathPara>
                  </a14:m>
                  <a:endParaRPr kumimoji="1" lang="en-US" altLang="ja-JP" sz="2800" b="0" dirty="0"/>
                </a:p>
              </p:txBody>
            </p:sp>
          </mc:Choice>
          <mc:Fallback xmlns="">
            <p:sp>
              <p:nvSpPr>
                <p:cNvPr id="199" name="テキスト ボックス 198">
                  <a:extLst>
                    <a:ext uri="{FF2B5EF4-FFF2-40B4-BE49-F238E27FC236}">
                      <a16:creationId xmlns:a16="http://schemas.microsoft.com/office/drawing/2014/main" id="{CB93060D-1688-4C94-9F0C-7F9E7C5F1D13}"/>
                    </a:ext>
                  </a:extLst>
                </p:cNvPr>
                <p:cNvSpPr txBox="1">
                  <a:spLocks noRot="1" noChangeAspect="1" noMove="1" noResize="1" noEditPoints="1" noAdjustHandles="1" noChangeArrowheads="1" noChangeShapeType="1" noTextEdit="1"/>
                </p:cNvSpPr>
                <p:nvPr/>
              </p:nvSpPr>
              <p:spPr>
                <a:xfrm>
                  <a:off x="8215618" y="4892569"/>
                  <a:ext cx="294758" cy="523220"/>
                </a:xfrm>
                <a:prstGeom prst="rect">
                  <a:avLst/>
                </a:prstGeom>
                <a:blipFill>
                  <a:blip r:embed="rId5"/>
                  <a:stretch>
                    <a:fillRect r="-43750"/>
                  </a:stretch>
                </a:blipFill>
              </p:spPr>
              <p:txBody>
                <a:bodyPr/>
                <a:lstStyle/>
                <a:p>
                  <a:r>
                    <a:rPr lang="ja-JP" altLang="en-US">
                      <a:noFill/>
                    </a:rPr>
                    <a:t> </a:t>
                  </a:r>
                </a:p>
              </p:txBody>
            </p:sp>
          </mc:Fallback>
        </mc:AlternateContent>
        <p:sp>
          <p:nvSpPr>
            <p:cNvPr id="200" name="楕円 199">
              <a:extLst>
                <a:ext uri="{FF2B5EF4-FFF2-40B4-BE49-F238E27FC236}">
                  <a16:creationId xmlns="" xmlns:a16="http://schemas.microsoft.com/office/drawing/2014/main" id="{1E83E09D-014B-4535-A8DB-103C3725A51E}"/>
                </a:ext>
              </a:extLst>
            </p:cNvPr>
            <p:cNvSpPr/>
            <p:nvPr/>
          </p:nvSpPr>
          <p:spPr>
            <a:xfrm>
              <a:off x="94001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1" name="楕円 210">
              <a:extLst>
                <a:ext uri="{FF2B5EF4-FFF2-40B4-BE49-F238E27FC236}">
                  <a16:creationId xmlns="" xmlns:a16="http://schemas.microsoft.com/office/drawing/2014/main" id="{5E84E067-308D-4F9D-BE2B-0E5D62C769B9}"/>
                </a:ext>
              </a:extLst>
            </p:cNvPr>
            <p:cNvSpPr/>
            <p:nvPr/>
          </p:nvSpPr>
          <p:spPr>
            <a:xfrm>
              <a:off x="107104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2" name="楕円 211">
              <a:extLst>
                <a:ext uri="{FF2B5EF4-FFF2-40B4-BE49-F238E27FC236}">
                  <a16:creationId xmlns="" xmlns:a16="http://schemas.microsoft.com/office/drawing/2014/main" id="{92698FB7-4B1B-4EE5-AFD5-1253684A66E3}"/>
                </a:ext>
              </a:extLst>
            </p:cNvPr>
            <p:cNvSpPr/>
            <p:nvPr/>
          </p:nvSpPr>
          <p:spPr>
            <a:xfrm>
              <a:off x="123283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3" name="楕円 212">
              <a:extLst>
                <a:ext uri="{FF2B5EF4-FFF2-40B4-BE49-F238E27FC236}">
                  <a16:creationId xmlns="" xmlns:a16="http://schemas.microsoft.com/office/drawing/2014/main" id="{6329E060-39C7-4B82-8F96-FCD3154D9622}"/>
                </a:ext>
              </a:extLst>
            </p:cNvPr>
            <p:cNvSpPr/>
            <p:nvPr/>
          </p:nvSpPr>
          <p:spPr>
            <a:xfrm>
              <a:off x="136386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214" name="グループ化 213">
              <a:extLst>
                <a:ext uri="{FF2B5EF4-FFF2-40B4-BE49-F238E27FC236}">
                  <a16:creationId xmlns="" xmlns:a16="http://schemas.microsoft.com/office/drawing/2014/main" id="{3E19F77A-E8BF-4130-A378-947350711FD9}"/>
                </a:ext>
              </a:extLst>
            </p:cNvPr>
            <p:cNvGrpSpPr/>
            <p:nvPr/>
          </p:nvGrpSpPr>
          <p:grpSpPr>
            <a:xfrm rot="16200000">
              <a:off x="4443594" y="4663501"/>
              <a:ext cx="70947" cy="981354"/>
              <a:chOff x="992298" y="2865227"/>
              <a:chExt cx="45721" cy="311919"/>
            </a:xfrm>
          </p:grpSpPr>
          <p:sp>
            <p:nvSpPr>
              <p:cNvPr id="215" name="円/楕円 93">
                <a:extLst>
                  <a:ext uri="{FF2B5EF4-FFF2-40B4-BE49-F238E27FC236}">
                    <a16:creationId xmlns="" xmlns:a16="http://schemas.microsoft.com/office/drawing/2014/main" id="{2717E954-3B03-4B4A-821E-BBCFEE93F162}"/>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6" name="円/楕円 94">
                <a:extLst>
                  <a:ext uri="{FF2B5EF4-FFF2-40B4-BE49-F238E27FC236}">
                    <a16:creationId xmlns="" xmlns:a16="http://schemas.microsoft.com/office/drawing/2014/main" id="{1659C349-3A2E-48B0-A82D-1F6395474D62}"/>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7" name="円/楕円 95">
                <a:extLst>
                  <a:ext uri="{FF2B5EF4-FFF2-40B4-BE49-F238E27FC236}">
                    <a16:creationId xmlns="" xmlns:a16="http://schemas.microsoft.com/office/drawing/2014/main" id="{E48AB258-0909-428D-81A3-0197BA536C7E}"/>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218" name="楕円 217">
              <a:extLst>
                <a:ext uri="{FF2B5EF4-FFF2-40B4-BE49-F238E27FC236}">
                  <a16:creationId xmlns="" xmlns:a16="http://schemas.microsoft.com/office/drawing/2014/main" id="{548C273A-DE8B-458A-ADD5-DD3E315BA33D}"/>
                </a:ext>
              </a:extLst>
            </p:cNvPr>
            <p:cNvSpPr/>
            <p:nvPr/>
          </p:nvSpPr>
          <p:spPr>
            <a:xfrm>
              <a:off x="147717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9" name="楕円 218">
              <a:extLst>
                <a:ext uri="{FF2B5EF4-FFF2-40B4-BE49-F238E27FC236}">
                  <a16:creationId xmlns="" xmlns:a16="http://schemas.microsoft.com/office/drawing/2014/main" id="{B434954F-F54D-4462-9DE1-A5FAC4DC512A}"/>
                </a:ext>
              </a:extLst>
            </p:cNvPr>
            <p:cNvSpPr/>
            <p:nvPr/>
          </p:nvSpPr>
          <p:spPr>
            <a:xfrm>
              <a:off x="160820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0" name="楕円 219">
              <a:extLst>
                <a:ext uri="{FF2B5EF4-FFF2-40B4-BE49-F238E27FC236}">
                  <a16:creationId xmlns="" xmlns:a16="http://schemas.microsoft.com/office/drawing/2014/main" id="{1A65D73F-CEA2-4EDC-A1F1-B9B4EB9F5E88}"/>
                </a:ext>
              </a:extLst>
            </p:cNvPr>
            <p:cNvSpPr/>
            <p:nvPr/>
          </p:nvSpPr>
          <p:spPr>
            <a:xfrm>
              <a:off x="176999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1" name="楕円 220">
              <a:extLst>
                <a:ext uri="{FF2B5EF4-FFF2-40B4-BE49-F238E27FC236}">
                  <a16:creationId xmlns="" xmlns:a16="http://schemas.microsoft.com/office/drawing/2014/main" id="{DCA76345-EBDF-4FBE-8939-C68F658E616A}"/>
                </a:ext>
              </a:extLst>
            </p:cNvPr>
            <p:cNvSpPr/>
            <p:nvPr/>
          </p:nvSpPr>
          <p:spPr>
            <a:xfrm>
              <a:off x="190102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2" name="楕円 221">
              <a:extLst>
                <a:ext uri="{FF2B5EF4-FFF2-40B4-BE49-F238E27FC236}">
                  <a16:creationId xmlns="" xmlns:a16="http://schemas.microsoft.com/office/drawing/2014/main" id="{959ADC3F-5AC4-4AFC-89B4-D0FE1B2BBE1E}"/>
                </a:ext>
              </a:extLst>
            </p:cNvPr>
            <p:cNvSpPr/>
            <p:nvPr/>
          </p:nvSpPr>
          <p:spPr>
            <a:xfrm>
              <a:off x="203687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3" name="楕円 222">
              <a:extLst>
                <a:ext uri="{FF2B5EF4-FFF2-40B4-BE49-F238E27FC236}">
                  <a16:creationId xmlns="" xmlns:a16="http://schemas.microsoft.com/office/drawing/2014/main" id="{821092A8-2A63-4AED-9F86-A863B5028314}"/>
                </a:ext>
              </a:extLst>
            </p:cNvPr>
            <p:cNvSpPr/>
            <p:nvPr/>
          </p:nvSpPr>
          <p:spPr>
            <a:xfrm>
              <a:off x="216790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4" name="楕円 223">
              <a:extLst>
                <a:ext uri="{FF2B5EF4-FFF2-40B4-BE49-F238E27FC236}">
                  <a16:creationId xmlns="" xmlns:a16="http://schemas.microsoft.com/office/drawing/2014/main" id="{9F6C8268-DB6C-4E76-808C-90406B12CCC5}"/>
                </a:ext>
              </a:extLst>
            </p:cNvPr>
            <p:cNvSpPr/>
            <p:nvPr/>
          </p:nvSpPr>
          <p:spPr>
            <a:xfrm>
              <a:off x="232970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5" name="楕円 224">
              <a:extLst>
                <a:ext uri="{FF2B5EF4-FFF2-40B4-BE49-F238E27FC236}">
                  <a16:creationId xmlns="" xmlns:a16="http://schemas.microsoft.com/office/drawing/2014/main" id="{CF63FE18-5FE8-45ED-B11D-D1C3CF03CDC4}"/>
                </a:ext>
              </a:extLst>
            </p:cNvPr>
            <p:cNvSpPr/>
            <p:nvPr/>
          </p:nvSpPr>
          <p:spPr>
            <a:xfrm>
              <a:off x="246073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6" name="楕円 225">
              <a:extLst>
                <a:ext uri="{FF2B5EF4-FFF2-40B4-BE49-F238E27FC236}">
                  <a16:creationId xmlns="" xmlns:a16="http://schemas.microsoft.com/office/drawing/2014/main" id="{A93887EF-29A8-4AEE-9993-1172FC44D948}"/>
                </a:ext>
              </a:extLst>
            </p:cNvPr>
            <p:cNvSpPr/>
            <p:nvPr/>
          </p:nvSpPr>
          <p:spPr>
            <a:xfrm>
              <a:off x="257403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7" name="楕円 226">
              <a:extLst>
                <a:ext uri="{FF2B5EF4-FFF2-40B4-BE49-F238E27FC236}">
                  <a16:creationId xmlns="" xmlns:a16="http://schemas.microsoft.com/office/drawing/2014/main" id="{D2B08B25-02BF-4641-BF7A-83335BE0430D}"/>
                </a:ext>
              </a:extLst>
            </p:cNvPr>
            <p:cNvSpPr/>
            <p:nvPr/>
          </p:nvSpPr>
          <p:spPr>
            <a:xfrm>
              <a:off x="270506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8" name="楕円 227">
              <a:extLst>
                <a:ext uri="{FF2B5EF4-FFF2-40B4-BE49-F238E27FC236}">
                  <a16:creationId xmlns="" xmlns:a16="http://schemas.microsoft.com/office/drawing/2014/main" id="{AF366139-C254-4366-BDDB-14F94FFD23E2}"/>
                </a:ext>
              </a:extLst>
            </p:cNvPr>
            <p:cNvSpPr/>
            <p:nvPr/>
          </p:nvSpPr>
          <p:spPr>
            <a:xfrm>
              <a:off x="286685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9" name="楕円 228">
              <a:extLst>
                <a:ext uri="{FF2B5EF4-FFF2-40B4-BE49-F238E27FC236}">
                  <a16:creationId xmlns="" xmlns:a16="http://schemas.microsoft.com/office/drawing/2014/main" id="{9155C424-E30F-4598-88A3-2EC7C760089D}"/>
                </a:ext>
              </a:extLst>
            </p:cNvPr>
            <p:cNvSpPr/>
            <p:nvPr/>
          </p:nvSpPr>
          <p:spPr>
            <a:xfrm>
              <a:off x="299788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0" name="楕円 229">
              <a:extLst>
                <a:ext uri="{FF2B5EF4-FFF2-40B4-BE49-F238E27FC236}">
                  <a16:creationId xmlns="" xmlns:a16="http://schemas.microsoft.com/office/drawing/2014/main" id="{DE4F7AFF-67CB-4C3B-9D5B-B28455879295}"/>
                </a:ext>
              </a:extLst>
            </p:cNvPr>
            <p:cNvSpPr/>
            <p:nvPr/>
          </p:nvSpPr>
          <p:spPr>
            <a:xfrm>
              <a:off x="571086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1" name="楕円 230">
              <a:extLst>
                <a:ext uri="{FF2B5EF4-FFF2-40B4-BE49-F238E27FC236}">
                  <a16:creationId xmlns="" xmlns:a16="http://schemas.microsoft.com/office/drawing/2014/main" id="{CE2B2204-292D-4EE1-961E-9FE3A7629319}"/>
                </a:ext>
              </a:extLst>
            </p:cNvPr>
            <p:cNvSpPr/>
            <p:nvPr/>
          </p:nvSpPr>
          <p:spPr>
            <a:xfrm>
              <a:off x="584189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2" name="楕円 231">
              <a:extLst>
                <a:ext uri="{FF2B5EF4-FFF2-40B4-BE49-F238E27FC236}">
                  <a16:creationId xmlns="" xmlns:a16="http://schemas.microsoft.com/office/drawing/2014/main" id="{F32CC7A3-D680-40BD-B464-E704E2B04277}"/>
                </a:ext>
              </a:extLst>
            </p:cNvPr>
            <p:cNvSpPr/>
            <p:nvPr/>
          </p:nvSpPr>
          <p:spPr>
            <a:xfrm>
              <a:off x="600368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3" name="楕円 232">
              <a:extLst>
                <a:ext uri="{FF2B5EF4-FFF2-40B4-BE49-F238E27FC236}">
                  <a16:creationId xmlns="" xmlns:a16="http://schemas.microsoft.com/office/drawing/2014/main" id="{74B6FCDB-DE9F-4E7E-8D12-62CA6C8AD453}"/>
                </a:ext>
              </a:extLst>
            </p:cNvPr>
            <p:cNvSpPr/>
            <p:nvPr/>
          </p:nvSpPr>
          <p:spPr>
            <a:xfrm>
              <a:off x="613471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4" name="楕円 233">
              <a:extLst>
                <a:ext uri="{FF2B5EF4-FFF2-40B4-BE49-F238E27FC236}">
                  <a16:creationId xmlns="" xmlns:a16="http://schemas.microsoft.com/office/drawing/2014/main" id="{6DACDF7F-5908-4392-8667-06886984543F}"/>
                </a:ext>
              </a:extLst>
            </p:cNvPr>
            <p:cNvSpPr/>
            <p:nvPr/>
          </p:nvSpPr>
          <p:spPr>
            <a:xfrm>
              <a:off x="624802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5" name="楕円 234">
              <a:extLst>
                <a:ext uri="{FF2B5EF4-FFF2-40B4-BE49-F238E27FC236}">
                  <a16:creationId xmlns="" xmlns:a16="http://schemas.microsoft.com/office/drawing/2014/main" id="{DE105588-E33A-42BA-8CA4-8D6F0FB746FA}"/>
                </a:ext>
              </a:extLst>
            </p:cNvPr>
            <p:cNvSpPr/>
            <p:nvPr/>
          </p:nvSpPr>
          <p:spPr>
            <a:xfrm>
              <a:off x="637905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6" name="楕円 235">
              <a:extLst>
                <a:ext uri="{FF2B5EF4-FFF2-40B4-BE49-F238E27FC236}">
                  <a16:creationId xmlns="" xmlns:a16="http://schemas.microsoft.com/office/drawing/2014/main" id="{D8FC2A30-963B-4DA0-9216-304AB4B29D7E}"/>
                </a:ext>
              </a:extLst>
            </p:cNvPr>
            <p:cNvSpPr/>
            <p:nvPr/>
          </p:nvSpPr>
          <p:spPr>
            <a:xfrm>
              <a:off x="654084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7" name="楕円 236">
              <a:extLst>
                <a:ext uri="{FF2B5EF4-FFF2-40B4-BE49-F238E27FC236}">
                  <a16:creationId xmlns="" xmlns:a16="http://schemas.microsoft.com/office/drawing/2014/main" id="{3AB319B9-FAB6-40A7-82B1-CC916594B955}"/>
                </a:ext>
              </a:extLst>
            </p:cNvPr>
            <p:cNvSpPr/>
            <p:nvPr/>
          </p:nvSpPr>
          <p:spPr>
            <a:xfrm>
              <a:off x="667187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8" name="楕円 237">
              <a:extLst>
                <a:ext uri="{FF2B5EF4-FFF2-40B4-BE49-F238E27FC236}">
                  <a16:creationId xmlns="" xmlns:a16="http://schemas.microsoft.com/office/drawing/2014/main" id="{C46E9C25-4CB1-41F1-A464-321D060E56B4}"/>
                </a:ext>
              </a:extLst>
            </p:cNvPr>
            <p:cNvSpPr/>
            <p:nvPr/>
          </p:nvSpPr>
          <p:spPr>
            <a:xfrm>
              <a:off x="680772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9" name="楕円 238">
              <a:extLst>
                <a:ext uri="{FF2B5EF4-FFF2-40B4-BE49-F238E27FC236}">
                  <a16:creationId xmlns="" xmlns:a16="http://schemas.microsoft.com/office/drawing/2014/main" id="{3751E5EB-D141-44EE-B294-21F41CDA830F}"/>
                </a:ext>
              </a:extLst>
            </p:cNvPr>
            <p:cNvSpPr/>
            <p:nvPr/>
          </p:nvSpPr>
          <p:spPr>
            <a:xfrm>
              <a:off x="693875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0" name="楕円 239">
              <a:extLst>
                <a:ext uri="{FF2B5EF4-FFF2-40B4-BE49-F238E27FC236}">
                  <a16:creationId xmlns="" xmlns:a16="http://schemas.microsoft.com/office/drawing/2014/main" id="{6E5AC0F3-B884-457E-8EBC-90BB1E19354E}"/>
                </a:ext>
              </a:extLst>
            </p:cNvPr>
            <p:cNvSpPr/>
            <p:nvPr/>
          </p:nvSpPr>
          <p:spPr>
            <a:xfrm>
              <a:off x="710055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1" name="楕円 240">
              <a:extLst>
                <a:ext uri="{FF2B5EF4-FFF2-40B4-BE49-F238E27FC236}">
                  <a16:creationId xmlns="" xmlns:a16="http://schemas.microsoft.com/office/drawing/2014/main" id="{0CB3FF28-F455-4993-8040-C6F9E566C312}"/>
                </a:ext>
              </a:extLst>
            </p:cNvPr>
            <p:cNvSpPr/>
            <p:nvPr/>
          </p:nvSpPr>
          <p:spPr>
            <a:xfrm>
              <a:off x="723158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2" name="楕円 241">
              <a:extLst>
                <a:ext uri="{FF2B5EF4-FFF2-40B4-BE49-F238E27FC236}">
                  <a16:creationId xmlns="" xmlns:a16="http://schemas.microsoft.com/office/drawing/2014/main" id="{5D46CB84-EAD5-452B-AC9A-ED4032F951E3}"/>
                </a:ext>
              </a:extLst>
            </p:cNvPr>
            <p:cNvSpPr/>
            <p:nvPr/>
          </p:nvSpPr>
          <p:spPr>
            <a:xfrm>
              <a:off x="734488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3" name="楕円 242">
              <a:extLst>
                <a:ext uri="{FF2B5EF4-FFF2-40B4-BE49-F238E27FC236}">
                  <a16:creationId xmlns="" xmlns:a16="http://schemas.microsoft.com/office/drawing/2014/main" id="{CC8D8821-6524-4A62-849E-83E456CDAF2D}"/>
                </a:ext>
              </a:extLst>
            </p:cNvPr>
            <p:cNvSpPr/>
            <p:nvPr/>
          </p:nvSpPr>
          <p:spPr>
            <a:xfrm>
              <a:off x="747591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4" name="楕円 243">
              <a:extLst>
                <a:ext uri="{FF2B5EF4-FFF2-40B4-BE49-F238E27FC236}">
                  <a16:creationId xmlns="" xmlns:a16="http://schemas.microsoft.com/office/drawing/2014/main" id="{DB463C82-6BFB-444C-8310-6B26C0C43BD6}"/>
                </a:ext>
              </a:extLst>
            </p:cNvPr>
            <p:cNvSpPr/>
            <p:nvPr/>
          </p:nvSpPr>
          <p:spPr>
            <a:xfrm>
              <a:off x="763770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5" name="楕円 244">
              <a:extLst>
                <a:ext uri="{FF2B5EF4-FFF2-40B4-BE49-F238E27FC236}">
                  <a16:creationId xmlns="" xmlns:a16="http://schemas.microsoft.com/office/drawing/2014/main" id="{59BCC856-B050-4EE8-B96A-A131BADD822E}"/>
                </a:ext>
              </a:extLst>
            </p:cNvPr>
            <p:cNvSpPr/>
            <p:nvPr/>
          </p:nvSpPr>
          <p:spPr>
            <a:xfrm>
              <a:off x="776873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Tree>
    <p:extLst>
      <p:ext uri="{BB962C8B-B14F-4D97-AF65-F5344CB8AC3E}">
        <p14:creationId xmlns:p14="http://schemas.microsoft.com/office/powerpoint/2010/main" val="530279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247"/>
                                        </p:tgtEl>
                                        <p:attrNameLst>
                                          <p:attrName>style.visibility</p:attrName>
                                        </p:attrNameLst>
                                      </p:cBhvr>
                                      <p:to>
                                        <p:strVal val="visible"/>
                                      </p:to>
                                    </p:set>
                                    <p:animEffect transition="in" filter="wipe(up)">
                                      <p:cBhvr>
                                        <p:cTn id="10" dur="500"/>
                                        <p:tgtEl>
                                          <p:spTgt spid="247"/>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46"/>
                                        </p:tgtEl>
                                        <p:attrNameLst>
                                          <p:attrName>style.visibility</p:attrName>
                                        </p:attrNameLst>
                                      </p:cBhvr>
                                      <p:to>
                                        <p:strVal val="visible"/>
                                      </p:to>
                                    </p:set>
                                    <p:animEffect transition="in" filter="wipe(up)">
                                      <p:cBhvr>
                                        <p:cTn id="14" dur="500"/>
                                        <p:tgtEl>
                                          <p:spTgt spid="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145438852"/>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 xmlns:a16="http://schemas.microsoft.com/office/drawing/2014/main" val="20000"/>
                    </a:ext>
                  </a:extLst>
                </a:gridCol>
                <a:gridCol w="4183380">
                  <a:extLst>
                    <a:ext uri="{9D8B030D-6E8A-4147-A177-3AD203B41FA5}">
                      <a16:colId xmlns="" xmlns:a16="http://schemas.microsoft.com/office/drawing/2014/main"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 xmlns:a16="http://schemas.microsoft.com/office/drawing/2014/main" val="10000"/>
                  </a:ext>
                </a:extLst>
              </a:tr>
              <a:tr h="4037123">
                <a:tc>
                  <a:txBody>
                    <a:bodyPr/>
                    <a:lstStyle/>
                    <a:p>
                      <a:pPr algn="ctr"/>
                      <a:r>
                        <a:rPr kumimoji="1" lang="ja-JP" altLang="en-US" sz="2800" dirty="0"/>
                        <a:t>色分けされたグリッド</a:t>
                      </a:r>
                    </a:p>
                  </a:txBody>
                  <a:tcPr/>
                </a:tc>
                <a:tc>
                  <a:txBody>
                    <a:bodyPr/>
                    <a:lstStyle/>
                    <a:p>
                      <a:pPr algn="ctr"/>
                      <a:r>
                        <a:rPr kumimoji="1" lang="ja-JP" altLang="en-US" sz="2800" dirty="0"/>
                        <a:t>終了までの最小の手数</a:t>
                      </a:r>
                    </a:p>
                  </a:txBody>
                  <a:tcPr/>
                </a:tc>
                <a:extLst>
                  <a:ext uri="{0D108BD9-81ED-4DB2-BD59-A6C34878D82A}">
                    <a16:rowId xmlns="" xmlns:a16="http://schemas.microsoft.com/office/drawing/2014/main"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 xmlns:a16="http://schemas.microsoft.com/office/drawing/2014/main"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 xmlns:a16="http://schemas.microsoft.com/office/drawing/2014/main"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6190320" y="3169094"/>
            <a:ext cx="877163" cy="646331"/>
          </a:xfrm>
          <a:prstGeom prst="rect">
            <a:avLst/>
          </a:prstGeom>
          <a:noFill/>
        </p:spPr>
        <p:txBody>
          <a:bodyPr wrap="none" rtlCol="0">
            <a:spAutoFit/>
          </a:bodyPr>
          <a:lstStyle/>
          <a:p>
            <a:r>
              <a:rPr lang="en-US" altLang="ja-JP" sz="3600" dirty="0">
                <a:solidFill>
                  <a:srgbClr val="FF0000"/>
                </a:solidFill>
              </a:rPr>
              <a:t>3</a:t>
            </a:r>
            <a:r>
              <a:rPr lang="ja-JP" altLang="en-US" sz="3600" dirty="0">
                <a:solidFill>
                  <a:srgbClr val="FF0000"/>
                </a:solidFill>
              </a:rPr>
              <a:t>手</a:t>
            </a:r>
            <a:endParaRPr kumimoji="1" lang="ja-JP" altLang="en-US" sz="3600" dirty="0">
              <a:solidFill>
                <a:srgbClr val="FF0000"/>
              </a:solidFill>
            </a:endParaRPr>
          </a:p>
        </p:txBody>
      </p:sp>
    </p:spTree>
    <p:extLst>
      <p:ext uri="{BB962C8B-B14F-4D97-AF65-F5344CB8AC3E}">
        <p14:creationId xmlns:p14="http://schemas.microsoft.com/office/powerpoint/2010/main" val="3243575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 xmlns:a16="http://schemas.microsoft.com/office/drawing/2014/main" id="{29489ABA-5869-4852-B816-78B61785AFE4}"/>
              </a:ext>
            </a:extLst>
          </p:cNvPr>
          <p:cNvSpPr>
            <a:spLocks noGrp="1"/>
          </p:cNvSpPr>
          <p:nvPr>
            <p:ph type="sldNum" sz="quarter" idx="4"/>
          </p:nvPr>
        </p:nvSpPr>
        <p:spPr/>
        <p:txBody>
          <a:bodyPr/>
          <a:lstStyle/>
          <a:p>
            <a:fld id="{06866E33-5310-403C-85EB-90D9101399C4}" type="slidenum">
              <a:rPr lang="ja-JP" altLang="en-US" smtClean="0"/>
              <a:pPr/>
              <a:t>40</a:t>
            </a:fld>
            <a:endParaRPr lang="ja-JP" altLang="en-US"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 xmlns:a16="http://schemas.microsoft.com/office/drawing/2014/main" id="{1AEE1133-C277-41A0-B4B9-AD0643541C33}"/>
                  </a:ext>
                </a:extLst>
              </p:cNvPr>
              <p:cNvSpPr txBox="1"/>
              <p:nvPr/>
            </p:nvSpPr>
            <p:spPr>
              <a:xfrm>
                <a:off x="423686" y="806220"/>
                <a:ext cx="8342348" cy="3539430"/>
              </a:xfrm>
              <a:prstGeom prst="rect">
                <a:avLst/>
              </a:prstGeom>
              <a:noFill/>
              <a:ln w="38100">
                <a:solidFill>
                  <a:schemeClr val="accent6"/>
                </a:solidFill>
              </a:ln>
            </p:spPr>
            <p:txBody>
              <a:bodyPr wrap="none" rtlCol="0">
                <a:spAutoFit/>
              </a:bodyPr>
              <a:lstStyle/>
              <a:p>
                <a:r>
                  <a:rPr kumimoji="1" lang="ja-JP" altLang="en-US" sz="2800" dirty="0"/>
                  <a:t>モンテカルロ法プレイアウト</a:t>
                </a:r>
                <a:r>
                  <a:rPr kumimoji="1" lang="en-US" altLang="ja-JP" sz="2800" dirty="0"/>
                  <a:t>750</a:t>
                </a:r>
                <a:r>
                  <a:rPr kumimoji="1" lang="ja-JP" altLang="en-US" sz="2800" dirty="0"/>
                  <a:t>回</a:t>
                </a:r>
                <a:endParaRPr lang="en-US" altLang="ja-JP" sz="2800" i="1" dirty="0">
                  <a:latin typeface="Cambria Math" panose="02040503050406030204" pitchFamily="18" charset="0"/>
                </a:endParaRPr>
              </a:p>
              <a:p>
                <a:r>
                  <a:rPr lang="ja-JP" altLang="en-US" sz="2800" dirty="0">
                    <a:latin typeface="Cambria Math" panose="02040503050406030204" pitchFamily="18" charset="0"/>
                  </a:rPr>
                  <a:t>プレイアウトに必要な盤面の数はゲームの進み具合</a:t>
                </a:r>
                <a:endParaRPr lang="en-US" altLang="ja-JP" sz="2800" dirty="0">
                  <a:latin typeface="Cambria Math" panose="02040503050406030204" pitchFamily="18" charset="0"/>
                </a:endParaRPr>
              </a:p>
              <a:p>
                <a:r>
                  <a:rPr lang="ja-JP" altLang="en-US" sz="2800" b="0" dirty="0">
                    <a:latin typeface="Cambria Math" panose="02040503050406030204" pitchFamily="18" charset="0"/>
                  </a:rPr>
                  <a:t>によって変わる．</a:t>
                </a:r>
                <a:endParaRPr lang="en-US" altLang="ja-JP" sz="2800" dirty="0">
                  <a:latin typeface="Cambria Math" panose="02040503050406030204" pitchFamily="18" charset="0"/>
                </a:endParaRPr>
              </a:p>
              <a:p>
                <a:r>
                  <a:rPr lang="ja-JP" altLang="en-US" sz="2800" dirty="0"/>
                  <a:t>サイズ</a:t>
                </a:r>
                <a14:m>
                  <m:oMath xmlns:m="http://schemas.openxmlformats.org/officeDocument/2006/math">
                    <m:r>
                      <a:rPr lang="en-US" altLang="ja-JP" sz="2800" b="0" i="1" smtClean="0">
                        <a:latin typeface="Cambria Math" panose="02040503050406030204" pitchFamily="18" charset="0"/>
                      </a:rPr>
                      <m:t>30</m:t>
                    </m:r>
                    <m:r>
                      <a:rPr lang="en-US" altLang="ja-JP" sz="2800" b="0" i="1" smtClean="0">
                        <a:latin typeface="Cambria Math" panose="02040503050406030204" pitchFamily="18" charset="0"/>
                        <a:ea typeface="Cambria Math" panose="02040503050406030204" pitchFamily="18" charset="0"/>
                      </a:rPr>
                      <m:t>×30</m:t>
                    </m:r>
                  </m:oMath>
                </a14:m>
                <a:r>
                  <a:rPr lang="ja-JP" altLang="en-US" sz="2800" b="0" dirty="0">
                    <a:latin typeface="Cambria Math" panose="02040503050406030204" pitchFamily="18" charset="0"/>
                  </a:rPr>
                  <a:t>の初期盤面に対してプレイアウト</a:t>
                </a:r>
                <a:r>
                  <a:rPr lang="en-US" altLang="ja-JP" sz="2800" b="0" dirty="0">
                    <a:latin typeface="Cambria Math" panose="02040503050406030204" pitchFamily="18" charset="0"/>
                  </a:rPr>
                  <a:t>1</a:t>
                </a:r>
                <a:r>
                  <a:rPr lang="ja-JP" altLang="en-US" sz="2800" b="0" dirty="0">
                    <a:latin typeface="Cambria Math" panose="02040503050406030204" pitchFamily="18" charset="0"/>
                  </a:rPr>
                  <a:t>回に</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必要な操作数はおよそ</a:t>
                </a:r>
                <a:r>
                  <a:rPr lang="en-US" altLang="ja-JP" sz="2800" b="0" dirty="0">
                    <a:latin typeface="Cambria Math" panose="02040503050406030204" pitchFamily="18" charset="0"/>
                  </a:rPr>
                  <a:t>100</a:t>
                </a:r>
                <a:r>
                  <a:rPr lang="ja-JP" altLang="en-US" sz="2800" b="0" dirty="0">
                    <a:latin typeface="Cambria Math" panose="02040503050406030204" pitchFamily="18" charset="0"/>
                  </a:rPr>
                  <a:t>回</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必要な操作数が線形に減っていくと考えると，平均して</a:t>
                </a:r>
                <a:endParaRPr lang="en-US" altLang="ja-JP" sz="2800" b="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750</m:t>
                      </m:r>
                      <m:r>
                        <a:rPr lang="en-US" altLang="ja-JP" sz="2800" b="0" i="1" smtClean="0">
                          <a:latin typeface="Cambria Math" panose="02040503050406030204" pitchFamily="18" charset="0"/>
                          <a:ea typeface="Cambria Math" panose="02040503050406030204" pitchFamily="18" charset="0"/>
                        </a:rPr>
                        <m:t>×4×</m:t>
                      </m:r>
                      <m:d>
                        <m:dPr>
                          <m:ctrlPr>
                            <a:rPr lang="en-US" altLang="ja-JP" sz="2800" b="0" i="1" smtClean="0">
                              <a:latin typeface="Cambria Math" panose="02040503050406030204" pitchFamily="18" charset="0"/>
                              <a:ea typeface="Cambria Math" panose="02040503050406030204" pitchFamily="18" charset="0"/>
                            </a:rPr>
                          </m:ctrlPr>
                        </m:dPr>
                        <m:e>
                          <m:r>
                            <a:rPr lang="en-US" altLang="ja-JP" sz="2800" b="0" i="1" smtClean="0">
                              <a:latin typeface="Cambria Math" panose="02040503050406030204" pitchFamily="18" charset="0"/>
                              <a:ea typeface="Cambria Math" panose="02040503050406030204" pitchFamily="18" charset="0"/>
                            </a:rPr>
                            <m:t>100+1</m:t>
                          </m:r>
                        </m:e>
                      </m:d>
                      <m:r>
                        <a:rPr lang="en-US" altLang="ja-JP" sz="2800" b="0" i="1" smtClean="0">
                          <a:latin typeface="Cambria Math" panose="02040503050406030204" pitchFamily="18" charset="0"/>
                          <a:ea typeface="Cambria Math" panose="02040503050406030204" pitchFamily="18" charset="0"/>
                        </a:rPr>
                        <m:t>÷2=</m:t>
                      </m:r>
                      <m:r>
                        <a:rPr lang="en-US" altLang="ja-JP" sz="2800" b="1" i="1" smtClean="0">
                          <a:solidFill>
                            <a:srgbClr val="FF0000"/>
                          </a:solidFill>
                          <a:latin typeface="Cambria Math" panose="02040503050406030204" pitchFamily="18" charset="0"/>
                          <a:ea typeface="Cambria Math" panose="02040503050406030204" pitchFamily="18" charset="0"/>
                        </a:rPr>
                        <m:t>𝟏𝟓𝟏𝟓𝟎𝟎</m:t>
                      </m:r>
                    </m:oMath>
                  </m:oMathPara>
                </a14:m>
                <a:endParaRPr lang="en-US" altLang="ja-JP" sz="2800" b="0" dirty="0">
                  <a:solidFill>
                    <a:srgbClr val="FF0000"/>
                  </a:solidFill>
                  <a:latin typeface="Cambria Math" panose="02040503050406030204" pitchFamily="18" charset="0"/>
                  <a:ea typeface="Cambria Math" panose="02040503050406030204" pitchFamily="18" charset="0"/>
                </a:endParaRPr>
              </a:p>
              <a:p>
                <a:r>
                  <a:rPr lang="ja-JP" altLang="en-US" sz="2800" b="0" dirty="0">
                    <a:latin typeface="Cambria Math" panose="02040503050406030204" pitchFamily="18" charset="0"/>
                  </a:rPr>
                  <a:t>の盤面を読んでいると考えられる．</a:t>
                </a:r>
                <a:endParaRPr lang="en-US" altLang="ja-JP" sz="2800" b="0" dirty="0">
                  <a:latin typeface="Cambria Math" panose="02040503050406030204" pitchFamily="18" charset="0"/>
                </a:endParaRPr>
              </a:p>
            </p:txBody>
          </p:sp>
        </mc:Choice>
        <mc:Fallback xmlns="">
          <p:sp>
            <p:nvSpPr>
              <p:cNvPr id="6" name="テキスト ボックス 5">
                <a:extLst>
                  <a:ext uri="{FF2B5EF4-FFF2-40B4-BE49-F238E27FC236}">
                    <a16:creationId xmlns:a16="http://schemas.microsoft.com/office/drawing/2014/main" id="{1AEE1133-C277-41A0-B4B9-AD0643541C33}"/>
                  </a:ext>
                </a:extLst>
              </p:cNvPr>
              <p:cNvSpPr txBox="1">
                <a:spLocks noRot="1" noChangeAspect="1" noMove="1" noResize="1" noEditPoints="1" noAdjustHandles="1" noChangeArrowheads="1" noChangeShapeType="1" noTextEdit="1"/>
              </p:cNvSpPr>
              <p:nvPr/>
            </p:nvSpPr>
            <p:spPr>
              <a:xfrm>
                <a:off x="423686" y="806220"/>
                <a:ext cx="8342348" cy="3539430"/>
              </a:xfrm>
              <a:prstGeom prst="rect">
                <a:avLst/>
              </a:prstGeom>
              <a:blipFill>
                <a:blip r:embed="rId2"/>
                <a:stretch>
                  <a:fillRect l="-1310" t="-1704" b="-2726"/>
                </a:stretch>
              </a:blipFill>
              <a:ln w="38100">
                <a:solidFill>
                  <a:schemeClr val="accent6"/>
                </a:solidFill>
              </a:ln>
            </p:spPr>
            <p:txBody>
              <a:bodyPr/>
              <a:lstStyle/>
              <a:p>
                <a:r>
                  <a:rPr lang="ja-JP" altLang="en-US">
                    <a:noFill/>
                  </a:rPr>
                  <a:t> </a:t>
                </a:r>
              </a:p>
            </p:txBody>
          </p:sp>
        </mc:Fallback>
      </mc:AlternateContent>
      <p:grpSp>
        <p:nvGrpSpPr>
          <p:cNvPr id="91" name="グループ化 90">
            <a:extLst>
              <a:ext uri="{FF2B5EF4-FFF2-40B4-BE49-F238E27FC236}">
                <a16:creationId xmlns="" xmlns:a16="http://schemas.microsoft.com/office/drawing/2014/main" id="{10246EF2-59EE-4ED0-908C-918A5A3B8F57}"/>
              </a:ext>
            </a:extLst>
          </p:cNvPr>
          <p:cNvGrpSpPr/>
          <p:nvPr/>
        </p:nvGrpSpPr>
        <p:grpSpPr>
          <a:xfrm>
            <a:off x="2435" y="4459539"/>
            <a:ext cx="1643174" cy="2272135"/>
            <a:chOff x="2435" y="4459539"/>
            <a:chExt cx="1643174" cy="2272135"/>
          </a:xfrm>
        </p:grpSpPr>
        <p:sp>
          <p:nvSpPr>
            <p:cNvPr id="7" name="楕円 6">
              <a:extLst>
                <a:ext uri="{FF2B5EF4-FFF2-40B4-BE49-F238E27FC236}">
                  <a16:creationId xmlns="" xmlns:a16="http://schemas.microsoft.com/office/drawing/2014/main" id="{5604AD16-C4D9-4D42-9776-FE45F04C0F6C}"/>
                </a:ext>
              </a:extLst>
            </p:cNvPr>
            <p:cNvSpPr/>
            <p:nvPr/>
          </p:nvSpPr>
          <p:spPr>
            <a:xfrm>
              <a:off x="1105609" y="445953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8" name="直線コネクタ 7">
              <a:extLst>
                <a:ext uri="{FF2B5EF4-FFF2-40B4-BE49-F238E27FC236}">
                  <a16:creationId xmlns="" xmlns:a16="http://schemas.microsoft.com/office/drawing/2014/main" id="{DB2D4719-9D49-465F-8CD4-41A46E9E6F50}"/>
                </a:ext>
              </a:extLst>
            </p:cNvPr>
            <p:cNvCxnSpPr>
              <a:cxnSpLocks/>
              <a:stCxn id="11" idx="0"/>
              <a:endCxn id="7" idx="4"/>
            </p:cNvCxnSpPr>
            <p:nvPr/>
          </p:nvCxnSpPr>
          <p:spPr>
            <a:xfrm flipH="1" flipV="1">
              <a:off x="1285609" y="4819539"/>
              <a:ext cx="180000" cy="1079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楕円 10">
              <a:extLst>
                <a:ext uri="{FF2B5EF4-FFF2-40B4-BE49-F238E27FC236}">
                  <a16:creationId xmlns="" xmlns:a16="http://schemas.microsoft.com/office/drawing/2014/main" id="{6D8BB0FE-B8D8-4429-9353-C5B2D4631679}"/>
                </a:ext>
              </a:extLst>
            </p:cNvPr>
            <p:cNvSpPr/>
            <p:nvPr/>
          </p:nvSpPr>
          <p:spPr>
            <a:xfrm>
              <a:off x="1285609" y="4927445"/>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1">
              <a:extLst>
                <a:ext uri="{FF2B5EF4-FFF2-40B4-BE49-F238E27FC236}">
                  <a16:creationId xmlns="" xmlns:a16="http://schemas.microsoft.com/office/drawing/2014/main" id="{36A99ACC-688F-4F91-AE1D-F57B94A77BD8}"/>
                </a:ext>
              </a:extLst>
            </p:cNvPr>
            <p:cNvSpPr/>
            <p:nvPr/>
          </p:nvSpPr>
          <p:spPr>
            <a:xfrm>
              <a:off x="1285609" y="601167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 name="楕円 12">
              <a:extLst>
                <a:ext uri="{FF2B5EF4-FFF2-40B4-BE49-F238E27FC236}">
                  <a16:creationId xmlns="" xmlns:a16="http://schemas.microsoft.com/office/drawing/2014/main" id="{54E67D27-7F0A-4260-82EA-7EA3013CB052}"/>
                </a:ext>
              </a:extLst>
            </p:cNvPr>
            <p:cNvSpPr/>
            <p:nvPr/>
          </p:nvSpPr>
          <p:spPr>
            <a:xfrm>
              <a:off x="889660" y="637167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6" name="直線コネクタ 15">
              <a:extLst>
                <a:ext uri="{FF2B5EF4-FFF2-40B4-BE49-F238E27FC236}">
                  <a16:creationId xmlns="" xmlns:a16="http://schemas.microsoft.com/office/drawing/2014/main" id="{198B9AD2-DA55-46A7-960C-7CD713671083}"/>
                </a:ext>
              </a:extLst>
            </p:cNvPr>
            <p:cNvCxnSpPr>
              <a:cxnSpLocks/>
              <a:endCxn id="11" idx="4"/>
            </p:cNvCxnSpPr>
            <p:nvPr/>
          </p:nvCxnSpPr>
          <p:spPr>
            <a:xfrm flipV="1">
              <a:off x="1285609" y="5287445"/>
              <a:ext cx="180000" cy="338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a:extLst>
                <a:ext uri="{FF2B5EF4-FFF2-40B4-BE49-F238E27FC236}">
                  <a16:creationId xmlns="" xmlns:a16="http://schemas.microsoft.com/office/drawing/2014/main" id="{47BA5854-58A4-4EDD-9460-93D1641B8E56}"/>
                </a:ext>
              </a:extLst>
            </p:cNvPr>
            <p:cNvCxnSpPr>
              <a:cxnSpLocks/>
              <a:stCxn id="12" idx="0"/>
            </p:cNvCxnSpPr>
            <p:nvPr/>
          </p:nvCxnSpPr>
          <p:spPr>
            <a:xfrm flipH="1" flipV="1">
              <a:off x="1338331" y="5921674"/>
              <a:ext cx="127278" cy="9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 xmlns:a16="http://schemas.microsoft.com/office/drawing/2014/main" id="{0BF382E0-BBCD-46EC-BBC2-222DC4A606A3}"/>
                </a:ext>
              </a:extLst>
            </p:cNvPr>
            <p:cNvCxnSpPr>
              <a:cxnSpLocks/>
              <a:stCxn id="12" idx="3"/>
              <a:endCxn id="13" idx="0"/>
            </p:cNvCxnSpPr>
            <p:nvPr/>
          </p:nvCxnSpPr>
          <p:spPr>
            <a:xfrm flipH="1">
              <a:off x="1069660" y="6318953"/>
              <a:ext cx="268670" cy="5272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5" name="グループ化 14">
              <a:extLst>
                <a:ext uri="{FF2B5EF4-FFF2-40B4-BE49-F238E27FC236}">
                  <a16:creationId xmlns="" xmlns:a16="http://schemas.microsoft.com/office/drawing/2014/main" id="{4EF94ABD-7FCA-4FC9-A783-841CA3A54E90}"/>
                </a:ext>
              </a:extLst>
            </p:cNvPr>
            <p:cNvGrpSpPr/>
            <p:nvPr/>
          </p:nvGrpSpPr>
          <p:grpSpPr>
            <a:xfrm>
              <a:off x="1267609" y="5434395"/>
              <a:ext cx="108000" cy="360000"/>
              <a:chOff x="992298" y="2865227"/>
              <a:chExt cx="45721" cy="311919"/>
            </a:xfrm>
          </p:grpSpPr>
          <p:sp>
            <p:nvSpPr>
              <p:cNvPr id="17" name="円/楕円 105">
                <a:extLst>
                  <a:ext uri="{FF2B5EF4-FFF2-40B4-BE49-F238E27FC236}">
                    <a16:creationId xmlns="" xmlns:a16="http://schemas.microsoft.com/office/drawing/2014/main" id="{E341203D-5292-4056-81F0-49152D6411C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 name="円/楕円 106">
                <a:extLst>
                  <a:ext uri="{FF2B5EF4-FFF2-40B4-BE49-F238E27FC236}">
                    <a16:creationId xmlns="" xmlns:a16="http://schemas.microsoft.com/office/drawing/2014/main" id="{4821317F-B90A-49B6-B692-1C47F48B4BB7}"/>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円/楕円 107">
                <a:extLst>
                  <a:ext uri="{FF2B5EF4-FFF2-40B4-BE49-F238E27FC236}">
                    <a16:creationId xmlns="" xmlns:a16="http://schemas.microsoft.com/office/drawing/2014/main" id="{2553FBE6-25ED-467E-9D9A-6A8C42EB19CA}"/>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78" name="直線矢印コネクタ 77">
              <a:extLst>
                <a:ext uri="{FF2B5EF4-FFF2-40B4-BE49-F238E27FC236}">
                  <a16:creationId xmlns="" xmlns:a16="http://schemas.microsoft.com/office/drawing/2014/main" id="{3AF2F50F-C43B-4A4A-85E3-C1B83FCD0AEC}"/>
                </a:ext>
              </a:extLst>
            </p:cNvPr>
            <p:cNvCxnSpPr>
              <a:cxnSpLocks/>
            </p:cNvCxnSpPr>
            <p:nvPr/>
          </p:nvCxnSpPr>
          <p:spPr>
            <a:xfrm flipH="1">
              <a:off x="777240" y="4830000"/>
              <a:ext cx="36000" cy="1681055"/>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2" name="テキスト ボックス 81">
              <a:extLst>
                <a:ext uri="{FF2B5EF4-FFF2-40B4-BE49-F238E27FC236}">
                  <a16:creationId xmlns="" xmlns:a16="http://schemas.microsoft.com/office/drawing/2014/main" id="{E19E10CD-924A-495D-861A-6F3127FEC686}"/>
                </a:ext>
              </a:extLst>
            </p:cNvPr>
            <p:cNvSpPr txBox="1"/>
            <p:nvPr/>
          </p:nvSpPr>
          <p:spPr>
            <a:xfrm>
              <a:off x="2435" y="5215297"/>
              <a:ext cx="935637" cy="707886"/>
            </a:xfrm>
            <a:prstGeom prst="rect">
              <a:avLst/>
            </a:prstGeom>
            <a:noFill/>
          </p:spPr>
          <p:txBody>
            <a:bodyPr wrap="square" rtlCol="0">
              <a:spAutoFit/>
            </a:bodyPr>
            <a:lstStyle/>
            <a:p>
              <a:r>
                <a:rPr lang="ja-JP" altLang="en-US" sz="2000" dirty="0"/>
                <a:t>およそ</a:t>
              </a:r>
              <a:endParaRPr lang="en-US" altLang="ja-JP" sz="2000" dirty="0"/>
            </a:p>
            <a:p>
              <a:r>
                <a:rPr lang="en-US" altLang="ja-JP" sz="2000" dirty="0"/>
                <a:t>100</a:t>
              </a:r>
              <a:r>
                <a:rPr lang="ja-JP" altLang="en-US" sz="2000" dirty="0"/>
                <a:t>回</a:t>
              </a:r>
            </a:p>
          </p:txBody>
        </p:sp>
      </p:grpSp>
      <p:grpSp>
        <p:nvGrpSpPr>
          <p:cNvPr id="93" name="グループ化 92">
            <a:extLst>
              <a:ext uri="{FF2B5EF4-FFF2-40B4-BE49-F238E27FC236}">
                <a16:creationId xmlns="" xmlns:a16="http://schemas.microsoft.com/office/drawing/2014/main" id="{5264C1FD-92D5-4733-8855-69FF4F729501}"/>
              </a:ext>
            </a:extLst>
          </p:cNvPr>
          <p:cNvGrpSpPr/>
          <p:nvPr/>
        </p:nvGrpSpPr>
        <p:grpSpPr>
          <a:xfrm>
            <a:off x="2506181" y="4459539"/>
            <a:ext cx="4735584" cy="2051516"/>
            <a:chOff x="2506181" y="4459539"/>
            <a:chExt cx="4735584" cy="2051516"/>
          </a:xfrm>
        </p:grpSpPr>
        <p:sp>
          <p:nvSpPr>
            <p:cNvPr id="23" name="楕円 22">
              <a:extLst>
                <a:ext uri="{FF2B5EF4-FFF2-40B4-BE49-F238E27FC236}">
                  <a16:creationId xmlns="" xmlns:a16="http://schemas.microsoft.com/office/drawing/2014/main" id="{69938BCF-668E-4D1A-9FF0-4D260FF07073}"/>
                </a:ext>
              </a:extLst>
            </p:cNvPr>
            <p:cNvSpPr/>
            <p:nvPr/>
          </p:nvSpPr>
          <p:spPr>
            <a:xfrm>
              <a:off x="2506181" y="445953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23">
              <a:extLst>
                <a:ext uri="{FF2B5EF4-FFF2-40B4-BE49-F238E27FC236}">
                  <a16:creationId xmlns="" xmlns:a16="http://schemas.microsoft.com/office/drawing/2014/main" id="{76F99A86-7B20-4F9A-8668-29B84A1AA808}"/>
                </a:ext>
              </a:extLst>
            </p:cNvPr>
            <p:cNvSpPr/>
            <p:nvPr/>
          </p:nvSpPr>
          <p:spPr>
            <a:xfrm>
              <a:off x="2568298" y="6151055"/>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6" name="直線コネクタ 25">
              <a:extLst>
                <a:ext uri="{FF2B5EF4-FFF2-40B4-BE49-F238E27FC236}">
                  <a16:creationId xmlns="" xmlns:a16="http://schemas.microsoft.com/office/drawing/2014/main" id="{5C94F673-E06C-48C1-9F30-2F1F56031F5E}"/>
                </a:ext>
              </a:extLst>
            </p:cNvPr>
            <p:cNvCxnSpPr>
              <a:cxnSpLocks/>
              <a:endCxn id="23" idx="4"/>
            </p:cNvCxnSpPr>
            <p:nvPr/>
          </p:nvCxnSpPr>
          <p:spPr>
            <a:xfrm flipV="1">
              <a:off x="2596176" y="4819539"/>
              <a:ext cx="90005" cy="3099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 xmlns:a16="http://schemas.microsoft.com/office/drawing/2014/main" id="{5C8A697A-C402-4ACD-B301-9CBB020FCB06}"/>
                </a:ext>
              </a:extLst>
            </p:cNvPr>
            <p:cNvCxnSpPr>
              <a:cxnSpLocks/>
              <a:stCxn id="24" idx="0"/>
            </p:cNvCxnSpPr>
            <p:nvPr/>
          </p:nvCxnSpPr>
          <p:spPr>
            <a:xfrm flipH="1" flipV="1">
              <a:off x="2542797" y="5921674"/>
              <a:ext cx="205501" cy="22938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30" name="グループ化 29">
              <a:extLst>
                <a:ext uri="{FF2B5EF4-FFF2-40B4-BE49-F238E27FC236}">
                  <a16:creationId xmlns="" xmlns:a16="http://schemas.microsoft.com/office/drawing/2014/main" id="{E5707DE8-C9B0-4ED0-A336-55E3205FA97B}"/>
                </a:ext>
              </a:extLst>
            </p:cNvPr>
            <p:cNvGrpSpPr/>
            <p:nvPr/>
          </p:nvGrpSpPr>
          <p:grpSpPr>
            <a:xfrm>
              <a:off x="2524608" y="5425532"/>
              <a:ext cx="108000" cy="360000"/>
              <a:chOff x="992298" y="2865227"/>
              <a:chExt cx="45721" cy="311919"/>
            </a:xfrm>
          </p:grpSpPr>
          <p:sp>
            <p:nvSpPr>
              <p:cNvPr id="31" name="円/楕円 105">
                <a:extLst>
                  <a:ext uri="{FF2B5EF4-FFF2-40B4-BE49-F238E27FC236}">
                    <a16:creationId xmlns="" xmlns:a16="http://schemas.microsoft.com/office/drawing/2014/main" id="{DFE370BA-8C51-4F00-852E-4F9C47022B1F}"/>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円/楕円 106">
                <a:extLst>
                  <a:ext uri="{FF2B5EF4-FFF2-40B4-BE49-F238E27FC236}">
                    <a16:creationId xmlns="" xmlns:a16="http://schemas.microsoft.com/office/drawing/2014/main" id="{FD4E9467-AE6D-424A-9B4B-4E4AC91E6409}"/>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円/楕円 107">
                <a:extLst>
                  <a:ext uri="{FF2B5EF4-FFF2-40B4-BE49-F238E27FC236}">
                    <a16:creationId xmlns="" xmlns:a16="http://schemas.microsoft.com/office/drawing/2014/main" id="{C8923B95-D835-4F85-A94F-8A45BF063093}"/>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34" name="グループ化 33">
              <a:extLst>
                <a:ext uri="{FF2B5EF4-FFF2-40B4-BE49-F238E27FC236}">
                  <a16:creationId xmlns="" xmlns:a16="http://schemas.microsoft.com/office/drawing/2014/main" id="{87B93A35-4604-4065-94B9-691D8017D2D2}"/>
                </a:ext>
              </a:extLst>
            </p:cNvPr>
            <p:cNvGrpSpPr/>
            <p:nvPr/>
          </p:nvGrpSpPr>
          <p:grpSpPr>
            <a:xfrm rot="5400000">
              <a:off x="3713838" y="5521131"/>
              <a:ext cx="108000" cy="360000"/>
              <a:chOff x="992298" y="2865227"/>
              <a:chExt cx="45721" cy="311919"/>
            </a:xfrm>
          </p:grpSpPr>
          <p:sp>
            <p:nvSpPr>
              <p:cNvPr id="35" name="円/楕円 105">
                <a:extLst>
                  <a:ext uri="{FF2B5EF4-FFF2-40B4-BE49-F238E27FC236}">
                    <a16:creationId xmlns="" xmlns:a16="http://schemas.microsoft.com/office/drawing/2014/main" id="{8093BBD5-225D-4D5B-B2CF-5FD5F7606969}"/>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 name="円/楕円 106">
                <a:extLst>
                  <a:ext uri="{FF2B5EF4-FFF2-40B4-BE49-F238E27FC236}">
                    <a16:creationId xmlns="" xmlns:a16="http://schemas.microsoft.com/office/drawing/2014/main" id="{B52D0EF0-289A-4BF0-919A-409A6E3BCCA9}"/>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 name="円/楕円 107">
                <a:extLst>
                  <a:ext uri="{FF2B5EF4-FFF2-40B4-BE49-F238E27FC236}">
                    <a16:creationId xmlns="" xmlns:a16="http://schemas.microsoft.com/office/drawing/2014/main" id="{B27E1B6D-97DB-413D-8B77-EF328824AC5F}"/>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38" name="楕円 37">
              <a:extLst>
                <a:ext uri="{FF2B5EF4-FFF2-40B4-BE49-F238E27FC236}">
                  <a16:creationId xmlns="" xmlns:a16="http://schemas.microsoft.com/office/drawing/2014/main" id="{8BB5F591-F3EF-42D7-A5A7-A9B235E5DA61}"/>
                </a:ext>
              </a:extLst>
            </p:cNvPr>
            <p:cNvSpPr/>
            <p:nvPr/>
          </p:nvSpPr>
          <p:spPr>
            <a:xfrm>
              <a:off x="4658771" y="445953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9" name="直線コネクタ 38">
              <a:extLst>
                <a:ext uri="{FF2B5EF4-FFF2-40B4-BE49-F238E27FC236}">
                  <a16:creationId xmlns="" xmlns:a16="http://schemas.microsoft.com/office/drawing/2014/main" id="{413B700F-1C47-49B5-9881-84F00F25D3C8}"/>
                </a:ext>
              </a:extLst>
            </p:cNvPr>
            <p:cNvCxnSpPr>
              <a:cxnSpLocks/>
              <a:stCxn id="40" idx="0"/>
              <a:endCxn id="38" idx="4"/>
            </p:cNvCxnSpPr>
            <p:nvPr/>
          </p:nvCxnSpPr>
          <p:spPr>
            <a:xfrm flipH="1" flipV="1">
              <a:off x="4838771" y="4819539"/>
              <a:ext cx="343378" cy="21575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0" name="楕円 39">
              <a:extLst>
                <a:ext uri="{FF2B5EF4-FFF2-40B4-BE49-F238E27FC236}">
                  <a16:creationId xmlns="" xmlns:a16="http://schemas.microsoft.com/office/drawing/2014/main" id="{4E6E752E-9F6C-4396-99F7-802D731F4984}"/>
                </a:ext>
              </a:extLst>
            </p:cNvPr>
            <p:cNvSpPr/>
            <p:nvPr/>
          </p:nvSpPr>
          <p:spPr>
            <a:xfrm>
              <a:off x="5002149" y="5035297"/>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1" name="直線コネクタ 40">
              <a:extLst>
                <a:ext uri="{FF2B5EF4-FFF2-40B4-BE49-F238E27FC236}">
                  <a16:creationId xmlns="" xmlns:a16="http://schemas.microsoft.com/office/drawing/2014/main" id="{559ED13C-BF4B-4203-98A1-E512A3AEEFAC}"/>
                </a:ext>
              </a:extLst>
            </p:cNvPr>
            <p:cNvCxnSpPr>
              <a:cxnSpLocks/>
              <a:stCxn id="42" idx="0"/>
              <a:endCxn id="40" idx="4"/>
            </p:cNvCxnSpPr>
            <p:nvPr/>
          </p:nvCxnSpPr>
          <p:spPr>
            <a:xfrm flipV="1">
              <a:off x="4786911" y="5395297"/>
              <a:ext cx="395238" cy="1312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楕円 41">
              <a:extLst>
                <a:ext uri="{FF2B5EF4-FFF2-40B4-BE49-F238E27FC236}">
                  <a16:creationId xmlns="" xmlns:a16="http://schemas.microsoft.com/office/drawing/2014/main" id="{90323142-11C9-40BC-B332-FFED73D87CBB}"/>
                </a:ext>
              </a:extLst>
            </p:cNvPr>
            <p:cNvSpPr/>
            <p:nvPr/>
          </p:nvSpPr>
          <p:spPr>
            <a:xfrm>
              <a:off x="4606911" y="552652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3" name="直線コネクタ 42">
              <a:extLst>
                <a:ext uri="{FF2B5EF4-FFF2-40B4-BE49-F238E27FC236}">
                  <a16:creationId xmlns="" xmlns:a16="http://schemas.microsoft.com/office/drawing/2014/main" id="{8C82CA5D-E339-47F9-BC53-BB06C233F6B3}"/>
                </a:ext>
              </a:extLst>
            </p:cNvPr>
            <p:cNvCxnSpPr>
              <a:cxnSpLocks/>
              <a:stCxn id="44" idx="0"/>
              <a:endCxn id="42" idx="4"/>
            </p:cNvCxnSpPr>
            <p:nvPr/>
          </p:nvCxnSpPr>
          <p:spPr>
            <a:xfrm flipH="1" flipV="1">
              <a:off x="4786911" y="5886523"/>
              <a:ext cx="276860" cy="13484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4" name="楕円 43">
              <a:extLst>
                <a:ext uri="{FF2B5EF4-FFF2-40B4-BE49-F238E27FC236}">
                  <a16:creationId xmlns="" xmlns:a16="http://schemas.microsoft.com/office/drawing/2014/main" id="{BF462BF9-E241-4BC7-88E3-5036DC639E13}"/>
                </a:ext>
              </a:extLst>
            </p:cNvPr>
            <p:cNvSpPr/>
            <p:nvPr/>
          </p:nvSpPr>
          <p:spPr>
            <a:xfrm>
              <a:off x="4883771" y="602136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1" name="楕円 60">
              <a:extLst>
                <a:ext uri="{FF2B5EF4-FFF2-40B4-BE49-F238E27FC236}">
                  <a16:creationId xmlns="" xmlns:a16="http://schemas.microsoft.com/office/drawing/2014/main" id="{05EE7C9C-5E7F-4575-8F20-5168819767EF}"/>
                </a:ext>
              </a:extLst>
            </p:cNvPr>
            <p:cNvSpPr/>
            <p:nvPr/>
          </p:nvSpPr>
          <p:spPr>
            <a:xfrm>
              <a:off x="5862721" y="445953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62" name="直線コネクタ 61">
              <a:extLst>
                <a:ext uri="{FF2B5EF4-FFF2-40B4-BE49-F238E27FC236}">
                  <a16:creationId xmlns="" xmlns:a16="http://schemas.microsoft.com/office/drawing/2014/main" id="{6EFDEB5E-4B43-4C87-8764-4448B0A1A606}"/>
                </a:ext>
              </a:extLst>
            </p:cNvPr>
            <p:cNvCxnSpPr>
              <a:cxnSpLocks/>
              <a:stCxn id="63" idx="0"/>
              <a:endCxn id="61" idx="4"/>
            </p:cNvCxnSpPr>
            <p:nvPr/>
          </p:nvCxnSpPr>
          <p:spPr>
            <a:xfrm flipV="1">
              <a:off x="5939800" y="4819539"/>
              <a:ext cx="102921" cy="332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3" name="楕円 62">
              <a:extLst>
                <a:ext uri="{FF2B5EF4-FFF2-40B4-BE49-F238E27FC236}">
                  <a16:creationId xmlns="" xmlns:a16="http://schemas.microsoft.com/office/drawing/2014/main" id="{EB9D3BAD-0291-4F3A-BC0A-947BB3B202E5}"/>
                </a:ext>
              </a:extLst>
            </p:cNvPr>
            <p:cNvSpPr/>
            <p:nvPr/>
          </p:nvSpPr>
          <p:spPr>
            <a:xfrm>
              <a:off x="5759800" y="515231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88" name="直線矢印コネクタ 87">
              <a:extLst>
                <a:ext uri="{FF2B5EF4-FFF2-40B4-BE49-F238E27FC236}">
                  <a16:creationId xmlns="" xmlns:a16="http://schemas.microsoft.com/office/drawing/2014/main" id="{52124EFA-89BF-4AAE-9EAD-C425FAABF0C3}"/>
                </a:ext>
              </a:extLst>
            </p:cNvPr>
            <p:cNvCxnSpPr>
              <a:cxnSpLocks/>
            </p:cNvCxnSpPr>
            <p:nvPr/>
          </p:nvCxnSpPr>
          <p:spPr>
            <a:xfrm>
              <a:off x="6470036" y="4809078"/>
              <a:ext cx="0" cy="395758"/>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0" name="正方形/長方形 89">
              <a:extLst>
                <a:ext uri="{FF2B5EF4-FFF2-40B4-BE49-F238E27FC236}">
                  <a16:creationId xmlns="" xmlns:a16="http://schemas.microsoft.com/office/drawing/2014/main" id="{1C10C7BC-3C0D-4478-90DE-482C02EF28C2}"/>
                </a:ext>
              </a:extLst>
            </p:cNvPr>
            <p:cNvSpPr/>
            <p:nvPr/>
          </p:nvSpPr>
          <p:spPr>
            <a:xfrm>
              <a:off x="6547115" y="4790119"/>
              <a:ext cx="694650" cy="400110"/>
            </a:xfrm>
            <a:prstGeom prst="rect">
              <a:avLst/>
            </a:prstGeom>
          </p:spPr>
          <p:txBody>
            <a:bodyPr wrap="square">
              <a:spAutoFit/>
            </a:bodyPr>
            <a:lstStyle/>
            <a:p>
              <a:r>
                <a:rPr lang="en-US" altLang="ja-JP" sz="2000" dirty="0"/>
                <a:t>1</a:t>
              </a:r>
              <a:r>
                <a:rPr lang="ja-JP" altLang="en-US" sz="2000" dirty="0"/>
                <a:t>回</a:t>
              </a:r>
            </a:p>
          </p:txBody>
        </p:sp>
      </p:grpSp>
    </p:spTree>
    <p:extLst>
      <p:ext uri="{BB962C8B-B14F-4D97-AF65-F5344CB8AC3E}">
        <p14:creationId xmlns:p14="http://schemas.microsoft.com/office/powerpoint/2010/main" val="1551772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fade">
                                      <p:cBhvr>
                                        <p:cTn id="15" dur="500"/>
                                        <p:tgtEl>
                                          <p:spTgt spid="6">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fade">
                                      <p:cBhvr>
                                        <p:cTn id="18" dur="500"/>
                                        <p:tgtEl>
                                          <p:spTgt spid="6">
                                            <p:txEl>
                                              <p:pRg st="4" end="4"/>
                                            </p:txEl>
                                          </p:spTgt>
                                        </p:tgtEl>
                                      </p:cBhvr>
                                    </p:animEffect>
                                  </p:childTnLst>
                                </p:cTn>
                              </p:par>
                              <p:par>
                                <p:cTn id="19" presetID="22" presetClass="entr" presetSubtype="1"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animEffect transition="in" filter="wipe(up)">
                                      <p:cBhvr>
                                        <p:cTn id="21" dur="500"/>
                                        <p:tgtEl>
                                          <p:spTgt spid="9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fade">
                                      <p:cBhvr>
                                        <p:cTn id="26" dur="500"/>
                                        <p:tgtEl>
                                          <p:spTgt spid="6">
                                            <p:txEl>
                                              <p:pRg st="5" end="5"/>
                                            </p:txEl>
                                          </p:spTgt>
                                        </p:tgtEl>
                                      </p:cBhvr>
                                    </p:animEffect>
                                  </p:childTnLst>
                                </p:cTn>
                              </p:par>
                              <p:par>
                                <p:cTn id="27" presetID="22" presetClass="entr" presetSubtype="8" fill="hold" nodeType="withEffect">
                                  <p:stCondLst>
                                    <p:cond delay="0"/>
                                  </p:stCondLst>
                                  <p:childTnLst>
                                    <p:set>
                                      <p:cBhvr>
                                        <p:cTn id="28" dur="1" fill="hold">
                                          <p:stCondLst>
                                            <p:cond delay="0"/>
                                          </p:stCondLst>
                                        </p:cTn>
                                        <p:tgtEl>
                                          <p:spTgt spid="93"/>
                                        </p:tgtEl>
                                        <p:attrNameLst>
                                          <p:attrName>style.visibility</p:attrName>
                                        </p:attrNameLst>
                                      </p:cBhvr>
                                      <p:to>
                                        <p:strVal val="visible"/>
                                      </p:to>
                                    </p:set>
                                    <p:animEffect transition="in" filter="wipe(left)">
                                      <p:cBhvr>
                                        <p:cTn id="29" dur="500"/>
                                        <p:tgtEl>
                                          <p:spTgt spid="9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
                                            <p:txEl>
                                              <p:pRg st="6" end="6"/>
                                            </p:txEl>
                                          </p:spTgt>
                                        </p:tgtEl>
                                        <p:attrNameLst>
                                          <p:attrName>style.visibility</p:attrName>
                                        </p:attrNameLst>
                                      </p:cBhvr>
                                      <p:to>
                                        <p:strVal val="visible"/>
                                      </p:to>
                                    </p:set>
                                    <p:animEffect transition="in" filter="fade">
                                      <p:cBhvr>
                                        <p:cTn id="34" dur="500"/>
                                        <p:tgtEl>
                                          <p:spTgt spid="6">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fade">
                                      <p:cBhvr>
                                        <p:cTn id="3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 xmlns:a16="http://schemas.microsoft.com/office/drawing/2014/main" id="{29489ABA-5869-4852-B816-78B61785AFE4}"/>
              </a:ext>
            </a:extLst>
          </p:cNvPr>
          <p:cNvSpPr>
            <a:spLocks noGrp="1"/>
          </p:cNvSpPr>
          <p:nvPr>
            <p:ph type="sldNum" sz="quarter" idx="4"/>
          </p:nvPr>
        </p:nvSpPr>
        <p:spPr/>
        <p:txBody>
          <a:bodyPr/>
          <a:lstStyle/>
          <a:p>
            <a:fld id="{06866E33-5310-403C-85EB-90D9101399C4}" type="slidenum">
              <a:rPr lang="ja-JP" altLang="en-US" smtClean="0"/>
              <a:pPr/>
              <a:t>41</a:t>
            </a:fld>
            <a:endParaRPr lang="ja-JP" altLang="en-US" dirty="0"/>
          </a:p>
        </p:txBody>
      </p:sp>
      <p:sp>
        <p:nvSpPr>
          <p:cNvPr id="6" name="テキスト ボックス 5">
            <a:extLst>
              <a:ext uri="{FF2B5EF4-FFF2-40B4-BE49-F238E27FC236}">
                <a16:creationId xmlns="" xmlns:a16="http://schemas.microsoft.com/office/drawing/2014/main" id="{1AEE1133-C277-41A0-B4B9-AD0643541C33}"/>
              </a:ext>
            </a:extLst>
          </p:cNvPr>
          <p:cNvSpPr txBox="1"/>
          <p:nvPr/>
        </p:nvSpPr>
        <p:spPr>
          <a:xfrm>
            <a:off x="822960" y="2434206"/>
            <a:ext cx="8310288" cy="954107"/>
          </a:xfrm>
          <a:prstGeom prst="rect">
            <a:avLst/>
          </a:prstGeom>
          <a:noFill/>
        </p:spPr>
        <p:txBody>
          <a:bodyPr wrap="none" rtlCol="0">
            <a:spAutoFit/>
          </a:bodyPr>
          <a:lstStyle/>
          <a:p>
            <a:r>
              <a:rPr lang="ja-JP" altLang="en-US" sz="2800" dirty="0">
                <a:latin typeface="Cambria Math" panose="02040503050406030204" pitchFamily="18" charset="0"/>
              </a:rPr>
              <a:t>モンテカルロ法の方が盤面をより多く読んでいるため，</a:t>
            </a:r>
            <a:endParaRPr lang="en-US" altLang="ja-JP" sz="2800" dirty="0">
              <a:latin typeface="Cambria Math" panose="02040503050406030204" pitchFamily="18" charset="0"/>
            </a:endParaRPr>
          </a:p>
          <a:p>
            <a:r>
              <a:rPr lang="ja-JP" altLang="en-US" sz="2800" b="0" dirty="0">
                <a:latin typeface="Cambria Math" panose="02040503050406030204" pitchFamily="18" charset="0"/>
              </a:rPr>
              <a:t>モンテカルロ法の勝率が高くなるのは自然</a:t>
            </a:r>
            <a:r>
              <a:rPr lang="ja-JP" altLang="en-US" sz="2800" dirty="0">
                <a:latin typeface="Cambria Math" panose="02040503050406030204" pitchFamily="18" charset="0"/>
              </a:rPr>
              <a:t>．</a:t>
            </a:r>
            <a:endParaRPr lang="en-US" altLang="ja-JP" sz="2800" b="0" dirty="0">
              <a:latin typeface="Cambria Math" panose="02040503050406030204" pitchFamily="18" charset="0"/>
            </a:endParaRPr>
          </a:p>
        </p:txBody>
      </p:sp>
      <p:sp>
        <p:nvSpPr>
          <p:cNvPr id="7" name="テキスト ボックス 6">
            <a:extLst>
              <a:ext uri="{FF2B5EF4-FFF2-40B4-BE49-F238E27FC236}">
                <a16:creationId xmlns="" xmlns:a16="http://schemas.microsoft.com/office/drawing/2014/main" id="{BBC05353-4C75-4984-A276-86D4FCAF8E74}"/>
              </a:ext>
            </a:extLst>
          </p:cNvPr>
          <p:cNvSpPr txBox="1"/>
          <p:nvPr/>
        </p:nvSpPr>
        <p:spPr>
          <a:xfrm>
            <a:off x="1225215" y="4205214"/>
            <a:ext cx="6766596" cy="523220"/>
          </a:xfrm>
          <a:prstGeom prst="rect">
            <a:avLst/>
          </a:prstGeom>
          <a:noFill/>
          <a:ln>
            <a:noFill/>
          </a:ln>
        </p:spPr>
        <p:txBody>
          <a:bodyPr wrap="none" rtlCol="0">
            <a:spAutoFit/>
          </a:bodyPr>
          <a:lstStyle/>
          <a:p>
            <a:r>
              <a:rPr lang="ja-JP" altLang="en-US" sz="2800" dirty="0">
                <a:solidFill>
                  <a:srgbClr val="FF0000"/>
                </a:solidFill>
                <a:latin typeface="Cambria Math" panose="02040503050406030204" pitchFamily="18" charset="0"/>
              </a:rPr>
              <a:t>強さを正当に評価するには別の実験が必要</a:t>
            </a:r>
            <a:endParaRPr lang="en-US" altLang="ja-JP" sz="2800" dirty="0">
              <a:solidFill>
                <a:srgbClr val="FF0000"/>
              </a:solidFill>
              <a:latin typeface="Cambria Math" panose="02040503050406030204" pitchFamily="18" charset="0"/>
            </a:endParaRP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 xmlns:a16="http://schemas.microsoft.com/office/drawing/2014/main" id="{9EC13191-13AB-45F5-979A-130FC0BF3B7F}"/>
                  </a:ext>
                </a:extLst>
              </p:cNvPr>
              <p:cNvSpPr txBox="1"/>
              <p:nvPr/>
            </p:nvSpPr>
            <p:spPr>
              <a:xfrm>
                <a:off x="1134604" y="1161138"/>
                <a:ext cx="1811903" cy="954107"/>
              </a:xfrm>
              <a:prstGeom prst="rect">
                <a:avLst/>
              </a:prstGeom>
              <a:noFill/>
              <a:ln w="28575">
                <a:solidFill>
                  <a:srgbClr val="FFC000"/>
                </a:solidFill>
              </a:ln>
            </p:spPr>
            <p:txBody>
              <a:bodyPr wrap="square" rtlCol="0">
                <a:spAutoFit/>
              </a:bodyPr>
              <a:lstStyle/>
              <a:p>
                <a:r>
                  <a:rPr kumimoji="1" lang="en-US" altLang="ja-JP" sz="2800" dirty="0"/>
                  <a:t>8</a:t>
                </a:r>
                <a:r>
                  <a:rPr kumimoji="1" lang="ja-JP" altLang="en-US" sz="2800" dirty="0"/>
                  <a:t>手読み</a:t>
                </a:r>
                <a:endParaRPr kumimoji="1" lang="en-US" altLang="ja-JP" sz="2800" dirty="0"/>
              </a:p>
              <a:p>
                <a:pPr/>
                <a14:m>
                  <m:oMathPara xmlns:m="http://schemas.openxmlformats.org/officeDocument/2006/math">
                    <m:oMathParaPr>
                      <m:jc m:val="centerGroup"/>
                    </m:oMathParaPr>
                    <m:oMath xmlns:m="http://schemas.openxmlformats.org/officeDocument/2006/math">
                      <m:r>
                        <a:rPr lang="en-US" altLang="ja-JP" sz="2800" b="1" i="1" smtClean="0">
                          <a:solidFill>
                            <a:srgbClr val="FF0000"/>
                          </a:solidFill>
                          <a:latin typeface="Cambria Math" panose="02040503050406030204" pitchFamily="18" charset="0"/>
                        </a:rPr>
                        <m:t>𝟖𝟕𝟑𝟖𝟎</m:t>
                      </m:r>
                    </m:oMath>
                  </m:oMathPara>
                </a14:m>
                <a:endParaRPr lang="en-US" altLang="ja-JP" sz="2800" dirty="0">
                  <a:solidFill>
                    <a:srgbClr val="FF0000"/>
                  </a:solidFill>
                </a:endParaRPr>
              </a:p>
            </p:txBody>
          </p:sp>
        </mc:Choice>
        <mc:Fallback xmlns="">
          <p:sp>
            <p:nvSpPr>
              <p:cNvPr id="8" name="テキスト ボックス 7">
                <a:extLst>
                  <a:ext uri="{FF2B5EF4-FFF2-40B4-BE49-F238E27FC236}">
                    <a16:creationId xmlns:a16="http://schemas.microsoft.com/office/drawing/2014/main" id="{9EC13191-13AB-45F5-979A-130FC0BF3B7F}"/>
                  </a:ext>
                </a:extLst>
              </p:cNvPr>
              <p:cNvSpPr txBox="1">
                <a:spLocks noRot="1" noChangeAspect="1" noMove="1" noResize="1" noEditPoints="1" noAdjustHandles="1" noChangeArrowheads="1" noChangeShapeType="1" noTextEdit="1"/>
              </p:cNvSpPr>
              <p:nvPr/>
            </p:nvSpPr>
            <p:spPr>
              <a:xfrm>
                <a:off x="1134604" y="1161138"/>
                <a:ext cx="1811903" cy="954107"/>
              </a:xfrm>
              <a:prstGeom prst="rect">
                <a:avLst/>
              </a:prstGeom>
              <a:blipFill>
                <a:blip r:embed="rId4"/>
                <a:stretch>
                  <a:fillRect l="-5960" t="-6790"/>
                </a:stretch>
              </a:blipFill>
              <a:ln w="28575">
                <a:solidFill>
                  <a:srgbClr val="FFC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 xmlns:a16="http://schemas.microsoft.com/office/drawing/2014/main" id="{1AEE1133-C277-41A0-B4B9-AD0643541C33}"/>
                  </a:ext>
                </a:extLst>
              </p:cNvPr>
              <p:cNvSpPr txBox="1"/>
              <p:nvPr/>
            </p:nvSpPr>
            <p:spPr>
              <a:xfrm>
                <a:off x="3476957" y="1161139"/>
                <a:ext cx="5170005" cy="954107"/>
              </a:xfrm>
              <a:prstGeom prst="rect">
                <a:avLst/>
              </a:prstGeom>
              <a:noFill/>
              <a:ln w="38100">
                <a:solidFill>
                  <a:schemeClr val="accent6"/>
                </a:solidFill>
              </a:ln>
            </p:spPr>
            <p:txBody>
              <a:bodyPr wrap="none" rtlCol="0">
                <a:spAutoFit/>
              </a:bodyPr>
              <a:lstStyle/>
              <a:p>
                <a:r>
                  <a:rPr kumimoji="1" lang="ja-JP" altLang="en-US" sz="2800" dirty="0"/>
                  <a:t>モンテカルロ法プレイアウト</a:t>
                </a:r>
                <a:r>
                  <a:rPr kumimoji="1" lang="en-US" altLang="ja-JP" sz="2800" dirty="0"/>
                  <a:t>750</a:t>
                </a:r>
                <a:r>
                  <a:rPr kumimoji="1" lang="ja-JP" altLang="en-US" sz="2800" dirty="0"/>
                  <a:t>回</a:t>
                </a:r>
                <a:endParaRPr kumimoji="1" lang="en-US" altLang="ja-JP" sz="2800" dirty="0"/>
              </a:p>
              <a:p>
                <a:pPr algn="ctr"/>
                <a:r>
                  <a:rPr lang="ja-JP" altLang="en-US" sz="2800" dirty="0">
                    <a:latin typeface="Cambria Math" panose="02040503050406030204" pitchFamily="18" charset="0"/>
                  </a:rPr>
                  <a:t>およそ</a:t>
                </a:r>
                <a14:m>
                  <m:oMath xmlns:m="http://schemas.openxmlformats.org/officeDocument/2006/math">
                    <m:r>
                      <a:rPr lang="en-US" altLang="ja-JP" sz="2800" b="1" i="1" smtClean="0">
                        <a:solidFill>
                          <a:srgbClr val="FF0000"/>
                        </a:solidFill>
                        <a:latin typeface="Cambria Math" panose="02040503050406030204" pitchFamily="18" charset="0"/>
                        <a:ea typeface="Cambria Math" panose="02040503050406030204" pitchFamily="18" charset="0"/>
                      </a:rPr>
                      <m:t>𝟏𝟓𝟏𝟓𝟎𝟎</m:t>
                    </m:r>
                  </m:oMath>
                </a14:m>
                <a:endParaRPr lang="en-US" altLang="ja-JP" sz="2800" b="0" dirty="0">
                  <a:solidFill>
                    <a:srgbClr val="FF0000"/>
                  </a:solidFill>
                  <a:latin typeface="Cambria Math" panose="02040503050406030204" pitchFamily="18" charset="0"/>
                  <a:ea typeface="Cambria Math" panose="02040503050406030204" pitchFamily="18" charset="0"/>
                </a:endParaRPr>
              </a:p>
            </p:txBody>
          </p:sp>
        </mc:Choice>
        <mc:Fallback xmlns="">
          <p:sp>
            <p:nvSpPr>
              <p:cNvPr id="9" name="テキスト ボックス 8">
                <a:extLst>
                  <a:ext uri="{FF2B5EF4-FFF2-40B4-BE49-F238E27FC236}">
                    <a16:creationId xmlns:a16="http://schemas.microsoft.com/office/drawing/2014/main" id="{1AEE1133-C277-41A0-B4B9-AD0643541C33}"/>
                  </a:ext>
                </a:extLst>
              </p:cNvPr>
              <p:cNvSpPr txBox="1">
                <a:spLocks noRot="1" noChangeAspect="1" noMove="1" noResize="1" noEditPoints="1" noAdjustHandles="1" noChangeArrowheads="1" noChangeShapeType="1" noTextEdit="1"/>
              </p:cNvSpPr>
              <p:nvPr/>
            </p:nvSpPr>
            <p:spPr>
              <a:xfrm>
                <a:off x="3476957" y="1161139"/>
                <a:ext cx="5170005" cy="954107"/>
              </a:xfrm>
              <a:prstGeom prst="rect">
                <a:avLst/>
              </a:prstGeom>
              <a:blipFill>
                <a:blip r:embed="rId5"/>
                <a:stretch>
                  <a:fillRect l="-1991" t="-6135" r="-585" b="-12270"/>
                </a:stretch>
              </a:blipFill>
              <a:ln w="38100">
                <a:solidFill>
                  <a:schemeClr val="accent6"/>
                </a:solidFill>
              </a:ln>
            </p:spPr>
            <p:txBody>
              <a:bodyPr/>
              <a:lstStyle/>
              <a:p>
                <a:r>
                  <a:rPr lang="ja-JP" altLang="en-US">
                    <a:noFill/>
                  </a:rPr>
                  <a:t> </a:t>
                </a:r>
              </a:p>
            </p:txBody>
          </p:sp>
        </mc:Fallback>
      </mc:AlternateContent>
    </p:spTree>
    <p:extLst>
      <p:ext uri="{BB962C8B-B14F-4D97-AF65-F5344CB8AC3E}">
        <p14:creationId xmlns:p14="http://schemas.microsoft.com/office/powerpoint/2010/main" val="124504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42</a:t>
            </a:fld>
            <a:endParaRPr lang="ja-JP" altLang="en-US" dirty="0"/>
          </a:p>
        </p:txBody>
      </p:sp>
    </p:spTree>
    <p:extLst>
      <p:ext uri="{BB962C8B-B14F-4D97-AF65-F5344CB8AC3E}">
        <p14:creationId xmlns:p14="http://schemas.microsoft.com/office/powerpoint/2010/main" val="10138431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 xmlns:a16="http://schemas.microsoft.com/office/drawing/2014/main" id="{29489ABA-5869-4852-B816-78B61785AFE4}"/>
              </a:ext>
            </a:extLst>
          </p:cNvPr>
          <p:cNvSpPr>
            <a:spLocks noGrp="1"/>
          </p:cNvSpPr>
          <p:nvPr>
            <p:ph type="sldNum" sz="quarter" idx="4"/>
          </p:nvPr>
        </p:nvSpPr>
        <p:spPr/>
        <p:txBody>
          <a:bodyPr/>
          <a:lstStyle/>
          <a:p>
            <a:fld id="{06866E33-5310-403C-85EB-90D9101399C4}" type="slidenum">
              <a:rPr lang="ja-JP" altLang="en-US" smtClean="0"/>
              <a:pPr/>
              <a:t>43</a:t>
            </a:fld>
            <a:endParaRPr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 xmlns:a16="http://schemas.microsoft.com/office/drawing/2014/main" id="{9EC13191-13AB-45F5-979A-130FC0BF3B7F}"/>
                  </a:ext>
                </a:extLst>
              </p:cNvPr>
              <p:cNvSpPr txBox="1"/>
              <p:nvPr/>
            </p:nvSpPr>
            <p:spPr>
              <a:xfrm>
                <a:off x="400826" y="1161141"/>
                <a:ext cx="8501302" cy="954107"/>
              </a:xfrm>
              <a:prstGeom prst="rect">
                <a:avLst/>
              </a:prstGeom>
              <a:noFill/>
              <a:ln w="28575">
                <a:solidFill>
                  <a:srgbClr val="FFC000"/>
                </a:solidFill>
              </a:ln>
            </p:spPr>
            <p:txBody>
              <a:bodyPr wrap="none" rtlCol="0">
                <a:spAutoFit/>
              </a:bodyPr>
              <a:lstStyle/>
              <a:p>
                <a:r>
                  <a:rPr kumimoji="1" lang="en-US" altLang="ja-JP" sz="2800" dirty="0"/>
                  <a:t>8</a:t>
                </a:r>
                <a:r>
                  <a:rPr kumimoji="1" lang="ja-JP" altLang="en-US" sz="2800" dirty="0"/>
                  <a:t>手読み</a:t>
                </a:r>
                <a:endParaRPr kumimoji="1" lang="en-US" altLang="ja-JP" sz="2800" dirty="0"/>
              </a:p>
              <a:p>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2</m:t>
                            </m:r>
                          </m:sup>
                        </m:sSup>
                        <m:r>
                          <a:rPr lang="en-US" altLang="ja-JP" sz="2800" b="0" i="1" smtClean="0">
                            <a:latin typeface="Cambria Math" panose="02040503050406030204" pitchFamily="18" charset="0"/>
                          </a:rPr>
                          <m:t>+</m:t>
                        </m:r>
                        <m:r>
                          <a:rPr lang="en-US" altLang="ja-JP" sz="2800" i="1">
                            <a:latin typeface="Cambria Math" panose="02040503050406030204" pitchFamily="18" charset="0"/>
                          </a:rPr>
                          <m:t>…</m:t>
                        </m:r>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8</m:t>
                        </m:r>
                      </m:sup>
                    </m:sSup>
                    <m:r>
                      <a:rPr lang="en-US" altLang="ja-JP" sz="2800" b="0" i="1" smtClean="0">
                        <a:latin typeface="Cambria Math" panose="02040503050406030204" pitchFamily="18" charset="0"/>
                      </a:rPr>
                      <m:t>=</m:t>
                    </m:r>
                    <m:r>
                      <a:rPr lang="en-US" altLang="ja-JP" sz="2800" b="1" i="1" smtClean="0">
                        <a:solidFill>
                          <a:srgbClr val="FF0000"/>
                        </a:solidFill>
                        <a:latin typeface="Cambria Math" panose="02040503050406030204" pitchFamily="18" charset="0"/>
                      </a:rPr>
                      <m:t>𝟖𝟕𝟑𝟖𝟎</m:t>
                    </m:r>
                  </m:oMath>
                </a14:m>
                <a:r>
                  <a:rPr lang="ja-JP" altLang="en-US" sz="2800" dirty="0"/>
                  <a:t>の盤面を読む必要がある．</a:t>
                </a:r>
                <a:endParaRPr lang="en-US" altLang="ja-JP" sz="2800" dirty="0"/>
              </a:p>
            </p:txBody>
          </p:sp>
        </mc:Choice>
        <mc:Fallback xmlns="">
          <p:sp>
            <p:nvSpPr>
              <p:cNvPr id="5" name="テキスト ボックス 4">
                <a:extLst>
                  <a:ext uri="{FF2B5EF4-FFF2-40B4-BE49-F238E27FC236}">
                    <a16:creationId xmlns:a16="http://schemas.microsoft.com/office/drawing/2014/main" id="{9EC13191-13AB-45F5-979A-130FC0BF3B7F}"/>
                  </a:ext>
                </a:extLst>
              </p:cNvPr>
              <p:cNvSpPr txBox="1">
                <a:spLocks noRot="1" noChangeAspect="1" noMove="1" noResize="1" noEditPoints="1" noAdjustHandles="1" noChangeArrowheads="1" noChangeShapeType="1" noTextEdit="1"/>
              </p:cNvSpPr>
              <p:nvPr/>
            </p:nvSpPr>
            <p:spPr>
              <a:xfrm>
                <a:off x="400826" y="1161141"/>
                <a:ext cx="8501302" cy="954107"/>
              </a:xfrm>
              <a:prstGeom prst="rect">
                <a:avLst/>
              </a:prstGeom>
              <a:blipFill>
                <a:blip r:embed="rId2"/>
                <a:stretch>
                  <a:fillRect l="-1358" t="-6790" b="-12346"/>
                </a:stretch>
              </a:blipFill>
              <a:ln w="28575">
                <a:solidFill>
                  <a:srgbClr val="FFC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 xmlns:a16="http://schemas.microsoft.com/office/drawing/2014/main" id="{1AEE1133-C277-41A0-B4B9-AD0643541C33}"/>
                  </a:ext>
                </a:extLst>
              </p:cNvPr>
              <p:cNvSpPr txBox="1"/>
              <p:nvPr/>
            </p:nvSpPr>
            <p:spPr>
              <a:xfrm>
                <a:off x="400826" y="2730814"/>
                <a:ext cx="8342348" cy="3539430"/>
              </a:xfrm>
              <a:prstGeom prst="rect">
                <a:avLst/>
              </a:prstGeom>
              <a:noFill/>
              <a:ln w="38100">
                <a:solidFill>
                  <a:schemeClr val="accent6"/>
                </a:solidFill>
              </a:ln>
            </p:spPr>
            <p:txBody>
              <a:bodyPr wrap="none" rtlCol="0">
                <a:spAutoFit/>
              </a:bodyPr>
              <a:lstStyle/>
              <a:p>
                <a:r>
                  <a:rPr kumimoji="1" lang="ja-JP" altLang="en-US" sz="2800" dirty="0"/>
                  <a:t>モンテカルロ法プレイアウト</a:t>
                </a:r>
                <a:r>
                  <a:rPr kumimoji="1" lang="en-US" altLang="ja-JP" sz="2800" dirty="0"/>
                  <a:t>750</a:t>
                </a:r>
                <a:r>
                  <a:rPr kumimoji="1" lang="ja-JP" altLang="en-US" sz="2800" dirty="0"/>
                  <a:t>回</a:t>
                </a:r>
                <a:endParaRPr lang="en-US" altLang="ja-JP" sz="2800" i="1" dirty="0">
                  <a:latin typeface="Cambria Math" panose="02040503050406030204" pitchFamily="18" charset="0"/>
                </a:endParaRPr>
              </a:p>
              <a:p>
                <a:r>
                  <a:rPr lang="ja-JP" altLang="en-US" sz="2800" dirty="0">
                    <a:latin typeface="Cambria Math" panose="02040503050406030204" pitchFamily="18" charset="0"/>
                  </a:rPr>
                  <a:t>プレイアウトに必要な盤面の数はゲームの進み具合</a:t>
                </a:r>
                <a:endParaRPr lang="en-US" altLang="ja-JP" sz="2800" dirty="0">
                  <a:latin typeface="Cambria Math" panose="02040503050406030204" pitchFamily="18" charset="0"/>
                </a:endParaRPr>
              </a:p>
              <a:p>
                <a:r>
                  <a:rPr lang="ja-JP" altLang="en-US" sz="2800" b="0" dirty="0">
                    <a:latin typeface="Cambria Math" panose="02040503050406030204" pitchFamily="18" charset="0"/>
                  </a:rPr>
                  <a:t>によって変わる．</a:t>
                </a:r>
                <a:endParaRPr lang="en-US" altLang="ja-JP" sz="2800" dirty="0">
                  <a:latin typeface="Cambria Math" panose="02040503050406030204" pitchFamily="18" charset="0"/>
                </a:endParaRPr>
              </a:p>
              <a:p>
                <a:r>
                  <a:rPr lang="ja-JP" altLang="en-US" sz="2800" dirty="0"/>
                  <a:t>サイズ</a:t>
                </a:r>
                <a14:m>
                  <m:oMath xmlns:m="http://schemas.openxmlformats.org/officeDocument/2006/math">
                    <m:r>
                      <a:rPr lang="en-US" altLang="ja-JP" sz="2800" b="0" i="1" smtClean="0">
                        <a:latin typeface="Cambria Math" panose="02040503050406030204" pitchFamily="18" charset="0"/>
                      </a:rPr>
                      <m:t>30</m:t>
                    </m:r>
                    <m:r>
                      <a:rPr lang="en-US" altLang="ja-JP" sz="2800" b="0" i="1" smtClean="0">
                        <a:latin typeface="Cambria Math" panose="02040503050406030204" pitchFamily="18" charset="0"/>
                        <a:ea typeface="Cambria Math" panose="02040503050406030204" pitchFamily="18" charset="0"/>
                      </a:rPr>
                      <m:t>×30</m:t>
                    </m:r>
                  </m:oMath>
                </a14:m>
                <a:r>
                  <a:rPr lang="ja-JP" altLang="en-US" sz="2800" b="0" dirty="0">
                    <a:latin typeface="Cambria Math" panose="02040503050406030204" pitchFamily="18" charset="0"/>
                  </a:rPr>
                  <a:t>の初期盤面に対してプレイアウト</a:t>
                </a:r>
                <a:r>
                  <a:rPr lang="en-US" altLang="ja-JP" sz="2800" b="0" dirty="0">
                    <a:latin typeface="Cambria Math" panose="02040503050406030204" pitchFamily="18" charset="0"/>
                  </a:rPr>
                  <a:t>1</a:t>
                </a:r>
                <a:r>
                  <a:rPr lang="ja-JP" altLang="en-US" sz="2800" b="0" dirty="0">
                    <a:latin typeface="Cambria Math" panose="02040503050406030204" pitchFamily="18" charset="0"/>
                  </a:rPr>
                  <a:t>回に</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必要な操作数はおよそ</a:t>
                </a:r>
                <a:r>
                  <a:rPr lang="en-US" altLang="ja-JP" sz="2800" b="0" dirty="0">
                    <a:latin typeface="Cambria Math" panose="02040503050406030204" pitchFamily="18" charset="0"/>
                  </a:rPr>
                  <a:t>100</a:t>
                </a:r>
                <a:r>
                  <a:rPr lang="ja-JP" altLang="en-US" sz="2800" b="0" dirty="0">
                    <a:latin typeface="Cambria Math" panose="02040503050406030204" pitchFamily="18" charset="0"/>
                  </a:rPr>
                  <a:t>回</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必要な操作数が線形に減っていくと考えると，平均して</a:t>
                </a:r>
                <a:endParaRPr lang="en-US" altLang="ja-JP" sz="2800" b="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(750</m:t>
                      </m:r>
                      <m:r>
                        <a:rPr lang="en-US" altLang="ja-JP" sz="2800" b="0" i="1" smtClean="0">
                          <a:latin typeface="Cambria Math" panose="02040503050406030204" pitchFamily="18" charset="0"/>
                          <a:ea typeface="Cambria Math" panose="02040503050406030204" pitchFamily="18" charset="0"/>
                        </a:rPr>
                        <m:t>×4×100−0)÷2=</m:t>
                      </m:r>
                      <m:r>
                        <a:rPr lang="en-US" altLang="ja-JP" sz="2800" b="1" i="1" smtClean="0">
                          <a:solidFill>
                            <a:srgbClr val="FF0000"/>
                          </a:solidFill>
                          <a:latin typeface="Cambria Math" panose="02040503050406030204" pitchFamily="18" charset="0"/>
                          <a:ea typeface="Cambria Math" panose="02040503050406030204" pitchFamily="18" charset="0"/>
                        </a:rPr>
                        <m:t>𝟏𝟓𝟎𝟎𝟎𝟎</m:t>
                      </m:r>
                    </m:oMath>
                  </m:oMathPara>
                </a14:m>
                <a:endParaRPr lang="en-US" altLang="ja-JP" sz="2800" b="0" dirty="0">
                  <a:solidFill>
                    <a:srgbClr val="FF0000"/>
                  </a:solidFill>
                  <a:latin typeface="Cambria Math" panose="02040503050406030204" pitchFamily="18" charset="0"/>
                  <a:ea typeface="Cambria Math" panose="02040503050406030204" pitchFamily="18" charset="0"/>
                </a:endParaRPr>
              </a:p>
              <a:p>
                <a:r>
                  <a:rPr lang="ja-JP" altLang="en-US" sz="2800" b="0" dirty="0">
                    <a:latin typeface="Cambria Math" panose="02040503050406030204" pitchFamily="18" charset="0"/>
                  </a:rPr>
                  <a:t>の盤面を読んでいると考えられる．</a:t>
                </a:r>
                <a:endParaRPr lang="en-US" altLang="ja-JP" sz="2800" b="0" dirty="0">
                  <a:latin typeface="Cambria Math" panose="02040503050406030204" pitchFamily="18" charset="0"/>
                </a:endParaRPr>
              </a:p>
            </p:txBody>
          </p:sp>
        </mc:Choice>
        <mc:Fallback xmlns="">
          <p:sp>
            <p:nvSpPr>
              <p:cNvPr id="6" name="テキスト ボックス 5">
                <a:extLst>
                  <a:ext uri="{FF2B5EF4-FFF2-40B4-BE49-F238E27FC236}">
                    <a16:creationId xmlns:a16="http://schemas.microsoft.com/office/drawing/2014/main" xmlns:a14="http://schemas.microsoft.com/office/drawing/2010/main" xmlns="" id="{1AEE1133-C277-41A0-B4B9-AD0643541C33}"/>
                  </a:ext>
                </a:extLst>
              </p:cNvPr>
              <p:cNvSpPr txBox="1">
                <a:spLocks noRot="1" noChangeAspect="1" noMove="1" noResize="1" noEditPoints="1" noAdjustHandles="1" noChangeArrowheads="1" noChangeShapeType="1" noTextEdit="1"/>
              </p:cNvSpPr>
              <p:nvPr/>
            </p:nvSpPr>
            <p:spPr>
              <a:xfrm>
                <a:off x="400826" y="2730814"/>
                <a:ext cx="8342348" cy="3539430"/>
              </a:xfrm>
              <a:prstGeom prst="rect">
                <a:avLst/>
              </a:prstGeom>
              <a:blipFill rotWithShape="0">
                <a:blip r:embed="rId3"/>
                <a:stretch>
                  <a:fillRect l="-1310" t="-1874" b="-2726"/>
                </a:stretch>
              </a:blipFill>
              <a:ln w="38100">
                <a:solidFill>
                  <a:schemeClr val="accent6"/>
                </a:solidFill>
              </a:ln>
            </p:spPr>
            <p:txBody>
              <a:bodyPr/>
              <a:lstStyle/>
              <a:p>
                <a:r>
                  <a:rPr lang="ja-JP" altLang="en-US">
                    <a:noFill/>
                  </a:rPr>
                  <a:t> </a:t>
                </a:r>
              </a:p>
            </p:txBody>
          </p:sp>
        </mc:Fallback>
      </mc:AlternateContent>
    </p:spTree>
    <p:extLst>
      <p:ext uri="{BB962C8B-B14F-4D97-AF65-F5344CB8AC3E}">
        <p14:creationId xmlns:p14="http://schemas.microsoft.com/office/powerpoint/2010/main" val="171381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fade">
                                      <p:cBhvr>
                                        <p:cTn id="18" dur="500"/>
                                        <p:tgtEl>
                                          <p:spTgt spid="6">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fade">
                                      <p:cBhvr>
                                        <p:cTn id="23" dur="500"/>
                                        <p:tgtEl>
                                          <p:spTgt spid="6">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fade">
                                      <p:cBhvr>
                                        <p:cTn id="26" dur="500"/>
                                        <p:tgtEl>
                                          <p:spTgt spid="6">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Effect transition="in" filter="fade">
                                      <p:cBhvr>
                                        <p:cTn id="31" dur="500"/>
                                        <p:tgtEl>
                                          <p:spTgt spid="6">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
                                            <p:txEl>
                                              <p:pRg st="6" end="6"/>
                                            </p:txEl>
                                          </p:spTgt>
                                        </p:tgtEl>
                                        <p:attrNameLst>
                                          <p:attrName>style.visibility</p:attrName>
                                        </p:attrNameLst>
                                      </p:cBhvr>
                                      <p:to>
                                        <p:strVal val="visible"/>
                                      </p:to>
                                    </p:set>
                                    <p:animEffect transition="in" filter="fade">
                                      <p:cBhvr>
                                        <p:cTn id="34" dur="500"/>
                                        <p:tgtEl>
                                          <p:spTgt spid="6">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fade">
                                      <p:cBhvr>
                                        <p:cTn id="3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44</a:t>
            </a:fld>
            <a:endParaRPr lang="ja-JP" altLang="en-US" dirty="0"/>
          </a:p>
        </p:txBody>
      </p:sp>
      <p:sp>
        <p:nvSpPr>
          <p:cNvPr id="12" name="テキスト ボックス 11"/>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テキスト ボックス 12"/>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sp>
        <p:nvSpPr>
          <p:cNvPr id="15" name="テキスト ボックス 14"/>
          <p:cNvSpPr txBox="1"/>
          <p:nvPr/>
        </p:nvSpPr>
        <p:spPr>
          <a:xfrm>
            <a:off x="2745513" y="6396335"/>
            <a:ext cx="3815419" cy="461665"/>
          </a:xfrm>
          <a:prstGeom prst="rect">
            <a:avLst/>
          </a:prstGeom>
          <a:noFill/>
        </p:spPr>
        <p:txBody>
          <a:bodyPr wrap="square" rtlCol="0">
            <a:spAutoFit/>
          </a:bodyPr>
          <a:lstStyle/>
          <a:p>
            <a:r>
              <a:rPr lang="ja-JP" altLang="en-US" sz="2400" dirty="0"/>
              <a:t>色ごとのプレイアウト数</a:t>
            </a:r>
            <a:r>
              <a:rPr lang="en-US" altLang="ja-JP" sz="2400" dirty="0"/>
              <a:t>[</a:t>
            </a:r>
            <a:r>
              <a:rPr lang="ja-JP" altLang="en-US" sz="2400" dirty="0"/>
              <a:t>回</a:t>
            </a:r>
            <a:r>
              <a:rPr lang="en-US" altLang="ja-JP" sz="2400" dirty="0"/>
              <a:t>]</a:t>
            </a:r>
            <a:endParaRPr kumimoji="1" lang="ja-JP" altLang="en-US" sz="2400" dirty="0"/>
          </a:p>
        </p:txBody>
      </p:sp>
      <p:graphicFrame>
        <p:nvGraphicFramePr>
          <p:cNvPr id="11" name="グラフ 10"/>
          <p:cNvGraphicFramePr>
            <a:graphicFrameLocks/>
          </p:cNvGraphicFramePr>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sp>
        <p:nvSpPr>
          <p:cNvPr id="10" name="正方形/長方形 9"/>
          <p:cNvSpPr/>
          <p:nvPr/>
        </p:nvSpPr>
        <p:spPr>
          <a:xfrm>
            <a:off x="878511" y="1400151"/>
            <a:ext cx="7432698" cy="954107"/>
          </a:xfrm>
          <a:prstGeom prst="rect">
            <a:avLst/>
          </a:prstGeom>
        </p:spPr>
        <p:txBody>
          <a:bodyPr wrap="square">
            <a:spAutoFit/>
          </a:bodyPr>
          <a:lstStyle/>
          <a:p>
            <a:r>
              <a:rPr lang="ja-JP" altLang="en-US" sz="2800" dirty="0"/>
              <a:t>残りの</a:t>
            </a:r>
            <a:r>
              <a:rPr lang="en-US" altLang="ja-JP" sz="2800" dirty="0"/>
              <a:t>2</a:t>
            </a:r>
            <a:r>
              <a:rPr lang="ja-JP" altLang="en-US" sz="2800" dirty="0"/>
              <a:t>割に関しては，モンテカルロ法が正しい選択をしても勝てない盤面であると考えられる</a:t>
            </a:r>
            <a:endParaRPr lang="en-US" altLang="ja-JP" sz="2800" dirty="0">
              <a:solidFill>
                <a:srgbClr val="FF0000"/>
              </a:solidFill>
            </a:endParaRPr>
          </a:p>
        </p:txBody>
      </p:sp>
      <p:sp>
        <p:nvSpPr>
          <p:cNvPr id="16" name="二等辺三角形 15">
            <a:extLst>
              <a:ext uri="{FF2B5EF4-FFF2-40B4-BE49-F238E27FC236}">
                <a16:creationId xmlns="" xmlns:a16="http://schemas.microsoft.com/office/drawing/2014/main" id="{C184BD5B-B24C-4A0F-8C96-4B850BB5CFB9}"/>
              </a:ext>
            </a:extLst>
          </p:cNvPr>
          <p:cNvSpPr/>
          <p:nvPr/>
        </p:nvSpPr>
        <p:spPr>
          <a:xfrm>
            <a:off x="5283929" y="4892546"/>
            <a:ext cx="287383" cy="243840"/>
          </a:xfrm>
          <a:prstGeom prst="triangle">
            <a:avLst/>
          </a:prstGeom>
          <a:solidFill>
            <a:schemeClr val="bg2">
              <a:lumMod val="9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テキスト ボックス 16">
            <a:extLst>
              <a:ext uri="{FF2B5EF4-FFF2-40B4-BE49-F238E27FC236}">
                <a16:creationId xmlns="" xmlns:a16="http://schemas.microsoft.com/office/drawing/2014/main" id="{08190308-1B38-44C3-95FA-88A2AE1110C6}"/>
              </a:ext>
            </a:extLst>
          </p:cNvPr>
          <p:cNvSpPr txBox="1"/>
          <p:nvPr/>
        </p:nvSpPr>
        <p:spPr>
          <a:xfrm>
            <a:off x="5570602" y="4829800"/>
            <a:ext cx="2132872" cy="369332"/>
          </a:xfrm>
          <a:prstGeom prst="rect">
            <a:avLst/>
          </a:prstGeom>
          <a:noFill/>
        </p:spPr>
        <p:txBody>
          <a:bodyPr wrap="square" rtlCol="0">
            <a:spAutoFit/>
          </a:bodyPr>
          <a:lstStyle/>
          <a:p>
            <a:r>
              <a:rPr lang="ja-JP" altLang="en-US" dirty="0"/>
              <a:t>偏りを取り除いた後</a:t>
            </a:r>
            <a:endParaRPr kumimoji="1" lang="ja-JP" altLang="en-US" dirty="0"/>
          </a:p>
        </p:txBody>
      </p:sp>
      <p:sp>
        <p:nvSpPr>
          <p:cNvPr id="18" name="楕円 17">
            <a:extLst>
              <a:ext uri="{FF2B5EF4-FFF2-40B4-BE49-F238E27FC236}">
                <a16:creationId xmlns="" xmlns:a16="http://schemas.microsoft.com/office/drawing/2014/main" id="{18635341-ED98-40CB-8CC6-DC868E08706C}"/>
              </a:ext>
            </a:extLst>
          </p:cNvPr>
          <p:cNvSpPr/>
          <p:nvPr/>
        </p:nvSpPr>
        <p:spPr>
          <a:xfrm>
            <a:off x="5301890" y="5296814"/>
            <a:ext cx="251460" cy="262928"/>
          </a:xfrm>
          <a:prstGeom prst="ellipse">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9" name="テキスト ボックス 18">
            <a:extLst>
              <a:ext uri="{FF2B5EF4-FFF2-40B4-BE49-F238E27FC236}">
                <a16:creationId xmlns="" xmlns:a16="http://schemas.microsoft.com/office/drawing/2014/main" id="{EA8C5B74-D702-4A0B-BF16-736987C86919}"/>
              </a:ext>
            </a:extLst>
          </p:cNvPr>
          <p:cNvSpPr txBox="1"/>
          <p:nvPr/>
        </p:nvSpPr>
        <p:spPr>
          <a:xfrm>
            <a:off x="5570602" y="5258635"/>
            <a:ext cx="2132872" cy="369332"/>
          </a:xfrm>
          <a:prstGeom prst="rect">
            <a:avLst/>
          </a:prstGeom>
          <a:noFill/>
        </p:spPr>
        <p:txBody>
          <a:bodyPr wrap="square" rtlCol="0">
            <a:spAutoFit/>
          </a:bodyPr>
          <a:lstStyle/>
          <a:p>
            <a:r>
              <a:rPr lang="ja-JP" altLang="en-US" dirty="0"/>
              <a:t>偏りを取り除く前</a:t>
            </a:r>
            <a:endParaRPr kumimoji="1" lang="ja-JP" altLang="en-US" dirty="0"/>
          </a:p>
        </p:txBody>
      </p:sp>
      <p:sp>
        <p:nvSpPr>
          <p:cNvPr id="20" name="コンテンツ プレースホルダー 2"/>
          <p:cNvSpPr txBox="1">
            <a:spLocks/>
          </p:cNvSpPr>
          <p:nvPr/>
        </p:nvSpPr>
        <p:spPr>
          <a:xfrm>
            <a:off x="822961" y="777399"/>
            <a:ext cx="5737972" cy="52278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二人用</a:t>
            </a:r>
            <a:r>
              <a:rPr lang="en-US" altLang="ja-JP" dirty="0"/>
              <a:t>Flood-It</a:t>
            </a:r>
            <a:r>
              <a:rPr lang="ja-JP" altLang="en-US" dirty="0"/>
              <a:t>の特徴によるもの</a:t>
            </a:r>
            <a:endParaRPr lang="en-US" altLang="ja-JP" dirty="0"/>
          </a:p>
          <a:p>
            <a:endParaRPr lang="ja-JP" altLang="en-US" dirty="0"/>
          </a:p>
        </p:txBody>
      </p:sp>
    </p:spTree>
    <p:extLst>
      <p:ext uri="{BB962C8B-B14F-4D97-AF65-F5344CB8AC3E}">
        <p14:creationId xmlns:p14="http://schemas.microsoft.com/office/powerpoint/2010/main" val="20836064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45</a:t>
            </a:fld>
            <a:endParaRPr lang="ja-JP" altLang="en-US" dirty="0"/>
          </a:p>
        </p:txBody>
      </p:sp>
      <p:sp>
        <p:nvSpPr>
          <p:cNvPr id="12" name="テキスト ボックス 11"/>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テキスト ボックス 12"/>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sp>
        <p:nvSpPr>
          <p:cNvPr id="15" name="テキスト ボックス 14"/>
          <p:cNvSpPr txBox="1"/>
          <p:nvPr/>
        </p:nvSpPr>
        <p:spPr>
          <a:xfrm>
            <a:off x="2745513" y="6396335"/>
            <a:ext cx="3815419" cy="461665"/>
          </a:xfrm>
          <a:prstGeom prst="rect">
            <a:avLst/>
          </a:prstGeom>
          <a:noFill/>
        </p:spPr>
        <p:txBody>
          <a:bodyPr wrap="square" rtlCol="0">
            <a:spAutoFit/>
          </a:bodyPr>
          <a:lstStyle/>
          <a:p>
            <a:r>
              <a:rPr lang="ja-JP" altLang="en-US" sz="2400" dirty="0"/>
              <a:t>色ごとのプレイアウト数</a:t>
            </a:r>
            <a:r>
              <a:rPr lang="en-US" altLang="ja-JP" sz="2400" dirty="0"/>
              <a:t>[</a:t>
            </a:r>
            <a:r>
              <a:rPr lang="ja-JP" altLang="en-US" sz="2400" dirty="0"/>
              <a:t>回</a:t>
            </a:r>
            <a:r>
              <a:rPr lang="en-US" altLang="ja-JP" sz="2400" dirty="0"/>
              <a:t>]</a:t>
            </a:r>
            <a:endParaRPr kumimoji="1" lang="ja-JP" altLang="en-US" sz="2400" dirty="0"/>
          </a:p>
        </p:txBody>
      </p:sp>
      <p:graphicFrame>
        <p:nvGraphicFramePr>
          <p:cNvPr id="11" name="グラフ 10"/>
          <p:cNvGraphicFramePr>
            <a:graphicFrameLocks/>
          </p:cNvGraphicFramePr>
          <p:nvPr>
            <p:extLst>
              <p:ext uri="{D42A27DB-BD31-4B8C-83A1-F6EECF244321}">
                <p14:modId xmlns:p14="http://schemas.microsoft.com/office/powerpoint/2010/main" val="1265332677"/>
              </p:ext>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sp>
        <p:nvSpPr>
          <p:cNvPr id="14" name="コンテンツ プレースホルダー 2"/>
          <p:cNvSpPr txBox="1">
            <a:spLocks/>
          </p:cNvSpPr>
          <p:nvPr/>
        </p:nvSpPr>
        <p:spPr>
          <a:xfrm>
            <a:off x="822961" y="777399"/>
            <a:ext cx="5737972" cy="52278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二人用</a:t>
            </a:r>
            <a:r>
              <a:rPr lang="en-US" altLang="ja-JP" dirty="0"/>
              <a:t>Flood-It</a:t>
            </a:r>
            <a:r>
              <a:rPr lang="ja-JP" altLang="en-US" dirty="0"/>
              <a:t>の特徴によるもの</a:t>
            </a:r>
            <a:endParaRPr lang="en-US" altLang="ja-JP" dirty="0"/>
          </a:p>
          <a:p>
            <a:endParaRPr lang="ja-JP" altLang="en-US" dirty="0"/>
          </a:p>
        </p:txBody>
      </p:sp>
      <p:sp>
        <p:nvSpPr>
          <p:cNvPr id="3" name="二等辺三角形 2">
            <a:extLst>
              <a:ext uri="{FF2B5EF4-FFF2-40B4-BE49-F238E27FC236}">
                <a16:creationId xmlns="" xmlns:a16="http://schemas.microsoft.com/office/drawing/2014/main" id="{11D592AE-89A5-4D14-B11C-CCA625146E32}"/>
              </a:ext>
            </a:extLst>
          </p:cNvPr>
          <p:cNvSpPr/>
          <p:nvPr/>
        </p:nvSpPr>
        <p:spPr>
          <a:xfrm>
            <a:off x="5283929" y="4892546"/>
            <a:ext cx="287383" cy="243840"/>
          </a:xfrm>
          <a:prstGeom prst="triangle">
            <a:avLst/>
          </a:prstGeom>
          <a:solidFill>
            <a:schemeClr val="bg2">
              <a:lumMod val="9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 xmlns:a16="http://schemas.microsoft.com/office/drawing/2014/main"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a:t>偏りを取り除いた後</a:t>
            </a:r>
            <a:endParaRPr kumimoji="1" lang="ja-JP" altLang="en-US" dirty="0"/>
          </a:p>
        </p:txBody>
      </p:sp>
      <p:sp>
        <p:nvSpPr>
          <p:cNvPr id="6" name="楕円 5">
            <a:extLst>
              <a:ext uri="{FF2B5EF4-FFF2-40B4-BE49-F238E27FC236}">
                <a16:creationId xmlns="" xmlns:a16="http://schemas.microsoft.com/office/drawing/2014/main" id="{F70F1D20-AA9C-4123-A3B8-76B1B189FC52}"/>
              </a:ext>
            </a:extLst>
          </p:cNvPr>
          <p:cNvSpPr/>
          <p:nvPr/>
        </p:nvSpPr>
        <p:spPr>
          <a:xfrm>
            <a:off x="5301890" y="5296814"/>
            <a:ext cx="251460" cy="262928"/>
          </a:xfrm>
          <a:prstGeom prst="ellipse">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 name="テキスト ボックス 15">
            <a:extLst>
              <a:ext uri="{FF2B5EF4-FFF2-40B4-BE49-F238E27FC236}">
                <a16:creationId xmlns="" xmlns:a16="http://schemas.microsoft.com/office/drawing/2014/main"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a:t>偏りを取り除く前</a:t>
            </a:r>
            <a:endParaRPr kumimoji="1" lang="ja-JP" altLang="en-US" dirty="0"/>
          </a:p>
        </p:txBody>
      </p:sp>
      <p:sp>
        <p:nvSpPr>
          <p:cNvPr id="19" name="正方形/長方形 18"/>
          <p:cNvSpPr/>
          <p:nvPr/>
        </p:nvSpPr>
        <p:spPr>
          <a:xfrm>
            <a:off x="878511" y="1400151"/>
            <a:ext cx="7432698" cy="954107"/>
          </a:xfrm>
          <a:prstGeom prst="rect">
            <a:avLst/>
          </a:prstGeom>
        </p:spPr>
        <p:txBody>
          <a:bodyPr wrap="square">
            <a:spAutoFit/>
          </a:bodyPr>
          <a:lstStyle/>
          <a:p>
            <a:r>
              <a:rPr lang="ja-JP" altLang="en-US" sz="2800" dirty="0">
                <a:solidFill>
                  <a:srgbClr val="7030A0"/>
                </a:solidFill>
              </a:rPr>
              <a:t>偏った盤面</a:t>
            </a:r>
            <a:r>
              <a:rPr lang="ja-JP" altLang="en-US" sz="2800" dirty="0"/>
              <a:t>での結果を取り除いた場合に，</a:t>
            </a:r>
            <a:endParaRPr lang="en-US" altLang="ja-JP" sz="2800" dirty="0"/>
          </a:p>
          <a:p>
            <a:r>
              <a:rPr lang="ja-JP" altLang="en-US" sz="2800" dirty="0"/>
              <a:t>勝率は</a:t>
            </a:r>
            <a:r>
              <a:rPr lang="en-US" altLang="ja-JP" sz="2800" dirty="0"/>
              <a:t>8</a:t>
            </a:r>
            <a:r>
              <a:rPr lang="ja-JP" altLang="en-US" sz="2800" dirty="0"/>
              <a:t>割程度に収束した．</a:t>
            </a:r>
            <a:endParaRPr lang="en-US" altLang="ja-JP" sz="2800" dirty="0">
              <a:solidFill>
                <a:srgbClr val="FF0000"/>
              </a:solidFill>
            </a:endParaRPr>
          </a:p>
        </p:txBody>
      </p:sp>
    </p:spTree>
    <p:extLst>
      <p:ext uri="{BB962C8B-B14F-4D97-AF65-F5344CB8AC3E}">
        <p14:creationId xmlns:p14="http://schemas.microsoft.com/office/powerpoint/2010/main" val="14407785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46</a:t>
            </a:fld>
            <a:endParaRPr lang="ja-JP" altLang="en-US" dirty="0"/>
          </a:p>
        </p:txBody>
      </p:sp>
      <p:sp>
        <p:nvSpPr>
          <p:cNvPr id="5" name="正方形/長方形 4"/>
          <p:cNvSpPr/>
          <p:nvPr/>
        </p:nvSpPr>
        <p:spPr>
          <a:xfrm>
            <a:off x="2994341" y="2886095"/>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5154341" y="288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4434341" y="288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714341" y="288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99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515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4434341" y="360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3714341" y="360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99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15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4434341" y="432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714341" y="432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99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515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4434341" y="504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3714341" y="504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コンテンツ プレースホルダー 2">
            <a:extLst>
              <a:ext uri="{FF2B5EF4-FFF2-40B4-BE49-F238E27FC236}">
                <a16:creationId xmlns="" xmlns:a16="http://schemas.microsoft.com/office/drawing/2014/main" id="{590A9628-D0B7-4DCB-8A13-1232AB6BEC8A}"/>
              </a:ext>
            </a:extLst>
          </p:cNvPr>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先手が領地を増やそうとすると</a:t>
            </a:r>
            <a:r>
              <a:rPr lang="en-US" altLang="ja-JP" dirty="0"/>
              <a:t>…</a:t>
            </a:r>
            <a:endParaRPr lang="ja-JP" altLang="en-US" dirty="0"/>
          </a:p>
        </p:txBody>
      </p:sp>
      <p:sp>
        <p:nvSpPr>
          <p:cNvPr id="35" name="吹き出し: 角を丸めた四角形 34">
            <a:extLst>
              <a:ext uri="{FF2B5EF4-FFF2-40B4-BE49-F238E27FC236}">
                <a16:creationId xmlns="" xmlns:a16="http://schemas.microsoft.com/office/drawing/2014/main" id="{92DAE7BE-389F-4E5B-AE7F-B7C21A60AC68}"/>
              </a:ext>
            </a:extLst>
          </p:cNvPr>
          <p:cNvSpPr/>
          <p:nvPr/>
        </p:nvSpPr>
        <p:spPr>
          <a:xfrm>
            <a:off x="2865120" y="1979657"/>
            <a:ext cx="2682239" cy="720000"/>
          </a:xfrm>
          <a:prstGeom prst="wedgeRoundRect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黄色にできない</a:t>
            </a:r>
          </a:p>
        </p:txBody>
      </p:sp>
      <p:sp>
        <p:nvSpPr>
          <p:cNvPr id="36" name="コンテンツ プレースホルダー 2">
            <a:extLst>
              <a:ext uri="{FF2B5EF4-FFF2-40B4-BE49-F238E27FC236}">
                <a16:creationId xmlns="" xmlns:a16="http://schemas.microsoft.com/office/drawing/2014/main" id="{D7332BF1-79DC-476A-8715-871858B63D25}"/>
              </a:ext>
            </a:extLst>
          </p:cNvPr>
          <p:cNvSpPr txBox="1">
            <a:spLocks/>
          </p:cNvSpPr>
          <p:nvPr/>
        </p:nvSpPr>
        <p:spPr>
          <a:xfrm>
            <a:off x="822959" y="1309706"/>
            <a:ext cx="2251167"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先手が負ける</a:t>
            </a:r>
          </a:p>
        </p:txBody>
      </p:sp>
    </p:spTree>
    <p:extLst>
      <p:ext uri="{BB962C8B-B14F-4D97-AF65-F5344CB8AC3E}">
        <p14:creationId xmlns:p14="http://schemas.microsoft.com/office/powerpoint/2010/main" val="217106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5"/>
                                        </p:tgtEl>
                                        <p:attrNameLst>
                                          <p:attrName>fillcolor</p:attrName>
                                        </p:attrNameLst>
                                      </p:cBhvr>
                                      <p:to>
                                        <a:srgbClr val="00B050"/>
                                      </p:to>
                                    </p:animClr>
                                    <p:set>
                                      <p:cBhvr>
                                        <p:cTn id="7" dur="1000" fill="hold"/>
                                        <p:tgtEl>
                                          <p:spTgt spid="5"/>
                                        </p:tgtEl>
                                        <p:attrNameLst>
                                          <p:attrName>fill.type</p:attrName>
                                        </p:attrNameLst>
                                      </p:cBhvr>
                                      <p:to>
                                        <p:strVal val="solid"/>
                                      </p:to>
                                    </p:set>
                                    <p:set>
                                      <p:cBhvr>
                                        <p:cTn id="8" dur="1000" fill="hold"/>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18"/>
                                        </p:tgtEl>
                                        <p:attrNameLst>
                                          <p:attrName>fillcolor</p:attrName>
                                        </p:attrNameLst>
                                      </p:cBhvr>
                                      <p:to>
                                        <a:srgbClr val="FFFF00"/>
                                      </p:to>
                                    </p:animClr>
                                    <p:set>
                                      <p:cBhvr>
                                        <p:cTn id="13" dur="1000" fill="hold"/>
                                        <p:tgtEl>
                                          <p:spTgt spid="18"/>
                                        </p:tgtEl>
                                        <p:attrNameLst>
                                          <p:attrName>fill.type</p:attrName>
                                        </p:attrNameLst>
                                      </p:cBhvr>
                                      <p:to>
                                        <p:strVal val="solid"/>
                                      </p:to>
                                    </p:set>
                                    <p:set>
                                      <p:cBhvr>
                                        <p:cTn id="14" dur="1000" fill="hold"/>
                                        <p:tgtEl>
                                          <p:spTgt spid="18"/>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mph" presetSubtype="2" fill="hold" nodeType="clickEffect">
                                  <p:stCondLst>
                                    <p:cond delay="0"/>
                                  </p:stCondLst>
                                  <p:childTnLst>
                                    <p:animClr clrSpc="rgb" dir="cw">
                                      <p:cBhvr>
                                        <p:cTn id="23" dur="2000" fill="hold"/>
                                        <p:tgtEl>
                                          <p:spTgt spid="5"/>
                                        </p:tgtEl>
                                        <p:attrNameLst>
                                          <p:attrName>fillcolor</p:attrName>
                                        </p:attrNameLst>
                                      </p:cBhvr>
                                      <p:to>
                                        <a:srgbClr val="FF0000"/>
                                      </p:to>
                                    </p:animClr>
                                    <p:set>
                                      <p:cBhvr>
                                        <p:cTn id="24" dur="2000" fill="hold"/>
                                        <p:tgtEl>
                                          <p:spTgt spid="5"/>
                                        </p:tgtEl>
                                        <p:attrNameLst>
                                          <p:attrName>fill.type</p:attrName>
                                        </p:attrNameLst>
                                      </p:cBhvr>
                                      <p:to>
                                        <p:strVal val="solid"/>
                                      </p:to>
                                    </p:set>
                                    <p:set>
                                      <p:cBhvr>
                                        <p:cTn id="25" dur="2000" fill="hold"/>
                                        <p:tgtEl>
                                          <p:spTgt spid="5"/>
                                        </p:tgtEl>
                                        <p:attrNameLst>
                                          <p:attrName>fill.on</p:attrName>
                                        </p:attrNameLst>
                                      </p:cBhvr>
                                      <p:to>
                                        <p:strVal val="true"/>
                                      </p:to>
                                    </p:set>
                                  </p:childTnLst>
                                </p:cTn>
                              </p:par>
                              <p:par>
                                <p:cTn id="26" presetID="1" presetClass="emph" presetSubtype="2" fill="hold" nodeType="withEffect">
                                  <p:stCondLst>
                                    <p:cond delay="0"/>
                                  </p:stCondLst>
                                  <p:childTnLst>
                                    <p:animClr clrSpc="rgb" dir="cw">
                                      <p:cBhvr>
                                        <p:cTn id="27" dur="2000" fill="hold"/>
                                        <p:tgtEl>
                                          <p:spTgt spid="8"/>
                                        </p:tgtEl>
                                        <p:attrNameLst>
                                          <p:attrName>fillcolor</p:attrName>
                                        </p:attrNameLst>
                                      </p:cBhvr>
                                      <p:to>
                                        <a:srgbClr val="FF0000"/>
                                      </p:to>
                                    </p:animClr>
                                    <p:set>
                                      <p:cBhvr>
                                        <p:cTn id="28" dur="2000" fill="hold"/>
                                        <p:tgtEl>
                                          <p:spTgt spid="8"/>
                                        </p:tgtEl>
                                        <p:attrNameLst>
                                          <p:attrName>fill.type</p:attrName>
                                        </p:attrNameLst>
                                      </p:cBhvr>
                                      <p:to>
                                        <p:strVal val="solid"/>
                                      </p:to>
                                    </p:set>
                                    <p:set>
                                      <p:cBhvr>
                                        <p:cTn id="29" dur="2000" fill="hold"/>
                                        <p:tgtEl>
                                          <p:spTgt spid="8"/>
                                        </p:tgtEl>
                                        <p:attrNameLst>
                                          <p:attrName>fill.on</p:attrName>
                                        </p:attrNameLst>
                                      </p:cBhvr>
                                      <p:to>
                                        <p:strVal val="true"/>
                                      </p:to>
                                    </p:set>
                                  </p:childTnLst>
                                </p:cTn>
                              </p:par>
                              <p:par>
                                <p:cTn id="30" presetID="1" presetClass="emph" presetSubtype="2" fill="hold" nodeType="withEffect">
                                  <p:stCondLst>
                                    <p:cond delay="0"/>
                                  </p:stCondLst>
                                  <p:childTnLst>
                                    <p:animClr clrSpc="rgb" dir="cw">
                                      <p:cBhvr>
                                        <p:cTn id="31" dur="2000" fill="hold"/>
                                        <p:tgtEl>
                                          <p:spTgt spid="9"/>
                                        </p:tgtEl>
                                        <p:attrNameLst>
                                          <p:attrName>fillcolor</p:attrName>
                                        </p:attrNameLst>
                                      </p:cBhvr>
                                      <p:to>
                                        <a:srgbClr val="FF0000"/>
                                      </p:to>
                                    </p:animClr>
                                    <p:set>
                                      <p:cBhvr>
                                        <p:cTn id="32" dur="2000" fill="hold"/>
                                        <p:tgtEl>
                                          <p:spTgt spid="9"/>
                                        </p:tgtEl>
                                        <p:attrNameLst>
                                          <p:attrName>fill.type</p:attrName>
                                        </p:attrNameLst>
                                      </p:cBhvr>
                                      <p:to>
                                        <p:strVal val="solid"/>
                                      </p:to>
                                    </p:set>
                                    <p:set>
                                      <p:cBhvr>
                                        <p:cTn id="33" dur="2000" fill="hold"/>
                                        <p:tgtEl>
                                          <p:spTgt spid="9"/>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 presetClass="emph" presetSubtype="2" fill="hold" nodeType="clickEffect">
                                  <p:stCondLst>
                                    <p:cond delay="0"/>
                                  </p:stCondLst>
                                  <p:childTnLst>
                                    <p:animClr clrSpc="rgb" dir="cw">
                                      <p:cBhvr>
                                        <p:cTn id="37" dur="2000" fill="hold"/>
                                        <p:tgtEl>
                                          <p:spTgt spid="18"/>
                                        </p:tgtEl>
                                        <p:attrNameLst>
                                          <p:attrName>fillcolor</p:attrName>
                                        </p:attrNameLst>
                                      </p:cBhvr>
                                      <p:to>
                                        <a:srgbClr val="00B050"/>
                                      </p:to>
                                    </p:animClr>
                                    <p:set>
                                      <p:cBhvr>
                                        <p:cTn id="38" dur="2000" fill="hold"/>
                                        <p:tgtEl>
                                          <p:spTgt spid="18"/>
                                        </p:tgtEl>
                                        <p:attrNameLst>
                                          <p:attrName>fill.type</p:attrName>
                                        </p:attrNameLst>
                                      </p:cBhvr>
                                      <p:to>
                                        <p:strVal val="solid"/>
                                      </p:to>
                                    </p:set>
                                    <p:set>
                                      <p:cBhvr>
                                        <p:cTn id="39" dur="2000" fill="hold"/>
                                        <p:tgtEl>
                                          <p:spTgt spid="18"/>
                                        </p:tgtEl>
                                        <p:attrNameLst>
                                          <p:attrName>fill.on</p:attrName>
                                        </p:attrNameLst>
                                      </p:cBhvr>
                                      <p:to>
                                        <p:strVal val="true"/>
                                      </p:to>
                                    </p:set>
                                  </p:childTnLst>
                                </p:cTn>
                              </p:par>
                              <p:par>
                                <p:cTn id="40" presetID="1" presetClass="emph" presetSubtype="2" fill="hold" nodeType="withEffect">
                                  <p:stCondLst>
                                    <p:cond delay="0"/>
                                  </p:stCondLst>
                                  <p:childTnLst>
                                    <p:animClr clrSpc="rgb" dir="cw">
                                      <p:cBhvr>
                                        <p:cTn id="41" dur="2000" fill="hold"/>
                                        <p:tgtEl>
                                          <p:spTgt spid="14"/>
                                        </p:tgtEl>
                                        <p:attrNameLst>
                                          <p:attrName>fillcolor</p:attrName>
                                        </p:attrNameLst>
                                      </p:cBhvr>
                                      <p:to>
                                        <a:srgbClr val="00B050"/>
                                      </p:to>
                                    </p:animClr>
                                    <p:set>
                                      <p:cBhvr>
                                        <p:cTn id="42" dur="2000" fill="hold"/>
                                        <p:tgtEl>
                                          <p:spTgt spid="14"/>
                                        </p:tgtEl>
                                        <p:attrNameLst>
                                          <p:attrName>fill.type</p:attrName>
                                        </p:attrNameLst>
                                      </p:cBhvr>
                                      <p:to>
                                        <p:strVal val="solid"/>
                                      </p:to>
                                    </p:set>
                                    <p:set>
                                      <p:cBhvr>
                                        <p:cTn id="43" dur="2000" fill="hold"/>
                                        <p:tgtEl>
                                          <p:spTgt spid="14"/>
                                        </p:tgtEl>
                                        <p:attrNameLst>
                                          <p:attrName>fill.on</p:attrName>
                                        </p:attrNameLst>
                                      </p:cBhvr>
                                      <p:to>
                                        <p:strVal val="true"/>
                                      </p:to>
                                    </p:set>
                                  </p:childTnLst>
                                </p:cTn>
                              </p:par>
                              <p:par>
                                <p:cTn id="44" presetID="1" presetClass="emph" presetSubtype="2" fill="hold" nodeType="withEffect">
                                  <p:stCondLst>
                                    <p:cond delay="0"/>
                                  </p:stCondLst>
                                  <p:childTnLst>
                                    <p:animClr clrSpc="rgb" dir="cw">
                                      <p:cBhvr>
                                        <p:cTn id="45" dur="2000" fill="hold"/>
                                        <p:tgtEl>
                                          <p:spTgt spid="19"/>
                                        </p:tgtEl>
                                        <p:attrNameLst>
                                          <p:attrName>fillcolor</p:attrName>
                                        </p:attrNameLst>
                                      </p:cBhvr>
                                      <p:to>
                                        <a:srgbClr val="00B050"/>
                                      </p:to>
                                    </p:animClr>
                                    <p:set>
                                      <p:cBhvr>
                                        <p:cTn id="46" dur="2000" fill="hold"/>
                                        <p:tgtEl>
                                          <p:spTgt spid="19"/>
                                        </p:tgtEl>
                                        <p:attrNameLst>
                                          <p:attrName>fill.type</p:attrName>
                                        </p:attrNameLst>
                                      </p:cBhvr>
                                      <p:to>
                                        <p:strVal val="solid"/>
                                      </p:to>
                                    </p:set>
                                    <p:set>
                                      <p:cBhvr>
                                        <p:cTn id="47" dur="2000" fill="hold"/>
                                        <p:tgtEl>
                                          <p:spTgt spid="19"/>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35"/>
                                        </p:tgtEl>
                                      </p:cBhvr>
                                    </p:animEffect>
                                    <p:set>
                                      <p:cBhvr>
                                        <p:cTn id="52" dur="1" fill="hold">
                                          <p:stCondLst>
                                            <p:cond delay="499"/>
                                          </p:stCondLst>
                                        </p:cTn>
                                        <p:tgtEl>
                                          <p:spTgt spid="3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1000" fill="hold"/>
                                        <p:tgtEl>
                                          <p:spTgt spid="5"/>
                                        </p:tgtEl>
                                        <p:attrNameLst>
                                          <p:attrName>fillcolor</p:attrName>
                                        </p:attrNameLst>
                                      </p:cBhvr>
                                      <p:to>
                                        <a:srgbClr val="FFFF00"/>
                                      </p:to>
                                    </p:animClr>
                                    <p:set>
                                      <p:cBhvr>
                                        <p:cTn id="57" dur="1000" fill="hold"/>
                                        <p:tgtEl>
                                          <p:spTgt spid="5"/>
                                        </p:tgtEl>
                                        <p:attrNameLst>
                                          <p:attrName>fill.type</p:attrName>
                                        </p:attrNameLst>
                                      </p:cBhvr>
                                      <p:to>
                                        <p:strVal val="solid"/>
                                      </p:to>
                                    </p:set>
                                    <p:set>
                                      <p:cBhvr>
                                        <p:cTn id="58" dur="1000" fill="hold"/>
                                        <p:tgtEl>
                                          <p:spTgt spid="5"/>
                                        </p:tgtEl>
                                        <p:attrNameLst>
                                          <p:attrName>fill.on</p:attrName>
                                        </p:attrNameLst>
                                      </p:cBhvr>
                                      <p:to>
                                        <p:strVal val="true"/>
                                      </p:to>
                                    </p:set>
                                  </p:childTnLst>
                                </p:cTn>
                              </p:par>
                              <p:par>
                                <p:cTn id="59" presetID="1" presetClass="emph" presetSubtype="2" fill="hold" nodeType="withEffect">
                                  <p:stCondLst>
                                    <p:cond delay="0"/>
                                  </p:stCondLst>
                                  <p:childTnLst>
                                    <p:animClr clrSpc="rgb" dir="cw">
                                      <p:cBhvr>
                                        <p:cTn id="60" dur="1000" fill="hold"/>
                                        <p:tgtEl>
                                          <p:spTgt spid="8"/>
                                        </p:tgtEl>
                                        <p:attrNameLst>
                                          <p:attrName>fillcolor</p:attrName>
                                        </p:attrNameLst>
                                      </p:cBhvr>
                                      <p:to>
                                        <a:srgbClr val="FFFF00"/>
                                      </p:to>
                                    </p:animClr>
                                    <p:set>
                                      <p:cBhvr>
                                        <p:cTn id="61" dur="1000" fill="hold"/>
                                        <p:tgtEl>
                                          <p:spTgt spid="8"/>
                                        </p:tgtEl>
                                        <p:attrNameLst>
                                          <p:attrName>fill.type</p:attrName>
                                        </p:attrNameLst>
                                      </p:cBhvr>
                                      <p:to>
                                        <p:strVal val="solid"/>
                                      </p:to>
                                    </p:set>
                                    <p:set>
                                      <p:cBhvr>
                                        <p:cTn id="62" dur="1000" fill="hold"/>
                                        <p:tgtEl>
                                          <p:spTgt spid="8"/>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9"/>
                                        </p:tgtEl>
                                        <p:attrNameLst>
                                          <p:attrName>fillcolor</p:attrName>
                                        </p:attrNameLst>
                                      </p:cBhvr>
                                      <p:to>
                                        <a:srgbClr val="FFFF00"/>
                                      </p:to>
                                    </p:animClr>
                                    <p:set>
                                      <p:cBhvr>
                                        <p:cTn id="65" dur="1000" fill="hold"/>
                                        <p:tgtEl>
                                          <p:spTgt spid="9"/>
                                        </p:tgtEl>
                                        <p:attrNameLst>
                                          <p:attrName>fill.type</p:attrName>
                                        </p:attrNameLst>
                                      </p:cBhvr>
                                      <p:to>
                                        <p:strVal val="solid"/>
                                      </p:to>
                                    </p:set>
                                    <p:set>
                                      <p:cBhvr>
                                        <p:cTn id="66" dur="1000" fill="hold"/>
                                        <p:tgtEl>
                                          <p:spTgt spid="9"/>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2" fill="hold" nodeType="clickEffect">
                                  <p:stCondLst>
                                    <p:cond delay="0"/>
                                  </p:stCondLst>
                                  <p:childTnLst>
                                    <p:animClr clrSpc="rgb" dir="cw">
                                      <p:cBhvr>
                                        <p:cTn id="70" dur="2000" fill="hold"/>
                                        <p:tgtEl>
                                          <p:spTgt spid="18"/>
                                        </p:tgtEl>
                                        <p:attrNameLst>
                                          <p:attrName>fillcolor</p:attrName>
                                        </p:attrNameLst>
                                      </p:cBhvr>
                                      <p:to>
                                        <a:srgbClr val="FF0000"/>
                                      </p:to>
                                    </p:animClr>
                                    <p:set>
                                      <p:cBhvr>
                                        <p:cTn id="71" dur="2000" fill="hold"/>
                                        <p:tgtEl>
                                          <p:spTgt spid="18"/>
                                        </p:tgtEl>
                                        <p:attrNameLst>
                                          <p:attrName>fill.type</p:attrName>
                                        </p:attrNameLst>
                                      </p:cBhvr>
                                      <p:to>
                                        <p:strVal val="solid"/>
                                      </p:to>
                                    </p:set>
                                    <p:set>
                                      <p:cBhvr>
                                        <p:cTn id="72" dur="2000" fill="hold"/>
                                        <p:tgtEl>
                                          <p:spTgt spid="18"/>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2000" fill="hold"/>
                                        <p:tgtEl>
                                          <p:spTgt spid="14"/>
                                        </p:tgtEl>
                                        <p:attrNameLst>
                                          <p:attrName>fillcolor</p:attrName>
                                        </p:attrNameLst>
                                      </p:cBhvr>
                                      <p:to>
                                        <a:srgbClr val="FF0000"/>
                                      </p:to>
                                    </p:animClr>
                                    <p:set>
                                      <p:cBhvr>
                                        <p:cTn id="75" dur="2000" fill="hold"/>
                                        <p:tgtEl>
                                          <p:spTgt spid="14"/>
                                        </p:tgtEl>
                                        <p:attrNameLst>
                                          <p:attrName>fill.type</p:attrName>
                                        </p:attrNameLst>
                                      </p:cBhvr>
                                      <p:to>
                                        <p:strVal val="solid"/>
                                      </p:to>
                                    </p:set>
                                    <p:set>
                                      <p:cBhvr>
                                        <p:cTn id="76" dur="2000" fill="hold"/>
                                        <p:tgtEl>
                                          <p:spTgt spid="14"/>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2000" fill="hold"/>
                                        <p:tgtEl>
                                          <p:spTgt spid="19"/>
                                        </p:tgtEl>
                                        <p:attrNameLst>
                                          <p:attrName>fillcolor</p:attrName>
                                        </p:attrNameLst>
                                      </p:cBhvr>
                                      <p:to>
                                        <a:srgbClr val="FF0000"/>
                                      </p:to>
                                    </p:animClr>
                                    <p:set>
                                      <p:cBhvr>
                                        <p:cTn id="79" dur="2000" fill="hold"/>
                                        <p:tgtEl>
                                          <p:spTgt spid="19"/>
                                        </p:tgtEl>
                                        <p:attrNameLst>
                                          <p:attrName>fill.type</p:attrName>
                                        </p:attrNameLst>
                                      </p:cBhvr>
                                      <p:to>
                                        <p:strVal val="solid"/>
                                      </p:to>
                                    </p:set>
                                    <p:set>
                                      <p:cBhvr>
                                        <p:cTn id="80" dur="2000" fill="hold"/>
                                        <p:tgtEl>
                                          <p:spTgt spid="19"/>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2000" fill="hold"/>
                                        <p:tgtEl>
                                          <p:spTgt spid="10"/>
                                        </p:tgtEl>
                                        <p:attrNameLst>
                                          <p:attrName>fillcolor</p:attrName>
                                        </p:attrNameLst>
                                      </p:cBhvr>
                                      <p:to>
                                        <a:srgbClr val="FF0000"/>
                                      </p:to>
                                    </p:animClr>
                                    <p:set>
                                      <p:cBhvr>
                                        <p:cTn id="83" dur="2000" fill="hold"/>
                                        <p:tgtEl>
                                          <p:spTgt spid="10"/>
                                        </p:tgtEl>
                                        <p:attrNameLst>
                                          <p:attrName>fill.type</p:attrName>
                                        </p:attrNameLst>
                                      </p:cBhvr>
                                      <p:to>
                                        <p:strVal val="solid"/>
                                      </p:to>
                                    </p:set>
                                    <p:set>
                                      <p:cBhvr>
                                        <p:cTn id="84" dur="2000" fill="hold"/>
                                        <p:tgtEl>
                                          <p:spTgt spid="10"/>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2000" fill="hold"/>
                                        <p:tgtEl>
                                          <p:spTgt spid="15"/>
                                        </p:tgtEl>
                                        <p:attrNameLst>
                                          <p:attrName>fillcolor</p:attrName>
                                        </p:attrNameLst>
                                      </p:cBhvr>
                                      <p:to>
                                        <a:srgbClr val="FF0000"/>
                                      </p:to>
                                    </p:animClr>
                                    <p:set>
                                      <p:cBhvr>
                                        <p:cTn id="87" dur="2000" fill="hold"/>
                                        <p:tgtEl>
                                          <p:spTgt spid="15"/>
                                        </p:tgtEl>
                                        <p:attrNameLst>
                                          <p:attrName>fill.type</p:attrName>
                                        </p:attrNameLst>
                                      </p:cBhvr>
                                      <p:to>
                                        <p:strVal val="solid"/>
                                      </p:to>
                                    </p:set>
                                    <p:set>
                                      <p:cBhvr>
                                        <p:cTn id="88" dur="2000" fill="hold"/>
                                        <p:tgtEl>
                                          <p:spTgt spid="15"/>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2000" fill="hold"/>
                                        <p:tgtEl>
                                          <p:spTgt spid="20"/>
                                        </p:tgtEl>
                                        <p:attrNameLst>
                                          <p:attrName>fillcolor</p:attrName>
                                        </p:attrNameLst>
                                      </p:cBhvr>
                                      <p:to>
                                        <a:srgbClr val="FF0000"/>
                                      </p:to>
                                    </p:animClr>
                                    <p:set>
                                      <p:cBhvr>
                                        <p:cTn id="91" dur="2000" fill="hold"/>
                                        <p:tgtEl>
                                          <p:spTgt spid="20"/>
                                        </p:tgtEl>
                                        <p:attrNameLst>
                                          <p:attrName>fill.type</p:attrName>
                                        </p:attrNameLst>
                                      </p:cBhvr>
                                      <p:to>
                                        <p:strVal val="solid"/>
                                      </p:to>
                                    </p:set>
                                    <p:set>
                                      <p:cBhvr>
                                        <p:cTn id="92" dur="2000" fill="hold"/>
                                        <p:tgtEl>
                                          <p:spTgt spid="2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47</a:t>
            </a:fld>
            <a:endParaRPr lang="ja-JP" altLang="en-US" dirty="0"/>
          </a:p>
        </p:txBody>
      </p:sp>
      <p:sp>
        <p:nvSpPr>
          <p:cNvPr id="5" name="正方形/長方形 4"/>
          <p:cNvSpPr/>
          <p:nvPr/>
        </p:nvSpPr>
        <p:spPr>
          <a:xfrm>
            <a:off x="2994341" y="2886095"/>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5154341" y="288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4434341" y="288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714341" y="288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99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515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4434341" y="360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3714341" y="360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99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15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4434341" y="432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714341" y="432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99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515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4434341" y="504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3714341" y="504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コンテンツ プレースホルダー 2">
            <a:extLst>
              <a:ext uri="{FF2B5EF4-FFF2-40B4-BE49-F238E27FC236}">
                <a16:creationId xmlns="" xmlns:a16="http://schemas.microsoft.com/office/drawing/2014/main" id="{590A9628-D0B7-4DCB-8A13-1232AB6BEC8A}"/>
              </a:ext>
            </a:extLst>
          </p:cNvPr>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一方後手から領地を増やすとすると</a:t>
            </a:r>
            <a:r>
              <a:rPr lang="en-US" altLang="ja-JP" dirty="0"/>
              <a:t>…</a:t>
            </a:r>
            <a:endParaRPr lang="ja-JP" altLang="en-US" dirty="0"/>
          </a:p>
        </p:txBody>
      </p:sp>
      <p:sp>
        <p:nvSpPr>
          <p:cNvPr id="35" name="吹き出し: 角を丸めた四角形 34">
            <a:extLst>
              <a:ext uri="{FF2B5EF4-FFF2-40B4-BE49-F238E27FC236}">
                <a16:creationId xmlns="" xmlns:a16="http://schemas.microsoft.com/office/drawing/2014/main" id="{92DAE7BE-389F-4E5B-AE7F-B7C21A60AC68}"/>
              </a:ext>
            </a:extLst>
          </p:cNvPr>
          <p:cNvSpPr/>
          <p:nvPr/>
        </p:nvSpPr>
        <p:spPr>
          <a:xfrm>
            <a:off x="6296298" y="4794741"/>
            <a:ext cx="2229393" cy="559102"/>
          </a:xfrm>
          <a:prstGeom prst="wedgeRoundRectCallout">
            <a:avLst>
              <a:gd name="adj1" fmla="val -62351"/>
              <a:gd name="adj2" fmla="val 1607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緑にできない</a:t>
            </a:r>
          </a:p>
        </p:txBody>
      </p:sp>
      <p:sp>
        <p:nvSpPr>
          <p:cNvPr id="23" name="コンテンツ プレースホルダー 2">
            <a:extLst>
              <a:ext uri="{FF2B5EF4-FFF2-40B4-BE49-F238E27FC236}">
                <a16:creationId xmlns="" xmlns:a16="http://schemas.microsoft.com/office/drawing/2014/main" id="{6BC75803-6165-4B39-AB12-18EE9387056E}"/>
              </a:ext>
            </a:extLst>
          </p:cNvPr>
          <p:cNvSpPr txBox="1">
            <a:spLocks/>
          </p:cNvSpPr>
          <p:nvPr/>
        </p:nvSpPr>
        <p:spPr>
          <a:xfrm>
            <a:off x="822959" y="1309706"/>
            <a:ext cx="2251167"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後手が負ける</a:t>
            </a:r>
          </a:p>
        </p:txBody>
      </p:sp>
    </p:spTree>
    <p:extLst>
      <p:ext uri="{BB962C8B-B14F-4D97-AF65-F5344CB8AC3E}">
        <p14:creationId xmlns:p14="http://schemas.microsoft.com/office/powerpoint/2010/main" val="236570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8"/>
                                        </p:tgtEl>
                                        <p:attrNameLst>
                                          <p:attrName>fillcolor</p:attrName>
                                        </p:attrNameLst>
                                      </p:cBhvr>
                                      <p:to>
                                        <a:srgbClr val="FFFF00"/>
                                      </p:to>
                                    </p:animClr>
                                    <p:set>
                                      <p:cBhvr>
                                        <p:cTn id="7" dur="1000" fill="hold"/>
                                        <p:tgtEl>
                                          <p:spTgt spid="18"/>
                                        </p:tgtEl>
                                        <p:attrNameLst>
                                          <p:attrName>fill.type</p:attrName>
                                        </p:attrNameLst>
                                      </p:cBhvr>
                                      <p:to>
                                        <p:strVal val="solid"/>
                                      </p:to>
                                    </p:set>
                                    <p:set>
                                      <p:cBhvr>
                                        <p:cTn id="8" dur="1000" fill="hold"/>
                                        <p:tgtEl>
                                          <p:spTgt spid="18"/>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2000" fill="hold"/>
                                        <p:tgtEl>
                                          <p:spTgt spid="5"/>
                                        </p:tgtEl>
                                        <p:attrNameLst>
                                          <p:attrName>fillcolor</p:attrName>
                                        </p:attrNameLst>
                                      </p:cBhvr>
                                      <p:to>
                                        <a:srgbClr val="00B050"/>
                                      </p:to>
                                    </p:animClr>
                                    <p:set>
                                      <p:cBhvr>
                                        <p:cTn id="13" dur="2000" fill="hold"/>
                                        <p:tgtEl>
                                          <p:spTgt spid="5"/>
                                        </p:tgtEl>
                                        <p:attrNameLst>
                                          <p:attrName>fill.type</p:attrName>
                                        </p:attrNameLst>
                                      </p:cBhvr>
                                      <p:to>
                                        <p:strVal val="solid"/>
                                      </p:to>
                                    </p:set>
                                    <p:set>
                                      <p:cBhvr>
                                        <p:cTn id="14" dur="2000" fill="hold"/>
                                        <p:tgtEl>
                                          <p:spTgt spid="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mph" presetSubtype="2" fill="hold" nodeType="clickEffect">
                                  <p:stCondLst>
                                    <p:cond delay="0"/>
                                  </p:stCondLst>
                                  <p:childTnLst>
                                    <p:animClr clrSpc="rgb" dir="cw">
                                      <p:cBhvr>
                                        <p:cTn id="23" dur="2000" fill="hold"/>
                                        <p:tgtEl>
                                          <p:spTgt spid="18"/>
                                        </p:tgtEl>
                                        <p:attrNameLst>
                                          <p:attrName>fillcolor</p:attrName>
                                        </p:attrNameLst>
                                      </p:cBhvr>
                                      <p:to>
                                        <a:srgbClr val="FF0000"/>
                                      </p:to>
                                    </p:animClr>
                                    <p:set>
                                      <p:cBhvr>
                                        <p:cTn id="24" dur="2000" fill="hold"/>
                                        <p:tgtEl>
                                          <p:spTgt spid="18"/>
                                        </p:tgtEl>
                                        <p:attrNameLst>
                                          <p:attrName>fill.type</p:attrName>
                                        </p:attrNameLst>
                                      </p:cBhvr>
                                      <p:to>
                                        <p:strVal val="solid"/>
                                      </p:to>
                                    </p:set>
                                    <p:set>
                                      <p:cBhvr>
                                        <p:cTn id="25" dur="2000" fill="hold"/>
                                        <p:tgtEl>
                                          <p:spTgt spid="18"/>
                                        </p:tgtEl>
                                        <p:attrNameLst>
                                          <p:attrName>fill.on</p:attrName>
                                        </p:attrNameLst>
                                      </p:cBhvr>
                                      <p:to>
                                        <p:strVal val="true"/>
                                      </p:to>
                                    </p:set>
                                  </p:childTnLst>
                                </p:cTn>
                              </p:par>
                              <p:par>
                                <p:cTn id="26" presetID="1" presetClass="emph" presetSubtype="2" fill="hold" nodeType="withEffect">
                                  <p:stCondLst>
                                    <p:cond delay="0"/>
                                  </p:stCondLst>
                                  <p:childTnLst>
                                    <p:animClr clrSpc="rgb" dir="cw">
                                      <p:cBhvr>
                                        <p:cTn id="27" dur="2000" fill="hold"/>
                                        <p:tgtEl>
                                          <p:spTgt spid="14"/>
                                        </p:tgtEl>
                                        <p:attrNameLst>
                                          <p:attrName>fillcolor</p:attrName>
                                        </p:attrNameLst>
                                      </p:cBhvr>
                                      <p:to>
                                        <a:srgbClr val="FF0000"/>
                                      </p:to>
                                    </p:animClr>
                                    <p:set>
                                      <p:cBhvr>
                                        <p:cTn id="28" dur="2000" fill="hold"/>
                                        <p:tgtEl>
                                          <p:spTgt spid="14"/>
                                        </p:tgtEl>
                                        <p:attrNameLst>
                                          <p:attrName>fill.type</p:attrName>
                                        </p:attrNameLst>
                                      </p:cBhvr>
                                      <p:to>
                                        <p:strVal val="solid"/>
                                      </p:to>
                                    </p:set>
                                    <p:set>
                                      <p:cBhvr>
                                        <p:cTn id="29" dur="2000" fill="hold"/>
                                        <p:tgtEl>
                                          <p:spTgt spid="14"/>
                                        </p:tgtEl>
                                        <p:attrNameLst>
                                          <p:attrName>fill.on</p:attrName>
                                        </p:attrNameLst>
                                      </p:cBhvr>
                                      <p:to>
                                        <p:strVal val="true"/>
                                      </p:to>
                                    </p:set>
                                  </p:childTnLst>
                                </p:cTn>
                              </p:par>
                              <p:par>
                                <p:cTn id="30" presetID="1" presetClass="emph" presetSubtype="2" fill="hold" nodeType="withEffect">
                                  <p:stCondLst>
                                    <p:cond delay="0"/>
                                  </p:stCondLst>
                                  <p:childTnLst>
                                    <p:animClr clrSpc="rgb" dir="cw">
                                      <p:cBhvr>
                                        <p:cTn id="31" dur="2000" fill="hold"/>
                                        <p:tgtEl>
                                          <p:spTgt spid="19"/>
                                        </p:tgtEl>
                                        <p:attrNameLst>
                                          <p:attrName>fillcolor</p:attrName>
                                        </p:attrNameLst>
                                      </p:cBhvr>
                                      <p:to>
                                        <a:srgbClr val="FF0000"/>
                                      </p:to>
                                    </p:animClr>
                                    <p:set>
                                      <p:cBhvr>
                                        <p:cTn id="32" dur="2000" fill="hold"/>
                                        <p:tgtEl>
                                          <p:spTgt spid="19"/>
                                        </p:tgtEl>
                                        <p:attrNameLst>
                                          <p:attrName>fill.type</p:attrName>
                                        </p:attrNameLst>
                                      </p:cBhvr>
                                      <p:to>
                                        <p:strVal val="solid"/>
                                      </p:to>
                                    </p:set>
                                    <p:set>
                                      <p:cBhvr>
                                        <p:cTn id="33" dur="2000" fill="hold"/>
                                        <p:tgtEl>
                                          <p:spTgt spid="19"/>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 presetClass="emph" presetSubtype="2" fill="hold" nodeType="clickEffect">
                                  <p:stCondLst>
                                    <p:cond delay="0"/>
                                  </p:stCondLst>
                                  <p:childTnLst>
                                    <p:animClr clrSpc="rgb" dir="cw">
                                      <p:cBhvr>
                                        <p:cTn id="37" dur="1000" fill="hold"/>
                                        <p:tgtEl>
                                          <p:spTgt spid="5"/>
                                        </p:tgtEl>
                                        <p:attrNameLst>
                                          <p:attrName>fillcolor</p:attrName>
                                        </p:attrNameLst>
                                      </p:cBhvr>
                                      <p:to>
                                        <a:srgbClr val="FFFF00"/>
                                      </p:to>
                                    </p:animClr>
                                    <p:set>
                                      <p:cBhvr>
                                        <p:cTn id="38" dur="1000" fill="hold"/>
                                        <p:tgtEl>
                                          <p:spTgt spid="5"/>
                                        </p:tgtEl>
                                        <p:attrNameLst>
                                          <p:attrName>fill.type</p:attrName>
                                        </p:attrNameLst>
                                      </p:cBhvr>
                                      <p:to>
                                        <p:strVal val="solid"/>
                                      </p:to>
                                    </p:set>
                                    <p:set>
                                      <p:cBhvr>
                                        <p:cTn id="39" dur="1000" fill="hold"/>
                                        <p:tgtEl>
                                          <p:spTgt spid="5"/>
                                        </p:tgtEl>
                                        <p:attrNameLst>
                                          <p:attrName>fill.on</p:attrName>
                                        </p:attrNameLst>
                                      </p:cBhvr>
                                      <p:to>
                                        <p:strVal val="true"/>
                                      </p:to>
                                    </p:set>
                                  </p:childTnLst>
                                </p:cTn>
                              </p:par>
                              <p:par>
                                <p:cTn id="40" presetID="1" presetClass="emph" presetSubtype="2" fill="hold" nodeType="withEffect">
                                  <p:stCondLst>
                                    <p:cond delay="0"/>
                                  </p:stCondLst>
                                  <p:childTnLst>
                                    <p:animClr clrSpc="rgb" dir="cw">
                                      <p:cBhvr>
                                        <p:cTn id="41" dur="1000" fill="hold"/>
                                        <p:tgtEl>
                                          <p:spTgt spid="8"/>
                                        </p:tgtEl>
                                        <p:attrNameLst>
                                          <p:attrName>fillcolor</p:attrName>
                                        </p:attrNameLst>
                                      </p:cBhvr>
                                      <p:to>
                                        <a:srgbClr val="FFFF00"/>
                                      </p:to>
                                    </p:animClr>
                                    <p:set>
                                      <p:cBhvr>
                                        <p:cTn id="42" dur="1000" fill="hold"/>
                                        <p:tgtEl>
                                          <p:spTgt spid="8"/>
                                        </p:tgtEl>
                                        <p:attrNameLst>
                                          <p:attrName>fill.type</p:attrName>
                                        </p:attrNameLst>
                                      </p:cBhvr>
                                      <p:to>
                                        <p:strVal val="solid"/>
                                      </p:to>
                                    </p:set>
                                    <p:set>
                                      <p:cBhvr>
                                        <p:cTn id="43" dur="1000" fill="hold"/>
                                        <p:tgtEl>
                                          <p:spTgt spid="8"/>
                                        </p:tgtEl>
                                        <p:attrNameLst>
                                          <p:attrName>fill.on</p:attrName>
                                        </p:attrNameLst>
                                      </p:cBhvr>
                                      <p:to>
                                        <p:strVal val="true"/>
                                      </p:to>
                                    </p:set>
                                  </p:childTnLst>
                                </p:cTn>
                              </p:par>
                              <p:par>
                                <p:cTn id="44" presetID="1" presetClass="emph" presetSubtype="2" fill="hold" nodeType="withEffect">
                                  <p:stCondLst>
                                    <p:cond delay="0"/>
                                  </p:stCondLst>
                                  <p:childTnLst>
                                    <p:animClr clrSpc="rgb" dir="cw">
                                      <p:cBhvr>
                                        <p:cTn id="45" dur="1000" fill="hold"/>
                                        <p:tgtEl>
                                          <p:spTgt spid="9"/>
                                        </p:tgtEl>
                                        <p:attrNameLst>
                                          <p:attrName>fillcolor</p:attrName>
                                        </p:attrNameLst>
                                      </p:cBhvr>
                                      <p:to>
                                        <a:srgbClr val="FFFF00"/>
                                      </p:to>
                                    </p:animClr>
                                    <p:set>
                                      <p:cBhvr>
                                        <p:cTn id="46" dur="1000" fill="hold"/>
                                        <p:tgtEl>
                                          <p:spTgt spid="9"/>
                                        </p:tgtEl>
                                        <p:attrNameLst>
                                          <p:attrName>fill.type</p:attrName>
                                        </p:attrNameLst>
                                      </p:cBhvr>
                                      <p:to>
                                        <p:strVal val="solid"/>
                                      </p:to>
                                    </p:set>
                                    <p:set>
                                      <p:cBhvr>
                                        <p:cTn id="47" dur="1000" fill="hold"/>
                                        <p:tgtEl>
                                          <p:spTgt spid="9"/>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35"/>
                                        </p:tgtEl>
                                      </p:cBhvr>
                                    </p:animEffect>
                                    <p:set>
                                      <p:cBhvr>
                                        <p:cTn id="52" dur="1" fill="hold">
                                          <p:stCondLst>
                                            <p:cond delay="499"/>
                                          </p:stCondLst>
                                        </p:cTn>
                                        <p:tgtEl>
                                          <p:spTgt spid="3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2000" fill="hold"/>
                                        <p:tgtEl>
                                          <p:spTgt spid="18"/>
                                        </p:tgtEl>
                                        <p:attrNameLst>
                                          <p:attrName>fillcolor</p:attrName>
                                        </p:attrNameLst>
                                      </p:cBhvr>
                                      <p:to>
                                        <a:srgbClr val="00B050"/>
                                      </p:to>
                                    </p:animClr>
                                    <p:set>
                                      <p:cBhvr>
                                        <p:cTn id="57" dur="2000" fill="hold"/>
                                        <p:tgtEl>
                                          <p:spTgt spid="18"/>
                                        </p:tgtEl>
                                        <p:attrNameLst>
                                          <p:attrName>fill.type</p:attrName>
                                        </p:attrNameLst>
                                      </p:cBhvr>
                                      <p:to>
                                        <p:strVal val="solid"/>
                                      </p:to>
                                    </p:set>
                                    <p:set>
                                      <p:cBhvr>
                                        <p:cTn id="58" dur="2000" fill="hold"/>
                                        <p:tgtEl>
                                          <p:spTgt spid="18"/>
                                        </p:tgtEl>
                                        <p:attrNameLst>
                                          <p:attrName>fill.on</p:attrName>
                                        </p:attrNameLst>
                                      </p:cBhvr>
                                      <p:to>
                                        <p:strVal val="true"/>
                                      </p:to>
                                    </p:set>
                                  </p:childTnLst>
                                </p:cTn>
                              </p:par>
                              <p:par>
                                <p:cTn id="59" presetID="1" presetClass="emph" presetSubtype="2" fill="hold" nodeType="withEffect">
                                  <p:stCondLst>
                                    <p:cond delay="0"/>
                                  </p:stCondLst>
                                  <p:childTnLst>
                                    <p:animClr clrSpc="rgb" dir="cw">
                                      <p:cBhvr>
                                        <p:cTn id="60" dur="2000" fill="hold"/>
                                        <p:tgtEl>
                                          <p:spTgt spid="14"/>
                                        </p:tgtEl>
                                        <p:attrNameLst>
                                          <p:attrName>fillcolor</p:attrName>
                                        </p:attrNameLst>
                                      </p:cBhvr>
                                      <p:to>
                                        <a:srgbClr val="00B050"/>
                                      </p:to>
                                    </p:animClr>
                                    <p:set>
                                      <p:cBhvr>
                                        <p:cTn id="61" dur="2000" fill="hold"/>
                                        <p:tgtEl>
                                          <p:spTgt spid="14"/>
                                        </p:tgtEl>
                                        <p:attrNameLst>
                                          <p:attrName>fill.type</p:attrName>
                                        </p:attrNameLst>
                                      </p:cBhvr>
                                      <p:to>
                                        <p:strVal val="solid"/>
                                      </p:to>
                                    </p:set>
                                    <p:set>
                                      <p:cBhvr>
                                        <p:cTn id="62" dur="2000" fill="hold"/>
                                        <p:tgtEl>
                                          <p:spTgt spid="14"/>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2000" fill="hold"/>
                                        <p:tgtEl>
                                          <p:spTgt spid="19"/>
                                        </p:tgtEl>
                                        <p:attrNameLst>
                                          <p:attrName>fillcolor</p:attrName>
                                        </p:attrNameLst>
                                      </p:cBhvr>
                                      <p:to>
                                        <a:srgbClr val="00B050"/>
                                      </p:to>
                                    </p:animClr>
                                    <p:set>
                                      <p:cBhvr>
                                        <p:cTn id="65" dur="2000" fill="hold"/>
                                        <p:tgtEl>
                                          <p:spTgt spid="19"/>
                                        </p:tgtEl>
                                        <p:attrNameLst>
                                          <p:attrName>fill.type</p:attrName>
                                        </p:attrNameLst>
                                      </p:cBhvr>
                                      <p:to>
                                        <p:strVal val="solid"/>
                                      </p:to>
                                    </p:set>
                                    <p:set>
                                      <p:cBhvr>
                                        <p:cTn id="66" dur="2000" fill="hold"/>
                                        <p:tgtEl>
                                          <p:spTgt spid="19"/>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2" fill="hold" nodeType="clickEffect">
                                  <p:stCondLst>
                                    <p:cond delay="0"/>
                                  </p:stCondLst>
                                  <p:childTnLst>
                                    <p:animClr clrSpc="rgb" dir="cw">
                                      <p:cBhvr>
                                        <p:cTn id="70" dur="2000" fill="hold"/>
                                        <p:tgtEl>
                                          <p:spTgt spid="5"/>
                                        </p:tgtEl>
                                        <p:attrNameLst>
                                          <p:attrName>fillcolor</p:attrName>
                                        </p:attrNameLst>
                                      </p:cBhvr>
                                      <p:to>
                                        <a:srgbClr val="FF0000"/>
                                      </p:to>
                                    </p:animClr>
                                    <p:set>
                                      <p:cBhvr>
                                        <p:cTn id="71" dur="2000" fill="hold"/>
                                        <p:tgtEl>
                                          <p:spTgt spid="5"/>
                                        </p:tgtEl>
                                        <p:attrNameLst>
                                          <p:attrName>fill.type</p:attrName>
                                        </p:attrNameLst>
                                      </p:cBhvr>
                                      <p:to>
                                        <p:strVal val="solid"/>
                                      </p:to>
                                    </p:set>
                                    <p:set>
                                      <p:cBhvr>
                                        <p:cTn id="72" dur="2000" fill="hold"/>
                                        <p:tgtEl>
                                          <p:spTgt spid="5"/>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2000" fill="hold"/>
                                        <p:tgtEl>
                                          <p:spTgt spid="8"/>
                                        </p:tgtEl>
                                        <p:attrNameLst>
                                          <p:attrName>fillcolor</p:attrName>
                                        </p:attrNameLst>
                                      </p:cBhvr>
                                      <p:to>
                                        <a:srgbClr val="FF0000"/>
                                      </p:to>
                                    </p:animClr>
                                    <p:set>
                                      <p:cBhvr>
                                        <p:cTn id="75" dur="2000" fill="hold"/>
                                        <p:tgtEl>
                                          <p:spTgt spid="8"/>
                                        </p:tgtEl>
                                        <p:attrNameLst>
                                          <p:attrName>fill.type</p:attrName>
                                        </p:attrNameLst>
                                      </p:cBhvr>
                                      <p:to>
                                        <p:strVal val="solid"/>
                                      </p:to>
                                    </p:set>
                                    <p:set>
                                      <p:cBhvr>
                                        <p:cTn id="76" dur="2000" fill="hold"/>
                                        <p:tgtEl>
                                          <p:spTgt spid="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2000" fill="hold"/>
                                        <p:tgtEl>
                                          <p:spTgt spid="9"/>
                                        </p:tgtEl>
                                        <p:attrNameLst>
                                          <p:attrName>fillcolor</p:attrName>
                                        </p:attrNameLst>
                                      </p:cBhvr>
                                      <p:to>
                                        <a:srgbClr val="FF0000"/>
                                      </p:to>
                                    </p:animClr>
                                    <p:set>
                                      <p:cBhvr>
                                        <p:cTn id="79" dur="2000" fill="hold"/>
                                        <p:tgtEl>
                                          <p:spTgt spid="9"/>
                                        </p:tgtEl>
                                        <p:attrNameLst>
                                          <p:attrName>fill.type</p:attrName>
                                        </p:attrNameLst>
                                      </p:cBhvr>
                                      <p:to>
                                        <p:strVal val="solid"/>
                                      </p:to>
                                    </p:set>
                                    <p:set>
                                      <p:cBhvr>
                                        <p:cTn id="80" dur="2000" fill="hold"/>
                                        <p:tgtEl>
                                          <p:spTgt spid="9"/>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2000" fill="hold"/>
                                        <p:tgtEl>
                                          <p:spTgt spid="7"/>
                                        </p:tgtEl>
                                        <p:attrNameLst>
                                          <p:attrName>fillcolor</p:attrName>
                                        </p:attrNameLst>
                                      </p:cBhvr>
                                      <p:to>
                                        <a:srgbClr val="FF0000"/>
                                      </p:to>
                                    </p:animClr>
                                    <p:set>
                                      <p:cBhvr>
                                        <p:cTn id="83" dur="2000" fill="hold"/>
                                        <p:tgtEl>
                                          <p:spTgt spid="7"/>
                                        </p:tgtEl>
                                        <p:attrNameLst>
                                          <p:attrName>fill.type</p:attrName>
                                        </p:attrNameLst>
                                      </p:cBhvr>
                                      <p:to>
                                        <p:strVal val="solid"/>
                                      </p:to>
                                    </p:set>
                                    <p:set>
                                      <p:cBhvr>
                                        <p:cTn id="84" dur="2000" fill="hold"/>
                                        <p:tgtEl>
                                          <p:spTgt spid="7"/>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2000" fill="hold"/>
                                        <p:tgtEl>
                                          <p:spTgt spid="12"/>
                                        </p:tgtEl>
                                        <p:attrNameLst>
                                          <p:attrName>fillcolor</p:attrName>
                                        </p:attrNameLst>
                                      </p:cBhvr>
                                      <p:to>
                                        <a:srgbClr val="FF0000"/>
                                      </p:to>
                                    </p:animClr>
                                    <p:set>
                                      <p:cBhvr>
                                        <p:cTn id="87" dur="2000" fill="hold"/>
                                        <p:tgtEl>
                                          <p:spTgt spid="12"/>
                                        </p:tgtEl>
                                        <p:attrNameLst>
                                          <p:attrName>fill.type</p:attrName>
                                        </p:attrNameLst>
                                      </p:cBhvr>
                                      <p:to>
                                        <p:strVal val="solid"/>
                                      </p:to>
                                    </p:set>
                                    <p:set>
                                      <p:cBhvr>
                                        <p:cTn id="88" dur="2000" fill="hold"/>
                                        <p:tgtEl>
                                          <p:spTgt spid="12"/>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2000" fill="hold"/>
                                        <p:tgtEl>
                                          <p:spTgt spid="13"/>
                                        </p:tgtEl>
                                        <p:attrNameLst>
                                          <p:attrName>fillcolor</p:attrName>
                                        </p:attrNameLst>
                                      </p:cBhvr>
                                      <p:to>
                                        <a:srgbClr val="FF0000"/>
                                      </p:to>
                                    </p:animClr>
                                    <p:set>
                                      <p:cBhvr>
                                        <p:cTn id="91" dur="2000" fill="hold"/>
                                        <p:tgtEl>
                                          <p:spTgt spid="13"/>
                                        </p:tgtEl>
                                        <p:attrNameLst>
                                          <p:attrName>fill.type</p:attrName>
                                        </p:attrNameLst>
                                      </p:cBhvr>
                                      <p:to>
                                        <p:strVal val="solid"/>
                                      </p:to>
                                    </p:set>
                                    <p:set>
                                      <p:cBhvr>
                                        <p:cTn id="92" dur="2000" fill="hold"/>
                                        <p:tgtEl>
                                          <p:spTgt spid="1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48</a:t>
            </a:fld>
            <a:endParaRPr lang="ja-JP" altLang="en-US" dirty="0"/>
          </a:p>
        </p:txBody>
      </p:sp>
      <p:sp>
        <p:nvSpPr>
          <p:cNvPr id="5" name="正方形/長方形 4"/>
          <p:cNvSpPr/>
          <p:nvPr/>
        </p:nvSpPr>
        <p:spPr>
          <a:xfrm>
            <a:off x="982661" y="2790301"/>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3142661" y="279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2422661" y="279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702661" y="279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982661" y="351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3142661" y="351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422661" y="351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1702661" y="351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982661" y="423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142661" y="423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422661" y="423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1702661" y="423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982661" y="495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3142661" y="495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2422661" y="495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702661" y="495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円/楕円 4">
            <a:extLst>
              <a:ext uri="{FF2B5EF4-FFF2-40B4-BE49-F238E27FC236}">
                <a16:creationId xmlns="" xmlns:a16="http://schemas.microsoft.com/office/drawing/2014/main" id="{91362F98-9203-4452-BCDD-ECA53E2A6B59}"/>
              </a:ext>
            </a:extLst>
          </p:cNvPr>
          <p:cNvSpPr/>
          <p:nvPr/>
        </p:nvSpPr>
        <p:spPr>
          <a:xfrm>
            <a:off x="6172290" y="2750606"/>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 xmlns:a16="http://schemas.microsoft.com/office/drawing/2014/main" id="{82A133B0-ABEB-4804-B032-F9F6087F139E}"/>
              </a:ext>
            </a:extLst>
          </p:cNvPr>
          <p:cNvCxnSpPr>
            <a:cxnSpLocks/>
            <a:stCxn id="23" idx="0"/>
            <a:endCxn id="21" idx="4"/>
          </p:cNvCxnSpPr>
          <p:nvPr/>
        </p:nvCxnSpPr>
        <p:spPr>
          <a:xfrm flipV="1">
            <a:off x="6280290" y="2966606"/>
            <a:ext cx="0" cy="52803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円/楕円 10">
            <a:extLst>
              <a:ext uri="{FF2B5EF4-FFF2-40B4-BE49-F238E27FC236}">
                <a16:creationId xmlns="" xmlns:a16="http://schemas.microsoft.com/office/drawing/2014/main" id="{4D26EE2E-3499-487B-B25A-08BDBDAC8812}"/>
              </a:ext>
            </a:extLst>
          </p:cNvPr>
          <p:cNvSpPr/>
          <p:nvPr/>
        </p:nvSpPr>
        <p:spPr>
          <a:xfrm>
            <a:off x="6172290" y="349464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dirty="0">
              <a:ln>
                <a:solidFill>
                  <a:sysClr val="windowText" lastClr="000000"/>
                </a:solidFill>
              </a:ln>
            </a:endParaRPr>
          </a:p>
        </p:txBody>
      </p:sp>
      <p:cxnSp>
        <p:nvCxnSpPr>
          <p:cNvPr id="26" name="直線コネクタ 25">
            <a:extLst>
              <a:ext uri="{FF2B5EF4-FFF2-40B4-BE49-F238E27FC236}">
                <a16:creationId xmlns="" xmlns:a16="http://schemas.microsoft.com/office/drawing/2014/main" id="{B9DB63DB-B57A-4DE2-BB1C-B8B310F528D1}"/>
              </a:ext>
            </a:extLst>
          </p:cNvPr>
          <p:cNvCxnSpPr>
            <a:cxnSpLocks/>
            <a:stCxn id="23" idx="4"/>
          </p:cNvCxnSpPr>
          <p:nvPr/>
        </p:nvCxnSpPr>
        <p:spPr>
          <a:xfrm>
            <a:off x="6280290" y="3710642"/>
            <a:ext cx="0" cy="26046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8" name="テキスト ボックス 27">
            <a:extLst>
              <a:ext uri="{FF2B5EF4-FFF2-40B4-BE49-F238E27FC236}">
                <a16:creationId xmlns="" xmlns:a16="http://schemas.microsoft.com/office/drawing/2014/main" id="{8FA22451-D433-4194-B32E-4EA716A28077}"/>
              </a:ext>
            </a:extLst>
          </p:cNvPr>
          <p:cNvSpPr txBox="1"/>
          <p:nvPr/>
        </p:nvSpPr>
        <p:spPr>
          <a:xfrm>
            <a:off x="6462240" y="2559468"/>
            <a:ext cx="1723549" cy="461665"/>
          </a:xfrm>
          <a:prstGeom prst="rect">
            <a:avLst/>
          </a:prstGeom>
          <a:noFill/>
        </p:spPr>
        <p:txBody>
          <a:bodyPr wrap="none" rtlCol="0">
            <a:spAutoFit/>
          </a:bodyPr>
          <a:lstStyle/>
          <a:p>
            <a:r>
              <a:rPr kumimoji="1" lang="ja-JP" altLang="en-US" sz="2400" dirty="0"/>
              <a:t>現在の盤面</a:t>
            </a:r>
          </a:p>
        </p:txBody>
      </p:sp>
      <p:sp>
        <p:nvSpPr>
          <p:cNvPr id="33" name="テキスト ボックス 32">
            <a:extLst>
              <a:ext uri="{FF2B5EF4-FFF2-40B4-BE49-F238E27FC236}">
                <a16:creationId xmlns="" xmlns:a16="http://schemas.microsoft.com/office/drawing/2014/main" id="{A8601895-2B32-4A7E-9BFB-B6211409E35C}"/>
              </a:ext>
            </a:extLst>
          </p:cNvPr>
          <p:cNvSpPr txBox="1"/>
          <p:nvPr/>
        </p:nvSpPr>
        <p:spPr>
          <a:xfrm>
            <a:off x="6587522" y="3310532"/>
            <a:ext cx="1500895" cy="400110"/>
          </a:xfrm>
          <a:prstGeom prst="rect">
            <a:avLst/>
          </a:prstGeom>
          <a:noFill/>
        </p:spPr>
        <p:txBody>
          <a:bodyPr wrap="square" rtlCol="0">
            <a:spAutoFit/>
          </a:bodyPr>
          <a:lstStyle/>
          <a:p>
            <a:r>
              <a:rPr kumimoji="1" lang="ja-JP" altLang="en-US" sz="2000" dirty="0"/>
              <a:t>自分の操作</a:t>
            </a:r>
          </a:p>
        </p:txBody>
      </p:sp>
      <p:sp>
        <p:nvSpPr>
          <p:cNvPr id="29" name="コンテンツ プレースホルダー 2">
            <a:extLst>
              <a:ext uri="{FF2B5EF4-FFF2-40B4-BE49-F238E27FC236}">
                <a16:creationId xmlns="" xmlns:a16="http://schemas.microsoft.com/office/drawing/2014/main" id="{E7401710-8A90-4BF8-ADE6-58BDF5ADB443}"/>
              </a:ext>
            </a:extLst>
          </p:cNvPr>
          <p:cNvSpPr txBox="1">
            <a:spLocks/>
          </p:cNvSpPr>
          <p:nvPr/>
        </p:nvSpPr>
        <p:spPr>
          <a:xfrm>
            <a:off x="822959" y="742250"/>
            <a:ext cx="7543801" cy="1480320"/>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このような盤面に対して、</a:t>
            </a:r>
            <a:r>
              <a:rPr lang="en-US" altLang="ja-JP" dirty="0"/>
              <a:t>8</a:t>
            </a:r>
            <a:r>
              <a:rPr lang="ja-JP" altLang="en-US" dirty="0"/>
              <a:t>手読みは負けに向かってしまう</a:t>
            </a:r>
          </a:p>
        </p:txBody>
      </p:sp>
      <p:grpSp>
        <p:nvGrpSpPr>
          <p:cNvPr id="30" name="グループ化 29">
            <a:extLst>
              <a:ext uri="{FF2B5EF4-FFF2-40B4-BE49-F238E27FC236}">
                <a16:creationId xmlns="" xmlns:a16="http://schemas.microsoft.com/office/drawing/2014/main" id="{96D24C3F-1F83-447D-A25A-A8AA9E65679A}"/>
              </a:ext>
            </a:extLst>
          </p:cNvPr>
          <p:cNvGrpSpPr/>
          <p:nvPr/>
        </p:nvGrpSpPr>
        <p:grpSpPr>
          <a:xfrm>
            <a:off x="6257429" y="4431206"/>
            <a:ext cx="45721" cy="504000"/>
            <a:chOff x="992298" y="2865227"/>
            <a:chExt cx="45721" cy="311919"/>
          </a:xfrm>
        </p:grpSpPr>
        <p:sp>
          <p:nvSpPr>
            <p:cNvPr id="31" name="円/楕円 93">
              <a:extLst>
                <a:ext uri="{FF2B5EF4-FFF2-40B4-BE49-F238E27FC236}">
                  <a16:creationId xmlns="" xmlns:a16="http://schemas.microsoft.com/office/drawing/2014/main" id="{C1AD892A-CDD5-4C88-AE3A-6D027099AAF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円/楕円 94">
              <a:extLst>
                <a:ext uri="{FF2B5EF4-FFF2-40B4-BE49-F238E27FC236}">
                  <a16:creationId xmlns="" xmlns:a16="http://schemas.microsoft.com/office/drawing/2014/main" id="{6030ED97-393E-4E55-9380-1ECFBB123E34}"/>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円/楕円 95">
              <a:extLst>
                <a:ext uri="{FF2B5EF4-FFF2-40B4-BE49-F238E27FC236}">
                  <a16:creationId xmlns="" xmlns:a16="http://schemas.microsoft.com/office/drawing/2014/main" id="{A524AE56-513F-47AE-ACE1-CFA308B955C9}"/>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41752098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現在のアルゴリズム</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数手先の各盤面ごとに</a:t>
            </a:r>
            <a:endParaRPr lang="en-US" altLang="ja-JP" dirty="0"/>
          </a:p>
          <a:p>
            <a:r>
              <a:rPr lang="ja-JP" altLang="en-US" dirty="0"/>
              <a:t>（自分の領地－相手の領地）の評価値を計算</a:t>
            </a:r>
            <a:endParaRPr lang="en-US" altLang="ja-JP" dirty="0"/>
          </a:p>
          <a:p>
            <a:endParaRPr lang="en-US" altLang="ja-JP" dirty="0"/>
          </a:p>
          <a:p>
            <a:r>
              <a:rPr lang="ja-JP" altLang="en-US" dirty="0"/>
              <a:t>自分と相手が最善の手を打ったとしたときに</a:t>
            </a:r>
            <a:endParaRPr lang="en-US" altLang="ja-JP" dirty="0"/>
          </a:p>
          <a:p>
            <a:r>
              <a:rPr lang="ja-JP" altLang="en-US" dirty="0"/>
              <a:t>数手先で評価値が最大になる手を選択</a:t>
            </a:r>
            <a:r>
              <a:rPr lang="en-US" altLang="ja-JP" dirty="0"/>
              <a:t>(minimax</a:t>
            </a:r>
            <a:r>
              <a:rPr lang="ja-JP" altLang="en-US" dirty="0"/>
              <a:t>法</a:t>
            </a:r>
            <a:r>
              <a:rPr lang="en-US" altLang="ja-JP" dirty="0"/>
              <a:t>)</a:t>
            </a:r>
          </a:p>
          <a:p>
            <a:pPr marL="457200" indent="-457200">
              <a:buFont typeface="Arial" panose="020B0604020202020204" pitchFamily="34" charset="0"/>
              <a:buChar char="•"/>
            </a:pP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49</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 name="直線コネクタ 5"/>
          <p:cNvCxnSpPr>
            <a:stCxn id="11" idx="1"/>
            <a:endCxn id="5" idx="4"/>
          </p:cNvCxnSpPr>
          <p:nvPr/>
        </p:nvCxnSpPr>
        <p:spPr>
          <a:xfrm flipH="1" flipV="1">
            <a:off x="4347741" y="1909345"/>
            <a:ext cx="1751588"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V="1">
            <a:off x="2808003" y="1909345"/>
            <a:ext cx="1539738" cy="2855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067697"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2700003" y="219485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8" name="直線コネクタ 57"/>
          <p:cNvCxnSpPr>
            <a:stCxn id="12" idx="4"/>
            <a:endCxn id="61" idx="0"/>
          </p:cNvCxnSpPr>
          <p:nvPr/>
        </p:nvCxnSpPr>
        <p:spPr>
          <a:xfrm flipH="1">
            <a:off x="2284200" y="2410851"/>
            <a:ext cx="523803" cy="124194"/>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2808003" y="2410851"/>
            <a:ext cx="421615" cy="13660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3121618" y="2547458"/>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2176200" y="2535045"/>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9" name="直線コネクタ 98"/>
          <p:cNvCxnSpPr>
            <a:stCxn id="11" idx="4"/>
            <a:endCxn id="102" idx="0"/>
          </p:cNvCxnSpPr>
          <p:nvPr/>
        </p:nvCxnSpPr>
        <p:spPr>
          <a:xfrm>
            <a:off x="6175697" y="2406889"/>
            <a:ext cx="0" cy="140569"/>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2" name="円/楕円 101"/>
          <p:cNvSpPr/>
          <p:nvPr/>
        </p:nvSpPr>
        <p:spPr>
          <a:xfrm>
            <a:off x="6067697" y="2547458"/>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領地を増やす操作を数手先まで進める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sp>
        <p:nvSpPr>
          <p:cNvPr id="113" name="テキスト ボックス 112">
            <a:extLst>
              <a:ext uri="{FF2B5EF4-FFF2-40B4-BE49-F238E27FC236}">
                <a16:creationId xmlns="" xmlns:a16="http://schemas.microsoft.com/office/drawing/2014/main" id="{8231B892-4FD0-4D36-A1D0-FD414E70E273}"/>
              </a:ext>
            </a:extLst>
          </p:cNvPr>
          <p:cNvSpPr txBox="1"/>
          <p:nvPr/>
        </p:nvSpPr>
        <p:spPr>
          <a:xfrm>
            <a:off x="157209" y="1981123"/>
            <a:ext cx="1500895" cy="400110"/>
          </a:xfrm>
          <a:prstGeom prst="rect">
            <a:avLst/>
          </a:prstGeom>
          <a:noFill/>
        </p:spPr>
        <p:txBody>
          <a:bodyPr wrap="square" rtlCol="0">
            <a:spAutoFit/>
          </a:bodyPr>
          <a:lstStyle/>
          <a:p>
            <a:r>
              <a:rPr kumimoji="1" lang="ja-JP" altLang="en-US" sz="2000" dirty="0"/>
              <a:t>自分の操作</a:t>
            </a:r>
          </a:p>
        </p:txBody>
      </p:sp>
      <p:sp>
        <p:nvSpPr>
          <p:cNvPr id="114" name="テキスト ボックス 113">
            <a:extLst>
              <a:ext uri="{FF2B5EF4-FFF2-40B4-BE49-F238E27FC236}">
                <a16:creationId xmlns="" xmlns:a16="http://schemas.microsoft.com/office/drawing/2014/main" id="{8DDF1B60-0E4C-4DAA-ABDA-649E90408089}"/>
              </a:ext>
            </a:extLst>
          </p:cNvPr>
          <p:cNvSpPr txBox="1"/>
          <p:nvPr/>
        </p:nvSpPr>
        <p:spPr>
          <a:xfrm>
            <a:off x="161888" y="2482390"/>
            <a:ext cx="1500895" cy="400110"/>
          </a:xfrm>
          <a:prstGeom prst="rect">
            <a:avLst/>
          </a:prstGeom>
          <a:noFill/>
        </p:spPr>
        <p:txBody>
          <a:bodyPr wrap="square" rtlCol="0">
            <a:spAutoFit/>
          </a:bodyPr>
          <a:lstStyle/>
          <a:p>
            <a:r>
              <a:rPr lang="ja-JP" altLang="en-US" sz="2000" dirty="0"/>
              <a:t>相手</a:t>
            </a:r>
            <a:r>
              <a:rPr kumimoji="1" lang="ja-JP" altLang="en-US" sz="2000" dirty="0"/>
              <a:t>の操作</a:t>
            </a:r>
          </a:p>
        </p:txBody>
      </p:sp>
      <p:grpSp>
        <p:nvGrpSpPr>
          <p:cNvPr id="116" name="グループ化 115">
            <a:extLst>
              <a:ext uri="{FF2B5EF4-FFF2-40B4-BE49-F238E27FC236}">
                <a16:creationId xmlns="" xmlns:a16="http://schemas.microsoft.com/office/drawing/2014/main" id="{379CB5EB-562A-4356-AA8E-A96FBED450F2}"/>
              </a:ext>
            </a:extLst>
          </p:cNvPr>
          <p:cNvGrpSpPr/>
          <p:nvPr/>
        </p:nvGrpSpPr>
        <p:grpSpPr>
          <a:xfrm>
            <a:off x="4410020" y="2895000"/>
            <a:ext cx="45721" cy="504000"/>
            <a:chOff x="992298" y="2865227"/>
            <a:chExt cx="45721" cy="311919"/>
          </a:xfrm>
        </p:grpSpPr>
        <p:sp>
          <p:nvSpPr>
            <p:cNvPr id="117" name="円/楕円 93">
              <a:extLst>
                <a:ext uri="{FF2B5EF4-FFF2-40B4-BE49-F238E27FC236}">
                  <a16:creationId xmlns="" xmlns:a16="http://schemas.microsoft.com/office/drawing/2014/main" id="{D47439C9-666F-4BE4-A9D6-267F873F7DC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8" name="円/楕円 94">
              <a:extLst>
                <a:ext uri="{FF2B5EF4-FFF2-40B4-BE49-F238E27FC236}">
                  <a16:creationId xmlns="" xmlns:a16="http://schemas.microsoft.com/office/drawing/2014/main" id="{4A0C3D9C-5EB2-4D63-8EC4-3FD351AD554D}"/>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9" name="円/楕円 95">
              <a:extLst>
                <a:ext uri="{FF2B5EF4-FFF2-40B4-BE49-F238E27FC236}">
                  <a16:creationId xmlns="" xmlns:a16="http://schemas.microsoft.com/office/drawing/2014/main" id="{2269E0C7-F7FE-4569-BC8A-BC25D78714BD}"/>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88" name="直線コネクタ 87"/>
          <p:cNvCxnSpPr>
            <a:stCxn id="60" idx="4"/>
            <a:endCxn id="89" idx="0"/>
          </p:cNvCxnSpPr>
          <p:nvPr/>
        </p:nvCxnSpPr>
        <p:spPr>
          <a:xfrm>
            <a:off x="3229618" y="2763458"/>
            <a:ext cx="4402"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9" name="円/楕円 88"/>
          <p:cNvSpPr/>
          <p:nvPr/>
        </p:nvSpPr>
        <p:spPr>
          <a:xfrm>
            <a:off x="3126020"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0" name="直線コネクタ 89"/>
          <p:cNvCxnSpPr>
            <a:stCxn id="61" idx="4"/>
            <a:endCxn id="93" idx="0"/>
          </p:cNvCxnSpPr>
          <p:nvPr/>
        </p:nvCxnSpPr>
        <p:spPr>
          <a:xfrm flipH="1">
            <a:off x="1830575" y="2751045"/>
            <a:ext cx="453625"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1" name="直線コネクタ 90"/>
          <p:cNvCxnSpPr>
            <a:stCxn id="61" idx="4"/>
            <a:endCxn id="92" idx="0"/>
          </p:cNvCxnSpPr>
          <p:nvPr/>
        </p:nvCxnSpPr>
        <p:spPr>
          <a:xfrm>
            <a:off x="2284200" y="2751045"/>
            <a:ext cx="389800"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2" name="円/楕円 91"/>
          <p:cNvSpPr/>
          <p:nvPr/>
        </p:nvSpPr>
        <p:spPr>
          <a:xfrm>
            <a:off x="2566000" y="2904347"/>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93" name="円/楕円 92"/>
          <p:cNvSpPr/>
          <p:nvPr/>
        </p:nvSpPr>
        <p:spPr>
          <a:xfrm>
            <a:off x="1722575" y="2904347"/>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4" name="直線コネクタ 93"/>
          <p:cNvCxnSpPr>
            <a:stCxn id="102" idx="4"/>
            <a:endCxn id="105" idx="0"/>
          </p:cNvCxnSpPr>
          <p:nvPr/>
        </p:nvCxnSpPr>
        <p:spPr>
          <a:xfrm flipH="1">
            <a:off x="5705466" y="2763458"/>
            <a:ext cx="470231"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p:cNvCxnSpPr>
            <a:stCxn id="102" idx="4"/>
            <a:endCxn id="96" idx="0"/>
          </p:cNvCxnSpPr>
          <p:nvPr/>
        </p:nvCxnSpPr>
        <p:spPr>
          <a:xfrm>
            <a:off x="6175697" y="2763458"/>
            <a:ext cx="427489" cy="14270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6" name="円/楕円 95"/>
          <p:cNvSpPr/>
          <p:nvPr/>
        </p:nvSpPr>
        <p:spPr>
          <a:xfrm>
            <a:off x="6495186" y="2906163"/>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5" name="円/楕円 104"/>
          <p:cNvSpPr/>
          <p:nvPr/>
        </p:nvSpPr>
        <p:spPr>
          <a:xfrm>
            <a:off x="5597466"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06" name="直線コネクタ 105"/>
          <p:cNvCxnSpPr>
            <a:stCxn id="102" idx="4"/>
            <a:endCxn id="107" idx="0"/>
          </p:cNvCxnSpPr>
          <p:nvPr/>
        </p:nvCxnSpPr>
        <p:spPr>
          <a:xfrm flipH="1">
            <a:off x="6173441" y="2763458"/>
            <a:ext cx="2256" cy="143008"/>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7" name="円/楕円 106"/>
          <p:cNvSpPr/>
          <p:nvPr/>
        </p:nvSpPr>
        <p:spPr>
          <a:xfrm>
            <a:off x="6065441" y="290646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Tree>
    <p:extLst>
      <p:ext uri="{BB962C8B-B14F-4D97-AF65-F5344CB8AC3E}">
        <p14:creationId xmlns:p14="http://schemas.microsoft.com/office/powerpoint/2010/main" val="917635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 xmlns:a16="http://schemas.microsoft.com/office/drawing/2014/main" val="20000"/>
                        </a:ext>
                      </a:extLst>
                    </a:gridCol>
                    <a:gridCol w="2310260">
                      <a:extLst>
                        <a:ext uri="{9D8B030D-6E8A-4147-A177-3AD203B41FA5}">
                          <a16:colId xmlns="" xmlns:a16="http://schemas.microsoft.com/office/drawing/2014/main" val="20001"/>
                        </a:ext>
                      </a:extLst>
                    </a:gridCol>
                    <a:gridCol w="2310260">
                      <a:extLst>
                        <a:ext uri="{9D8B030D-6E8A-4147-A177-3AD203B41FA5}">
                          <a16:colId xmlns="" xmlns:a16="http://schemas.microsoft.com/office/drawing/2014/main"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 xmlns:a16="http://schemas.microsoft.com/office/drawing/2014/main"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 xmlns:a16="http://schemas.microsoft.com/office/drawing/2014/main"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944880">
                    <a:tc>
                      <a:txBody>
                        <a:bodyPr/>
                        <a:lstStyle/>
                        <a:p>
                          <a:endParaRPr lang="ja-JP"/>
                        </a:p>
                      </a:txBody>
                      <a:tcPr>
                        <a:blipFill>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944880">
                    <a:tc>
                      <a:txBody>
                        <a:bodyPr/>
                        <a:lstStyle/>
                        <a:p>
                          <a:endParaRPr lang="ja-JP"/>
                        </a:p>
                      </a:txBody>
                      <a:tcPr>
                        <a:blipFill>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 xmlns:a16="http://schemas.microsoft.com/office/drawing/2014/main"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 xmlns:a16="http://schemas.microsoft.com/office/drawing/2014/main"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 xmlns:a16="http://schemas.microsoft.com/office/drawing/2014/main"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 xmlns:a16="http://schemas.microsoft.com/office/drawing/2014/main"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 xmlns:a16="http://schemas.microsoft.com/office/drawing/2014/main"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 xmlns:a16="http://schemas.microsoft.com/office/drawing/2014/main"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 xmlns:a16="http://schemas.microsoft.com/office/drawing/2014/main"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 xmlns:a16="http://schemas.microsoft.com/office/drawing/2014/main"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 xmlns:a16="http://schemas.microsoft.com/office/drawing/2014/main"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 xmlns:a16="http://schemas.microsoft.com/office/drawing/2014/main"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 xmlns:a16="http://schemas.microsoft.com/office/drawing/2014/main"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 xmlns:a16="http://schemas.microsoft.com/office/drawing/2014/main"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 xmlns:a16="http://schemas.microsoft.com/office/drawing/2014/main"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 xmlns:a16="http://schemas.microsoft.com/office/drawing/2014/main"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 xmlns:a16="http://schemas.microsoft.com/office/drawing/2014/main"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 xmlns:a16="http://schemas.microsoft.com/office/drawing/2014/main"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 xmlns:a16="http://schemas.microsoft.com/office/drawing/2014/main"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 xmlns:a16="http://schemas.microsoft.com/office/drawing/2014/main"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 xmlns:a16="http://schemas.microsoft.com/office/drawing/2014/main"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 xmlns:a16="http://schemas.microsoft.com/office/drawing/2014/main"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 xmlns:a16="http://schemas.microsoft.com/office/drawing/2014/main"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 xmlns:a16="http://schemas.microsoft.com/office/drawing/2014/main"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 xmlns:a16="http://schemas.microsoft.com/office/drawing/2014/main"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 xmlns:a16="http://schemas.microsoft.com/office/drawing/2014/main"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 xmlns:a16="http://schemas.microsoft.com/office/drawing/2014/main"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6737749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54A32EFE-194D-4847-986C-2D18E4F099B5}"/>
              </a:ext>
            </a:extLst>
          </p:cNvPr>
          <p:cNvSpPr>
            <a:spLocks noGrp="1"/>
          </p:cNvSpPr>
          <p:nvPr>
            <p:ph type="title"/>
          </p:nvPr>
        </p:nvSpPr>
        <p:spPr/>
        <p:txBody>
          <a:bodyPr/>
          <a:lstStyle/>
          <a:p>
            <a:r>
              <a:rPr kumimoji="1" lang="en-US" altLang="ja-JP" dirty="0"/>
              <a:t>minimax</a:t>
            </a:r>
            <a:r>
              <a:rPr kumimoji="1" lang="ja-JP" altLang="en-US" dirty="0"/>
              <a:t>法</a:t>
            </a:r>
          </a:p>
        </p:txBody>
      </p:sp>
      <p:sp>
        <p:nvSpPr>
          <p:cNvPr id="4" name="スライド番号プレースホルダー 3">
            <a:extLst>
              <a:ext uri="{FF2B5EF4-FFF2-40B4-BE49-F238E27FC236}">
                <a16:creationId xmlns="" xmlns:a16="http://schemas.microsoft.com/office/drawing/2014/main" id="{D0195BD2-D0D2-442E-882D-18AB991AE448}"/>
              </a:ext>
            </a:extLst>
          </p:cNvPr>
          <p:cNvSpPr>
            <a:spLocks noGrp="1"/>
          </p:cNvSpPr>
          <p:nvPr>
            <p:ph type="sldNum" sz="quarter" idx="4"/>
          </p:nvPr>
        </p:nvSpPr>
        <p:spPr/>
        <p:txBody>
          <a:bodyPr/>
          <a:lstStyle/>
          <a:p>
            <a:fld id="{06866E33-5310-403C-85EB-90D9101399C4}" type="slidenum">
              <a:rPr lang="ja-JP" altLang="en-US" smtClean="0"/>
              <a:pPr/>
              <a:t>50</a:t>
            </a:fld>
            <a:endParaRPr lang="ja-JP" altLang="en-US" dirty="0"/>
          </a:p>
        </p:txBody>
      </p:sp>
      <p:sp>
        <p:nvSpPr>
          <p:cNvPr id="5" name="楕円 4">
            <a:extLst>
              <a:ext uri="{FF2B5EF4-FFF2-40B4-BE49-F238E27FC236}">
                <a16:creationId xmlns="" xmlns:a16="http://schemas.microsoft.com/office/drawing/2014/main" id="{B5F52D58-1F80-4311-8872-1FCB2D8F0E9E}"/>
              </a:ext>
            </a:extLst>
          </p:cNvPr>
          <p:cNvSpPr/>
          <p:nvPr/>
        </p:nvSpPr>
        <p:spPr>
          <a:xfrm>
            <a:off x="1939290"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cxnSp>
        <p:nvCxnSpPr>
          <p:cNvPr id="7" name="直線コネクタ 6">
            <a:extLst>
              <a:ext uri="{FF2B5EF4-FFF2-40B4-BE49-F238E27FC236}">
                <a16:creationId xmlns="" xmlns:a16="http://schemas.microsoft.com/office/drawing/2014/main" id="{05526B9C-CC61-409B-B323-D9E0C8A8E085}"/>
              </a:ext>
            </a:extLst>
          </p:cNvPr>
          <p:cNvCxnSpPr>
            <a:cxnSpLocks/>
            <a:stCxn id="16" idx="0"/>
            <a:endCxn id="5" idx="3"/>
          </p:cNvCxnSpPr>
          <p:nvPr/>
        </p:nvCxnSpPr>
        <p:spPr>
          <a:xfrm flipV="1">
            <a:off x="1105647"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 xmlns:a16="http://schemas.microsoft.com/office/drawing/2014/main" id="{6CC459BD-7E3A-4E85-BDCF-45CAA0ABBDF1}"/>
              </a:ext>
            </a:extLst>
          </p:cNvPr>
          <p:cNvCxnSpPr>
            <a:cxnSpLocks/>
            <a:stCxn id="21" idx="0"/>
            <a:endCxn id="5" idx="4"/>
          </p:cNvCxnSpPr>
          <p:nvPr/>
        </p:nvCxnSpPr>
        <p:spPr>
          <a:xfrm flipH="1" flipV="1">
            <a:off x="2389290"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 xmlns:a16="http://schemas.microsoft.com/office/drawing/2014/main" id="{BBEDA490-2CA2-49A4-839A-75648CBC5D5E}"/>
              </a:ext>
            </a:extLst>
          </p:cNvPr>
          <p:cNvCxnSpPr>
            <a:cxnSpLocks/>
            <a:stCxn id="23" idx="0"/>
            <a:endCxn id="5" idx="5"/>
          </p:cNvCxnSpPr>
          <p:nvPr/>
        </p:nvCxnSpPr>
        <p:spPr>
          <a:xfrm flipH="1" flipV="1">
            <a:off x="2707488"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楕円 15">
            <a:extLst>
              <a:ext uri="{FF2B5EF4-FFF2-40B4-BE49-F238E27FC236}">
                <a16:creationId xmlns="" xmlns:a16="http://schemas.microsoft.com/office/drawing/2014/main" id="{6E9ACDC4-7003-482E-AD01-A259D47E9203}"/>
              </a:ext>
            </a:extLst>
          </p:cNvPr>
          <p:cNvSpPr/>
          <p:nvPr/>
        </p:nvSpPr>
        <p:spPr>
          <a:xfrm>
            <a:off x="655647"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21" name="楕円 20">
            <a:extLst>
              <a:ext uri="{FF2B5EF4-FFF2-40B4-BE49-F238E27FC236}">
                <a16:creationId xmlns="" xmlns:a16="http://schemas.microsoft.com/office/drawing/2014/main" id="{1A1BD876-EAA7-4F3A-87E0-3A7A484ACC3B}"/>
              </a:ext>
            </a:extLst>
          </p:cNvPr>
          <p:cNvSpPr/>
          <p:nvPr/>
        </p:nvSpPr>
        <p:spPr>
          <a:xfrm>
            <a:off x="1940481"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23" name="楕円 22">
            <a:extLst>
              <a:ext uri="{FF2B5EF4-FFF2-40B4-BE49-F238E27FC236}">
                <a16:creationId xmlns="" xmlns:a16="http://schemas.microsoft.com/office/drawing/2014/main" id="{AB75489E-12A6-4042-BDE1-B37BF9A06932}"/>
              </a:ext>
            </a:extLst>
          </p:cNvPr>
          <p:cNvSpPr/>
          <p:nvPr/>
        </p:nvSpPr>
        <p:spPr>
          <a:xfrm>
            <a:off x="3235868"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25" name="テキスト ボックス 24">
            <a:extLst>
              <a:ext uri="{FF2B5EF4-FFF2-40B4-BE49-F238E27FC236}">
                <a16:creationId xmlns="" xmlns:a16="http://schemas.microsoft.com/office/drawing/2014/main" id="{D3C455BF-CB93-4B14-9357-649B691434E3}"/>
              </a:ext>
            </a:extLst>
          </p:cNvPr>
          <p:cNvSpPr txBox="1"/>
          <p:nvPr/>
        </p:nvSpPr>
        <p:spPr>
          <a:xfrm>
            <a:off x="470681" y="2019374"/>
            <a:ext cx="1244062" cy="400110"/>
          </a:xfrm>
          <a:prstGeom prst="rect">
            <a:avLst/>
          </a:prstGeom>
          <a:noFill/>
        </p:spPr>
        <p:txBody>
          <a:bodyPr wrap="square" rtlCol="0">
            <a:spAutoFit/>
          </a:bodyPr>
          <a:lstStyle/>
          <a:p>
            <a:r>
              <a:rPr kumimoji="1" lang="ja-JP" altLang="en-US" sz="2000" dirty="0"/>
              <a:t>自分の番</a:t>
            </a:r>
          </a:p>
        </p:txBody>
      </p:sp>
      <p:sp>
        <p:nvSpPr>
          <p:cNvPr id="26" name="楕円 25">
            <a:extLst>
              <a:ext uri="{FF2B5EF4-FFF2-40B4-BE49-F238E27FC236}">
                <a16:creationId xmlns="" xmlns:a16="http://schemas.microsoft.com/office/drawing/2014/main" id="{F12EFDEC-5DF5-4646-ACEF-05CC05DB63DF}"/>
              </a:ext>
            </a:extLst>
          </p:cNvPr>
          <p:cNvSpPr/>
          <p:nvPr/>
        </p:nvSpPr>
        <p:spPr>
          <a:xfrm>
            <a:off x="6385236"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cxnSp>
        <p:nvCxnSpPr>
          <p:cNvPr id="27" name="直線コネクタ 26">
            <a:extLst>
              <a:ext uri="{FF2B5EF4-FFF2-40B4-BE49-F238E27FC236}">
                <a16:creationId xmlns="" xmlns:a16="http://schemas.microsoft.com/office/drawing/2014/main" id="{4A5DBCB5-31CF-49CE-A1FD-BC34D95AB5E8}"/>
              </a:ext>
            </a:extLst>
          </p:cNvPr>
          <p:cNvCxnSpPr>
            <a:cxnSpLocks/>
            <a:stCxn id="30" idx="0"/>
            <a:endCxn id="26" idx="3"/>
          </p:cNvCxnSpPr>
          <p:nvPr/>
        </p:nvCxnSpPr>
        <p:spPr>
          <a:xfrm flipV="1">
            <a:off x="5551593"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 xmlns:a16="http://schemas.microsoft.com/office/drawing/2014/main" id="{AA0D34E2-EA8E-488B-87DC-F9CC44D8EA88}"/>
              </a:ext>
            </a:extLst>
          </p:cNvPr>
          <p:cNvCxnSpPr>
            <a:cxnSpLocks/>
            <a:stCxn id="31" idx="0"/>
            <a:endCxn id="26" idx="4"/>
          </p:cNvCxnSpPr>
          <p:nvPr/>
        </p:nvCxnSpPr>
        <p:spPr>
          <a:xfrm flipH="1" flipV="1">
            <a:off x="6835236"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 xmlns:a16="http://schemas.microsoft.com/office/drawing/2014/main" id="{2538A3B6-28D1-45B9-BEC6-78F25D0EA54A}"/>
              </a:ext>
            </a:extLst>
          </p:cNvPr>
          <p:cNvCxnSpPr>
            <a:cxnSpLocks/>
            <a:stCxn id="32" idx="0"/>
            <a:endCxn id="26" idx="5"/>
          </p:cNvCxnSpPr>
          <p:nvPr/>
        </p:nvCxnSpPr>
        <p:spPr>
          <a:xfrm flipH="1" flipV="1">
            <a:off x="7153434"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楕円 29">
            <a:extLst>
              <a:ext uri="{FF2B5EF4-FFF2-40B4-BE49-F238E27FC236}">
                <a16:creationId xmlns="" xmlns:a16="http://schemas.microsoft.com/office/drawing/2014/main" id="{0B7B70CB-AA4A-4972-9CA7-4137E9A23BC8}"/>
              </a:ext>
            </a:extLst>
          </p:cNvPr>
          <p:cNvSpPr/>
          <p:nvPr/>
        </p:nvSpPr>
        <p:spPr>
          <a:xfrm>
            <a:off x="5101593"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31" name="楕円 30">
            <a:extLst>
              <a:ext uri="{FF2B5EF4-FFF2-40B4-BE49-F238E27FC236}">
                <a16:creationId xmlns="" xmlns:a16="http://schemas.microsoft.com/office/drawing/2014/main" id="{1EC6BFDC-9AB4-456D-A936-BCC845B1AFB4}"/>
              </a:ext>
            </a:extLst>
          </p:cNvPr>
          <p:cNvSpPr/>
          <p:nvPr/>
        </p:nvSpPr>
        <p:spPr>
          <a:xfrm>
            <a:off x="6386427"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32" name="楕円 31">
            <a:extLst>
              <a:ext uri="{FF2B5EF4-FFF2-40B4-BE49-F238E27FC236}">
                <a16:creationId xmlns="" xmlns:a16="http://schemas.microsoft.com/office/drawing/2014/main" id="{AE3A7636-4985-4541-9175-B49890FE7919}"/>
              </a:ext>
            </a:extLst>
          </p:cNvPr>
          <p:cNvSpPr/>
          <p:nvPr/>
        </p:nvSpPr>
        <p:spPr>
          <a:xfrm>
            <a:off x="7681814"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33" name="テキスト ボックス 32">
            <a:extLst>
              <a:ext uri="{FF2B5EF4-FFF2-40B4-BE49-F238E27FC236}">
                <a16:creationId xmlns="" xmlns:a16="http://schemas.microsoft.com/office/drawing/2014/main" id="{5F95C3B5-5F6A-4966-A33F-6AAA908713B4}"/>
              </a:ext>
            </a:extLst>
          </p:cNvPr>
          <p:cNvSpPr txBox="1"/>
          <p:nvPr/>
        </p:nvSpPr>
        <p:spPr>
          <a:xfrm>
            <a:off x="4805115" y="2019374"/>
            <a:ext cx="1244062" cy="400110"/>
          </a:xfrm>
          <a:prstGeom prst="rect">
            <a:avLst/>
          </a:prstGeom>
          <a:noFill/>
        </p:spPr>
        <p:txBody>
          <a:bodyPr wrap="square" rtlCol="0">
            <a:spAutoFit/>
          </a:bodyPr>
          <a:lstStyle/>
          <a:p>
            <a:r>
              <a:rPr kumimoji="1" lang="ja-JP" altLang="en-US" sz="2000" dirty="0"/>
              <a:t>相手の番</a:t>
            </a:r>
          </a:p>
        </p:txBody>
      </p:sp>
    </p:spTree>
    <p:extLst>
      <p:ext uri="{BB962C8B-B14F-4D97-AF65-F5344CB8AC3E}">
        <p14:creationId xmlns:p14="http://schemas.microsoft.com/office/powerpoint/2010/main" val="625593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4" name="コンテンツ プレースホルダー 2"/>
              <p:cNvSpPr txBox="1">
                <a:spLocks/>
              </p:cNvSpPr>
              <p:nvPr/>
            </p:nvSpPr>
            <p:spPr>
              <a:xfrm>
                <a:off x="822960" y="1538220"/>
                <a:ext cx="8058393" cy="10035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f>
                      <m:fPr>
                        <m:ctrlPr>
                          <a:rPr lang="en-US" altLang="ja-JP" i="1" smtClean="0">
                            <a:latin typeface="Cambria Math" panose="02040503050406030204" pitchFamily="18" charset="0"/>
                          </a:rPr>
                        </m:ctrlPr>
                      </m:fPr>
                      <m:num>
                        <m:r>
                          <a:rPr lang="ja-JP" altLang="en-US" i="1" smtClean="0">
                            <a:solidFill>
                              <a:srgbClr val="FF0000"/>
                            </a:solidFill>
                            <a:latin typeface="Cambria Math" panose="02040503050406030204" pitchFamily="18" charset="0"/>
                          </a:rPr>
                          <m:t>勝利</m:t>
                        </m:r>
                        <m:r>
                          <a:rPr lang="ja-JP" altLang="en-US" i="1">
                            <a:solidFill>
                              <a:srgbClr val="FF0000"/>
                            </a:solidFill>
                            <a:latin typeface="Cambria Math" panose="02040503050406030204" pitchFamily="18" charset="0"/>
                          </a:rPr>
                          <m:t>する盤面</m:t>
                        </m:r>
                        <m:r>
                          <a:rPr lang="ja-JP" altLang="en-US" i="1" smtClean="0">
                            <a:solidFill>
                              <a:srgbClr val="FF0000"/>
                            </a:solidFill>
                            <a:latin typeface="Cambria Math" panose="02040503050406030204" pitchFamily="18" charset="0"/>
                          </a:rPr>
                          <m:t>の</m:t>
                        </m:r>
                        <m:r>
                          <a:rPr lang="ja-JP" altLang="en-US" i="1">
                            <a:solidFill>
                              <a:srgbClr val="FF0000"/>
                            </a:solidFill>
                            <a:latin typeface="Cambria Math" panose="02040503050406030204" pitchFamily="18" charset="0"/>
                          </a:rPr>
                          <m:t>数</m:t>
                        </m:r>
                      </m:num>
                      <m:den>
                        <m:r>
                          <a:rPr lang="ja-JP" altLang="en-US" i="1" smtClean="0">
                            <a:solidFill>
                              <a:srgbClr val="002060"/>
                            </a:solidFill>
                            <a:latin typeface="Cambria Math" panose="02040503050406030204" pitchFamily="18" charset="0"/>
                          </a:rPr>
                          <m:t>この操作以降</m:t>
                        </m:r>
                        <m:r>
                          <a:rPr lang="ja-JP" altLang="en-US" i="1">
                            <a:solidFill>
                              <a:srgbClr val="002060"/>
                            </a:solidFill>
                            <a:latin typeface="Cambria Math" panose="02040503050406030204" pitchFamily="18" charset="0"/>
                          </a:rPr>
                          <m:t>の</m:t>
                        </m:r>
                        <m:r>
                          <a:rPr lang="ja-JP" altLang="en-US" i="1" smtClean="0">
                            <a:solidFill>
                              <a:srgbClr val="002060"/>
                            </a:solidFill>
                            <a:latin typeface="Cambria Math" panose="02040503050406030204" pitchFamily="18" charset="0"/>
                          </a:rPr>
                          <m:t>全ての</m:t>
                        </m:r>
                        <m:r>
                          <a:rPr lang="ja-JP" altLang="en-US" i="1">
                            <a:solidFill>
                              <a:srgbClr val="002060"/>
                            </a:solidFill>
                            <a:latin typeface="Cambria Math" panose="02040503050406030204" pitchFamily="18" charset="0"/>
                          </a:rPr>
                          <m:t>終了</m:t>
                        </m:r>
                        <m:r>
                          <a:rPr lang="ja-JP" altLang="en-US" i="1" smtClean="0">
                            <a:solidFill>
                              <a:srgbClr val="002060"/>
                            </a:solidFill>
                            <a:latin typeface="Cambria Math" panose="02040503050406030204" pitchFamily="18" charset="0"/>
                          </a:rPr>
                          <m:t>盤面</m:t>
                        </m:r>
                        <m:r>
                          <a:rPr lang="ja-JP" altLang="en-US" i="1">
                            <a:solidFill>
                              <a:srgbClr val="002060"/>
                            </a:solidFill>
                            <a:latin typeface="Cambria Math" panose="02040503050406030204" pitchFamily="18" charset="0"/>
                          </a:rPr>
                          <m:t>の数</m:t>
                        </m:r>
                      </m:den>
                    </m:f>
                  </m:oMath>
                </a14:m>
                <a:r>
                  <a:rPr lang="ja-JP" altLang="en-US" dirty="0"/>
                  <a:t>　が大きい操作</a:t>
                </a:r>
                <a:endParaRPr lang="en-US" altLang="ja-JP" dirty="0"/>
              </a:p>
            </p:txBody>
          </p:sp>
        </mc:Choice>
        <mc:Fallback xmlns="">
          <p:sp>
            <p:nvSpPr>
              <p:cNvPr id="84" name="コンテンツ プレースホルダー 2"/>
              <p:cNvSpPr txBox="1">
                <a:spLocks noRot="1" noChangeAspect="1" noMove="1" noResize="1" noEditPoints="1" noAdjustHandles="1" noChangeArrowheads="1" noChangeShapeType="1" noTextEdit="1"/>
              </p:cNvSpPr>
              <p:nvPr/>
            </p:nvSpPr>
            <p:spPr>
              <a:xfrm>
                <a:off x="822960" y="1538220"/>
                <a:ext cx="8058393" cy="1003524"/>
              </a:xfrm>
              <a:prstGeom prst="rect">
                <a:avLst/>
              </a:prstGeom>
              <a:blipFill rotWithShape="0">
                <a:blip r:embed="rId3"/>
                <a:stretch>
                  <a:fillRect r="-303"/>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51</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0" name="コンテンツ プレースホルダー 2"/>
          <p:cNvSpPr txBox="1">
            <a:spLocks/>
          </p:cNvSpPr>
          <p:nvPr/>
        </p:nvSpPr>
        <p:spPr>
          <a:xfrm>
            <a:off x="473435" y="2655673"/>
            <a:ext cx="4088040" cy="56787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プレイアウト数を増やす</a:t>
            </a:r>
            <a:endParaRPr lang="ja-JP" altLang="en-US" dirty="0"/>
          </a:p>
        </p:txBody>
      </p:sp>
      <p:sp>
        <p:nvSpPr>
          <p:cNvPr id="71" name="正方形/長方形 70"/>
          <p:cNvSpPr/>
          <p:nvPr/>
        </p:nvSpPr>
        <p:spPr>
          <a:xfrm>
            <a:off x="5079951" y="2615987"/>
            <a:ext cx="3801402" cy="523220"/>
          </a:xfrm>
          <a:prstGeom prst="rect">
            <a:avLst/>
          </a:prstGeom>
        </p:spPr>
        <p:txBody>
          <a:bodyPr wrap="square">
            <a:spAutoFit/>
          </a:bodyPr>
          <a:lstStyle/>
          <a:p>
            <a:pPr marL="457200" indent="-45720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p:txBody>
      </p:sp>
      <p:sp>
        <p:nvSpPr>
          <p:cNvPr id="73" name="下矢印 72"/>
          <p:cNvSpPr/>
          <p:nvPr/>
        </p:nvSpPr>
        <p:spPr>
          <a:xfrm rot="16200000">
            <a:off x="4338467" y="2724142"/>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コンテンツ プレースホルダー 2"/>
          <p:cNvSpPr txBox="1">
            <a:spLocks/>
          </p:cNvSpPr>
          <p:nvPr/>
        </p:nvSpPr>
        <p:spPr>
          <a:xfrm>
            <a:off x="473435" y="923933"/>
            <a:ext cx="5353433"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最終的に勝てる可能性の高い操作</a:t>
            </a:r>
          </a:p>
        </p:txBody>
      </p:sp>
      <p:sp>
        <p:nvSpPr>
          <p:cNvPr id="86" name="下矢印 85"/>
          <p:cNvSpPr/>
          <p:nvPr/>
        </p:nvSpPr>
        <p:spPr>
          <a:xfrm rot="16200000">
            <a:off x="259362" y="179720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5427218" y="4286470"/>
            <a:ext cx="3501280" cy="646331"/>
          </a:xfrm>
          <a:prstGeom prst="rect">
            <a:avLst/>
          </a:prstGeom>
          <a:ln>
            <a:solidFill>
              <a:srgbClr val="FF0000"/>
            </a:solidFill>
          </a:ln>
        </p:spPr>
        <p:txBody>
          <a:bodyPr wrap="none">
            <a:spAutoFit/>
          </a:bodyPr>
          <a:lstStyle/>
          <a:p>
            <a:r>
              <a:rPr lang="ja-JP" altLang="en-US" sz="3600" dirty="0">
                <a:solidFill>
                  <a:srgbClr val="FF0000"/>
                </a:solidFill>
              </a:rPr>
              <a:t>勝率も上がりそう</a:t>
            </a:r>
            <a:endParaRPr lang="en-US" altLang="ja-JP" sz="3600" dirty="0">
              <a:solidFill>
                <a:srgbClr val="FF0000"/>
              </a:solidFill>
            </a:endParaRPr>
          </a:p>
        </p:txBody>
      </p:sp>
    </p:spTree>
    <p:extLst>
      <p:ext uri="{BB962C8B-B14F-4D97-AF65-F5344CB8AC3E}">
        <p14:creationId xmlns:p14="http://schemas.microsoft.com/office/powerpoint/2010/main" val="91936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playout</a:t>
            </a:r>
            <a:r>
              <a:rPr kumimoji="1" lang="ja-JP" altLang="en-US" dirty="0"/>
              <a:t>数と勝率の関係</a:t>
            </a:r>
          </a:p>
        </p:txBody>
      </p:sp>
      <p:sp>
        <p:nvSpPr>
          <p:cNvPr id="3" name="コンテンツ プレースホルダー 2"/>
          <p:cNvSpPr>
            <a:spLocks noGrp="1"/>
          </p:cNvSpPr>
          <p:nvPr>
            <p:ph idx="1"/>
          </p:nvPr>
        </p:nvSpPr>
        <p:spPr>
          <a:xfrm>
            <a:off x="822959" y="758815"/>
            <a:ext cx="7543801" cy="3403881"/>
          </a:xfrm>
        </p:spPr>
        <p:txBody>
          <a:bodyPr>
            <a:normAutofit/>
          </a:bodyPr>
          <a:lstStyle/>
          <a:p>
            <a:r>
              <a:rPr lang="en-US" altLang="ja-JP" dirty="0"/>
              <a:t>p</a:t>
            </a:r>
            <a:r>
              <a:rPr kumimoji="1" lang="en-US" altLang="ja-JP" dirty="0"/>
              <a:t>layout</a:t>
            </a:r>
            <a:r>
              <a:rPr kumimoji="1" lang="ja-JP" altLang="en-US" dirty="0"/>
              <a:t>数は増やせば増やすほど勝率が上がる</a:t>
            </a:r>
            <a:endParaRPr kumimoji="1" lang="en-US" altLang="ja-JP" dirty="0"/>
          </a:p>
          <a:p>
            <a:r>
              <a:rPr lang="ja-JP" altLang="en-US" dirty="0"/>
              <a:t>という</a:t>
            </a:r>
            <a:r>
              <a:rPr kumimoji="1" lang="ja-JP" altLang="en-US" dirty="0"/>
              <a:t>訳ではない</a:t>
            </a:r>
            <a:endParaRPr kumimoji="1" lang="en-US" altLang="ja-JP" dirty="0"/>
          </a:p>
          <a:p>
            <a:r>
              <a:rPr lang="ja-JP" altLang="en-US" dirty="0"/>
              <a:t>およそ</a:t>
            </a:r>
            <a:r>
              <a:rPr lang="en-US" altLang="ja-JP" dirty="0"/>
              <a:t>1500</a:t>
            </a:r>
            <a:r>
              <a:rPr lang="ja-JP" altLang="en-US" dirty="0"/>
              <a:t>回で勝率が収束することがわかった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52</a:t>
            </a:fld>
            <a:endParaRPr lang="ja-JP" altLang="en-US" dirty="0"/>
          </a:p>
        </p:txBody>
      </p:sp>
    </p:spTree>
    <p:extLst>
      <p:ext uri="{BB962C8B-B14F-4D97-AF65-F5344CB8AC3E}">
        <p14:creationId xmlns:p14="http://schemas.microsoft.com/office/powerpoint/2010/main" val="18231790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415003"/>
            <a:ext cx="7876904" cy="2419684"/>
          </a:xfrm>
        </p:spPr>
        <p:txBody>
          <a:bodyPr>
            <a:noAutofit/>
          </a:bodyPr>
          <a:lstStyle/>
          <a:p>
            <a:r>
              <a:rPr lang="ja-JP" altLang="en-US" dirty="0"/>
              <a:t>ある程度先読みしたうえで</a:t>
            </a:r>
            <a:r>
              <a:rPr lang="en-US" altLang="ja-JP" dirty="0"/>
              <a:t>…</a:t>
            </a:r>
          </a:p>
          <a:p>
            <a:pPr marL="457200" indent="-457200">
              <a:buFont typeface="Arial" panose="020B0604020202020204" pitchFamily="34" charset="0"/>
              <a:buChar char="•"/>
            </a:pPr>
            <a:r>
              <a:rPr lang="ja-JP" altLang="en-US" dirty="0"/>
              <a:t>自分の領地が一番多くなる操作を選ぶ</a:t>
            </a:r>
            <a:endParaRPr lang="en-US" altLang="ja-JP" dirty="0"/>
          </a:p>
          <a:p>
            <a:pPr marL="457200" indent="-457200">
              <a:buFont typeface="Arial" panose="020B0604020202020204" pitchFamily="34" charset="0"/>
              <a:buChar char="•"/>
            </a:pPr>
            <a:r>
              <a:rPr lang="ja-JP" altLang="en-US" dirty="0"/>
              <a:t>うまく広い範囲を囲めそうな操作を選ぶ</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53</a:t>
            </a:fld>
            <a:endParaRPr lang="ja-JP" altLang="en-US" dirty="0"/>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それぞれの操作の数手先まで手を進める</a:t>
            </a:r>
          </a:p>
        </p:txBody>
      </p:sp>
      <p:sp>
        <p:nvSpPr>
          <p:cNvPr id="131" name="角丸四角形吹き出し 130"/>
          <p:cNvSpPr/>
          <p:nvPr/>
        </p:nvSpPr>
        <p:spPr>
          <a:xfrm>
            <a:off x="1887956" y="5245245"/>
            <a:ext cx="5614521" cy="700454"/>
          </a:xfrm>
          <a:prstGeom prst="wedgeRoundRectCallout">
            <a:avLst>
              <a:gd name="adj1" fmla="val -28051"/>
              <a:gd name="adj2" fmla="val -708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a:t>これ以外に良い方法はないのか？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104355"/>
                <a:gd name="adj2" fmla="val -682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220963" y="1203032"/>
            <a:ext cx="1723549" cy="461665"/>
          </a:xfrm>
          <a:prstGeom prst="rect">
            <a:avLst/>
          </a:prstGeom>
          <a:noFill/>
        </p:spPr>
        <p:txBody>
          <a:bodyPr wrap="none" rtlCol="0">
            <a:spAutoFit/>
          </a:bodyPr>
          <a:lstStyle/>
          <a:p>
            <a:r>
              <a:rPr kumimoji="1" lang="ja-JP" altLang="en-US" sz="2400" dirty="0"/>
              <a:t>現在の盤面</a:t>
            </a:r>
          </a:p>
        </p:txBody>
      </p:sp>
      <p:grpSp>
        <p:nvGrpSpPr>
          <p:cNvPr id="51" name="グループ化 50"/>
          <p:cNvGrpSpPr/>
          <p:nvPr/>
        </p:nvGrpSpPr>
        <p:grpSpPr>
          <a:xfrm>
            <a:off x="872075" y="1381310"/>
            <a:ext cx="6012158" cy="2033693"/>
            <a:chOff x="872075" y="1381310"/>
            <a:chExt cx="6012158" cy="2033693"/>
          </a:xfrm>
        </p:grpSpPr>
        <p:sp>
          <p:nvSpPr>
            <p:cNvPr id="116" name="二等辺三角形 115"/>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7" name="円/楕円 116"/>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8" name="直線コネクタ 117"/>
            <p:cNvCxnSpPr>
              <a:stCxn id="122" idx="1"/>
              <a:endCxn id="117"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9" name="直線コネクタ 118"/>
            <p:cNvCxnSpPr>
              <a:stCxn id="117" idx="4"/>
              <a:endCxn id="125"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23" idx="0"/>
              <a:endCxn id="117"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124" idx="0"/>
              <a:endCxn id="117"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2" name="円/楕円 121"/>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3" name="円/楕円 122"/>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4" name="円/楕円 123"/>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5" name="円/楕円 124"/>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6" name="二等辺三角形 125"/>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8" name="二等辺三角形 127"/>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9" name="二等辺三角形 128"/>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53" name="直線コネクタ 52"/>
          <p:cNvCxnSpPr/>
          <p:nvPr/>
        </p:nvCxnSpPr>
        <p:spPr>
          <a:xfrm>
            <a:off x="606959" y="2762347"/>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7" name="円/楕円 146"/>
          <p:cNvSpPr/>
          <p:nvPr/>
        </p:nvSpPr>
        <p:spPr>
          <a:xfrm>
            <a:off x="3794280" y="1377144"/>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44026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left)">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1"/>
                                        </p:tgtEl>
                                        <p:attrNameLst>
                                          <p:attrName>style.visibility</p:attrName>
                                        </p:attrNameLst>
                                      </p:cBhvr>
                                      <p:to>
                                        <p:strVal val="visible"/>
                                      </p:to>
                                    </p:set>
                                    <p:animEffect transition="in" filter="fade">
                                      <p:cBhvr>
                                        <p:cTn id="32"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ああ</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54</a:t>
            </a:fld>
            <a:endParaRPr lang="ja-JP" altLang="en-US" dirty="0"/>
          </a:p>
        </p:txBody>
      </p:sp>
    </p:spTree>
    <p:extLst>
      <p:ext uri="{BB962C8B-B14F-4D97-AF65-F5344CB8AC3E}">
        <p14:creationId xmlns:p14="http://schemas.microsoft.com/office/powerpoint/2010/main" val="1251581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Flood-It</a:t>
            </a:r>
            <a:r>
              <a:rPr lang="ja-JP" altLang="en-US" dirty="0"/>
              <a:t>の</a:t>
            </a:r>
            <a:r>
              <a:rPr lang="en-US" altLang="ja-JP" dirty="0"/>
              <a:t>AI</a:t>
            </a:r>
            <a:r>
              <a:rPr lang="ja-JP" altLang="en-US" dirty="0"/>
              <a:t>の作成</a:t>
            </a:r>
          </a:p>
        </p:txBody>
      </p:sp>
      <p:sp>
        <p:nvSpPr>
          <p:cNvPr id="3" name="コンテンツ プレースホルダー 2"/>
          <p:cNvSpPr>
            <a:spLocks noGrp="1"/>
          </p:cNvSpPr>
          <p:nvPr>
            <p:ph idx="1"/>
          </p:nvPr>
        </p:nvSpPr>
        <p:spPr/>
        <p:txBody>
          <a:bodyPr>
            <a:noAutofit/>
          </a:bodyPr>
          <a:lstStyle/>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55</a:t>
            </a:fld>
            <a:endParaRPr lang="ja-JP" altLang="en-US" dirty="0"/>
          </a:p>
        </p:txBody>
      </p:sp>
    </p:spTree>
    <p:extLst>
      <p:ext uri="{BB962C8B-B14F-4D97-AF65-F5344CB8AC3E}">
        <p14:creationId xmlns:p14="http://schemas.microsoft.com/office/powerpoint/2010/main" val="662055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56</a:t>
            </a:fld>
            <a:endParaRPr lang="ja-JP" altLang="en-US" dirty="0"/>
          </a:p>
        </p:txBody>
      </p:sp>
    </p:spTree>
    <p:extLst>
      <p:ext uri="{BB962C8B-B14F-4D97-AF65-F5344CB8AC3E}">
        <p14:creationId xmlns:p14="http://schemas.microsoft.com/office/powerpoint/2010/main" val="3378506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57</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1028250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fade">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up)">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up)">
                                      <p:cBhvr>
                                        <p:cTn id="46" dur="500"/>
                                        <p:tgtEl>
                                          <p:spTgt spid="5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up)">
                                      <p:cBhvr>
                                        <p:cTn id="51" dur="500"/>
                                        <p:tgtEl>
                                          <p:spTgt spid="5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79"/>
                                        </p:tgtEl>
                                        <p:attrNameLst>
                                          <p:attrName>style.visibility</p:attrName>
                                        </p:attrNameLst>
                                      </p:cBhvr>
                                      <p:to>
                                        <p:strVal val="visible"/>
                                      </p:to>
                                    </p:set>
                                    <p:animEffect transition="in" filter="fade">
                                      <p:cBhvr>
                                        <p:cTn id="68" dur="500"/>
                                        <p:tgtEl>
                                          <p:spTgt spid="7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53" grpId="0"/>
      <p:bldP spid="54" grpId="0" animBg="1"/>
      <p:bldP spid="55" grpId="0" animBg="1"/>
      <p:bldP spid="57" grpId="0" animBg="1"/>
      <p:bldP spid="59" grpId="0" animBg="1"/>
      <p:bldP spid="60" grpId="0"/>
      <p:bldP spid="61" grpId="0" animBg="1"/>
      <p:bldP spid="46" grpId="0" animBg="1"/>
      <p:bldP spid="79" grpId="0" animBg="1"/>
      <p:bldP spid="80"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58</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09614" y="4274430"/>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372759620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par>
                                <p:cTn id="14" presetID="10" presetClass="entr" presetSubtype="0" fill="hold" nodeType="withEffect">
                                  <p:stCondLst>
                                    <p:cond delay="0"/>
                                  </p:stCondLst>
                                  <p:childTnLst>
                                    <p:set>
                                      <p:cBhvr>
                                        <p:cTn id="15" dur="1" fill="hold">
                                          <p:stCondLst>
                                            <p:cond delay="0"/>
                                          </p:stCondLst>
                                        </p:cTn>
                                        <p:tgtEl>
                                          <p:spTgt spid="44">
                                            <p:txEl>
                                              <p:pRg st="0" end="0"/>
                                            </p:txEl>
                                          </p:spTgt>
                                        </p:tgtEl>
                                        <p:attrNameLst>
                                          <p:attrName>style.visibility</p:attrName>
                                        </p:attrNameLst>
                                      </p:cBhvr>
                                      <p:to>
                                        <p:strVal val="visible"/>
                                      </p:to>
                                    </p:set>
                                    <p:animEffect transition="in" filter="fade">
                                      <p:cBhvr>
                                        <p:cTn id="16" dur="500"/>
                                        <p:tgtEl>
                                          <p:spTgt spid="4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fade">
                                      <p:cBhvr>
                                        <p:cTn id="30" dur="500"/>
                                        <p:tgtEl>
                                          <p:spTgt spid="7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47"/>
                                        </p:tgtEl>
                                      </p:cBhvr>
                                    </p:animEffect>
                                    <p:set>
                                      <p:cBhvr>
                                        <p:cTn id="35" dur="1" fill="hold">
                                          <p:stCondLst>
                                            <p:cond delay="499"/>
                                          </p:stCondLst>
                                        </p:cTn>
                                        <p:tgtEl>
                                          <p:spTgt spid="4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4">
                                            <p:txEl>
                                              <p:pRg st="1" end="1"/>
                                            </p:txEl>
                                          </p:spTgt>
                                        </p:tgtEl>
                                        <p:attrNameLst>
                                          <p:attrName>style.visibility</p:attrName>
                                        </p:attrNameLst>
                                      </p:cBhvr>
                                      <p:to>
                                        <p:strVal val="visible"/>
                                      </p:to>
                                    </p:set>
                                    <p:animEffect transition="in" filter="fade">
                                      <p:cBhvr>
                                        <p:cTn id="45" dur="500"/>
                                        <p:tgtEl>
                                          <p:spTgt spid="44">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fade">
                                      <p:cBhvr>
                                        <p:cTn id="50" dur="500"/>
                                        <p:tgtEl>
                                          <p:spTgt spid="4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fade">
                                      <p:cBhvr>
                                        <p:cTn id="55" dur="500"/>
                                        <p:tgtEl>
                                          <p:spTgt spid="6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61"/>
                                        </p:tgtEl>
                                        <p:attrNameLst>
                                          <p:attrName>style.visibility</p:attrName>
                                        </p:attrNameLst>
                                      </p:cBhvr>
                                      <p:to>
                                        <p:strVal val="visible"/>
                                      </p:to>
                                    </p:set>
                                    <p:animEffect transition="in" filter="wipe(up)">
                                      <p:cBhvr>
                                        <p:cTn id="60" dur="500"/>
                                        <p:tgtEl>
                                          <p:spTgt spid="6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fade">
                                      <p:cBhvr>
                                        <p:cTn id="65" dur="500"/>
                                        <p:tgtEl>
                                          <p:spTgt spid="5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500"/>
                                        <p:tgtEl>
                                          <p:spTgt spid="4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fade">
                                      <p:cBhvr>
                                        <p:cTn id="73" dur="500"/>
                                        <p:tgtEl>
                                          <p:spTgt spid="4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fade">
                                      <p:cBhvr>
                                        <p:cTn id="76" dur="500"/>
                                        <p:tgtEl>
                                          <p:spTgt spid="4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500"/>
                                        <p:tgtEl>
                                          <p:spTgt spid="43"/>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54"/>
                                        </p:tgtEl>
                                        <p:attrNameLst>
                                          <p:attrName>style.visibility</p:attrName>
                                        </p:attrNameLst>
                                      </p:cBhvr>
                                      <p:to>
                                        <p:strVal val="visible"/>
                                      </p:to>
                                    </p:set>
                                    <p:animEffect transition="in" filter="wipe(up)">
                                      <p:cBhvr>
                                        <p:cTn id="84" dur="500"/>
                                        <p:tgtEl>
                                          <p:spTgt spid="54"/>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55"/>
                                        </p:tgtEl>
                                        <p:attrNameLst>
                                          <p:attrName>style.visibility</p:attrName>
                                        </p:attrNameLst>
                                      </p:cBhvr>
                                      <p:to>
                                        <p:strVal val="visible"/>
                                      </p:to>
                                    </p:set>
                                    <p:animEffect transition="in" filter="wipe(up)">
                                      <p:cBhvr>
                                        <p:cTn id="89" dur="500"/>
                                        <p:tgtEl>
                                          <p:spTgt spid="55"/>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57"/>
                                        </p:tgtEl>
                                        <p:attrNameLst>
                                          <p:attrName>style.visibility</p:attrName>
                                        </p:attrNameLst>
                                      </p:cBhvr>
                                      <p:to>
                                        <p:strVal val="visible"/>
                                      </p:to>
                                    </p:set>
                                    <p:animEffect transition="in" filter="fade">
                                      <p:cBhvr>
                                        <p:cTn id="94" dur="500"/>
                                        <p:tgtEl>
                                          <p:spTgt spid="57"/>
                                        </p:tgtEl>
                                      </p:cBhvr>
                                    </p:animEffec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59"/>
                                        </p:tgtEl>
                                        <p:attrNameLst>
                                          <p:attrName>style.visibility</p:attrName>
                                        </p:attrNameLst>
                                      </p:cBhvr>
                                      <p:to>
                                        <p:strVal val="visible"/>
                                      </p:to>
                                    </p:set>
                                    <p:animEffect transition="in" filter="fade">
                                      <p:cBhvr>
                                        <p:cTn id="98" dur="500"/>
                                        <p:tgtEl>
                                          <p:spTgt spid="59"/>
                                        </p:tgtEl>
                                      </p:cBhvr>
                                    </p:animEffect>
                                  </p:childTnLst>
                                </p:cTn>
                              </p:par>
                            </p:childTnLst>
                          </p:cTn>
                        </p:par>
                        <p:par>
                          <p:cTn id="99" fill="hold">
                            <p:stCondLst>
                              <p:cond delay="1000"/>
                            </p:stCondLst>
                            <p:childTnLst>
                              <p:par>
                                <p:cTn id="100" presetID="10" presetClass="entr" presetSubtype="0" fill="hold" grpId="0" nodeType="afterEffect">
                                  <p:stCondLst>
                                    <p:cond delay="0"/>
                                  </p:stCondLst>
                                  <p:childTnLst>
                                    <p:set>
                                      <p:cBhvr>
                                        <p:cTn id="101" dur="1" fill="hold">
                                          <p:stCondLst>
                                            <p:cond delay="0"/>
                                          </p:stCondLst>
                                        </p:cTn>
                                        <p:tgtEl>
                                          <p:spTgt spid="80"/>
                                        </p:tgtEl>
                                        <p:attrNameLst>
                                          <p:attrName>style.visibility</p:attrName>
                                        </p:attrNameLst>
                                      </p:cBhvr>
                                      <p:to>
                                        <p:strVal val="visible"/>
                                      </p:to>
                                    </p:set>
                                    <p:animEffect transition="in" filter="fade">
                                      <p:cBhvr>
                                        <p:cTn id="102" dur="500"/>
                                        <p:tgtEl>
                                          <p:spTgt spid="80"/>
                                        </p:tgtEl>
                                      </p:cBhvr>
                                    </p:animEffect>
                                  </p:childTnLst>
                                </p:cTn>
                              </p:par>
                            </p:childTnLst>
                          </p:cTn>
                        </p:par>
                        <p:par>
                          <p:cTn id="103" fill="hold">
                            <p:stCondLst>
                              <p:cond delay="1500"/>
                            </p:stCondLst>
                            <p:childTnLst>
                              <p:par>
                                <p:cTn id="104" presetID="10" presetClass="entr" presetSubtype="0" fill="hold" grpId="0" nodeType="afterEffect">
                                  <p:stCondLst>
                                    <p:cond delay="0"/>
                                  </p:stCondLst>
                                  <p:childTnLst>
                                    <p:set>
                                      <p:cBhvr>
                                        <p:cTn id="105" dur="1" fill="hold">
                                          <p:stCondLst>
                                            <p:cond delay="0"/>
                                          </p:stCondLst>
                                        </p:cTn>
                                        <p:tgtEl>
                                          <p:spTgt spid="79"/>
                                        </p:tgtEl>
                                        <p:attrNameLst>
                                          <p:attrName>style.visibility</p:attrName>
                                        </p:attrNameLst>
                                      </p:cBhvr>
                                      <p:to>
                                        <p:strVal val="visible"/>
                                      </p:to>
                                    </p:set>
                                    <p:animEffect transition="in" filter="fade">
                                      <p:cBhvr>
                                        <p:cTn id="106" dur="500"/>
                                        <p:tgtEl>
                                          <p:spTgt spid="79"/>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83"/>
                                        </p:tgtEl>
                                        <p:attrNameLst>
                                          <p:attrName>style.visibility</p:attrName>
                                        </p:attrNameLst>
                                      </p:cBhvr>
                                      <p:to>
                                        <p:strVal val="visible"/>
                                      </p:to>
                                    </p:set>
                                    <p:animEffect transition="in" filter="fade">
                                      <p:cBhvr>
                                        <p:cTn id="111"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0" grpId="0" animBg="1"/>
      <p:bldP spid="41" grpId="0" animBg="1"/>
      <p:bldP spid="42" grpId="0" animBg="1"/>
      <p:bldP spid="43" grpId="0" animBg="1"/>
      <p:bldP spid="45" grpId="0" animBg="1"/>
      <p:bldP spid="48" grpId="0" animBg="1"/>
      <p:bldP spid="50" grpId="0" animBg="1"/>
      <p:bldP spid="51" grpId="0" animBg="1"/>
      <p:bldP spid="53" grpId="0"/>
      <p:bldP spid="54" grpId="0" animBg="1"/>
      <p:bldP spid="55" grpId="0" animBg="1"/>
      <p:bldP spid="57" grpId="0" animBg="1"/>
      <p:bldP spid="59" grpId="0" animBg="1"/>
      <p:bldP spid="60" grpId="0"/>
      <p:bldP spid="61" grpId="0" animBg="1"/>
      <p:bldP spid="46" grpId="0" animBg="1"/>
      <p:bldP spid="72" grpId="0" animBg="1"/>
      <p:bldP spid="79" grpId="0" animBg="1"/>
      <p:bldP spid="80"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当面の目標</a:t>
            </a:r>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59</a:t>
            </a:fld>
            <a:endParaRPr lang="ja-JP" altLang="en-US" dirty="0"/>
          </a:p>
        </p:txBody>
      </p:sp>
    </p:spTree>
    <p:extLst>
      <p:ext uri="{BB962C8B-B14F-4D97-AF65-F5344CB8AC3E}">
        <p14:creationId xmlns:p14="http://schemas.microsoft.com/office/powerpoint/2010/main" val="3388813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5"/>
            <a:ext cx="8295949" cy="2098685"/>
          </a:xfrm>
        </p:spPr>
        <p:txBody>
          <a:bodyPr/>
          <a:lstStyle/>
          <a:p>
            <a:r>
              <a:rPr lang="en-US" altLang="ja-JP" dirty="0"/>
              <a:t>Flood-It</a:t>
            </a:r>
            <a:r>
              <a:rPr lang="ja-JP" altLang="en-US" dirty="0"/>
              <a:t>を二人用対戦ゲームに拡張したもの．</a:t>
            </a:r>
            <a:endParaRPr lang="en-US" altLang="ja-JP" dirty="0"/>
          </a:p>
          <a:p>
            <a:r>
              <a:rPr lang="ja-JP" altLang="en-US" dirty="0"/>
              <a:t>内容：交互に自分の領地の色を変えていくことで</a:t>
            </a:r>
            <a:endParaRPr lang="en-US" altLang="ja-JP" dirty="0"/>
          </a:p>
          <a:p>
            <a:r>
              <a:rPr lang="ja-JP" altLang="en-US" dirty="0"/>
              <a:t>          自分の領地を拡大し，領地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 xmlns:a16="http://schemas.microsoft.com/office/drawing/2014/main"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4" name="四角形: 角を丸くする 33">
            <a:extLst>
              <a:ext uri="{FF2B5EF4-FFF2-40B4-BE49-F238E27FC236}">
                <a16:creationId xmlns="" xmlns:a16="http://schemas.microsoft.com/office/drawing/2014/main"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四角形: 角を丸くする 8">
            <a:extLst>
              <a:ext uri="{FF2B5EF4-FFF2-40B4-BE49-F238E27FC236}">
                <a16:creationId xmlns="" xmlns:a16="http://schemas.microsoft.com/office/drawing/2014/main"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 xmlns:a16="http://schemas.microsoft.com/office/drawing/2014/main"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8" name="角丸四角形吹き出し 37"/>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143328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当面の目標</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60</a:t>
            </a:fld>
            <a:endParaRPr lang="ja-JP" altLang="en-US" dirty="0"/>
          </a:p>
        </p:txBody>
      </p:sp>
      <p:grpSp>
        <p:nvGrpSpPr>
          <p:cNvPr id="47" name="グループ化 46"/>
          <p:cNvGrpSpPr/>
          <p:nvPr/>
        </p:nvGrpSpPr>
        <p:grpSpPr>
          <a:xfrm>
            <a:off x="907160" y="1693345"/>
            <a:ext cx="6842110" cy="1105537"/>
            <a:chOff x="907160" y="1693345"/>
            <a:chExt cx="6842110" cy="1105537"/>
          </a:xfrm>
        </p:grpSpPr>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907160" y="1909345"/>
              <a:ext cx="6842110" cy="889537"/>
              <a:chOff x="907160" y="1909345"/>
              <a:chExt cx="6842110" cy="889537"/>
            </a:xfrm>
          </p:grpSpPr>
          <p:cxnSp>
            <p:nvCxnSpPr>
              <p:cNvPr id="7" name="直線コネクタ 6"/>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5" name="直線コネクタ 14"/>
              <p:cNvCxnSpPr>
                <a:stCxn id="14" idx="4"/>
                <a:endCxn id="22"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4" idx="4"/>
                <a:endCxn id="21"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p:cNvCxnSpPr>
                <a:stCxn id="14" idx="4"/>
                <a:endCxn id="20"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19"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 name="円/楕円 18"/>
              <p:cNvSpPr/>
              <p:nvPr/>
            </p:nvSpPr>
            <p:spPr>
              <a:xfrm>
                <a:off x="2176955"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0" name="円/楕円 19"/>
              <p:cNvSpPr/>
              <p:nvPr/>
            </p:nvSpPr>
            <p:spPr>
              <a:xfrm>
                <a:off x="1740437"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1" name="円/楕円 20"/>
              <p:cNvSpPr/>
              <p:nvPr/>
            </p:nvSpPr>
            <p:spPr>
              <a:xfrm>
                <a:off x="133018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 name="円/楕円 21"/>
              <p:cNvSpPr/>
              <p:nvPr/>
            </p:nvSpPr>
            <p:spPr>
              <a:xfrm>
                <a:off x="90716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23" name="直線コネクタ 22"/>
              <p:cNvCxnSpPr>
                <a:stCxn id="13" idx="4"/>
                <a:endCxn id="3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3" idx="4"/>
                <a:endCxn id="2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3" idx="4"/>
                <a:endCxn id="2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3" idx="4"/>
                <a:endCxn id="2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3988788"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8" name="円/楕円 27"/>
              <p:cNvSpPr/>
              <p:nvPr/>
            </p:nvSpPr>
            <p:spPr>
              <a:xfrm>
                <a:off x="3552270"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314201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271899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1" name="直線コネクタ 30"/>
              <p:cNvCxnSpPr>
                <a:stCxn id="12" idx="4"/>
                <a:endCxn id="38"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2" idx="4"/>
                <a:endCxn id="37"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2" idx="4"/>
                <a:endCxn id="36"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12" idx="4"/>
                <a:endCxn id="35"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5815029"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5378511"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496825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454523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9" name="直線コネクタ 38"/>
              <p:cNvCxnSpPr>
                <a:stCxn id="11" idx="4"/>
                <a:endCxn id="46"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11" idx="4"/>
                <a:endCxn id="45"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11" idx="4"/>
                <a:endCxn id="44"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11" idx="4"/>
                <a:endCxn id="43"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3" name="円/楕円 42"/>
              <p:cNvSpPr/>
              <p:nvPr/>
            </p:nvSpPr>
            <p:spPr>
              <a:xfrm>
                <a:off x="7533270"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4" name="円/楕円 43"/>
              <p:cNvSpPr/>
              <p:nvPr/>
            </p:nvSpPr>
            <p:spPr>
              <a:xfrm>
                <a:off x="7096752"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5" name="円/楕円 44"/>
              <p:cNvSpPr/>
              <p:nvPr/>
            </p:nvSpPr>
            <p:spPr>
              <a:xfrm>
                <a:off x="668649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6" name="円/楕円 45"/>
              <p:cNvSpPr/>
              <p:nvPr/>
            </p:nvSpPr>
            <p:spPr>
              <a:xfrm>
                <a:off x="626347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grpSp>
      <p:grpSp>
        <p:nvGrpSpPr>
          <p:cNvPr id="80" name="グループ化 79"/>
          <p:cNvGrpSpPr/>
          <p:nvPr/>
        </p:nvGrpSpPr>
        <p:grpSpPr>
          <a:xfrm>
            <a:off x="65536" y="3300331"/>
            <a:ext cx="4406770" cy="3222141"/>
            <a:chOff x="65536" y="3300331"/>
            <a:chExt cx="4406770" cy="3222141"/>
          </a:xfrm>
        </p:grpSpPr>
        <p:sp>
          <p:nvSpPr>
            <p:cNvPr id="48" name="二等辺三角形 47"/>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9" name="円/楕円 48"/>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50" name="直線コネクタ 49"/>
            <p:cNvCxnSpPr>
              <a:stCxn id="55" idx="1"/>
              <a:endCxn id="49"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9" idx="4"/>
              <a:endCxn id="58"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56" idx="0"/>
              <a:endCxn id="49"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57" idx="0"/>
              <a:endCxn id="49"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5" name="円/楕円 5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6" name="円/楕円 5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7" name="円/楕円 5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8" name="円/楕円 57"/>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9" name="二等辺三角形 58"/>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0" name="二等辺三角形 59"/>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1" name="二等辺三角形 60"/>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2" name="円/楕円 61"/>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乗算記号 62"/>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乗算記号 70"/>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乗算記号 71"/>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3" name="乗算記号 72"/>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4" name="乗算記号 73"/>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乗算記号 74"/>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6" name="乗算記号 75"/>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7" name="円/楕円 76"/>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979811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61</a:t>
            </a:fld>
            <a:endParaRPr lang="ja-JP" altLang="en-US" dirty="0"/>
          </a:p>
        </p:txBody>
      </p:sp>
      <p:grpSp>
        <p:nvGrpSpPr>
          <p:cNvPr id="59" name="グループ化 58">
            <a:extLst>
              <a:ext uri="{FF2B5EF4-FFF2-40B4-BE49-F238E27FC236}">
                <a16:creationId xmlns="" xmlns:a16="http://schemas.microsoft.com/office/drawing/2014/main" id="{ED7158A9-5DDE-4F16-AD16-E81176C2CB48}"/>
              </a:ext>
            </a:extLst>
          </p:cNvPr>
          <p:cNvGrpSpPr/>
          <p:nvPr/>
        </p:nvGrpSpPr>
        <p:grpSpPr>
          <a:xfrm>
            <a:off x="661140" y="1302996"/>
            <a:ext cx="3240000" cy="3240000"/>
            <a:chOff x="661140" y="1302996"/>
            <a:chExt cx="3240000" cy="3240000"/>
          </a:xfrm>
        </p:grpSpPr>
        <p:sp>
          <p:nvSpPr>
            <p:cNvPr id="7" name="正方形/長方形 6">
              <a:extLst>
                <a:ext uri="{FF2B5EF4-FFF2-40B4-BE49-F238E27FC236}">
                  <a16:creationId xmlns="" xmlns:a16="http://schemas.microsoft.com/office/drawing/2014/main" id="{2D04AE23-25D7-4F22-90F6-44E11B0FA5F0}"/>
                </a:ext>
              </a:extLst>
            </p:cNvPr>
            <p:cNvSpPr/>
            <p:nvPr/>
          </p:nvSpPr>
          <p:spPr>
            <a:xfrm>
              <a:off x="662515"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64497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62</a:t>
            </a:fld>
            <a:endParaRPr lang="ja-JP" altLang="en-US" dirty="0"/>
          </a:p>
        </p:txBody>
      </p:sp>
      <p:grpSp>
        <p:nvGrpSpPr>
          <p:cNvPr id="59" name="グループ化 58">
            <a:extLst>
              <a:ext uri="{FF2B5EF4-FFF2-40B4-BE49-F238E27FC236}">
                <a16:creationId xmlns="" xmlns:a16="http://schemas.microsoft.com/office/drawing/2014/main" id="{ED7158A9-5DDE-4F16-AD16-E81176C2CB48}"/>
              </a:ext>
            </a:extLst>
          </p:cNvPr>
          <p:cNvGrpSpPr/>
          <p:nvPr/>
        </p:nvGrpSpPr>
        <p:grpSpPr>
          <a:xfrm>
            <a:off x="706860" y="1292238"/>
            <a:ext cx="3240000" cy="3240000"/>
            <a:chOff x="661140" y="1302996"/>
            <a:chExt cx="3240000" cy="3240000"/>
          </a:xfrm>
        </p:grpSpPr>
        <p:sp>
          <p:nvSpPr>
            <p:cNvPr id="7" name="正方形/長方形 6">
              <a:extLst>
                <a:ext uri="{FF2B5EF4-FFF2-40B4-BE49-F238E27FC236}">
                  <a16:creationId xmlns="" xmlns:a16="http://schemas.microsoft.com/office/drawing/2014/main" id="{2D04AE23-25D7-4F22-90F6-44E11B0FA5F0}"/>
                </a:ext>
              </a:extLst>
            </p:cNvPr>
            <p:cNvSpPr/>
            <p:nvPr/>
          </p:nvSpPr>
          <p:spPr>
            <a:xfrm>
              <a:off x="662515"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3" name="グループ化 2"/>
          <p:cNvGrpSpPr/>
          <p:nvPr/>
        </p:nvGrpSpPr>
        <p:grpSpPr>
          <a:xfrm>
            <a:off x="4594860" y="1437215"/>
            <a:ext cx="3240000" cy="3240000"/>
            <a:chOff x="4594860" y="1437215"/>
            <a:chExt cx="3240000" cy="3240000"/>
          </a:xfrm>
        </p:grpSpPr>
        <p:sp>
          <p:nvSpPr>
            <p:cNvPr id="34" name="正方形/長方形 33">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379449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63</a:t>
            </a:fld>
            <a:endParaRPr lang="ja-JP" altLang="en-US" dirty="0"/>
          </a:p>
        </p:txBody>
      </p:sp>
      <p:grpSp>
        <p:nvGrpSpPr>
          <p:cNvPr id="59" name="グループ化 58">
            <a:extLst>
              <a:ext uri="{FF2B5EF4-FFF2-40B4-BE49-F238E27FC236}">
                <a16:creationId xmlns="" xmlns:a16="http://schemas.microsoft.com/office/drawing/2014/main" id="{ED7158A9-5DDE-4F16-AD16-E81176C2CB48}"/>
              </a:ext>
            </a:extLst>
          </p:cNvPr>
          <p:cNvGrpSpPr/>
          <p:nvPr/>
        </p:nvGrpSpPr>
        <p:grpSpPr>
          <a:xfrm>
            <a:off x="690724" y="1302996"/>
            <a:ext cx="3240000" cy="3240000"/>
            <a:chOff x="661140" y="1302996"/>
            <a:chExt cx="3240000" cy="3240000"/>
          </a:xfrm>
        </p:grpSpPr>
        <p:sp>
          <p:nvSpPr>
            <p:cNvPr id="7" name="正方形/長方形 6">
              <a:extLst>
                <a:ext uri="{FF2B5EF4-FFF2-40B4-BE49-F238E27FC236}">
                  <a16:creationId xmlns="" xmlns:a16="http://schemas.microsoft.com/office/drawing/2014/main" id="{2D04AE23-25D7-4F22-90F6-44E11B0FA5F0}"/>
                </a:ext>
              </a:extLst>
            </p:cNvPr>
            <p:cNvSpPr/>
            <p:nvPr/>
          </p:nvSpPr>
          <p:spPr>
            <a:xfrm>
              <a:off x="662515"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457314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64</a:t>
            </a:fld>
            <a:endParaRPr lang="ja-JP" altLang="en-US" dirty="0"/>
          </a:p>
        </p:txBody>
      </p:sp>
      <p:grpSp>
        <p:nvGrpSpPr>
          <p:cNvPr id="59" name="グループ化 58">
            <a:extLst>
              <a:ext uri="{FF2B5EF4-FFF2-40B4-BE49-F238E27FC236}">
                <a16:creationId xmlns="" xmlns:a16="http://schemas.microsoft.com/office/drawing/2014/main" id="{ED7158A9-5DDE-4F16-AD16-E81176C2CB48}"/>
              </a:ext>
            </a:extLst>
          </p:cNvPr>
          <p:cNvGrpSpPr/>
          <p:nvPr/>
        </p:nvGrpSpPr>
        <p:grpSpPr>
          <a:xfrm>
            <a:off x="706860" y="1302996"/>
            <a:ext cx="3240000" cy="3240000"/>
            <a:chOff x="661140" y="1302996"/>
            <a:chExt cx="3240000" cy="3240000"/>
          </a:xfrm>
        </p:grpSpPr>
        <p:sp>
          <p:nvSpPr>
            <p:cNvPr id="7" name="正方形/長方形 6">
              <a:extLst>
                <a:ext uri="{FF2B5EF4-FFF2-40B4-BE49-F238E27FC236}">
                  <a16:creationId xmlns="" xmlns:a16="http://schemas.microsoft.com/office/drawing/2014/main" id="{2D04AE23-25D7-4F22-90F6-44E11B0FA5F0}"/>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544823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65</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4272458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当面の目標</a:t>
            </a:r>
          </a:p>
        </p:txBody>
      </p:sp>
      <p:sp>
        <p:nvSpPr>
          <p:cNvPr id="3" name="コンテンツ プレースホルダー 2"/>
          <p:cNvSpPr>
            <a:spLocks noGrp="1"/>
          </p:cNvSpPr>
          <p:nvPr>
            <p:ph idx="1"/>
          </p:nvPr>
        </p:nvSpPr>
        <p:spPr/>
        <p:txBody>
          <a:bodyPr>
            <a:noAutofit/>
          </a:bodyPr>
          <a:lstStyle/>
          <a:p>
            <a:r>
              <a:rPr lang="en-US" altLang="ja-JP" sz="4400" dirty="0">
                <a:solidFill>
                  <a:srgbClr val="FF0000"/>
                </a:solidFill>
              </a:rPr>
              <a:t>Flood-It</a:t>
            </a:r>
            <a:r>
              <a:rPr lang="ja-JP" altLang="en-US" sz="4400" dirty="0">
                <a:solidFill>
                  <a:srgbClr val="FF0000"/>
                </a:solidFill>
              </a:rPr>
              <a:t>の</a:t>
            </a:r>
            <a:r>
              <a:rPr lang="en-US" altLang="ja-JP" sz="4400" dirty="0">
                <a:solidFill>
                  <a:srgbClr val="FF0000"/>
                </a:solidFill>
              </a:rPr>
              <a:t>AI</a:t>
            </a:r>
            <a:r>
              <a:rPr lang="ja-JP" altLang="en-US" sz="4400" dirty="0">
                <a:solidFill>
                  <a:srgbClr val="FF0000"/>
                </a:solidFill>
              </a:rPr>
              <a:t>の作成</a:t>
            </a:r>
            <a:endParaRPr lang="en-US" altLang="ja-JP" sz="4400"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sz="4400" dirty="0">
              <a:solidFill>
                <a:srgbClr val="FF0000"/>
              </a:solidFill>
            </a:endParaRPr>
          </a:p>
          <a:p>
            <a:r>
              <a:rPr lang="en-US" altLang="ja-JP" sz="4400" dirty="0">
                <a:solidFill>
                  <a:srgbClr val="FF0000"/>
                </a:solidFill>
              </a:rPr>
              <a:t>AI</a:t>
            </a:r>
            <a:r>
              <a:rPr lang="ja-JP" altLang="en-US" sz="4400" dirty="0">
                <a:solidFill>
                  <a:srgbClr val="FF0000"/>
                </a:solidFill>
              </a:rPr>
              <a:t>の強化</a:t>
            </a:r>
            <a:endParaRPr lang="en-US" altLang="ja-JP" sz="4400" dirty="0">
              <a:solidFill>
                <a:srgbClr val="FF0000"/>
              </a:solidFill>
            </a:endParaRPr>
          </a:p>
          <a:p>
            <a:pPr marL="742950" indent="-742950">
              <a:buFont typeface="+mj-lt"/>
              <a:buAutoNum type="arabicPeriod"/>
            </a:pPr>
            <a:r>
              <a:rPr lang="ja-JP" altLang="en-US" dirty="0"/>
              <a:t>　</a:t>
            </a:r>
            <a:endParaRPr lang="en-US" altLang="ja-JP" dirty="0"/>
          </a:p>
          <a:p>
            <a:pPr marL="742950" indent="-742950">
              <a:buFont typeface="+mj-lt"/>
              <a:buAutoNum type="arabicPeriod"/>
            </a:pPr>
            <a:r>
              <a:rPr lang="ja-JP" altLang="en-US" dirty="0"/>
              <a:t>　</a:t>
            </a:r>
            <a:endParaRPr lang="en-US" altLang="ja-JP" dirty="0"/>
          </a:p>
          <a:p>
            <a:pPr marL="742950" indent="-742950">
              <a:buFont typeface="+mj-lt"/>
              <a:buAutoNum type="arabicPeriod"/>
            </a:pPr>
            <a:r>
              <a:rPr lang="ja-JP" altLang="en-US" dirty="0"/>
              <a:t>　</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66</a:t>
            </a:fld>
            <a:endParaRPr lang="ja-JP" altLang="en-US" dirty="0"/>
          </a:p>
        </p:txBody>
      </p:sp>
    </p:spTree>
    <p:extLst>
      <p:ext uri="{BB962C8B-B14F-4D97-AF65-F5344CB8AC3E}">
        <p14:creationId xmlns:p14="http://schemas.microsoft.com/office/powerpoint/2010/main" val="421172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67</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808796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fade">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up)">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up)">
                                      <p:cBhvr>
                                        <p:cTn id="46" dur="500"/>
                                        <p:tgtEl>
                                          <p:spTgt spid="5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up)">
                                      <p:cBhvr>
                                        <p:cTn id="51" dur="500"/>
                                        <p:tgtEl>
                                          <p:spTgt spid="5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79"/>
                                        </p:tgtEl>
                                        <p:attrNameLst>
                                          <p:attrName>style.visibility</p:attrName>
                                        </p:attrNameLst>
                                      </p:cBhvr>
                                      <p:to>
                                        <p:strVal val="visible"/>
                                      </p:to>
                                    </p:set>
                                    <p:animEffect transition="in" filter="fade">
                                      <p:cBhvr>
                                        <p:cTn id="68" dur="500"/>
                                        <p:tgtEl>
                                          <p:spTgt spid="7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53" grpId="0"/>
      <p:bldP spid="54" grpId="0" animBg="1"/>
      <p:bldP spid="55" grpId="0" animBg="1"/>
      <p:bldP spid="57" grpId="0" animBg="1"/>
      <p:bldP spid="59" grpId="0" animBg="1"/>
      <p:bldP spid="60" grpId="0"/>
      <p:bldP spid="61" grpId="0" animBg="1"/>
      <p:bldP spid="46" grpId="0" animBg="1"/>
      <p:bldP spid="79" grpId="0" animBg="1"/>
      <p:bldP spid="80"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51968" cy="1423557"/>
          </a:xfrm>
        </p:spPr>
        <p:txBody>
          <a:bodyPr>
            <a:noAutofit/>
          </a:bodyPr>
          <a:lstStyle/>
          <a:p>
            <a:pPr marL="514350" indent="-514350">
              <a:buFont typeface="+mj-lt"/>
              <a:buAutoNum type="arabicPeriod" startAt="2"/>
            </a:pPr>
            <a:r>
              <a:rPr lang="ja-JP" altLang="en-US" dirty="0"/>
              <a:t>同じ盤面に対するモンテカルロ法の</a:t>
            </a:r>
            <a:r>
              <a:rPr lang="en-US" altLang="ja-JP" dirty="0"/>
              <a:t>AI</a:t>
            </a:r>
            <a:r>
              <a:rPr lang="ja-JP" altLang="en-US" dirty="0"/>
              <a:t>の操作と既存の</a:t>
            </a:r>
            <a:r>
              <a:rPr lang="en-US" altLang="ja-JP" dirty="0"/>
              <a:t>AI</a:t>
            </a:r>
            <a:r>
              <a:rPr lang="ja-JP" altLang="en-US" dirty="0"/>
              <a:t>の操作や人間の操作を比較し，モンテカルロ法の操作の特徴を探る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68</a:t>
            </a:fld>
            <a:endParaRPr lang="ja-JP" altLang="en-US" dirty="0"/>
          </a:p>
        </p:txBody>
      </p:sp>
      <p:grpSp>
        <p:nvGrpSpPr>
          <p:cNvPr id="5" name="グループ化 4"/>
          <p:cNvGrpSpPr/>
          <p:nvPr/>
        </p:nvGrpSpPr>
        <p:grpSpPr>
          <a:xfrm>
            <a:off x="5335114" y="2956757"/>
            <a:ext cx="3240000" cy="3240828"/>
            <a:chOff x="5714255" y="3268991"/>
            <a:chExt cx="3240000" cy="3240828"/>
          </a:xfrm>
        </p:grpSpPr>
        <p:sp>
          <p:nvSpPr>
            <p:cNvPr id="6" name="正方形/長方形 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1" name="テキスト ボックス 30"/>
          <p:cNvSpPr txBox="1"/>
          <p:nvPr/>
        </p:nvSpPr>
        <p:spPr>
          <a:xfrm>
            <a:off x="5990404" y="6332428"/>
            <a:ext cx="2028119" cy="369332"/>
          </a:xfrm>
          <a:prstGeom prst="rect">
            <a:avLst/>
          </a:prstGeom>
          <a:noFill/>
        </p:spPr>
        <p:txBody>
          <a:bodyPr wrap="none" rtlCol="0">
            <a:spAutoFit/>
          </a:bodyPr>
          <a:lstStyle/>
          <a:p>
            <a:r>
              <a:rPr kumimoji="1" lang="ja-JP" altLang="en-US" dirty="0"/>
              <a:t>青にしたくなる盤面</a:t>
            </a:r>
          </a:p>
        </p:txBody>
      </p:sp>
      <p:sp>
        <p:nvSpPr>
          <p:cNvPr id="32" name="テキスト ボックス 31"/>
          <p:cNvSpPr txBox="1"/>
          <p:nvPr/>
        </p:nvSpPr>
        <p:spPr>
          <a:xfrm>
            <a:off x="844788" y="2956757"/>
            <a:ext cx="4073551" cy="1200329"/>
          </a:xfrm>
          <a:prstGeom prst="rect">
            <a:avLst/>
          </a:prstGeom>
          <a:noFill/>
        </p:spPr>
        <p:txBody>
          <a:bodyPr wrap="none" rtlCol="0">
            <a:spAutoFit/>
          </a:bodyPr>
          <a:lstStyle/>
          <a:p>
            <a:r>
              <a:rPr kumimoji="1" lang="ja-JP" altLang="en-US" sz="2400" dirty="0"/>
              <a:t>例：</a:t>
            </a:r>
            <a:endParaRPr kumimoji="1" lang="en-US" altLang="ja-JP" sz="2400" dirty="0"/>
          </a:p>
          <a:p>
            <a:r>
              <a:rPr lang="ja-JP" altLang="en-US" sz="2400" dirty="0"/>
              <a:t>明らかに</a:t>
            </a:r>
            <a:r>
              <a:rPr kumimoji="1" lang="ja-JP" altLang="en-US" sz="2400" dirty="0"/>
              <a:t>青にしたくなる盤面で</a:t>
            </a:r>
            <a:endParaRPr kumimoji="1" lang="en-US" altLang="ja-JP" sz="2400" dirty="0"/>
          </a:p>
          <a:p>
            <a:r>
              <a:rPr kumimoji="1" lang="ja-JP" altLang="en-US" sz="2400" dirty="0"/>
              <a:t>モンテカルロ法は緑を選んだ</a:t>
            </a:r>
          </a:p>
        </p:txBody>
      </p:sp>
      <p:sp>
        <p:nvSpPr>
          <p:cNvPr id="33" name="下矢印 32"/>
          <p:cNvSpPr/>
          <p:nvPr/>
        </p:nvSpPr>
        <p:spPr>
          <a:xfrm>
            <a:off x="293246" y="4397103"/>
            <a:ext cx="1548732" cy="50448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勝利</a:t>
            </a:r>
          </a:p>
        </p:txBody>
      </p:sp>
      <p:sp>
        <p:nvSpPr>
          <p:cNvPr id="34" name="テキスト ボックス 33"/>
          <p:cNvSpPr txBox="1"/>
          <p:nvPr/>
        </p:nvSpPr>
        <p:spPr>
          <a:xfrm>
            <a:off x="70415" y="4931471"/>
            <a:ext cx="2438609" cy="1015663"/>
          </a:xfrm>
          <a:prstGeom prst="rect">
            <a:avLst/>
          </a:prstGeom>
          <a:noFill/>
          <a:ln>
            <a:solidFill>
              <a:srgbClr val="FF0000"/>
            </a:solidFill>
          </a:ln>
        </p:spPr>
        <p:txBody>
          <a:bodyPr wrap="square" rtlCol="0">
            <a:spAutoFit/>
          </a:bodyPr>
          <a:lstStyle/>
          <a:p>
            <a:r>
              <a:rPr lang="ja-JP" altLang="en-US" sz="2000" dirty="0"/>
              <a:t>なぜ勝てたのか</a:t>
            </a:r>
            <a:r>
              <a:rPr kumimoji="1" lang="ja-JP" altLang="en-US" sz="2000" dirty="0"/>
              <a:t>を</a:t>
            </a:r>
            <a:endParaRPr kumimoji="1" lang="en-US" altLang="ja-JP" sz="2000" dirty="0"/>
          </a:p>
          <a:p>
            <a:r>
              <a:rPr kumimoji="1" lang="ja-JP" altLang="en-US" sz="2000" dirty="0"/>
              <a:t>解析し，</a:t>
            </a:r>
            <a:r>
              <a:rPr lang="ja-JP" altLang="en-US" sz="2000" dirty="0"/>
              <a:t>モンテカルロの長所を探る</a:t>
            </a:r>
            <a:endParaRPr kumimoji="1" lang="ja-JP" altLang="en-US" sz="2000" dirty="0"/>
          </a:p>
        </p:txBody>
      </p:sp>
      <p:sp>
        <p:nvSpPr>
          <p:cNvPr id="36" name="テキスト ボックス 35"/>
          <p:cNvSpPr txBox="1"/>
          <p:nvPr/>
        </p:nvSpPr>
        <p:spPr>
          <a:xfrm>
            <a:off x="2633792" y="4940395"/>
            <a:ext cx="2576554" cy="1015663"/>
          </a:xfrm>
          <a:prstGeom prst="rect">
            <a:avLst/>
          </a:prstGeom>
          <a:noFill/>
          <a:ln>
            <a:solidFill>
              <a:schemeClr val="accent1"/>
            </a:solidFill>
          </a:ln>
        </p:spPr>
        <p:txBody>
          <a:bodyPr wrap="square" rtlCol="0">
            <a:spAutoFit/>
          </a:bodyPr>
          <a:lstStyle/>
          <a:p>
            <a:r>
              <a:rPr lang="ja-JP" altLang="en-US" sz="2000" dirty="0"/>
              <a:t>なぜその手を選んだのか</a:t>
            </a:r>
            <a:r>
              <a:rPr kumimoji="1" lang="ja-JP" altLang="en-US" sz="2000" dirty="0"/>
              <a:t>を解析し，</a:t>
            </a:r>
            <a:r>
              <a:rPr lang="ja-JP" altLang="en-US" sz="2000" dirty="0"/>
              <a:t>モンテカルロの弱点を探る</a:t>
            </a:r>
            <a:endParaRPr kumimoji="1" lang="ja-JP" altLang="en-US" sz="2000" dirty="0"/>
          </a:p>
        </p:txBody>
      </p:sp>
      <p:sp>
        <p:nvSpPr>
          <p:cNvPr id="37" name="下矢印 36"/>
          <p:cNvSpPr/>
          <p:nvPr/>
        </p:nvSpPr>
        <p:spPr>
          <a:xfrm>
            <a:off x="3138382" y="4397103"/>
            <a:ext cx="1548732" cy="504482"/>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敗北</a:t>
            </a:r>
          </a:p>
        </p:txBody>
      </p:sp>
    </p:spTree>
    <p:extLst>
      <p:ext uri="{BB962C8B-B14F-4D97-AF65-F5344CB8AC3E}">
        <p14:creationId xmlns:p14="http://schemas.microsoft.com/office/powerpoint/2010/main" val="3046825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ipe(up)">
                                      <p:cBhvr>
                                        <p:cTn id="18" dur="5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wipe(up)">
                                      <p:cBhvr>
                                        <p:cTn id="28" dur="500"/>
                                        <p:tgtEl>
                                          <p:spTgt spid="3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animBg="1"/>
      <p:bldP spid="34" grpId="0" animBg="1"/>
      <p:bldP spid="36" grpId="0" animBg="1"/>
      <p:bldP spid="3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69288" cy="5110279"/>
          </a:xfrm>
        </p:spPr>
        <p:txBody>
          <a:bodyPr>
            <a:noAutofit/>
          </a:bodyPr>
          <a:lstStyle/>
          <a:p>
            <a:pPr marL="514350" indent="-514350">
              <a:buFont typeface="+mj-lt"/>
              <a:buAutoNum type="arabicPeriod" startAt="3"/>
            </a:pPr>
            <a:r>
              <a:rPr lang="ja-JP" altLang="en-US" dirty="0"/>
              <a:t>試合終了時に評価するものに勝敗だけでなく領地の広さも加えてみる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69</a:t>
            </a:fld>
            <a:endParaRPr lang="ja-JP" altLang="en-US" dirty="0"/>
          </a:p>
        </p:txBody>
      </p:sp>
      <p:grpSp>
        <p:nvGrpSpPr>
          <p:cNvPr id="48" name="グループ化 47"/>
          <p:cNvGrpSpPr/>
          <p:nvPr/>
        </p:nvGrpSpPr>
        <p:grpSpPr>
          <a:xfrm>
            <a:off x="236182" y="3068853"/>
            <a:ext cx="3807877" cy="3567185"/>
            <a:chOff x="546600" y="3600669"/>
            <a:chExt cx="4416360" cy="3222141"/>
          </a:xfrm>
        </p:grpSpPr>
        <p:sp>
          <p:nvSpPr>
            <p:cNvPr id="5" name="二等辺三角形 4"/>
            <p:cNvSpPr/>
            <p:nvPr/>
          </p:nvSpPr>
          <p:spPr>
            <a:xfrm>
              <a:off x="573172" y="436798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623498" y="3600669"/>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731498" y="3816669"/>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1103524" y="3816669"/>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731498" y="3816669"/>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2223283" y="3816669"/>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 name="円/楕円 11"/>
            <p:cNvSpPr/>
            <p:nvPr/>
          </p:nvSpPr>
          <p:spPr>
            <a:xfrm>
              <a:off x="4281592" y="415198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176720" y="415197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2115283" y="4151980"/>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995524" y="4151982"/>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678906" y="4367980"/>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75411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85748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0" name="円/楕円 19"/>
            <p:cNvSpPr/>
            <p:nvPr/>
          </p:nvSpPr>
          <p:spPr>
            <a:xfrm>
              <a:off x="4109226" y="65528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795470" y="649881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4428093"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746960"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3063724" y="654540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792109" y="654860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3335339" y="655172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594848" y="655592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1338685"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168850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814063"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19490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220445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2472261"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円/楕円 33"/>
            <p:cNvSpPr/>
            <p:nvPr/>
          </p:nvSpPr>
          <p:spPr>
            <a:xfrm>
              <a:off x="1125396" y="652656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乗算記号 46"/>
            <p:cNvSpPr/>
            <p:nvPr/>
          </p:nvSpPr>
          <p:spPr>
            <a:xfrm>
              <a:off x="5466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01" name="テキスト ボックス 100"/>
          <p:cNvSpPr txBox="1"/>
          <p:nvPr/>
        </p:nvSpPr>
        <p:spPr>
          <a:xfrm>
            <a:off x="1408559" y="2417449"/>
            <a:ext cx="2784737" cy="584775"/>
          </a:xfrm>
          <a:prstGeom prst="rect">
            <a:avLst/>
          </a:prstGeom>
          <a:noFill/>
        </p:spPr>
        <p:txBody>
          <a:bodyPr wrap="none" rtlCol="0">
            <a:spAutoFit/>
          </a:bodyPr>
          <a:lstStyle/>
          <a:p>
            <a:r>
              <a:rPr kumimoji="1" lang="ja-JP" altLang="en-US" sz="3200" dirty="0"/>
              <a:t>同じ勝ちでも</a:t>
            </a:r>
            <a:r>
              <a:rPr kumimoji="1" lang="en-US" altLang="ja-JP" sz="3200" dirty="0"/>
              <a:t>…</a:t>
            </a:r>
            <a:endParaRPr kumimoji="1" lang="ja-JP" altLang="en-US" sz="3200" dirty="0"/>
          </a:p>
        </p:txBody>
      </p:sp>
      <p:sp>
        <p:nvSpPr>
          <p:cNvPr id="19" name="角丸四角形吹き出し 18"/>
          <p:cNvSpPr/>
          <p:nvPr/>
        </p:nvSpPr>
        <p:spPr>
          <a:xfrm>
            <a:off x="4806428" y="1356261"/>
            <a:ext cx="2927135" cy="2452039"/>
          </a:xfrm>
          <a:prstGeom prst="wedgeRoundRectCallout">
            <a:avLst>
              <a:gd name="adj1" fmla="val -119883"/>
              <a:gd name="adj2" fmla="val 15308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49" name="グループ化 48"/>
          <p:cNvGrpSpPr/>
          <p:nvPr/>
        </p:nvGrpSpPr>
        <p:grpSpPr>
          <a:xfrm>
            <a:off x="5375294" y="1540005"/>
            <a:ext cx="1800000" cy="1800000"/>
            <a:chOff x="4594860" y="1437215"/>
            <a:chExt cx="3240000" cy="3240000"/>
          </a:xfrm>
        </p:grpSpPr>
        <p:sp>
          <p:nvSpPr>
            <p:cNvPr id="50" name="正方形/長方形 49">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正方形/長方形 59">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正方形/長方形 60">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正方形/長方形 61">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正方形/長方形 62">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2" name="テキスト ボックス 101"/>
          <p:cNvSpPr txBox="1"/>
          <p:nvPr/>
        </p:nvSpPr>
        <p:spPr>
          <a:xfrm>
            <a:off x="5670046" y="3304151"/>
            <a:ext cx="1197764" cy="461665"/>
          </a:xfrm>
          <a:prstGeom prst="rect">
            <a:avLst/>
          </a:prstGeom>
          <a:noFill/>
        </p:spPr>
        <p:txBody>
          <a:bodyPr wrap="none" rtlCol="0">
            <a:spAutoFit/>
          </a:bodyPr>
          <a:lstStyle/>
          <a:p>
            <a:r>
              <a:rPr kumimoji="1" lang="ja-JP" altLang="en-US" sz="2400" dirty="0">
                <a:solidFill>
                  <a:schemeClr val="accent1"/>
                </a:solidFill>
              </a:rPr>
              <a:t>ぎりぎり</a:t>
            </a:r>
          </a:p>
        </p:txBody>
      </p:sp>
      <p:sp>
        <p:nvSpPr>
          <p:cNvPr id="104" name="角丸四角形吹き出し 103"/>
          <p:cNvSpPr/>
          <p:nvPr/>
        </p:nvSpPr>
        <p:spPr>
          <a:xfrm>
            <a:off x="4802743" y="3939128"/>
            <a:ext cx="2930820" cy="2452039"/>
          </a:xfrm>
          <a:prstGeom prst="wedgeRoundRectCallout">
            <a:avLst>
              <a:gd name="adj1" fmla="val -77261"/>
              <a:gd name="adj2" fmla="val 4803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100" name="グループ化 99"/>
          <p:cNvGrpSpPr/>
          <p:nvPr/>
        </p:nvGrpSpPr>
        <p:grpSpPr>
          <a:xfrm>
            <a:off x="5325347" y="4132446"/>
            <a:ext cx="1800000" cy="1800000"/>
            <a:chOff x="4594860" y="1437215"/>
            <a:chExt cx="3240000" cy="3240000"/>
          </a:xfrm>
        </p:grpSpPr>
        <p:sp>
          <p:nvSpPr>
            <p:cNvPr id="75" name="正方形/長方形 74">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正方形/長方形 97">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3" name="テキスト ボックス 102"/>
          <p:cNvSpPr txBox="1"/>
          <p:nvPr/>
        </p:nvSpPr>
        <p:spPr>
          <a:xfrm>
            <a:off x="5865347" y="5896592"/>
            <a:ext cx="803425" cy="461665"/>
          </a:xfrm>
          <a:prstGeom prst="rect">
            <a:avLst/>
          </a:prstGeom>
          <a:noFill/>
        </p:spPr>
        <p:txBody>
          <a:bodyPr wrap="none" rtlCol="0">
            <a:spAutoFit/>
          </a:bodyPr>
          <a:lstStyle/>
          <a:p>
            <a:r>
              <a:rPr kumimoji="1" lang="ja-JP" altLang="en-US" sz="2400" dirty="0">
                <a:solidFill>
                  <a:srgbClr val="FF0000"/>
                </a:solidFill>
              </a:rPr>
              <a:t>圧勝</a:t>
            </a:r>
          </a:p>
        </p:txBody>
      </p:sp>
      <p:sp>
        <p:nvSpPr>
          <p:cNvPr id="114" name="角丸四角形吹き出し 113"/>
          <p:cNvSpPr/>
          <p:nvPr/>
        </p:nvSpPr>
        <p:spPr>
          <a:xfrm>
            <a:off x="6945347" y="6107744"/>
            <a:ext cx="1460594" cy="461665"/>
          </a:xfrm>
          <a:prstGeom prst="wedgeRoundRectCallout">
            <a:avLst>
              <a:gd name="adj1" fmla="val -16344"/>
              <a:gd name="adj2" fmla="val 48402"/>
              <a:gd name="adj3" fmla="val 16667"/>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chemeClr val="bg1"/>
                </a:solidFill>
              </a:rPr>
              <a:t>評価：高</a:t>
            </a:r>
          </a:p>
        </p:txBody>
      </p:sp>
      <p:sp>
        <p:nvSpPr>
          <p:cNvPr id="108" name="角丸四角形吹き出し 107"/>
          <p:cNvSpPr/>
          <p:nvPr/>
        </p:nvSpPr>
        <p:spPr>
          <a:xfrm>
            <a:off x="7031653" y="3465960"/>
            <a:ext cx="1460594" cy="461665"/>
          </a:xfrm>
          <a:prstGeom prst="wedgeRoundRectCallout">
            <a:avLst>
              <a:gd name="adj1" fmla="val -16344"/>
              <a:gd name="adj2" fmla="val 48402"/>
              <a:gd name="adj3" fmla="val 16667"/>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chemeClr val="bg1"/>
                </a:solidFill>
              </a:rPr>
              <a:t>評価：低</a:t>
            </a:r>
          </a:p>
        </p:txBody>
      </p:sp>
      <p:cxnSp>
        <p:nvCxnSpPr>
          <p:cNvPr id="35" name="直線矢印コネクタ 34">
            <a:extLst>
              <a:ext uri="{FF2B5EF4-FFF2-40B4-BE49-F238E27FC236}">
                <a16:creationId xmlns="" xmlns:a16="http://schemas.microsoft.com/office/drawing/2014/main" id="{B498D76F-E10E-4793-8E52-4970EF7B5094}"/>
              </a:ext>
            </a:extLst>
          </p:cNvPr>
          <p:cNvCxnSpPr>
            <a:cxnSpLocks/>
          </p:cNvCxnSpPr>
          <p:nvPr/>
        </p:nvCxnSpPr>
        <p:spPr>
          <a:xfrm flipH="1">
            <a:off x="2751909" y="3160005"/>
            <a:ext cx="348301" cy="3117337"/>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矢印コネクタ 104">
            <a:extLst>
              <a:ext uri="{FF2B5EF4-FFF2-40B4-BE49-F238E27FC236}">
                <a16:creationId xmlns="" xmlns:a16="http://schemas.microsoft.com/office/drawing/2014/main" id="{A60593D9-EF04-47B8-A5AF-0AF7A61152E7}"/>
              </a:ext>
            </a:extLst>
          </p:cNvPr>
          <p:cNvCxnSpPr>
            <a:cxnSpLocks/>
          </p:cNvCxnSpPr>
          <p:nvPr/>
        </p:nvCxnSpPr>
        <p:spPr>
          <a:xfrm>
            <a:off x="3376785" y="3050546"/>
            <a:ext cx="580696" cy="3220624"/>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838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arn(inVertical)">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fade">
                                      <p:cBhvr>
                                        <p:cTn id="12" dur="500"/>
                                        <p:tgtEl>
                                          <p:spTgt spid="101"/>
                                        </p:tgtEl>
                                      </p:cBhvr>
                                    </p:animEffect>
                                  </p:childTnLst>
                                </p:cTn>
                              </p:par>
                              <p:par>
                                <p:cTn id="13" presetID="22" presetClass="entr" presetSubtype="1"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up)">
                                      <p:cBhvr>
                                        <p:cTn id="15" dur="500"/>
                                        <p:tgtEl>
                                          <p:spTgt spid="35"/>
                                        </p:tgtEl>
                                      </p:cBhvr>
                                    </p:animEffect>
                                  </p:childTnLst>
                                </p:cTn>
                              </p:par>
                              <p:par>
                                <p:cTn id="16" presetID="22" presetClass="entr" presetSubtype="1" fill="hold" nodeType="withEffect">
                                  <p:stCondLst>
                                    <p:cond delay="0"/>
                                  </p:stCondLst>
                                  <p:childTnLst>
                                    <p:set>
                                      <p:cBhvr>
                                        <p:cTn id="17" dur="1" fill="hold">
                                          <p:stCondLst>
                                            <p:cond delay="0"/>
                                          </p:stCondLst>
                                        </p:cTn>
                                        <p:tgtEl>
                                          <p:spTgt spid="105"/>
                                        </p:tgtEl>
                                        <p:attrNameLst>
                                          <p:attrName>style.visibility</p:attrName>
                                        </p:attrNameLst>
                                      </p:cBhvr>
                                      <p:to>
                                        <p:strVal val="visible"/>
                                      </p:to>
                                    </p:set>
                                    <p:animEffect transition="in" filter="wipe(up)">
                                      <p:cBhvr>
                                        <p:cTn id="18" dur="500"/>
                                        <p:tgtEl>
                                          <p:spTgt spid="10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500"/>
                                        <p:tgtEl>
                                          <p:spTgt spid="4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2"/>
                                        </p:tgtEl>
                                        <p:attrNameLst>
                                          <p:attrName>style.visibility</p:attrName>
                                        </p:attrNameLst>
                                      </p:cBhvr>
                                      <p:to>
                                        <p:strVal val="visible"/>
                                      </p:to>
                                    </p:set>
                                    <p:animEffect transition="in" filter="fade">
                                      <p:cBhvr>
                                        <p:cTn id="31" dur="500"/>
                                        <p:tgtEl>
                                          <p:spTgt spid="10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4"/>
                                        </p:tgtEl>
                                        <p:attrNameLst>
                                          <p:attrName>style.visibility</p:attrName>
                                        </p:attrNameLst>
                                      </p:cBhvr>
                                      <p:to>
                                        <p:strVal val="visible"/>
                                      </p:to>
                                    </p:set>
                                    <p:animEffect transition="in" filter="wipe(left)">
                                      <p:cBhvr>
                                        <p:cTn id="36" dur="500"/>
                                        <p:tgtEl>
                                          <p:spTgt spid="10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00"/>
                                        </p:tgtEl>
                                        <p:attrNameLst>
                                          <p:attrName>style.visibility</p:attrName>
                                        </p:attrNameLst>
                                      </p:cBhvr>
                                      <p:to>
                                        <p:strVal val="visible"/>
                                      </p:to>
                                    </p:set>
                                    <p:animEffect transition="in" filter="fade">
                                      <p:cBhvr>
                                        <p:cTn id="41" dur="500"/>
                                        <p:tgtEl>
                                          <p:spTgt spid="10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03"/>
                                        </p:tgtEl>
                                        <p:attrNameLst>
                                          <p:attrName>style.visibility</p:attrName>
                                        </p:attrNameLst>
                                      </p:cBhvr>
                                      <p:to>
                                        <p:strVal val="visible"/>
                                      </p:to>
                                    </p:set>
                                    <p:animEffect transition="in" filter="fade">
                                      <p:cBhvr>
                                        <p:cTn id="44" dur="500"/>
                                        <p:tgtEl>
                                          <p:spTgt spid="10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14"/>
                                        </p:tgtEl>
                                        <p:attrNameLst>
                                          <p:attrName>style.visibility</p:attrName>
                                        </p:attrNameLst>
                                      </p:cBhvr>
                                      <p:to>
                                        <p:strVal val="visible"/>
                                      </p:to>
                                    </p:set>
                                    <p:animEffect transition="in" filter="wipe(down)">
                                      <p:cBhvr>
                                        <p:cTn id="49" dur="500"/>
                                        <p:tgtEl>
                                          <p:spTgt spid="114"/>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08"/>
                                        </p:tgtEl>
                                        <p:attrNameLst>
                                          <p:attrName>style.visibility</p:attrName>
                                        </p:attrNameLst>
                                      </p:cBhvr>
                                      <p:to>
                                        <p:strVal val="visible"/>
                                      </p:to>
                                    </p:set>
                                    <p:animEffect transition="in" filter="wipe(down)">
                                      <p:cBhvr>
                                        <p:cTn id="52"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9" grpId="0" animBg="1"/>
      <p:bldP spid="102" grpId="0"/>
      <p:bldP spid="104" grpId="0" animBg="1"/>
      <p:bldP spid="103" grpId="0"/>
      <p:bldP spid="114" grpId="0" animBg="1"/>
      <p:bldP spid="10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9" y="758815"/>
            <a:ext cx="7753432" cy="2098685"/>
          </a:xfrm>
        </p:spPr>
        <p:txBody>
          <a:bodyPr/>
          <a:lstStyle/>
          <a:p>
            <a:r>
              <a:rPr lang="ja-JP" altLang="en-US" dirty="0"/>
              <a:t>全てのマス</a:t>
            </a:r>
            <a:r>
              <a:rPr kumimoji="1" lang="ja-JP" altLang="en-US" dirty="0"/>
              <a:t>がどちらかの領地になったらゲーム終了．</a:t>
            </a:r>
            <a:endParaRPr kumimoji="1" lang="en-US" altLang="ja-JP" dirty="0"/>
          </a:p>
          <a:p>
            <a:r>
              <a:rPr lang="ja-JP" altLang="en-US" dirty="0"/>
              <a:t>ゲーム終了時に領地の広い方のプレイヤーが</a:t>
            </a:r>
            <a:r>
              <a:rPr lang="ja-JP" altLang="en-US" dirty="0">
                <a:solidFill>
                  <a:srgbClr val="FF0000"/>
                </a:solidFill>
              </a:rPr>
              <a:t>勝利</a:t>
            </a:r>
            <a:r>
              <a:rPr lang="ja-JP" altLang="en-US" dirty="0"/>
              <a:t>．</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5" name="正方形/長方形 34">
            <a:extLst>
              <a:ext uri="{FF2B5EF4-FFF2-40B4-BE49-F238E27FC236}">
                <a16:creationId xmlns=""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テキスト ボックス 3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37" name="角丸四角形吹き出し 36"/>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
        <p:nvSpPr>
          <p:cNvPr id="38" name="角丸四角形吹き出し 37"/>
          <p:cNvSpPr/>
          <p:nvPr/>
        </p:nvSpPr>
        <p:spPr>
          <a:xfrm>
            <a:off x="5102216" y="2857500"/>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先手の領地の方が広いので先手の</a:t>
            </a:r>
            <a:r>
              <a:rPr kumimoji="1" lang="ja-JP" altLang="en-US" sz="2800" dirty="0">
                <a:solidFill>
                  <a:srgbClr val="FF0000"/>
                </a:solidFill>
              </a:rPr>
              <a:t>勝利</a:t>
            </a: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当面の目標</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70</a:t>
            </a:fld>
            <a:endParaRPr lang="ja-JP" altLang="en-US" dirty="0"/>
          </a:p>
        </p:txBody>
      </p:sp>
      <p:sp>
        <p:nvSpPr>
          <p:cNvPr id="39" name="コンテンツ プレースホルダー 2"/>
          <p:cNvSpPr>
            <a:spLocks noGrp="1"/>
          </p:cNvSpPr>
          <p:nvPr>
            <p:ph idx="1"/>
          </p:nvPr>
        </p:nvSpPr>
        <p:spPr>
          <a:xfrm>
            <a:off x="822959" y="758815"/>
            <a:ext cx="7543801" cy="6099185"/>
          </a:xfrm>
        </p:spPr>
        <p:txBody>
          <a:bodyPr>
            <a:noAutofit/>
          </a:bodyPr>
          <a:lstStyle/>
          <a:p>
            <a:r>
              <a:rPr lang="en-US" altLang="ja-JP" sz="4400" dirty="0">
                <a:solidFill>
                  <a:srgbClr val="FF0000"/>
                </a:solidFill>
              </a:rPr>
              <a:t>Flood-It</a:t>
            </a:r>
            <a:r>
              <a:rPr lang="ja-JP" altLang="en-US" sz="4400" dirty="0">
                <a:solidFill>
                  <a:srgbClr val="FF0000"/>
                </a:solidFill>
              </a:rPr>
              <a:t>の</a:t>
            </a:r>
            <a:r>
              <a:rPr lang="en-US" altLang="ja-JP" sz="4400" dirty="0">
                <a:solidFill>
                  <a:srgbClr val="FF0000"/>
                </a:solidFill>
              </a:rPr>
              <a:t>AI</a:t>
            </a:r>
            <a:r>
              <a:rPr lang="ja-JP" altLang="en-US" sz="4400" dirty="0">
                <a:solidFill>
                  <a:srgbClr val="FF0000"/>
                </a:solidFill>
              </a:rPr>
              <a:t>の作成</a:t>
            </a:r>
            <a:endParaRPr lang="en-US" altLang="ja-JP" sz="4400"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sz="4400" dirty="0">
              <a:solidFill>
                <a:srgbClr val="FF0000"/>
              </a:solidFill>
            </a:endParaRPr>
          </a:p>
          <a:p>
            <a:r>
              <a:rPr lang="en-US" altLang="ja-JP" sz="4400" dirty="0">
                <a:solidFill>
                  <a:srgbClr val="FF0000"/>
                </a:solidFill>
              </a:rPr>
              <a:t>AI</a:t>
            </a:r>
            <a:r>
              <a:rPr lang="ja-JP" altLang="en-US" sz="4400" dirty="0">
                <a:solidFill>
                  <a:srgbClr val="FF0000"/>
                </a:solidFill>
              </a:rPr>
              <a:t>の強化</a:t>
            </a:r>
            <a:endParaRPr lang="en-US" altLang="ja-JP" sz="4400" dirty="0">
              <a:solidFill>
                <a:srgbClr val="FF0000"/>
              </a:solidFill>
            </a:endParaRPr>
          </a:p>
          <a:p>
            <a:pPr marL="514350" lvl="0" indent="-514350">
              <a:buFont typeface="+mj-lt"/>
              <a:buAutoNum type="arabicPeriod"/>
            </a:pPr>
            <a:r>
              <a:rPr lang="ja-JP" altLang="en-US" dirty="0">
                <a:solidFill>
                  <a:prstClr val="black"/>
                </a:solidFill>
              </a:rPr>
              <a:t>モンテカルロ法の改善アルゴリズムを応用して強くなるか確かめてみる</a:t>
            </a:r>
            <a:endParaRPr lang="en-US" altLang="ja-JP" dirty="0">
              <a:solidFill>
                <a:prstClr val="black"/>
              </a:solidFill>
            </a:endParaRPr>
          </a:p>
          <a:p>
            <a:pPr marL="514350" lvl="0" indent="-514350">
              <a:buFont typeface="+mj-lt"/>
              <a:buAutoNum type="arabicPeriod"/>
            </a:pPr>
            <a:r>
              <a:rPr lang="ja-JP" altLang="en-US" dirty="0">
                <a:solidFill>
                  <a:prstClr val="black"/>
                </a:solidFill>
              </a:rPr>
              <a:t>同じ盤面に対するモンテカルロ法の</a:t>
            </a:r>
            <a:r>
              <a:rPr lang="en-US" altLang="ja-JP" dirty="0">
                <a:solidFill>
                  <a:prstClr val="black"/>
                </a:solidFill>
              </a:rPr>
              <a:t>AI</a:t>
            </a:r>
            <a:r>
              <a:rPr lang="ja-JP" altLang="en-US" dirty="0">
                <a:solidFill>
                  <a:prstClr val="black"/>
                </a:solidFill>
              </a:rPr>
              <a:t>の</a:t>
            </a:r>
            <a:r>
              <a:rPr lang="ja-JP" altLang="en-US" dirty="0"/>
              <a:t>操作</a:t>
            </a:r>
            <a:r>
              <a:rPr lang="ja-JP" altLang="en-US" dirty="0">
                <a:solidFill>
                  <a:prstClr val="black"/>
                </a:solidFill>
              </a:rPr>
              <a:t>と既存の</a:t>
            </a:r>
            <a:r>
              <a:rPr lang="en-US" altLang="ja-JP" dirty="0">
                <a:solidFill>
                  <a:prstClr val="black"/>
                </a:solidFill>
              </a:rPr>
              <a:t>AI</a:t>
            </a:r>
            <a:r>
              <a:rPr lang="ja-JP" altLang="en-US" dirty="0">
                <a:solidFill>
                  <a:prstClr val="black"/>
                </a:solidFill>
              </a:rPr>
              <a:t>の</a:t>
            </a:r>
            <a:r>
              <a:rPr lang="ja-JP" altLang="en-US" dirty="0"/>
              <a:t>操作</a:t>
            </a:r>
            <a:r>
              <a:rPr lang="ja-JP" altLang="en-US" dirty="0">
                <a:solidFill>
                  <a:prstClr val="black"/>
                </a:solidFill>
              </a:rPr>
              <a:t>や人間の</a:t>
            </a:r>
            <a:r>
              <a:rPr lang="ja-JP" altLang="en-US" dirty="0"/>
              <a:t>操作</a:t>
            </a:r>
            <a:r>
              <a:rPr lang="ja-JP" altLang="en-US" dirty="0">
                <a:solidFill>
                  <a:prstClr val="black"/>
                </a:solidFill>
              </a:rPr>
              <a:t>を比較し，　　　モンテカルロ法の</a:t>
            </a:r>
            <a:r>
              <a:rPr lang="ja-JP" altLang="en-US" dirty="0"/>
              <a:t>操作</a:t>
            </a:r>
            <a:r>
              <a:rPr lang="ja-JP" altLang="en-US" dirty="0">
                <a:solidFill>
                  <a:prstClr val="black"/>
                </a:solidFill>
              </a:rPr>
              <a:t>の特徴を探る</a:t>
            </a:r>
            <a:endParaRPr lang="en-US" altLang="ja-JP" dirty="0">
              <a:solidFill>
                <a:prstClr val="black"/>
              </a:solidFill>
            </a:endParaRPr>
          </a:p>
          <a:p>
            <a:pPr marL="514350" lvl="0" indent="-514350">
              <a:buFont typeface="+mj-lt"/>
              <a:buAutoNum type="arabicPeriod"/>
            </a:pPr>
            <a:r>
              <a:rPr lang="ja-JP" altLang="en-US" dirty="0">
                <a:solidFill>
                  <a:prstClr val="black"/>
                </a:solidFill>
              </a:rPr>
              <a:t>試合終了時に評価するものに勝敗だけでなく領地の広さも加えてみる</a:t>
            </a:r>
          </a:p>
          <a:p>
            <a:endParaRPr lang="en-US" altLang="ja-JP" sz="4400" dirty="0">
              <a:solidFill>
                <a:srgbClr val="FF0000"/>
              </a:solidFill>
            </a:endParaRPr>
          </a:p>
          <a:p>
            <a:r>
              <a:rPr lang="ja-JP" altLang="en-US" sz="4400" dirty="0"/>
              <a:t>　</a:t>
            </a:r>
          </a:p>
        </p:txBody>
      </p:sp>
    </p:spTree>
    <p:extLst>
      <p:ext uri="{BB962C8B-B14F-4D97-AF65-F5344CB8AC3E}">
        <p14:creationId xmlns:p14="http://schemas.microsoft.com/office/powerpoint/2010/main" val="3091036422"/>
      </p:ext>
    </p:extLst>
  </p:cSld>
  <p:clrMapOvr>
    <a:masterClrMapping/>
  </p:clrMapOvr>
  <p:transition spd="slow">
    <p:randomBar dir="ver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二人用</a:t>
            </a:r>
            <a:r>
              <a:rPr lang="en-US" altLang="ja-JP" dirty="0"/>
              <a:t>Flood-It</a:t>
            </a:r>
            <a:r>
              <a:rPr lang="ja-JP" altLang="en-US" dirty="0"/>
              <a:t>で</a:t>
            </a:r>
            <a:r>
              <a:rPr kumimoji="1" lang="ja-JP" altLang="en-US" dirty="0"/>
              <a:t>考えられる戦略</a:t>
            </a:r>
          </a:p>
        </p:txBody>
      </p:sp>
      <p:sp>
        <p:nvSpPr>
          <p:cNvPr id="3" name="コンテンツ プレースホルダー 2"/>
          <p:cNvSpPr>
            <a:spLocks noGrp="1"/>
          </p:cNvSpPr>
          <p:nvPr>
            <p:ph idx="1"/>
          </p:nvPr>
        </p:nvSpPr>
        <p:spPr>
          <a:xfrm>
            <a:off x="822959" y="758815"/>
            <a:ext cx="7543801" cy="1252865"/>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→相手の操作を邪魔するような色に自分の色を変更する</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71</a:t>
            </a:fld>
            <a:endParaRPr lang="ja-JP" altLang="en-US" dirty="0"/>
          </a:p>
        </p:txBody>
      </p:sp>
      <p:sp>
        <p:nvSpPr>
          <p:cNvPr id="33" name="正方形/長方形 32">
            <a:extLst>
              <a:ext uri="{FF2B5EF4-FFF2-40B4-BE49-F238E27FC236}">
                <a16:creationId xmlns="" xmlns:a16="http://schemas.microsoft.com/office/drawing/2014/main"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 xmlns:a16="http://schemas.microsoft.com/office/drawing/2014/main"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D1EBD104-AA18-4535-979C-52CEFDC6A8AF}"/>
              </a:ext>
            </a:extLst>
          </p:cNvPr>
          <p:cNvSpPr/>
          <p:nvPr/>
        </p:nvSpPr>
        <p:spPr>
          <a:xfrm>
            <a:off x="3193445" y="451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1AB01CD6-F44D-4187-9BA7-18B94F3AD8F7}"/>
              </a:ext>
            </a:extLst>
          </p:cNvPr>
          <p:cNvSpPr/>
          <p:nvPr/>
        </p:nvSpPr>
        <p:spPr>
          <a:xfrm>
            <a:off x="535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CBF73D18-F2B6-4281-A95C-1CD96B11D5F7}"/>
              </a:ext>
            </a:extLst>
          </p:cNvPr>
          <p:cNvSpPr/>
          <p:nvPr/>
        </p:nvSpPr>
        <p:spPr>
          <a:xfrm>
            <a:off x="463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1FB5DDD3-5B4F-4FB4-9767-A4B7A273FFA2}"/>
              </a:ext>
            </a:extLst>
          </p:cNvPr>
          <p:cNvSpPr/>
          <p:nvPr/>
        </p:nvSpPr>
        <p:spPr>
          <a:xfrm>
            <a:off x="391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74985EA1-D82E-4EE3-853F-2E7803433F69}"/>
              </a:ext>
            </a:extLst>
          </p:cNvPr>
          <p:cNvSpPr/>
          <p:nvPr/>
        </p:nvSpPr>
        <p:spPr>
          <a:xfrm>
            <a:off x="3913445" y="595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角丸四角形吹き出し 37">
            <a:extLst>
              <a:ext uri="{FF2B5EF4-FFF2-40B4-BE49-F238E27FC236}">
                <a16:creationId xmlns="" xmlns:a16="http://schemas.microsoft.com/office/drawing/2014/main" id="{7BE19FD7-B52D-4CDA-9A36-3D57A2E99450}"/>
              </a:ext>
            </a:extLst>
          </p:cNvPr>
          <p:cNvSpPr/>
          <p:nvPr/>
        </p:nvSpPr>
        <p:spPr>
          <a:xfrm>
            <a:off x="6793445" y="5053884"/>
            <a:ext cx="1976845" cy="1328821"/>
          </a:xfrm>
          <a:prstGeom prst="wedgeRoundRectCallout">
            <a:avLst>
              <a:gd name="adj1" fmla="val -24462"/>
              <a:gd name="adj2" fmla="val -46318"/>
              <a:gd name="adj3" fmla="val 16667"/>
            </a:avLst>
          </a:prstGeom>
          <a:noFill/>
          <a:ln w="571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自分：先手</a:t>
            </a:r>
            <a:endParaRPr lang="en-US" altLang="ja-JP" sz="2400" dirty="0">
              <a:solidFill>
                <a:schemeClr val="tx1"/>
              </a:solidFill>
            </a:endParaRPr>
          </a:p>
          <a:p>
            <a:r>
              <a:rPr lang="ja-JP" altLang="en-US" sz="2400" dirty="0">
                <a:solidFill>
                  <a:schemeClr val="tx1"/>
                </a:solidFill>
              </a:rPr>
              <a:t>相手：後手</a:t>
            </a:r>
            <a:endParaRPr lang="en-US" altLang="ja-JP" sz="2400" dirty="0">
              <a:solidFill>
                <a:schemeClr val="tx1"/>
              </a:solidFill>
            </a:endParaRPr>
          </a:p>
          <a:p>
            <a:r>
              <a:rPr lang="ja-JP" altLang="en-US" sz="2400" dirty="0">
                <a:solidFill>
                  <a:schemeClr val="tx1"/>
                </a:solidFill>
              </a:rPr>
              <a:t>とする</a:t>
            </a:r>
            <a:endParaRPr lang="en-US" altLang="ja-JP" sz="2400" dirty="0">
              <a:solidFill>
                <a:schemeClr val="tx1"/>
              </a:solidFill>
            </a:endParaRPr>
          </a:p>
        </p:txBody>
      </p:sp>
    </p:spTree>
    <p:extLst>
      <p:ext uri="{BB962C8B-B14F-4D97-AF65-F5344CB8AC3E}">
        <p14:creationId xmlns:p14="http://schemas.microsoft.com/office/powerpoint/2010/main" val="320071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2000" fill="hold"/>
                                        <p:tgtEl>
                                          <p:spTgt spid="33"/>
                                        </p:tgtEl>
                                        <p:attrNameLst>
                                          <p:attrName>fillcolor</p:attrName>
                                        </p:attrNameLst>
                                      </p:cBhvr>
                                      <p:to>
                                        <a:srgbClr val="FFFF00"/>
                                      </p:to>
                                    </p:animClr>
                                    <p:set>
                                      <p:cBhvr>
                                        <p:cTn id="12" dur="2000" fill="hold"/>
                                        <p:tgtEl>
                                          <p:spTgt spid="33"/>
                                        </p:tgtEl>
                                        <p:attrNameLst>
                                          <p:attrName>fill.type</p:attrName>
                                        </p:attrNameLst>
                                      </p:cBhvr>
                                      <p:to>
                                        <p:strVal val="solid"/>
                                      </p:to>
                                    </p:set>
                                    <p:set>
                                      <p:cBhvr>
                                        <p:cTn id="13" dur="2000" fill="hold"/>
                                        <p:tgtEl>
                                          <p:spTgt spid="33"/>
                                        </p:tgtEl>
                                        <p:attrNameLst>
                                          <p:attrName>fill.on</p:attrName>
                                        </p:attrNameLst>
                                      </p:cBhvr>
                                      <p:to>
                                        <p:strVal val="true"/>
                                      </p:to>
                                    </p:set>
                                  </p:childTnLst>
                                </p:cTn>
                              </p:par>
                              <p:par>
                                <p:cTn id="14" presetID="1" presetClass="emph" presetSubtype="2" fill="hold" nodeType="withEffect">
                                  <p:stCondLst>
                                    <p:cond delay="0"/>
                                  </p:stCondLst>
                                  <p:childTnLst>
                                    <p:animClr clrSpc="rgb" dir="cw">
                                      <p:cBhvr>
                                        <p:cTn id="15" dur="2000" fill="hold"/>
                                        <p:tgtEl>
                                          <p:spTgt spid="38"/>
                                        </p:tgtEl>
                                        <p:attrNameLst>
                                          <p:attrName>fillcolor</p:attrName>
                                        </p:attrNameLst>
                                      </p:cBhvr>
                                      <p:to>
                                        <a:srgbClr val="FFFF00"/>
                                      </p:to>
                                    </p:animClr>
                                    <p:set>
                                      <p:cBhvr>
                                        <p:cTn id="16" dur="2000" fill="hold"/>
                                        <p:tgtEl>
                                          <p:spTgt spid="38"/>
                                        </p:tgtEl>
                                        <p:attrNameLst>
                                          <p:attrName>fill.type</p:attrName>
                                        </p:attrNameLst>
                                      </p:cBhvr>
                                      <p:to>
                                        <p:strVal val="solid"/>
                                      </p:to>
                                    </p:set>
                                    <p:set>
                                      <p:cBhvr>
                                        <p:cTn id="17" dur="2000" fill="hold"/>
                                        <p:tgtEl>
                                          <p:spTgt spid="38"/>
                                        </p:tgtEl>
                                        <p:attrNameLst>
                                          <p:attrName>fill.on</p:attrName>
                                        </p:attrNameLst>
                                      </p:cBhvr>
                                      <p:to>
                                        <p:strVal val="true"/>
                                      </p:to>
                                    </p:set>
                                  </p:childTnLst>
                                </p:cTn>
                              </p:par>
                              <p:par>
                                <p:cTn id="18" presetID="1" presetClass="emph" presetSubtype="2" fill="hold" nodeType="withEffect">
                                  <p:stCondLst>
                                    <p:cond delay="0"/>
                                  </p:stCondLst>
                                  <p:childTnLst>
                                    <p:animClr clrSpc="rgb" dir="cw">
                                      <p:cBhvr>
                                        <p:cTn id="19" dur="2000" fill="hold"/>
                                        <p:tgtEl>
                                          <p:spTgt spid="43"/>
                                        </p:tgtEl>
                                        <p:attrNameLst>
                                          <p:attrName>fillcolor</p:attrName>
                                        </p:attrNameLst>
                                      </p:cBhvr>
                                      <p:to>
                                        <a:srgbClr val="FFFF00"/>
                                      </p:to>
                                    </p:animClr>
                                    <p:set>
                                      <p:cBhvr>
                                        <p:cTn id="20" dur="2000" fill="hold"/>
                                        <p:tgtEl>
                                          <p:spTgt spid="43"/>
                                        </p:tgtEl>
                                        <p:attrNameLst>
                                          <p:attrName>fill.type</p:attrName>
                                        </p:attrNameLst>
                                      </p:cBhvr>
                                      <p:to>
                                        <p:strVal val="solid"/>
                                      </p:to>
                                    </p:set>
                                    <p:set>
                                      <p:cBhvr>
                                        <p:cTn id="21" dur="2000" fill="hold"/>
                                        <p:tgtEl>
                                          <p:spTgt spid="43"/>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 presetClass="emph" presetSubtype="2" fill="hold" nodeType="clickEffect">
                                  <p:stCondLst>
                                    <p:cond delay="0"/>
                                  </p:stCondLst>
                                  <p:childTnLst>
                                    <p:animClr clrSpc="rgb" dir="cw">
                                      <p:cBhvr>
                                        <p:cTn id="25" dur="2000" fill="hold"/>
                                        <p:tgtEl>
                                          <p:spTgt spid="55"/>
                                        </p:tgtEl>
                                        <p:attrNameLst>
                                          <p:attrName>fillcolor</p:attrName>
                                        </p:attrNameLst>
                                      </p:cBhvr>
                                      <p:to>
                                        <a:srgbClr val="7030A0"/>
                                      </p:to>
                                    </p:animClr>
                                    <p:set>
                                      <p:cBhvr>
                                        <p:cTn id="26" dur="2000" fill="hold"/>
                                        <p:tgtEl>
                                          <p:spTgt spid="55"/>
                                        </p:tgtEl>
                                        <p:attrNameLst>
                                          <p:attrName>fill.type</p:attrName>
                                        </p:attrNameLst>
                                      </p:cBhvr>
                                      <p:to>
                                        <p:strVal val="solid"/>
                                      </p:to>
                                    </p:set>
                                    <p:set>
                                      <p:cBhvr>
                                        <p:cTn id="27" dur="2000" fill="hold"/>
                                        <p:tgtEl>
                                          <p:spTgt spid="55"/>
                                        </p:tgtEl>
                                        <p:attrNameLst>
                                          <p:attrName>fill.on</p:attrName>
                                        </p:attrNameLst>
                                      </p:cBhvr>
                                      <p:to>
                                        <p:strVal val="true"/>
                                      </p:to>
                                    </p:set>
                                  </p:childTnLst>
                                </p:cTn>
                              </p:par>
                              <p:par>
                                <p:cTn id="28" presetID="1" presetClass="emph" presetSubtype="2" fill="hold" nodeType="withEffect">
                                  <p:stCondLst>
                                    <p:cond delay="0"/>
                                  </p:stCondLst>
                                  <p:childTnLst>
                                    <p:animClr clrSpc="rgb" dir="cw">
                                      <p:cBhvr>
                                        <p:cTn id="29" dur="2000" fill="hold"/>
                                        <p:tgtEl>
                                          <p:spTgt spid="56"/>
                                        </p:tgtEl>
                                        <p:attrNameLst>
                                          <p:attrName>fillcolor</p:attrName>
                                        </p:attrNameLst>
                                      </p:cBhvr>
                                      <p:to>
                                        <a:srgbClr val="7030A0"/>
                                      </p:to>
                                    </p:animClr>
                                    <p:set>
                                      <p:cBhvr>
                                        <p:cTn id="30" dur="2000" fill="hold"/>
                                        <p:tgtEl>
                                          <p:spTgt spid="56"/>
                                        </p:tgtEl>
                                        <p:attrNameLst>
                                          <p:attrName>fill.type</p:attrName>
                                        </p:attrNameLst>
                                      </p:cBhvr>
                                      <p:to>
                                        <p:strVal val="solid"/>
                                      </p:to>
                                    </p:set>
                                    <p:set>
                                      <p:cBhvr>
                                        <p:cTn id="31" dur="2000" fill="hold"/>
                                        <p:tgtEl>
                                          <p:spTgt spid="5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二人用</a:t>
            </a:r>
            <a:r>
              <a:rPr lang="en-US" altLang="ja-JP" dirty="0"/>
              <a:t>Flood-It</a:t>
            </a:r>
            <a:r>
              <a:rPr lang="ja-JP" altLang="en-US" dirty="0"/>
              <a:t>で</a:t>
            </a:r>
            <a:r>
              <a:rPr kumimoji="1" lang="ja-JP" altLang="en-US" dirty="0"/>
              <a:t>考えられる戦略</a:t>
            </a:r>
          </a:p>
        </p:txBody>
      </p:sp>
      <p:sp>
        <p:nvSpPr>
          <p:cNvPr id="3" name="コンテンツ プレースホルダー 2"/>
          <p:cNvSpPr>
            <a:spLocks noGrp="1"/>
          </p:cNvSpPr>
          <p:nvPr>
            <p:ph idx="1"/>
          </p:nvPr>
        </p:nvSpPr>
        <p:spPr>
          <a:xfrm>
            <a:off x="822959" y="758815"/>
            <a:ext cx="7543801" cy="2312189"/>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→相手の操作を邪魔するような色に自分の色を変更する</a:t>
            </a:r>
            <a:endParaRPr lang="en-US" altLang="ja-JP" dirty="0"/>
          </a:p>
          <a:p>
            <a:r>
              <a:rPr kumimoji="1" lang="ja-JP" altLang="en-US" dirty="0"/>
              <a:t>このように囲んでしまえば相手にとられなくなる</a:t>
            </a:r>
            <a:endParaRPr kumimoji="1" lang="en-US" altLang="ja-JP" dirty="0"/>
          </a:p>
          <a:p>
            <a:r>
              <a:rPr kumimoji="1" lang="ja-JP" altLang="en-US" dirty="0"/>
              <a:t>　→マスを広く囲むことを狙う</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72</a:t>
            </a:fld>
            <a:endParaRPr lang="ja-JP" altLang="en-US" dirty="0"/>
          </a:p>
        </p:txBody>
      </p:sp>
      <p:grpSp>
        <p:nvGrpSpPr>
          <p:cNvPr id="9" name="グループ化 8"/>
          <p:cNvGrpSpPr/>
          <p:nvPr/>
        </p:nvGrpSpPr>
        <p:grpSpPr>
          <a:xfrm>
            <a:off x="2473445" y="3071004"/>
            <a:ext cx="3600000" cy="3600000"/>
            <a:chOff x="2473445" y="3071004"/>
            <a:chExt cx="3600000" cy="3600000"/>
          </a:xfrm>
        </p:grpSpPr>
        <p:sp>
          <p:nvSpPr>
            <p:cNvPr id="33" name="正方形/長方形 32">
              <a:extLst>
                <a:ext uri="{FF2B5EF4-FFF2-40B4-BE49-F238E27FC236}">
                  <a16:creationId xmlns="" xmlns:a16="http://schemas.microsoft.com/office/drawing/2014/main"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 xmlns:a16="http://schemas.microsoft.com/office/drawing/2014/main"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D1EBD104-AA18-4535-979C-52CEFDC6A8AF}"/>
                </a:ext>
              </a:extLst>
            </p:cNvPr>
            <p:cNvSpPr/>
            <p:nvPr/>
          </p:nvSpPr>
          <p:spPr>
            <a:xfrm>
              <a:off x="319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1AB01CD6-F44D-4187-9BA7-18B94F3AD8F7}"/>
                </a:ext>
              </a:extLst>
            </p:cNvPr>
            <p:cNvSpPr/>
            <p:nvPr/>
          </p:nvSpPr>
          <p:spPr>
            <a:xfrm>
              <a:off x="535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CBF73D18-F2B6-4281-A95C-1CD96B11D5F7}"/>
                </a:ext>
              </a:extLst>
            </p:cNvPr>
            <p:cNvSpPr/>
            <p:nvPr/>
          </p:nvSpPr>
          <p:spPr>
            <a:xfrm>
              <a:off x="463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1FB5DDD3-5B4F-4FB4-9767-A4B7A273FFA2}"/>
                </a:ext>
              </a:extLst>
            </p:cNvPr>
            <p:cNvSpPr/>
            <p:nvPr/>
          </p:nvSpPr>
          <p:spPr>
            <a:xfrm>
              <a:off x="391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74985EA1-D82E-4EE3-853F-2E7803433F69}"/>
                </a:ext>
              </a:extLst>
            </p:cNvPr>
            <p:cNvSpPr/>
            <p:nvPr/>
          </p:nvSpPr>
          <p:spPr>
            <a:xfrm>
              <a:off x="391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角丸四角形 6"/>
          <p:cNvSpPr/>
          <p:nvPr/>
        </p:nvSpPr>
        <p:spPr>
          <a:xfrm>
            <a:off x="3008946" y="2924317"/>
            <a:ext cx="3171825" cy="1685925"/>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p:cNvGrpSpPr/>
          <p:nvPr/>
        </p:nvGrpSpPr>
        <p:grpSpPr>
          <a:xfrm>
            <a:off x="3192112" y="3071004"/>
            <a:ext cx="2880000" cy="1440000"/>
            <a:chOff x="5709860" y="4151004"/>
            <a:chExt cx="2880000" cy="1440000"/>
          </a:xfrm>
        </p:grpSpPr>
        <p:sp>
          <p:nvSpPr>
            <p:cNvPr id="66" name="正方形/長方形 65">
              <a:extLst>
                <a:ext uri="{FF2B5EF4-FFF2-40B4-BE49-F238E27FC236}">
                  <a16:creationId xmlns="" xmlns:a16="http://schemas.microsoft.com/office/drawing/2014/main" id="{CD521F5F-D75B-4AF3-B6AF-D6CA86845356}"/>
                </a:ext>
              </a:extLst>
            </p:cNvPr>
            <p:cNvSpPr/>
            <p:nvPr/>
          </p:nvSpPr>
          <p:spPr>
            <a:xfrm>
              <a:off x="570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 xmlns:a16="http://schemas.microsoft.com/office/drawing/2014/main" id="{3410F02A-845A-414B-9AAC-15598C45C2E8}"/>
                </a:ext>
              </a:extLst>
            </p:cNvPr>
            <p:cNvSpPr/>
            <p:nvPr/>
          </p:nvSpPr>
          <p:spPr>
            <a:xfrm>
              <a:off x="786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 xmlns:a16="http://schemas.microsoft.com/office/drawing/2014/main" id="{96505B4F-A7EF-4149-BEFD-A3B1BA7938B5}"/>
                </a:ext>
              </a:extLst>
            </p:cNvPr>
            <p:cNvSpPr/>
            <p:nvPr/>
          </p:nvSpPr>
          <p:spPr>
            <a:xfrm>
              <a:off x="714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 xmlns:a16="http://schemas.microsoft.com/office/drawing/2014/main" id="{34C4236F-AFE9-4D05-AF28-3FA2D0652688}"/>
                </a:ext>
              </a:extLst>
            </p:cNvPr>
            <p:cNvSpPr/>
            <p:nvPr/>
          </p:nvSpPr>
          <p:spPr>
            <a:xfrm>
              <a:off x="642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 xmlns:a16="http://schemas.microsoft.com/office/drawing/2014/main" id="{5CF71AC9-83E0-4060-9C0F-FBA4BBB6640E}"/>
                </a:ext>
              </a:extLst>
            </p:cNvPr>
            <p:cNvSpPr/>
            <p:nvPr/>
          </p:nvSpPr>
          <p:spPr>
            <a:xfrm>
              <a:off x="570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 xmlns:a16="http://schemas.microsoft.com/office/drawing/2014/main" id="{CAC6BD0A-9B6D-422F-96B1-933EBA017827}"/>
                </a:ext>
              </a:extLst>
            </p:cNvPr>
            <p:cNvSpPr/>
            <p:nvPr/>
          </p:nvSpPr>
          <p:spPr>
            <a:xfrm>
              <a:off x="786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 xmlns:a16="http://schemas.microsoft.com/office/drawing/2014/main" id="{843509D8-D683-4635-9A3F-A547788F388B}"/>
                </a:ext>
              </a:extLst>
            </p:cNvPr>
            <p:cNvSpPr/>
            <p:nvPr/>
          </p:nvSpPr>
          <p:spPr>
            <a:xfrm>
              <a:off x="714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 xmlns:a16="http://schemas.microsoft.com/office/drawing/2014/main" id="{54594830-ABB2-40B8-A701-ADDFA2F9FA9A}"/>
                </a:ext>
              </a:extLst>
            </p:cNvPr>
            <p:cNvSpPr/>
            <p:nvPr/>
          </p:nvSpPr>
          <p:spPr>
            <a:xfrm>
              <a:off x="642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58" name="角丸四角形吹き出し 37">
            <a:extLst>
              <a:ext uri="{FF2B5EF4-FFF2-40B4-BE49-F238E27FC236}">
                <a16:creationId xmlns="" xmlns:a16="http://schemas.microsoft.com/office/drawing/2014/main" id="{01A7C8BE-C820-485A-8A9A-009D7070027B}"/>
              </a:ext>
            </a:extLst>
          </p:cNvPr>
          <p:cNvSpPr/>
          <p:nvPr/>
        </p:nvSpPr>
        <p:spPr>
          <a:xfrm>
            <a:off x="6793445" y="5053884"/>
            <a:ext cx="1976845" cy="1328821"/>
          </a:xfrm>
          <a:prstGeom prst="wedgeRoundRectCallout">
            <a:avLst>
              <a:gd name="adj1" fmla="val -24462"/>
              <a:gd name="adj2" fmla="val -46318"/>
              <a:gd name="adj3" fmla="val 16667"/>
            </a:avLst>
          </a:prstGeom>
          <a:noFill/>
          <a:ln w="571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自分：先手</a:t>
            </a:r>
            <a:endParaRPr lang="en-US" altLang="ja-JP" sz="2400" dirty="0">
              <a:solidFill>
                <a:schemeClr val="tx1"/>
              </a:solidFill>
            </a:endParaRPr>
          </a:p>
          <a:p>
            <a:r>
              <a:rPr lang="ja-JP" altLang="en-US" sz="2400" dirty="0">
                <a:solidFill>
                  <a:schemeClr val="tx1"/>
                </a:solidFill>
              </a:rPr>
              <a:t>相手：後手</a:t>
            </a:r>
            <a:endParaRPr lang="en-US" altLang="ja-JP" sz="2400" dirty="0">
              <a:solidFill>
                <a:schemeClr val="tx1"/>
              </a:solidFill>
            </a:endParaRPr>
          </a:p>
          <a:p>
            <a:r>
              <a:rPr lang="ja-JP" altLang="en-US" sz="2400" dirty="0">
                <a:solidFill>
                  <a:schemeClr val="tx1"/>
                </a:solidFill>
              </a:rPr>
              <a:t>とする</a:t>
            </a:r>
            <a:endParaRPr lang="en-US" altLang="ja-JP" sz="2400" dirty="0">
              <a:solidFill>
                <a:schemeClr val="tx1"/>
              </a:solidFill>
            </a:endParaRPr>
          </a:p>
        </p:txBody>
      </p:sp>
    </p:spTree>
    <p:extLst>
      <p:ext uri="{BB962C8B-B14F-4D97-AF65-F5344CB8AC3E}">
        <p14:creationId xmlns:p14="http://schemas.microsoft.com/office/powerpoint/2010/main" val="407777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3B60B3A8-6B87-47A6-BC33-1DFA53D61812}"/>
              </a:ext>
            </a:extLst>
          </p:cNvPr>
          <p:cNvSpPr>
            <a:spLocks noGrp="1"/>
          </p:cNvSpPr>
          <p:nvPr>
            <p:ph type="title"/>
          </p:nvPr>
        </p:nvSpPr>
        <p:spPr/>
        <p:txBody>
          <a:bodyPr/>
          <a:lstStyle/>
          <a:p>
            <a:r>
              <a:rPr kumimoji="1" lang="ja-JP" altLang="en-US" dirty="0" smtClean="0"/>
              <a:t>追加ルールの</a:t>
            </a:r>
            <a:r>
              <a:rPr kumimoji="1" lang="ja-JP" altLang="en-US" dirty="0"/>
              <a:t>動機</a:t>
            </a:r>
          </a:p>
        </p:txBody>
      </p:sp>
      <p:sp>
        <p:nvSpPr>
          <p:cNvPr id="4" name="スライド番号プレースホルダー 3">
            <a:extLst>
              <a:ext uri="{FF2B5EF4-FFF2-40B4-BE49-F238E27FC236}">
                <a16:creationId xmlns="" xmlns:a16="http://schemas.microsoft.com/office/drawing/2014/main" id="{505D511B-ED09-4C3B-A1EE-54F9447A53EA}"/>
              </a:ext>
            </a:extLst>
          </p:cNvPr>
          <p:cNvSpPr>
            <a:spLocks noGrp="1"/>
          </p:cNvSpPr>
          <p:nvPr>
            <p:ph type="sldNum" sz="quarter" idx="4"/>
          </p:nvPr>
        </p:nvSpPr>
        <p:spPr/>
        <p:txBody>
          <a:bodyPr/>
          <a:lstStyle/>
          <a:p>
            <a:fld id="{06866E33-5310-403C-85EB-90D9101399C4}" type="slidenum">
              <a:rPr lang="ja-JP" altLang="en-US" smtClean="0"/>
              <a:pPr/>
              <a:t>73</a:t>
            </a:fld>
            <a:endParaRPr lang="ja-JP" altLang="en-US" dirty="0"/>
          </a:p>
        </p:txBody>
      </p:sp>
      <p:sp>
        <p:nvSpPr>
          <p:cNvPr id="5" name="フローチャート: 結合子 4">
            <a:extLst>
              <a:ext uri="{FF2B5EF4-FFF2-40B4-BE49-F238E27FC236}">
                <a16:creationId xmlns="" xmlns:a16="http://schemas.microsoft.com/office/drawing/2014/main"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 xmlns:a16="http://schemas.microsoft.com/office/drawing/2014/main" id="{AAC7B617-5103-4C1A-A260-97F0ACF19D2F}"/>
              </a:ext>
            </a:extLst>
          </p:cNvPr>
          <p:cNvSpPr/>
          <p:nvPr/>
        </p:nvSpPr>
        <p:spPr>
          <a:xfrm>
            <a:off x="1722058"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 xmlns:a16="http://schemas.microsoft.com/office/drawing/2014/main"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 xmlns:a16="http://schemas.microsoft.com/office/drawing/2014/main"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 xmlns:a16="http://schemas.microsoft.com/office/drawing/2014/main"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 xmlns:a16="http://schemas.microsoft.com/office/drawing/2014/main"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 xmlns:a16="http://schemas.microsoft.com/office/drawing/2014/main"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 xmlns:a16="http://schemas.microsoft.com/office/drawing/2014/main" id="{BD7070AE-F327-45F5-A1B7-C750372FF7B7}"/>
              </a:ext>
            </a:extLst>
          </p:cNvPr>
          <p:cNvCxnSpPr>
            <a:cxnSpLocks/>
            <a:stCxn id="5" idx="6"/>
            <a:endCxn id="6" idx="2"/>
          </p:cNvCxnSpPr>
          <p:nvPr/>
        </p:nvCxnSpPr>
        <p:spPr>
          <a:xfrm flipV="1">
            <a:off x="1382218" y="3884944"/>
            <a:ext cx="339840" cy="422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 xmlns:a16="http://schemas.microsoft.com/office/drawing/2014/main" id="{2008B876-7BDE-45DA-87B2-6D88902E73E7}"/>
              </a:ext>
            </a:extLst>
          </p:cNvPr>
          <p:cNvCxnSpPr>
            <a:cxnSpLocks/>
            <a:stCxn id="6" idx="6"/>
            <a:endCxn id="7" idx="2"/>
          </p:cNvCxnSpPr>
          <p:nvPr/>
        </p:nvCxnSpPr>
        <p:spPr>
          <a:xfrm>
            <a:off x="2442058" y="3884944"/>
            <a:ext cx="530737"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 xmlns:a16="http://schemas.microsoft.com/office/drawing/2014/main"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 xmlns:a16="http://schemas.microsoft.com/office/drawing/2014/main"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 xmlns:a16="http://schemas.microsoft.com/office/drawing/2014/main"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 xmlns:a16="http://schemas.microsoft.com/office/drawing/2014/main"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1" name="正方形/長方形 30">
            <a:extLst>
              <a:ext uri="{FF2B5EF4-FFF2-40B4-BE49-F238E27FC236}">
                <a16:creationId xmlns="" xmlns:a16="http://schemas.microsoft.com/office/drawing/2014/main" id="{18BA09D6-E4A3-473A-9D5D-EFD11BBABE41}"/>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32" name="正方形/長方形 31">
            <a:extLst>
              <a:ext uri="{FF2B5EF4-FFF2-40B4-BE49-F238E27FC236}">
                <a16:creationId xmlns="" xmlns:a16="http://schemas.microsoft.com/office/drawing/2014/main" id="{A1F7F09B-E02E-4CCC-88E8-01D842CA344B}"/>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
        <p:nvSpPr>
          <p:cNvPr id="39" name="コンテンツ プレースホルダー 2">
            <a:extLst>
              <a:ext uri="{FF2B5EF4-FFF2-40B4-BE49-F238E27FC236}">
                <a16:creationId xmlns="" xmlns:a16="http://schemas.microsoft.com/office/drawing/2014/main" id="{788C8489-62CA-45F2-9CC0-FDEFEE68C6A6}"/>
              </a:ext>
            </a:extLst>
          </p:cNvPr>
          <p:cNvSpPr>
            <a:spLocks noGrp="1"/>
          </p:cNvSpPr>
          <p:nvPr>
            <p:ph idx="1"/>
          </p:nvPr>
        </p:nvSpPr>
        <p:spPr>
          <a:xfrm>
            <a:off x="822959" y="758815"/>
            <a:ext cx="7543801" cy="613157"/>
          </a:xfrm>
        </p:spPr>
        <p:txBody>
          <a:bodyPr/>
          <a:lstStyle/>
          <a:p>
            <a:r>
              <a:rPr lang="ja-JP" altLang="en-US" dirty="0"/>
              <a:t>先手が先に領地を増やしたとする</a:t>
            </a:r>
            <a:endParaRPr kumimoji="1" lang="en-US" altLang="ja-JP" dirty="0"/>
          </a:p>
        </p:txBody>
      </p:sp>
      <p:sp>
        <p:nvSpPr>
          <p:cNvPr id="22" name="コンテンツ プレースホルダー 2">
            <a:extLst>
              <a:ext uri="{FF2B5EF4-FFF2-40B4-BE49-F238E27FC236}">
                <a16:creationId xmlns="" xmlns:a16="http://schemas.microsoft.com/office/drawing/2014/main" id="{45E1D49E-ACE1-41B4-918B-5EB1ED23A60C}"/>
              </a:ext>
            </a:extLst>
          </p:cNvPr>
          <p:cNvSpPr txBox="1">
            <a:spLocks/>
          </p:cNvSpPr>
          <p:nvPr/>
        </p:nvSpPr>
        <p:spPr>
          <a:xfrm>
            <a:off x="6370812" y="753389"/>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先手の負け</a:t>
            </a:r>
            <a:endParaRPr lang="en-US" altLang="ja-JP" dirty="0"/>
          </a:p>
        </p:txBody>
      </p:sp>
      <p:sp>
        <p:nvSpPr>
          <p:cNvPr id="24" name="コンテンツ プレースホルダー 2">
            <a:extLst>
              <a:ext uri="{FF2B5EF4-FFF2-40B4-BE49-F238E27FC236}">
                <a16:creationId xmlns="" xmlns:a16="http://schemas.microsoft.com/office/drawing/2014/main" id="{F3EF70DA-0779-401E-BD6A-205960B047C3}"/>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Tree>
    <p:extLst>
      <p:ext uri="{BB962C8B-B14F-4D97-AF65-F5344CB8AC3E}">
        <p14:creationId xmlns:p14="http://schemas.microsoft.com/office/powerpoint/2010/main" val="69477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5"/>
                                        </p:tgtEl>
                                        <p:attrNameLst>
                                          <p:attrName>fillcolor</p:attrName>
                                        </p:attrNameLst>
                                      </p:cBhvr>
                                      <p:to>
                                        <a:srgbClr val="00B0F0"/>
                                      </p:to>
                                    </p:animClr>
                                    <p:set>
                                      <p:cBhvr>
                                        <p:cTn id="7" dur="1000" fill="hold"/>
                                        <p:tgtEl>
                                          <p:spTgt spid="5"/>
                                        </p:tgtEl>
                                        <p:attrNameLst>
                                          <p:attrName>fill.type</p:attrName>
                                        </p:attrNameLst>
                                      </p:cBhvr>
                                      <p:to>
                                        <p:strVal val="solid"/>
                                      </p:to>
                                    </p:set>
                                    <p:set>
                                      <p:cBhvr>
                                        <p:cTn id="8" dur="1000" fill="hold"/>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11"/>
                                        </p:tgtEl>
                                        <p:attrNameLst>
                                          <p:attrName>fillcolor</p:attrName>
                                        </p:attrNameLst>
                                      </p:cBhvr>
                                      <p:to>
                                        <a:srgbClr val="00B050"/>
                                      </p:to>
                                    </p:animClr>
                                    <p:set>
                                      <p:cBhvr>
                                        <p:cTn id="13" dur="1000" fill="hold"/>
                                        <p:tgtEl>
                                          <p:spTgt spid="11"/>
                                        </p:tgtEl>
                                        <p:attrNameLst>
                                          <p:attrName>fill.type</p:attrName>
                                        </p:attrNameLst>
                                      </p:cBhvr>
                                      <p:to>
                                        <p:strVal val="solid"/>
                                      </p:to>
                                    </p:set>
                                    <p:set>
                                      <p:cBhvr>
                                        <p:cTn id="14" dur="1000" fill="hold"/>
                                        <p:tgtEl>
                                          <p:spTgt spid="11"/>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5"/>
                                        </p:tgtEl>
                                        <p:attrNameLst>
                                          <p:attrName>fillcolor</p:attrName>
                                        </p:attrNameLst>
                                      </p:cBhvr>
                                      <p:to>
                                        <a:srgbClr val="FF0000"/>
                                      </p:to>
                                    </p:animClr>
                                    <p:set>
                                      <p:cBhvr>
                                        <p:cTn id="19" dur="1000" fill="hold"/>
                                        <p:tgtEl>
                                          <p:spTgt spid="5"/>
                                        </p:tgtEl>
                                        <p:attrNameLst>
                                          <p:attrName>fill.type</p:attrName>
                                        </p:attrNameLst>
                                      </p:cBhvr>
                                      <p:to>
                                        <p:strVal val="solid"/>
                                      </p:to>
                                    </p:set>
                                    <p:set>
                                      <p:cBhvr>
                                        <p:cTn id="20" dur="1000" fill="hold"/>
                                        <p:tgtEl>
                                          <p:spTgt spid="5"/>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1000" fill="hold"/>
                                        <p:tgtEl>
                                          <p:spTgt spid="6"/>
                                        </p:tgtEl>
                                        <p:attrNameLst>
                                          <p:attrName>fillcolor</p:attrName>
                                        </p:attrNameLst>
                                      </p:cBhvr>
                                      <p:to>
                                        <a:srgbClr val="FF0000"/>
                                      </p:to>
                                    </p:animClr>
                                    <p:set>
                                      <p:cBhvr>
                                        <p:cTn id="23" dur="1000" fill="hold"/>
                                        <p:tgtEl>
                                          <p:spTgt spid="6"/>
                                        </p:tgtEl>
                                        <p:attrNameLst>
                                          <p:attrName>fill.type</p:attrName>
                                        </p:attrNameLst>
                                      </p:cBhvr>
                                      <p:to>
                                        <p:strVal val="solid"/>
                                      </p:to>
                                    </p:set>
                                    <p:set>
                                      <p:cBhvr>
                                        <p:cTn id="24" dur="1000" fill="hold"/>
                                        <p:tgtEl>
                                          <p:spTgt spid="6"/>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0" fill="hold"/>
                                        <p:tgtEl>
                                          <p:spTgt spid="13"/>
                                        </p:tgtEl>
                                        <p:attrNameLst>
                                          <p:attrName>fillcolor</p:attrName>
                                        </p:attrNameLst>
                                      </p:cBhvr>
                                      <p:to>
                                        <a:srgbClr val="FF0000"/>
                                      </p:to>
                                    </p:animClr>
                                    <p:set>
                                      <p:cBhvr>
                                        <p:cTn id="27" dur="1000" fill="hold"/>
                                        <p:tgtEl>
                                          <p:spTgt spid="13"/>
                                        </p:tgtEl>
                                        <p:attrNameLst>
                                          <p:attrName>fill.type</p:attrName>
                                        </p:attrNameLst>
                                      </p:cBhvr>
                                      <p:to>
                                        <p:strVal val="solid"/>
                                      </p:to>
                                    </p:set>
                                    <p:set>
                                      <p:cBhvr>
                                        <p:cTn id="28" dur="1000" fill="hold"/>
                                        <p:tgtEl>
                                          <p:spTgt spid="13"/>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0" fill="hold"/>
                                        <p:tgtEl>
                                          <p:spTgt spid="11"/>
                                        </p:tgtEl>
                                        <p:attrNameLst>
                                          <p:attrName>fillcolor</p:attrName>
                                        </p:attrNameLst>
                                      </p:cBhvr>
                                      <p:to>
                                        <a:srgbClr val="00B0F0"/>
                                      </p:to>
                                    </p:animClr>
                                    <p:set>
                                      <p:cBhvr>
                                        <p:cTn id="33" dur="1000" fill="hold"/>
                                        <p:tgtEl>
                                          <p:spTgt spid="11"/>
                                        </p:tgtEl>
                                        <p:attrNameLst>
                                          <p:attrName>fill.type</p:attrName>
                                        </p:attrNameLst>
                                      </p:cBhvr>
                                      <p:to>
                                        <p:strVal val="solid"/>
                                      </p:to>
                                    </p:set>
                                    <p:set>
                                      <p:cBhvr>
                                        <p:cTn id="34" dur="1000" fill="hold"/>
                                        <p:tgtEl>
                                          <p:spTgt spid="11"/>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10"/>
                                        </p:tgtEl>
                                        <p:attrNameLst>
                                          <p:attrName>fillcolor</p:attrName>
                                        </p:attrNameLst>
                                      </p:cBhvr>
                                      <p:to>
                                        <a:srgbClr val="00B0F0"/>
                                      </p:to>
                                    </p:animClr>
                                    <p:set>
                                      <p:cBhvr>
                                        <p:cTn id="37" dur="1000" fill="hold"/>
                                        <p:tgtEl>
                                          <p:spTgt spid="10"/>
                                        </p:tgtEl>
                                        <p:attrNameLst>
                                          <p:attrName>fill.type</p:attrName>
                                        </p:attrNameLst>
                                      </p:cBhvr>
                                      <p:to>
                                        <p:strVal val="solid"/>
                                      </p:to>
                                    </p:set>
                                    <p:set>
                                      <p:cBhvr>
                                        <p:cTn id="38" dur="1000" fill="hold"/>
                                        <p:tgtEl>
                                          <p:spTgt spid="10"/>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9"/>
                                        </p:tgtEl>
                                        <p:attrNameLst>
                                          <p:attrName>fillcolor</p:attrName>
                                        </p:attrNameLst>
                                      </p:cBhvr>
                                      <p:to>
                                        <a:srgbClr val="00B0F0"/>
                                      </p:to>
                                    </p:animClr>
                                    <p:set>
                                      <p:cBhvr>
                                        <p:cTn id="41" dur="1000" fill="hold"/>
                                        <p:tgtEl>
                                          <p:spTgt spid="29"/>
                                        </p:tgtEl>
                                        <p:attrNameLst>
                                          <p:attrName>fill.type</p:attrName>
                                        </p:attrNameLst>
                                      </p:cBhvr>
                                      <p:to>
                                        <p:strVal val="solid"/>
                                      </p:to>
                                    </p:set>
                                    <p:set>
                                      <p:cBhvr>
                                        <p:cTn id="42" dur="1000" fill="hold"/>
                                        <p:tgtEl>
                                          <p:spTgt spid="29"/>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1000" fill="hold"/>
                                        <p:tgtEl>
                                          <p:spTgt spid="5"/>
                                        </p:tgtEl>
                                        <p:attrNameLst>
                                          <p:attrName>fillcolor</p:attrName>
                                        </p:attrNameLst>
                                      </p:cBhvr>
                                      <p:to>
                                        <a:srgbClr val="00B050"/>
                                      </p:to>
                                    </p:animClr>
                                    <p:set>
                                      <p:cBhvr>
                                        <p:cTn id="47" dur="1000" fill="hold"/>
                                        <p:tgtEl>
                                          <p:spTgt spid="5"/>
                                        </p:tgtEl>
                                        <p:attrNameLst>
                                          <p:attrName>fill.type</p:attrName>
                                        </p:attrNameLst>
                                      </p:cBhvr>
                                      <p:to>
                                        <p:strVal val="solid"/>
                                      </p:to>
                                    </p:set>
                                    <p:set>
                                      <p:cBhvr>
                                        <p:cTn id="48" dur="1000" fill="hold"/>
                                        <p:tgtEl>
                                          <p:spTgt spid="5"/>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1000" fill="hold"/>
                                        <p:tgtEl>
                                          <p:spTgt spid="6"/>
                                        </p:tgtEl>
                                        <p:attrNameLst>
                                          <p:attrName>fillcolor</p:attrName>
                                        </p:attrNameLst>
                                      </p:cBhvr>
                                      <p:to>
                                        <a:srgbClr val="00B050"/>
                                      </p:to>
                                    </p:animClr>
                                    <p:set>
                                      <p:cBhvr>
                                        <p:cTn id="51" dur="1000" fill="hold"/>
                                        <p:tgtEl>
                                          <p:spTgt spid="6"/>
                                        </p:tgtEl>
                                        <p:attrNameLst>
                                          <p:attrName>fill.type</p:attrName>
                                        </p:attrNameLst>
                                      </p:cBhvr>
                                      <p:to>
                                        <p:strVal val="solid"/>
                                      </p:to>
                                    </p:set>
                                    <p:set>
                                      <p:cBhvr>
                                        <p:cTn id="52" dur="1000" fill="hold"/>
                                        <p:tgtEl>
                                          <p:spTgt spid="6"/>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00" fill="hold"/>
                                        <p:tgtEl>
                                          <p:spTgt spid="13"/>
                                        </p:tgtEl>
                                        <p:attrNameLst>
                                          <p:attrName>fillcolor</p:attrName>
                                        </p:attrNameLst>
                                      </p:cBhvr>
                                      <p:to>
                                        <a:srgbClr val="00B050"/>
                                      </p:to>
                                    </p:animClr>
                                    <p:set>
                                      <p:cBhvr>
                                        <p:cTn id="55" dur="1000" fill="hold"/>
                                        <p:tgtEl>
                                          <p:spTgt spid="13"/>
                                        </p:tgtEl>
                                        <p:attrNameLst>
                                          <p:attrName>fill.type</p:attrName>
                                        </p:attrNameLst>
                                      </p:cBhvr>
                                      <p:to>
                                        <p:strVal val="solid"/>
                                      </p:to>
                                    </p:set>
                                    <p:set>
                                      <p:cBhvr>
                                        <p:cTn id="56" dur="1000" fill="hold"/>
                                        <p:tgtEl>
                                          <p:spTgt spid="13"/>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1000" fill="hold"/>
                                        <p:tgtEl>
                                          <p:spTgt spid="11"/>
                                        </p:tgtEl>
                                        <p:attrNameLst>
                                          <p:attrName>fillcolor</p:attrName>
                                        </p:attrNameLst>
                                      </p:cBhvr>
                                      <p:to>
                                        <a:srgbClr val="FFFF00"/>
                                      </p:to>
                                    </p:animClr>
                                    <p:set>
                                      <p:cBhvr>
                                        <p:cTn id="61" dur="1000" fill="hold"/>
                                        <p:tgtEl>
                                          <p:spTgt spid="11"/>
                                        </p:tgtEl>
                                        <p:attrNameLst>
                                          <p:attrName>fill.type</p:attrName>
                                        </p:attrNameLst>
                                      </p:cBhvr>
                                      <p:to>
                                        <p:strVal val="solid"/>
                                      </p:to>
                                    </p:set>
                                    <p:set>
                                      <p:cBhvr>
                                        <p:cTn id="62" dur="1000" fill="hold"/>
                                        <p:tgtEl>
                                          <p:spTgt spid="11"/>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10"/>
                                        </p:tgtEl>
                                        <p:attrNameLst>
                                          <p:attrName>fillcolor</p:attrName>
                                        </p:attrNameLst>
                                      </p:cBhvr>
                                      <p:to>
                                        <a:srgbClr val="FFFF00"/>
                                      </p:to>
                                    </p:animClr>
                                    <p:set>
                                      <p:cBhvr>
                                        <p:cTn id="65" dur="1000" fill="hold"/>
                                        <p:tgtEl>
                                          <p:spTgt spid="10"/>
                                        </p:tgtEl>
                                        <p:attrNameLst>
                                          <p:attrName>fill.type</p:attrName>
                                        </p:attrNameLst>
                                      </p:cBhvr>
                                      <p:to>
                                        <p:strVal val="solid"/>
                                      </p:to>
                                    </p:set>
                                    <p:set>
                                      <p:cBhvr>
                                        <p:cTn id="66" dur="1000" fill="hold"/>
                                        <p:tgtEl>
                                          <p:spTgt spid="10"/>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1000" fill="hold"/>
                                        <p:tgtEl>
                                          <p:spTgt spid="29"/>
                                        </p:tgtEl>
                                        <p:attrNameLst>
                                          <p:attrName>fillcolor</p:attrName>
                                        </p:attrNameLst>
                                      </p:cBhvr>
                                      <p:to>
                                        <a:srgbClr val="FFFF00"/>
                                      </p:to>
                                    </p:animClr>
                                    <p:set>
                                      <p:cBhvr>
                                        <p:cTn id="69" dur="1000" fill="hold"/>
                                        <p:tgtEl>
                                          <p:spTgt spid="29"/>
                                        </p:tgtEl>
                                        <p:attrNameLst>
                                          <p:attrName>fill.type</p:attrName>
                                        </p:attrNameLst>
                                      </p:cBhvr>
                                      <p:to>
                                        <p:strVal val="solid"/>
                                      </p:to>
                                    </p:set>
                                    <p:set>
                                      <p:cBhvr>
                                        <p:cTn id="70" dur="1000" fill="hold"/>
                                        <p:tgtEl>
                                          <p:spTgt spid="29"/>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1000" fill="hold"/>
                                        <p:tgtEl>
                                          <p:spTgt spid="9"/>
                                        </p:tgtEl>
                                        <p:attrNameLst>
                                          <p:attrName>fillcolor</p:attrName>
                                        </p:attrNameLst>
                                      </p:cBhvr>
                                      <p:to>
                                        <a:srgbClr val="FFFF00"/>
                                      </p:to>
                                    </p:animClr>
                                    <p:set>
                                      <p:cBhvr>
                                        <p:cTn id="73" dur="1000" fill="hold"/>
                                        <p:tgtEl>
                                          <p:spTgt spid="9"/>
                                        </p:tgtEl>
                                        <p:attrNameLst>
                                          <p:attrName>fill.type</p:attrName>
                                        </p:attrNameLst>
                                      </p:cBhvr>
                                      <p:to>
                                        <p:strVal val="solid"/>
                                      </p:to>
                                    </p:set>
                                    <p:set>
                                      <p:cBhvr>
                                        <p:cTn id="74" dur="1000" fill="hold"/>
                                        <p:tgtEl>
                                          <p:spTgt spid="9"/>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1000" fill="hold"/>
                                        <p:tgtEl>
                                          <p:spTgt spid="26"/>
                                        </p:tgtEl>
                                        <p:attrNameLst>
                                          <p:attrName>fillcolor</p:attrName>
                                        </p:attrNameLst>
                                      </p:cBhvr>
                                      <p:to>
                                        <a:srgbClr val="FFFF00"/>
                                      </p:to>
                                    </p:animClr>
                                    <p:set>
                                      <p:cBhvr>
                                        <p:cTn id="77" dur="1000" fill="hold"/>
                                        <p:tgtEl>
                                          <p:spTgt spid="26"/>
                                        </p:tgtEl>
                                        <p:attrNameLst>
                                          <p:attrName>fill.type</p:attrName>
                                        </p:attrNameLst>
                                      </p:cBhvr>
                                      <p:to>
                                        <p:strVal val="solid"/>
                                      </p:to>
                                    </p:set>
                                    <p:set>
                                      <p:cBhvr>
                                        <p:cTn id="78" dur="1000" fill="hold"/>
                                        <p:tgtEl>
                                          <p:spTgt spid="26"/>
                                        </p:tgtEl>
                                        <p:attrNameLst>
                                          <p:attrName>fill.on</p:attrName>
                                        </p:attrNameLst>
                                      </p:cBhvr>
                                      <p:to>
                                        <p:strVal val="true"/>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fade">
                                      <p:cBhvr>
                                        <p:cTn id="8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3B60B3A8-6B87-47A6-BC33-1DFA53D61812}"/>
              </a:ext>
            </a:extLst>
          </p:cNvPr>
          <p:cNvSpPr>
            <a:spLocks noGrp="1"/>
          </p:cNvSpPr>
          <p:nvPr>
            <p:ph type="title"/>
          </p:nvPr>
        </p:nvSpPr>
        <p:spPr/>
        <p:txBody>
          <a:bodyPr/>
          <a:lstStyle/>
          <a:p>
            <a:r>
              <a:rPr kumimoji="1" lang="ja-JP" altLang="en-US" dirty="0" smtClean="0"/>
              <a:t>追加ルールの</a:t>
            </a:r>
            <a:r>
              <a:rPr kumimoji="1" lang="ja-JP" altLang="en-US" dirty="0"/>
              <a:t>動機</a:t>
            </a:r>
          </a:p>
        </p:txBody>
      </p:sp>
      <p:sp>
        <p:nvSpPr>
          <p:cNvPr id="4" name="スライド番号プレースホルダー 3">
            <a:extLst>
              <a:ext uri="{FF2B5EF4-FFF2-40B4-BE49-F238E27FC236}">
                <a16:creationId xmlns="" xmlns:a16="http://schemas.microsoft.com/office/drawing/2014/main" id="{505D511B-ED09-4C3B-A1EE-54F9447A53EA}"/>
              </a:ext>
            </a:extLst>
          </p:cNvPr>
          <p:cNvSpPr>
            <a:spLocks noGrp="1"/>
          </p:cNvSpPr>
          <p:nvPr>
            <p:ph type="sldNum" sz="quarter" idx="4"/>
          </p:nvPr>
        </p:nvSpPr>
        <p:spPr/>
        <p:txBody>
          <a:bodyPr/>
          <a:lstStyle/>
          <a:p>
            <a:fld id="{06866E33-5310-403C-85EB-90D9101399C4}" type="slidenum">
              <a:rPr lang="ja-JP" altLang="en-US" smtClean="0"/>
              <a:pPr/>
              <a:t>74</a:t>
            </a:fld>
            <a:endParaRPr lang="ja-JP" altLang="en-US" dirty="0"/>
          </a:p>
        </p:txBody>
      </p:sp>
      <p:sp>
        <p:nvSpPr>
          <p:cNvPr id="5" name="フローチャート: 結合子 4">
            <a:extLst>
              <a:ext uri="{FF2B5EF4-FFF2-40B4-BE49-F238E27FC236}">
                <a16:creationId xmlns="" xmlns:a16="http://schemas.microsoft.com/office/drawing/2014/main"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 xmlns:a16="http://schemas.microsoft.com/office/drawing/2014/main" id="{AAC7B617-5103-4C1A-A260-97F0ACF19D2F}"/>
              </a:ext>
            </a:extLst>
          </p:cNvPr>
          <p:cNvSpPr/>
          <p:nvPr/>
        </p:nvSpPr>
        <p:spPr>
          <a:xfrm>
            <a:off x="1722058"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 xmlns:a16="http://schemas.microsoft.com/office/drawing/2014/main"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 xmlns:a16="http://schemas.microsoft.com/office/drawing/2014/main"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 xmlns:a16="http://schemas.microsoft.com/office/drawing/2014/main"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 xmlns:a16="http://schemas.microsoft.com/office/drawing/2014/main"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 xmlns:a16="http://schemas.microsoft.com/office/drawing/2014/main"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 xmlns:a16="http://schemas.microsoft.com/office/drawing/2014/main" id="{BD7070AE-F327-45F5-A1B7-C750372FF7B7}"/>
              </a:ext>
            </a:extLst>
          </p:cNvPr>
          <p:cNvCxnSpPr>
            <a:cxnSpLocks/>
            <a:stCxn id="5" idx="6"/>
            <a:endCxn id="6" idx="2"/>
          </p:cNvCxnSpPr>
          <p:nvPr/>
        </p:nvCxnSpPr>
        <p:spPr>
          <a:xfrm flipV="1">
            <a:off x="1382218" y="3884944"/>
            <a:ext cx="339840" cy="422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 xmlns:a16="http://schemas.microsoft.com/office/drawing/2014/main" id="{2008B876-7BDE-45DA-87B2-6D88902E73E7}"/>
              </a:ext>
            </a:extLst>
          </p:cNvPr>
          <p:cNvCxnSpPr>
            <a:cxnSpLocks/>
            <a:stCxn id="6" idx="6"/>
            <a:endCxn id="7" idx="2"/>
          </p:cNvCxnSpPr>
          <p:nvPr/>
        </p:nvCxnSpPr>
        <p:spPr>
          <a:xfrm>
            <a:off x="2442058" y="3884944"/>
            <a:ext cx="530737"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 xmlns:a16="http://schemas.microsoft.com/office/drawing/2014/main"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 xmlns:a16="http://schemas.microsoft.com/office/drawing/2014/main"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 xmlns:a16="http://schemas.microsoft.com/office/drawing/2014/main"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 xmlns:a16="http://schemas.microsoft.com/office/drawing/2014/main"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 name="コンテンツ プレースホルダー 2">
            <a:extLst>
              <a:ext uri="{FF2B5EF4-FFF2-40B4-BE49-F238E27FC236}">
                <a16:creationId xmlns="" xmlns:a16="http://schemas.microsoft.com/office/drawing/2014/main" id="{788C8489-62CA-45F2-9CC0-FDEFEE68C6A6}"/>
              </a:ext>
            </a:extLst>
          </p:cNvPr>
          <p:cNvSpPr>
            <a:spLocks noGrp="1"/>
          </p:cNvSpPr>
          <p:nvPr>
            <p:ph idx="1"/>
          </p:nvPr>
        </p:nvSpPr>
        <p:spPr>
          <a:xfrm>
            <a:off x="822959" y="1403028"/>
            <a:ext cx="7543801" cy="613157"/>
          </a:xfrm>
        </p:spPr>
        <p:txBody>
          <a:bodyPr/>
          <a:lstStyle/>
          <a:p>
            <a:r>
              <a:rPr kumimoji="1" lang="ja-JP" altLang="en-US" dirty="0"/>
              <a:t>後手が先に領地を増やしたとする</a:t>
            </a:r>
            <a:endParaRPr kumimoji="1" lang="en-US" altLang="ja-JP" dirty="0"/>
          </a:p>
        </p:txBody>
      </p:sp>
      <p:sp>
        <p:nvSpPr>
          <p:cNvPr id="25" name="正方形/長方形 24">
            <a:extLst>
              <a:ext uri="{FF2B5EF4-FFF2-40B4-BE49-F238E27FC236}">
                <a16:creationId xmlns="" xmlns:a16="http://schemas.microsoft.com/office/drawing/2014/main" id="{2E518FA5-5F99-4029-AC2C-8F7851580A65}"/>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27" name="正方形/長方形 26">
            <a:extLst>
              <a:ext uri="{FF2B5EF4-FFF2-40B4-BE49-F238E27FC236}">
                <a16:creationId xmlns="" xmlns:a16="http://schemas.microsoft.com/office/drawing/2014/main" id="{3F55661F-EBC5-4665-B997-6B3F8B751A1A}"/>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
        <p:nvSpPr>
          <p:cNvPr id="30" name="コンテンツ プレースホルダー 2">
            <a:extLst>
              <a:ext uri="{FF2B5EF4-FFF2-40B4-BE49-F238E27FC236}">
                <a16:creationId xmlns="" xmlns:a16="http://schemas.microsoft.com/office/drawing/2014/main" id="{E2D82A81-EA8A-4514-BC3F-80C96D7A4EEE}"/>
              </a:ext>
            </a:extLst>
          </p:cNvPr>
          <p:cNvSpPr txBox="1">
            <a:spLocks/>
          </p:cNvSpPr>
          <p:nvPr/>
        </p:nvSpPr>
        <p:spPr>
          <a:xfrm>
            <a:off x="822959" y="758815"/>
            <a:ext cx="754380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先手が先に領地を増やしたとする</a:t>
            </a:r>
            <a:endParaRPr lang="en-US" altLang="ja-JP" dirty="0"/>
          </a:p>
        </p:txBody>
      </p:sp>
      <p:sp>
        <p:nvSpPr>
          <p:cNvPr id="33" name="コンテンツ プレースホルダー 2">
            <a:extLst>
              <a:ext uri="{FF2B5EF4-FFF2-40B4-BE49-F238E27FC236}">
                <a16:creationId xmlns="" xmlns:a16="http://schemas.microsoft.com/office/drawing/2014/main" id="{2099786D-C0ED-431C-9F42-EF14D38275A0}"/>
              </a:ext>
            </a:extLst>
          </p:cNvPr>
          <p:cNvSpPr txBox="1">
            <a:spLocks/>
          </p:cNvSpPr>
          <p:nvPr/>
        </p:nvSpPr>
        <p:spPr>
          <a:xfrm>
            <a:off x="6370812" y="753389"/>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先手の負け</a:t>
            </a:r>
            <a:endParaRPr lang="en-US" altLang="ja-JP" dirty="0"/>
          </a:p>
        </p:txBody>
      </p:sp>
      <p:sp>
        <p:nvSpPr>
          <p:cNvPr id="34" name="コンテンツ プレースホルダー 2">
            <a:extLst>
              <a:ext uri="{FF2B5EF4-FFF2-40B4-BE49-F238E27FC236}">
                <a16:creationId xmlns="" xmlns:a16="http://schemas.microsoft.com/office/drawing/2014/main" id="{BE6AF25B-4C9A-4023-B2A9-C2F582ED2755}"/>
              </a:ext>
            </a:extLst>
          </p:cNvPr>
          <p:cNvSpPr txBox="1">
            <a:spLocks/>
          </p:cNvSpPr>
          <p:nvPr/>
        </p:nvSpPr>
        <p:spPr>
          <a:xfrm>
            <a:off x="6370811" y="1404922"/>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後手の負け</a:t>
            </a:r>
            <a:endParaRPr lang="en-US" altLang="ja-JP" dirty="0"/>
          </a:p>
        </p:txBody>
      </p:sp>
      <p:sp>
        <p:nvSpPr>
          <p:cNvPr id="35" name="コンテンツ プレースホルダー 2">
            <a:extLst>
              <a:ext uri="{FF2B5EF4-FFF2-40B4-BE49-F238E27FC236}">
                <a16:creationId xmlns="" xmlns:a16="http://schemas.microsoft.com/office/drawing/2014/main" id="{0387503D-463D-4206-9183-A145A298DCE7}"/>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Tree>
    <p:extLst>
      <p:ext uri="{BB962C8B-B14F-4D97-AF65-F5344CB8AC3E}">
        <p14:creationId xmlns:p14="http://schemas.microsoft.com/office/powerpoint/2010/main" val="77409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1"/>
                                        </p:tgtEl>
                                        <p:attrNameLst>
                                          <p:attrName>fillcolor</p:attrName>
                                        </p:attrNameLst>
                                      </p:cBhvr>
                                      <p:to>
                                        <a:srgbClr val="00B050"/>
                                      </p:to>
                                    </p:animClr>
                                    <p:set>
                                      <p:cBhvr>
                                        <p:cTn id="7" dur="1000" fill="hold"/>
                                        <p:tgtEl>
                                          <p:spTgt spid="11"/>
                                        </p:tgtEl>
                                        <p:attrNameLst>
                                          <p:attrName>fill.type</p:attrName>
                                        </p:attrNameLst>
                                      </p:cBhvr>
                                      <p:to>
                                        <p:strVal val="solid"/>
                                      </p:to>
                                    </p:set>
                                    <p:set>
                                      <p:cBhvr>
                                        <p:cTn id="8" dur="1000" fill="hold"/>
                                        <p:tgtEl>
                                          <p:spTgt spid="11"/>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5"/>
                                        </p:tgtEl>
                                        <p:attrNameLst>
                                          <p:attrName>fillcolor</p:attrName>
                                        </p:attrNameLst>
                                      </p:cBhvr>
                                      <p:to>
                                        <a:srgbClr val="00B0F0"/>
                                      </p:to>
                                    </p:animClr>
                                    <p:set>
                                      <p:cBhvr>
                                        <p:cTn id="13" dur="1000" fill="hold"/>
                                        <p:tgtEl>
                                          <p:spTgt spid="5"/>
                                        </p:tgtEl>
                                        <p:attrNameLst>
                                          <p:attrName>fill.type</p:attrName>
                                        </p:attrNameLst>
                                      </p:cBhvr>
                                      <p:to>
                                        <p:strVal val="solid"/>
                                      </p:to>
                                    </p:set>
                                    <p:set>
                                      <p:cBhvr>
                                        <p:cTn id="14" dur="1000" fill="hold"/>
                                        <p:tgtEl>
                                          <p:spTgt spid="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11"/>
                                        </p:tgtEl>
                                        <p:attrNameLst>
                                          <p:attrName>fillcolor</p:attrName>
                                        </p:attrNameLst>
                                      </p:cBhvr>
                                      <p:to>
                                        <a:srgbClr val="FF0000"/>
                                      </p:to>
                                    </p:animClr>
                                    <p:set>
                                      <p:cBhvr>
                                        <p:cTn id="19" dur="1000" fill="hold"/>
                                        <p:tgtEl>
                                          <p:spTgt spid="11"/>
                                        </p:tgtEl>
                                        <p:attrNameLst>
                                          <p:attrName>fill.type</p:attrName>
                                        </p:attrNameLst>
                                      </p:cBhvr>
                                      <p:to>
                                        <p:strVal val="solid"/>
                                      </p:to>
                                    </p:set>
                                    <p:set>
                                      <p:cBhvr>
                                        <p:cTn id="20" dur="1000" fill="hold"/>
                                        <p:tgtEl>
                                          <p:spTgt spid="11"/>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1000" fill="hold"/>
                                        <p:tgtEl>
                                          <p:spTgt spid="10"/>
                                        </p:tgtEl>
                                        <p:attrNameLst>
                                          <p:attrName>fillcolor</p:attrName>
                                        </p:attrNameLst>
                                      </p:cBhvr>
                                      <p:to>
                                        <a:srgbClr val="FF0000"/>
                                      </p:to>
                                    </p:animClr>
                                    <p:set>
                                      <p:cBhvr>
                                        <p:cTn id="23" dur="1000" fill="hold"/>
                                        <p:tgtEl>
                                          <p:spTgt spid="10"/>
                                        </p:tgtEl>
                                        <p:attrNameLst>
                                          <p:attrName>fill.type</p:attrName>
                                        </p:attrNameLst>
                                      </p:cBhvr>
                                      <p:to>
                                        <p:strVal val="solid"/>
                                      </p:to>
                                    </p:set>
                                    <p:set>
                                      <p:cBhvr>
                                        <p:cTn id="24" dur="1000" fill="hold"/>
                                        <p:tgtEl>
                                          <p:spTgt spid="10"/>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0" fill="hold"/>
                                        <p:tgtEl>
                                          <p:spTgt spid="29"/>
                                        </p:tgtEl>
                                        <p:attrNameLst>
                                          <p:attrName>fillcolor</p:attrName>
                                        </p:attrNameLst>
                                      </p:cBhvr>
                                      <p:to>
                                        <a:srgbClr val="FF0000"/>
                                      </p:to>
                                    </p:animClr>
                                    <p:set>
                                      <p:cBhvr>
                                        <p:cTn id="27" dur="1000" fill="hold"/>
                                        <p:tgtEl>
                                          <p:spTgt spid="29"/>
                                        </p:tgtEl>
                                        <p:attrNameLst>
                                          <p:attrName>fill.type</p:attrName>
                                        </p:attrNameLst>
                                      </p:cBhvr>
                                      <p:to>
                                        <p:strVal val="solid"/>
                                      </p:to>
                                    </p:set>
                                    <p:set>
                                      <p:cBhvr>
                                        <p:cTn id="28" dur="1000" fill="hold"/>
                                        <p:tgtEl>
                                          <p:spTgt spid="29"/>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0" fill="hold"/>
                                        <p:tgtEl>
                                          <p:spTgt spid="5"/>
                                        </p:tgtEl>
                                        <p:attrNameLst>
                                          <p:attrName>fillcolor</p:attrName>
                                        </p:attrNameLst>
                                      </p:cBhvr>
                                      <p:to>
                                        <a:srgbClr val="00B050"/>
                                      </p:to>
                                    </p:animClr>
                                    <p:set>
                                      <p:cBhvr>
                                        <p:cTn id="33" dur="1000" fill="hold"/>
                                        <p:tgtEl>
                                          <p:spTgt spid="5"/>
                                        </p:tgtEl>
                                        <p:attrNameLst>
                                          <p:attrName>fill.type</p:attrName>
                                        </p:attrNameLst>
                                      </p:cBhvr>
                                      <p:to>
                                        <p:strVal val="solid"/>
                                      </p:to>
                                    </p:set>
                                    <p:set>
                                      <p:cBhvr>
                                        <p:cTn id="34" dur="1000" fill="hold"/>
                                        <p:tgtEl>
                                          <p:spTgt spid="5"/>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6"/>
                                        </p:tgtEl>
                                        <p:attrNameLst>
                                          <p:attrName>fillcolor</p:attrName>
                                        </p:attrNameLst>
                                      </p:cBhvr>
                                      <p:to>
                                        <a:srgbClr val="00B050"/>
                                      </p:to>
                                    </p:animClr>
                                    <p:set>
                                      <p:cBhvr>
                                        <p:cTn id="37" dur="1000" fill="hold"/>
                                        <p:tgtEl>
                                          <p:spTgt spid="6"/>
                                        </p:tgtEl>
                                        <p:attrNameLst>
                                          <p:attrName>fill.type</p:attrName>
                                        </p:attrNameLst>
                                      </p:cBhvr>
                                      <p:to>
                                        <p:strVal val="solid"/>
                                      </p:to>
                                    </p:set>
                                    <p:set>
                                      <p:cBhvr>
                                        <p:cTn id="38" dur="1000" fill="hold"/>
                                        <p:tgtEl>
                                          <p:spTgt spid="6"/>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13"/>
                                        </p:tgtEl>
                                        <p:attrNameLst>
                                          <p:attrName>fillcolor</p:attrName>
                                        </p:attrNameLst>
                                      </p:cBhvr>
                                      <p:to>
                                        <a:srgbClr val="00B050"/>
                                      </p:to>
                                    </p:animClr>
                                    <p:set>
                                      <p:cBhvr>
                                        <p:cTn id="41" dur="1000" fill="hold"/>
                                        <p:tgtEl>
                                          <p:spTgt spid="13"/>
                                        </p:tgtEl>
                                        <p:attrNameLst>
                                          <p:attrName>fill.type</p:attrName>
                                        </p:attrNameLst>
                                      </p:cBhvr>
                                      <p:to>
                                        <p:strVal val="solid"/>
                                      </p:to>
                                    </p:set>
                                    <p:set>
                                      <p:cBhvr>
                                        <p:cTn id="42" dur="1000" fill="hold"/>
                                        <p:tgtEl>
                                          <p:spTgt spid="13"/>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1000" fill="hold"/>
                                        <p:tgtEl>
                                          <p:spTgt spid="11"/>
                                        </p:tgtEl>
                                        <p:attrNameLst>
                                          <p:attrName>fillcolor</p:attrName>
                                        </p:attrNameLst>
                                      </p:cBhvr>
                                      <p:to>
                                        <a:srgbClr val="00B0F0"/>
                                      </p:to>
                                    </p:animClr>
                                    <p:set>
                                      <p:cBhvr>
                                        <p:cTn id="47" dur="1000" fill="hold"/>
                                        <p:tgtEl>
                                          <p:spTgt spid="11"/>
                                        </p:tgtEl>
                                        <p:attrNameLst>
                                          <p:attrName>fill.type</p:attrName>
                                        </p:attrNameLst>
                                      </p:cBhvr>
                                      <p:to>
                                        <p:strVal val="solid"/>
                                      </p:to>
                                    </p:set>
                                    <p:set>
                                      <p:cBhvr>
                                        <p:cTn id="48" dur="1000" fill="hold"/>
                                        <p:tgtEl>
                                          <p:spTgt spid="11"/>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1000" fill="hold"/>
                                        <p:tgtEl>
                                          <p:spTgt spid="10"/>
                                        </p:tgtEl>
                                        <p:attrNameLst>
                                          <p:attrName>fillcolor</p:attrName>
                                        </p:attrNameLst>
                                      </p:cBhvr>
                                      <p:to>
                                        <a:srgbClr val="00B0F0"/>
                                      </p:to>
                                    </p:animClr>
                                    <p:set>
                                      <p:cBhvr>
                                        <p:cTn id="51" dur="1000" fill="hold"/>
                                        <p:tgtEl>
                                          <p:spTgt spid="10"/>
                                        </p:tgtEl>
                                        <p:attrNameLst>
                                          <p:attrName>fill.type</p:attrName>
                                        </p:attrNameLst>
                                      </p:cBhvr>
                                      <p:to>
                                        <p:strVal val="solid"/>
                                      </p:to>
                                    </p:set>
                                    <p:set>
                                      <p:cBhvr>
                                        <p:cTn id="52" dur="1000" fill="hold"/>
                                        <p:tgtEl>
                                          <p:spTgt spid="10"/>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00" fill="hold"/>
                                        <p:tgtEl>
                                          <p:spTgt spid="29"/>
                                        </p:tgtEl>
                                        <p:attrNameLst>
                                          <p:attrName>fillcolor</p:attrName>
                                        </p:attrNameLst>
                                      </p:cBhvr>
                                      <p:to>
                                        <a:srgbClr val="00B0F0"/>
                                      </p:to>
                                    </p:animClr>
                                    <p:set>
                                      <p:cBhvr>
                                        <p:cTn id="55" dur="1000" fill="hold"/>
                                        <p:tgtEl>
                                          <p:spTgt spid="29"/>
                                        </p:tgtEl>
                                        <p:attrNameLst>
                                          <p:attrName>fill.type</p:attrName>
                                        </p:attrNameLst>
                                      </p:cBhvr>
                                      <p:to>
                                        <p:strVal val="solid"/>
                                      </p:to>
                                    </p:set>
                                    <p:set>
                                      <p:cBhvr>
                                        <p:cTn id="56" dur="1000" fill="hold"/>
                                        <p:tgtEl>
                                          <p:spTgt spid="29"/>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1000" fill="hold"/>
                                        <p:tgtEl>
                                          <p:spTgt spid="5"/>
                                        </p:tgtEl>
                                        <p:attrNameLst>
                                          <p:attrName>fillcolor</p:attrName>
                                        </p:attrNameLst>
                                      </p:cBhvr>
                                      <p:to>
                                        <a:srgbClr val="FFFF00"/>
                                      </p:to>
                                    </p:animClr>
                                    <p:set>
                                      <p:cBhvr>
                                        <p:cTn id="61" dur="1000" fill="hold"/>
                                        <p:tgtEl>
                                          <p:spTgt spid="5"/>
                                        </p:tgtEl>
                                        <p:attrNameLst>
                                          <p:attrName>fill.type</p:attrName>
                                        </p:attrNameLst>
                                      </p:cBhvr>
                                      <p:to>
                                        <p:strVal val="solid"/>
                                      </p:to>
                                    </p:set>
                                    <p:set>
                                      <p:cBhvr>
                                        <p:cTn id="62" dur="1000" fill="hold"/>
                                        <p:tgtEl>
                                          <p:spTgt spid="5"/>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6"/>
                                        </p:tgtEl>
                                        <p:attrNameLst>
                                          <p:attrName>fillcolor</p:attrName>
                                        </p:attrNameLst>
                                      </p:cBhvr>
                                      <p:to>
                                        <a:srgbClr val="FFFF00"/>
                                      </p:to>
                                    </p:animClr>
                                    <p:set>
                                      <p:cBhvr>
                                        <p:cTn id="65" dur="1000" fill="hold"/>
                                        <p:tgtEl>
                                          <p:spTgt spid="6"/>
                                        </p:tgtEl>
                                        <p:attrNameLst>
                                          <p:attrName>fill.type</p:attrName>
                                        </p:attrNameLst>
                                      </p:cBhvr>
                                      <p:to>
                                        <p:strVal val="solid"/>
                                      </p:to>
                                    </p:set>
                                    <p:set>
                                      <p:cBhvr>
                                        <p:cTn id="66" dur="1000" fill="hold"/>
                                        <p:tgtEl>
                                          <p:spTgt spid="6"/>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1000" fill="hold"/>
                                        <p:tgtEl>
                                          <p:spTgt spid="13"/>
                                        </p:tgtEl>
                                        <p:attrNameLst>
                                          <p:attrName>fillcolor</p:attrName>
                                        </p:attrNameLst>
                                      </p:cBhvr>
                                      <p:to>
                                        <a:srgbClr val="FFFF00"/>
                                      </p:to>
                                    </p:animClr>
                                    <p:set>
                                      <p:cBhvr>
                                        <p:cTn id="69" dur="1000" fill="hold"/>
                                        <p:tgtEl>
                                          <p:spTgt spid="13"/>
                                        </p:tgtEl>
                                        <p:attrNameLst>
                                          <p:attrName>fill.type</p:attrName>
                                        </p:attrNameLst>
                                      </p:cBhvr>
                                      <p:to>
                                        <p:strVal val="solid"/>
                                      </p:to>
                                    </p:set>
                                    <p:set>
                                      <p:cBhvr>
                                        <p:cTn id="70" dur="1000" fill="hold"/>
                                        <p:tgtEl>
                                          <p:spTgt spid="13"/>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1000" fill="hold"/>
                                        <p:tgtEl>
                                          <p:spTgt spid="7"/>
                                        </p:tgtEl>
                                        <p:attrNameLst>
                                          <p:attrName>fillcolor</p:attrName>
                                        </p:attrNameLst>
                                      </p:cBhvr>
                                      <p:to>
                                        <a:srgbClr val="FFFF00"/>
                                      </p:to>
                                    </p:animClr>
                                    <p:set>
                                      <p:cBhvr>
                                        <p:cTn id="73" dur="1000" fill="hold"/>
                                        <p:tgtEl>
                                          <p:spTgt spid="7"/>
                                        </p:tgtEl>
                                        <p:attrNameLst>
                                          <p:attrName>fill.type</p:attrName>
                                        </p:attrNameLst>
                                      </p:cBhvr>
                                      <p:to>
                                        <p:strVal val="solid"/>
                                      </p:to>
                                    </p:set>
                                    <p:set>
                                      <p:cBhvr>
                                        <p:cTn id="74" dur="1000" fill="hold"/>
                                        <p:tgtEl>
                                          <p:spTgt spid="7"/>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1000" fill="hold"/>
                                        <p:tgtEl>
                                          <p:spTgt spid="17"/>
                                        </p:tgtEl>
                                        <p:attrNameLst>
                                          <p:attrName>fillcolor</p:attrName>
                                        </p:attrNameLst>
                                      </p:cBhvr>
                                      <p:to>
                                        <a:srgbClr val="FFFF00"/>
                                      </p:to>
                                    </p:animClr>
                                    <p:set>
                                      <p:cBhvr>
                                        <p:cTn id="77" dur="1000" fill="hold"/>
                                        <p:tgtEl>
                                          <p:spTgt spid="17"/>
                                        </p:tgtEl>
                                        <p:attrNameLst>
                                          <p:attrName>fill.type</p:attrName>
                                        </p:attrNameLst>
                                      </p:cBhvr>
                                      <p:to>
                                        <p:strVal val="solid"/>
                                      </p:to>
                                    </p:set>
                                    <p:set>
                                      <p:cBhvr>
                                        <p:cTn id="78" dur="1000" fill="hold"/>
                                        <p:tgtEl>
                                          <p:spTgt spid="17"/>
                                        </p:tgtEl>
                                        <p:attrNameLst>
                                          <p:attrName>fill.on</p:attrName>
                                        </p:attrNameLst>
                                      </p:cBhvr>
                                      <p:to>
                                        <p:strVal val="true"/>
                                      </p:to>
                                    </p:set>
                                  </p:childTnLst>
                                </p:cTn>
                              </p:par>
                              <p:par>
                                <p:cTn id="79" presetID="1" presetClass="emph" presetSubtype="2" fill="hold" nodeType="withEffect">
                                  <p:stCondLst>
                                    <p:cond delay="0"/>
                                  </p:stCondLst>
                                  <p:childTnLst>
                                    <p:animClr clrSpc="rgb" dir="cw">
                                      <p:cBhvr>
                                        <p:cTn id="80" dur="1000" fill="hold"/>
                                        <p:tgtEl>
                                          <p:spTgt spid="20"/>
                                        </p:tgtEl>
                                        <p:attrNameLst>
                                          <p:attrName>fillcolor</p:attrName>
                                        </p:attrNameLst>
                                      </p:cBhvr>
                                      <p:to>
                                        <a:srgbClr val="FFFF00"/>
                                      </p:to>
                                    </p:animClr>
                                    <p:set>
                                      <p:cBhvr>
                                        <p:cTn id="81" dur="1000" fill="hold"/>
                                        <p:tgtEl>
                                          <p:spTgt spid="20"/>
                                        </p:tgtEl>
                                        <p:attrNameLst>
                                          <p:attrName>fill.type</p:attrName>
                                        </p:attrNameLst>
                                      </p:cBhvr>
                                      <p:to>
                                        <p:strVal val="solid"/>
                                      </p:to>
                                    </p:set>
                                    <p:set>
                                      <p:cBhvr>
                                        <p:cTn id="82" dur="1000" fill="hold"/>
                                        <p:tgtEl>
                                          <p:spTgt spid="20"/>
                                        </p:tgtEl>
                                        <p:attrNameLst>
                                          <p:attrName>fill.on</p:attrName>
                                        </p:attrNameLst>
                                      </p:cBhvr>
                                      <p:to>
                                        <p:strVal val="true"/>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fade">
                                      <p:cBhvr>
                                        <p:cTn id="8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3B60B3A8-6B87-47A6-BC33-1DFA53D61812}"/>
              </a:ext>
            </a:extLst>
          </p:cNvPr>
          <p:cNvSpPr>
            <a:spLocks noGrp="1"/>
          </p:cNvSpPr>
          <p:nvPr>
            <p:ph type="title"/>
          </p:nvPr>
        </p:nvSpPr>
        <p:spPr/>
        <p:txBody>
          <a:bodyPr/>
          <a:lstStyle/>
          <a:p>
            <a:r>
              <a:rPr kumimoji="1" lang="ja-JP" altLang="en-US" dirty="0" smtClean="0"/>
              <a:t>追加ルールの</a:t>
            </a:r>
            <a:r>
              <a:rPr kumimoji="1" lang="ja-JP" altLang="en-US" dirty="0"/>
              <a:t>動機</a:t>
            </a:r>
          </a:p>
        </p:txBody>
      </p:sp>
      <p:sp>
        <p:nvSpPr>
          <p:cNvPr id="4" name="スライド番号プレースホルダー 3">
            <a:extLst>
              <a:ext uri="{FF2B5EF4-FFF2-40B4-BE49-F238E27FC236}">
                <a16:creationId xmlns="" xmlns:a16="http://schemas.microsoft.com/office/drawing/2014/main" id="{505D511B-ED09-4C3B-A1EE-54F9447A53EA}"/>
              </a:ext>
            </a:extLst>
          </p:cNvPr>
          <p:cNvSpPr>
            <a:spLocks noGrp="1"/>
          </p:cNvSpPr>
          <p:nvPr>
            <p:ph type="sldNum" sz="quarter" idx="4"/>
          </p:nvPr>
        </p:nvSpPr>
        <p:spPr/>
        <p:txBody>
          <a:bodyPr/>
          <a:lstStyle/>
          <a:p>
            <a:fld id="{06866E33-5310-403C-85EB-90D9101399C4}" type="slidenum">
              <a:rPr lang="ja-JP" altLang="en-US" smtClean="0"/>
              <a:pPr/>
              <a:t>75</a:t>
            </a:fld>
            <a:endParaRPr lang="ja-JP" altLang="en-US" dirty="0"/>
          </a:p>
        </p:txBody>
      </p:sp>
      <p:sp>
        <p:nvSpPr>
          <p:cNvPr id="5" name="フローチャート: 結合子 4">
            <a:extLst>
              <a:ext uri="{FF2B5EF4-FFF2-40B4-BE49-F238E27FC236}">
                <a16:creationId xmlns="" xmlns:a16="http://schemas.microsoft.com/office/drawing/2014/main"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 xmlns:a16="http://schemas.microsoft.com/office/drawing/2014/main" id="{AAC7B617-5103-4C1A-A260-97F0ACF19D2F}"/>
              </a:ext>
            </a:extLst>
          </p:cNvPr>
          <p:cNvSpPr/>
          <p:nvPr/>
        </p:nvSpPr>
        <p:spPr>
          <a:xfrm>
            <a:off x="1723106" y="3527750"/>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 xmlns:a16="http://schemas.microsoft.com/office/drawing/2014/main"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 xmlns:a16="http://schemas.microsoft.com/office/drawing/2014/main"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 xmlns:a16="http://schemas.microsoft.com/office/drawing/2014/main"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 xmlns:a16="http://schemas.microsoft.com/office/drawing/2014/main"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 xmlns:a16="http://schemas.microsoft.com/office/drawing/2014/main"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 xmlns:a16="http://schemas.microsoft.com/office/drawing/2014/main" id="{BD7070AE-F327-45F5-A1B7-C750372FF7B7}"/>
              </a:ext>
            </a:extLst>
          </p:cNvPr>
          <p:cNvCxnSpPr>
            <a:cxnSpLocks/>
            <a:stCxn id="5" idx="6"/>
            <a:endCxn id="6" idx="2"/>
          </p:cNvCxnSpPr>
          <p:nvPr/>
        </p:nvCxnSpPr>
        <p:spPr>
          <a:xfrm flipV="1">
            <a:off x="1382218" y="3887750"/>
            <a:ext cx="340888" cy="141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 xmlns:a16="http://schemas.microsoft.com/office/drawing/2014/main" id="{2008B876-7BDE-45DA-87B2-6D88902E73E7}"/>
              </a:ext>
            </a:extLst>
          </p:cNvPr>
          <p:cNvCxnSpPr>
            <a:cxnSpLocks/>
            <a:stCxn id="6" idx="6"/>
            <a:endCxn id="7" idx="2"/>
          </p:cNvCxnSpPr>
          <p:nvPr/>
        </p:nvCxnSpPr>
        <p:spPr>
          <a:xfrm>
            <a:off x="2443106" y="3887750"/>
            <a:ext cx="52968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 xmlns:a16="http://schemas.microsoft.com/office/drawing/2014/main"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 xmlns:a16="http://schemas.microsoft.com/office/drawing/2014/main"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 xmlns:a16="http://schemas.microsoft.com/office/drawing/2014/main"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 xmlns:a16="http://schemas.microsoft.com/office/drawing/2014/main"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 name="コンテンツ プレースホルダー 2">
            <a:extLst>
              <a:ext uri="{FF2B5EF4-FFF2-40B4-BE49-F238E27FC236}">
                <a16:creationId xmlns="" xmlns:a16="http://schemas.microsoft.com/office/drawing/2014/main" id="{788C8489-62CA-45F2-9CC0-FDEFEE68C6A6}"/>
              </a:ext>
            </a:extLst>
          </p:cNvPr>
          <p:cNvSpPr>
            <a:spLocks noGrp="1"/>
          </p:cNvSpPr>
          <p:nvPr>
            <p:ph idx="1"/>
          </p:nvPr>
        </p:nvSpPr>
        <p:spPr>
          <a:xfrm>
            <a:off x="822959" y="758815"/>
            <a:ext cx="7543801" cy="613157"/>
          </a:xfrm>
        </p:spPr>
        <p:txBody>
          <a:bodyPr/>
          <a:lstStyle/>
          <a:p>
            <a:r>
              <a:rPr kumimoji="1" lang="ja-JP" altLang="en-US" dirty="0" smtClean="0"/>
              <a:t>追加ルールが</a:t>
            </a:r>
            <a:r>
              <a:rPr kumimoji="1" lang="ja-JP" altLang="en-US" dirty="0"/>
              <a:t>ない場合</a:t>
            </a:r>
            <a:r>
              <a:rPr kumimoji="1" lang="en-US" altLang="ja-JP" dirty="0"/>
              <a:t>…</a:t>
            </a:r>
          </a:p>
        </p:txBody>
      </p:sp>
      <p:sp>
        <p:nvSpPr>
          <p:cNvPr id="25" name="コンテンツ プレースホルダー 2">
            <a:extLst>
              <a:ext uri="{FF2B5EF4-FFF2-40B4-BE49-F238E27FC236}">
                <a16:creationId xmlns="" xmlns:a16="http://schemas.microsoft.com/office/drawing/2014/main" id="{6E37FD20-B16C-450F-B878-A2F3C73EC0B9}"/>
              </a:ext>
            </a:extLst>
          </p:cNvPr>
          <p:cNvSpPr txBox="1">
            <a:spLocks/>
          </p:cNvSpPr>
          <p:nvPr/>
        </p:nvSpPr>
        <p:spPr>
          <a:xfrm>
            <a:off x="800099" y="1544609"/>
            <a:ext cx="754380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お互いが最善を尽くすとゲームが終わらなくなる</a:t>
            </a:r>
            <a:endParaRPr lang="en-US" altLang="ja-JP" dirty="0"/>
          </a:p>
        </p:txBody>
      </p:sp>
      <p:sp>
        <p:nvSpPr>
          <p:cNvPr id="27" name="コンテンツ プレースホルダー 2">
            <a:extLst>
              <a:ext uri="{FF2B5EF4-FFF2-40B4-BE49-F238E27FC236}">
                <a16:creationId xmlns="" xmlns:a16="http://schemas.microsoft.com/office/drawing/2014/main" id="{38BAE3EF-8F09-4AAF-868D-16610F11DF26}"/>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
        <p:nvSpPr>
          <p:cNvPr id="28" name="正方形/長方形 27">
            <a:extLst>
              <a:ext uri="{FF2B5EF4-FFF2-40B4-BE49-F238E27FC236}">
                <a16:creationId xmlns="" xmlns:a16="http://schemas.microsoft.com/office/drawing/2014/main" id="{5454B896-B41F-40C3-B64E-405D38F6EA59}"/>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30" name="正方形/長方形 29">
            <a:extLst>
              <a:ext uri="{FF2B5EF4-FFF2-40B4-BE49-F238E27FC236}">
                <a16:creationId xmlns="" xmlns:a16="http://schemas.microsoft.com/office/drawing/2014/main" id="{5E11F729-5021-4FAE-87D7-6AB356B676F7}"/>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Tree>
    <p:extLst>
      <p:ext uri="{BB962C8B-B14F-4D97-AF65-F5344CB8AC3E}">
        <p14:creationId xmlns:p14="http://schemas.microsoft.com/office/powerpoint/2010/main" val="3796828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1000" fill="hold"/>
                                        <p:tgtEl>
                                          <p:spTgt spid="5"/>
                                        </p:tgtEl>
                                        <p:attrNameLst>
                                          <p:attrName>fillcolor</p:attrName>
                                        </p:attrNameLst>
                                      </p:cBhvr>
                                      <p:to>
                                        <a:srgbClr val="00B050"/>
                                      </p:to>
                                    </p:animClr>
                                    <p:set>
                                      <p:cBhvr>
                                        <p:cTn id="17" dur="1000" fill="hold"/>
                                        <p:tgtEl>
                                          <p:spTgt spid="5"/>
                                        </p:tgtEl>
                                        <p:attrNameLst>
                                          <p:attrName>fill.type</p:attrName>
                                        </p:attrNameLst>
                                      </p:cBhvr>
                                      <p:to>
                                        <p:strVal val="solid"/>
                                      </p:to>
                                    </p:set>
                                    <p:set>
                                      <p:cBhvr>
                                        <p:cTn id="18" dur="1000" fill="hold"/>
                                        <p:tgtEl>
                                          <p:spTgt spid="5"/>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1000" fill="hold"/>
                                        <p:tgtEl>
                                          <p:spTgt spid="11"/>
                                        </p:tgtEl>
                                        <p:attrNameLst>
                                          <p:attrName>fillcolor</p:attrName>
                                        </p:attrNameLst>
                                      </p:cBhvr>
                                      <p:to>
                                        <a:srgbClr val="FF0000"/>
                                      </p:to>
                                    </p:animClr>
                                    <p:set>
                                      <p:cBhvr>
                                        <p:cTn id="23" dur="1000" fill="hold"/>
                                        <p:tgtEl>
                                          <p:spTgt spid="11"/>
                                        </p:tgtEl>
                                        <p:attrNameLst>
                                          <p:attrName>fill.type</p:attrName>
                                        </p:attrNameLst>
                                      </p:cBhvr>
                                      <p:to>
                                        <p:strVal val="solid"/>
                                      </p:to>
                                    </p:set>
                                    <p:set>
                                      <p:cBhvr>
                                        <p:cTn id="24" dur="1000" fill="hold"/>
                                        <p:tgtEl>
                                          <p:spTgt spid="1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5"/>
                                        </p:tgtEl>
                                        <p:attrNameLst>
                                          <p:attrName>fillcolor</p:attrName>
                                        </p:attrNameLst>
                                      </p:cBhvr>
                                      <p:to>
                                        <a:srgbClr val="FFFF00"/>
                                      </p:to>
                                    </p:animClr>
                                    <p:set>
                                      <p:cBhvr>
                                        <p:cTn id="29" dur="1000" fill="hold"/>
                                        <p:tgtEl>
                                          <p:spTgt spid="5"/>
                                        </p:tgtEl>
                                        <p:attrNameLst>
                                          <p:attrName>fill.type</p:attrName>
                                        </p:attrNameLst>
                                      </p:cBhvr>
                                      <p:to>
                                        <p:strVal val="solid"/>
                                      </p:to>
                                    </p:set>
                                    <p:set>
                                      <p:cBhvr>
                                        <p:cTn id="30" dur="1000" fill="hold"/>
                                        <p:tgtEl>
                                          <p:spTgt spid="5"/>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1000" fill="hold"/>
                                        <p:tgtEl>
                                          <p:spTgt spid="11"/>
                                        </p:tgtEl>
                                        <p:attrNameLst>
                                          <p:attrName>fillcolor</p:attrName>
                                        </p:attrNameLst>
                                      </p:cBhvr>
                                      <p:to>
                                        <a:srgbClr val="00B0F0"/>
                                      </p:to>
                                    </p:animClr>
                                    <p:set>
                                      <p:cBhvr>
                                        <p:cTn id="35" dur="1000" fill="hold"/>
                                        <p:tgtEl>
                                          <p:spTgt spid="11"/>
                                        </p:tgtEl>
                                        <p:attrNameLst>
                                          <p:attrName>fill.type</p:attrName>
                                        </p:attrNameLst>
                                      </p:cBhvr>
                                      <p:to>
                                        <p:strVal val="solid"/>
                                      </p:to>
                                    </p:set>
                                    <p:set>
                                      <p:cBhvr>
                                        <p:cTn id="36" dur="1000" fill="hold"/>
                                        <p:tgtEl>
                                          <p:spTgt spid="1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3B60B3A8-6B87-47A6-BC33-1DFA53D61812}"/>
              </a:ext>
            </a:extLst>
          </p:cNvPr>
          <p:cNvSpPr>
            <a:spLocks noGrp="1"/>
          </p:cNvSpPr>
          <p:nvPr>
            <p:ph type="title"/>
          </p:nvPr>
        </p:nvSpPr>
        <p:spPr/>
        <p:txBody>
          <a:bodyPr/>
          <a:lstStyle/>
          <a:p>
            <a:r>
              <a:rPr kumimoji="1" lang="ja-JP" altLang="en-US" dirty="0"/>
              <a:t>ルール</a:t>
            </a:r>
            <a:r>
              <a:rPr kumimoji="1" lang="en-US" altLang="ja-JP" dirty="0"/>
              <a:t>3</a:t>
            </a:r>
            <a:r>
              <a:rPr kumimoji="1" lang="ja-JP" altLang="en-US" dirty="0"/>
              <a:t>の動機</a:t>
            </a:r>
          </a:p>
        </p:txBody>
      </p:sp>
      <p:sp>
        <p:nvSpPr>
          <p:cNvPr id="4" name="スライド番号プレースホルダー 3">
            <a:extLst>
              <a:ext uri="{FF2B5EF4-FFF2-40B4-BE49-F238E27FC236}">
                <a16:creationId xmlns="" xmlns:a16="http://schemas.microsoft.com/office/drawing/2014/main" id="{505D511B-ED09-4C3B-A1EE-54F9447A53EA}"/>
              </a:ext>
            </a:extLst>
          </p:cNvPr>
          <p:cNvSpPr>
            <a:spLocks noGrp="1"/>
          </p:cNvSpPr>
          <p:nvPr>
            <p:ph type="sldNum" sz="quarter" idx="4"/>
          </p:nvPr>
        </p:nvSpPr>
        <p:spPr/>
        <p:txBody>
          <a:bodyPr/>
          <a:lstStyle/>
          <a:p>
            <a:fld id="{06866E33-5310-403C-85EB-90D9101399C4}" type="slidenum">
              <a:rPr lang="ja-JP" altLang="en-US" smtClean="0"/>
              <a:pPr/>
              <a:t>76</a:t>
            </a:fld>
            <a:endParaRPr lang="ja-JP" altLang="en-US" dirty="0"/>
          </a:p>
        </p:txBody>
      </p:sp>
      <p:sp>
        <p:nvSpPr>
          <p:cNvPr id="5" name="フローチャート: 結合子 4">
            <a:extLst>
              <a:ext uri="{FF2B5EF4-FFF2-40B4-BE49-F238E27FC236}">
                <a16:creationId xmlns="" xmlns:a16="http://schemas.microsoft.com/office/drawing/2014/main"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 xmlns:a16="http://schemas.microsoft.com/office/drawing/2014/main" id="{AAC7B617-5103-4C1A-A260-97F0ACF19D2F}"/>
              </a:ext>
            </a:extLst>
          </p:cNvPr>
          <p:cNvSpPr/>
          <p:nvPr/>
        </p:nvSpPr>
        <p:spPr>
          <a:xfrm>
            <a:off x="1723106" y="3527750"/>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 xmlns:a16="http://schemas.microsoft.com/office/drawing/2014/main"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 xmlns:a16="http://schemas.microsoft.com/office/drawing/2014/main"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 xmlns:a16="http://schemas.microsoft.com/office/drawing/2014/main"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 xmlns:a16="http://schemas.microsoft.com/office/drawing/2014/main"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 xmlns:a16="http://schemas.microsoft.com/office/drawing/2014/main"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 xmlns:a16="http://schemas.microsoft.com/office/drawing/2014/main" id="{BD7070AE-F327-45F5-A1B7-C750372FF7B7}"/>
              </a:ext>
            </a:extLst>
          </p:cNvPr>
          <p:cNvCxnSpPr>
            <a:cxnSpLocks/>
            <a:stCxn id="5" idx="6"/>
            <a:endCxn id="6" idx="2"/>
          </p:cNvCxnSpPr>
          <p:nvPr/>
        </p:nvCxnSpPr>
        <p:spPr>
          <a:xfrm flipV="1">
            <a:off x="1382218" y="3887750"/>
            <a:ext cx="340888" cy="141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 xmlns:a16="http://schemas.microsoft.com/office/drawing/2014/main" id="{2008B876-7BDE-45DA-87B2-6D88902E73E7}"/>
              </a:ext>
            </a:extLst>
          </p:cNvPr>
          <p:cNvCxnSpPr>
            <a:cxnSpLocks/>
            <a:stCxn id="6" idx="6"/>
            <a:endCxn id="7" idx="2"/>
          </p:cNvCxnSpPr>
          <p:nvPr/>
        </p:nvCxnSpPr>
        <p:spPr>
          <a:xfrm>
            <a:off x="2443106" y="3887750"/>
            <a:ext cx="52968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 xmlns:a16="http://schemas.microsoft.com/office/drawing/2014/main"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 xmlns:a16="http://schemas.microsoft.com/office/drawing/2014/main"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 xmlns:a16="http://schemas.microsoft.com/office/drawing/2014/main"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 xmlns:a16="http://schemas.microsoft.com/office/drawing/2014/main"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 name="コンテンツ プレースホルダー 2">
            <a:extLst>
              <a:ext uri="{FF2B5EF4-FFF2-40B4-BE49-F238E27FC236}">
                <a16:creationId xmlns="" xmlns:a16="http://schemas.microsoft.com/office/drawing/2014/main" id="{788C8489-62CA-45F2-9CC0-FDEFEE68C6A6}"/>
              </a:ext>
            </a:extLst>
          </p:cNvPr>
          <p:cNvSpPr>
            <a:spLocks noGrp="1"/>
          </p:cNvSpPr>
          <p:nvPr>
            <p:ph idx="1"/>
          </p:nvPr>
        </p:nvSpPr>
        <p:spPr>
          <a:xfrm>
            <a:off x="822959" y="758815"/>
            <a:ext cx="7543801" cy="613157"/>
          </a:xfrm>
        </p:spPr>
        <p:txBody>
          <a:bodyPr/>
          <a:lstStyle/>
          <a:p>
            <a:r>
              <a:rPr kumimoji="1" lang="ja-JP" altLang="en-US" dirty="0"/>
              <a:t>ルール</a:t>
            </a:r>
            <a:r>
              <a:rPr kumimoji="1" lang="en-US" altLang="ja-JP" dirty="0"/>
              <a:t>3</a:t>
            </a:r>
            <a:r>
              <a:rPr kumimoji="1" lang="ja-JP" altLang="en-US" dirty="0"/>
              <a:t>がない場合</a:t>
            </a:r>
            <a:r>
              <a:rPr kumimoji="1" lang="en-US" altLang="ja-JP" dirty="0"/>
              <a:t>…</a:t>
            </a:r>
          </a:p>
        </p:txBody>
      </p:sp>
      <p:sp>
        <p:nvSpPr>
          <p:cNvPr id="25" name="コンテンツ プレースホルダー 2">
            <a:extLst>
              <a:ext uri="{FF2B5EF4-FFF2-40B4-BE49-F238E27FC236}">
                <a16:creationId xmlns="" xmlns:a16="http://schemas.microsoft.com/office/drawing/2014/main" id="{6E37FD20-B16C-450F-B878-A2F3C73EC0B9}"/>
              </a:ext>
            </a:extLst>
          </p:cNvPr>
          <p:cNvSpPr txBox="1">
            <a:spLocks/>
          </p:cNvSpPr>
          <p:nvPr/>
        </p:nvSpPr>
        <p:spPr>
          <a:xfrm>
            <a:off x="800099" y="1544609"/>
            <a:ext cx="754380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お互いが最善を尽くすとゲームが終わらなくなる</a:t>
            </a:r>
            <a:endParaRPr lang="en-US" altLang="ja-JP" dirty="0"/>
          </a:p>
        </p:txBody>
      </p:sp>
      <p:sp>
        <p:nvSpPr>
          <p:cNvPr id="27" name="コンテンツ プレースホルダー 2">
            <a:extLst>
              <a:ext uri="{FF2B5EF4-FFF2-40B4-BE49-F238E27FC236}">
                <a16:creationId xmlns="" xmlns:a16="http://schemas.microsoft.com/office/drawing/2014/main" id="{38BAE3EF-8F09-4AAF-868D-16610F11DF26}"/>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
        <p:nvSpPr>
          <p:cNvPr id="28" name="正方形/長方形 27">
            <a:extLst>
              <a:ext uri="{FF2B5EF4-FFF2-40B4-BE49-F238E27FC236}">
                <a16:creationId xmlns="" xmlns:a16="http://schemas.microsoft.com/office/drawing/2014/main" id="{5454B896-B41F-40C3-B64E-405D38F6EA59}"/>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30" name="正方形/長方形 29">
            <a:extLst>
              <a:ext uri="{FF2B5EF4-FFF2-40B4-BE49-F238E27FC236}">
                <a16:creationId xmlns="" xmlns:a16="http://schemas.microsoft.com/office/drawing/2014/main" id="{5E11F729-5021-4FAE-87D7-6AB356B676F7}"/>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Tree>
    <p:extLst>
      <p:ext uri="{BB962C8B-B14F-4D97-AF65-F5344CB8AC3E}">
        <p14:creationId xmlns:p14="http://schemas.microsoft.com/office/powerpoint/2010/main" val="396882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1000" fill="hold"/>
                                        <p:tgtEl>
                                          <p:spTgt spid="5"/>
                                        </p:tgtEl>
                                        <p:attrNameLst>
                                          <p:attrName>fillcolor</p:attrName>
                                        </p:attrNameLst>
                                      </p:cBhvr>
                                      <p:to>
                                        <a:srgbClr val="00B050"/>
                                      </p:to>
                                    </p:animClr>
                                    <p:set>
                                      <p:cBhvr>
                                        <p:cTn id="17" dur="1000" fill="hold"/>
                                        <p:tgtEl>
                                          <p:spTgt spid="5"/>
                                        </p:tgtEl>
                                        <p:attrNameLst>
                                          <p:attrName>fill.type</p:attrName>
                                        </p:attrNameLst>
                                      </p:cBhvr>
                                      <p:to>
                                        <p:strVal val="solid"/>
                                      </p:to>
                                    </p:set>
                                    <p:set>
                                      <p:cBhvr>
                                        <p:cTn id="18" dur="1000" fill="hold"/>
                                        <p:tgtEl>
                                          <p:spTgt spid="5"/>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1000" fill="hold"/>
                                        <p:tgtEl>
                                          <p:spTgt spid="11"/>
                                        </p:tgtEl>
                                        <p:attrNameLst>
                                          <p:attrName>fillcolor</p:attrName>
                                        </p:attrNameLst>
                                      </p:cBhvr>
                                      <p:to>
                                        <a:srgbClr val="FF0000"/>
                                      </p:to>
                                    </p:animClr>
                                    <p:set>
                                      <p:cBhvr>
                                        <p:cTn id="23" dur="1000" fill="hold"/>
                                        <p:tgtEl>
                                          <p:spTgt spid="11"/>
                                        </p:tgtEl>
                                        <p:attrNameLst>
                                          <p:attrName>fill.type</p:attrName>
                                        </p:attrNameLst>
                                      </p:cBhvr>
                                      <p:to>
                                        <p:strVal val="solid"/>
                                      </p:to>
                                    </p:set>
                                    <p:set>
                                      <p:cBhvr>
                                        <p:cTn id="24" dur="1000" fill="hold"/>
                                        <p:tgtEl>
                                          <p:spTgt spid="1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5"/>
                                        </p:tgtEl>
                                        <p:attrNameLst>
                                          <p:attrName>fillcolor</p:attrName>
                                        </p:attrNameLst>
                                      </p:cBhvr>
                                      <p:to>
                                        <a:srgbClr val="FFFF00"/>
                                      </p:to>
                                    </p:animClr>
                                    <p:set>
                                      <p:cBhvr>
                                        <p:cTn id="29" dur="1000" fill="hold"/>
                                        <p:tgtEl>
                                          <p:spTgt spid="5"/>
                                        </p:tgtEl>
                                        <p:attrNameLst>
                                          <p:attrName>fill.type</p:attrName>
                                        </p:attrNameLst>
                                      </p:cBhvr>
                                      <p:to>
                                        <p:strVal val="solid"/>
                                      </p:to>
                                    </p:set>
                                    <p:set>
                                      <p:cBhvr>
                                        <p:cTn id="30" dur="1000" fill="hold"/>
                                        <p:tgtEl>
                                          <p:spTgt spid="5"/>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1000" fill="hold"/>
                                        <p:tgtEl>
                                          <p:spTgt spid="11"/>
                                        </p:tgtEl>
                                        <p:attrNameLst>
                                          <p:attrName>fillcolor</p:attrName>
                                        </p:attrNameLst>
                                      </p:cBhvr>
                                      <p:to>
                                        <a:srgbClr val="00B0F0"/>
                                      </p:to>
                                    </p:animClr>
                                    <p:set>
                                      <p:cBhvr>
                                        <p:cTn id="35" dur="1000" fill="hold"/>
                                        <p:tgtEl>
                                          <p:spTgt spid="11"/>
                                        </p:tgtEl>
                                        <p:attrNameLst>
                                          <p:attrName>fill.type</p:attrName>
                                        </p:attrNameLst>
                                      </p:cBhvr>
                                      <p:to>
                                        <p:strVal val="solid"/>
                                      </p:to>
                                    </p:set>
                                    <p:set>
                                      <p:cBhvr>
                                        <p:cTn id="36" dur="1000" fill="hold"/>
                                        <p:tgtEl>
                                          <p:spTgt spid="1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3B60B3A8-6B87-47A6-BC33-1DFA53D61812}"/>
              </a:ext>
            </a:extLst>
          </p:cNvPr>
          <p:cNvSpPr>
            <a:spLocks noGrp="1"/>
          </p:cNvSpPr>
          <p:nvPr>
            <p:ph type="title"/>
          </p:nvPr>
        </p:nvSpPr>
        <p:spPr/>
        <p:txBody>
          <a:bodyPr/>
          <a:lstStyle/>
          <a:p>
            <a:r>
              <a:rPr kumimoji="1" lang="ja-JP" altLang="en-US" dirty="0"/>
              <a:t>ルール</a:t>
            </a:r>
            <a:r>
              <a:rPr kumimoji="1" lang="en-US" altLang="ja-JP" dirty="0"/>
              <a:t>3</a:t>
            </a:r>
            <a:r>
              <a:rPr kumimoji="1" lang="ja-JP" altLang="en-US" dirty="0"/>
              <a:t>の動機</a:t>
            </a:r>
          </a:p>
        </p:txBody>
      </p:sp>
      <p:sp>
        <p:nvSpPr>
          <p:cNvPr id="4" name="スライド番号プレースホルダー 3">
            <a:extLst>
              <a:ext uri="{FF2B5EF4-FFF2-40B4-BE49-F238E27FC236}">
                <a16:creationId xmlns="" xmlns:a16="http://schemas.microsoft.com/office/drawing/2014/main" id="{505D511B-ED09-4C3B-A1EE-54F9447A53EA}"/>
              </a:ext>
            </a:extLst>
          </p:cNvPr>
          <p:cNvSpPr>
            <a:spLocks noGrp="1"/>
          </p:cNvSpPr>
          <p:nvPr>
            <p:ph type="sldNum" sz="quarter" idx="4"/>
          </p:nvPr>
        </p:nvSpPr>
        <p:spPr/>
        <p:txBody>
          <a:bodyPr/>
          <a:lstStyle/>
          <a:p>
            <a:fld id="{06866E33-5310-403C-85EB-90D9101399C4}" type="slidenum">
              <a:rPr lang="ja-JP" altLang="en-US" smtClean="0"/>
              <a:pPr/>
              <a:t>77</a:t>
            </a:fld>
            <a:endParaRPr lang="ja-JP" altLang="en-US" dirty="0"/>
          </a:p>
        </p:txBody>
      </p:sp>
      <p:sp>
        <p:nvSpPr>
          <p:cNvPr id="5" name="フローチャート: 結合子 4">
            <a:extLst>
              <a:ext uri="{FF2B5EF4-FFF2-40B4-BE49-F238E27FC236}">
                <a16:creationId xmlns="" xmlns:a16="http://schemas.microsoft.com/office/drawing/2014/main"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 xmlns:a16="http://schemas.microsoft.com/office/drawing/2014/main" id="{AAC7B617-5103-4C1A-A260-97F0ACF19D2F}"/>
              </a:ext>
            </a:extLst>
          </p:cNvPr>
          <p:cNvSpPr/>
          <p:nvPr/>
        </p:nvSpPr>
        <p:spPr>
          <a:xfrm>
            <a:off x="1722058"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 xmlns:a16="http://schemas.microsoft.com/office/drawing/2014/main"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 xmlns:a16="http://schemas.microsoft.com/office/drawing/2014/main"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 xmlns:a16="http://schemas.microsoft.com/office/drawing/2014/main"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 xmlns:a16="http://schemas.microsoft.com/office/drawing/2014/main"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 xmlns:a16="http://schemas.microsoft.com/office/drawing/2014/main"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 xmlns:a16="http://schemas.microsoft.com/office/drawing/2014/main" id="{BD7070AE-F327-45F5-A1B7-C750372FF7B7}"/>
              </a:ext>
            </a:extLst>
          </p:cNvPr>
          <p:cNvCxnSpPr>
            <a:cxnSpLocks/>
            <a:stCxn id="5" idx="6"/>
            <a:endCxn id="6" idx="2"/>
          </p:cNvCxnSpPr>
          <p:nvPr/>
        </p:nvCxnSpPr>
        <p:spPr>
          <a:xfrm flipV="1">
            <a:off x="1382218" y="3884944"/>
            <a:ext cx="339840" cy="422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 xmlns:a16="http://schemas.microsoft.com/office/drawing/2014/main" id="{2008B876-7BDE-45DA-87B2-6D88902E73E7}"/>
              </a:ext>
            </a:extLst>
          </p:cNvPr>
          <p:cNvCxnSpPr>
            <a:cxnSpLocks/>
            <a:stCxn id="6" idx="6"/>
            <a:endCxn id="7" idx="2"/>
          </p:cNvCxnSpPr>
          <p:nvPr/>
        </p:nvCxnSpPr>
        <p:spPr>
          <a:xfrm>
            <a:off x="2442058" y="3884944"/>
            <a:ext cx="530737"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 xmlns:a16="http://schemas.microsoft.com/office/drawing/2014/main"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 xmlns:a16="http://schemas.microsoft.com/office/drawing/2014/main"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 xmlns:a16="http://schemas.microsoft.com/office/drawing/2014/main"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 xmlns:a16="http://schemas.microsoft.com/office/drawing/2014/main"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1" name="正方形/長方形 30">
            <a:extLst>
              <a:ext uri="{FF2B5EF4-FFF2-40B4-BE49-F238E27FC236}">
                <a16:creationId xmlns="" xmlns:a16="http://schemas.microsoft.com/office/drawing/2014/main" id="{18BA09D6-E4A3-473A-9D5D-EFD11BBABE41}"/>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32" name="正方形/長方形 31">
            <a:extLst>
              <a:ext uri="{FF2B5EF4-FFF2-40B4-BE49-F238E27FC236}">
                <a16:creationId xmlns="" xmlns:a16="http://schemas.microsoft.com/office/drawing/2014/main" id="{A1F7F09B-E02E-4CCC-88E8-01D842CA344B}"/>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
        <p:nvSpPr>
          <p:cNvPr id="39" name="コンテンツ プレースホルダー 2">
            <a:extLst>
              <a:ext uri="{FF2B5EF4-FFF2-40B4-BE49-F238E27FC236}">
                <a16:creationId xmlns="" xmlns:a16="http://schemas.microsoft.com/office/drawing/2014/main" id="{788C8489-62CA-45F2-9CC0-FDEFEE68C6A6}"/>
              </a:ext>
            </a:extLst>
          </p:cNvPr>
          <p:cNvSpPr>
            <a:spLocks noGrp="1"/>
          </p:cNvSpPr>
          <p:nvPr>
            <p:ph idx="1"/>
          </p:nvPr>
        </p:nvSpPr>
        <p:spPr>
          <a:xfrm>
            <a:off x="822959" y="758815"/>
            <a:ext cx="7543801" cy="613157"/>
          </a:xfrm>
        </p:spPr>
        <p:txBody>
          <a:bodyPr/>
          <a:lstStyle/>
          <a:p>
            <a:r>
              <a:rPr lang="ja-JP" altLang="en-US" dirty="0"/>
              <a:t>先手が先に領地を増やしたとする</a:t>
            </a:r>
            <a:endParaRPr kumimoji="1" lang="en-US" altLang="ja-JP" dirty="0"/>
          </a:p>
        </p:txBody>
      </p:sp>
      <p:sp>
        <p:nvSpPr>
          <p:cNvPr id="22" name="コンテンツ プレースホルダー 2">
            <a:extLst>
              <a:ext uri="{FF2B5EF4-FFF2-40B4-BE49-F238E27FC236}">
                <a16:creationId xmlns="" xmlns:a16="http://schemas.microsoft.com/office/drawing/2014/main" id="{45E1D49E-ACE1-41B4-918B-5EB1ED23A60C}"/>
              </a:ext>
            </a:extLst>
          </p:cNvPr>
          <p:cNvSpPr txBox="1">
            <a:spLocks/>
          </p:cNvSpPr>
          <p:nvPr/>
        </p:nvSpPr>
        <p:spPr>
          <a:xfrm>
            <a:off x="6370812" y="753389"/>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先手の負け</a:t>
            </a:r>
            <a:endParaRPr lang="en-US" altLang="ja-JP" dirty="0"/>
          </a:p>
        </p:txBody>
      </p:sp>
      <p:sp>
        <p:nvSpPr>
          <p:cNvPr id="24" name="コンテンツ プレースホルダー 2">
            <a:extLst>
              <a:ext uri="{FF2B5EF4-FFF2-40B4-BE49-F238E27FC236}">
                <a16:creationId xmlns="" xmlns:a16="http://schemas.microsoft.com/office/drawing/2014/main" id="{F3EF70DA-0779-401E-BD6A-205960B047C3}"/>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Tree>
    <p:extLst>
      <p:ext uri="{BB962C8B-B14F-4D97-AF65-F5344CB8AC3E}">
        <p14:creationId xmlns:p14="http://schemas.microsoft.com/office/powerpoint/2010/main" val="2340355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5"/>
                                        </p:tgtEl>
                                        <p:attrNameLst>
                                          <p:attrName>fillcolor</p:attrName>
                                        </p:attrNameLst>
                                      </p:cBhvr>
                                      <p:to>
                                        <a:srgbClr val="00B0F0"/>
                                      </p:to>
                                    </p:animClr>
                                    <p:set>
                                      <p:cBhvr>
                                        <p:cTn id="7" dur="1000" fill="hold"/>
                                        <p:tgtEl>
                                          <p:spTgt spid="5"/>
                                        </p:tgtEl>
                                        <p:attrNameLst>
                                          <p:attrName>fill.type</p:attrName>
                                        </p:attrNameLst>
                                      </p:cBhvr>
                                      <p:to>
                                        <p:strVal val="solid"/>
                                      </p:to>
                                    </p:set>
                                    <p:set>
                                      <p:cBhvr>
                                        <p:cTn id="8" dur="1000" fill="hold"/>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11"/>
                                        </p:tgtEl>
                                        <p:attrNameLst>
                                          <p:attrName>fillcolor</p:attrName>
                                        </p:attrNameLst>
                                      </p:cBhvr>
                                      <p:to>
                                        <a:srgbClr val="00B050"/>
                                      </p:to>
                                    </p:animClr>
                                    <p:set>
                                      <p:cBhvr>
                                        <p:cTn id="13" dur="1000" fill="hold"/>
                                        <p:tgtEl>
                                          <p:spTgt spid="11"/>
                                        </p:tgtEl>
                                        <p:attrNameLst>
                                          <p:attrName>fill.type</p:attrName>
                                        </p:attrNameLst>
                                      </p:cBhvr>
                                      <p:to>
                                        <p:strVal val="solid"/>
                                      </p:to>
                                    </p:set>
                                    <p:set>
                                      <p:cBhvr>
                                        <p:cTn id="14" dur="1000" fill="hold"/>
                                        <p:tgtEl>
                                          <p:spTgt spid="11"/>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5"/>
                                        </p:tgtEl>
                                        <p:attrNameLst>
                                          <p:attrName>fillcolor</p:attrName>
                                        </p:attrNameLst>
                                      </p:cBhvr>
                                      <p:to>
                                        <a:srgbClr val="FF0000"/>
                                      </p:to>
                                    </p:animClr>
                                    <p:set>
                                      <p:cBhvr>
                                        <p:cTn id="19" dur="1000" fill="hold"/>
                                        <p:tgtEl>
                                          <p:spTgt spid="5"/>
                                        </p:tgtEl>
                                        <p:attrNameLst>
                                          <p:attrName>fill.type</p:attrName>
                                        </p:attrNameLst>
                                      </p:cBhvr>
                                      <p:to>
                                        <p:strVal val="solid"/>
                                      </p:to>
                                    </p:set>
                                    <p:set>
                                      <p:cBhvr>
                                        <p:cTn id="20" dur="1000" fill="hold"/>
                                        <p:tgtEl>
                                          <p:spTgt spid="5"/>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1000" fill="hold"/>
                                        <p:tgtEl>
                                          <p:spTgt spid="6"/>
                                        </p:tgtEl>
                                        <p:attrNameLst>
                                          <p:attrName>fillcolor</p:attrName>
                                        </p:attrNameLst>
                                      </p:cBhvr>
                                      <p:to>
                                        <a:srgbClr val="FF0000"/>
                                      </p:to>
                                    </p:animClr>
                                    <p:set>
                                      <p:cBhvr>
                                        <p:cTn id="23" dur="1000" fill="hold"/>
                                        <p:tgtEl>
                                          <p:spTgt spid="6"/>
                                        </p:tgtEl>
                                        <p:attrNameLst>
                                          <p:attrName>fill.type</p:attrName>
                                        </p:attrNameLst>
                                      </p:cBhvr>
                                      <p:to>
                                        <p:strVal val="solid"/>
                                      </p:to>
                                    </p:set>
                                    <p:set>
                                      <p:cBhvr>
                                        <p:cTn id="24" dur="1000" fill="hold"/>
                                        <p:tgtEl>
                                          <p:spTgt spid="6"/>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0" fill="hold"/>
                                        <p:tgtEl>
                                          <p:spTgt spid="13"/>
                                        </p:tgtEl>
                                        <p:attrNameLst>
                                          <p:attrName>fillcolor</p:attrName>
                                        </p:attrNameLst>
                                      </p:cBhvr>
                                      <p:to>
                                        <a:srgbClr val="FF0000"/>
                                      </p:to>
                                    </p:animClr>
                                    <p:set>
                                      <p:cBhvr>
                                        <p:cTn id="27" dur="1000" fill="hold"/>
                                        <p:tgtEl>
                                          <p:spTgt spid="13"/>
                                        </p:tgtEl>
                                        <p:attrNameLst>
                                          <p:attrName>fill.type</p:attrName>
                                        </p:attrNameLst>
                                      </p:cBhvr>
                                      <p:to>
                                        <p:strVal val="solid"/>
                                      </p:to>
                                    </p:set>
                                    <p:set>
                                      <p:cBhvr>
                                        <p:cTn id="28" dur="1000" fill="hold"/>
                                        <p:tgtEl>
                                          <p:spTgt spid="13"/>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0" fill="hold"/>
                                        <p:tgtEl>
                                          <p:spTgt spid="11"/>
                                        </p:tgtEl>
                                        <p:attrNameLst>
                                          <p:attrName>fillcolor</p:attrName>
                                        </p:attrNameLst>
                                      </p:cBhvr>
                                      <p:to>
                                        <a:srgbClr val="00B0F0"/>
                                      </p:to>
                                    </p:animClr>
                                    <p:set>
                                      <p:cBhvr>
                                        <p:cTn id="33" dur="1000" fill="hold"/>
                                        <p:tgtEl>
                                          <p:spTgt spid="11"/>
                                        </p:tgtEl>
                                        <p:attrNameLst>
                                          <p:attrName>fill.type</p:attrName>
                                        </p:attrNameLst>
                                      </p:cBhvr>
                                      <p:to>
                                        <p:strVal val="solid"/>
                                      </p:to>
                                    </p:set>
                                    <p:set>
                                      <p:cBhvr>
                                        <p:cTn id="34" dur="1000" fill="hold"/>
                                        <p:tgtEl>
                                          <p:spTgt spid="11"/>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10"/>
                                        </p:tgtEl>
                                        <p:attrNameLst>
                                          <p:attrName>fillcolor</p:attrName>
                                        </p:attrNameLst>
                                      </p:cBhvr>
                                      <p:to>
                                        <a:srgbClr val="00B0F0"/>
                                      </p:to>
                                    </p:animClr>
                                    <p:set>
                                      <p:cBhvr>
                                        <p:cTn id="37" dur="1000" fill="hold"/>
                                        <p:tgtEl>
                                          <p:spTgt spid="10"/>
                                        </p:tgtEl>
                                        <p:attrNameLst>
                                          <p:attrName>fill.type</p:attrName>
                                        </p:attrNameLst>
                                      </p:cBhvr>
                                      <p:to>
                                        <p:strVal val="solid"/>
                                      </p:to>
                                    </p:set>
                                    <p:set>
                                      <p:cBhvr>
                                        <p:cTn id="38" dur="1000" fill="hold"/>
                                        <p:tgtEl>
                                          <p:spTgt spid="10"/>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9"/>
                                        </p:tgtEl>
                                        <p:attrNameLst>
                                          <p:attrName>fillcolor</p:attrName>
                                        </p:attrNameLst>
                                      </p:cBhvr>
                                      <p:to>
                                        <a:srgbClr val="00B0F0"/>
                                      </p:to>
                                    </p:animClr>
                                    <p:set>
                                      <p:cBhvr>
                                        <p:cTn id="41" dur="1000" fill="hold"/>
                                        <p:tgtEl>
                                          <p:spTgt spid="29"/>
                                        </p:tgtEl>
                                        <p:attrNameLst>
                                          <p:attrName>fill.type</p:attrName>
                                        </p:attrNameLst>
                                      </p:cBhvr>
                                      <p:to>
                                        <p:strVal val="solid"/>
                                      </p:to>
                                    </p:set>
                                    <p:set>
                                      <p:cBhvr>
                                        <p:cTn id="42" dur="1000" fill="hold"/>
                                        <p:tgtEl>
                                          <p:spTgt spid="29"/>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1000" fill="hold"/>
                                        <p:tgtEl>
                                          <p:spTgt spid="5"/>
                                        </p:tgtEl>
                                        <p:attrNameLst>
                                          <p:attrName>fillcolor</p:attrName>
                                        </p:attrNameLst>
                                      </p:cBhvr>
                                      <p:to>
                                        <a:srgbClr val="00B050"/>
                                      </p:to>
                                    </p:animClr>
                                    <p:set>
                                      <p:cBhvr>
                                        <p:cTn id="47" dur="1000" fill="hold"/>
                                        <p:tgtEl>
                                          <p:spTgt spid="5"/>
                                        </p:tgtEl>
                                        <p:attrNameLst>
                                          <p:attrName>fill.type</p:attrName>
                                        </p:attrNameLst>
                                      </p:cBhvr>
                                      <p:to>
                                        <p:strVal val="solid"/>
                                      </p:to>
                                    </p:set>
                                    <p:set>
                                      <p:cBhvr>
                                        <p:cTn id="48" dur="1000" fill="hold"/>
                                        <p:tgtEl>
                                          <p:spTgt spid="5"/>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1000" fill="hold"/>
                                        <p:tgtEl>
                                          <p:spTgt spid="6"/>
                                        </p:tgtEl>
                                        <p:attrNameLst>
                                          <p:attrName>fillcolor</p:attrName>
                                        </p:attrNameLst>
                                      </p:cBhvr>
                                      <p:to>
                                        <a:srgbClr val="00B050"/>
                                      </p:to>
                                    </p:animClr>
                                    <p:set>
                                      <p:cBhvr>
                                        <p:cTn id="51" dur="1000" fill="hold"/>
                                        <p:tgtEl>
                                          <p:spTgt spid="6"/>
                                        </p:tgtEl>
                                        <p:attrNameLst>
                                          <p:attrName>fill.type</p:attrName>
                                        </p:attrNameLst>
                                      </p:cBhvr>
                                      <p:to>
                                        <p:strVal val="solid"/>
                                      </p:to>
                                    </p:set>
                                    <p:set>
                                      <p:cBhvr>
                                        <p:cTn id="52" dur="1000" fill="hold"/>
                                        <p:tgtEl>
                                          <p:spTgt spid="6"/>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00" fill="hold"/>
                                        <p:tgtEl>
                                          <p:spTgt spid="13"/>
                                        </p:tgtEl>
                                        <p:attrNameLst>
                                          <p:attrName>fillcolor</p:attrName>
                                        </p:attrNameLst>
                                      </p:cBhvr>
                                      <p:to>
                                        <a:srgbClr val="00B050"/>
                                      </p:to>
                                    </p:animClr>
                                    <p:set>
                                      <p:cBhvr>
                                        <p:cTn id="55" dur="1000" fill="hold"/>
                                        <p:tgtEl>
                                          <p:spTgt spid="13"/>
                                        </p:tgtEl>
                                        <p:attrNameLst>
                                          <p:attrName>fill.type</p:attrName>
                                        </p:attrNameLst>
                                      </p:cBhvr>
                                      <p:to>
                                        <p:strVal val="solid"/>
                                      </p:to>
                                    </p:set>
                                    <p:set>
                                      <p:cBhvr>
                                        <p:cTn id="56" dur="1000" fill="hold"/>
                                        <p:tgtEl>
                                          <p:spTgt spid="13"/>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1000" fill="hold"/>
                                        <p:tgtEl>
                                          <p:spTgt spid="11"/>
                                        </p:tgtEl>
                                        <p:attrNameLst>
                                          <p:attrName>fillcolor</p:attrName>
                                        </p:attrNameLst>
                                      </p:cBhvr>
                                      <p:to>
                                        <a:srgbClr val="FFFF00"/>
                                      </p:to>
                                    </p:animClr>
                                    <p:set>
                                      <p:cBhvr>
                                        <p:cTn id="61" dur="1000" fill="hold"/>
                                        <p:tgtEl>
                                          <p:spTgt spid="11"/>
                                        </p:tgtEl>
                                        <p:attrNameLst>
                                          <p:attrName>fill.type</p:attrName>
                                        </p:attrNameLst>
                                      </p:cBhvr>
                                      <p:to>
                                        <p:strVal val="solid"/>
                                      </p:to>
                                    </p:set>
                                    <p:set>
                                      <p:cBhvr>
                                        <p:cTn id="62" dur="1000" fill="hold"/>
                                        <p:tgtEl>
                                          <p:spTgt spid="11"/>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10"/>
                                        </p:tgtEl>
                                        <p:attrNameLst>
                                          <p:attrName>fillcolor</p:attrName>
                                        </p:attrNameLst>
                                      </p:cBhvr>
                                      <p:to>
                                        <a:srgbClr val="FFFF00"/>
                                      </p:to>
                                    </p:animClr>
                                    <p:set>
                                      <p:cBhvr>
                                        <p:cTn id="65" dur="1000" fill="hold"/>
                                        <p:tgtEl>
                                          <p:spTgt spid="10"/>
                                        </p:tgtEl>
                                        <p:attrNameLst>
                                          <p:attrName>fill.type</p:attrName>
                                        </p:attrNameLst>
                                      </p:cBhvr>
                                      <p:to>
                                        <p:strVal val="solid"/>
                                      </p:to>
                                    </p:set>
                                    <p:set>
                                      <p:cBhvr>
                                        <p:cTn id="66" dur="1000" fill="hold"/>
                                        <p:tgtEl>
                                          <p:spTgt spid="10"/>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1000" fill="hold"/>
                                        <p:tgtEl>
                                          <p:spTgt spid="29"/>
                                        </p:tgtEl>
                                        <p:attrNameLst>
                                          <p:attrName>fillcolor</p:attrName>
                                        </p:attrNameLst>
                                      </p:cBhvr>
                                      <p:to>
                                        <a:srgbClr val="FFFF00"/>
                                      </p:to>
                                    </p:animClr>
                                    <p:set>
                                      <p:cBhvr>
                                        <p:cTn id="69" dur="1000" fill="hold"/>
                                        <p:tgtEl>
                                          <p:spTgt spid="29"/>
                                        </p:tgtEl>
                                        <p:attrNameLst>
                                          <p:attrName>fill.type</p:attrName>
                                        </p:attrNameLst>
                                      </p:cBhvr>
                                      <p:to>
                                        <p:strVal val="solid"/>
                                      </p:to>
                                    </p:set>
                                    <p:set>
                                      <p:cBhvr>
                                        <p:cTn id="70" dur="1000" fill="hold"/>
                                        <p:tgtEl>
                                          <p:spTgt spid="29"/>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1000" fill="hold"/>
                                        <p:tgtEl>
                                          <p:spTgt spid="9"/>
                                        </p:tgtEl>
                                        <p:attrNameLst>
                                          <p:attrName>fillcolor</p:attrName>
                                        </p:attrNameLst>
                                      </p:cBhvr>
                                      <p:to>
                                        <a:srgbClr val="FFFF00"/>
                                      </p:to>
                                    </p:animClr>
                                    <p:set>
                                      <p:cBhvr>
                                        <p:cTn id="73" dur="1000" fill="hold"/>
                                        <p:tgtEl>
                                          <p:spTgt spid="9"/>
                                        </p:tgtEl>
                                        <p:attrNameLst>
                                          <p:attrName>fill.type</p:attrName>
                                        </p:attrNameLst>
                                      </p:cBhvr>
                                      <p:to>
                                        <p:strVal val="solid"/>
                                      </p:to>
                                    </p:set>
                                    <p:set>
                                      <p:cBhvr>
                                        <p:cTn id="74" dur="1000" fill="hold"/>
                                        <p:tgtEl>
                                          <p:spTgt spid="9"/>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1000" fill="hold"/>
                                        <p:tgtEl>
                                          <p:spTgt spid="26"/>
                                        </p:tgtEl>
                                        <p:attrNameLst>
                                          <p:attrName>fillcolor</p:attrName>
                                        </p:attrNameLst>
                                      </p:cBhvr>
                                      <p:to>
                                        <a:srgbClr val="FFFF00"/>
                                      </p:to>
                                    </p:animClr>
                                    <p:set>
                                      <p:cBhvr>
                                        <p:cTn id="77" dur="1000" fill="hold"/>
                                        <p:tgtEl>
                                          <p:spTgt spid="26"/>
                                        </p:tgtEl>
                                        <p:attrNameLst>
                                          <p:attrName>fill.type</p:attrName>
                                        </p:attrNameLst>
                                      </p:cBhvr>
                                      <p:to>
                                        <p:strVal val="solid"/>
                                      </p:to>
                                    </p:set>
                                    <p:set>
                                      <p:cBhvr>
                                        <p:cTn id="78" dur="1000" fill="hold"/>
                                        <p:tgtEl>
                                          <p:spTgt spid="26"/>
                                        </p:tgtEl>
                                        <p:attrNameLst>
                                          <p:attrName>fill.on</p:attrName>
                                        </p:attrNameLst>
                                      </p:cBhvr>
                                      <p:to>
                                        <p:strVal val="true"/>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fade">
                                      <p:cBhvr>
                                        <p:cTn id="8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3B60B3A8-6B87-47A6-BC33-1DFA53D61812}"/>
              </a:ext>
            </a:extLst>
          </p:cNvPr>
          <p:cNvSpPr>
            <a:spLocks noGrp="1"/>
          </p:cNvSpPr>
          <p:nvPr>
            <p:ph type="title"/>
          </p:nvPr>
        </p:nvSpPr>
        <p:spPr/>
        <p:txBody>
          <a:bodyPr/>
          <a:lstStyle/>
          <a:p>
            <a:r>
              <a:rPr kumimoji="1" lang="ja-JP" altLang="en-US" dirty="0"/>
              <a:t>ルール</a:t>
            </a:r>
            <a:r>
              <a:rPr kumimoji="1" lang="en-US" altLang="ja-JP" dirty="0"/>
              <a:t>3</a:t>
            </a:r>
            <a:r>
              <a:rPr kumimoji="1" lang="ja-JP" altLang="en-US" dirty="0"/>
              <a:t>の動機</a:t>
            </a:r>
          </a:p>
        </p:txBody>
      </p:sp>
      <p:sp>
        <p:nvSpPr>
          <p:cNvPr id="4" name="スライド番号プレースホルダー 3">
            <a:extLst>
              <a:ext uri="{FF2B5EF4-FFF2-40B4-BE49-F238E27FC236}">
                <a16:creationId xmlns="" xmlns:a16="http://schemas.microsoft.com/office/drawing/2014/main" id="{505D511B-ED09-4C3B-A1EE-54F9447A53EA}"/>
              </a:ext>
            </a:extLst>
          </p:cNvPr>
          <p:cNvSpPr>
            <a:spLocks noGrp="1"/>
          </p:cNvSpPr>
          <p:nvPr>
            <p:ph type="sldNum" sz="quarter" idx="4"/>
          </p:nvPr>
        </p:nvSpPr>
        <p:spPr/>
        <p:txBody>
          <a:bodyPr/>
          <a:lstStyle/>
          <a:p>
            <a:fld id="{06866E33-5310-403C-85EB-90D9101399C4}" type="slidenum">
              <a:rPr lang="ja-JP" altLang="en-US" smtClean="0"/>
              <a:pPr/>
              <a:t>78</a:t>
            </a:fld>
            <a:endParaRPr lang="ja-JP" altLang="en-US" dirty="0"/>
          </a:p>
        </p:txBody>
      </p:sp>
      <p:sp>
        <p:nvSpPr>
          <p:cNvPr id="5" name="フローチャート: 結合子 4">
            <a:extLst>
              <a:ext uri="{FF2B5EF4-FFF2-40B4-BE49-F238E27FC236}">
                <a16:creationId xmlns="" xmlns:a16="http://schemas.microsoft.com/office/drawing/2014/main"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 xmlns:a16="http://schemas.microsoft.com/office/drawing/2014/main" id="{AAC7B617-5103-4C1A-A260-97F0ACF19D2F}"/>
              </a:ext>
            </a:extLst>
          </p:cNvPr>
          <p:cNvSpPr/>
          <p:nvPr/>
        </p:nvSpPr>
        <p:spPr>
          <a:xfrm>
            <a:off x="1722058"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 xmlns:a16="http://schemas.microsoft.com/office/drawing/2014/main"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 xmlns:a16="http://schemas.microsoft.com/office/drawing/2014/main"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 xmlns:a16="http://schemas.microsoft.com/office/drawing/2014/main"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 xmlns:a16="http://schemas.microsoft.com/office/drawing/2014/main"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 xmlns:a16="http://schemas.microsoft.com/office/drawing/2014/main"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 xmlns:a16="http://schemas.microsoft.com/office/drawing/2014/main" id="{BD7070AE-F327-45F5-A1B7-C750372FF7B7}"/>
              </a:ext>
            </a:extLst>
          </p:cNvPr>
          <p:cNvCxnSpPr>
            <a:cxnSpLocks/>
            <a:stCxn id="5" idx="6"/>
            <a:endCxn id="6" idx="2"/>
          </p:cNvCxnSpPr>
          <p:nvPr/>
        </p:nvCxnSpPr>
        <p:spPr>
          <a:xfrm flipV="1">
            <a:off x="1382218" y="3884944"/>
            <a:ext cx="339840" cy="422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 xmlns:a16="http://schemas.microsoft.com/office/drawing/2014/main" id="{2008B876-7BDE-45DA-87B2-6D88902E73E7}"/>
              </a:ext>
            </a:extLst>
          </p:cNvPr>
          <p:cNvCxnSpPr>
            <a:cxnSpLocks/>
            <a:stCxn id="6" idx="6"/>
            <a:endCxn id="7" idx="2"/>
          </p:cNvCxnSpPr>
          <p:nvPr/>
        </p:nvCxnSpPr>
        <p:spPr>
          <a:xfrm>
            <a:off x="2442058" y="3884944"/>
            <a:ext cx="530737"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 xmlns:a16="http://schemas.microsoft.com/office/drawing/2014/main"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 xmlns:a16="http://schemas.microsoft.com/office/drawing/2014/main"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 xmlns:a16="http://schemas.microsoft.com/office/drawing/2014/main"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 xmlns:a16="http://schemas.microsoft.com/office/drawing/2014/main"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 name="コンテンツ プレースホルダー 2">
            <a:extLst>
              <a:ext uri="{FF2B5EF4-FFF2-40B4-BE49-F238E27FC236}">
                <a16:creationId xmlns="" xmlns:a16="http://schemas.microsoft.com/office/drawing/2014/main" id="{788C8489-62CA-45F2-9CC0-FDEFEE68C6A6}"/>
              </a:ext>
            </a:extLst>
          </p:cNvPr>
          <p:cNvSpPr>
            <a:spLocks noGrp="1"/>
          </p:cNvSpPr>
          <p:nvPr>
            <p:ph idx="1"/>
          </p:nvPr>
        </p:nvSpPr>
        <p:spPr>
          <a:xfrm>
            <a:off x="822959" y="1403028"/>
            <a:ext cx="7543801" cy="613157"/>
          </a:xfrm>
        </p:spPr>
        <p:txBody>
          <a:bodyPr/>
          <a:lstStyle/>
          <a:p>
            <a:r>
              <a:rPr kumimoji="1" lang="ja-JP" altLang="en-US" dirty="0"/>
              <a:t>後手が先に領地を増やしたとする</a:t>
            </a:r>
            <a:endParaRPr kumimoji="1" lang="en-US" altLang="ja-JP" dirty="0"/>
          </a:p>
        </p:txBody>
      </p:sp>
      <p:sp>
        <p:nvSpPr>
          <p:cNvPr id="25" name="正方形/長方形 24">
            <a:extLst>
              <a:ext uri="{FF2B5EF4-FFF2-40B4-BE49-F238E27FC236}">
                <a16:creationId xmlns="" xmlns:a16="http://schemas.microsoft.com/office/drawing/2014/main" id="{2E518FA5-5F99-4029-AC2C-8F7851580A65}"/>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27" name="正方形/長方形 26">
            <a:extLst>
              <a:ext uri="{FF2B5EF4-FFF2-40B4-BE49-F238E27FC236}">
                <a16:creationId xmlns="" xmlns:a16="http://schemas.microsoft.com/office/drawing/2014/main" id="{3F55661F-EBC5-4665-B997-6B3F8B751A1A}"/>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
        <p:nvSpPr>
          <p:cNvPr id="30" name="コンテンツ プレースホルダー 2">
            <a:extLst>
              <a:ext uri="{FF2B5EF4-FFF2-40B4-BE49-F238E27FC236}">
                <a16:creationId xmlns="" xmlns:a16="http://schemas.microsoft.com/office/drawing/2014/main" id="{E2D82A81-EA8A-4514-BC3F-80C96D7A4EEE}"/>
              </a:ext>
            </a:extLst>
          </p:cNvPr>
          <p:cNvSpPr txBox="1">
            <a:spLocks/>
          </p:cNvSpPr>
          <p:nvPr/>
        </p:nvSpPr>
        <p:spPr>
          <a:xfrm>
            <a:off x="822959" y="758815"/>
            <a:ext cx="754380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先手が先に領地を増やしたとする</a:t>
            </a:r>
            <a:endParaRPr lang="en-US" altLang="ja-JP" dirty="0"/>
          </a:p>
        </p:txBody>
      </p:sp>
      <p:sp>
        <p:nvSpPr>
          <p:cNvPr id="33" name="コンテンツ プレースホルダー 2">
            <a:extLst>
              <a:ext uri="{FF2B5EF4-FFF2-40B4-BE49-F238E27FC236}">
                <a16:creationId xmlns="" xmlns:a16="http://schemas.microsoft.com/office/drawing/2014/main" id="{2099786D-C0ED-431C-9F42-EF14D38275A0}"/>
              </a:ext>
            </a:extLst>
          </p:cNvPr>
          <p:cNvSpPr txBox="1">
            <a:spLocks/>
          </p:cNvSpPr>
          <p:nvPr/>
        </p:nvSpPr>
        <p:spPr>
          <a:xfrm>
            <a:off x="6370812" y="753389"/>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先手の負け</a:t>
            </a:r>
            <a:endParaRPr lang="en-US" altLang="ja-JP" dirty="0"/>
          </a:p>
        </p:txBody>
      </p:sp>
      <p:sp>
        <p:nvSpPr>
          <p:cNvPr id="34" name="コンテンツ プレースホルダー 2">
            <a:extLst>
              <a:ext uri="{FF2B5EF4-FFF2-40B4-BE49-F238E27FC236}">
                <a16:creationId xmlns="" xmlns:a16="http://schemas.microsoft.com/office/drawing/2014/main" id="{BE6AF25B-4C9A-4023-B2A9-C2F582ED2755}"/>
              </a:ext>
            </a:extLst>
          </p:cNvPr>
          <p:cNvSpPr txBox="1">
            <a:spLocks/>
          </p:cNvSpPr>
          <p:nvPr/>
        </p:nvSpPr>
        <p:spPr>
          <a:xfrm>
            <a:off x="6370811" y="1404922"/>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後手の負け</a:t>
            </a:r>
            <a:endParaRPr lang="en-US" altLang="ja-JP" dirty="0"/>
          </a:p>
        </p:txBody>
      </p:sp>
      <p:sp>
        <p:nvSpPr>
          <p:cNvPr id="35" name="コンテンツ プレースホルダー 2">
            <a:extLst>
              <a:ext uri="{FF2B5EF4-FFF2-40B4-BE49-F238E27FC236}">
                <a16:creationId xmlns="" xmlns:a16="http://schemas.microsoft.com/office/drawing/2014/main" id="{0387503D-463D-4206-9183-A145A298DCE7}"/>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Tree>
    <p:extLst>
      <p:ext uri="{BB962C8B-B14F-4D97-AF65-F5344CB8AC3E}">
        <p14:creationId xmlns:p14="http://schemas.microsoft.com/office/powerpoint/2010/main" val="460140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1"/>
                                        </p:tgtEl>
                                        <p:attrNameLst>
                                          <p:attrName>fillcolor</p:attrName>
                                        </p:attrNameLst>
                                      </p:cBhvr>
                                      <p:to>
                                        <a:srgbClr val="00B050"/>
                                      </p:to>
                                    </p:animClr>
                                    <p:set>
                                      <p:cBhvr>
                                        <p:cTn id="7" dur="1000" fill="hold"/>
                                        <p:tgtEl>
                                          <p:spTgt spid="11"/>
                                        </p:tgtEl>
                                        <p:attrNameLst>
                                          <p:attrName>fill.type</p:attrName>
                                        </p:attrNameLst>
                                      </p:cBhvr>
                                      <p:to>
                                        <p:strVal val="solid"/>
                                      </p:to>
                                    </p:set>
                                    <p:set>
                                      <p:cBhvr>
                                        <p:cTn id="8" dur="1000" fill="hold"/>
                                        <p:tgtEl>
                                          <p:spTgt spid="11"/>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5"/>
                                        </p:tgtEl>
                                        <p:attrNameLst>
                                          <p:attrName>fillcolor</p:attrName>
                                        </p:attrNameLst>
                                      </p:cBhvr>
                                      <p:to>
                                        <a:srgbClr val="00B0F0"/>
                                      </p:to>
                                    </p:animClr>
                                    <p:set>
                                      <p:cBhvr>
                                        <p:cTn id="13" dur="1000" fill="hold"/>
                                        <p:tgtEl>
                                          <p:spTgt spid="5"/>
                                        </p:tgtEl>
                                        <p:attrNameLst>
                                          <p:attrName>fill.type</p:attrName>
                                        </p:attrNameLst>
                                      </p:cBhvr>
                                      <p:to>
                                        <p:strVal val="solid"/>
                                      </p:to>
                                    </p:set>
                                    <p:set>
                                      <p:cBhvr>
                                        <p:cTn id="14" dur="1000" fill="hold"/>
                                        <p:tgtEl>
                                          <p:spTgt spid="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11"/>
                                        </p:tgtEl>
                                        <p:attrNameLst>
                                          <p:attrName>fillcolor</p:attrName>
                                        </p:attrNameLst>
                                      </p:cBhvr>
                                      <p:to>
                                        <a:srgbClr val="FF0000"/>
                                      </p:to>
                                    </p:animClr>
                                    <p:set>
                                      <p:cBhvr>
                                        <p:cTn id="19" dur="1000" fill="hold"/>
                                        <p:tgtEl>
                                          <p:spTgt spid="11"/>
                                        </p:tgtEl>
                                        <p:attrNameLst>
                                          <p:attrName>fill.type</p:attrName>
                                        </p:attrNameLst>
                                      </p:cBhvr>
                                      <p:to>
                                        <p:strVal val="solid"/>
                                      </p:to>
                                    </p:set>
                                    <p:set>
                                      <p:cBhvr>
                                        <p:cTn id="20" dur="1000" fill="hold"/>
                                        <p:tgtEl>
                                          <p:spTgt spid="11"/>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1000" fill="hold"/>
                                        <p:tgtEl>
                                          <p:spTgt spid="10"/>
                                        </p:tgtEl>
                                        <p:attrNameLst>
                                          <p:attrName>fillcolor</p:attrName>
                                        </p:attrNameLst>
                                      </p:cBhvr>
                                      <p:to>
                                        <a:srgbClr val="FF0000"/>
                                      </p:to>
                                    </p:animClr>
                                    <p:set>
                                      <p:cBhvr>
                                        <p:cTn id="23" dur="1000" fill="hold"/>
                                        <p:tgtEl>
                                          <p:spTgt spid="10"/>
                                        </p:tgtEl>
                                        <p:attrNameLst>
                                          <p:attrName>fill.type</p:attrName>
                                        </p:attrNameLst>
                                      </p:cBhvr>
                                      <p:to>
                                        <p:strVal val="solid"/>
                                      </p:to>
                                    </p:set>
                                    <p:set>
                                      <p:cBhvr>
                                        <p:cTn id="24" dur="1000" fill="hold"/>
                                        <p:tgtEl>
                                          <p:spTgt spid="10"/>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0" fill="hold"/>
                                        <p:tgtEl>
                                          <p:spTgt spid="29"/>
                                        </p:tgtEl>
                                        <p:attrNameLst>
                                          <p:attrName>fillcolor</p:attrName>
                                        </p:attrNameLst>
                                      </p:cBhvr>
                                      <p:to>
                                        <a:srgbClr val="FF0000"/>
                                      </p:to>
                                    </p:animClr>
                                    <p:set>
                                      <p:cBhvr>
                                        <p:cTn id="27" dur="1000" fill="hold"/>
                                        <p:tgtEl>
                                          <p:spTgt spid="29"/>
                                        </p:tgtEl>
                                        <p:attrNameLst>
                                          <p:attrName>fill.type</p:attrName>
                                        </p:attrNameLst>
                                      </p:cBhvr>
                                      <p:to>
                                        <p:strVal val="solid"/>
                                      </p:to>
                                    </p:set>
                                    <p:set>
                                      <p:cBhvr>
                                        <p:cTn id="28" dur="1000" fill="hold"/>
                                        <p:tgtEl>
                                          <p:spTgt spid="29"/>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0" fill="hold"/>
                                        <p:tgtEl>
                                          <p:spTgt spid="5"/>
                                        </p:tgtEl>
                                        <p:attrNameLst>
                                          <p:attrName>fillcolor</p:attrName>
                                        </p:attrNameLst>
                                      </p:cBhvr>
                                      <p:to>
                                        <a:srgbClr val="00B050"/>
                                      </p:to>
                                    </p:animClr>
                                    <p:set>
                                      <p:cBhvr>
                                        <p:cTn id="33" dur="1000" fill="hold"/>
                                        <p:tgtEl>
                                          <p:spTgt spid="5"/>
                                        </p:tgtEl>
                                        <p:attrNameLst>
                                          <p:attrName>fill.type</p:attrName>
                                        </p:attrNameLst>
                                      </p:cBhvr>
                                      <p:to>
                                        <p:strVal val="solid"/>
                                      </p:to>
                                    </p:set>
                                    <p:set>
                                      <p:cBhvr>
                                        <p:cTn id="34" dur="1000" fill="hold"/>
                                        <p:tgtEl>
                                          <p:spTgt spid="5"/>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6"/>
                                        </p:tgtEl>
                                        <p:attrNameLst>
                                          <p:attrName>fillcolor</p:attrName>
                                        </p:attrNameLst>
                                      </p:cBhvr>
                                      <p:to>
                                        <a:srgbClr val="00B050"/>
                                      </p:to>
                                    </p:animClr>
                                    <p:set>
                                      <p:cBhvr>
                                        <p:cTn id="37" dur="1000" fill="hold"/>
                                        <p:tgtEl>
                                          <p:spTgt spid="6"/>
                                        </p:tgtEl>
                                        <p:attrNameLst>
                                          <p:attrName>fill.type</p:attrName>
                                        </p:attrNameLst>
                                      </p:cBhvr>
                                      <p:to>
                                        <p:strVal val="solid"/>
                                      </p:to>
                                    </p:set>
                                    <p:set>
                                      <p:cBhvr>
                                        <p:cTn id="38" dur="1000" fill="hold"/>
                                        <p:tgtEl>
                                          <p:spTgt spid="6"/>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13"/>
                                        </p:tgtEl>
                                        <p:attrNameLst>
                                          <p:attrName>fillcolor</p:attrName>
                                        </p:attrNameLst>
                                      </p:cBhvr>
                                      <p:to>
                                        <a:srgbClr val="00B050"/>
                                      </p:to>
                                    </p:animClr>
                                    <p:set>
                                      <p:cBhvr>
                                        <p:cTn id="41" dur="1000" fill="hold"/>
                                        <p:tgtEl>
                                          <p:spTgt spid="13"/>
                                        </p:tgtEl>
                                        <p:attrNameLst>
                                          <p:attrName>fill.type</p:attrName>
                                        </p:attrNameLst>
                                      </p:cBhvr>
                                      <p:to>
                                        <p:strVal val="solid"/>
                                      </p:to>
                                    </p:set>
                                    <p:set>
                                      <p:cBhvr>
                                        <p:cTn id="42" dur="1000" fill="hold"/>
                                        <p:tgtEl>
                                          <p:spTgt spid="13"/>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1000" fill="hold"/>
                                        <p:tgtEl>
                                          <p:spTgt spid="11"/>
                                        </p:tgtEl>
                                        <p:attrNameLst>
                                          <p:attrName>fillcolor</p:attrName>
                                        </p:attrNameLst>
                                      </p:cBhvr>
                                      <p:to>
                                        <a:srgbClr val="00B0F0"/>
                                      </p:to>
                                    </p:animClr>
                                    <p:set>
                                      <p:cBhvr>
                                        <p:cTn id="47" dur="1000" fill="hold"/>
                                        <p:tgtEl>
                                          <p:spTgt spid="11"/>
                                        </p:tgtEl>
                                        <p:attrNameLst>
                                          <p:attrName>fill.type</p:attrName>
                                        </p:attrNameLst>
                                      </p:cBhvr>
                                      <p:to>
                                        <p:strVal val="solid"/>
                                      </p:to>
                                    </p:set>
                                    <p:set>
                                      <p:cBhvr>
                                        <p:cTn id="48" dur="1000" fill="hold"/>
                                        <p:tgtEl>
                                          <p:spTgt spid="11"/>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1000" fill="hold"/>
                                        <p:tgtEl>
                                          <p:spTgt spid="10"/>
                                        </p:tgtEl>
                                        <p:attrNameLst>
                                          <p:attrName>fillcolor</p:attrName>
                                        </p:attrNameLst>
                                      </p:cBhvr>
                                      <p:to>
                                        <a:srgbClr val="00B0F0"/>
                                      </p:to>
                                    </p:animClr>
                                    <p:set>
                                      <p:cBhvr>
                                        <p:cTn id="51" dur="1000" fill="hold"/>
                                        <p:tgtEl>
                                          <p:spTgt spid="10"/>
                                        </p:tgtEl>
                                        <p:attrNameLst>
                                          <p:attrName>fill.type</p:attrName>
                                        </p:attrNameLst>
                                      </p:cBhvr>
                                      <p:to>
                                        <p:strVal val="solid"/>
                                      </p:to>
                                    </p:set>
                                    <p:set>
                                      <p:cBhvr>
                                        <p:cTn id="52" dur="1000" fill="hold"/>
                                        <p:tgtEl>
                                          <p:spTgt spid="10"/>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00" fill="hold"/>
                                        <p:tgtEl>
                                          <p:spTgt spid="29"/>
                                        </p:tgtEl>
                                        <p:attrNameLst>
                                          <p:attrName>fillcolor</p:attrName>
                                        </p:attrNameLst>
                                      </p:cBhvr>
                                      <p:to>
                                        <a:srgbClr val="00B0F0"/>
                                      </p:to>
                                    </p:animClr>
                                    <p:set>
                                      <p:cBhvr>
                                        <p:cTn id="55" dur="1000" fill="hold"/>
                                        <p:tgtEl>
                                          <p:spTgt spid="29"/>
                                        </p:tgtEl>
                                        <p:attrNameLst>
                                          <p:attrName>fill.type</p:attrName>
                                        </p:attrNameLst>
                                      </p:cBhvr>
                                      <p:to>
                                        <p:strVal val="solid"/>
                                      </p:to>
                                    </p:set>
                                    <p:set>
                                      <p:cBhvr>
                                        <p:cTn id="56" dur="1000" fill="hold"/>
                                        <p:tgtEl>
                                          <p:spTgt spid="29"/>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1000" fill="hold"/>
                                        <p:tgtEl>
                                          <p:spTgt spid="5"/>
                                        </p:tgtEl>
                                        <p:attrNameLst>
                                          <p:attrName>fillcolor</p:attrName>
                                        </p:attrNameLst>
                                      </p:cBhvr>
                                      <p:to>
                                        <a:srgbClr val="FFFF00"/>
                                      </p:to>
                                    </p:animClr>
                                    <p:set>
                                      <p:cBhvr>
                                        <p:cTn id="61" dur="1000" fill="hold"/>
                                        <p:tgtEl>
                                          <p:spTgt spid="5"/>
                                        </p:tgtEl>
                                        <p:attrNameLst>
                                          <p:attrName>fill.type</p:attrName>
                                        </p:attrNameLst>
                                      </p:cBhvr>
                                      <p:to>
                                        <p:strVal val="solid"/>
                                      </p:to>
                                    </p:set>
                                    <p:set>
                                      <p:cBhvr>
                                        <p:cTn id="62" dur="1000" fill="hold"/>
                                        <p:tgtEl>
                                          <p:spTgt spid="5"/>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6"/>
                                        </p:tgtEl>
                                        <p:attrNameLst>
                                          <p:attrName>fillcolor</p:attrName>
                                        </p:attrNameLst>
                                      </p:cBhvr>
                                      <p:to>
                                        <a:srgbClr val="FFFF00"/>
                                      </p:to>
                                    </p:animClr>
                                    <p:set>
                                      <p:cBhvr>
                                        <p:cTn id="65" dur="1000" fill="hold"/>
                                        <p:tgtEl>
                                          <p:spTgt spid="6"/>
                                        </p:tgtEl>
                                        <p:attrNameLst>
                                          <p:attrName>fill.type</p:attrName>
                                        </p:attrNameLst>
                                      </p:cBhvr>
                                      <p:to>
                                        <p:strVal val="solid"/>
                                      </p:to>
                                    </p:set>
                                    <p:set>
                                      <p:cBhvr>
                                        <p:cTn id="66" dur="1000" fill="hold"/>
                                        <p:tgtEl>
                                          <p:spTgt spid="6"/>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1000" fill="hold"/>
                                        <p:tgtEl>
                                          <p:spTgt spid="13"/>
                                        </p:tgtEl>
                                        <p:attrNameLst>
                                          <p:attrName>fillcolor</p:attrName>
                                        </p:attrNameLst>
                                      </p:cBhvr>
                                      <p:to>
                                        <a:srgbClr val="FFFF00"/>
                                      </p:to>
                                    </p:animClr>
                                    <p:set>
                                      <p:cBhvr>
                                        <p:cTn id="69" dur="1000" fill="hold"/>
                                        <p:tgtEl>
                                          <p:spTgt spid="13"/>
                                        </p:tgtEl>
                                        <p:attrNameLst>
                                          <p:attrName>fill.type</p:attrName>
                                        </p:attrNameLst>
                                      </p:cBhvr>
                                      <p:to>
                                        <p:strVal val="solid"/>
                                      </p:to>
                                    </p:set>
                                    <p:set>
                                      <p:cBhvr>
                                        <p:cTn id="70" dur="1000" fill="hold"/>
                                        <p:tgtEl>
                                          <p:spTgt spid="13"/>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1000" fill="hold"/>
                                        <p:tgtEl>
                                          <p:spTgt spid="7"/>
                                        </p:tgtEl>
                                        <p:attrNameLst>
                                          <p:attrName>fillcolor</p:attrName>
                                        </p:attrNameLst>
                                      </p:cBhvr>
                                      <p:to>
                                        <a:srgbClr val="FFFF00"/>
                                      </p:to>
                                    </p:animClr>
                                    <p:set>
                                      <p:cBhvr>
                                        <p:cTn id="73" dur="1000" fill="hold"/>
                                        <p:tgtEl>
                                          <p:spTgt spid="7"/>
                                        </p:tgtEl>
                                        <p:attrNameLst>
                                          <p:attrName>fill.type</p:attrName>
                                        </p:attrNameLst>
                                      </p:cBhvr>
                                      <p:to>
                                        <p:strVal val="solid"/>
                                      </p:to>
                                    </p:set>
                                    <p:set>
                                      <p:cBhvr>
                                        <p:cTn id="74" dur="1000" fill="hold"/>
                                        <p:tgtEl>
                                          <p:spTgt spid="7"/>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1000" fill="hold"/>
                                        <p:tgtEl>
                                          <p:spTgt spid="17"/>
                                        </p:tgtEl>
                                        <p:attrNameLst>
                                          <p:attrName>fillcolor</p:attrName>
                                        </p:attrNameLst>
                                      </p:cBhvr>
                                      <p:to>
                                        <a:srgbClr val="FFFF00"/>
                                      </p:to>
                                    </p:animClr>
                                    <p:set>
                                      <p:cBhvr>
                                        <p:cTn id="77" dur="1000" fill="hold"/>
                                        <p:tgtEl>
                                          <p:spTgt spid="17"/>
                                        </p:tgtEl>
                                        <p:attrNameLst>
                                          <p:attrName>fill.type</p:attrName>
                                        </p:attrNameLst>
                                      </p:cBhvr>
                                      <p:to>
                                        <p:strVal val="solid"/>
                                      </p:to>
                                    </p:set>
                                    <p:set>
                                      <p:cBhvr>
                                        <p:cTn id="78" dur="1000" fill="hold"/>
                                        <p:tgtEl>
                                          <p:spTgt spid="17"/>
                                        </p:tgtEl>
                                        <p:attrNameLst>
                                          <p:attrName>fill.on</p:attrName>
                                        </p:attrNameLst>
                                      </p:cBhvr>
                                      <p:to>
                                        <p:strVal val="true"/>
                                      </p:to>
                                    </p:set>
                                  </p:childTnLst>
                                </p:cTn>
                              </p:par>
                              <p:par>
                                <p:cTn id="79" presetID="1" presetClass="emph" presetSubtype="2" fill="hold" nodeType="withEffect">
                                  <p:stCondLst>
                                    <p:cond delay="0"/>
                                  </p:stCondLst>
                                  <p:childTnLst>
                                    <p:animClr clrSpc="rgb" dir="cw">
                                      <p:cBhvr>
                                        <p:cTn id="80" dur="1000" fill="hold"/>
                                        <p:tgtEl>
                                          <p:spTgt spid="20"/>
                                        </p:tgtEl>
                                        <p:attrNameLst>
                                          <p:attrName>fillcolor</p:attrName>
                                        </p:attrNameLst>
                                      </p:cBhvr>
                                      <p:to>
                                        <a:srgbClr val="FFFF00"/>
                                      </p:to>
                                    </p:animClr>
                                    <p:set>
                                      <p:cBhvr>
                                        <p:cTn id="81" dur="1000" fill="hold"/>
                                        <p:tgtEl>
                                          <p:spTgt spid="20"/>
                                        </p:tgtEl>
                                        <p:attrNameLst>
                                          <p:attrName>fill.type</p:attrName>
                                        </p:attrNameLst>
                                      </p:cBhvr>
                                      <p:to>
                                        <p:strVal val="solid"/>
                                      </p:to>
                                    </p:set>
                                    <p:set>
                                      <p:cBhvr>
                                        <p:cTn id="82" dur="1000" fill="hold"/>
                                        <p:tgtEl>
                                          <p:spTgt spid="20"/>
                                        </p:tgtEl>
                                        <p:attrNameLst>
                                          <p:attrName>fill.on</p:attrName>
                                        </p:attrNameLst>
                                      </p:cBhvr>
                                      <p:to>
                                        <p:strVal val="true"/>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fade">
                                      <p:cBhvr>
                                        <p:cTn id="8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問題として定義</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79</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2546458324"/>
                  </p:ext>
                </p:extLst>
              </p:nvPr>
            </p:nvGraphicFramePr>
            <p:xfrm>
              <a:off x="1044785" y="2389239"/>
              <a:ext cx="7127456" cy="2331551"/>
            </p:xfrm>
            <a:graphic>
              <a:graphicData uri="http://schemas.openxmlformats.org/drawingml/2006/table">
                <a:tbl>
                  <a:tblPr firstRow="1" bandRow="1">
                    <a:tableStyleId>{93296810-A885-4BE3-A3E7-6D5BEEA58F35}</a:tableStyleId>
                  </a:tblPr>
                  <a:tblGrid>
                    <a:gridCol w="7127456">
                      <a:extLst>
                        <a:ext uri="{9D8B030D-6E8A-4147-A177-3AD203B41FA5}">
                          <a16:colId xmlns="" xmlns:a16="http://schemas.microsoft.com/office/drawing/2014/main" val="20000"/>
                        </a:ext>
                      </a:extLst>
                    </a:gridCol>
                  </a:tblGrid>
                  <a:tr h="472903">
                    <a:tc>
                      <a:txBody>
                        <a:bodyPr/>
                        <a:lstStyle/>
                        <a:p>
                          <a:pPr algn="ctr"/>
                          <a:r>
                            <a:rPr kumimoji="1" lang="ja-JP" altLang="en-US" sz="2800" dirty="0"/>
                            <a:t>入力</a:t>
                          </a:r>
                        </a:p>
                      </a:txBody>
                      <a:tcPr/>
                    </a:tc>
                    <a:extLst>
                      <a:ext uri="{0D108BD9-81ED-4DB2-BD59-A6C34878D82A}">
                        <a16:rowId xmlns="" xmlns:a16="http://schemas.microsoft.com/office/drawing/2014/main" val="10000"/>
                      </a:ext>
                    </a:extLst>
                  </a:tr>
                  <a:tr h="1813391">
                    <a:tc>
                      <a:txBody>
                        <a:bodyPr/>
                        <a:lstStyle/>
                        <a:p>
                          <a:pPr algn="l"/>
                          <a:r>
                            <a:rPr kumimoji="1" lang="ja-JP" altLang="en-US" sz="2800" dirty="0"/>
                            <a:t>頂点数が奇数のグラフ </a:t>
                          </a:r>
                          <a14:m>
                            <m:oMath xmlns:m="http://schemas.openxmlformats.org/officeDocument/2006/math">
                              <m:r>
                                <a:rPr kumimoji="1" lang="en-US" altLang="ja-JP" sz="2800" baseline="0" smtClean="0">
                                  <a:latin typeface="Cambria Math" panose="02040503050406030204" pitchFamily="18" charset="0"/>
                                </a:rPr>
                                <m:t>𝐺</m:t>
                              </m:r>
                              <m:r>
                                <a:rPr kumimoji="1" lang="en-US" altLang="ja-JP" sz="2800" baseline="0" smtClean="0">
                                  <a:latin typeface="Cambria Math" panose="02040503050406030204" pitchFamily="18" charset="0"/>
                                </a:rPr>
                                <m:t>=</m:t>
                              </m:r>
                              <m:d>
                                <m:dPr>
                                  <m:ctrlPr>
                                    <a:rPr kumimoji="1" lang="en-US" altLang="ja-JP" sz="2800" i="1" baseline="0" smtClean="0">
                                      <a:latin typeface="Cambria Math" panose="02040503050406030204" pitchFamily="18" charset="0"/>
                                    </a:rPr>
                                  </m:ctrlPr>
                                </m:dPr>
                                <m:e>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𝐸</m:t>
                                  </m:r>
                                </m:e>
                              </m:d>
                            </m:oMath>
                          </a14:m>
                          <a:endParaRPr kumimoji="1" lang="en-US" altLang="ja-JP" sz="2800" baseline="0" dirty="0"/>
                        </a:p>
                        <a:p>
                          <a:pPr algn="l"/>
                          <a:r>
                            <a:rPr kumimoji="1" lang="ja-JP" altLang="en-US" sz="2800" baseline="0" dirty="0"/>
                            <a:t>色集合 </a:t>
                          </a:r>
                          <a14:m>
                            <m:oMath xmlns:m="http://schemas.openxmlformats.org/officeDocument/2006/math">
                              <m:r>
                                <a:rPr kumimoji="1" lang="en-US" altLang="ja-JP" sz="2800" baseline="0" smtClean="0">
                                  <a:latin typeface="Cambria Math" panose="02040503050406030204" pitchFamily="18" charset="0"/>
                                </a:rPr>
                                <m:t>𝐶</m:t>
                              </m:r>
                              <m:r>
                                <a:rPr kumimoji="1" lang="en-US" altLang="ja-JP" sz="2800" b="0" i="0" baseline="0" smtClean="0">
                                  <a:latin typeface="Cambria Math" panose="02040503050406030204" pitchFamily="18" charset="0"/>
                                </a:rPr>
                                <m:t>={1,…,</m:t>
                              </m:r>
                              <m:r>
                                <a:rPr kumimoji="1" lang="en-US" altLang="ja-JP" sz="2800" b="0" i="1" baseline="0" smtClean="0">
                                  <a:latin typeface="Cambria Math" panose="02040503050406030204" pitchFamily="18" charset="0"/>
                                </a:rPr>
                                <m:t>𝑘</m:t>
                              </m:r>
                              <m:r>
                                <a:rPr kumimoji="1" lang="en-US" altLang="ja-JP" sz="2800" b="0" i="0" baseline="0" smtClean="0">
                                  <a:latin typeface="Cambria Math" panose="02040503050406030204" pitchFamily="18" charset="0"/>
                                </a:rPr>
                                <m:t>}</m:t>
                              </m:r>
                            </m:oMath>
                          </a14:m>
                          <a:endParaRPr kumimoji="1" lang="en-US" altLang="ja-JP" sz="2800" baseline="0" dirty="0"/>
                        </a:p>
                        <a:p>
                          <a:pPr algn="l"/>
                          <a:r>
                            <a:rPr kumimoji="1" lang="ja-JP" altLang="en-US" sz="2800" baseline="0" dirty="0"/>
                            <a:t>頂点への色割り当て </a:t>
                          </a:r>
                          <a14:m>
                            <m:oMath xmlns:m="http://schemas.openxmlformats.org/officeDocument/2006/math">
                              <m:r>
                                <a:rPr kumimoji="1" lang="en-US" altLang="ja-JP" sz="2800" baseline="0" smtClean="0">
                                  <a:latin typeface="Cambria Math" panose="02040503050406030204" pitchFamily="18" charset="0"/>
                                </a:rPr>
                                <m:t>𝑐𝑜𝑙</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𝐶</m:t>
                              </m:r>
                            </m:oMath>
                          </a14:m>
                          <a:endParaRPr kumimoji="1" lang="en-US" altLang="ja-JP" sz="2800" baseline="0" dirty="0"/>
                        </a:p>
                        <a:p>
                          <a:pPr algn="l"/>
                          <a:r>
                            <a:rPr kumimoji="1" lang="ja-JP" altLang="en-US" sz="2800" baseline="0" dirty="0"/>
                            <a:t>各プレイヤーの最初の自分の領地 </a:t>
                          </a:r>
                          <a14:m>
                            <m:oMath xmlns:m="http://schemas.openxmlformats.org/officeDocument/2006/math">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𝑎</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𝑏</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oMath>
                          </a14:m>
                          <a:endParaRPr kumimoji="1" lang="en-US" altLang="ja-JP" sz="2800" b="0" baseline="0" dirty="0">
                            <a:ea typeface="Cambria Math" panose="02040503050406030204" pitchFamily="18" charset="0"/>
                          </a:endParaRPr>
                        </a:p>
                      </a:txBody>
                      <a:tcPr/>
                    </a:tc>
                    <a:extLst>
                      <a:ext uri="{0D108BD9-81ED-4DB2-BD59-A6C34878D82A}">
                        <a16:rowId xmlns="" xmlns:a16="http://schemas.microsoft.com/office/drawing/2014/main" val="10001"/>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2546458324"/>
                  </p:ext>
                </p:extLst>
              </p:nvPr>
            </p:nvGraphicFramePr>
            <p:xfrm>
              <a:off x="1044785" y="2389239"/>
              <a:ext cx="7127456" cy="2331551"/>
            </p:xfrm>
            <a:graphic>
              <a:graphicData uri="http://schemas.openxmlformats.org/drawingml/2006/table">
                <a:tbl>
                  <a:tblPr firstRow="1" bandRow="1">
                    <a:tableStyleId>{93296810-A885-4BE3-A3E7-6D5BEEA58F35}</a:tableStyleId>
                  </a:tblPr>
                  <a:tblGrid>
                    <a:gridCol w="7127456">
                      <a:extLst>
                        <a:ext uri="{9D8B030D-6E8A-4147-A177-3AD203B41FA5}">
                          <a16:colId xmlns:a16="http://schemas.microsoft.com/office/drawing/2014/main" val="20000"/>
                        </a:ext>
                      </a:extLst>
                    </a:gridCol>
                  </a:tblGrid>
                  <a:tr h="518160">
                    <a:tc>
                      <a:txBody>
                        <a:bodyPr/>
                        <a:lstStyle/>
                        <a:p>
                          <a:pPr algn="ctr"/>
                          <a:r>
                            <a:rPr kumimoji="1" lang="ja-JP" altLang="en-US" sz="2800" dirty="0"/>
                            <a:t>入力</a:t>
                          </a:r>
                        </a:p>
                      </a:txBody>
                      <a:tcPr/>
                    </a:tc>
                    <a:extLst>
                      <a:ext uri="{0D108BD9-81ED-4DB2-BD59-A6C34878D82A}">
                        <a16:rowId xmlns:a16="http://schemas.microsoft.com/office/drawing/2014/main" val="10000"/>
                      </a:ext>
                    </a:extLst>
                  </a:tr>
                  <a:tr h="1813391">
                    <a:tc>
                      <a:txBody>
                        <a:bodyPr/>
                        <a:lstStyle/>
                        <a:p>
                          <a:endParaRPr lang="ja-JP"/>
                        </a:p>
                      </a:txBody>
                      <a:tcPr>
                        <a:blipFill>
                          <a:blip r:embed="rId2"/>
                          <a:stretch>
                            <a:fillRect l="-85" t="-32776" r="-342" b="-7358"/>
                          </a:stretch>
                        </a:blipFill>
                      </a:tcPr>
                    </a:tc>
                    <a:extLst>
                      <a:ext uri="{0D108BD9-81ED-4DB2-BD59-A6C34878D82A}">
                        <a16:rowId xmlns:a16="http://schemas.microsoft.com/office/drawing/2014/main" val="10001"/>
                      </a:ext>
                    </a:extLst>
                  </a:tr>
                </a:tbl>
              </a:graphicData>
            </a:graphic>
          </p:graphicFrame>
        </mc:Fallback>
      </mc:AlternateContent>
      <p:graphicFrame>
        <p:nvGraphicFramePr>
          <p:cNvPr id="25" name="コンテンツ プレースホルダー 4"/>
          <p:cNvGraphicFramePr>
            <a:graphicFrameLocks/>
          </p:cNvGraphicFramePr>
          <p:nvPr>
            <p:extLst>
              <p:ext uri="{D42A27DB-BD31-4B8C-83A1-F6EECF244321}">
                <p14:modId xmlns:p14="http://schemas.microsoft.com/office/powerpoint/2010/main" val="637160918"/>
              </p:ext>
            </p:extLst>
          </p:nvPr>
        </p:nvGraphicFramePr>
        <p:xfrm>
          <a:off x="1044785" y="5002738"/>
          <a:ext cx="7127456" cy="1560108"/>
        </p:xfrm>
        <a:graphic>
          <a:graphicData uri="http://schemas.openxmlformats.org/drawingml/2006/table">
            <a:tbl>
              <a:tblPr firstRow="1" bandRow="1">
                <a:tableStyleId>{21E4AEA4-8DFA-4A89-87EB-49C32662AFE0}</a:tableStyleId>
              </a:tblPr>
              <a:tblGrid>
                <a:gridCol w="7127456">
                  <a:extLst>
                    <a:ext uri="{9D8B030D-6E8A-4147-A177-3AD203B41FA5}">
                      <a16:colId xmlns="" xmlns:a16="http://schemas.microsoft.com/office/drawing/2014/main" val="20000"/>
                    </a:ext>
                  </a:extLst>
                </a:gridCol>
              </a:tblGrid>
              <a:tr h="443664">
                <a:tc>
                  <a:txBody>
                    <a:bodyPr/>
                    <a:lstStyle/>
                    <a:p>
                      <a:pPr algn="ctr"/>
                      <a:r>
                        <a:rPr kumimoji="1" lang="ja-JP" altLang="en-US" sz="2800" dirty="0"/>
                        <a:t>出力</a:t>
                      </a:r>
                    </a:p>
                  </a:txBody>
                  <a:tcPr/>
                </a:tc>
                <a:extLst>
                  <a:ext uri="{0D108BD9-81ED-4DB2-BD59-A6C34878D82A}">
                    <a16:rowId xmlns="" xmlns:a16="http://schemas.microsoft.com/office/drawing/2014/main" val="10000"/>
                  </a:ext>
                </a:extLst>
              </a:tr>
              <a:tr h="1041948">
                <a:tc>
                  <a:txBody>
                    <a:bodyPr/>
                    <a:lstStyle/>
                    <a:p>
                      <a:pPr algn="l"/>
                      <a:r>
                        <a:rPr kumimoji="1" lang="ja-JP" altLang="en-US" sz="2800" b="0" baseline="0" dirty="0">
                          <a:latin typeface="+mn-ea"/>
                          <a:ea typeface="+mn-ea"/>
                        </a:rPr>
                        <a:t>ルールに従ってゲームをした際に，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先手が勝てるかどうか</a:t>
                      </a:r>
                      <a:endParaRPr kumimoji="1" lang="en-US" altLang="ja-JP" sz="2800" b="0" baseline="0" dirty="0">
                        <a:latin typeface="+mn-ea"/>
                        <a:ea typeface="+mn-ea"/>
                      </a:endParaRPr>
                    </a:p>
                  </a:txBody>
                  <a:tcPr/>
                </a:tc>
                <a:extLst>
                  <a:ext uri="{0D108BD9-81ED-4DB2-BD59-A6C34878D82A}">
                    <a16:rowId xmlns="" xmlns:a16="http://schemas.microsoft.com/office/drawing/2014/main" val="10001"/>
                  </a:ext>
                </a:extLst>
              </a:tr>
            </a:tbl>
          </a:graphicData>
        </a:graphic>
      </p:graphicFrame>
      <p:sp>
        <p:nvSpPr>
          <p:cNvPr id="26" name="正方形/長方形 25"/>
          <p:cNvSpPr/>
          <p:nvPr/>
        </p:nvSpPr>
        <p:spPr>
          <a:xfrm>
            <a:off x="1044784" y="802121"/>
            <a:ext cx="6717887" cy="1569660"/>
          </a:xfrm>
          <a:prstGeom prst="rect">
            <a:avLst/>
          </a:prstGeom>
        </p:spPr>
        <p:txBody>
          <a:bodyPr wrap="square">
            <a:spAutoFit/>
          </a:bodyPr>
          <a:lstStyle/>
          <a:p>
            <a:pPr marL="514350" indent="-514350">
              <a:buFont typeface="+mj-lt"/>
              <a:buAutoNum type="arabicPeriod"/>
            </a:pPr>
            <a:r>
              <a:rPr lang="ja-JP" altLang="en-US" sz="2400" dirty="0"/>
              <a:t>現在の自分の色を変えないことはできない</a:t>
            </a:r>
            <a:endParaRPr lang="en-US" altLang="ja-JP" sz="2400" dirty="0"/>
          </a:p>
          <a:p>
            <a:pPr marL="514350" indent="-514350">
              <a:buFont typeface="+mj-lt"/>
              <a:buAutoNum type="arabicPeriod"/>
            </a:pPr>
            <a:r>
              <a:rPr lang="ja-JP" altLang="en-US" sz="2400" dirty="0"/>
              <a:t>相手の色に変えることはできない</a:t>
            </a:r>
            <a:endParaRPr lang="en-US" altLang="ja-JP" sz="2400" dirty="0"/>
          </a:p>
          <a:p>
            <a:pPr marL="514350" indent="-514350">
              <a:buFont typeface="+mj-lt"/>
              <a:buAutoNum type="arabicPeriod"/>
            </a:pPr>
            <a:r>
              <a:rPr lang="ja-JP" altLang="en-US" sz="2400" dirty="0">
                <a:solidFill>
                  <a:srgbClr val="FF0000"/>
                </a:solidFill>
              </a:rPr>
              <a:t>ルール</a:t>
            </a:r>
            <a:r>
              <a:rPr lang="en-US" altLang="ja-JP" sz="2400" dirty="0">
                <a:solidFill>
                  <a:srgbClr val="FF0000"/>
                </a:solidFill>
              </a:rPr>
              <a:t>1,2</a:t>
            </a:r>
            <a:r>
              <a:rPr lang="ja-JP" altLang="en-US" sz="2400" dirty="0">
                <a:solidFill>
                  <a:srgbClr val="FF0000"/>
                </a:solidFill>
              </a:rPr>
              <a:t>に反さない限り領地を増やす操作をしなければならない</a:t>
            </a:r>
            <a:endParaRPr lang="en-US" altLang="ja-JP" sz="2400" dirty="0">
              <a:solidFill>
                <a:srgbClr val="FF0000"/>
              </a:solidFill>
            </a:endParaRPr>
          </a:p>
        </p:txBody>
      </p:sp>
    </p:spTree>
    <p:extLst>
      <p:ext uri="{BB962C8B-B14F-4D97-AF65-F5344CB8AC3E}">
        <p14:creationId xmlns:p14="http://schemas.microsoft.com/office/powerpoint/2010/main" val="88754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既存のアルゴリズム</a:t>
            </a:r>
            <a:endParaRPr kumimoji="1" lang="ja-JP" altLang="en-US" dirty="0"/>
          </a:p>
        </p:txBody>
      </p:sp>
      <p:sp>
        <p:nvSpPr>
          <p:cNvPr id="3" name="コンテンツ プレースホルダー 2"/>
          <p:cNvSpPr>
            <a:spLocks noGrp="1"/>
          </p:cNvSpPr>
          <p:nvPr>
            <p:ph idx="1"/>
          </p:nvPr>
        </p:nvSpPr>
        <p:spPr>
          <a:xfrm>
            <a:off x="822959" y="3644544"/>
            <a:ext cx="6987541" cy="3146781"/>
          </a:xfrm>
        </p:spPr>
        <p:txBody>
          <a:bodyPr>
            <a:noAutofit/>
          </a:bodyPr>
          <a:lstStyle/>
          <a:p>
            <a:endParaRPr lang="en-US" altLang="ja-JP" dirty="0">
              <a:solidFill>
                <a:schemeClr val="accent5"/>
              </a:solidFill>
            </a:endParaRPr>
          </a:p>
          <a:p>
            <a:r>
              <a:rPr lang="ja-JP" altLang="en-US" dirty="0">
                <a:solidFill>
                  <a:schemeClr val="accent5"/>
                </a:solidFill>
              </a:rPr>
              <a:t>数手先</a:t>
            </a:r>
            <a:r>
              <a:rPr lang="ja-JP" altLang="en-US" dirty="0"/>
              <a:t>の各盤面ごとに</a:t>
            </a:r>
            <a:endParaRPr lang="en-US" altLang="ja-JP" dirty="0"/>
          </a:p>
          <a:p>
            <a:r>
              <a:rPr lang="ja-JP" altLang="en-US" dirty="0"/>
              <a:t>（自分の領地－相手の領地）の評価値を計算．</a:t>
            </a:r>
            <a:endParaRPr lang="en-US" altLang="ja-JP" dirty="0"/>
          </a:p>
          <a:p>
            <a:endParaRPr lang="en-US" altLang="ja-JP" dirty="0"/>
          </a:p>
          <a:p>
            <a:r>
              <a:rPr lang="ja-JP" altLang="en-US" dirty="0"/>
              <a:t>自分と相手が最善の手を打つとしたときに</a:t>
            </a:r>
            <a:endParaRPr lang="en-US" altLang="ja-JP" dirty="0"/>
          </a:p>
          <a:p>
            <a:r>
              <a:rPr lang="ja-JP" altLang="en-US" dirty="0">
                <a:solidFill>
                  <a:schemeClr val="accent5"/>
                </a:solidFill>
              </a:rPr>
              <a:t>数手先</a:t>
            </a:r>
            <a:r>
              <a:rPr lang="ja-JP" altLang="en-US" dirty="0"/>
              <a:t>で評価値が最大になる操作を選択．</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お互いの操作を</a:t>
            </a:r>
            <a:r>
              <a:rPr lang="ja-JP" altLang="en-US" dirty="0">
                <a:solidFill>
                  <a:schemeClr val="accent5"/>
                </a:solidFill>
              </a:rPr>
              <a:t>数手先</a:t>
            </a:r>
            <a:r>
              <a:rPr lang="ja-JP" altLang="en-US" dirty="0"/>
              <a:t>まで進める．</a:t>
            </a:r>
          </a:p>
        </p:txBody>
      </p:sp>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grpSp>
        <p:nvGrpSpPr>
          <p:cNvPr id="100" name="グループ化 99"/>
          <p:cNvGrpSpPr/>
          <p:nvPr/>
        </p:nvGrpSpPr>
        <p:grpSpPr>
          <a:xfrm>
            <a:off x="7797978" y="4453545"/>
            <a:ext cx="1201066" cy="1142878"/>
            <a:chOff x="7473978" y="1094950"/>
            <a:chExt cx="1080000" cy="1080000"/>
          </a:xfrm>
        </p:grpSpPr>
        <p:sp>
          <p:nvSpPr>
            <p:cNvPr id="101" name="正方形/長方形 100"/>
            <p:cNvSpPr/>
            <p:nvPr/>
          </p:nvSpPr>
          <p:spPr>
            <a:xfrm>
              <a:off x="7473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正方形/長方形 120"/>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正方形/長方形 121"/>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3" name="正方形/長方形 122"/>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正方形/長方形 123"/>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5" name="正方形/長方形 124"/>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正方形/長方形 125"/>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正方形/長方形 12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正方形/長方形 12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正方形/長方形 12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正方形/長方形 13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正方形/長方形 13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3" name="正方形/長方形 13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正方形/長方形 133"/>
            <p:cNvSpPr/>
            <p:nvPr/>
          </p:nvSpPr>
          <p:spPr>
            <a:xfrm>
              <a:off x="8337978" y="1958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5" name="正方形/長方形 13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正方形/長方形 13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正方形/長方形 6"/>
          <p:cNvSpPr/>
          <p:nvPr/>
        </p:nvSpPr>
        <p:spPr>
          <a:xfrm>
            <a:off x="7815036" y="5603577"/>
            <a:ext cx="1261884" cy="461665"/>
          </a:xfrm>
          <a:prstGeom prst="rect">
            <a:avLst/>
          </a:prstGeom>
        </p:spPr>
        <p:txBody>
          <a:bodyPr wrap="none">
            <a:spAutoFit/>
          </a:bodyPr>
          <a:lstStyle/>
          <a:p>
            <a:r>
              <a:rPr lang="ja-JP" altLang="en-US" sz="2400" dirty="0"/>
              <a:t>評価値</a:t>
            </a:r>
            <a:r>
              <a:rPr lang="en-US" altLang="ja-JP" sz="2400" dirty="0"/>
              <a:t>2</a:t>
            </a:r>
            <a:endParaRPr lang="ja-JP" altLang="en-US" sz="2400" dirty="0"/>
          </a:p>
        </p:txBody>
      </p:sp>
      <p:cxnSp>
        <p:nvCxnSpPr>
          <p:cNvPr id="16" name="直線矢印コネクタ 15">
            <a:extLst>
              <a:ext uri="{FF2B5EF4-FFF2-40B4-BE49-F238E27FC236}">
                <a16:creationId xmlns="" xmlns:a16="http://schemas.microsoft.com/office/drawing/2014/main" id="{CC01A4B0-7271-4E54-A240-5B87071590E3}"/>
              </a:ext>
            </a:extLst>
          </p:cNvPr>
          <p:cNvCxnSpPr>
            <a:cxnSpLocks/>
          </p:cNvCxnSpPr>
          <p:nvPr/>
        </p:nvCxnSpPr>
        <p:spPr>
          <a:xfrm flipH="1" flipV="1">
            <a:off x="7086600" y="3452464"/>
            <a:ext cx="1035378" cy="870490"/>
          </a:xfrm>
          <a:prstGeom prst="straightConnector1">
            <a:avLst/>
          </a:prstGeom>
          <a:ln w="76200">
            <a:prstDash val="dash"/>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楕円 87">
            <a:extLst>
              <a:ext uri="{FF2B5EF4-FFF2-40B4-BE49-F238E27FC236}">
                <a16:creationId xmlns="" xmlns:a16="http://schemas.microsoft.com/office/drawing/2014/main" id="{87B8357F-CCA5-4E08-A8A8-FB4D70C36B56}"/>
              </a:ext>
            </a:extLst>
          </p:cNvPr>
          <p:cNvSpPr/>
          <p:nvPr/>
        </p:nvSpPr>
        <p:spPr>
          <a:xfrm>
            <a:off x="4133203" y="1763956"/>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5" name="グループ化 4"/>
          <p:cNvGrpSpPr/>
          <p:nvPr/>
        </p:nvGrpSpPr>
        <p:grpSpPr>
          <a:xfrm>
            <a:off x="1041219" y="2123956"/>
            <a:ext cx="7807954" cy="1288620"/>
            <a:chOff x="1041219" y="2123956"/>
            <a:chExt cx="7807954" cy="1288620"/>
          </a:xfrm>
        </p:grpSpPr>
        <p:sp>
          <p:nvSpPr>
            <p:cNvPr id="113" name="テキスト ボックス 112">
              <a:extLst>
                <a:ext uri="{FF2B5EF4-FFF2-40B4-BE49-F238E27FC236}">
                  <a16:creationId xmlns="" xmlns:a16="http://schemas.microsoft.com/office/drawing/2014/main" id="{8231B892-4FD0-4D36-A1D0-FD414E70E273}"/>
                </a:ext>
              </a:extLst>
            </p:cNvPr>
            <p:cNvSpPr txBox="1"/>
            <p:nvPr/>
          </p:nvSpPr>
          <p:spPr>
            <a:xfrm>
              <a:off x="7635932" y="3012466"/>
              <a:ext cx="1213241" cy="400110"/>
            </a:xfrm>
            <a:prstGeom prst="rect">
              <a:avLst/>
            </a:prstGeom>
            <a:noFill/>
          </p:spPr>
          <p:txBody>
            <a:bodyPr wrap="square" rtlCol="0">
              <a:spAutoFit/>
            </a:bodyPr>
            <a:lstStyle/>
            <a:p>
              <a:r>
                <a:rPr kumimoji="1" lang="ja-JP" altLang="en-US" sz="2000" dirty="0"/>
                <a:t>自分の番</a:t>
              </a:r>
            </a:p>
          </p:txBody>
        </p:sp>
        <p:sp>
          <p:nvSpPr>
            <p:cNvPr id="114" name="テキスト ボックス 113">
              <a:extLst>
                <a:ext uri="{FF2B5EF4-FFF2-40B4-BE49-F238E27FC236}">
                  <a16:creationId xmlns="" xmlns:a16="http://schemas.microsoft.com/office/drawing/2014/main" id="{8DDF1B60-0E4C-4DAA-ABDA-649E90408089}"/>
                </a:ext>
              </a:extLst>
            </p:cNvPr>
            <p:cNvSpPr txBox="1"/>
            <p:nvPr/>
          </p:nvSpPr>
          <p:spPr>
            <a:xfrm>
              <a:off x="6924702" y="2402908"/>
              <a:ext cx="1500895" cy="400110"/>
            </a:xfrm>
            <a:prstGeom prst="rect">
              <a:avLst/>
            </a:prstGeom>
            <a:noFill/>
          </p:spPr>
          <p:txBody>
            <a:bodyPr wrap="square" rtlCol="0">
              <a:spAutoFit/>
            </a:bodyPr>
            <a:lstStyle/>
            <a:p>
              <a:r>
                <a:rPr lang="ja-JP" altLang="en-US" sz="2000" dirty="0"/>
                <a:t>相手</a:t>
              </a:r>
              <a:r>
                <a:rPr kumimoji="1" lang="ja-JP" altLang="en-US" sz="2000" dirty="0"/>
                <a:t>の番</a:t>
              </a:r>
            </a:p>
          </p:txBody>
        </p:sp>
        <p:cxnSp>
          <p:nvCxnSpPr>
            <p:cNvPr id="89" name="直線コネクタ 88">
              <a:extLst>
                <a:ext uri="{FF2B5EF4-FFF2-40B4-BE49-F238E27FC236}">
                  <a16:creationId xmlns="" xmlns:a16="http://schemas.microsoft.com/office/drawing/2014/main" id="{9A627C5E-384C-41B4-90EC-9670005E1C86}"/>
                </a:ext>
              </a:extLst>
            </p:cNvPr>
            <p:cNvCxnSpPr>
              <a:cxnSpLocks/>
              <a:endCxn id="88" idx="4"/>
            </p:cNvCxnSpPr>
            <p:nvPr/>
          </p:nvCxnSpPr>
          <p:spPr>
            <a:xfrm flipH="1" flipV="1">
              <a:off x="4313203" y="2123956"/>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0" name="直線コネクタ 89">
              <a:extLst>
                <a:ext uri="{FF2B5EF4-FFF2-40B4-BE49-F238E27FC236}">
                  <a16:creationId xmlns="" xmlns:a16="http://schemas.microsoft.com/office/drawing/2014/main" id="{6A8CF7FC-AB5E-47BC-8F88-5A391E0082A2}"/>
                </a:ext>
              </a:extLst>
            </p:cNvPr>
            <p:cNvCxnSpPr>
              <a:cxnSpLocks/>
              <a:stCxn id="88" idx="4"/>
            </p:cNvCxnSpPr>
            <p:nvPr/>
          </p:nvCxnSpPr>
          <p:spPr>
            <a:xfrm flipH="1">
              <a:off x="2025925" y="2123956"/>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1" name="楕円 90">
              <a:extLst>
                <a:ext uri="{FF2B5EF4-FFF2-40B4-BE49-F238E27FC236}">
                  <a16:creationId xmlns="" xmlns:a16="http://schemas.microsoft.com/office/drawing/2014/main" id="{08C89B98-43D7-4559-8C51-3E01760A24D2}"/>
                </a:ext>
              </a:extLst>
            </p:cNvPr>
            <p:cNvSpPr/>
            <p:nvPr/>
          </p:nvSpPr>
          <p:spPr>
            <a:xfrm>
              <a:off x="1845925" y="2442060"/>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2" name="楕円 91">
              <a:extLst>
                <a:ext uri="{FF2B5EF4-FFF2-40B4-BE49-F238E27FC236}">
                  <a16:creationId xmlns="" xmlns:a16="http://schemas.microsoft.com/office/drawing/2014/main" id="{1B53A187-D8A7-47C6-91C5-534AD105F606}"/>
                </a:ext>
              </a:extLst>
            </p:cNvPr>
            <p:cNvSpPr/>
            <p:nvPr/>
          </p:nvSpPr>
          <p:spPr>
            <a:xfrm>
              <a:off x="6420481" y="2442060"/>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3" name="楕円 92">
              <a:extLst>
                <a:ext uri="{FF2B5EF4-FFF2-40B4-BE49-F238E27FC236}">
                  <a16:creationId xmlns="" xmlns:a16="http://schemas.microsoft.com/office/drawing/2014/main" id="{DC840E2E-F208-49B8-97EB-C58FC4365FCD}"/>
                </a:ext>
              </a:extLst>
            </p:cNvPr>
            <p:cNvSpPr/>
            <p:nvPr/>
          </p:nvSpPr>
          <p:spPr>
            <a:xfrm>
              <a:off x="3446125" y="2442060"/>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7" name="楕円 96">
              <a:extLst>
                <a:ext uri="{FF2B5EF4-FFF2-40B4-BE49-F238E27FC236}">
                  <a16:creationId xmlns="" xmlns:a16="http://schemas.microsoft.com/office/drawing/2014/main" id="{76FA0E0E-5A05-478D-B34E-02B650CA0F91}"/>
                </a:ext>
              </a:extLst>
            </p:cNvPr>
            <p:cNvSpPr/>
            <p:nvPr/>
          </p:nvSpPr>
          <p:spPr>
            <a:xfrm>
              <a:off x="4820281" y="244206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98" name="直線コネクタ 97">
              <a:extLst>
                <a:ext uri="{FF2B5EF4-FFF2-40B4-BE49-F238E27FC236}">
                  <a16:creationId xmlns="" xmlns:a16="http://schemas.microsoft.com/office/drawing/2014/main" id="{CA968423-25F5-40F1-A0C0-CF363D5DEFD9}"/>
                </a:ext>
              </a:extLst>
            </p:cNvPr>
            <p:cNvCxnSpPr>
              <a:cxnSpLocks/>
              <a:stCxn id="88" idx="4"/>
              <a:endCxn id="93" idx="0"/>
            </p:cNvCxnSpPr>
            <p:nvPr/>
          </p:nvCxnSpPr>
          <p:spPr>
            <a:xfrm flipH="1">
              <a:off x="3626125" y="2123956"/>
              <a:ext cx="687078" cy="318104"/>
            </a:xfrm>
            <a:prstGeom prst="line">
              <a:avLst/>
            </a:prstGeom>
            <a:ln w="28575"/>
          </p:spPr>
          <p:style>
            <a:lnRef idx="1">
              <a:schemeClr val="dk1"/>
            </a:lnRef>
            <a:fillRef idx="0">
              <a:schemeClr val="dk1"/>
            </a:fillRef>
            <a:effectRef idx="0">
              <a:schemeClr val="dk1"/>
            </a:effectRef>
            <a:fontRef idx="minor">
              <a:schemeClr val="tx1"/>
            </a:fontRef>
          </p:style>
        </p:cxnSp>
        <p:cxnSp>
          <p:nvCxnSpPr>
            <p:cNvPr id="116" name="直線コネクタ 115">
              <a:extLst>
                <a:ext uri="{FF2B5EF4-FFF2-40B4-BE49-F238E27FC236}">
                  <a16:creationId xmlns="" xmlns:a16="http://schemas.microsoft.com/office/drawing/2014/main" id="{39266C7D-4A46-49B4-9179-51B87F6F2A6C}"/>
                </a:ext>
              </a:extLst>
            </p:cNvPr>
            <p:cNvCxnSpPr>
              <a:cxnSpLocks/>
              <a:stCxn id="88" idx="4"/>
              <a:endCxn id="97" idx="0"/>
            </p:cNvCxnSpPr>
            <p:nvPr/>
          </p:nvCxnSpPr>
          <p:spPr>
            <a:xfrm>
              <a:off x="4313203" y="2123956"/>
              <a:ext cx="687078" cy="31810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7" name="楕円 116">
              <a:extLst>
                <a:ext uri="{FF2B5EF4-FFF2-40B4-BE49-F238E27FC236}">
                  <a16:creationId xmlns="" xmlns:a16="http://schemas.microsoft.com/office/drawing/2014/main" id="{7254C953-A04B-4EDD-B87B-D679589BFBA6}"/>
                </a:ext>
              </a:extLst>
            </p:cNvPr>
            <p:cNvSpPr/>
            <p:nvPr/>
          </p:nvSpPr>
          <p:spPr>
            <a:xfrm>
              <a:off x="1041219" y="3025092"/>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117">
              <a:extLst>
                <a:ext uri="{FF2B5EF4-FFF2-40B4-BE49-F238E27FC236}">
                  <a16:creationId xmlns="" xmlns:a16="http://schemas.microsoft.com/office/drawing/2014/main" id="{98651F8C-396A-41FB-90F5-DBCCF2AD8B91}"/>
                </a:ext>
              </a:extLst>
            </p:cNvPr>
            <p:cNvSpPr/>
            <p:nvPr/>
          </p:nvSpPr>
          <p:spPr>
            <a:xfrm>
              <a:off x="5987840" y="3017034"/>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118">
              <a:extLst>
                <a:ext uri="{FF2B5EF4-FFF2-40B4-BE49-F238E27FC236}">
                  <a16:creationId xmlns="" xmlns:a16="http://schemas.microsoft.com/office/drawing/2014/main" id="{A13D4E56-DCFB-41F9-B7D5-1B4BCCCF78E4}"/>
                </a:ext>
              </a:extLst>
            </p:cNvPr>
            <p:cNvSpPr/>
            <p:nvPr/>
          </p:nvSpPr>
          <p:spPr>
            <a:xfrm>
              <a:off x="2682075" y="3025092"/>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137">
              <a:extLst>
                <a:ext uri="{FF2B5EF4-FFF2-40B4-BE49-F238E27FC236}">
                  <a16:creationId xmlns="" xmlns:a16="http://schemas.microsoft.com/office/drawing/2014/main" id="{2FEF834B-EA34-424F-B9F7-0ECB4D37FE57}"/>
                </a:ext>
              </a:extLst>
            </p:cNvPr>
            <p:cNvSpPr/>
            <p:nvPr/>
          </p:nvSpPr>
          <p:spPr>
            <a:xfrm>
              <a:off x="4340702" y="3025430"/>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138">
              <a:extLst>
                <a:ext uri="{FF2B5EF4-FFF2-40B4-BE49-F238E27FC236}">
                  <a16:creationId xmlns="" xmlns:a16="http://schemas.microsoft.com/office/drawing/2014/main" id="{128A1654-33EB-4550-946A-982AB1570FB9}"/>
                </a:ext>
              </a:extLst>
            </p:cNvPr>
            <p:cNvSpPr/>
            <p:nvPr/>
          </p:nvSpPr>
          <p:spPr>
            <a:xfrm>
              <a:off x="1445269" y="302509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139">
              <a:extLst>
                <a:ext uri="{FF2B5EF4-FFF2-40B4-BE49-F238E27FC236}">
                  <a16:creationId xmlns="" xmlns:a16="http://schemas.microsoft.com/office/drawing/2014/main" id="{2A545CC8-1367-477A-966B-0A7A73EEBD91}"/>
                </a:ext>
              </a:extLst>
            </p:cNvPr>
            <p:cNvSpPr/>
            <p:nvPr/>
          </p:nvSpPr>
          <p:spPr>
            <a:xfrm>
              <a:off x="6391890" y="3017034"/>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1" name="楕円 140">
              <a:extLst>
                <a:ext uri="{FF2B5EF4-FFF2-40B4-BE49-F238E27FC236}">
                  <a16:creationId xmlns="" xmlns:a16="http://schemas.microsoft.com/office/drawing/2014/main" id="{AEE6AAF2-EB77-4F02-9885-38776E6C8FB1}"/>
                </a:ext>
              </a:extLst>
            </p:cNvPr>
            <p:cNvSpPr/>
            <p:nvPr/>
          </p:nvSpPr>
          <p:spPr>
            <a:xfrm>
              <a:off x="3086125" y="3025092"/>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2" name="楕円 141">
              <a:extLst>
                <a:ext uri="{FF2B5EF4-FFF2-40B4-BE49-F238E27FC236}">
                  <a16:creationId xmlns="" xmlns:a16="http://schemas.microsoft.com/office/drawing/2014/main" id="{7DA94B52-3229-413F-B090-237E3EE8AC34}"/>
                </a:ext>
              </a:extLst>
            </p:cNvPr>
            <p:cNvSpPr/>
            <p:nvPr/>
          </p:nvSpPr>
          <p:spPr>
            <a:xfrm>
              <a:off x="4744752" y="3017034"/>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3" name="楕円 142">
              <a:extLst>
                <a:ext uri="{FF2B5EF4-FFF2-40B4-BE49-F238E27FC236}">
                  <a16:creationId xmlns="" xmlns:a16="http://schemas.microsoft.com/office/drawing/2014/main" id="{839207FD-368D-438A-94BC-52D2940CCBE2}"/>
                </a:ext>
              </a:extLst>
            </p:cNvPr>
            <p:cNvSpPr/>
            <p:nvPr/>
          </p:nvSpPr>
          <p:spPr>
            <a:xfrm>
              <a:off x="1842763" y="303009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4" name="楕円 143">
              <a:extLst>
                <a:ext uri="{FF2B5EF4-FFF2-40B4-BE49-F238E27FC236}">
                  <a16:creationId xmlns="" xmlns:a16="http://schemas.microsoft.com/office/drawing/2014/main" id="{BD9CB80A-517A-4769-B2CE-0E90C0CA0B04}"/>
                </a:ext>
              </a:extLst>
            </p:cNvPr>
            <p:cNvSpPr/>
            <p:nvPr/>
          </p:nvSpPr>
          <p:spPr>
            <a:xfrm>
              <a:off x="6789384" y="302203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144">
              <a:extLst>
                <a:ext uri="{FF2B5EF4-FFF2-40B4-BE49-F238E27FC236}">
                  <a16:creationId xmlns="" xmlns:a16="http://schemas.microsoft.com/office/drawing/2014/main" id="{A0F8086F-7AC0-458C-BAFA-5D6E0B9A38AB}"/>
                </a:ext>
              </a:extLst>
            </p:cNvPr>
            <p:cNvSpPr/>
            <p:nvPr/>
          </p:nvSpPr>
          <p:spPr>
            <a:xfrm>
              <a:off x="3483619" y="303009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145">
              <a:extLst>
                <a:ext uri="{FF2B5EF4-FFF2-40B4-BE49-F238E27FC236}">
                  <a16:creationId xmlns="" xmlns:a16="http://schemas.microsoft.com/office/drawing/2014/main" id="{14EA8649-70DA-42ED-909E-CC0722C78B31}"/>
                </a:ext>
              </a:extLst>
            </p:cNvPr>
            <p:cNvSpPr/>
            <p:nvPr/>
          </p:nvSpPr>
          <p:spPr>
            <a:xfrm>
              <a:off x="5142246" y="302203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146">
              <a:extLst>
                <a:ext uri="{FF2B5EF4-FFF2-40B4-BE49-F238E27FC236}">
                  <a16:creationId xmlns="" xmlns:a16="http://schemas.microsoft.com/office/drawing/2014/main" id="{2205AD42-377A-4FFB-BB43-5FEC51C824FA}"/>
                </a:ext>
              </a:extLst>
            </p:cNvPr>
            <p:cNvSpPr/>
            <p:nvPr/>
          </p:nvSpPr>
          <p:spPr>
            <a:xfrm>
              <a:off x="2246813" y="3030090"/>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147">
              <a:extLst>
                <a:ext uri="{FF2B5EF4-FFF2-40B4-BE49-F238E27FC236}">
                  <a16:creationId xmlns="" xmlns:a16="http://schemas.microsoft.com/office/drawing/2014/main" id="{1E52E5E3-118E-46C5-A5A3-494049060B5D}"/>
                </a:ext>
              </a:extLst>
            </p:cNvPr>
            <p:cNvSpPr/>
            <p:nvPr/>
          </p:nvSpPr>
          <p:spPr>
            <a:xfrm>
              <a:off x="7193434" y="303590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148">
              <a:extLst>
                <a:ext uri="{FF2B5EF4-FFF2-40B4-BE49-F238E27FC236}">
                  <a16:creationId xmlns="" xmlns:a16="http://schemas.microsoft.com/office/drawing/2014/main" id="{00C1175F-4449-4767-929D-8491EC12EE1F}"/>
                </a:ext>
              </a:extLst>
            </p:cNvPr>
            <p:cNvSpPr/>
            <p:nvPr/>
          </p:nvSpPr>
          <p:spPr>
            <a:xfrm>
              <a:off x="3905440" y="3032521"/>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149">
              <a:extLst>
                <a:ext uri="{FF2B5EF4-FFF2-40B4-BE49-F238E27FC236}">
                  <a16:creationId xmlns="" xmlns:a16="http://schemas.microsoft.com/office/drawing/2014/main" id="{90C260DB-6143-44F2-9963-53AF9FA498AF}"/>
                </a:ext>
              </a:extLst>
            </p:cNvPr>
            <p:cNvSpPr/>
            <p:nvPr/>
          </p:nvSpPr>
          <p:spPr>
            <a:xfrm>
              <a:off x="5549690" y="3032628"/>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51" name="直線コネクタ 150">
              <a:extLst>
                <a:ext uri="{FF2B5EF4-FFF2-40B4-BE49-F238E27FC236}">
                  <a16:creationId xmlns="" xmlns:a16="http://schemas.microsoft.com/office/drawing/2014/main" id="{EBE2E9D6-0860-4CFD-BE92-96EE41EFCC2A}"/>
                </a:ext>
              </a:extLst>
            </p:cNvPr>
            <p:cNvCxnSpPr>
              <a:cxnSpLocks/>
              <a:stCxn id="91" idx="4"/>
              <a:endCxn id="117" idx="0"/>
            </p:cNvCxnSpPr>
            <p:nvPr/>
          </p:nvCxnSpPr>
          <p:spPr>
            <a:xfrm flipH="1">
              <a:off x="1221219" y="2802060"/>
              <a:ext cx="80470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2" name="直線コネクタ 151">
              <a:extLst>
                <a:ext uri="{FF2B5EF4-FFF2-40B4-BE49-F238E27FC236}">
                  <a16:creationId xmlns="" xmlns:a16="http://schemas.microsoft.com/office/drawing/2014/main" id="{2D6457CD-C939-4EFC-8A56-920C1B14428F}"/>
                </a:ext>
              </a:extLst>
            </p:cNvPr>
            <p:cNvCxnSpPr>
              <a:cxnSpLocks/>
              <a:stCxn id="91" idx="4"/>
              <a:endCxn id="139" idx="0"/>
            </p:cNvCxnSpPr>
            <p:nvPr/>
          </p:nvCxnSpPr>
          <p:spPr>
            <a:xfrm flipH="1">
              <a:off x="1625269" y="2802060"/>
              <a:ext cx="40065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3" name="直線コネクタ 152">
              <a:extLst>
                <a:ext uri="{FF2B5EF4-FFF2-40B4-BE49-F238E27FC236}">
                  <a16:creationId xmlns="" xmlns:a16="http://schemas.microsoft.com/office/drawing/2014/main" id="{6B965FF8-B115-4FFD-A30D-98A6934F98C2}"/>
                </a:ext>
              </a:extLst>
            </p:cNvPr>
            <p:cNvCxnSpPr>
              <a:cxnSpLocks/>
              <a:stCxn id="91" idx="4"/>
              <a:endCxn id="143" idx="0"/>
            </p:cNvCxnSpPr>
            <p:nvPr/>
          </p:nvCxnSpPr>
          <p:spPr>
            <a:xfrm flipH="1">
              <a:off x="2022763" y="2802060"/>
              <a:ext cx="3162"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4" name="直線コネクタ 153">
              <a:extLst>
                <a:ext uri="{FF2B5EF4-FFF2-40B4-BE49-F238E27FC236}">
                  <a16:creationId xmlns="" xmlns:a16="http://schemas.microsoft.com/office/drawing/2014/main" id="{E2CAFEF4-7373-47A4-808C-3050468BA373}"/>
                </a:ext>
              </a:extLst>
            </p:cNvPr>
            <p:cNvCxnSpPr>
              <a:cxnSpLocks/>
              <a:stCxn id="91" idx="4"/>
              <a:endCxn id="147" idx="0"/>
            </p:cNvCxnSpPr>
            <p:nvPr/>
          </p:nvCxnSpPr>
          <p:spPr>
            <a:xfrm>
              <a:off x="2025925" y="2802060"/>
              <a:ext cx="400888"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5" name="直線コネクタ 154">
              <a:extLst>
                <a:ext uri="{FF2B5EF4-FFF2-40B4-BE49-F238E27FC236}">
                  <a16:creationId xmlns="" xmlns:a16="http://schemas.microsoft.com/office/drawing/2014/main" id="{F62EF0A0-2C32-4752-965B-C65E6EF91582}"/>
                </a:ext>
              </a:extLst>
            </p:cNvPr>
            <p:cNvCxnSpPr>
              <a:cxnSpLocks/>
              <a:stCxn id="93" idx="4"/>
              <a:endCxn id="119" idx="0"/>
            </p:cNvCxnSpPr>
            <p:nvPr/>
          </p:nvCxnSpPr>
          <p:spPr>
            <a:xfrm flipH="1">
              <a:off x="2862075" y="2802060"/>
              <a:ext cx="76405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6" name="直線コネクタ 155">
              <a:extLst>
                <a:ext uri="{FF2B5EF4-FFF2-40B4-BE49-F238E27FC236}">
                  <a16:creationId xmlns="" xmlns:a16="http://schemas.microsoft.com/office/drawing/2014/main" id="{1D1FF205-6C02-4C4E-AE1B-3658DA198BE7}"/>
                </a:ext>
              </a:extLst>
            </p:cNvPr>
            <p:cNvCxnSpPr>
              <a:cxnSpLocks/>
              <a:stCxn id="93" idx="4"/>
              <a:endCxn id="141" idx="0"/>
            </p:cNvCxnSpPr>
            <p:nvPr/>
          </p:nvCxnSpPr>
          <p:spPr>
            <a:xfrm flipH="1">
              <a:off x="3266125" y="2802060"/>
              <a:ext cx="36000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7" name="直線コネクタ 156">
              <a:extLst>
                <a:ext uri="{FF2B5EF4-FFF2-40B4-BE49-F238E27FC236}">
                  <a16:creationId xmlns="" xmlns:a16="http://schemas.microsoft.com/office/drawing/2014/main" id="{1F22F27F-70F0-4E57-AFEA-8FBC98BFFC1C}"/>
                </a:ext>
              </a:extLst>
            </p:cNvPr>
            <p:cNvCxnSpPr>
              <a:cxnSpLocks/>
              <a:stCxn id="93" idx="4"/>
              <a:endCxn id="145" idx="0"/>
            </p:cNvCxnSpPr>
            <p:nvPr/>
          </p:nvCxnSpPr>
          <p:spPr>
            <a:xfrm>
              <a:off x="3626125" y="2802060"/>
              <a:ext cx="37494"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8" name="直線コネクタ 157">
              <a:extLst>
                <a:ext uri="{FF2B5EF4-FFF2-40B4-BE49-F238E27FC236}">
                  <a16:creationId xmlns="" xmlns:a16="http://schemas.microsoft.com/office/drawing/2014/main" id="{50586F93-9062-488B-AEAF-C7C08B8241F1}"/>
                </a:ext>
              </a:extLst>
            </p:cNvPr>
            <p:cNvCxnSpPr>
              <a:cxnSpLocks/>
              <a:stCxn id="93" idx="4"/>
              <a:endCxn id="149" idx="0"/>
            </p:cNvCxnSpPr>
            <p:nvPr/>
          </p:nvCxnSpPr>
          <p:spPr>
            <a:xfrm>
              <a:off x="3626125" y="2802060"/>
              <a:ext cx="459315" cy="23046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9" name="直線コネクタ 158">
              <a:extLst>
                <a:ext uri="{FF2B5EF4-FFF2-40B4-BE49-F238E27FC236}">
                  <a16:creationId xmlns="" xmlns:a16="http://schemas.microsoft.com/office/drawing/2014/main" id="{F2A5DE47-594A-4D9A-BD6D-0A2FBDB7836A}"/>
                </a:ext>
              </a:extLst>
            </p:cNvPr>
            <p:cNvCxnSpPr>
              <a:cxnSpLocks/>
              <a:stCxn id="97" idx="4"/>
              <a:endCxn id="138" idx="0"/>
            </p:cNvCxnSpPr>
            <p:nvPr/>
          </p:nvCxnSpPr>
          <p:spPr>
            <a:xfrm flipH="1">
              <a:off x="4520702" y="2802060"/>
              <a:ext cx="479579" cy="2233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0" name="直線コネクタ 159">
              <a:extLst>
                <a:ext uri="{FF2B5EF4-FFF2-40B4-BE49-F238E27FC236}">
                  <a16:creationId xmlns="" xmlns:a16="http://schemas.microsoft.com/office/drawing/2014/main" id="{81E4CE7B-2BFB-4456-A44A-5759BBEC8F20}"/>
                </a:ext>
              </a:extLst>
            </p:cNvPr>
            <p:cNvCxnSpPr>
              <a:cxnSpLocks/>
              <a:stCxn id="97" idx="4"/>
              <a:endCxn id="142" idx="0"/>
            </p:cNvCxnSpPr>
            <p:nvPr/>
          </p:nvCxnSpPr>
          <p:spPr>
            <a:xfrm flipH="1">
              <a:off x="4924752" y="2802060"/>
              <a:ext cx="7552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a:extLst>
                <a:ext uri="{FF2B5EF4-FFF2-40B4-BE49-F238E27FC236}">
                  <a16:creationId xmlns="" xmlns:a16="http://schemas.microsoft.com/office/drawing/2014/main" id="{40E19E27-4507-4917-B0A6-A29F716FB325}"/>
                </a:ext>
              </a:extLst>
            </p:cNvPr>
            <p:cNvCxnSpPr>
              <a:cxnSpLocks/>
              <a:stCxn id="97" idx="4"/>
              <a:endCxn id="146" idx="0"/>
            </p:cNvCxnSpPr>
            <p:nvPr/>
          </p:nvCxnSpPr>
          <p:spPr>
            <a:xfrm>
              <a:off x="5000281" y="2802060"/>
              <a:ext cx="321965"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4" name="直線コネクタ 163">
              <a:extLst>
                <a:ext uri="{FF2B5EF4-FFF2-40B4-BE49-F238E27FC236}">
                  <a16:creationId xmlns="" xmlns:a16="http://schemas.microsoft.com/office/drawing/2014/main" id="{96C3C574-1032-4DD3-ACAC-C7768F129500}"/>
                </a:ext>
              </a:extLst>
            </p:cNvPr>
            <p:cNvCxnSpPr>
              <a:cxnSpLocks/>
              <a:stCxn id="97" idx="4"/>
              <a:endCxn id="150" idx="0"/>
            </p:cNvCxnSpPr>
            <p:nvPr/>
          </p:nvCxnSpPr>
          <p:spPr>
            <a:xfrm>
              <a:off x="5000281" y="2802060"/>
              <a:ext cx="729409" cy="23056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5" name="直線コネクタ 164">
              <a:extLst>
                <a:ext uri="{FF2B5EF4-FFF2-40B4-BE49-F238E27FC236}">
                  <a16:creationId xmlns="" xmlns:a16="http://schemas.microsoft.com/office/drawing/2014/main" id="{B034A415-1CD2-440C-B646-C624A17C376C}"/>
                </a:ext>
              </a:extLst>
            </p:cNvPr>
            <p:cNvCxnSpPr>
              <a:cxnSpLocks/>
              <a:stCxn id="92" idx="4"/>
              <a:endCxn id="118" idx="0"/>
            </p:cNvCxnSpPr>
            <p:nvPr/>
          </p:nvCxnSpPr>
          <p:spPr>
            <a:xfrm flipH="1">
              <a:off x="6167840" y="2802060"/>
              <a:ext cx="43264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6" name="直線コネクタ 165">
              <a:extLst>
                <a:ext uri="{FF2B5EF4-FFF2-40B4-BE49-F238E27FC236}">
                  <a16:creationId xmlns="" xmlns:a16="http://schemas.microsoft.com/office/drawing/2014/main" id="{D4B3906C-8DCF-4519-8D29-7A5B815938B7}"/>
                </a:ext>
              </a:extLst>
            </p:cNvPr>
            <p:cNvCxnSpPr>
              <a:cxnSpLocks/>
              <a:stCxn id="92" idx="4"/>
              <a:endCxn id="140" idx="0"/>
            </p:cNvCxnSpPr>
            <p:nvPr/>
          </p:nvCxnSpPr>
          <p:spPr>
            <a:xfrm flipH="1">
              <a:off x="6571890" y="2802060"/>
              <a:ext cx="2859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7" name="直線コネクタ 166">
              <a:extLst>
                <a:ext uri="{FF2B5EF4-FFF2-40B4-BE49-F238E27FC236}">
                  <a16:creationId xmlns="" xmlns:a16="http://schemas.microsoft.com/office/drawing/2014/main" id="{B084CACB-36EB-45B4-996F-830FFE629090}"/>
                </a:ext>
              </a:extLst>
            </p:cNvPr>
            <p:cNvCxnSpPr>
              <a:cxnSpLocks/>
              <a:stCxn id="92" idx="4"/>
              <a:endCxn id="144" idx="0"/>
            </p:cNvCxnSpPr>
            <p:nvPr/>
          </p:nvCxnSpPr>
          <p:spPr>
            <a:xfrm>
              <a:off x="6600481" y="2802060"/>
              <a:ext cx="368903"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a:extLst>
                <a:ext uri="{FF2B5EF4-FFF2-40B4-BE49-F238E27FC236}">
                  <a16:creationId xmlns="" xmlns:a16="http://schemas.microsoft.com/office/drawing/2014/main" id="{83F854E3-512A-47D1-BFA8-7A35F6D66C5D}"/>
                </a:ext>
              </a:extLst>
            </p:cNvPr>
            <p:cNvCxnSpPr>
              <a:cxnSpLocks/>
              <a:stCxn id="92" idx="4"/>
              <a:endCxn id="148" idx="0"/>
            </p:cNvCxnSpPr>
            <p:nvPr/>
          </p:nvCxnSpPr>
          <p:spPr>
            <a:xfrm>
              <a:off x="6600481" y="2802060"/>
              <a:ext cx="772953" cy="2338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cxnSp>
        <p:nvCxnSpPr>
          <p:cNvPr id="107" name="直線コネクタ 106"/>
          <p:cNvCxnSpPr/>
          <p:nvPr/>
        </p:nvCxnSpPr>
        <p:spPr>
          <a:xfrm>
            <a:off x="754189" y="3636826"/>
            <a:ext cx="7200000"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2" name="グループ化 11"/>
          <p:cNvGrpSpPr/>
          <p:nvPr/>
        </p:nvGrpSpPr>
        <p:grpSpPr>
          <a:xfrm>
            <a:off x="1813691" y="3502613"/>
            <a:ext cx="4974199" cy="339003"/>
            <a:chOff x="1813691" y="3502613"/>
            <a:chExt cx="4974199" cy="339003"/>
          </a:xfrm>
        </p:grpSpPr>
        <p:grpSp>
          <p:nvGrpSpPr>
            <p:cNvPr id="11" name="グループ化 10"/>
            <p:cNvGrpSpPr/>
            <p:nvPr/>
          </p:nvGrpSpPr>
          <p:grpSpPr>
            <a:xfrm>
              <a:off x="1813691" y="3502613"/>
              <a:ext cx="72000" cy="339003"/>
              <a:chOff x="1813691" y="3502613"/>
              <a:chExt cx="72000" cy="339003"/>
            </a:xfrm>
          </p:grpSpPr>
          <p:sp>
            <p:nvSpPr>
              <p:cNvPr id="9" name="円/楕円 8"/>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 name="円/楕円 160"/>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 name="円/楕円 161"/>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69" name="グループ化 168"/>
            <p:cNvGrpSpPr/>
            <p:nvPr/>
          </p:nvGrpSpPr>
          <p:grpSpPr>
            <a:xfrm>
              <a:off x="3446125" y="3502613"/>
              <a:ext cx="72000" cy="339003"/>
              <a:chOff x="1813691" y="3502613"/>
              <a:chExt cx="72000" cy="339003"/>
            </a:xfrm>
          </p:grpSpPr>
          <p:sp>
            <p:nvSpPr>
              <p:cNvPr id="170" name="円/楕円 169"/>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 name="円/楕円 170"/>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 name="円/楕円 171"/>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73" name="グループ化 172"/>
            <p:cNvGrpSpPr/>
            <p:nvPr/>
          </p:nvGrpSpPr>
          <p:grpSpPr>
            <a:xfrm>
              <a:off x="5104752" y="3502613"/>
              <a:ext cx="72000" cy="339003"/>
              <a:chOff x="1813691" y="3502613"/>
              <a:chExt cx="72000" cy="339003"/>
            </a:xfrm>
          </p:grpSpPr>
          <p:sp>
            <p:nvSpPr>
              <p:cNvPr id="174" name="円/楕円 173"/>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 name="円/楕円 174"/>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 name="円/楕円 175"/>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77" name="グループ化 176"/>
            <p:cNvGrpSpPr/>
            <p:nvPr/>
          </p:nvGrpSpPr>
          <p:grpSpPr>
            <a:xfrm>
              <a:off x="6715890" y="3502613"/>
              <a:ext cx="72000" cy="339003"/>
              <a:chOff x="1813691" y="3502613"/>
              <a:chExt cx="72000" cy="339003"/>
            </a:xfrm>
          </p:grpSpPr>
          <p:sp>
            <p:nvSpPr>
              <p:cNvPr id="178" name="円/楕円 177"/>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 name="円/楕円 178"/>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 name="円/楕円 179"/>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spTree>
    <p:extLst>
      <p:ext uri="{BB962C8B-B14F-4D97-AF65-F5344CB8AC3E}">
        <p14:creationId xmlns:p14="http://schemas.microsoft.com/office/powerpoint/2010/main" val="841032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fade">
                                      <p:cBhvr>
                                        <p:cTn id="10" dur="500"/>
                                        <p:tgtEl>
                                          <p:spTgt spid="88"/>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500"/>
                                        <p:tgtEl>
                                          <p:spTgt spid="5"/>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
                                        <p:tgtEl>
                                          <p:spTgt spid="12"/>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107"/>
                                        </p:tgtEl>
                                        <p:attrNameLst>
                                          <p:attrName>style.visibility</p:attrName>
                                        </p:attrNameLst>
                                      </p:cBhvr>
                                      <p:to>
                                        <p:strVal val="visible"/>
                                      </p:to>
                                    </p:set>
                                    <p:animEffect transition="in" filter="wipe(left)">
                                      <p:cBhvr>
                                        <p:cTn id="29" dur="500"/>
                                        <p:tgtEl>
                                          <p:spTgt spid="10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1" end="1"/>
                                            </p:txEl>
                                          </p:spTgt>
                                        </p:tgtEl>
                                        <p:attrNameLst>
                                          <p:attrName>style.visibility</p:attrName>
                                        </p:attrNameLst>
                                      </p:cBhvr>
                                      <p:to>
                                        <p:strVal val="visible"/>
                                      </p:to>
                                    </p:set>
                                    <p:animEffect transition="in" filter="fade">
                                      <p:cBhvr>
                                        <p:cTn id="34" dur="500"/>
                                        <p:tgtEl>
                                          <p:spTgt spid="3">
                                            <p:txEl>
                                              <p:pRg st="1" end="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fade">
                                      <p:cBhvr>
                                        <p:cTn id="37" dur="500"/>
                                        <p:tgtEl>
                                          <p:spTgt spid="3">
                                            <p:txEl>
                                              <p:pRg st="2" end="2"/>
                                            </p:txEl>
                                          </p:spTgt>
                                        </p:tgtEl>
                                      </p:cBhvr>
                                    </p:animEffect>
                                  </p:childTnLst>
                                </p:cTn>
                              </p:par>
                              <p:par>
                                <p:cTn id="38" presetID="22" presetClass="entr" presetSubtype="1"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up)">
                                      <p:cBhvr>
                                        <p:cTn id="40" dur="500"/>
                                        <p:tgtEl>
                                          <p:spTgt spid="16"/>
                                        </p:tgtEl>
                                      </p:cBhvr>
                                    </p:animEffect>
                                  </p:childTnLst>
                                </p:cTn>
                              </p:par>
                            </p:childTnLst>
                          </p:cTn>
                        </p:par>
                        <p:par>
                          <p:cTn id="41" fill="hold">
                            <p:stCondLst>
                              <p:cond delay="500"/>
                            </p:stCondLst>
                            <p:childTnLst>
                              <p:par>
                                <p:cTn id="42" presetID="10" presetClass="entr" presetSubtype="0" fill="hold" nodeType="afterEffect">
                                  <p:stCondLst>
                                    <p:cond delay="0"/>
                                  </p:stCondLst>
                                  <p:childTnLst>
                                    <p:set>
                                      <p:cBhvr>
                                        <p:cTn id="43" dur="1" fill="hold">
                                          <p:stCondLst>
                                            <p:cond delay="0"/>
                                          </p:stCondLst>
                                        </p:cTn>
                                        <p:tgtEl>
                                          <p:spTgt spid="100"/>
                                        </p:tgtEl>
                                        <p:attrNameLst>
                                          <p:attrName>style.visibility</p:attrName>
                                        </p:attrNameLst>
                                      </p:cBhvr>
                                      <p:to>
                                        <p:strVal val="visible"/>
                                      </p:to>
                                    </p:set>
                                    <p:animEffect transition="in" filter="fade">
                                      <p:cBhvr>
                                        <p:cTn id="44" dur="500"/>
                                        <p:tgtEl>
                                          <p:spTgt spid="100"/>
                                        </p:tgtEl>
                                      </p:cBhvr>
                                    </p:animEffect>
                                  </p:childTnLst>
                                </p:cTn>
                              </p:par>
                            </p:childTnLst>
                          </p:cTn>
                        </p:par>
                        <p:par>
                          <p:cTn id="45" fill="hold">
                            <p:stCondLst>
                              <p:cond delay="1000"/>
                            </p:stCondLst>
                            <p:childTnLst>
                              <p:par>
                                <p:cTn id="46" presetID="10" presetClass="entr" presetSubtype="0" fill="hold" grpId="0" nodeType="after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500"/>
                                        <p:tgtEl>
                                          <p:spTgt spid="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animEffect transition="in" filter="fade">
                                      <p:cBhvr>
                                        <p:cTn id="53" dur="500"/>
                                        <p:tgtEl>
                                          <p:spTgt spid="3">
                                            <p:txEl>
                                              <p:pRg st="4" end="4"/>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5" end="5"/>
                                            </p:txEl>
                                          </p:spTgt>
                                        </p:tgtEl>
                                        <p:attrNameLst>
                                          <p:attrName>style.visibility</p:attrName>
                                        </p:attrNameLst>
                                      </p:cBhvr>
                                      <p:to>
                                        <p:strVal val="visible"/>
                                      </p:to>
                                    </p:set>
                                    <p:animEffect transition="in" filter="fade">
                                      <p:cBhvr>
                                        <p:cTn id="5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7" grpId="0"/>
      <p:bldP spid="7" grpId="0"/>
      <p:bldP spid="88"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54A32EFE-194D-4847-986C-2D18E4F099B5}"/>
              </a:ext>
            </a:extLst>
          </p:cNvPr>
          <p:cNvSpPr>
            <a:spLocks noGrp="1"/>
          </p:cNvSpPr>
          <p:nvPr>
            <p:ph type="title"/>
          </p:nvPr>
        </p:nvSpPr>
        <p:spPr/>
        <p:txBody>
          <a:bodyPr/>
          <a:lstStyle/>
          <a:p>
            <a:endParaRPr kumimoji="1" lang="ja-JP" altLang="en-US"/>
          </a:p>
        </p:txBody>
      </p:sp>
      <p:sp>
        <p:nvSpPr>
          <p:cNvPr id="4" name="スライド番号プレースホルダー 3">
            <a:extLst>
              <a:ext uri="{FF2B5EF4-FFF2-40B4-BE49-F238E27FC236}">
                <a16:creationId xmlns="" xmlns:a16="http://schemas.microsoft.com/office/drawing/2014/main" id="{D0195BD2-D0D2-442E-882D-18AB991AE448}"/>
              </a:ext>
            </a:extLst>
          </p:cNvPr>
          <p:cNvSpPr>
            <a:spLocks noGrp="1"/>
          </p:cNvSpPr>
          <p:nvPr>
            <p:ph type="sldNum" sz="quarter" idx="4"/>
          </p:nvPr>
        </p:nvSpPr>
        <p:spPr/>
        <p:txBody>
          <a:bodyPr/>
          <a:lstStyle/>
          <a:p>
            <a:fld id="{06866E33-5310-403C-85EB-90D9101399C4}" type="slidenum">
              <a:rPr lang="ja-JP" altLang="en-US" smtClean="0"/>
              <a:pPr/>
              <a:t>80</a:t>
            </a:fld>
            <a:endParaRPr lang="ja-JP" altLang="en-US" dirty="0"/>
          </a:p>
        </p:txBody>
      </p:sp>
      <p:sp>
        <p:nvSpPr>
          <p:cNvPr id="5" name="楕円 4">
            <a:extLst>
              <a:ext uri="{FF2B5EF4-FFF2-40B4-BE49-F238E27FC236}">
                <a16:creationId xmlns="" xmlns:a16="http://schemas.microsoft.com/office/drawing/2014/main" id="{B5F52D58-1F80-4311-8872-1FCB2D8F0E9E}"/>
              </a:ext>
            </a:extLst>
          </p:cNvPr>
          <p:cNvSpPr/>
          <p:nvPr/>
        </p:nvSpPr>
        <p:spPr>
          <a:xfrm>
            <a:off x="2142309"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cxnSp>
        <p:nvCxnSpPr>
          <p:cNvPr id="7" name="直線コネクタ 6">
            <a:extLst>
              <a:ext uri="{FF2B5EF4-FFF2-40B4-BE49-F238E27FC236}">
                <a16:creationId xmlns="" xmlns:a16="http://schemas.microsoft.com/office/drawing/2014/main" id="{05526B9C-CC61-409B-B323-D9E0C8A8E085}"/>
              </a:ext>
            </a:extLst>
          </p:cNvPr>
          <p:cNvCxnSpPr>
            <a:cxnSpLocks/>
            <a:stCxn id="16" idx="0"/>
            <a:endCxn id="5" idx="3"/>
          </p:cNvCxnSpPr>
          <p:nvPr/>
        </p:nvCxnSpPr>
        <p:spPr>
          <a:xfrm flipV="1">
            <a:off x="1308666"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 xmlns:a16="http://schemas.microsoft.com/office/drawing/2014/main" id="{6CC459BD-7E3A-4E85-BDCF-45CAA0ABBDF1}"/>
              </a:ext>
            </a:extLst>
          </p:cNvPr>
          <p:cNvCxnSpPr>
            <a:cxnSpLocks/>
            <a:stCxn id="21" idx="0"/>
            <a:endCxn id="5" idx="4"/>
          </p:cNvCxnSpPr>
          <p:nvPr/>
        </p:nvCxnSpPr>
        <p:spPr>
          <a:xfrm flipH="1" flipV="1">
            <a:off x="2592309"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 xmlns:a16="http://schemas.microsoft.com/office/drawing/2014/main" id="{BBEDA490-2CA2-49A4-839A-75648CBC5D5E}"/>
              </a:ext>
            </a:extLst>
          </p:cNvPr>
          <p:cNvCxnSpPr>
            <a:cxnSpLocks/>
            <a:stCxn id="23" idx="0"/>
            <a:endCxn id="5" idx="5"/>
          </p:cNvCxnSpPr>
          <p:nvPr/>
        </p:nvCxnSpPr>
        <p:spPr>
          <a:xfrm flipH="1" flipV="1">
            <a:off x="2910507"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楕円 15">
            <a:extLst>
              <a:ext uri="{FF2B5EF4-FFF2-40B4-BE49-F238E27FC236}">
                <a16:creationId xmlns="" xmlns:a16="http://schemas.microsoft.com/office/drawing/2014/main" id="{6E9ACDC4-7003-482E-AD01-A259D47E9203}"/>
              </a:ext>
            </a:extLst>
          </p:cNvPr>
          <p:cNvSpPr/>
          <p:nvPr/>
        </p:nvSpPr>
        <p:spPr>
          <a:xfrm>
            <a:off x="858666"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21" name="楕円 20">
            <a:extLst>
              <a:ext uri="{FF2B5EF4-FFF2-40B4-BE49-F238E27FC236}">
                <a16:creationId xmlns="" xmlns:a16="http://schemas.microsoft.com/office/drawing/2014/main" id="{1A1BD876-EAA7-4F3A-87E0-3A7A484ACC3B}"/>
              </a:ext>
            </a:extLst>
          </p:cNvPr>
          <p:cNvSpPr/>
          <p:nvPr/>
        </p:nvSpPr>
        <p:spPr>
          <a:xfrm>
            <a:off x="2143500"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23" name="楕円 22">
            <a:extLst>
              <a:ext uri="{FF2B5EF4-FFF2-40B4-BE49-F238E27FC236}">
                <a16:creationId xmlns="" xmlns:a16="http://schemas.microsoft.com/office/drawing/2014/main" id="{AB75489E-12A6-4042-BDE1-B37BF9A06932}"/>
              </a:ext>
            </a:extLst>
          </p:cNvPr>
          <p:cNvSpPr/>
          <p:nvPr/>
        </p:nvSpPr>
        <p:spPr>
          <a:xfrm>
            <a:off x="3438887"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25" name="テキスト ボックス 24">
            <a:extLst>
              <a:ext uri="{FF2B5EF4-FFF2-40B4-BE49-F238E27FC236}">
                <a16:creationId xmlns="" xmlns:a16="http://schemas.microsoft.com/office/drawing/2014/main" id="{D3C455BF-CB93-4B14-9357-649B691434E3}"/>
              </a:ext>
            </a:extLst>
          </p:cNvPr>
          <p:cNvSpPr txBox="1"/>
          <p:nvPr/>
        </p:nvSpPr>
        <p:spPr>
          <a:xfrm>
            <a:off x="673700" y="2019374"/>
            <a:ext cx="1244062" cy="400110"/>
          </a:xfrm>
          <a:prstGeom prst="rect">
            <a:avLst/>
          </a:prstGeom>
          <a:noFill/>
        </p:spPr>
        <p:txBody>
          <a:bodyPr wrap="square" rtlCol="0">
            <a:spAutoFit/>
          </a:bodyPr>
          <a:lstStyle/>
          <a:p>
            <a:r>
              <a:rPr kumimoji="1" lang="ja-JP" altLang="en-US" sz="2000" dirty="0"/>
              <a:t>自分の番</a:t>
            </a:r>
          </a:p>
        </p:txBody>
      </p:sp>
      <p:sp>
        <p:nvSpPr>
          <p:cNvPr id="26" name="楕円 25">
            <a:extLst>
              <a:ext uri="{FF2B5EF4-FFF2-40B4-BE49-F238E27FC236}">
                <a16:creationId xmlns="" xmlns:a16="http://schemas.microsoft.com/office/drawing/2014/main" id="{F12EFDEC-5DF5-4646-ACEF-05CC05DB63DF}"/>
              </a:ext>
            </a:extLst>
          </p:cNvPr>
          <p:cNvSpPr/>
          <p:nvPr/>
        </p:nvSpPr>
        <p:spPr>
          <a:xfrm>
            <a:off x="6273724"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cxnSp>
        <p:nvCxnSpPr>
          <p:cNvPr id="27" name="直線コネクタ 26">
            <a:extLst>
              <a:ext uri="{FF2B5EF4-FFF2-40B4-BE49-F238E27FC236}">
                <a16:creationId xmlns="" xmlns:a16="http://schemas.microsoft.com/office/drawing/2014/main" id="{4A5DBCB5-31CF-49CE-A1FD-BC34D95AB5E8}"/>
              </a:ext>
            </a:extLst>
          </p:cNvPr>
          <p:cNvCxnSpPr>
            <a:cxnSpLocks/>
            <a:stCxn id="30" idx="0"/>
            <a:endCxn id="26" idx="3"/>
          </p:cNvCxnSpPr>
          <p:nvPr/>
        </p:nvCxnSpPr>
        <p:spPr>
          <a:xfrm flipV="1">
            <a:off x="5440081"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 xmlns:a16="http://schemas.microsoft.com/office/drawing/2014/main" id="{AA0D34E2-EA8E-488B-87DC-F9CC44D8EA88}"/>
              </a:ext>
            </a:extLst>
          </p:cNvPr>
          <p:cNvCxnSpPr>
            <a:cxnSpLocks/>
            <a:stCxn id="31" idx="0"/>
            <a:endCxn id="26" idx="4"/>
          </p:cNvCxnSpPr>
          <p:nvPr/>
        </p:nvCxnSpPr>
        <p:spPr>
          <a:xfrm flipH="1" flipV="1">
            <a:off x="6723724"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 xmlns:a16="http://schemas.microsoft.com/office/drawing/2014/main" id="{2538A3B6-28D1-45B9-BEC6-78F25D0EA54A}"/>
              </a:ext>
            </a:extLst>
          </p:cNvPr>
          <p:cNvCxnSpPr>
            <a:cxnSpLocks/>
            <a:stCxn id="32" idx="0"/>
            <a:endCxn id="26" idx="5"/>
          </p:cNvCxnSpPr>
          <p:nvPr/>
        </p:nvCxnSpPr>
        <p:spPr>
          <a:xfrm flipH="1" flipV="1">
            <a:off x="7041922"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楕円 29">
            <a:extLst>
              <a:ext uri="{FF2B5EF4-FFF2-40B4-BE49-F238E27FC236}">
                <a16:creationId xmlns="" xmlns:a16="http://schemas.microsoft.com/office/drawing/2014/main" id="{0B7B70CB-AA4A-4972-9CA7-4137E9A23BC8}"/>
              </a:ext>
            </a:extLst>
          </p:cNvPr>
          <p:cNvSpPr/>
          <p:nvPr/>
        </p:nvSpPr>
        <p:spPr>
          <a:xfrm>
            <a:off x="4990081"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31" name="楕円 30">
            <a:extLst>
              <a:ext uri="{FF2B5EF4-FFF2-40B4-BE49-F238E27FC236}">
                <a16:creationId xmlns="" xmlns:a16="http://schemas.microsoft.com/office/drawing/2014/main" id="{1EC6BFDC-9AB4-456D-A936-BCC845B1AFB4}"/>
              </a:ext>
            </a:extLst>
          </p:cNvPr>
          <p:cNvSpPr/>
          <p:nvPr/>
        </p:nvSpPr>
        <p:spPr>
          <a:xfrm>
            <a:off x="6274915"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32" name="楕円 31">
            <a:extLst>
              <a:ext uri="{FF2B5EF4-FFF2-40B4-BE49-F238E27FC236}">
                <a16:creationId xmlns="" xmlns:a16="http://schemas.microsoft.com/office/drawing/2014/main" id="{AE3A7636-4985-4541-9175-B49890FE7919}"/>
              </a:ext>
            </a:extLst>
          </p:cNvPr>
          <p:cNvSpPr/>
          <p:nvPr/>
        </p:nvSpPr>
        <p:spPr>
          <a:xfrm>
            <a:off x="7570302"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33" name="テキスト ボックス 32">
            <a:extLst>
              <a:ext uri="{FF2B5EF4-FFF2-40B4-BE49-F238E27FC236}">
                <a16:creationId xmlns="" xmlns:a16="http://schemas.microsoft.com/office/drawing/2014/main" id="{5F95C3B5-5F6A-4966-A33F-6AAA908713B4}"/>
              </a:ext>
            </a:extLst>
          </p:cNvPr>
          <p:cNvSpPr txBox="1"/>
          <p:nvPr/>
        </p:nvSpPr>
        <p:spPr>
          <a:xfrm>
            <a:off x="4805115" y="2019374"/>
            <a:ext cx="1244062" cy="400110"/>
          </a:xfrm>
          <a:prstGeom prst="rect">
            <a:avLst/>
          </a:prstGeom>
          <a:noFill/>
        </p:spPr>
        <p:txBody>
          <a:bodyPr wrap="square" rtlCol="0">
            <a:spAutoFit/>
          </a:bodyPr>
          <a:lstStyle/>
          <a:p>
            <a:r>
              <a:rPr kumimoji="1" lang="ja-JP" altLang="en-US" sz="2000" dirty="0"/>
              <a:t>相手の番</a:t>
            </a:r>
          </a:p>
        </p:txBody>
      </p:sp>
    </p:spTree>
    <p:extLst>
      <p:ext uri="{BB962C8B-B14F-4D97-AF65-F5344CB8AC3E}">
        <p14:creationId xmlns:p14="http://schemas.microsoft.com/office/powerpoint/2010/main" val="424111045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ある程度先読みしたうえで</a:t>
            </a:r>
            <a:r>
              <a:rPr lang="en-US" altLang="ja-JP" dirty="0"/>
              <a:t>…</a:t>
            </a:r>
          </a:p>
          <a:p>
            <a:pPr marL="457200" indent="-457200">
              <a:buFont typeface="Arial" panose="020B0604020202020204" pitchFamily="34" charset="0"/>
              <a:buChar char="•"/>
            </a:pPr>
            <a:r>
              <a:rPr lang="ja-JP" altLang="en-US" dirty="0"/>
              <a:t>自分の領地が一番多くなる操作を選ぶ</a:t>
            </a:r>
            <a:endParaRPr lang="en-US" altLang="ja-JP" dirty="0"/>
          </a:p>
          <a:p>
            <a:pPr marL="457200" indent="-457200">
              <a:buFont typeface="Arial" panose="020B0604020202020204" pitchFamily="34" charset="0"/>
              <a:buChar char="•"/>
            </a:pPr>
            <a:r>
              <a:rPr lang="ja-JP" altLang="en-US" dirty="0"/>
              <a:t>うまく広い範囲を囲めそうな操作を選ぶ</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81</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15" name="グループ化 14"/>
          <p:cNvGrpSpPr/>
          <p:nvPr/>
        </p:nvGrpSpPr>
        <p:grpSpPr>
          <a:xfrm>
            <a:off x="907160" y="1909345"/>
            <a:ext cx="6842110" cy="889537"/>
            <a:chOff x="907160" y="1909345"/>
            <a:chExt cx="6842110" cy="889537"/>
          </a:xfrm>
        </p:grpSpPr>
        <p:cxnSp>
          <p:nvCxnSpPr>
            <p:cNvPr id="6" name="直線コネクタ 5"/>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6" name="直線コネクタ 15"/>
            <p:cNvCxnSpPr>
              <a:stCxn id="14" idx="4"/>
              <a:endCxn id="38"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37"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p:cNvCxnSpPr>
              <a:stCxn id="14" idx="4"/>
              <a:endCxn id="36"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14" idx="4"/>
              <a:endCxn id="35"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2176955" y="2561846"/>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1740437" y="256184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1330180" y="2561846"/>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907160" y="2561846"/>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43" name="直線コネクタ 42"/>
            <p:cNvCxnSpPr>
              <a:stCxn id="13" idx="4"/>
              <a:endCxn id="5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13" idx="4"/>
              <a:endCxn id="4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 name="直線コネクタ 44"/>
            <p:cNvCxnSpPr>
              <a:stCxn id="13" idx="4"/>
              <a:endCxn id="4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13" idx="4"/>
              <a:endCxn id="4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3988788" y="258288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8" name="円/楕円 47"/>
            <p:cNvSpPr/>
            <p:nvPr/>
          </p:nvSpPr>
          <p:spPr>
            <a:xfrm>
              <a:off x="3552270" y="2582882"/>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9" name="円/楕円 48"/>
            <p:cNvSpPr/>
            <p:nvPr/>
          </p:nvSpPr>
          <p:spPr>
            <a:xfrm>
              <a:off x="3142013" y="2582882"/>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0" name="円/楕円 49"/>
            <p:cNvSpPr/>
            <p:nvPr/>
          </p:nvSpPr>
          <p:spPr>
            <a:xfrm>
              <a:off x="2718993" y="2582882"/>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6" name="直線コネクタ 55"/>
            <p:cNvCxnSpPr>
              <a:stCxn id="12" idx="4"/>
              <a:endCxn id="63"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12" idx="4"/>
              <a:endCxn id="62"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12" idx="4"/>
              <a:endCxn id="61"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5815029" y="256011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5378511" y="256011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2" name="円/楕円 61"/>
            <p:cNvSpPr/>
            <p:nvPr/>
          </p:nvSpPr>
          <p:spPr>
            <a:xfrm>
              <a:off x="4968254" y="256011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3" name="円/楕円 62"/>
            <p:cNvSpPr/>
            <p:nvPr/>
          </p:nvSpPr>
          <p:spPr>
            <a:xfrm>
              <a:off x="4545234" y="2560114"/>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7" name="直線コネクタ 96"/>
            <p:cNvCxnSpPr>
              <a:stCxn id="11" idx="4"/>
              <a:endCxn id="104"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11" idx="4"/>
              <a:endCxn id="103"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11" idx="4"/>
              <a:endCxn id="102"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11" idx="4"/>
              <a:endCxn id="101"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7533270" y="256683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2" name="円/楕円 101"/>
            <p:cNvSpPr/>
            <p:nvPr/>
          </p:nvSpPr>
          <p:spPr>
            <a:xfrm>
              <a:off x="7096752" y="2566831"/>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3" name="円/楕円 102"/>
            <p:cNvSpPr/>
            <p:nvPr/>
          </p:nvSpPr>
          <p:spPr>
            <a:xfrm>
              <a:off x="6686495" y="2566831"/>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4" name="円/楕円 103"/>
            <p:cNvSpPr/>
            <p:nvPr/>
          </p:nvSpPr>
          <p:spPr>
            <a:xfrm>
              <a:off x="6263475" y="2566831"/>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それぞれの操作の数手先まで手を進める</a:t>
            </a:r>
          </a:p>
        </p:txBody>
      </p:sp>
      <p:sp>
        <p:nvSpPr>
          <p:cNvPr id="131" name="角丸四角形吹き出し 130"/>
          <p:cNvSpPr/>
          <p:nvPr/>
        </p:nvSpPr>
        <p:spPr>
          <a:xfrm>
            <a:off x="1884061" y="5323341"/>
            <a:ext cx="5614521" cy="700454"/>
          </a:xfrm>
          <a:prstGeom prst="wedgeRoundRectCallout">
            <a:avLst>
              <a:gd name="adj1" fmla="val -28051"/>
              <a:gd name="adj2" fmla="val -708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a:t>これ以外に良い方法はないのか？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grpSp>
        <p:nvGrpSpPr>
          <p:cNvPr id="22" name="グループ化 21"/>
          <p:cNvGrpSpPr/>
          <p:nvPr/>
        </p:nvGrpSpPr>
        <p:grpSpPr>
          <a:xfrm>
            <a:off x="5264264" y="2795992"/>
            <a:ext cx="45721" cy="504000"/>
            <a:chOff x="992298" y="2865227"/>
            <a:chExt cx="45721" cy="311919"/>
          </a:xfrm>
        </p:grpSpPr>
        <p:sp>
          <p:nvSpPr>
            <p:cNvPr id="21" name="円/楕円 20"/>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円/楕円 87"/>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円/楕円 88"/>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3" name="グループ化 92"/>
          <p:cNvGrpSpPr/>
          <p:nvPr/>
        </p:nvGrpSpPr>
        <p:grpSpPr>
          <a:xfrm>
            <a:off x="1616269" y="2795380"/>
            <a:ext cx="45721" cy="504000"/>
            <a:chOff x="992298" y="2865227"/>
            <a:chExt cx="45721" cy="311919"/>
          </a:xfrm>
        </p:grpSpPr>
        <p:sp>
          <p:nvSpPr>
            <p:cNvPr id="94" name="円/楕円 93"/>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円/楕円 94"/>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6" name="円/楕円 95"/>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05" name="グループ化 104"/>
          <p:cNvGrpSpPr/>
          <p:nvPr/>
        </p:nvGrpSpPr>
        <p:grpSpPr>
          <a:xfrm>
            <a:off x="3417407" y="2795992"/>
            <a:ext cx="45721" cy="504000"/>
            <a:chOff x="992298" y="2865227"/>
            <a:chExt cx="45721" cy="311919"/>
          </a:xfrm>
        </p:grpSpPr>
        <p:sp>
          <p:nvSpPr>
            <p:cNvPr id="106" name="円/楕円 105"/>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7" name="円/楕円 106"/>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8" name="円/楕円 107"/>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09" name="グループ化 108"/>
          <p:cNvGrpSpPr/>
          <p:nvPr/>
        </p:nvGrpSpPr>
        <p:grpSpPr>
          <a:xfrm>
            <a:off x="6984100" y="2790648"/>
            <a:ext cx="45721" cy="504000"/>
            <a:chOff x="992298" y="2865227"/>
            <a:chExt cx="45721" cy="311919"/>
          </a:xfrm>
        </p:grpSpPr>
        <p:sp>
          <p:nvSpPr>
            <p:cNvPr id="110" name="円/楕円 109"/>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1" name="円/楕円 110"/>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2" name="円/楕円 111"/>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13" name="テキスト ボックス 112">
            <a:extLst>
              <a:ext uri="{FF2B5EF4-FFF2-40B4-BE49-F238E27FC236}">
                <a16:creationId xmlns="" xmlns:a16="http://schemas.microsoft.com/office/drawing/2014/main" id="{8231B892-4FD0-4D36-A1D0-FD414E70E273}"/>
              </a:ext>
            </a:extLst>
          </p:cNvPr>
          <p:cNvSpPr txBox="1"/>
          <p:nvPr/>
        </p:nvSpPr>
        <p:spPr>
          <a:xfrm>
            <a:off x="-26840" y="1964174"/>
            <a:ext cx="1500895" cy="400110"/>
          </a:xfrm>
          <a:prstGeom prst="rect">
            <a:avLst/>
          </a:prstGeom>
          <a:noFill/>
        </p:spPr>
        <p:txBody>
          <a:bodyPr wrap="square" rtlCol="0">
            <a:spAutoFit/>
          </a:bodyPr>
          <a:lstStyle/>
          <a:p>
            <a:r>
              <a:rPr kumimoji="1" lang="ja-JP" altLang="en-US" sz="2000" dirty="0"/>
              <a:t>自分の操作</a:t>
            </a:r>
          </a:p>
        </p:txBody>
      </p:sp>
      <p:sp>
        <p:nvSpPr>
          <p:cNvPr id="114" name="テキスト ボックス 113">
            <a:extLst>
              <a:ext uri="{FF2B5EF4-FFF2-40B4-BE49-F238E27FC236}">
                <a16:creationId xmlns="" xmlns:a16="http://schemas.microsoft.com/office/drawing/2014/main" id="{8DDF1B60-0E4C-4DAA-ABDA-649E90408089}"/>
              </a:ext>
            </a:extLst>
          </p:cNvPr>
          <p:cNvSpPr txBox="1"/>
          <p:nvPr/>
        </p:nvSpPr>
        <p:spPr>
          <a:xfrm>
            <a:off x="7705146" y="2463066"/>
            <a:ext cx="1500895" cy="400110"/>
          </a:xfrm>
          <a:prstGeom prst="rect">
            <a:avLst/>
          </a:prstGeom>
          <a:noFill/>
        </p:spPr>
        <p:txBody>
          <a:bodyPr wrap="square" rtlCol="0">
            <a:spAutoFit/>
          </a:bodyPr>
          <a:lstStyle/>
          <a:p>
            <a:r>
              <a:rPr lang="ja-JP" altLang="en-US" sz="2000" dirty="0"/>
              <a:t>相手</a:t>
            </a:r>
            <a:r>
              <a:rPr kumimoji="1" lang="ja-JP" altLang="en-US" sz="2000" dirty="0"/>
              <a:t>の操作</a:t>
            </a:r>
          </a:p>
        </p:txBody>
      </p:sp>
      <p:cxnSp>
        <p:nvCxnSpPr>
          <p:cNvPr id="115" name="直線コネクタ 114"/>
          <p:cNvCxnSpPr/>
          <p:nvPr/>
        </p:nvCxnSpPr>
        <p:spPr>
          <a:xfrm flipV="1">
            <a:off x="994859" y="3079585"/>
            <a:ext cx="7200000"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6768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3"/>
                                        </p:tgtEl>
                                        <p:attrNameLst>
                                          <p:attrName>style.visibility</p:attrName>
                                        </p:attrNameLst>
                                      </p:cBhvr>
                                      <p:to>
                                        <p:strVal val="visible"/>
                                      </p:to>
                                    </p:set>
                                    <p:animEffect transition="in" filter="fade">
                                      <p:cBhvr>
                                        <p:cTn id="10" dur="500"/>
                                        <p:tgtEl>
                                          <p:spTgt spid="1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4"/>
                                        </p:tgtEl>
                                        <p:attrNameLst>
                                          <p:attrName>style.visibility</p:attrName>
                                        </p:attrNameLst>
                                      </p:cBhvr>
                                      <p:to>
                                        <p:strVal val="visible"/>
                                      </p:to>
                                    </p:set>
                                    <p:animEffect transition="in" filter="fade">
                                      <p:cBhvr>
                                        <p:cTn id="13" dur="500"/>
                                        <p:tgtEl>
                                          <p:spTgt spid="114"/>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wipe(up)">
                                      <p:cBhvr>
                                        <p:cTn id="17" dur="500"/>
                                        <p:tgtEl>
                                          <p:spTgt spid="93"/>
                                        </p:tgtEl>
                                      </p:cBhvr>
                                    </p:animEffect>
                                  </p:childTnLst>
                                </p:cTn>
                              </p:par>
                              <p:par>
                                <p:cTn id="18" presetID="22" presetClass="entr" presetSubtype="1" fill="hold" nodeType="withEffect">
                                  <p:stCondLst>
                                    <p:cond delay="0"/>
                                  </p:stCondLst>
                                  <p:childTnLst>
                                    <p:set>
                                      <p:cBhvr>
                                        <p:cTn id="19" dur="1" fill="hold">
                                          <p:stCondLst>
                                            <p:cond delay="0"/>
                                          </p:stCondLst>
                                        </p:cTn>
                                        <p:tgtEl>
                                          <p:spTgt spid="105"/>
                                        </p:tgtEl>
                                        <p:attrNameLst>
                                          <p:attrName>style.visibility</p:attrName>
                                        </p:attrNameLst>
                                      </p:cBhvr>
                                      <p:to>
                                        <p:strVal val="visible"/>
                                      </p:to>
                                    </p:set>
                                    <p:animEffect transition="in" filter="wipe(up)">
                                      <p:cBhvr>
                                        <p:cTn id="20" dur="500"/>
                                        <p:tgtEl>
                                          <p:spTgt spid="105"/>
                                        </p:tgtEl>
                                      </p:cBhvr>
                                    </p:animEffect>
                                  </p:childTnLst>
                                </p:cTn>
                              </p:par>
                              <p:par>
                                <p:cTn id="21" presetID="22" presetClass="entr" presetSubtype="1"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up)">
                                      <p:cBhvr>
                                        <p:cTn id="23" dur="500"/>
                                        <p:tgtEl>
                                          <p:spTgt spid="22"/>
                                        </p:tgtEl>
                                      </p:cBhvr>
                                    </p:animEffect>
                                  </p:childTnLst>
                                </p:cTn>
                              </p:par>
                              <p:par>
                                <p:cTn id="24" presetID="22" presetClass="entr" presetSubtype="1" fill="hold" nodeType="with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wipe(up)">
                                      <p:cBhvr>
                                        <p:cTn id="26" dur="500"/>
                                        <p:tgtEl>
                                          <p:spTgt spid="109"/>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115"/>
                                        </p:tgtEl>
                                        <p:attrNameLst>
                                          <p:attrName>style.visibility</p:attrName>
                                        </p:attrNameLst>
                                      </p:cBhvr>
                                      <p:to>
                                        <p:strVal val="visible"/>
                                      </p:to>
                                    </p:set>
                                    <p:animEffect transition="in" filter="wipe(left)">
                                      <p:cBhvr>
                                        <p:cTn id="30" dur="500"/>
                                        <p:tgtEl>
                                          <p:spTgt spid="1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fade">
                                      <p:cBhvr>
                                        <p:cTn id="35" dur="500"/>
                                        <p:tgtEl>
                                          <p:spTgt spid="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fade">
                                      <p:cBhvr>
                                        <p:cTn id="40" dur="500"/>
                                        <p:tgtEl>
                                          <p:spTgt spid="3">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fade">
                                      <p:cBhvr>
                                        <p:cTn id="45" dur="500"/>
                                        <p:tgtEl>
                                          <p:spTgt spid="3">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31"/>
                                        </p:tgtEl>
                                        <p:attrNameLst>
                                          <p:attrName>style.visibility</p:attrName>
                                        </p:attrNameLst>
                                      </p:cBhvr>
                                      <p:to>
                                        <p:strVal val="visible"/>
                                      </p:to>
                                    </p:set>
                                    <p:animEffect transition="in" filter="fade">
                                      <p:cBhvr>
                                        <p:cTn id="50"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13" grpId="0"/>
      <p:bldP spid="114"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6"/>
            <a:ext cx="7543801" cy="623936"/>
          </a:xfrm>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82</a:t>
            </a:fld>
            <a:endParaRPr lang="ja-JP" altLang="en-US" dirty="0"/>
          </a:p>
        </p:txBody>
      </p:sp>
      <p:sp>
        <p:nvSpPr>
          <p:cNvPr id="5" name="楕円 19">
            <a:extLst>
              <a:ext uri="{FF2B5EF4-FFF2-40B4-BE49-F238E27FC236}">
                <a16:creationId xmlns="" xmlns:a16="http://schemas.microsoft.com/office/drawing/2014/main" id="{C3A38CDE-7027-4CD0-812A-A579F92E280A}"/>
              </a:ext>
            </a:extLst>
          </p:cNvPr>
          <p:cNvSpPr/>
          <p:nvPr/>
        </p:nvSpPr>
        <p:spPr>
          <a:xfrm>
            <a:off x="7951987"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086600"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5985655"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120268"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094411"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229024"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128079"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262692"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622692" y="4940168"/>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329437" y="4940168"/>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714879"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628307"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558758"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489209"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2670772" y="297822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517943" y="297822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400268" y="182048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030772" y="2435046"/>
            <a:ext cx="1474938" cy="5431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014826" y="2435046"/>
            <a:ext cx="1863117" cy="5431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074879" y="3592783"/>
            <a:ext cx="70133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285330" y="3592783"/>
            <a:ext cx="70297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5918758" y="3592783"/>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132501" y="3592783"/>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589024" y="4940168"/>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242865" y="4940168"/>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480268" y="4940168"/>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173316" y="4940168"/>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446600" y="4940168"/>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103767" y="4940168"/>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2704962" y="1904653"/>
            <a:ext cx="1244062" cy="400110"/>
          </a:xfrm>
          <a:prstGeom prst="rect">
            <a:avLst/>
          </a:prstGeom>
          <a:noFill/>
        </p:spPr>
        <p:txBody>
          <a:bodyPr wrap="square" rtlCol="0">
            <a:spAutoFit/>
          </a:bodyPr>
          <a:lstStyle/>
          <a:p>
            <a:r>
              <a:rPr kumimoji="1" lang="ja-JP" altLang="en-US" sz="2000" dirty="0"/>
              <a:t>自分の番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165393" y="3109727"/>
            <a:ext cx="1244062" cy="400110"/>
          </a:xfrm>
          <a:prstGeom prst="rect">
            <a:avLst/>
          </a:prstGeom>
          <a:noFill/>
        </p:spPr>
        <p:txBody>
          <a:bodyPr wrap="square" rtlCol="0">
            <a:spAutoFit/>
          </a:bodyPr>
          <a:lstStyle/>
          <a:p>
            <a:r>
              <a:rPr kumimoji="1" lang="ja-JP" altLang="en-US" sz="2000" dirty="0"/>
              <a:t>相手の番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18630" y="5773575"/>
            <a:ext cx="1244062" cy="400110"/>
          </a:xfrm>
          <a:prstGeom prst="rect">
            <a:avLst/>
          </a:prstGeom>
          <a:noFill/>
        </p:spPr>
        <p:txBody>
          <a:bodyPr wrap="square" rtlCol="0">
            <a:spAutoFit/>
          </a:bodyPr>
          <a:lstStyle/>
          <a:p>
            <a:r>
              <a:rPr kumimoji="1" lang="ja-JP" altLang="en-US" sz="2000" dirty="0"/>
              <a:t>相手の番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332531" y="4485555"/>
            <a:ext cx="1244062" cy="400110"/>
          </a:xfrm>
          <a:prstGeom prst="rect">
            <a:avLst/>
          </a:prstGeom>
          <a:noFill/>
        </p:spPr>
        <p:txBody>
          <a:bodyPr wrap="square" rtlCol="0">
            <a:spAutoFit/>
          </a:bodyPr>
          <a:lstStyle/>
          <a:p>
            <a:r>
              <a:rPr kumimoji="1" lang="ja-JP" altLang="en-US" sz="2000" dirty="0"/>
              <a:t>自分の番</a:t>
            </a:r>
          </a:p>
        </p:txBody>
      </p:sp>
    </p:spTree>
    <p:extLst>
      <p:ext uri="{BB962C8B-B14F-4D97-AF65-F5344CB8AC3E}">
        <p14:creationId xmlns:p14="http://schemas.microsoft.com/office/powerpoint/2010/main" val="11991177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15783E1-2349-45E3-AA5E-EC034E1A4A53}"/>
              </a:ext>
            </a:extLst>
          </p:cNvPr>
          <p:cNvSpPr>
            <a:spLocks noGrp="1"/>
          </p:cNvSpPr>
          <p:nvPr>
            <p:ph type="title"/>
          </p:nvPr>
        </p:nvSpPr>
        <p:spPr/>
        <p:txBody>
          <a:bodyPr/>
          <a:lstStyle/>
          <a:p>
            <a:r>
              <a:rPr kumimoji="1" lang="en-US" altLang="ja-JP" dirty="0"/>
              <a:t>minimax</a:t>
            </a:r>
            <a:r>
              <a:rPr kumimoji="1" lang="ja-JP" altLang="en-US" dirty="0"/>
              <a:t>法</a:t>
            </a:r>
          </a:p>
        </p:txBody>
      </p:sp>
      <p:sp>
        <p:nvSpPr>
          <p:cNvPr id="4" name="スライド番号プレースホルダー 3">
            <a:extLst>
              <a:ext uri="{FF2B5EF4-FFF2-40B4-BE49-F238E27FC236}">
                <a16:creationId xmlns="" xmlns:a16="http://schemas.microsoft.com/office/drawing/2014/main" id="{90509AEA-E5E0-4A5D-978B-966CD86113FD}"/>
              </a:ext>
            </a:extLst>
          </p:cNvPr>
          <p:cNvSpPr>
            <a:spLocks noGrp="1"/>
          </p:cNvSpPr>
          <p:nvPr>
            <p:ph type="sldNum" sz="quarter" idx="4"/>
          </p:nvPr>
        </p:nvSpPr>
        <p:spPr/>
        <p:txBody>
          <a:bodyPr/>
          <a:lstStyle/>
          <a:p>
            <a:fld id="{06866E33-5310-403C-85EB-90D9101399C4}" type="slidenum">
              <a:rPr lang="ja-JP" altLang="en-US" smtClean="0"/>
              <a:pPr/>
              <a:t>83</a:t>
            </a:fld>
            <a:endParaRPr lang="ja-JP" altLang="en-US" dirty="0"/>
          </a:p>
        </p:txBody>
      </p:sp>
      <p:grpSp>
        <p:nvGrpSpPr>
          <p:cNvPr id="34" name="グループ化 33">
            <a:extLst>
              <a:ext uri="{FF2B5EF4-FFF2-40B4-BE49-F238E27FC236}">
                <a16:creationId xmlns="" xmlns:a16="http://schemas.microsoft.com/office/drawing/2014/main" id="{6D9512AE-A863-4A6D-B51C-CE18C3C6E571}"/>
              </a:ext>
            </a:extLst>
          </p:cNvPr>
          <p:cNvGrpSpPr/>
          <p:nvPr/>
        </p:nvGrpSpPr>
        <p:grpSpPr>
          <a:xfrm>
            <a:off x="-56181" y="1170425"/>
            <a:ext cx="8372183" cy="3769434"/>
            <a:chOff x="-56181" y="1170425"/>
            <a:chExt cx="8372183" cy="3769434"/>
          </a:xfrm>
        </p:grpSpPr>
        <p:sp>
          <p:nvSpPr>
            <p:cNvPr id="5" name="楕円 4">
              <a:extLst>
                <a:ext uri="{FF2B5EF4-FFF2-40B4-BE49-F238E27FC236}">
                  <a16:creationId xmlns="" xmlns:a16="http://schemas.microsoft.com/office/drawing/2014/main" id="{D76E2DD1-EED6-44BA-AFB3-8E571D3BF462}"/>
                </a:ext>
              </a:extLst>
            </p:cNvPr>
            <p:cNvSpPr/>
            <p:nvPr/>
          </p:nvSpPr>
          <p:spPr>
            <a:xfrm>
              <a:off x="4213901" y="1170425"/>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6" name="直線コネクタ 5">
              <a:extLst>
                <a:ext uri="{FF2B5EF4-FFF2-40B4-BE49-F238E27FC236}">
                  <a16:creationId xmlns="" xmlns:a16="http://schemas.microsoft.com/office/drawing/2014/main" id="{C3FE5ABA-70AD-4351-8E9A-E20F79EE1838}"/>
                </a:ext>
              </a:extLst>
            </p:cNvPr>
            <p:cNvCxnSpPr>
              <a:cxnSpLocks/>
              <a:stCxn id="9" idx="0"/>
              <a:endCxn id="5" idx="3"/>
            </p:cNvCxnSpPr>
            <p:nvPr/>
          </p:nvCxnSpPr>
          <p:spPr>
            <a:xfrm flipV="1">
              <a:off x="2198929" y="1938623"/>
              <a:ext cx="2160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a:extLst>
                <a:ext uri="{FF2B5EF4-FFF2-40B4-BE49-F238E27FC236}">
                  <a16:creationId xmlns="" xmlns:a16="http://schemas.microsoft.com/office/drawing/2014/main" id="{EA371B8C-6D5A-444D-8D14-507D63CA5620}"/>
                </a:ext>
              </a:extLst>
            </p:cNvPr>
            <p:cNvCxnSpPr>
              <a:cxnSpLocks/>
              <a:stCxn id="10" idx="0"/>
              <a:endCxn id="5" idx="4"/>
            </p:cNvCxnSpPr>
            <p:nvPr/>
          </p:nvCxnSpPr>
          <p:spPr>
            <a:xfrm flipV="1">
              <a:off x="4663901" y="2070425"/>
              <a:ext cx="0" cy="60989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a:extLst>
                <a:ext uri="{FF2B5EF4-FFF2-40B4-BE49-F238E27FC236}">
                  <a16:creationId xmlns="" xmlns:a16="http://schemas.microsoft.com/office/drawing/2014/main" id="{23B96D21-14AF-4308-8916-FC168D46ECE5}"/>
                </a:ext>
              </a:extLst>
            </p:cNvPr>
            <p:cNvCxnSpPr>
              <a:cxnSpLocks/>
              <a:stCxn id="11" idx="0"/>
              <a:endCxn id="5" idx="5"/>
            </p:cNvCxnSpPr>
            <p:nvPr/>
          </p:nvCxnSpPr>
          <p:spPr>
            <a:xfrm flipH="1" flipV="1">
              <a:off x="4982099" y="1938623"/>
              <a:ext cx="2304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 name="楕円 8">
              <a:extLst>
                <a:ext uri="{FF2B5EF4-FFF2-40B4-BE49-F238E27FC236}">
                  <a16:creationId xmlns="" xmlns:a16="http://schemas.microsoft.com/office/drawing/2014/main" id="{912CE3E0-F2E7-43DE-8E75-2B8970BA0DAF}"/>
                </a:ext>
              </a:extLst>
            </p:cNvPr>
            <p:cNvSpPr/>
            <p:nvPr/>
          </p:nvSpPr>
          <p:spPr>
            <a:xfrm>
              <a:off x="174892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9">
              <a:extLst>
                <a:ext uri="{FF2B5EF4-FFF2-40B4-BE49-F238E27FC236}">
                  <a16:creationId xmlns="" xmlns:a16="http://schemas.microsoft.com/office/drawing/2014/main" id="{470B400A-27B2-4D16-8E9A-E7EEE14038C9}"/>
                </a:ext>
              </a:extLst>
            </p:cNvPr>
            <p:cNvSpPr/>
            <p:nvPr/>
          </p:nvSpPr>
          <p:spPr>
            <a:xfrm>
              <a:off x="4213901"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0">
              <a:extLst>
                <a:ext uri="{FF2B5EF4-FFF2-40B4-BE49-F238E27FC236}">
                  <a16:creationId xmlns="" xmlns:a16="http://schemas.microsoft.com/office/drawing/2014/main" id="{BA00F7D7-194E-433E-96A7-F6A70B78BB5D}"/>
                </a:ext>
              </a:extLst>
            </p:cNvPr>
            <p:cNvSpPr/>
            <p:nvPr/>
          </p:nvSpPr>
          <p:spPr>
            <a:xfrm>
              <a:off x="680986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テキスト ボックス 11">
              <a:extLst>
                <a:ext uri="{FF2B5EF4-FFF2-40B4-BE49-F238E27FC236}">
                  <a16:creationId xmlns="" xmlns:a16="http://schemas.microsoft.com/office/drawing/2014/main" id="{D22F2AE1-F4BF-490C-93C6-B2785FBA3AC9}"/>
                </a:ext>
              </a:extLst>
            </p:cNvPr>
            <p:cNvSpPr txBox="1"/>
            <p:nvPr/>
          </p:nvSpPr>
          <p:spPr>
            <a:xfrm>
              <a:off x="2647856" y="1348222"/>
              <a:ext cx="1244062" cy="400110"/>
            </a:xfrm>
            <a:prstGeom prst="rect">
              <a:avLst/>
            </a:prstGeom>
            <a:noFill/>
          </p:spPr>
          <p:txBody>
            <a:bodyPr wrap="square" rtlCol="0">
              <a:spAutoFit/>
            </a:bodyPr>
            <a:lstStyle/>
            <a:p>
              <a:r>
                <a:rPr kumimoji="1" lang="ja-JP" altLang="en-US" sz="2000" dirty="0"/>
                <a:t>自分の番</a:t>
              </a:r>
            </a:p>
          </p:txBody>
        </p:sp>
        <p:cxnSp>
          <p:nvCxnSpPr>
            <p:cNvPr id="13" name="直線コネクタ 12">
              <a:extLst>
                <a:ext uri="{FF2B5EF4-FFF2-40B4-BE49-F238E27FC236}">
                  <a16:creationId xmlns="" xmlns:a16="http://schemas.microsoft.com/office/drawing/2014/main" id="{8A3181FF-6B3D-44A4-8329-36436F18C39D}"/>
                </a:ext>
              </a:extLst>
            </p:cNvPr>
            <p:cNvCxnSpPr>
              <a:cxnSpLocks/>
              <a:stCxn id="15" idx="0"/>
              <a:endCxn id="9" idx="3"/>
            </p:cNvCxnSpPr>
            <p:nvPr/>
          </p:nvCxnSpPr>
          <p:spPr>
            <a:xfrm flipV="1">
              <a:off x="1637881" y="3448520"/>
              <a:ext cx="242850"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a:extLst>
                <a:ext uri="{FF2B5EF4-FFF2-40B4-BE49-F238E27FC236}">
                  <a16:creationId xmlns="" xmlns:a16="http://schemas.microsoft.com/office/drawing/2014/main" id="{85F8389A-A98B-413B-BAB7-E1BA84CF2FFE}"/>
                </a:ext>
              </a:extLst>
            </p:cNvPr>
            <p:cNvCxnSpPr>
              <a:cxnSpLocks/>
              <a:stCxn id="16" idx="0"/>
              <a:endCxn id="9" idx="5"/>
            </p:cNvCxnSpPr>
            <p:nvPr/>
          </p:nvCxnSpPr>
          <p:spPr>
            <a:xfrm flipH="1" flipV="1">
              <a:off x="2517127" y="3448520"/>
              <a:ext cx="256471"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14">
              <a:extLst>
                <a:ext uri="{FF2B5EF4-FFF2-40B4-BE49-F238E27FC236}">
                  <a16:creationId xmlns="" xmlns:a16="http://schemas.microsoft.com/office/drawing/2014/main" id="{5CA96E5F-5E2B-4869-B9DC-71864C517318}"/>
                </a:ext>
              </a:extLst>
            </p:cNvPr>
            <p:cNvSpPr/>
            <p:nvPr/>
          </p:nvSpPr>
          <p:spPr>
            <a:xfrm>
              <a:off x="1187881"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 name="楕円 15">
              <a:extLst>
                <a:ext uri="{FF2B5EF4-FFF2-40B4-BE49-F238E27FC236}">
                  <a16:creationId xmlns="" xmlns:a16="http://schemas.microsoft.com/office/drawing/2014/main" id="{988A2EBB-8460-4D92-A833-484BBFD4A530}"/>
                </a:ext>
              </a:extLst>
            </p:cNvPr>
            <p:cNvSpPr/>
            <p:nvPr/>
          </p:nvSpPr>
          <p:spPr>
            <a:xfrm>
              <a:off x="2323598"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7" name="直線コネクタ 16">
              <a:extLst>
                <a:ext uri="{FF2B5EF4-FFF2-40B4-BE49-F238E27FC236}">
                  <a16:creationId xmlns="" xmlns:a16="http://schemas.microsoft.com/office/drawing/2014/main" id="{BCFFAFF8-6ABC-41EC-88CD-462F6242DB42}"/>
                </a:ext>
              </a:extLst>
            </p:cNvPr>
            <p:cNvCxnSpPr>
              <a:cxnSpLocks/>
              <a:stCxn id="19" idx="0"/>
              <a:endCxn id="10" idx="3"/>
            </p:cNvCxnSpPr>
            <p:nvPr/>
          </p:nvCxnSpPr>
          <p:spPr>
            <a:xfrm flipV="1">
              <a:off x="4042710" y="3448520"/>
              <a:ext cx="30299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a:extLst>
                <a:ext uri="{FF2B5EF4-FFF2-40B4-BE49-F238E27FC236}">
                  <a16:creationId xmlns="" xmlns:a16="http://schemas.microsoft.com/office/drawing/2014/main" id="{9D3969F4-6E54-4BC7-AF24-1BB932DB731C}"/>
                </a:ext>
              </a:extLst>
            </p:cNvPr>
            <p:cNvCxnSpPr>
              <a:cxnSpLocks/>
              <a:stCxn id="20" idx="0"/>
              <a:endCxn id="10" idx="5"/>
            </p:cNvCxnSpPr>
            <p:nvPr/>
          </p:nvCxnSpPr>
          <p:spPr>
            <a:xfrm flipH="1" flipV="1">
              <a:off x="4982099" y="3448520"/>
              <a:ext cx="32972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 name="楕円 18">
              <a:extLst>
                <a:ext uri="{FF2B5EF4-FFF2-40B4-BE49-F238E27FC236}">
                  <a16:creationId xmlns="" xmlns:a16="http://schemas.microsoft.com/office/drawing/2014/main" id="{1088008A-5CB2-41E9-A789-D02B6F57C484}"/>
                </a:ext>
              </a:extLst>
            </p:cNvPr>
            <p:cNvSpPr/>
            <p:nvPr/>
          </p:nvSpPr>
          <p:spPr>
            <a:xfrm>
              <a:off x="3592710"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0" name="楕円 19">
              <a:extLst>
                <a:ext uri="{FF2B5EF4-FFF2-40B4-BE49-F238E27FC236}">
                  <a16:creationId xmlns="" xmlns:a16="http://schemas.microsoft.com/office/drawing/2014/main" id="{C3A38CDE-7027-4CD0-812A-A579F92E280A}"/>
                </a:ext>
              </a:extLst>
            </p:cNvPr>
            <p:cNvSpPr/>
            <p:nvPr/>
          </p:nvSpPr>
          <p:spPr>
            <a:xfrm>
              <a:off x="486182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1" name="直線コネクタ 20">
              <a:extLst>
                <a:ext uri="{FF2B5EF4-FFF2-40B4-BE49-F238E27FC236}">
                  <a16:creationId xmlns="" xmlns:a16="http://schemas.microsoft.com/office/drawing/2014/main" id="{F78E0A1C-6B96-4A20-A4CC-F7F2B52CFC1B}"/>
                </a:ext>
              </a:extLst>
            </p:cNvPr>
            <p:cNvCxnSpPr>
              <a:cxnSpLocks/>
              <a:stCxn id="23" idx="0"/>
              <a:endCxn id="11" idx="3"/>
            </p:cNvCxnSpPr>
            <p:nvPr/>
          </p:nvCxnSpPr>
          <p:spPr>
            <a:xfrm flipV="1">
              <a:off x="6697409" y="3448520"/>
              <a:ext cx="244262"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 name="直線コネクタ 21">
              <a:extLst>
                <a:ext uri="{FF2B5EF4-FFF2-40B4-BE49-F238E27FC236}">
                  <a16:creationId xmlns="" xmlns:a16="http://schemas.microsoft.com/office/drawing/2014/main" id="{4879645D-18F4-4B13-81A3-00E1BAA3C985}"/>
                </a:ext>
              </a:extLst>
            </p:cNvPr>
            <p:cNvCxnSpPr>
              <a:cxnSpLocks/>
              <a:stCxn id="24" idx="0"/>
              <a:endCxn id="11" idx="5"/>
            </p:cNvCxnSpPr>
            <p:nvPr/>
          </p:nvCxnSpPr>
          <p:spPr>
            <a:xfrm flipH="1" flipV="1">
              <a:off x="7578067" y="3448520"/>
              <a:ext cx="287935"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22">
              <a:extLst>
                <a:ext uri="{FF2B5EF4-FFF2-40B4-BE49-F238E27FC236}">
                  <a16:creationId xmlns="" xmlns:a16="http://schemas.microsoft.com/office/drawing/2014/main" id="{B98154CB-D97F-47F9-9607-5217F509922E}"/>
                </a:ext>
              </a:extLst>
            </p:cNvPr>
            <p:cNvSpPr/>
            <p:nvPr/>
          </p:nvSpPr>
          <p:spPr>
            <a:xfrm>
              <a:off x="6247409"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23">
              <a:extLst>
                <a:ext uri="{FF2B5EF4-FFF2-40B4-BE49-F238E27FC236}">
                  <a16:creationId xmlns="" xmlns:a16="http://schemas.microsoft.com/office/drawing/2014/main" id="{5A07DEE4-109C-46BF-9402-C07EEA54AE63}"/>
                </a:ext>
              </a:extLst>
            </p:cNvPr>
            <p:cNvSpPr/>
            <p:nvPr/>
          </p:nvSpPr>
          <p:spPr>
            <a:xfrm>
              <a:off x="741600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テキスト ボックス 25">
              <a:extLst>
                <a:ext uri="{FF2B5EF4-FFF2-40B4-BE49-F238E27FC236}">
                  <a16:creationId xmlns="" xmlns:a16="http://schemas.microsoft.com/office/drawing/2014/main" id="{A04F69D7-5357-4C3C-BD7D-60671754E8F0}"/>
                </a:ext>
              </a:extLst>
            </p:cNvPr>
            <p:cNvSpPr txBox="1"/>
            <p:nvPr/>
          </p:nvSpPr>
          <p:spPr>
            <a:xfrm>
              <a:off x="406747" y="2797288"/>
              <a:ext cx="1244062" cy="400110"/>
            </a:xfrm>
            <a:prstGeom prst="rect">
              <a:avLst/>
            </a:prstGeom>
            <a:noFill/>
          </p:spPr>
          <p:txBody>
            <a:bodyPr wrap="square" rtlCol="0">
              <a:spAutoFit/>
            </a:bodyPr>
            <a:lstStyle/>
            <a:p>
              <a:r>
                <a:rPr kumimoji="1" lang="ja-JP" altLang="en-US" sz="2000" dirty="0"/>
                <a:t>相手の番</a:t>
              </a:r>
            </a:p>
          </p:txBody>
        </p:sp>
        <p:sp>
          <p:nvSpPr>
            <p:cNvPr id="27" name="テキスト ボックス 26">
              <a:extLst>
                <a:ext uri="{FF2B5EF4-FFF2-40B4-BE49-F238E27FC236}">
                  <a16:creationId xmlns="" xmlns:a16="http://schemas.microsoft.com/office/drawing/2014/main" id="{20C02E0E-488A-4019-8582-48F3F3B60A31}"/>
                </a:ext>
              </a:extLst>
            </p:cNvPr>
            <p:cNvSpPr txBox="1"/>
            <p:nvPr/>
          </p:nvSpPr>
          <p:spPr>
            <a:xfrm>
              <a:off x="-56181" y="4289804"/>
              <a:ext cx="1244062" cy="400110"/>
            </a:xfrm>
            <a:prstGeom prst="rect">
              <a:avLst/>
            </a:prstGeom>
            <a:noFill/>
          </p:spPr>
          <p:txBody>
            <a:bodyPr wrap="square" rtlCol="0">
              <a:spAutoFit/>
            </a:bodyPr>
            <a:lstStyle/>
            <a:p>
              <a:r>
                <a:rPr kumimoji="1" lang="ja-JP" altLang="en-US" sz="2000" dirty="0"/>
                <a:t>自分の番</a:t>
              </a:r>
            </a:p>
          </p:txBody>
        </p:sp>
      </p:grpSp>
    </p:spTree>
    <p:extLst>
      <p:ext uri="{BB962C8B-B14F-4D97-AF65-F5344CB8AC3E}">
        <p14:creationId xmlns:p14="http://schemas.microsoft.com/office/powerpoint/2010/main" val="388515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54A32EFE-194D-4847-986C-2D18E4F099B5}"/>
              </a:ext>
            </a:extLst>
          </p:cNvPr>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a:extLst>
              <a:ext uri="{FF2B5EF4-FFF2-40B4-BE49-F238E27FC236}">
                <a16:creationId xmlns="" xmlns:a16="http://schemas.microsoft.com/office/drawing/2014/main" id="{D0195BD2-D0D2-442E-882D-18AB991AE448}"/>
              </a:ext>
            </a:extLst>
          </p:cNvPr>
          <p:cNvSpPr>
            <a:spLocks noGrp="1"/>
          </p:cNvSpPr>
          <p:nvPr>
            <p:ph type="sldNum" sz="quarter" idx="4"/>
          </p:nvPr>
        </p:nvSpPr>
        <p:spPr/>
        <p:txBody>
          <a:bodyPr/>
          <a:lstStyle/>
          <a:p>
            <a:fld id="{06866E33-5310-403C-85EB-90D9101399C4}" type="slidenum">
              <a:rPr lang="ja-JP" altLang="en-US" smtClean="0"/>
              <a:pPr/>
              <a:t>84</a:t>
            </a:fld>
            <a:endParaRPr lang="ja-JP" altLang="en-US" dirty="0"/>
          </a:p>
        </p:txBody>
      </p:sp>
      <p:sp>
        <p:nvSpPr>
          <p:cNvPr id="5" name="楕円 4">
            <a:extLst>
              <a:ext uri="{FF2B5EF4-FFF2-40B4-BE49-F238E27FC236}">
                <a16:creationId xmlns="" xmlns:a16="http://schemas.microsoft.com/office/drawing/2014/main" id="{B5F52D58-1F80-4311-8872-1FCB2D8F0E9E}"/>
              </a:ext>
            </a:extLst>
          </p:cNvPr>
          <p:cNvSpPr/>
          <p:nvPr/>
        </p:nvSpPr>
        <p:spPr>
          <a:xfrm>
            <a:off x="4213901" y="1170425"/>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7" name="直線コネクタ 6">
            <a:extLst>
              <a:ext uri="{FF2B5EF4-FFF2-40B4-BE49-F238E27FC236}">
                <a16:creationId xmlns="" xmlns:a16="http://schemas.microsoft.com/office/drawing/2014/main" id="{05526B9C-CC61-409B-B323-D9E0C8A8E085}"/>
              </a:ext>
            </a:extLst>
          </p:cNvPr>
          <p:cNvCxnSpPr>
            <a:cxnSpLocks/>
            <a:stCxn id="16" idx="0"/>
            <a:endCxn id="5" idx="3"/>
          </p:cNvCxnSpPr>
          <p:nvPr/>
        </p:nvCxnSpPr>
        <p:spPr>
          <a:xfrm flipV="1">
            <a:off x="2198929" y="1938623"/>
            <a:ext cx="2160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 xmlns:a16="http://schemas.microsoft.com/office/drawing/2014/main" id="{6CC459BD-7E3A-4E85-BDCF-45CAA0ABBDF1}"/>
              </a:ext>
            </a:extLst>
          </p:cNvPr>
          <p:cNvCxnSpPr>
            <a:cxnSpLocks/>
            <a:stCxn id="21" idx="0"/>
            <a:endCxn id="5" idx="4"/>
          </p:cNvCxnSpPr>
          <p:nvPr/>
        </p:nvCxnSpPr>
        <p:spPr>
          <a:xfrm flipV="1">
            <a:off x="4663901" y="2070425"/>
            <a:ext cx="0" cy="60989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 xmlns:a16="http://schemas.microsoft.com/office/drawing/2014/main" id="{BBEDA490-2CA2-49A4-839A-75648CBC5D5E}"/>
              </a:ext>
            </a:extLst>
          </p:cNvPr>
          <p:cNvCxnSpPr>
            <a:cxnSpLocks/>
            <a:stCxn id="23" idx="0"/>
            <a:endCxn id="5" idx="5"/>
          </p:cNvCxnSpPr>
          <p:nvPr/>
        </p:nvCxnSpPr>
        <p:spPr>
          <a:xfrm flipH="1" flipV="1">
            <a:off x="4982099" y="1938623"/>
            <a:ext cx="2304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楕円 15">
            <a:extLst>
              <a:ext uri="{FF2B5EF4-FFF2-40B4-BE49-F238E27FC236}">
                <a16:creationId xmlns="" xmlns:a16="http://schemas.microsoft.com/office/drawing/2014/main" id="{6E9ACDC4-7003-482E-AD01-A259D47E9203}"/>
              </a:ext>
            </a:extLst>
          </p:cNvPr>
          <p:cNvSpPr/>
          <p:nvPr/>
        </p:nvSpPr>
        <p:spPr>
          <a:xfrm>
            <a:off x="174892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21" name="楕円 20">
            <a:extLst>
              <a:ext uri="{FF2B5EF4-FFF2-40B4-BE49-F238E27FC236}">
                <a16:creationId xmlns="" xmlns:a16="http://schemas.microsoft.com/office/drawing/2014/main" id="{1A1BD876-EAA7-4F3A-87E0-3A7A484ACC3B}"/>
              </a:ext>
            </a:extLst>
          </p:cNvPr>
          <p:cNvSpPr/>
          <p:nvPr/>
        </p:nvSpPr>
        <p:spPr>
          <a:xfrm>
            <a:off x="4213901"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23" name="楕円 22">
            <a:extLst>
              <a:ext uri="{FF2B5EF4-FFF2-40B4-BE49-F238E27FC236}">
                <a16:creationId xmlns="" xmlns:a16="http://schemas.microsoft.com/office/drawing/2014/main" id="{AB75489E-12A6-4042-BDE1-B37BF9A06932}"/>
              </a:ext>
            </a:extLst>
          </p:cNvPr>
          <p:cNvSpPr/>
          <p:nvPr/>
        </p:nvSpPr>
        <p:spPr>
          <a:xfrm>
            <a:off x="680986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25" name="テキスト ボックス 24">
            <a:extLst>
              <a:ext uri="{FF2B5EF4-FFF2-40B4-BE49-F238E27FC236}">
                <a16:creationId xmlns="" xmlns:a16="http://schemas.microsoft.com/office/drawing/2014/main" id="{D3C455BF-CB93-4B14-9357-649B691434E3}"/>
              </a:ext>
            </a:extLst>
          </p:cNvPr>
          <p:cNvSpPr txBox="1"/>
          <p:nvPr/>
        </p:nvSpPr>
        <p:spPr>
          <a:xfrm>
            <a:off x="2647856" y="1348222"/>
            <a:ext cx="1244062" cy="400110"/>
          </a:xfrm>
          <a:prstGeom prst="rect">
            <a:avLst/>
          </a:prstGeom>
          <a:noFill/>
        </p:spPr>
        <p:txBody>
          <a:bodyPr wrap="square" rtlCol="0">
            <a:spAutoFit/>
          </a:bodyPr>
          <a:lstStyle/>
          <a:p>
            <a:r>
              <a:rPr kumimoji="1" lang="ja-JP" altLang="en-US" sz="2000" dirty="0"/>
              <a:t>自分の番</a:t>
            </a:r>
          </a:p>
        </p:txBody>
      </p:sp>
      <p:cxnSp>
        <p:nvCxnSpPr>
          <p:cNvPr id="27" name="直線コネクタ 26">
            <a:extLst>
              <a:ext uri="{FF2B5EF4-FFF2-40B4-BE49-F238E27FC236}">
                <a16:creationId xmlns="" xmlns:a16="http://schemas.microsoft.com/office/drawing/2014/main" id="{4A5DBCB5-31CF-49CE-A1FD-BC34D95AB5E8}"/>
              </a:ext>
            </a:extLst>
          </p:cNvPr>
          <p:cNvCxnSpPr>
            <a:cxnSpLocks/>
            <a:stCxn id="30" idx="0"/>
            <a:endCxn id="16" idx="3"/>
          </p:cNvCxnSpPr>
          <p:nvPr/>
        </p:nvCxnSpPr>
        <p:spPr>
          <a:xfrm flipV="1">
            <a:off x="1637881" y="3448520"/>
            <a:ext cx="242850"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 xmlns:a16="http://schemas.microsoft.com/office/drawing/2014/main" id="{2538A3B6-28D1-45B9-BEC6-78F25D0EA54A}"/>
              </a:ext>
            </a:extLst>
          </p:cNvPr>
          <p:cNvCxnSpPr>
            <a:cxnSpLocks/>
            <a:stCxn id="32" idx="0"/>
            <a:endCxn id="16" idx="5"/>
          </p:cNvCxnSpPr>
          <p:nvPr/>
        </p:nvCxnSpPr>
        <p:spPr>
          <a:xfrm flipH="1" flipV="1">
            <a:off x="2517127" y="3448520"/>
            <a:ext cx="256471"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楕円 29">
            <a:extLst>
              <a:ext uri="{FF2B5EF4-FFF2-40B4-BE49-F238E27FC236}">
                <a16:creationId xmlns="" xmlns:a16="http://schemas.microsoft.com/office/drawing/2014/main" id="{0B7B70CB-AA4A-4972-9CA7-4137E9A23BC8}"/>
              </a:ext>
            </a:extLst>
          </p:cNvPr>
          <p:cNvSpPr/>
          <p:nvPr/>
        </p:nvSpPr>
        <p:spPr>
          <a:xfrm>
            <a:off x="1187881"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32" name="楕円 31">
            <a:extLst>
              <a:ext uri="{FF2B5EF4-FFF2-40B4-BE49-F238E27FC236}">
                <a16:creationId xmlns="" xmlns:a16="http://schemas.microsoft.com/office/drawing/2014/main" id="{AE3A7636-4985-4541-9175-B49890FE7919}"/>
              </a:ext>
            </a:extLst>
          </p:cNvPr>
          <p:cNvSpPr/>
          <p:nvPr/>
        </p:nvSpPr>
        <p:spPr>
          <a:xfrm>
            <a:off x="2323598"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800" dirty="0"/>
              <a:t>７</a:t>
            </a:r>
            <a:endParaRPr kumimoji="1" lang="ja-JP" altLang="en-US" sz="2800" dirty="0"/>
          </a:p>
        </p:txBody>
      </p:sp>
      <p:sp>
        <p:nvSpPr>
          <p:cNvPr id="33" name="テキスト ボックス 32">
            <a:extLst>
              <a:ext uri="{FF2B5EF4-FFF2-40B4-BE49-F238E27FC236}">
                <a16:creationId xmlns="" xmlns:a16="http://schemas.microsoft.com/office/drawing/2014/main" id="{5F95C3B5-5F6A-4966-A33F-6AAA908713B4}"/>
              </a:ext>
            </a:extLst>
          </p:cNvPr>
          <p:cNvSpPr txBox="1"/>
          <p:nvPr/>
        </p:nvSpPr>
        <p:spPr>
          <a:xfrm>
            <a:off x="406747" y="2797288"/>
            <a:ext cx="1244062" cy="400110"/>
          </a:xfrm>
          <a:prstGeom prst="rect">
            <a:avLst/>
          </a:prstGeom>
          <a:noFill/>
        </p:spPr>
        <p:txBody>
          <a:bodyPr wrap="square" rtlCol="0">
            <a:spAutoFit/>
          </a:bodyPr>
          <a:lstStyle/>
          <a:p>
            <a:r>
              <a:rPr kumimoji="1" lang="ja-JP" altLang="en-US" sz="2000" dirty="0"/>
              <a:t>相手の番</a:t>
            </a:r>
          </a:p>
        </p:txBody>
      </p:sp>
      <p:cxnSp>
        <p:nvCxnSpPr>
          <p:cNvPr id="54" name="直線コネクタ 53">
            <a:extLst>
              <a:ext uri="{FF2B5EF4-FFF2-40B4-BE49-F238E27FC236}">
                <a16:creationId xmlns="" xmlns:a16="http://schemas.microsoft.com/office/drawing/2014/main" id="{41E4E074-07BE-4555-9662-85CC851D23CA}"/>
              </a:ext>
            </a:extLst>
          </p:cNvPr>
          <p:cNvCxnSpPr>
            <a:cxnSpLocks/>
            <a:stCxn id="56" idx="0"/>
            <a:endCxn id="21" idx="3"/>
          </p:cNvCxnSpPr>
          <p:nvPr/>
        </p:nvCxnSpPr>
        <p:spPr>
          <a:xfrm flipV="1">
            <a:off x="4042710" y="3448520"/>
            <a:ext cx="30299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a:extLst>
              <a:ext uri="{FF2B5EF4-FFF2-40B4-BE49-F238E27FC236}">
                <a16:creationId xmlns="" xmlns:a16="http://schemas.microsoft.com/office/drawing/2014/main" id="{B9EFC515-ED36-42E0-A42F-6AB1FB986E8D}"/>
              </a:ext>
            </a:extLst>
          </p:cNvPr>
          <p:cNvCxnSpPr>
            <a:cxnSpLocks/>
            <a:stCxn id="57" idx="0"/>
            <a:endCxn id="21" idx="5"/>
          </p:cNvCxnSpPr>
          <p:nvPr/>
        </p:nvCxnSpPr>
        <p:spPr>
          <a:xfrm flipH="1" flipV="1">
            <a:off x="4982099" y="3448520"/>
            <a:ext cx="32972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楕円 55">
            <a:extLst>
              <a:ext uri="{FF2B5EF4-FFF2-40B4-BE49-F238E27FC236}">
                <a16:creationId xmlns="" xmlns:a16="http://schemas.microsoft.com/office/drawing/2014/main" id="{E24B1F33-B5B9-4A45-821E-CB6FB7ABC94C}"/>
              </a:ext>
            </a:extLst>
          </p:cNvPr>
          <p:cNvSpPr/>
          <p:nvPr/>
        </p:nvSpPr>
        <p:spPr>
          <a:xfrm>
            <a:off x="3592710"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57" name="楕円 56">
            <a:extLst>
              <a:ext uri="{FF2B5EF4-FFF2-40B4-BE49-F238E27FC236}">
                <a16:creationId xmlns="" xmlns:a16="http://schemas.microsoft.com/office/drawing/2014/main" id="{DD9AE9CA-850C-4C5A-B53F-4DD0807420FC}"/>
              </a:ext>
            </a:extLst>
          </p:cNvPr>
          <p:cNvSpPr/>
          <p:nvPr/>
        </p:nvSpPr>
        <p:spPr>
          <a:xfrm>
            <a:off x="486182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６</a:t>
            </a:r>
          </a:p>
        </p:txBody>
      </p:sp>
      <p:cxnSp>
        <p:nvCxnSpPr>
          <p:cNvPr id="60" name="直線コネクタ 59">
            <a:extLst>
              <a:ext uri="{FF2B5EF4-FFF2-40B4-BE49-F238E27FC236}">
                <a16:creationId xmlns="" xmlns:a16="http://schemas.microsoft.com/office/drawing/2014/main" id="{20A5F519-469D-43CC-B7B9-954EB2EEFD71}"/>
              </a:ext>
            </a:extLst>
          </p:cNvPr>
          <p:cNvCxnSpPr>
            <a:cxnSpLocks/>
            <a:stCxn id="62" idx="0"/>
            <a:endCxn id="23" idx="3"/>
          </p:cNvCxnSpPr>
          <p:nvPr/>
        </p:nvCxnSpPr>
        <p:spPr>
          <a:xfrm flipV="1">
            <a:off x="6697409" y="3448520"/>
            <a:ext cx="244262"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a:extLst>
              <a:ext uri="{FF2B5EF4-FFF2-40B4-BE49-F238E27FC236}">
                <a16:creationId xmlns="" xmlns:a16="http://schemas.microsoft.com/office/drawing/2014/main" id="{7C6730E5-C590-4291-8126-330581C42625}"/>
              </a:ext>
            </a:extLst>
          </p:cNvPr>
          <p:cNvCxnSpPr>
            <a:cxnSpLocks/>
            <a:stCxn id="63" idx="0"/>
            <a:endCxn id="23" idx="5"/>
          </p:cNvCxnSpPr>
          <p:nvPr/>
        </p:nvCxnSpPr>
        <p:spPr>
          <a:xfrm flipH="1" flipV="1">
            <a:off x="7578067" y="3448520"/>
            <a:ext cx="287935"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楕円 61">
            <a:extLst>
              <a:ext uri="{FF2B5EF4-FFF2-40B4-BE49-F238E27FC236}">
                <a16:creationId xmlns="" xmlns:a16="http://schemas.microsoft.com/office/drawing/2014/main" id="{22433B62-F97D-44AC-B26A-970EBD236A54}"/>
              </a:ext>
            </a:extLst>
          </p:cNvPr>
          <p:cNvSpPr/>
          <p:nvPr/>
        </p:nvSpPr>
        <p:spPr>
          <a:xfrm>
            <a:off x="6247409"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５</a:t>
            </a:r>
          </a:p>
        </p:txBody>
      </p:sp>
      <p:sp>
        <p:nvSpPr>
          <p:cNvPr id="63" name="楕円 62">
            <a:extLst>
              <a:ext uri="{FF2B5EF4-FFF2-40B4-BE49-F238E27FC236}">
                <a16:creationId xmlns="" xmlns:a16="http://schemas.microsoft.com/office/drawing/2014/main" id="{F30E6140-9758-42B8-AABA-07C02DBDDACB}"/>
              </a:ext>
            </a:extLst>
          </p:cNvPr>
          <p:cNvSpPr/>
          <p:nvPr/>
        </p:nvSpPr>
        <p:spPr>
          <a:xfrm>
            <a:off x="741600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75" name="テキスト ボックス 74">
            <a:extLst>
              <a:ext uri="{FF2B5EF4-FFF2-40B4-BE49-F238E27FC236}">
                <a16:creationId xmlns="" xmlns:a16="http://schemas.microsoft.com/office/drawing/2014/main" id="{1BCACA7D-B9C4-4AB6-8D0F-401087FF0495}"/>
              </a:ext>
            </a:extLst>
          </p:cNvPr>
          <p:cNvSpPr txBox="1"/>
          <p:nvPr/>
        </p:nvSpPr>
        <p:spPr>
          <a:xfrm>
            <a:off x="-56181" y="4289804"/>
            <a:ext cx="1244062" cy="400110"/>
          </a:xfrm>
          <a:prstGeom prst="rect">
            <a:avLst/>
          </a:prstGeom>
          <a:noFill/>
        </p:spPr>
        <p:txBody>
          <a:bodyPr wrap="square" rtlCol="0">
            <a:spAutoFit/>
          </a:bodyPr>
          <a:lstStyle/>
          <a:p>
            <a:r>
              <a:rPr kumimoji="1" lang="ja-JP" altLang="en-US" sz="2000" dirty="0"/>
              <a:t>自分の番</a:t>
            </a:r>
          </a:p>
        </p:txBody>
      </p:sp>
      <p:sp>
        <p:nvSpPr>
          <p:cNvPr id="92" name="円: 塗りつぶしなし 91">
            <a:extLst>
              <a:ext uri="{FF2B5EF4-FFF2-40B4-BE49-F238E27FC236}">
                <a16:creationId xmlns="" xmlns:a16="http://schemas.microsoft.com/office/drawing/2014/main" id="{61B72AFA-E794-4B02-9D76-0E3CCA04311F}"/>
              </a:ext>
            </a:extLst>
          </p:cNvPr>
          <p:cNvSpPr/>
          <p:nvPr/>
        </p:nvSpPr>
        <p:spPr>
          <a:xfrm>
            <a:off x="6809869" y="2680322"/>
            <a:ext cx="900000" cy="900000"/>
          </a:xfrm>
          <a:prstGeom prst="donut">
            <a:avLst>
              <a:gd name="adj" fmla="val 19179"/>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29678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barn(inVertical)">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1">
                                            <p:txEl>
                                              <p:pRg st="0" end="0"/>
                                            </p:txEl>
                                          </p:spTgt>
                                        </p:tgtEl>
                                        <p:attrNameLst>
                                          <p:attrName>style.visibility</p:attrName>
                                        </p:attrNameLst>
                                      </p:cBhvr>
                                      <p:to>
                                        <p:strVal val="visible"/>
                                      </p:to>
                                    </p:set>
                                    <p:animEffect transition="in" filter="barn(inVertical)">
                                      <p:cBhvr>
                                        <p:cTn id="12" dur="500"/>
                                        <p:tgtEl>
                                          <p:spTgt spid="2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3">
                                            <p:txEl>
                                              <p:pRg st="0" end="0"/>
                                            </p:txEl>
                                          </p:spTgt>
                                        </p:tgtEl>
                                        <p:attrNameLst>
                                          <p:attrName>style.visibility</p:attrName>
                                        </p:attrNameLst>
                                      </p:cBhvr>
                                      <p:to>
                                        <p:strVal val="visible"/>
                                      </p:to>
                                    </p:set>
                                    <p:animEffect transition="in" filter="barn(inVertical)">
                                      <p:cBhvr>
                                        <p:cTn id="17" dur="500"/>
                                        <p:tgtEl>
                                          <p:spTgt spid="2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2"/>
                                        </p:tgtEl>
                                        <p:attrNameLst>
                                          <p:attrName>style.visibility</p:attrName>
                                        </p:attrNameLst>
                                      </p:cBhvr>
                                      <p:to>
                                        <p:strVal val="visible"/>
                                      </p:to>
                                    </p:set>
                                    <p:animEffect transition="in" filter="fade">
                                      <p:cBhvr>
                                        <p:cTn id="22"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6"/>
            <a:ext cx="7543801" cy="623936"/>
          </a:xfrm>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85</a:t>
            </a:fld>
            <a:endParaRPr lang="ja-JP" altLang="en-US" dirty="0"/>
          </a:p>
        </p:txBody>
      </p:sp>
      <p:grpSp>
        <p:nvGrpSpPr>
          <p:cNvPr id="30" name="グループ化 29"/>
          <p:cNvGrpSpPr/>
          <p:nvPr/>
        </p:nvGrpSpPr>
        <p:grpSpPr>
          <a:xfrm>
            <a:off x="268180" y="1889308"/>
            <a:ext cx="8653357" cy="4455473"/>
            <a:chOff x="268180" y="1889308"/>
            <a:chExt cx="8653357" cy="4455473"/>
          </a:xfrm>
        </p:grpSpPr>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t>自分の番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t>相手の番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t>相手の番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t>自分の番</a:t>
              </a:r>
            </a:p>
          </p:txBody>
        </p:sp>
      </p:grpSp>
    </p:spTree>
    <p:extLst>
      <p:ext uri="{BB962C8B-B14F-4D97-AF65-F5344CB8AC3E}">
        <p14:creationId xmlns:p14="http://schemas.microsoft.com/office/powerpoint/2010/main" val="41067735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86</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30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90%</a:t>
              </a:r>
              <a:endParaRPr kumimoji="1" lang="ja-JP" altLang="en-US" sz="2400" dirty="0">
                <a:solidFill>
                  <a:srgbClr val="00B050"/>
                </a:solidFill>
              </a:endParaRPr>
            </a:p>
          </p:txBody>
        </p:sp>
      </p:grpSp>
      <p:sp>
        <p:nvSpPr>
          <p:cNvPr id="70" name="コンテンツ プレースホルダー 2"/>
          <p:cNvSpPr txBox="1">
            <a:spLocks/>
          </p:cNvSpPr>
          <p:nvPr/>
        </p:nvSpPr>
        <p:spPr>
          <a:xfrm>
            <a:off x="372082" y="1678430"/>
            <a:ext cx="4088040" cy="56787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プレイアウト数を増やす</a:t>
            </a:r>
          </a:p>
        </p:txBody>
      </p:sp>
      <p:sp>
        <p:nvSpPr>
          <p:cNvPr id="71" name="正方形/長方形 70"/>
          <p:cNvSpPr/>
          <p:nvPr/>
        </p:nvSpPr>
        <p:spPr>
          <a:xfrm>
            <a:off x="4744593" y="1645225"/>
            <a:ext cx="4298054" cy="523220"/>
          </a:xfrm>
          <a:prstGeom prst="rect">
            <a:avLst/>
          </a:prstGeom>
        </p:spPr>
        <p:txBody>
          <a:bodyPr wrap="square">
            <a:spAutoFit/>
          </a:bodyPr>
          <a:lstStyle/>
          <a:p>
            <a:r>
              <a:rPr lang="ja-JP" altLang="en-US" sz="2800" dirty="0">
                <a:solidFill>
                  <a:srgbClr val="0070C0"/>
                </a:solidFill>
              </a:rPr>
              <a:t>選択を間違える</a:t>
            </a:r>
            <a:r>
              <a:rPr lang="ja-JP" altLang="en-US" sz="2800" dirty="0"/>
              <a:t>ことが減る</a:t>
            </a:r>
            <a:endParaRPr lang="en-US" altLang="ja-JP" sz="2800" dirty="0"/>
          </a:p>
        </p:txBody>
      </p:sp>
      <p:sp>
        <p:nvSpPr>
          <p:cNvPr id="73" name="下矢印 72"/>
          <p:cNvSpPr/>
          <p:nvPr/>
        </p:nvSpPr>
        <p:spPr>
          <a:xfrm rot="16200000">
            <a:off x="4237114" y="1746899"/>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5542570" y="3056049"/>
            <a:ext cx="3518912" cy="1754326"/>
          </a:xfrm>
          <a:prstGeom prst="rect">
            <a:avLst/>
          </a:prstGeom>
          <a:ln>
            <a:solidFill>
              <a:srgbClr val="FF0000"/>
            </a:solidFill>
          </a:ln>
        </p:spPr>
        <p:txBody>
          <a:bodyPr wrap="none">
            <a:spAutoFit/>
          </a:bodyPr>
          <a:lstStyle/>
          <a:p>
            <a:r>
              <a:rPr lang="ja-JP" altLang="en-US" sz="3600" dirty="0">
                <a:solidFill>
                  <a:srgbClr val="FF0000"/>
                </a:solidFill>
              </a:rPr>
              <a:t>どれくらいやれば</a:t>
            </a:r>
            <a:endParaRPr lang="en-US" altLang="ja-JP" sz="3600" dirty="0">
              <a:solidFill>
                <a:srgbClr val="FF0000"/>
              </a:solidFill>
            </a:endParaRPr>
          </a:p>
          <a:p>
            <a:r>
              <a:rPr lang="ja-JP" altLang="en-US" sz="3600" dirty="0">
                <a:solidFill>
                  <a:srgbClr val="FF0000"/>
                </a:solidFill>
              </a:rPr>
              <a:t>間違えなくなる</a:t>
            </a:r>
            <a:endParaRPr lang="en-US" altLang="ja-JP" sz="3600" dirty="0">
              <a:solidFill>
                <a:srgbClr val="FF0000"/>
              </a:solidFill>
            </a:endParaRPr>
          </a:p>
          <a:p>
            <a:r>
              <a:rPr lang="ja-JP" altLang="en-US" sz="3600" dirty="0">
                <a:solidFill>
                  <a:srgbClr val="FF0000"/>
                </a:solidFill>
              </a:rPr>
              <a:t>のか？</a:t>
            </a:r>
            <a:endParaRPr lang="en-US" altLang="ja-JP" sz="3600" dirty="0">
              <a:solidFill>
                <a:srgbClr val="FF0000"/>
              </a:solidFill>
            </a:endParaRPr>
          </a:p>
        </p:txBody>
      </p:sp>
      <p:sp>
        <p:nvSpPr>
          <p:cNvPr id="3" name="正方形/長方形 2">
            <a:extLst>
              <a:ext uri="{FF2B5EF4-FFF2-40B4-BE49-F238E27FC236}">
                <a16:creationId xmlns="" xmlns:a16="http://schemas.microsoft.com/office/drawing/2014/main" id="{FF4D83E1-EEA3-4479-A427-2B0FCAFF87B0}"/>
              </a:ext>
            </a:extLst>
          </p:cNvPr>
          <p:cNvSpPr/>
          <p:nvPr/>
        </p:nvSpPr>
        <p:spPr>
          <a:xfrm>
            <a:off x="359128" y="2214230"/>
            <a:ext cx="8770930" cy="461665"/>
          </a:xfrm>
          <a:prstGeom prst="rect">
            <a:avLst/>
          </a:prstGeom>
        </p:spPr>
        <p:txBody>
          <a:bodyPr wrap="square">
            <a:spAutoFit/>
          </a:bodyPr>
          <a:lstStyle/>
          <a:p>
            <a:r>
              <a:rPr lang="ja-JP" altLang="en-US" sz="2400" dirty="0">
                <a:solidFill>
                  <a:srgbClr val="0070C0"/>
                </a:solidFill>
              </a:rPr>
              <a:t>選択を間違える</a:t>
            </a:r>
            <a:r>
              <a:rPr lang="ja-JP" altLang="en-US" sz="2400" dirty="0"/>
              <a:t>・・・実際の勝率が低い操作を選択する</a:t>
            </a:r>
          </a:p>
        </p:txBody>
      </p:sp>
      <p:sp>
        <p:nvSpPr>
          <p:cNvPr id="57" name="コンテンツ プレースホルダー 2">
            <a:extLst>
              <a:ext uri="{FF2B5EF4-FFF2-40B4-BE49-F238E27FC236}">
                <a16:creationId xmlns="" xmlns:a16="http://schemas.microsoft.com/office/drawing/2014/main" id="{4793D32F-DA76-493E-9B2D-31CBD88265A9}"/>
              </a:ext>
            </a:extLst>
          </p:cNvPr>
          <p:cNvSpPr txBox="1">
            <a:spLocks/>
          </p:cNvSpPr>
          <p:nvPr/>
        </p:nvSpPr>
        <p:spPr>
          <a:xfrm>
            <a:off x="473433" y="923933"/>
            <a:ext cx="8043549"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モンテカルロ法は一番勝率が高そうな操作を選択する</a:t>
            </a:r>
          </a:p>
        </p:txBody>
      </p:sp>
      <p:sp>
        <p:nvSpPr>
          <p:cNvPr id="54" name="テキスト ボックス 53"/>
          <p:cNvSpPr txBox="1"/>
          <p:nvPr/>
        </p:nvSpPr>
        <p:spPr>
          <a:xfrm>
            <a:off x="4513865" y="6446719"/>
            <a:ext cx="1467068" cy="400110"/>
          </a:xfrm>
          <a:prstGeom prst="rect">
            <a:avLst/>
          </a:prstGeom>
          <a:noFill/>
        </p:spPr>
        <p:txBody>
          <a:bodyPr wrap="none" rtlCol="0">
            <a:spAutoFit/>
          </a:bodyPr>
          <a:lstStyle/>
          <a:p>
            <a:r>
              <a:rPr kumimoji="1" lang="ja-JP" altLang="en-US" sz="2000" dirty="0"/>
              <a:t>実際の勝率</a:t>
            </a:r>
          </a:p>
        </p:txBody>
      </p:sp>
      <p:grpSp>
        <p:nvGrpSpPr>
          <p:cNvPr id="55" name="グループ化 54"/>
          <p:cNvGrpSpPr/>
          <p:nvPr/>
        </p:nvGrpSpPr>
        <p:grpSpPr>
          <a:xfrm>
            <a:off x="222555" y="6452540"/>
            <a:ext cx="4157799" cy="471823"/>
            <a:chOff x="612870" y="4089115"/>
            <a:chExt cx="4157799" cy="471823"/>
          </a:xfrm>
        </p:grpSpPr>
        <p:sp>
          <p:nvSpPr>
            <p:cNvPr id="56" name="テキスト ボックス 55"/>
            <p:cNvSpPr txBox="1"/>
            <p:nvPr/>
          </p:nvSpPr>
          <p:spPr>
            <a:xfrm>
              <a:off x="612870" y="4099273"/>
              <a:ext cx="748923" cy="461665"/>
            </a:xfrm>
            <a:prstGeom prst="rect">
              <a:avLst/>
            </a:prstGeom>
            <a:noFill/>
          </p:spPr>
          <p:txBody>
            <a:bodyPr wrap="none" rtlCol="0">
              <a:spAutoFit/>
            </a:bodyPr>
            <a:lstStyle/>
            <a:p>
              <a:r>
                <a:rPr kumimoji="1" lang="en-US" altLang="ja-JP" sz="2400" dirty="0"/>
                <a:t>21%</a:t>
              </a:r>
              <a:endParaRPr kumimoji="1" lang="ja-JP" altLang="en-US" sz="2400" dirty="0"/>
            </a:p>
          </p:txBody>
        </p:sp>
        <p:sp>
          <p:nvSpPr>
            <p:cNvPr id="58" name="テキスト ボックス 57"/>
            <p:cNvSpPr txBox="1"/>
            <p:nvPr/>
          </p:nvSpPr>
          <p:spPr>
            <a:xfrm>
              <a:off x="1755974" y="4099273"/>
              <a:ext cx="748923" cy="461665"/>
            </a:xfrm>
            <a:prstGeom prst="rect">
              <a:avLst/>
            </a:prstGeom>
            <a:noFill/>
          </p:spPr>
          <p:txBody>
            <a:bodyPr wrap="none" rtlCol="0">
              <a:spAutoFit/>
            </a:bodyPr>
            <a:lstStyle/>
            <a:p>
              <a:r>
                <a:rPr kumimoji="1" lang="en-US" altLang="ja-JP" sz="2400" dirty="0"/>
                <a:t>14%</a:t>
              </a:r>
              <a:endParaRPr kumimoji="1" lang="ja-JP" altLang="en-US" sz="2400" dirty="0"/>
            </a:p>
          </p:txBody>
        </p:sp>
        <p:sp>
          <p:nvSpPr>
            <p:cNvPr id="59" name="テキスト ボックス 58"/>
            <p:cNvSpPr txBox="1"/>
            <p:nvPr/>
          </p:nvSpPr>
          <p:spPr>
            <a:xfrm>
              <a:off x="2814264" y="4089115"/>
              <a:ext cx="748923" cy="461665"/>
            </a:xfrm>
            <a:prstGeom prst="rect">
              <a:avLst/>
            </a:prstGeom>
            <a:noFill/>
          </p:spPr>
          <p:txBody>
            <a:bodyPr wrap="none" rtlCol="0">
              <a:spAutoFit/>
            </a:bodyPr>
            <a:lstStyle/>
            <a:p>
              <a:r>
                <a:rPr kumimoji="1" lang="en-US" altLang="ja-JP" sz="2400" dirty="0"/>
                <a:t>73%</a:t>
              </a:r>
              <a:endParaRPr kumimoji="1" lang="ja-JP" altLang="en-US" sz="2400" dirty="0"/>
            </a:p>
          </p:txBody>
        </p:sp>
        <p:sp>
          <p:nvSpPr>
            <p:cNvPr id="60" name="テキスト ボックス 59"/>
            <p:cNvSpPr txBox="1"/>
            <p:nvPr/>
          </p:nvSpPr>
          <p:spPr>
            <a:xfrm>
              <a:off x="4021746" y="4099273"/>
              <a:ext cx="748923" cy="461665"/>
            </a:xfrm>
            <a:prstGeom prst="rect">
              <a:avLst/>
            </a:prstGeom>
            <a:noFill/>
          </p:spPr>
          <p:txBody>
            <a:bodyPr wrap="none" rtlCol="0">
              <a:spAutoFit/>
            </a:bodyPr>
            <a:lstStyle/>
            <a:p>
              <a:r>
                <a:rPr kumimoji="1" lang="en-US" altLang="ja-JP" sz="2400" dirty="0"/>
                <a:t>88%</a:t>
              </a:r>
              <a:endParaRPr kumimoji="1" lang="ja-JP" altLang="en-US" sz="2400" dirty="0"/>
            </a:p>
          </p:txBody>
        </p:sp>
      </p:grpSp>
      <p:sp>
        <p:nvSpPr>
          <p:cNvPr id="61" name="円/楕円 60"/>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乗算記号 62"/>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4104128" y="595152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3570349" y="596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4007941" y="570410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3696350" y="569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3844732" y="545217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乗算記号 68"/>
          <p:cNvSpPr/>
          <p:nvPr/>
        </p:nvSpPr>
        <p:spPr>
          <a:xfrm>
            <a:off x="2550612" y="5909235"/>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8" name="円/楕円 77"/>
          <p:cNvSpPr/>
          <p:nvPr/>
        </p:nvSpPr>
        <p:spPr>
          <a:xfrm>
            <a:off x="2888194" y="596658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p:nvSpPr>
        <p:spPr>
          <a:xfrm>
            <a:off x="2693046" y="570182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p:nvSpPr>
        <p:spPr>
          <a:xfrm>
            <a:off x="2421117" y="571373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1545678" y="595714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582929" y="594701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855282" y="597438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乗算記号 84"/>
          <p:cNvSpPr/>
          <p:nvPr/>
        </p:nvSpPr>
        <p:spPr>
          <a:xfrm>
            <a:off x="291434" y="565973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6" name="乗算記号 85"/>
          <p:cNvSpPr/>
          <p:nvPr/>
        </p:nvSpPr>
        <p:spPr>
          <a:xfrm>
            <a:off x="564011" y="56409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乗算記号 86"/>
          <p:cNvSpPr/>
          <p:nvPr/>
        </p:nvSpPr>
        <p:spPr>
          <a:xfrm>
            <a:off x="474342" y="540308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1243179" y="588769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435920" y="5678431"/>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1689326" y="566817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572658" y="53948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円/楕円 92"/>
          <p:cNvSpPr/>
          <p:nvPr/>
        </p:nvSpPr>
        <p:spPr>
          <a:xfrm>
            <a:off x="2594887" y="542455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9794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3" name="コンテンツ プレースホルダー 2"/>
          <p:cNvSpPr>
            <a:spLocks noGrp="1"/>
          </p:cNvSpPr>
          <p:nvPr>
            <p:ph idx="1"/>
          </p:nvPr>
        </p:nvSpPr>
        <p:spPr>
          <a:xfrm>
            <a:off x="473435" y="2655673"/>
            <a:ext cx="4088040" cy="567875"/>
          </a:xfrm>
        </p:spPr>
        <p:txBody>
          <a:bodyPr/>
          <a:lstStyle/>
          <a:p>
            <a:r>
              <a:rPr kumimoji="1" lang="ja-JP" altLang="en-US" dirty="0"/>
              <a:t>プレイアウト数を増やす</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87</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4" name="正方形/長方形 43"/>
          <p:cNvSpPr/>
          <p:nvPr/>
        </p:nvSpPr>
        <p:spPr>
          <a:xfrm>
            <a:off x="5079951" y="2615987"/>
            <a:ext cx="3801402" cy="523220"/>
          </a:xfrm>
          <a:prstGeom prst="rect">
            <a:avLst/>
          </a:prstGeom>
        </p:spPr>
        <p:txBody>
          <a:bodyPr wrap="square">
            <a:spAutoFit/>
          </a:bodyPr>
          <a:lstStyle/>
          <a:p>
            <a:pPr marL="457200" indent="-45720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p:txBody>
      </p:sp>
      <p:sp>
        <p:nvSpPr>
          <p:cNvPr id="45" name="下矢印 44"/>
          <p:cNvSpPr/>
          <p:nvPr/>
        </p:nvSpPr>
        <p:spPr>
          <a:xfrm rot="16200000">
            <a:off x="4338467" y="2724142"/>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8" name="コンテンツ プレースホルダー 2"/>
              <p:cNvSpPr txBox="1">
                <a:spLocks/>
              </p:cNvSpPr>
              <p:nvPr/>
            </p:nvSpPr>
            <p:spPr>
              <a:xfrm>
                <a:off x="822960" y="1538220"/>
                <a:ext cx="8058393" cy="10035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f>
                      <m:fPr>
                        <m:ctrlPr>
                          <a:rPr lang="en-US" altLang="ja-JP" i="1" smtClean="0">
                            <a:latin typeface="Cambria Math" panose="02040503050406030204" pitchFamily="18" charset="0"/>
                          </a:rPr>
                        </m:ctrlPr>
                      </m:fPr>
                      <m:num>
                        <m:r>
                          <a:rPr lang="ja-JP" altLang="en-US" i="1" smtClean="0">
                            <a:solidFill>
                              <a:srgbClr val="FF0000"/>
                            </a:solidFill>
                            <a:latin typeface="Cambria Math" panose="02040503050406030204" pitchFamily="18" charset="0"/>
                          </a:rPr>
                          <m:t>勝利</m:t>
                        </m:r>
                        <m:r>
                          <a:rPr lang="ja-JP" altLang="en-US" i="1">
                            <a:solidFill>
                              <a:srgbClr val="FF0000"/>
                            </a:solidFill>
                            <a:latin typeface="Cambria Math" panose="02040503050406030204" pitchFamily="18" charset="0"/>
                          </a:rPr>
                          <m:t>する盤面</m:t>
                        </m:r>
                        <m:r>
                          <a:rPr lang="ja-JP" altLang="en-US" i="1" smtClean="0">
                            <a:solidFill>
                              <a:srgbClr val="FF0000"/>
                            </a:solidFill>
                            <a:latin typeface="Cambria Math" panose="02040503050406030204" pitchFamily="18" charset="0"/>
                          </a:rPr>
                          <m:t>の</m:t>
                        </m:r>
                        <m:r>
                          <a:rPr lang="ja-JP" altLang="en-US" i="1">
                            <a:solidFill>
                              <a:srgbClr val="FF0000"/>
                            </a:solidFill>
                            <a:latin typeface="Cambria Math" panose="02040503050406030204" pitchFamily="18" charset="0"/>
                          </a:rPr>
                          <m:t>数</m:t>
                        </m:r>
                      </m:num>
                      <m:den>
                        <m:r>
                          <a:rPr lang="ja-JP" altLang="en-US" i="1" smtClean="0">
                            <a:solidFill>
                              <a:srgbClr val="002060"/>
                            </a:solidFill>
                            <a:latin typeface="Cambria Math" panose="02040503050406030204" pitchFamily="18" charset="0"/>
                          </a:rPr>
                          <m:t>この操作以降</m:t>
                        </m:r>
                        <m:r>
                          <a:rPr lang="ja-JP" altLang="en-US" i="1">
                            <a:solidFill>
                              <a:srgbClr val="002060"/>
                            </a:solidFill>
                            <a:latin typeface="Cambria Math" panose="02040503050406030204" pitchFamily="18" charset="0"/>
                          </a:rPr>
                          <m:t>の</m:t>
                        </m:r>
                        <m:r>
                          <a:rPr lang="ja-JP" altLang="en-US" i="1" smtClean="0">
                            <a:solidFill>
                              <a:srgbClr val="002060"/>
                            </a:solidFill>
                            <a:latin typeface="Cambria Math" panose="02040503050406030204" pitchFamily="18" charset="0"/>
                          </a:rPr>
                          <m:t>全ての</m:t>
                        </m:r>
                        <m:r>
                          <a:rPr lang="ja-JP" altLang="en-US" i="1">
                            <a:solidFill>
                              <a:srgbClr val="002060"/>
                            </a:solidFill>
                            <a:latin typeface="Cambria Math" panose="02040503050406030204" pitchFamily="18" charset="0"/>
                          </a:rPr>
                          <m:t>終了</m:t>
                        </m:r>
                        <m:r>
                          <a:rPr lang="ja-JP" altLang="en-US" i="1" smtClean="0">
                            <a:solidFill>
                              <a:srgbClr val="002060"/>
                            </a:solidFill>
                            <a:latin typeface="Cambria Math" panose="02040503050406030204" pitchFamily="18" charset="0"/>
                          </a:rPr>
                          <m:t>盤面</m:t>
                        </m:r>
                        <m:r>
                          <a:rPr lang="ja-JP" altLang="en-US" i="1">
                            <a:solidFill>
                              <a:srgbClr val="002060"/>
                            </a:solidFill>
                            <a:latin typeface="Cambria Math" panose="02040503050406030204" pitchFamily="18" charset="0"/>
                          </a:rPr>
                          <m:t>の数</m:t>
                        </m:r>
                      </m:den>
                    </m:f>
                  </m:oMath>
                </a14:m>
                <a:r>
                  <a:rPr lang="ja-JP" altLang="en-US" dirty="0"/>
                  <a:t>　が大きい操作</a:t>
                </a:r>
                <a:endParaRPr lang="en-US" altLang="ja-JP" dirty="0"/>
              </a:p>
            </p:txBody>
          </p:sp>
        </mc:Choice>
        <mc:Fallback xmlns="">
          <p:sp>
            <p:nvSpPr>
              <p:cNvPr id="78" name="コンテンツ プレースホルダー 2"/>
              <p:cNvSpPr txBox="1">
                <a:spLocks noRot="1" noChangeAspect="1" noMove="1" noResize="1" noEditPoints="1" noAdjustHandles="1" noChangeArrowheads="1" noChangeShapeType="1" noTextEdit="1"/>
              </p:cNvSpPr>
              <p:nvPr/>
            </p:nvSpPr>
            <p:spPr>
              <a:xfrm>
                <a:off x="822960" y="1538220"/>
                <a:ext cx="8058393" cy="1003524"/>
              </a:xfrm>
              <a:prstGeom prst="rect">
                <a:avLst/>
              </a:prstGeom>
              <a:blipFill rotWithShape="0">
                <a:blip r:embed="rId3"/>
                <a:stretch>
                  <a:fillRect r="-303"/>
                </a:stretch>
              </a:blipFill>
            </p:spPr>
            <p:txBody>
              <a:bodyPr/>
              <a:lstStyle/>
              <a:p>
                <a:r>
                  <a:rPr lang="ja-JP" altLang="en-US">
                    <a:noFill/>
                  </a:rPr>
                  <a:t> </a:t>
                </a:r>
              </a:p>
            </p:txBody>
          </p:sp>
        </mc:Fallback>
      </mc:AlternateContent>
      <p:sp>
        <p:nvSpPr>
          <p:cNvPr id="52" name="コンテンツ プレースホルダー 2"/>
          <p:cNvSpPr txBox="1">
            <a:spLocks/>
          </p:cNvSpPr>
          <p:nvPr/>
        </p:nvSpPr>
        <p:spPr>
          <a:xfrm>
            <a:off x="473435" y="923933"/>
            <a:ext cx="5353433"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最終的に勝てる可能性の高い操作</a:t>
            </a:r>
          </a:p>
        </p:txBody>
      </p:sp>
      <p:sp>
        <p:nvSpPr>
          <p:cNvPr id="53" name="下矢印 52"/>
          <p:cNvSpPr/>
          <p:nvPr/>
        </p:nvSpPr>
        <p:spPr>
          <a:xfrm rot="16200000">
            <a:off x="259362" y="179720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5479954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8"/>
                                        </p:tgtEl>
                                        <p:attrNameLst>
                                          <p:attrName>style.visibility</p:attrName>
                                        </p:attrNameLst>
                                      </p:cBhvr>
                                      <p:to>
                                        <p:strVal val="visible"/>
                                      </p:to>
                                    </p:set>
                                    <p:animEffect transition="in" filter="wipe(left)">
                                      <p:cBhvr>
                                        <p:cTn id="12" dur="1000"/>
                                        <p:tgtEl>
                                          <p:spTgt spid="7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fade">
                                      <p:cBhvr>
                                        <p:cTn id="20" dur="500"/>
                                        <p:tgtEl>
                                          <p:spTgt spid="45"/>
                                        </p:tgtEl>
                                      </p:cBhvr>
                                    </p:animEffect>
                                  </p:childTnLst>
                                </p:cTn>
                              </p:par>
                              <p:par>
                                <p:cTn id="21" presetID="10" presetClass="entr" presetSubtype="0" fill="hold" nodeType="withEffect">
                                  <p:stCondLst>
                                    <p:cond delay="0"/>
                                  </p:stCondLst>
                                  <p:childTnLst>
                                    <p:set>
                                      <p:cBhvr>
                                        <p:cTn id="22" dur="1" fill="hold">
                                          <p:stCondLst>
                                            <p:cond delay="0"/>
                                          </p:stCondLst>
                                        </p:cTn>
                                        <p:tgtEl>
                                          <p:spTgt spid="44">
                                            <p:txEl>
                                              <p:pRg st="0" end="0"/>
                                            </p:txEl>
                                          </p:spTgt>
                                        </p:tgtEl>
                                        <p:attrNameLst>
                                          <p:attrName>style.visibility</p:attrName>
                                        </p:attrNameLst>
                                      </p:cBhvr>
                                      <p:to>
                                        <p:strVal val="visible"/>
                                      </p:to>
                                    </p:set>
                                    <p:animEffect transition="in" filter="fade">
                                      <p:cBhvr>
                                        <p:cTn id="23" dur="500"/>
                                        <p:tgtEl>
                                          <p:spTgt spid="4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fade">
                                      <p:cBhvr>
                                        <p:cTn id="28" dur="500"/>
                                        <p:tgtEl>
                                          <p:spTgt spid="5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500"/>
                                        <p:tgtEl>
                                          <p:spTgt spid="5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5" grpId="0" animBg="1"/>
      <p:bldP spid="48" grpId="0" animBg="1"/>
      <p:bldP spid="50" grpId="0" animBg="1"/>
      <p:bldP spid="51" grpId="0" animBg="1"/>
      <p:bldP spid="72" grpId="0" animBg="1"/>
      <p:bldP spid="78" grpId="0"/>
      <p:bldP spid="53"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22959" y="2460978"/>
            <a:ext cx="7543801" cy="3408116"/>
          </a:xfrm>
        </p:spPr>
        <p:txBody>
          <a:bodyPr/>
          <a:lstStyle/>
          <a:p>
            <a:pPr algn="ctr"/>
            <a:r>
              <a:rPr lang="ja-JP" altLang="en-US"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モンテカルロ法</a:t>
            </a:r>
            <a:endParaRPr lang="en-US" altLang="ja-JP"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endParaRPr lang="en-US" altLang="ja-JP" sz="6000" dirty="0"/>
          </a:p>
          <a:p>
            <a:r>
              <a:rPr kumimoji="1" lang="ja-JP" altLang="en-US" dirty="0"/>
              <a:t>を使う</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88</a:t>
            </a:fld>
            <a:endParaRPr lang="ja-JP" altLang="en-US" dirty="0"/>
          </a:p>
        </p:txBody>
      </p:sp>
      <p:sp>
        <p:nvSpPr>
          <p:cNvPr id="6" name="タイトル 1"/>
          <p:cNvSpPr>
            <a:spLocks noGrp="1"/>
          </p:cNvSpPr>
          <p:nvPr>
            <p:ph type="title"/>
          </p:nvPr>
        </p:nvSpPr>
        <p:spPr/>
        <p:txBody>
          <a:bodyPr>
            <a:noAutofit/>
          </a:bodyPr>
          <a:lstStyle/>
          <a:p>
            <a:r>
              <a:rPr kumimoji="1" lang="ja-JP" altLang="en-US" dirty="0"/>
              <a:t>今回の試み</a:t>
            </a:r>
          </a:p>
        </p:txBody>
      </p:sp>
    </p:spTree>
    <p:extLst>
      <p:ext uri="{BB962C8B-B14F-4D97-AF65-F5344CB8AC3E}">
        <p14:creationId xmlns:p14="http://schemas.microsoft.com/office/powerpoint/2010/main" val="2840742842"/>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既存のアルゴリズム</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数手先の各盤面ごとに</a:t>
            </a:r>
            <a:endParaRPr lang="en-US" altLang="ja-JP" dirty="0"/>
          </a:p>
          <a:p>
            <a:r>
              <a:rPr lang="ja-JP" altLang="en-US" dirty="0"/>
              <a:t>（自分の領地－相手の領地）の評価値を計算．</a:t>
            </a:r>
            <a:endParaRPr lang="en-US" altLang="ja-JP" dirty="0"/>
          </a:p>
          <a:p>
            <a:endParaRPr lang="en-US" altLang="ja-JP" dirty="0"/>
          </a:p>
          <a:p>
            <a:r>
              <a:rPr lang="ja-JP" altLang="en-US" dirty="0"/>
              <a:t>自分と相手が最善の手を打つとしたときに</a:t>
            </a:r>
            <a:endParaRPr lang="en-US" altLang="ja-JP" dirty="0"/>
          </a:p>
          <a:p>
            <a:r>
              <a:rPr lang="ja-JP" altLang="en-US" dirty="0"/>
              <a:t>数手先で評価値が最大になる操作を選択．</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 name="直線コネクタ 5"/>
          <p:cNvCxnSpPr>
            <a:stCxn id="11" idx="1"/>
            <a:endCxn id="5" idx="4"/>
          </p:cNvCxnSpPr>
          <p:nvPr/>
        </p:nvCxnSpPr>
        <p:spPr>
          <a:xfrm flipH="1" flipV="1">
            <a:off x="4347741" y="1909345"/>
            <a:ext cx="1751588"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V="1">
            <a:off x="2808003" y="1909345"/>
            <a:ext cx="1539738" cy="2855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067697"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2700003" y="219485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8" name="直線コネクタ 57"/>
          <p:cNvCxnSpPr>
            <a:stCxn id="12" idx="4"/>
            <a:endCxn id="61" idx="0"/>
          </p:cNvCxnSpPr>
          <p:nvPr/>
        </p:nvCxnSpPr>
        <p:spPr>
          <a:xfrm flipH="1">
            <a:off x="2284200" y="2410851"/>
            <a:ext cx="523803" cy="124194"/>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2808003" y="2410851"/>
            <a:ext cx="421615" cy="13660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3121618" y="2547458"/>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2176200" y="2535045"/>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9" name="直線コネクタ 98"/>
          <p:cNvCxnSpPr>
            <a:stCxn id="11" idx="4"/>
            <a:endCxn id="102" idx="0"/>
          </p:cNvCxnSpPr>
          <p:nvPr/>
        </p:nvCxnSpPr>
        <p:spPr>
          <a:xfrm>
            <a:off x="6175697" y="2406889"/>
            <a:ext cx="0" cy="140569"/>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2" name="円/楕円 101"/>
          <p:cNvSpPr/>
          <p:nvPr/>
        </p:nvSpPr>
        <p:spPr>
          <a:xfrm>
            <a:off x="6067697" y="2547458"/>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領地を増やす操作を数手先まで進める．</a:t>
            </a:r>
          </a:p>
        </p:txBody>
      </p:sp>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sp>
        <p:nvSpPr>
          <p:cNvPr id="113" name="テキスト ボックス 112">
            <a:extLst>
              <a:ext uri="{FF2B5EF4-FFF2-40B4-BE49-F238E27FC236}">
                <a16:creationId xmlns="" xmlns:a16="http://schemas.microsoft.com/office/drawing/2014/main" id="{8231B892-4FD0-4D36-A1D0-FD414E70E273}"/>
              </a:ext>
            </a:extLst>
          </p:cNvPr>
          <p:cNvSpPr txBox="1"/>
          <p:nvPr/>
        </p:nvSpPr>
        <p:spPr>
          <a:xfrm>
            <a:off x="672083" y="2426937"/>
            <a:ext cx="1500895" cy="400110"/>
          </a:xfrm>
          <a:prstGeom prst="rect">
            <a:avLst/>
          </a:prstGeom>
          <a:noFill/>
        </p:spPr>
        <p:txBody>
          <a:bodyPr wrap="square" rtlCol="0">
            <a:spAutoFit/>
          </a:bodyPr>
          <a:lstStyle/>
          <a:p>
            <a:r>
              <a:rPr kumimoji="1" lang="ja-JP" altLang="en-US" sz="2000" dirty="0"/>
              <a:t>自分の番</a:t>
            </a:r>
          </a:p>
        </p:txBody>
      </p:sp>
      <p:sp>
        <p:nvSpPr>
          <p:cNvPr id="114" name="テキスト ボックス 113">
            <a:extLst>
              <a:ext uri="{FF2B5EF4-FFF2-40B4-BE49-F238E27FC236}">
                <a16:creationId xmlns="" xmlns:a16="http://schemas.microsoft.com/office/drawing/2014/main" id="{8DDF1B60-0E4C-4DAA-ABDA-649E90408089}"/>
              </a:ext>
            </a:extLst>
          </p:cNvPr>
          <p:cNvSpPr txBox="1"/>
          <p:nvPr/>
        </p:nvSpPr>
        <p:spPr>
          <a:xfrm>
            <a:off x="1307108" y="2056839"/>
            <a:ext cx="1500895" cy="400110"/>
          </a:xfrm>
          <a:prstGeom prst="rect">
            <a:avLst/>
          </a:prstGeom>
          <a:noFill/>
        </p:spPr>
        <p:txBody>
          <a:bodyPr wrap="square" rtlCol="0">
            <a:spAutoFit/>
          </a:bodyPr>
          <a:lstStyle/>
          <a:p>
            <a:r>
              <a:rPr lang="ja-JP" altLang="en-US" sz="2000" dirty="0"/>
              <a:t>相手</a:t>
            </a:r>
            <a:r>
              <a:rPr kumimoji="1" lang="ja-JP" altLang="en-US" sz="2000" dirty="0"/>
              <a:t>の番</a:t>
            </a:r>
          </a:p>
        </p:txBody>
      </p:sp>
      <p:cxnSp>
        <p:nvCxnSpPr>
          <p:cNvPr id="88" name="直線コネクタ 87"/>
          <p:cNvCxnSpPr>
            <a:stCxn id="60" idx="4"/>
            <a:endCxn id="89" idx="0"/>
          </p:cNvCxnSpPr>
          <p:nvPr/>
        </p:nvCxnSpPr>
        <p:spPr>
          <a:xfrm>
            <a:off x="3229618" y="2763458"/>
            <a:ext cx="4402"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9" name="円/楕円 88"/>
          <p:cNvSpPr/>
          <p:nvPr/>
        </p:nvSpPr>
        <p:spPr>
          <a:xfrm>
            <a:off x="3126020"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0" name="直線コネクタ 89"/>
          <p:cNvCxnSpPr>
            <a:stCxn id="61" idx="4"/>
            <a:endCxn id="93" idx="0"/>
          </p:cNvCxnSpPr>
          <p:nvPr/>
        </p:nvCxnSpPr>
        <p:spPr>
          <a:xfrm flipH="1">
            <a:off x="1830575" y="2751045"/>
            <a:ext cx="453625"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1" name="直線コネクタ 90"/>
          <p:cNvCxnSpPr>
            <a:stCxn id="61" idx="4"/>
            <a:endCxn id="92" idx="0"/>
          </p:cNvCxnSpPr>
          <p:nvPr/>
        </p:nvCxnSpPr>
        <p:spPr>
          <a:xfrm>
            <a:off x="2284200" y="2751045"/>
            <a:ext cx="389800"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2" name="円/楕円 91"/>
          <p:cNvSpPr/>
          <p:nvPr/>
        </p:nvSpPr>
        <p:spPr>
          <a:xfrm>
            <a:off x="2566000" y="2904347"/>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93" name="円/楕円 92"/>
          <p:cNvSpPr/>
          <p:nvPr/>
        </p:nvSpPr>
        <p:spPr>
          <a:xfrm>
            <a:off x="1722575" y="2904347"/>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4" name="直線コネクタ 93"/>
          <p:cNvCxnSpPr>
            <a:stCxn id="102" idx="4"/>
            <a:endCxn id="105" idx="0"/>
          </p:cNvCxnSpPr>
          <p:nvPr/>
        </p:nvCxnSpPr>
        <p:spPr>
          <a:xfrm flipH="1">
            <a:off x="5705466" y="2763458"/>
            <a:ext cx="470231"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p:cNvCxnSpPr>
            <a:stCxn id="102" idx="4"/>
            <a:endCxn id="96" idx="0"/>
          </p:cNvCxnSpPr>
          <p:nvPr/>
        </p:nvCxnSpPr>
        <p:spPr>
          <a:xfrm>
            <a:off x="6175697" y="2763458"/>
            <a:ext cx="427489" cy="14270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6" name="円/楕円 95"/>
          <p:cNvSpPr/>
          <p:nvPr/>
        </p:nvSpPr>
        <p:spPr>
          <a:xfrm>
            <a:off x="6495186" y="2906163"/>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5" name="円/楕円 104"/>
          <p:cNvSpPr/>
          <p:nvPr/>
        </p:nvSpPr>
        <p:spPr>
          <a:xfrm>
            <a:off x="5597466"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06" name="直線コネクタ 105"/>
          <p:cNvCxnSpPr>
            <a:stCxn id="102" idx="4"/>
            <a:endCxn id="107" idx="0"/>
          </p:cNvCxnSpPr>
          <p:nvPr/>
        </p:nvCxnSpPr>
        <p:spPr>
          <a:xfrm flipH="1">
            <a:off x="6173441" y="2763458"/>
            <a:ext cx="2256" cy="143008"/>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7" name="円/楕円 106"/>
          <p:cNvSpPr/>
          <p:nvPr/>
        </p:nvSpPr>
        <p:spPr>
          <a:xfrm>
            <a:off x="6065441" y="290646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nvGrpSpPr>
          <p:cNvPr id="100" name="グループ化 99"/>
          <p:cNvGrpSpPr/>
          <p:nvPr/>
        </p:nvGrpSpPr>
        <p:grpSpPr>
          <a:xfrm>
            <a:off x="7339555" y="4699181"/>
            <a:ext cx="1551489" cy="1601875"/>
            <a:chOff x="7473978" y="1094950"/>
            <a:chExt cx="1080000" cy="1080000"/>
          </a:xfrm>
        </p:grpSpPr>
        <p:sp>
          <p:nvSpPr>
            <p:cNvPr id="101" name="正方形/長方形 100"/>
            <p:cNvSpPr/>
            <p:nvPr/>
          </p:nvSpPr>
          <p:spPr>
            <a:xfrm>
              <a:off x="7473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p:cNvSpPr/>
            <p:nvPr/>
          </p:nvSpPr>
          <p:spPr>
            <a:xfrm>
              <a:off x="7473978" y="1310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正方形/長方形 120"/>
            <p:cNvSpPr/>
            <p:nvPr/>
          </p:nvSpPr>
          <p:spPr>
            <a:xfrm>
              <a:off x="7473978" y="1526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正方形/長方形 121"/>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3" name="正方形/長方形 122"/>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正方形/長方形 123"/>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5" name="正方形/長方形 124"/>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正方形/長方形 125"/>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正方形/長方形 12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正方形/長方形 12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正方形/長方形 12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正方形/長方形 13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正方形/長方形 13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3" name="正方形/長方形 13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正方形/長方形 133"/>
            <p:cNvSpPr/>
            <p:nvPr/>
          </p:nvSpPr>
          <p:spPr>
            <a:xfrm>
              <a:off x="8337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5" name="正方形/長方形 13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正方形/長方形 13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正方形/長方形 6"/>
          <p:cNvSpPr/>
          <p:nvPr/>
        </p:nvSpPr>
        <p:spPr>
          <a:xfrm>
            <a:off x="7484358" y="6340944"/>
            <a:ext cx="1261884" cy="461665"/>
          </a:xfrm>
          <a:prstGeom prst="rect">
            <a:avLst/>
          </a:prstGeom>
        </p:spPr>
        <p:txBody>
          <a:bodyPr wrap="none">
            <a:spAutoFit/>
          </a:bodyPr>
          <a:lstStyle/>
          <a:p>
            <a:r>
              <a:rPr lang="ja-JP" altLang="en-US" sz="2400" dirty="0"/>
              <a:t>評価値</a:t>
            </a:r>
            <a:r>
              <a:rPr lang="en-US" altLang="ja-JP" sz="2400" dirty="0"/>
              <a:t>2</a:t>
            </a:r>
            <a:endParaRPr lang="ja-JP" altLang="en-US" sz="2400" dirty="0"/>
          </a:p>
        </p:txBody>
      </p:sp>
      <p:sp>
        <p:nvSpPr>
          <p:cNvPr id="137" name="タイトル 1"/>
          <p:cNvSpPr txBox="1">
            <a:spLocks/>
          </p:cNvSpPr>
          <p:nvPr/>
        </p:nvSpPr>
        <p:spPr>
          <a:xfrm>
            <a:off x="3051703" y="6118637"/>
            <a:ext cx="2761763" cy="69233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u="sng" dirty="0"/>
              <a:t>minimax</a:t>
            </a:r>
            <a:r>
              <a:rPr lang="ja-JP" altLang="en-US" u="sng" dirty="0"/>
              <a:t>法</a:t>
            </a:r>
          </a:p>
        </p:txBody>
      </p:sp>
      <p:sp>
        <p:nvSpPr>
          <p:cNvPr id="14" name="楕円 13">
            <a:extLst>
              <a:ext uri="{FF2B5EF4-FFF2-40B4-BE49-F238E27FC236}">
                <a16:creationId xmlns="" xmlns:a16="http://schemas.microsoft.com/office/drawing/2014/main" id="{D1C24B46-48AE-4A6E-BBF8-CC9C82253608}"/>
              </a:ext>
            </a:extLst>
          </p:cNvPr>
          <p:cNvSpPr/>
          <p:nvPr/>
        </p:nvSpPr>
        <p:spPr>
          <a:xfrm>
            <a:off x="5993441" y="2829500"/>
            <a:ext cx="360000" cy="360000"/>
          </a:xfrm>
          <a:prstGeom prst="ellipse">
            <a:avLst/>
          </a:prstGeom>
          <a:noFill/>
          <a:ln w="57150"/>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6" name="直線矢印コネクタ 15">
            <a:extLst>
              <a:ext uri="{FF2B5EF4-FFF2-40B4-BE49-F238E27FC236}">
                <a16:creationId xmlns="" xmlns:a16="http://schemas.microsoft.com/office/drawing/2014/main" id="{CC01A4B0-7271-4E54-A240-5B87071590E3}"/>
              </a:ext>
            </a:extLst>
          </p:cNvPr>
          <p:cNvCxnSpPr>
            <a:cxnSpLocks/>
          </p:cNvCxnSpPr>
          <p:nvPr/>
        </p:nvCxnSpPr>
        <p:spPr>
          <a:xfrm flipH="1" flipV="1">
            <a:off x="6389441" y="3255542"/>
            <a:ext cx="1516537" cy="1108064"/>
          </a:xfrm>
          <a:prstGeom prst="straightConnector1">
            <a:avLst/>
          </a:prstGeom>
          <a:ln w="76200">
            <a:prstDash val="dash"/>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86126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22" presetClass="entr" presetSubtype="1"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500"/>
                                        <p:tgtEl>
                                          <p:spTgt spid="16"/>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00"/>
                                        </p:tgtEl>
                                        <p:attrNameLst>
                                          <p:attrName>style.visibility</p:attrName>
                                        </p:attrNameLst>
                                      </p:cBhvr>
                                      <p:to>
                                        <p:strVal val="visible"/>
                                      </p:to>
                                    </p:set>
                                    <p:animEffect transition="in" filter="fade">
                                      <p:cBhvr>
                                        <p:cTn id="21" dur="500"/>
                                        <p:tgtEl>
                                          <p:spTgt spid="100"/>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37"/>
                                        </p:tgtEl>
                                        <p:attrNameLst>
                                          <p:attrName>style.visibility</p:attrName>
                                        </p:attrNameLst>
                                      </p:cBhvr>
                                      <p:to>
                                        <p:strVal val="visible"/>
                                      </p:to>
                                    </p:set>
                                    <p:animEffect transition="in" filter="fade">
                                      <p:cBhvr>
                                        <p:cTn id="38"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7" grpId="0"/>
      <p:bldP spid="14" grpId="0" animBg="1"/>
    </p:bld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noAutofit/>
      </a:bodyPr>
      <a:lstStyle>
        <a:defPPr>
          <a:defRPr sz="2800" dirty="0" smtClean="0"/>
        </a:defPPr>
      </a:lstStyle>
    </a:spDef>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6293</TotalTime>
  <Words>3876</Words>
  <Application>Microsoft Office PowerPoint</Application>
  <PresentationFormat>画面に合わせる (4:3)</PresentationFormat>
  <Paragraphs>958</Paragraphs>
  <Slides>88</Slides>
  <Notes>29</Notes>
  <HiddenSlides>13</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88</vt:i4>
      </vt:variant>
    </vt:vector>
  </HeadingPairs>
  <TitlesOfParts>
    <vt:vector size="94" baseType="lpstr">
      <vt:lpstr>ＭＳ Ｐゴシック</vt:lpstr>
      <vt:lpstr>Arial</vt:lpstr>
      <vt:lpstr>Calibri</vt:lpstr>
      <vt:lpstr>Cambria Math</vt:lpstr>
      <vt:lpstr>Times New Roman</vt:lpstr>
      <vt:lpstr>Office Theme</vt:lpstr>
      <vt:lpstr>モンテカルロ法に基づく Flood-Itの対戦アルゴリズムに関する研究</vt:lpstr>
      <vt:lpstr>Flood-It　とは</vt:lpstr>
      <vt:lpstr>Flood-It　とは</vt:lpstr>
      <vt:lpstr>Flood-It　とは</vt:lpstr>
      <vt:lpstr>既知の結果</vt:lpstr>
      <vt:lpstr>二人用Flood-It</vt:lpstr>
      <vt:lpstr>二人用Flood-It</vt:lpstr>
      <vt:lpstr>既存のアルゴリズム</vt:lpstr>
      <vt:lpstr>既存のアルゴリズム</vt:lpstr>
      <vt:lpstr>minimax法</vt:lpstr>
      <vt:lpstr>minimax法</vt:lpstr>
      <vt:lpstr>minimax法</vt:lpstr>
      <vt:lpstr>minimax法</vt:lpstr>
      <vt:lpstr>minimax法</vt:lpstr>
      <vt:lpstr>minimax法の特徴</vt:lpstr>
      <vt:lpstr>アルゴリズムの特徴</vt:lpstr>
      <vt:lpstr>モンテカルロ法　とは</vt:lpstr>
      <vt:lpstr>モンテカルロ法　とは</vt:lpstr>
      <vt:lpstr>モンテカルロ法　とは</vt:lpstr>
      <vt:lpstr>アルゴリズムの特徴</vt:lpstr>
      <vt:lpstr>今回の内容</vt:lpstr>
      <vt:lpstr>モンテカルロ法　とは</vt:lpstr>
      <vt:lpstr>アルゴリズムの改良案</vt:lpstr>
      <vt:lpstr>ルーレット選択</vt:lpstr>
      <vt:lpstr>ルーレット選択</vt:lpstr>
      <vt:lpstr>今回の実験</vt:lpstr>
      <vt:lpstr>実験結果</vt:lpstr>
      <vt:lpstr>考察</vt:lpstr>
      <vt:lpstr>ルーレット選択のデメリット</vt:lpstr>
      <vt:lpstr>実験</vt:lpstr>
      <vt:lpstr>考察</vt:lpstr>
      <vt:lpstr>まとめ</vt:lpstr>
      <vt:lpstr>今後の課題</vt:lpstr>
      <vt:lpstr>考察</vt:lpstr>
      <vt:lpstr>考察</vt:lpstr>
      <vt:lpstr>考察</vt:lpstr>
      <vt:lpstr>考察</vt:lpstr>
      <vt:lpstr>考察</vt:lpstr>
      <vt:lpstr>モンテカルロ法の強さの評価</vt:lpstr>
      <vt:lpstr>モンテカルロ法の強さの評価</vt:lpstr>
      <vt:lpstr>モンテカルロ法の強さの評価</vt:lpstr>
      <vt:lpstr>PowerPoint プレゼンテーション</vt:lpstr>
      <vt:lpstr>モンテカルロ法の強さの評価</vt:lpstr>
      <vt:lpstr>考察</vt:lpstr>
      <vt:lpstr>考察</vt:lpstr>
      <vt:lpstr>問題の盤面</vt:lpstr>
      <vt:lpstr>問題の盤面</vt:lpstr>
      <vt:lpstr>問題の盤面</vt:lpstr>
      <vt:lpstr>現在のアルゴリズム</vt:lpstr>
      <vt:lpstr>minimax法</vt:lpstr>
      <vt:lpstr>モンテカルロ法の特徴</vt:lpstr>
      <vt:lpstr>playout数と勝率の関係</vt:lpstr>
      <vt:lpstr>現在のAI</vt:lpstr>
      <vt:lpstr>ああ</vt:lpstr>
      <vt:lpstr>Flood-ItのAIの作成</vt:lpstr>
      <vt:lpstr>当面の</vt:lpstr>
      <vt:lpstr>AIの強化</vt:lpstr>
      <vt:lpstr>AIの強化</vt:lpstr>
      <vt:lpstr>当面の目標</vt:lpstr>
      <vt:lpstr>当面の目標</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当面の目標</vt:lpstr>
      <vt:lpstr>AIの強化</vt:lpstr>
      <vt:lpstr>AIの強化</vt:lpstr>
      <vt:lpstr>AIの強化</vt:lpstr>
      <vt:lpstr>当面の目標</vt:lpstr>
      <vt:lpstr>二人用Flood-Itで考えられる戦略</vt:lpstr>
      <vt:lpstr>二人用Flood-Itで考えられる戦略</vt:lpstr>
      <vt:lpstr>追加ルールの動機</vt:lpstr>
      <vt:lpstr>追加ルールの動機</vt:lpstr>
      <vt:lpstr>追加ルールの動機</vt:lpstr>
      <vt:lpstr>ルール3の動機</vt:lpstr>
      <vt:lpstr>ルール3の動機</vt:lpstr>
      <vt:lpstr>ルール3の動機</vt:lpstr>
      <vt:lpstr>問題として定義</vt:lpstr>
      <vt:lpstr>PowerPoint プレゼンテーション</vt:lpstr>
      <vt:lpstr>現在のAI</vt:lpstr>
      <vt:lpstr>minimax法</vt:lpstr>
      <vt:lpstr>minimax法</vt:lpstr>
      <vt:lpstr>minimax法</vt:lpstr>
      <vt:lpstr>minimax法</vt:lpstr>
      <vt:lpstr>モンテカルロ法の特徴</vt:lpstr>
      <vt:lpstr>モンテカルロ法の特徴</vt:lpstr>
      <vt:lpstr>今回の試み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PC53</cp:lastModifiedBy>
  <cp:revision>376</cp:revision>
  <cp:lastPrinted>2018-12-10T00:18:31Z</cp:lastPrinted>
  <dcterms:created xsi:type="dcterms:W3CDTF">2018-10-26T05:41:54Z</dcterms:created>
  <dcterms:modified xsi:type="dcterms:W3CDTF">2019-06-26T05:19:03Z</dcterms:modified>
</cp:coreProperties>
</file>