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9"/>
  </p:notesMasterIdLst>
  <p:handoutMasterIdLst>
    <p:handoutMasterId r:id="rId90"/>
  </p:handoutMasterIdLst>
  <p:sldIdLst>
    <p:sldId id="256" r:id="rId2"/>
    <p:sldId id="259" r:id="rId3"/>
    <p:sldId id="267" r:id="rId4"/>
    <p:sldId id="265" r:id="rId5"/>
    <p:sldId id="260" r:id="rId6"/>
    <p:sldId id="261" r:id="rId7"/>
    <p:sldId id="289" r:id="rId8"/>
    <p:sldId id="370" r:id="rId9"/>
    <p:sldId id="303" r:id="rId10"/>
    <p:sldId id="330" r:id="rId11"/>
    <p:sldId id="359" r:id="rId12"/>
    <p:sldId id="360" r:id="rId13"/>
    <p:sldId id="332" r:id="rId14"/>
    <p:sldId id="340" r:id="rId15"/>
    <p:sldId id="339" r:id="rId16"/>
    <p:sldId id="337" r:id="rId17"/>
    <p:sldId id="279" r:id="rId18"/>
    <p:sldId id="262" r:id="rId19"/>
    <p:sldId id="278" r:id="rId20"/>
    <p:sldId id="271" r:id="rId21"/>
    <p:sldId id="371" r:id="rId22"/>
    <p:sldId id="367" r:id="rId23"/>
    <p:sldId id="368" r:id="rId24"/>
    <p:sldId id="369" r:id="rId25"/>
    <p:sldId id="318" r:id="rId26"/>
    <p:sldId id="343" r:id="rId27"/>
    <p:sldId id="352" r:id="rId28"/>
    <p:sldId id="372" r:id="rId29"/>
    <p:sldId id="373" r:id="rId30"/>
    <p:sldId id="353" r:id="rId31"/>
    <p:sldId id="342" r:id="rId32"/>
    <p:sldId id="355" r:id="rId33"/>
    <p:sldId id="358" r:id="rId34"/>
    <p:sldId id="356" r:id="rId35"/>
    <p:sldId id="357" r:id="rId36"/>
    <p:sldId id="348" r:id="rId37"/>
    <p:sldId id="362" r:id="rId38"/>
    <p:sldId id="349" r:id="rId39"/>
    <p:sldId id="361" r:id="rId40"/>
    <p:sldId id="319" r:id="rId41"/>
    <p:sldId id="350" r:id="rId42"/>
    <p:sldId id="363" r:id="rId43"/>
    <p:sldId id="346" r:id="rId44"/>
    <p:sldId id="317" r:id="rId45"/>
    <p:sldId id="296" r:id="rId46"/>
    <p:sldId id="306" r:id="rId47"/>
    <p:sldId id="305" r:id="rId48"/>
    <p:sldId id="324" r:id="rId49"/>
    <p:sldId id="331" r:id="rId50"/>
    <p:sldId id="322" r:id="rId51"/>
    <p:sldId id="315" r:id="rId52"/>
    <p:sldId id="292" r:id="rId53"/>
    <p:sldId id="284" r:id="rId54"/>
    <p:sldId id="286" r:id="rId55"/>
    <p:sldId id="283" r:id="rId56"/>
    <p:sldId id="295" r:id="rId57"/>
    <p:sldId id="293" r:id="rId58"/>
    <p:sldId id="281" r:id="rId59"/>
    <p:sldId id="282" r:id="rId60"/>
    <p:sldId id="277" r:id="rId61"/>
    <p:sldId id="276" r:id="rId62"/>
    <p:sldId id="275" r:id="rId63"/>
    <p:sldId id="273" r:id="rId64"/>
    <p:sldId id="280" r:id="rId65"/>
    <p:sldId id="266" r:id="rId66"/>
    <p:sldId id="294" r:id="rId67"/>
    <p:sldId id="285" r:id="rId68"/>
    <p:sldId id="287" r:id="rId69"/>
    <p:sldId id="291" r:id="rId70"/>
    <p:sldId id="268" r:id="rId71"/>
    <p:sldId id="290" r:id="rId72"/>
    <p:sldId id="307" r:id="rId73"/>
    <p:sldId id="310" r:id="rId74"/>
    <p:sldId id="313" r:id="rId75"/>
    <p:sldId id="364" r:id="rId76"/>
    <p:sldId id="365" r:id="rId77"/>
    <p:sldId id="366" r:id="rId78"/>
    <p:sldId id="316" r:id="rId79"/>
    <p:sldId id="320" r:id="rId80"/>
    <p:sldId id="269" r:id="rId81"/>
    <p:sldId id="327" r:id="rId82"/>
    <p:sldId id="321" r:id="rId83"/>
    <p:sldId id="304" r:id="rId84"/>
    <p:sldId id="329" r:id="rId85"/>
    <p:sldId id="336" r:id="rId86"/>
    <p:sldId id="272" r:id="rId87"/>
    <p:sldId id="270" r:id="rId8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349" autoAdjust="0"/>
  </p:normalViewPr>
  <p:slideViewPr>
    <p:cSldViewPr snapToGrid="0">
      <p:cViewPr varScale="1">
        <p:scale>
          <a:sx n="72" d="100"/>
          <a:sy n="72" d="100"/>
        </p:scale>
        <p:origin x="282" y="156"/>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dLbls>
          <c:showLegendKey val="0"/>
          <c:showVal val="0"/>
          <c:showCatName val="0"/>
          <c:showSerName val="0"/>
          <c:showPercent val="0"/>
          <c:showBubbleSize val="0"/>
        </c:dLbls>
        <c:axId val="343432496"/>
        <c:axId val="343433672"/>
      </c:scatterChart>
      <c:valAx>
        <c:axId val="343432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3433672"/>
        <c:crosses val="autoZero"/>
        <c:crossBetween val="midCat"/>
      </c:valAx>
      <c:valAx>
        <c:axId val="343433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343249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ser>
          <c:idx val="1"/>
          <c:order val="1"/>
          <c:spPr>
            <a:ln w="28575" cap="rnd">
              <a:noFill/>
              <a:round/>
            </a:ln>
            <a:effectLst/>
          </c:spPr>
          <c:marker>
            <c:symbol val="triangle"/>
            <c:size val="7"/>
            <c:spPr>
              <a:solidFill>
                <a:schemeClr val="accent2"/>
              </a:solidFill>
              <a:ln w="63500">
                <a:solidFill>
                  <a:schemeClr val="accent2"/>
                </a:solidFill>
                <a:miter lim="800000"/>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343436808"/>
        <c:axId val="343435632"/>
      </c:scatterChart>
      <c:valAx>
        <c:axId val="343436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3435632"/>
        <c:crosses val="autoZero"/>
        <c:crossBetween val="midCat"/>
      </c:valAx>
      <c:valAx>
        <c:axId val="343435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343680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3430928"/>
        <c:axId val="343433280"/>
      </c:scatterChart>
      <c:valAx>
        <c:axId val="34343092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3433280"/>
        <c:crosses val="autoZero"/>
        <c:crossBetween val="midCat"/>
        <c:majorUnit val="500"/>
        <c:minorUnit val="250"/>
      </c:valAx>
      <c:valAx>
        <c:axId val="34343328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343092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3437200"/>
        <c:axId val="343437592"/>
      </c:scatterChart>
      <c:valAx>
        <c:axId val="34343720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3437592"/>
        <c:crosses val="autoZero"/>
        <c:crossBetween val="midCat"/>
        <c:majorUnit val="500"/>
        <c:minorUnit val="250"/>
      </c:valAx>
      <c:valAx>
        <c:axId val="34343759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343720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3437984"/>
        <c:axId val="343430536"/>
      </c:scatterChart>
      <c:valAx>
        <c:axId val="34343798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3430536"/>
        <c:crosses val="autoZero"/>
        <c:crossBetween val="midCat"/>
        <c:majorUnit val="500"/>
        <c:minorUnit val="250"/>
      </c:valAx>
      <c:valAx>
        <c:axId val="34343053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343798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44705448"/>
        <c:axId val="344698784"/>
      </c:scatterChart>
      <c:valAx>
        <c:axId val="34470544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4698784"/>
        <c:crosses val="autoZero"/>
        <c:crossBetween val="midCat"/>
        <c:majorUnit val="500"/>
        <c:minorUnit val="250"/>
      </c:valAx>
      <c:valAx>
        <c:axId val="34469878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470544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4705840"/>
        <c:axId val="344699960"/>
      </c:scatterChart>
      <c:valAx>
        <c:axId val="34470584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4699960"/>
        <c:crosses val="autoZero"/>
        <c:crossBetween val="midCat"/>
        <c:majorUnit val="500"/>
        <c:minorUnit val="250"/>
      </c:valAx>
      <c:valAx>
        <c:axId val="34469996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470584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2019/6/24</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2019/6/24</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534161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52</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56</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57</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66</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70</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71</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85</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86</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27264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xmlns=""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xmlns=""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xmlns=""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xmlns=""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xmlns=""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モンテカルロ法を用いたアルゴリズムを，</a:t>
            </a:r>
            <a:endParaRPr kumimoji="1" lang="en-US" altLang="ja-JP" dirty="0" smtClean="0"/>
          </a:p>
          <a:p>
            <a:r>
              <a:rPr lang="ja-JP" altLang="en-US" dirty="0" smtClean="0"/>
              <a:t>ルーレット法という手法を用いて</a:t>
            </a:r>
            <a:endParaRPr lang="en-US" altLang="ja-JP" dirty="0" smtClean="0"/>
          </a:p>
          <a:p>
            <a:r>
              <a:rPr lang="ja-JP" altLang="en-US" dirty="0"/>
              <a:t>強化</a:t>
            </a:r>
            <a:r>
              <a:rPr lang="ja-JP" altLang="en-US" dirty="0" smtClean="0"/>
              <a:t>できない</a:t>
            </a:r>
            <a:r>
              <a:rPr lang="ja-JP" altLang="en-US" dirty="0"/>
              <a:t>か</a:t>
            </a:r>
            <a:r>
              <a:rPr lang="ja-JP" altLang="en-US" dirty="0" smtClean="0"/>
              <a:t>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320457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 name="コンテンツ プレースホルダー 7"/>
          <p:cNvSpPr>
            <a:spLocks noGrp="1"/>
          </p:cNvSpPr>
          <p:nvPr>
            <p:ph idx="1"/>
          </p:nvPr>
        </p:nvSpPr>
        <p:spPr>
          <a:xfrm>
            <a:off x="1579942" y="1798558"/>
            <a:ext cx="6029834" cy="494806"/>
          </a:xfrm>
          <a:ln>
            <a:solidFill>
              <a:schemeClr val="tx1"/>
            </a:solidFill>
          </a:ln>
        </p:spPr>
        <p:txBody>
          <a:bodyPr>
            <a:normAutofit/>
          </a:bodyPr>
          <a:lstStyle/>
          <a:p>
            <a:r>
              <a:rPr lang="ja-JP" altLang="en-US" dirty="0" smtClean="0"/>
              <a:t>プレイアウト</a:t>
            </a:r>
            <a:r>
              <a:rPr lang="en-US" altLang="ja-JP" dirty="0" smtClean="0"/>
              <a:t>(</a:t>
            </a:r>
            <a:r>
              <a:rPr lang="ja-JP" altLang="en-US" dirty="0" smtClean="0"/>
              <a:t>シミュレーション</a:t>
            </a:r>
            <a:r>
              <a:rPr lang="en-US" altLang="ja-JP" dirty="0" smtClean="0"/>
              <a:t>)</a:t>
            </a:r>
            <a:r>
              <a:rPr lang="ja-JP" altLang="en-US" dirty="0" smtClean="0"/>
              <a:t>を行うため</a:t>
            </a:r>
            <a:endParaRPr lang="en-US" altLang="ja-JP" dirty="0" smtClean="0"/>
          </a:p>
        </p:txBody>
      </p:sp>
      <p:sp>
        <p:nvSpPr>
          <p:cNvPr id="121"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grpSp>
        <p:nvGrpSpPr>
          <p:cNvPr id="5" name="グループ化 4"/>
          <p:cNvGrpSpPr/>
          <p:nvPr/>
        </p:nvGrpSpPr>
        <p:grpSpPr>
          <a:xfrm>
            <a:off x="1078503" y="2945404"/>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5293517" y="3098748"/>
            <a:ext cx="2642116"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あまり</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a:t>
            </a:r>
            <a:endParaRPr kumimoji="1" lang="en-US" altLang="ja-JP" sz="2800" dirty="0" smtClean="0"/>
          </a:p>
          <a:p>
            <a:pPr algn="ctr"/>
            <a:r>
              <a:rPr kumimoji="1" lang="ja-JP" altLang="en-US" sz="2800" dirty="0" smtClean="0"/>
              <a:t>選</a:t>
            </a:r>
            <a:r>
              <a:rPr kumimoji="1" lang="ja-JP" altLang="en-US" sz="2800" dirty="0" err="1" smtClean="0"/>
              <a:t>ば</a:t>
            </a:r>
            <a:r>
              <a:rPr kumimoji="1" lang="ja-JP" altLang="en-US" sz="2800" dirty="0" smtClean="0"/>
              <a:t>なそう</a:t>
            </a:r>
          </a:p>
        </p:txBody>
      </p:sp>
      <p:sp>
        <p:nvSpPr>
          <p:cNvPr id="97" name="四角形: 角を丸くする 33">
            <a:extLst>
              <a:ext uri="{FF2B5EF4-FFF2-40B4-BE49-F238E27FC236}">
                <a16:creationId xmlns:a16="http://schemas.microsoft.com/office/drawing/2014/main" xmlns="" id="{53A89F8F-732F-4555-8E2F-F4E8D25ADC9D}"/>
              </a:ext>
            </a:extLst>
          </p:cNvPr>
          <p:cNvSpPr/>
          <p:nvPr/>
        </p:nvSpPr>
        <p:spPr>
          <a:xfrm rot="5400000">
            <a:off x="3222497" y="5092576"/>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1" name="角丸四角形吹き出し 120"/>
          <p:cNvSpPr/>
          <p:nvPr/>
        </p:nvSpPr>
        <p:spPr>
          <a:xfrm>
            <a:off x="5293517" y="4393773"/>
            <a:ext cx="2642116"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a:t>
            </a:r>
            <a:endParaRPr kumimoji="1" lang="en-US" altLang="ja-JP" sz="2800" dirty="0" smtClean="0"/>
          </a:p>
          <a:p>
            <a:pPr algn="ctr"/>
            <a:r>
              <a:rPr kumimoji="1" lang="ja-JP" altLang="en-US" sz="2800" dirty="0" smtClean="0"/>
              <a:t>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5" name="コンテンツ プレースホルダー 7"/>
          <p:cNvSpPr txBox="1">
            <a:spLocks/>
          </p:cNvSpPr>
          <p:nvPr/>
        </p:nvSpPr>
        <p:spPr>
          <a:xfrm>
            <a:off x="4705902" y="5753276"/>
            <a:ext cx="4166495" cy="865911"/>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これらを反映して，より良い勝率が得られないか？</a:t>
            </a:r>
            <a:endParaRPr lang="ja-JP" altLang="en-US" dirty="0"/>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7" grpId="0" animBg="1"/>
      <p:bldP spid="1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テキスト ボックス 5"/>
          <p:cNvSpPr txBox="1"/>
          <p:nvPr/>
        </p:nvSpPr>
        <p:spPr>
          <a:xfrm>
            <a:off x="822959" y="754721"/>
            <a:ext cx="6175370"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プレイアウトの各確率に比重を持たせる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122853025"/>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70229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smtClean="0"/>
              <a:t>，</a:t>
            </a:r>
            <a:r>
              <a:rPr kumimoji="1" lang="ja-JP" altLang="en-US" dirty="0" smtClean="0">
                <a:solidFill>
                  <a:srgbClr val="FF0000"/>
                </a:solidFill>
              </a:rPr>
              <a:t>ルーレットモンテカルロ法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5" name="グラフ 14"/>
          <p:cNvGraphicFramePr>
            <a:graphicFrameLocks/>
          </p:cNvGraphicFramePr>
          <p:nvPr>
            <p:extLst>
              <p:ext uri="{D42A27DB-BD31-4B8C-83A1-F6EECF244321}">
                <p14:modId xmlns:p14="http://schemas.microsoft.com/office/powerpoint/2010/main" val="3169719075"/>
              </p:ext>
            </p:extLst>
          </p:nvPr>
        </p:nvGraphicFramePr>
        <p:xfrm>
          <a:off x="1910281" y="3099901"/>
          <a:ext cx="5748951" cy="3165097"/>
        </p:xfrm>
        <a:graphic>
          <a:graphicData uri="http://schemas.openxmlformats.org/drawingml/2006/chart">
            <c:chart xmlns:c="http://schemas.openxmlformats.org/drawingml/2006/chart" xmlns:r="http://schemas.openxmlformats.org/officeDocument/2006/relationships" r:id="rId2"/>
          </a:graphicData>
        </a:graphic>
      </p:graphicFrame>
      <p:cxnSp>
        <p:nvCxnSpPr>
          <p:cNvPr id="19" name="直線コネクタ 18"/>
          <p:cNvCxnSpPr/>
          <p:nvPr/>
        </p:nvCxnSpPr>
        <p:spPr>
          <a:xfrm flipV="1">
            <a:off x="2348013" y="3607603"/>
            <a:ext cx="397500" cy="919235"/>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p:nvPr/>
        </p:nvCxnSpPr>
        <p:spPr>
          <a:xfrm flipV="1">
            <a:off x="2905738" y="3607603"/>
            <a:ext cx="3758036"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smtClean="0"/>
              <a:t>ルーレット選択を行った場合，行わなかった場合に</a:t>
            </a:r>
            <a:endParaRPr kumimoji="1" lang="en-US" altLang="ja-JP" dirty="0" smtClean="0"/>
          </a:p>
          <a:p>
            <a:r>
              <a:rPr kumimoji="1" lang="ja-JP" altLang="en-US" dirty="0" smtClean="0"/>
              <a:t>比べて勝率が上がっている．</a:t>
            </a:r>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3"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8" name="グラフ 17"/>
          <p:cNvGraphicFramePr>
            <a:graphicFrameLocks/>
          </p:cNvGraphicFramePr>
          <p:nvPr>
            <p:extLst>
              <p:ext uri="{D42A27DB-BD31-4B8C-83A1-F6EECF244321}">
                <p14:modId xmlns:p14="http://schemas.microsoft.com/office/powerpoint/2010/main" val="197545159"/>
              </p:ext>
            </p:extLst>
          </p:nvPr>
        </p:nvGraphicFramePr>
        <p:xfrm>
          <a:off x="1910280" y="3099900"/>
          <a:ext cx="5748951" cy="3165097"/>
        </p:xfrm>
        <a:graphic>
          <a:graphicData uri="http://schemas.openxmlformats.org/drawingml/2006/chart">
            <c:chart xmlns:c="http://schemas.openxmlformats.org/drawingml/2006/chart" xmlns:r="http://schemas.openxmlformats.org/officeDocument/2006/relationships" r:id="rId2"/>
          </a:graphicData>
        </a:graphic>
      </p:graphicFrame>
      <p:sp>
        <p:nvSpPr>
          <p:cNvPr id="19" name="二等辺三角形 18">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21"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ルーレット選択によって</a:t>
            </a:r>
            <a:r>
              <a:rPr lang="ja-JP" altLang="en-US" dirty="0" smtClean="0">
                <a:solidFill>
                  <a:srgbClr val="FF0000"/>
                </a:solidFill>
              </a:rPr>
              <a:t>勝率を上げられる</a:t>
            </a:r>
            <a:endParaRPr lang="ja-JP" altLang="en-US" dirty="0">
              <a:solidFill>
                <a:srgbClr val="FF0000"/>
              </a:solidFill>
            </a:endParaRPr>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480131"/>
          </a:xfrm>
        </p:spPr>
        <p:txBody>
          <a:bodyPr>
            <a:spAutoFit/>
          </a:bodyPr>
          <a:lstStyle/>
          <a:p>
            <a:r>
              <a:rPr kumimoji="1" lang="ja-JP" altLang="en-US" dirty="0" smtClean="0"/>
              <a:t>ルーレットを用意するためには時間がかかる．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a:t>
            </a:r>
            <a:r>
              <a:rPr kumimoji="1" lang="ja-JP" altLang="en-US" dirty="0" smtClean="0"/>
              <a:t>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59" y="1218785"/>
            <a:ext cx="7759726" cy="86793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手進めるたびに，色ごとに自分の領地が何マス増えるのかを計算する必要がある．</a:t>
            </a:r>
            <a:endParaRPr lang="ja-JP" altLang="en-US" dirty="0"/>
          </a:p>
        </p:txBody>
      </p:sp>
    </p:spTree>
    <p:extLst>
      <p:ext uri="{BB962C8B-B14F-4D97-AF65-F5344CB8AC3E}">
        <p14:creationId xmlns:p14="http://schemas.microsoft.com/office/powerpoint/2010/main" val="361890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a:t>
            </a:r>
            <a:r>
              <a:rPr kumimoji="1" lang="ja-JP" altLang="en-US"/>
              <a:t>に</a:t>
            </a:r>
            <a:r>
              <a:rPr kumimoji="1" lang="ja-JP" altLang="en-US" smtClean="0"/>
              <a:t>対して，盤面を受け取ってから出力を行うまでの時間を計測した．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944437948"/>
                  </p:ext>
                </p:extLst>
              </p:nvPr>
            </p:nvGraphicFramePr>
            <p:xfrm>
              <a:off x="1560513" y="2508793"/>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944437948"/>
                  </p:ext>
                </p:extLst>
              </p:nvPr>
            </p:nvGraphicFramePr>
            <p:xfrm>
              <a:off x="1560513" y="2508793"/>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667" r="-600" b="-129167"/>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7895" r="-600" b="-30526"/>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a16="http://schemas.microsoft.com/office/drawing/2014/main" xmlns=""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a16="http://schemas.microsoft.com/office/drawing/2014/main" xmlns=""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a16="http://schemas.microsoft.com/office/drawing/2014/main" xmlns=""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a16="http://schemas.microsoft.com/office/drawing/2014/main" xmlns=""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a16="http://schemas.microsoft.com/office/drawing/2014/main" xmlns=""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xmlns=""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xmlns=""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xmlns=""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xmlns=""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xmlns=""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xmlns=""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xmlns=""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xmlns=""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xmlns=""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xmlns=""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xmlns=""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xmlns=""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xmlns=""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xmlns=""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xmlns=""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xmlns=""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xmlns=""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xmlns=""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xmlns=""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xmlns=""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xmlns=""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xmlns=""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xmlns=""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xmlns=""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xmlns=""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xmlns=""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xmlns=""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xmlns=""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xmlns=""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xmlns=""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xmlns=""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xmlns=""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xmlns=""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xmlns=""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xmlns=""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xmlns=""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xmlns=""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xmlns=""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xmlns=""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xmlns=""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xmlns=""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xmlns=""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xmlns=""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xmlns=""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xmlns=""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xmlns=""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xmlns=""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xmlns=""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xmlns=""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xmlns=""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xmlns=""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xmlns=""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xmlns=""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xmlns=""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a16="http://schemas.microsoft.com/office/drawing/2014/main" xmlns=""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xmlns=""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xmlns=""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xmlns=""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xmlns=""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xmlns=""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xmlns=""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xmlns=""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xmlns=""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xmlns=""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xmlns=""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xmlns=""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a16="http://schemas.microsoft.com/office/drawing/2014/main" xmlns=""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a16="http://schemas.microsoft.com/office/drawing/2014/main" xmlns=""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xmlns=""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xmlns=""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a16="http://schemas.microsoft.com/office/drawing/2014/main" xmlns=""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xmlns=""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xmlns=""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xmlns=""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a16="http://schemas.microsoft.com/office/drawing/2014/main" xmlns=""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xmlns=""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xmlns=""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xmlns=""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xmlns=""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xmlns=""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xmlns=""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xmlns=""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xmlns=""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xmlns=""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xmlns=""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xmlns=""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xmlns=""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xmlns=""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xmlns=""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a16="http://schemas.microsoft.com/office/drawing/2014/main" xmlns=""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xmlns=""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xmlns=""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xmlns=""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a16="http://schemas.microsoft.com/office/drawing/2014/main" xmlns="" id="{FE45ECC0-C258-405D-8649-1D52BE0FE745}"/>
              </a:ext>
            </a:extLst>
          </p:cNvPr>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353206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Tree>
    <p:extLst>
      <p:ext uri="{BB962C8B-B14F-4D97-AF65-F5344CB8AC3E}">
        <p14:creationId xmlns:p14="http://schemas.microsoft.com/office/powerpoint/2010/main" val="1013843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xmlns=""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xmlns=""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xmlns=""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xmlns=""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xmlns=""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xmlns=""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xmlns=""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xmlns=""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xmlns=""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xmlns=""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xmlns=""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xmlns=""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xmlns=""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xmlns=""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xmlns=""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xmlns=""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xmlns=""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xmlns=""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xmlns=""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xmlns=""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xmlns=""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xmlns=""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xmlns=""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xmlns=""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xmlns=""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xmlns=""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xmlns=""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xmlns=""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xmlns=""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xmlns=""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xmlns=""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smtClean="0"/>
              <a:t>追加ルールが</a:t>
            </a:r>
            <a:r>
              <a:rPr kumimoji="1" lang="ja-JP" altLang="en-US" dirty="0"/>
              <a:t>ない場合</a:t>
            </a:r>
            <a:r>
              <a:rPr kumimoji="1" lang="en-US" altLang="ja-JP" dirty="0"/>
              <a:t>…</a:t>
            </a:r>
          </a:p>
        </p:txBody>
      </p:sp>
      <p:sp>
        <p:nvSpPr>
          <p:cNvPr id="25"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xmlns=""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xmlns=""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xmlns=""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xmlns=""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xmlns=""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xmlns=""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9688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xmlns=""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xmlns=""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23403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xmlns=""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xmlns=""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xmlns=""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xmlns=""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xmlns=""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xmlns=""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46014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endParaRPr lang="ja-JP"/>
                        </a:p>
                      </a:txBody>
                      <a:tcPr>
                        <a:blipFill>
                          <a:blip r:embed="rId2"/>
                          <a:stretch>
                            <a:fillRect l="-85" t="-32776" r="-342" b="-7358"/>
                          </a:stretch>
                        </a:blipFill>
                      </a:tcPr>
                    </a:tc>
                    <a:extLst>
                      <a:ext uri="{0D108BD9-81ED-4DB2-BD59-A6C34878D82A}">
                        <a16:rowId xmlns:a16="http://schemas.microsoft.com/office/drawing/2014/main"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xmlns=""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xmlns=""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xmlns=""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xmlns=""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xmlns=""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xmlns=""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xmlns=""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xmlns=""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xmlns=""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xmlns=""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xmlns=""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xmlns=""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xmlns=""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xmlns=""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xmlns=""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xmlns=""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xmlns=""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xmlns=""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xmlns=""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xmlns=""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xmlns=""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xmlns=""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xmlns=""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xmlns=""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xmlns=""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xmlns=""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xmlns=""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xmlns=""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xmlns=""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xmlns=""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xmlns=""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xmlns=""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xmlns=""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xmlns=""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xmlns=""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xmlns=""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xmlns=""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xmlns=""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xmlns=""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xmlns=""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xmlns=""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xmlns=""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84103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xmlns="" id="{90509AEA-E5E0-4A5D-978B-966CD86113FD}"/>
              </a:ext>
            </a:extLst>
          </p:cNvPr>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grpSp>
        <p:nvGrpSpPr>
          <p:cNvPr id="34" name="グループ化 33">
            <a:extLst>
              <a:ext uri="{FF2B5EF4-FFF2-40B4-BE49-F238E27FC236}">
                <a16:creationId xmlns:a16="http://schemas.microsoft.com/office/drawing/2014/main" xmlns=""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xmlns=""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xmlns=""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xmlns=""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xmlns=""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xmlns=""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xmlns=""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xmlns=""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xmlns=""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xmlns=""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xmlns=""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xmlns=""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xmlns=""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xmlns=""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xmlns=""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xmlns=""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xmlns=""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xmlns=""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xmlns=""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xmlns=""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xmlns=""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xmlns=""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xmlns=""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xmlns=""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xmlns=""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xmlns=""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xmlns=""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xmlns=""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84</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xmlns=""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xmlns=""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87</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xmlns=""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5989</TotalTime>
  <Words>3772</Words>
  <Application>Microsoft Office PowerPoint</Application>
  <PresentationFormat>画面に合わせる (4:3)</PresentationFormat>
  <Paragraphs>931</Paragraphs>
  <Slides>87</Slides>
  <Notes>28</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87</vt:i4>
      </vt:variant>
    </vt:vector>
  </HeadingPairs>
  <TitlesOfParts>
    <vt:vector size="93"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既存のアルゴリズム</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今回の内容</vt:lpstr>
      <vt:lpstr>モンテカルロ法　とは</vt:lpstr>
      <vt:lpstr>アルゴリズムの改良案</vt:lpstr>
      <vt:lpstr>ルーレット選択</vt:lpstr>
      <vt:lpstr>今回の実験</vt:lpstr>
      <vt:lpstr>実験結果</vt:lpstr>
      <vt:lpstr>考察</vt:lpstr>
      <vt:lpstr>ルーレット選択のデメリット</vt:lpstr>
      <vt:lpstr>今回の実験</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追加ルールの動機</vt:lpstr>
      <vt:lpstr>追加ルールの動機</vt:lpstr>
      <vt:lpstr>追加ルールの動機</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363</cp:revision>
  <cp:lastPrinted>2018-12-10T00:18:31Z</cp:lastPrinted>
  <dcterms:created xsi:type="dcterms:W3CDTF">2018-10-26T05:41:54Z</dcterms:created>
  <dcterms:modified xsi:type="dcterms:W3CDTF">2019-06-24T07:34:20Z</dcterms:modified>
</cp:coreProperties>
</file>