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631" r:id="rId10"/>
    <p:sldId id="426" r:id="rId11"/>
    <p:sldId id="588" r:id="rId12"/>
    <p:sldId id="585" r:id="rId13"/>
    <p:sldId id="458" r:id="rId14"/>
    <p:sldId id="437" r:id="rId15"/>
    <p:sldId id="570" r:id="rId16"/>
    <p:sldId id="592" r:id="rId17"/>
    <p:sldId id="632" r:id="rId18"/>
    <p:sldId id="633" r:id="rId19"/>
    <p:sldId id="595" r:id="rId20"/>
    <p:sldId id="596" r:id="rId21"/>
    <p:sldId id="630" r:id="rId22"/>
    <p:sldId id="590" r:id="rId23"/>
    <p:sldId id="597" r:id="rId24"/>
    <p:sldId id="610" r:id="rId25"/>
    <p:sldId id="599" r:id="rId26"/>
    <p:sldId id="600" r:id="rId27"/>
    <p:sldId id="601" r:id="rId28"/>
    <p:sldId id="604" r:id="rId29"/>
    <p:sldId id="605" r:id="rId30"/>
    <p:sldId id="606" r:id="rId31"/>
    <p:sldId id="646" r:id="rId32"/>
    <p:sldId id="607" r:id="rId33"/>
    <p:sldId id="608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22" r:id="rId42"/>
    <p:sldId id="624" r:id="rId43"/>
    <p:sldId id="625" r:id="rId44"/>
    <p:sldId id="626" r:id="rId45"/>
    <p:sldId id="647" r:id="rId46"/>
    <p:sldId id="627" r:id="rId47"/>
    <p:sldId id="628" r:id="rId48"/>
    <p:sldId id="629" r:id="rId49"/>
    <p:sldId id="591" r:id="rId50"/>
    <p:sldId id="618" r:id="rId51"/>
    <p:sldId id="645" r:id="rId52"/>
    <p:sldId id="621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3" r:id="rId61"/>
    <p:sldId id="620" r:id="rId62"/>
    <p:sldId id="563" r:id="rId63"/>
    <p:sldId id="584" r:id="rId64"/>
    <p:sldId id="258" r:id="rId65"/>
    <p:sldId id="586" r:id="rId66"/>
    <p:sldId id="587" r:id="rId67"/>
    <p:sldId id="562" r:id="rId68"/>
    <p:sldId id="593" r:id="rId69"/>
    <p:sldId id="594" r:id="rId70"/>
    <p:sldId id="623" r:id="rId71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2" d="100"/>
          <a:sy n="72" d="100"/>
        </p:scale>
        <p:origin x="128" y="88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52.png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2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8905692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8905692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3933825"/>
            <a:ext cx="7543801" cy="480131"/>
          </a:xfrm>
        </p:spPr>
        <p:txBody>
          <a:bodyPr/>
          <a:lstStyle/>
          <a:p>
            <a:r>
              <a:rPr lang="en-US" altLang="ja-JP" dirty="0"/>
              <a:t>[</a:t>
            </a:r>
            <a:r>
              <a:rPr lang="en-US" altLang="ja-JP" b="1" dirty="0"/>
              <a:t>FW12</a:t>
            </a:r>
            <a:r>
              <a:rPr lang="en-US" altLang="ja-JP" dirty="0"/>
              <a:t>]</a:t>
            </a:r>
            <a:r>
              <a:rPr lang="ja-JP" altLang="en-US" dirty="0"/>
              <a:t>では</a:t>
            </a:r>
            <a:r>
              <a:rPr kumimoji="1" lang="ja-JP" altLang="en-US" dirty="0"/>
              <a:t>ゲームが終わることを保証するため，</a:t>
            </a:r>
            <a:endParaRPr kumimoji="1" lang="en-US" altLang="ja-JP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2371" y="4775209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領地を増やせる色がある場合には，</a:t>
            </a:r>
            <a:endParaRPr lang="en-US" altLang="ja-JP" sz="2800" dirty="0"/>
          </a:p>
          <a:p>
            <a:r>
              <a:rPr lang="ja-JP" altLang="en-US" sz="2800" dirty="0"/>
              <a:t>領地を増やさない色を宣言することができない</a:t>
            </a:r>
            <a:endParaRPr kumimoji="1" lang="ja-JP" altLang="en-US" sz="2800" dirty="0"/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>
          <a:xfrm>
            <a:off x="822959" y="6001164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という制限のもと研究されてきた．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制限付きで研究されてきた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480131"/>
          </a:xfrm>
        </p:spPr>
        <p:txBody>
          <a:bodyPr/>
          <a:lstStyle/>
          <a:p>
            <a:r>
              <a:rPr kumimoji="1" lang="ja-JP" altLang="en-US" dirty="0"/>
              <a:t>ゲームが終わることを保証するため，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371" y="1600199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領地を増やせる色がある場合には，</a:t>
            </a:r>
            <a:endParaRPr lang="en-US" altLang="ja-JP" sz="2800" dirty="0"/>
          </a:p>
          <a:p>
            <a:r>
              <a:rPr lang="ja-JP" altLang="en-US" sz="2800" dirty="0"/>
              <a:t>領地を増やさない色を宣言することができない</a:t>
            </a:r>
            <a:endParaRPr kumimoji="1" lang="ja-JP" altLang="en-US" sz="28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22959" y="2826154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という制限のもと研究されてきた．</a:t>
            </a: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71215" y="4758481"/>
            <a:ext cx="1799344" cy="1806226"/>
            <a:chOff x="5412178" y="3159000"/>
            <a:chExt cx="3014130" cy="3009376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25" idx="6"/>
              <a:endCxn id="44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24" idx="6"/>
              <a:endCxn id="43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23" idx="6"/>
              <a:endCxn id="42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21" idx="6"/>
              <a:endCxn id="40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26" idx="4"/>
              <a:endCxn id="30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3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4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5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6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7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8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9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0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1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2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3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4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71" name="円/楕円 70"/>
          <p:cNvSpPr/>
          <p:nvPr/>
        </p:nvSpPr>
        <p:spPr>
          <a:xfrm>
            <a:off x="815562" y="4696047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683377" y="6176771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7" y="6176771"/>
                <a:ext cx="57629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/楕円 72"/>
          <p:cNvSpPr/>
          <p:nvPr/>
        </p:nvSpPr>
        <p:spPr>
          <a:xfrm>
            <a:off x="2364558" y="625322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27702" y="4561731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2" y="4561731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角丸四角形吹き出し 75"/>
          <p:cNvSpPr/>
          <p:nvPr/>
        </p:nvSpPr>
        <p:spPr>
          <a:xfrm>
            <a:off x="3955774" y="4834420"/>
            <a:ext cx="3130826" cy="877979"/>
          </a:xfrm>
          <a:prstGeom prst="wedgeRoundRectCallout">
            <a:avLst>
              <a:gd name="adj1" fmla="val -138294"/>
              <a:gd name="adj2" fmla="val -3598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/>
              <a:t>先手は</a:t>
            </a:r>
            <a:r>
              <a:rPr lang="ja-JP" altLang="en-US" sz="2800" dirty="0">
                <a:solidFill>
                  <a:srgbClr val="0070C0"/>
                </a:solidFill>
              </a:rPr>
              <a:t>青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0B050"/>
                </a:solidFill>
              </a:rPr>
              <a:t>緑</a:t>
            </a:r>
            <a:r>
              <a:rPr lang="ja-JP" altLang="en-US" sz="2800" dirty="0"/>
              <a:t>しか宣言できない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041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34118" y="3842055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525655" y="1927598"/>
            <a:ext cx="6092686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制限付きでの困難性の証明</a:t>
            </a:r>
            <a:r>
              <a:rPr lang="en-US" altLang="ja-JP" sz="3200" dirty="0"/>
              <a:t>(FW12)</a:t>
            </a:r>
          </a:p>
        </p:txBody>
      </p:sp>
      <p:sp>
        <p:nvSpPr>
          <p:cNvPr id="8" name="下矢印 7"/>
          <p:cNvSpPr/>
          <p:nvPr/>
        </p:nvSpPr>
        <p:spPr>
          <a:xfrm>
            <a:off x="3188636" y="2803095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拡張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2170110" y="3933825"/>
            <a:ext cx="4803777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制限</a:t>
            </a:r>
            <a:r>
              <a:rPr lang="ja-JP" altLang="en-US" sz="3200" dirty="0">
                <a:solidFill>
                  <a:srgbClr val="FF0000"/>
                </a:solidFill>
              </a:rPr>
              <a:t>なし</a:t>
            </a:r>
            <a:r>
              <a:rPr lang="ja-JP" altLang="en-US" sz="3200" dirty="0"/>
              <a:t>での困難性の証明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/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286674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17177666-C9A7-40F3-8083-3856488CDC04}"/>
              </a:ext>
            </a:extLst>
          </p:cNvPr>
          <p:cNvSpPr/>
          <p:nvPr/>
        </p:nvSpPr>
        <p:spPr>
          <a:xfrm>
            <a:off x="1481966" y="903743"/>
            <a:ext cx="602109" cy="1064215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53CB421-5F06-4AF3-B73D-2042A94207CB}"/>
              </a:ext>
            </a:extLst>
          </p:cNvPr>
          <p:cNvSpPr/>
          <p:nvPr/>
        </p:nvSpPr>
        <p:spPr>
          <a:xfrm>
            <a:off x="1223446" y="1967958"/>
            <a:ext cx="355346" cy="309546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左中かっこ 131">
            <a:extLst>
              <a:ext uri="{FF2B5EF4-FFF2-40B4-BE49-F238E27FC236}">
                <a16:creationId xmlns:a16="http://schemas.microsoft.com/office/drawing/2014/main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17177666-C9A7-40F3-8083-3856488CDC04}"/>
              </a:ext>
            </a:extLst>
          </p:cNvPr>
          <p:cNvSpPr/>
          <p:nvPr/>
        </p:nvSpPr>
        <p:spPr>
          <a:xfrm>
            <a:off x="667313" y="3023630"/>
            <a:ext cx="2623657" cy="2612592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53CB421-5F06-4AF3-B73D-2042A94207CB}"/>
              </a:ext>
            </a:extLst>
          </p:cNvPr>
          <p:cNvSpPr/>
          <p:nvPr/>
        </p:nvSpPr>
        <p:spPr>
          <a:xfrm>
            <a:off x="5249060" y="2782799"/>
            <a:ext cx="2678993" cy="3081287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であるときの直並列グラフのインスタンスの例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8626882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6CA1402-E3C1-4799-AB36-A481192829D6}"/>
                  </a:ext>
                </a:extLst>
              </p:cNvPr>
              <p:cNvSpPr txBox="1"/>
              <p:nvPr/>
            </p:nvSpPr>
            <p:spPr>
              <a:xfrm>
                <a:off x="3641437" y="5988952"/>
                <a:ext cx="1413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6CA1402-E3C1-4799-AB36-A4811928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37" y="5988952"/>
                <a:ext cx="14134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左中かっこ 151">
            <a:extLst>
              <a:ext uri="{FF2B5EF4-FFF2-40B4-BE49-F238E27FC236}">
                <a16:creationId xmlns:a16="http://schemas.microsoft.com/office/drawing/2014/main" id="{9DF2F468-0254-4D6C-B8A0-69B3DC2EDE99}"/>
              </a:ext>
            </a:extLst>
          </p:cNvPr>
          <p:cNvSpPr/>
          <p:nvPr/>
        </p:nvSpPr>
        <p:spPr>
          <a:xfrm rot="5400000" flipH="1" flipV="1">
            <a:off x="4210904" y="5523523"/>
            <a:ext cx="274484" cy="468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48468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286674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17177666-C9A7-40F3-8083-3856488CDC04}"/>
              </a:ext>
            </a:extLst>
          </p:cNvPr>
          <p:cNvSpPr/>
          <p:nvPr/>
        </p:nvSpPr>
        <p:spPr>
          <a:xfrm>
            <a:off x="1481966" y="903743"/>
            <a:ext cx="602109" cy="1064215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53CB421-5F06-4AF3-B73D-2042A94207CB}"/>
              </a:ext>
            </a:extLst>
          </p:cNvPr>
          <p:cNvSpPr/>
          <p:nvPr/>
        </p:nvSpPr>
        <p:spPr>
          <a:xfrm>
            <a:off x="1223446" y="1967958"/>
            <a:ext cx="355346" cy="309546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左中かっこ 131">
            <a:extLst>
              <a:ext uri="{FF2B5EF4-FFF2-40B4-BE49-F238E27FC236}">
                <a16:creationId xmlns:a16="http://schemas.microsoft.com/office/drawing/2014/main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17177666-C9A7-40F3-8083-3856488CDC04}"/>
              </a:ext>
            </a:extLst>
          </p:cNvPr>
          <p:cNvSpPr/>
          <p:nvPr/>
        </p:nvSpPr>
        <p:spPr>
          <a:xfrm>
            <a:off x="667313" y="3023630"/>
            <a:ext cx="2623657" cy="2612592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24C8A797-B4EC-496C-85B8-CF6835337C14}"/>
              </a:ext>
            </a:extLst>
          </p:cNvPr>
          <p:cNvGrpSpPr/>
          <p:nvPr/>
        </p:nvGrpSpPr>
        <p:grpSpPr>
          <a:xfrm>
            <a:off x="2262441" y="883627"/>
            <a:ext cx="2470651" cy="1079165"/>
            <a:chOff x="2770464" y="936098"/>
            <a:chExt cx="2470651" cy="1079165"/>
          </a:xfrm>
        </p:grpSpPr>
        <p:sp>
          <p:nvSpPr>
            <p:cNvPr id="155" name="円/楕円 306">
              <a:extLst>
                <a:ext uri="{FF2B5EF4-FFF2-40B4-BE49-F238E27FC236}">
                  <a16:creationId xmlns:a16="http://schemas.microsoft.com/office/drawing/2014/main" id="{C8F0EE43-09B2-4B12-9800-D9BA254722FC}"/>
                </a:ext>
              </a:extLst>
            </p:cNvPr>
            <p:cNvSpPr/>
            <p:nvPr/>
          </p:nvSpPr>
          <p:spPr>
            <a:xfrm>
              <a:off x="4953115" y="93609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56" name="円/楕円 330">
              <a:extLst>
                <a:ext uri="{FF2B5EF4-FFF2-40B4-BE49-F238E27FC236}">
                  <a16:creationId xmlns:a16="http://schemas.microsoft.com/office/drawing/2014/main" id="{8BD11B67-6618-499B-A50E-38C9011F9BCB}"/>
                </a:ext>
              </a:extLst>
            </p:cNvPr>
            <p:cNvSpPr/>
            <p:nvPr/>
          </p:nvSpPr>
          <p:spPr>
            <a:xfrm>
              <a:off x="3705542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7" name="円/楕円 331">
              <a:extLst>
                <a:ext uri="{FF2B5EF4-FFF2-40B4-BE49-F238E27FC236}">
                  <a16:creationId xmlns:a16="http://schemas.microsoft.com/office/drawing/2014/main" id="{21DB619F-AC97-48FA-8E26-FB77919A74B9}"/>
                </a:ext>
              </a:extLst>
            </p:cNvPr>
            <p:cNvSpPr/>
            <p:nvPr/>
          </p:nvSpPr>
          <p:spPr>
            <a:xfrm>
              <a:off x="4327964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77A1D4D8-9812-497A-9016-D59BCA3FCB47}"/>
                </a:ext>
              </a:extLst>
            </p:cNvPr>
            <p:cNvCxnSpPr/>
            <p:nvPr/>
          </p:nvCxnSpPr>
          <p:spPr>
            <a:xfrm flipV="1">
              <a:off x="2770464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円/楕円 337">
              <a:extLst>
                <a:ext uri="{FF2B5EF4-FFF2-40B4-BE49-F238E27FC236}">
                  <a16:creationId xmlns:a16="http://schemas.microsoft.com/office/drawing/2014/main" id="{3A8F5421-2607-4CE5-B007-1EB2A0C3FF7D}"/>
                </a:ext>
              </a:extLst>
            </p:cNvPr>
            <p:cNvSpPr/>
            <p:nvPr/>
          </p:nvSpPr>
          <p:spPr>
            <a:xfrm>
              <a:off x="4953115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円/楕円 338">
              <a:extLst>
                <a:ext uri="{FF2B5EF4-FFF2-40B4-BE49-F238E27FC236}">
                  <a16:creationId xmlns:a16="http://schemas.microsoft.com/office/drawing/2014/main" id="{2B9358A9-64B4-49B1-8C53-39B095D0944E}"/>
                </a:ext>
              </a:extLst>
            </p:cNvPr>
            <p:cNvSpPr/>
            <p:nvPr/>
          </p:nvSpPr>
          <p:spPr>
            <a:xfrm>
              <a:off x="3705542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円/楕円 339">
              <a:extLst>
                <a:ext uri="{FF2B5EF4-FFF2-40B4-BE49-F238E27FC236}">
                  <a16:creationId xmlns:a16="http://schemas.microsoft.com/office/drawing/2014/main" id="{AFB97AD3-812F-49E1-9FD2-D5D541E90A4C}"/>
                </a:ext>
              </a:extLst>
            </p:cNvPr>
            <p:cNvSpPr/>
            <p:nvPr/>
          </p:nvSpPr>
          <p:spPr>
            <a:xfrm>
              <a:off x="4327964" y="133630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:a16="http://schemas.microsoft.com/office/drawing/2014/main" id="{DF44C3E2-F80C-48D8-83C8-3504E4E7D4C4}"/>
                </a:ext>
              </a:extLst>
            </p:cNvPr>
            <p:cNvCxnSpPr/>
            <p:nvPr/>
          </p:nvCxnSpPr>
          <p:spPr>
            <a:xfrm flipV="1">
              <a:off x="2770464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円/楕円 342">
              <a:extLst>
                <a:ext uri="{FF2B5EF4-FFF2-40B4-BE49-F238E27FC236}">
                  <a16:creationId xmlns:a16="http://schemas.microsoft.com/office/drawing/2014/main" id="{AF44BEB5-0A3E-46BB-AF1A-0853571F385E}"/>
                </a:ext>
              </a:extLst>
            </p:cNvPr>
            <p:cNvSpPr/>
            <p:nvPr/>
          </p:nvSpPr>
          <p:spPr>
            <a:xfrm>
              <a:off x="4953115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0" name="円/楕円 343">
              <a:extLst>
                <a:ext uri="{FF2B5EF4-FFF2-40B4-BE49-F238E27FC236}">
                  <a16:creationId xmlns:a16="http://schemas.microsoft.com/office/drawing/2014/main" id="{C1910012-D9A6-44C4-B3EE-9C1F89EDD800}"/>
                </a:ext>
              </a:extLst>
            </p:cNvPr>
            <p:cNvSpPr/>
            <p:nvPr/>
          </p:nvSpPr>
          <p:spPr>
            <a:xfrm>
              <a:off x="3705542" y="17272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1" name="円/楕円 344">
              <a:extLst>
                <a:ext uri="{FF2B5EF4-FFF2-40B4-BE49-F238E27FC236}">
                  <a16:creationId xmlns:a16="http://schemas.microsoft.com/office/drawing/2014/main" id="{06848AAF-5038-4A81-A8DF-7CF437CD1154}"/>
                </a:ext>
              </a:extLst>
            </p:cNvPr>
            <p:cNvSpPr/>
            <p:nvPr/>
          </p:nvSpPr>
          <p:spPr>
            <a:xfrm>
              <a:off x="4327964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2240E4EC-118B-4319-9B3E-7F590C181722}"/>
                </a:ext>
              </a:extLst>
            </p:cNvPr>
            <p:cNvCxnSpPr/>
            <p:nvPr/>
          </p:nvCxnSpPr>
          <p:spPr>
            <a:xfrm flipV="1">
              <a:off x="2770464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D83F0E09-9A87-4664-9B7A-19060B84DAFD}"/>
              </a:ext>
            </a:extLst>
          </p:cNvPr>
          <p:cNvGrpSpPr/>
          <p:nvPr/>
        </p:nvGrpSpPr>
        <p:grpSpPr>
          <a:xfrm>
            <a:off x="5211090" y="884246"/>
            <a:ext cx="2544332" cy="1081251"/>
            <a:chOff x="5719113" y="936717"/>
            <a:chExt cx="2544332" cy="1081251"/>
          </a:xfrm>
        </p:grpSpPr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A7EC1996-2A90-4C12-B586-5947A6C0C3A5}"/>
                </a:ext>
              </a:extLst>
            </p:cNvPr>
            <p:cNvCxnSpPr/>
            <p:nvPr/>
          </p:nvCxnSpPr>
          <p:spPr>
            <a:xfrm>
              <a:off x="6671150" y="108071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円/楕円 375">
              <a:extLst>
                <a:ext uri="{FF2B5EF4-FFF2-40B4-BE49-F238E27FC236}">
                  <a16:creationId xmlns:a16="http://schemas.microsoft.com/office/drawing/2014/main" id="{AF84FCCD-82D4-4CA4-9350-C547E68B4B3E}"/>
                </a:ext>
              </a:extLst>
            </p:cNvPr>
            <p:cNvSpPr/>
            <p:nvPr/>
          </p:nvSpPr>
          <p:spPr>
            <a:xfrm>
              <a:off x="7629606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6" name="円/楕円 376">
              <a:extLst>
                <a:ext uri="{FF2B5EF4-FFF2-40B4-BE49-F238E27FC236}">
                  <a16:creationId xmlns:a16="http://schemas.microsoft.com/office/drawing/2014/main" id="{DB51BA6F-920F-41F8-87D6-B377507FE0E4}"/>
                </a:ext>
              </a:extLst>
            </p:cNvPr>
            <p:cNvSpPr/>
            <p:nvPr/>
          </p:nvSpPr>
          <p:spPr>
            <a:xfrm>
              <a:off x="7942740" y="936717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7" name="円/楕円 377">
              <a:extLst>
                <a:ext uri="{FF2B5EF4-FFF2-40B4-BE49-F238E27FC236}">
                  <a16:creationId xmlns:a16="http://schemas.microsoft.com/office/drawing/2014/main" id="{5E0D9844-16A0-4F89-B6E8-F783CD16EA42}"/>
                </a:ext>
              </a:extLst>
            </p:cNvPr>
            <p:cNvSpPr/>
            <p:nvPr/>
          </p:nvSpPr>
          <p:spPr>
            <a:xfrm>
              <a:off x="7008301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8" name="円/楕円 378">
              <a:extLst>
                <a:ext uri="{FF2B5EF4-FFF2-40B4-BE49-F238E27FC236}">
                  <a16:creationId xmlns:a16="http://schemas.microsoft.com/office/drawing/2014/main" id="{67311BF1-68F2-49AA-A93C-BDDB1A8ECB69}"/>
                </a:ext>
              </a:extLst>
            </p:cNvPr>
            <p:cNvSpPr/>
            <p:nvPr/>
          </p:nvSpPr>
          <p:spPr>
            <a:xfrm>
              <a:off x="6695167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9" name="円/楕円 380">
              <a:extLst>
                <a:ext uri="{FF2B5EF4-FFF2-40B4-BE49-F238E27FC236}">
                  <a16:creationId xmlns:a16="http://schemas.microsoft.com/office/drawing/2014/main" id="{B4D38294-7657-43D8-AC54-55B509DC611B}"/>
                </a:ext>
              </a:extLst>
            </p:cNvPr>
            <p:cNvSpPr/>
            <p:nvPr/>
          </p:nvSpPr>
          <p:spPr>
            <a:xfrm>
              <a:off x="7317589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9AE8585-2196-444B-AA1D-F0115C560011}"/>
                </a:ext>
              </a:extLst>
            </p:cNvPr>
            <p:cNvCxnSpPr/>
            <p:nvPr/>
          </p:nvCxnSpPr>
          <p:spPr>
            <a:xfrm flipV="1">
              <a:off x="5719113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4C0E6215-AF1A-4041-A9F3-4ACDD5BBA153}"/>
                </a:ext>
              </a:extLst>
            </p:cNvPr>
            <p:cNvCxnSpPr/>
            <p:nvPr/>
          </p:nvCxnSpPr>
          <p:spPr>
            <a:xfrm flipV="1">
              <a:off x="5719113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矢印コネクタ 221">
              <a:extLst>
                <a:ext uri="{FF2B5EF4-FFF2-40B4-BE49-F238E27FC236}">
                  <a16:creationId xmlns:a16="http://schemas.microsoft.com/office/drawing/2014/main" id="{313B261D-23C1-4E81-B1B9-5C23497B129C}"/>
                </a:ext>
              </a:extLst>
            </p:cNvPr>
            <p:cNvCxnSpPr/>
            <p:nvPr/>
          </p:nvCxnSpPr>
          <p:spPr>
            <a:xfrm flipV="1">
              <a:off x="5719113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C8739B43-AAB1-4D30-9AC2-16F6FA514BE6}"/>
                </a:ext>
              </a:extLst>
            </p:cNvPr>
            <p:cNvCxnSpPr/>
            <p:nvPr/>
          </p:nvCxnSpPr>
          <p:spPr>
            <a:xfrm>
              <a:off x="6671150" y="148193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円/楕円 389">
              <a:extLst>
                <a:ext uri="{FF2B5EF4-FFF2-40B4-BE49-F238E27FC236}">
                  <a16:creationId xmlns:a16="http://schemas.microsoft.com/office/drawing/2014/main" id="{93CF1093-7874-45C3-8B4E-D2E366DAA250}"/>
                </a:ext>
              </a:extLst>
            </p:cNvPr>
            <p:cNvSpPr/>
            <p:nvPr/>
          </p:nvSpPr>
          <p:spPr>
            <a:xfrm>
              <a:off x="7629606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円/楕円 390">
              <a:extLst>
                <a:ext uri="{FF2B5EF4-FFF2-40B4-BE49-F238E27FC236}">
                  <a16:creationId xmlns:a16="http://schemas.microsoft.com/office/drawing/2014/main" id="{974AC923-7A17-4343-A70F-AC28F4DA658C}"/>
                </a:ext>
              </a:extLst>
            </p:cNvPr>
            <p:cNvSpPr/>
            <p:nvPr/>
          </p:nvSpPr>
          <p:spPr>
            <a:xfrm>
              <a:off x="7942740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6" name="円/楕円 409">
              <a:extLst>
                <a:ext uri="{FF2B5EF4-FFF2-40B4-BE49-F238E27FC236}">
                  <a16:creationId xmlns:a16="http://schemas.microsoft.com/office/drawing/2014/main" id="{5B7EEBB6-6875-4138-A5F4-BA2AE5834778}"/>
                </a:ext>
              </a:extLst>
            </p:cNvPr>
            <p:cNvSpPr/>
            <p:nvPr/>
          </p:nvSpPr>
          <p:spPr>
            <a:xfrm>
              <a:off x="7008301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7" name="円/楕円 410">
              <a:extLst>
                <a:ext uri="{FF2B5EF4-FFF2-40B4-BE49-F238E27FC236}">
                  <a16:creationId xmlns:a16="http://schemas.microsoft.com/office/drawing/2014/main" id="{8BBBDE16-6093-466E-9EF8-5C13B91367E1}"/>
                </a:ext>
              </a:extLst>
            </p:cNvPr>
            <p:cNvSpPr/>
            <p:nvPr/>
          </p:nvSpPr>
          <p:spPr>
            <a:xfrm>
              <a:off x="6695167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円/楕円 417">
              <a:extLst>
                <a:ext uri="{FF2B5EF4-FFF2-40B4-BE49-F238E27FC236}">
                  <a16:creationId xmlns:a16="http://schemas.microsoft.com/office/drawing/2014/main" id="{0D427E54-817A-4F23-A52B-374CC062C4A2}"/>
                </a:ext>
              </a:extLst>
            </p:cNvPr>
            <p:cNvSpPr/>
            <p:nvPr/>
          </p:nvSpPr>
          <p:spPr>
            <a:xfrm>
              <a:off x="7317589" y="133793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57A6D6D-0B6F-4C75-8A98-E2297DFA8866}"/>
                </a:ext>
              </a:extLst>
            </p:cNvPr>
            <p:cNvCxnSpPr/>
            <p:nvPr/>
          </p:nvCxnSpPr>
          <p:spPr>
            <a:xfrm>
              <a:off x="6671150" y="187396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円/楕円 424">
              <a:extLst>
                <a:ext uri="{FF2B5EF4-FFF2-40B4-BE49-F238E27FC236}">
                  <a16:creationId xmlns:a16="http://schemas.microsoft.com/office/drawing/2014/main" id="{8E41E9EA-7C8F-4A0D-B43B-CE46FD2E5E94}"/>
                </a:ext>
              </a:extLst>
            </p:cNvPr>
            <p:cNvSpPr/>
            <p:nvPr/>
          </p:nvSpPr>
          <p:spPr>
            <a:xfrm>
              <a:off x="7629606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円/楕円 425">
              <a:extLst>
                <a:ext uri="{FF2B5EF4-FFF2-40B4-BE49-F238E27FC236}">
                  <a16:creationId xmlns:a16="http://schemas.microsoft.com/office/drawing/2014/main" id="{1FAD4A13-3817-4586-AC82-22D5F51E4E78}"/>
                </a:ext>
              </a:extLst>
            </p:cNvPr>
            <p:cNvSpPr/>
            <p:nvPr/>
          </p:nvSpPr>
          <p:spPr>
            <a:xfrm>
              <a:off x="7942740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2" name="円/楕円 426">
              <a:extLst>
                <a:ext uri="{FF2B5EF4-FFF2-40B4-BE49-F238E27FC236}">
                  <a16:creationId xmlns:a16="http://schemas.microsoft.com/office/drawing/2014/main" id="{6B97A2CF-EDD1-49ED-822A-3F20BDC86637}"/>
                </a:ext>
              </a:extLst>
            </p:cNvPr>
            <p:cNvSpPr/>
            <p:nvPr/>
          </p:nvSpPr>
          <p:spPr>
            <a:xfrm>
              <a:off x="7008301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3" name="円/楕円 427">
              <a:extLst>
                <a:ext uri="{FF2B5EF4-FFF2-40B4-BE49-F238E27FC236}">
                  <a16:creationId xmlns:a16="http://schemas.microsoft.com/office/drawing/2014/main" id="{79A92F77-2B1E-4412-B297-A28F8F86509D}"/>
                </a:ext>
              </a:extLst>
            </p:cNvPr>
            <p:cNvSpPr/>
            <p:nvPr/>
          </p:nvSpPr>
          <p:spPr>
            <a:xfrm>
              <a:off x="6695167" y="1729968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5" name="円/楕円 428">
              <a:extLst>
                <a:ext uri="{FF2B5EF4-FFF2-40B4-BE49-F238E27FC236}">
                  <a16:creationId xmlns:a16="http://schemas.microsoft.com/office/drawing/2014/main" id="{F6316F73-A7E0-4F04-8D22-0B70933D905E}"/>
                </a:ext>
              </a:extLst>
            </p:cNvPr>
            <p:cNvSpPr/>
            <p:nvPr/>
          </p:nvSpPr>
          <p:spPr>
            <a:xfrm>
              <a:off x="7317589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/>
              <p:cNvSpPr txBox="1"/>
              <p:nvPr/>
            </p:nvSpPr>
            <p:spPr>
              <a:xfrm>
                <a:off x="4934158" y="3159398"/>
                <a:ext cx="414966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長さ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以下の</a:t>
                </a:r>
                <a:r>
                  <a:rPr kumimoji="1" lang="ja-JP" altLang="en-US" sz="2800" dirty="0" err="1"/>
                  <a:t>共通</a:t>
                </a:r>
                <a:r>
                  <a:rPr kumimoji="1" lang="ja-JP" altLang="en-US" sz="2800" dirty="0"/>
                  <a:t>上位列を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知っていると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手までに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全ての頂点を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自分の領地にできる．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6" name="テキスト ボックス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58" y="3159398"/>
                <a:ext cx="4149662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2937" t="-3523" r="-1468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53CB421-5F06-4AF3-B73D-2042A94207CB}"/>
              </a:ext>
            </a:extLst>
          </p:cNvPr>
          <p:cNvSpPr/>
          <p:nvPr/>
        </p:nvSpPr>
        <p:spPr>
          <a:xfrm>
            <a:off x="5249060" y="2782799"/>
            <a:ext cx="2678993" cy="3081287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/楕円 152"/>
          <p:cNvSpPr/>
          <p:nvPr/>
        </p:nvSpPr>
        <p:spPr>
          <a:xfrm>
            <a:off x="8626882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86E728F6-31EF-48AD-BBD0-FAF68FF145B2}"/>
              </a:ext>
            </a:extLst>
          </p:cNvPr>
          <p:cNvCxnSpPr/>
          <p:nvPr/>
        </p:nvCxnSpPr>
        <p:spPr>
          <a:xfrm flipV="1">
            <a:off x="5208119" y="1362081"/>
            <a:ext cx="679869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2" name="グループ化 151"/>
          <p:cNvGrpSpPr/>
          <p:nvPr/>
        </p:nvGrpSpPr>
        <p:grpSpPr>
          <a:xfrm>
            <a:off x="2455453" y="1899796"/>
            <a:ext cx="2611052" cy="732526"/>
            <a:chOff x="3463945" y="1870890"/>
            <a:chExt cx="2172228" cy="732526"/>
          </a:xfrm>
        </p:grpSpPr>
        <p:sp>
          <p:nvSpPr>
            <p:cNvPr id="155" name="左中かっこ 154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518" name="テキスト ボックス 5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円/楕円 156"/>
          <p:cNvSpPr/>
          <p:nvPr/>
        </p:nvSpPr>
        <p:spPr>
          <a:xfrm>
            <a:off x="4778505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8" name="円/楕円 157"/>
          <p:cNvSpPr/>
          <p:nvPr/>
        </p:nvSpPr>
        <p:spPr>
          <a:xfrm>
            <a:off x="4778505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9" name="円/楕円 158"/>
          <p:cNvSpPr/>
          <p:nvPr/>
        </p:nvSpPr>
        <p:spPr>
          <a:xfrm>
            <a:off x="4003788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円/楕円 159"/>
          <p:cNvSpPr/>
          <p:nvPr/>
        </p:nvSpPr>
        <p:spPr>
          <a:xfrm>
            <a:off x="4003788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1" name="円/楕円 160"/>
          <p:cNvSpPr/>
          <p:nvPr/>
        </p:nvSpPr>
        <p:spPr>
          <a:xfrm>
            <a:off x="3234000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5" name="円/楕円 184"/>
          <p:cNvSpPr/>
          <p:nvPr/>
        </p:nvSpPr>
        <p:spPr>
          <a:xfrm>
            <a:off x="3234000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6" name="円/楕円 185"/>
          <p:cNvSpPr/>
          <p:nvPr/>
        </p:nvSpPr>
        <p:spPr>
          <a:xfrm>
            <a:off x="2459283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0" name="円/楕円 209"/>
          <p:cNvSpPr/>
          <p:nvPr/>
        </p:nvSpPr>
        <p:spPr>
          <a:xfrm>
            <a:off x="2459283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328763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8328763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554046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554046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5" name="円/楕円 214"/>
          <p:cNvSpPr/>
          <p:nvPr/>
        </p:nvSpPr>
        <p:spPr>
          <a:xfrm>
            <a:off x="7938940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6" name="直線コネクタ 215"/>
          <p:cNvCxnSpPr>
            <a:stCxn id="213" idx="5"/>
            <a:endCxn id="215" idx="1"/>
          </p:cNvCxnSpPr>
          <p:nvPr/>
        </p:nvCxnSpPr>
        <p:spPr>
          <a:xfrm>
            <a:off x="7799869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4" idx="7"/>
            <a:endCxn id="215" idx="3"/>
          </p:cNvCxnSpPr>
          <p:nvPr/>
        </p:nvCxnSpPr>
        <p:spPr>
          <a:xfrm flipV="1">
            <a:off x="7799869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3"/>
            <a:endCxn id="215" idx="7"/>
          </p:cNvCxnSpPr>
          <p:nvPr/>
        </p:nvCxnSpPr>
        <p:spPr>
          <a:xfrm flipH="1">
            <a:off x="8184763" y="116634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12" idx="1"/>
            <a:endCxn id="215" idx="5"/>
          </p:cNvCxnSpPr>
          <p:nvPr/>
        </p:nvCxnSpPr>
        <p:spPr>
          <a:xfrm flipH="1" flipV="1">
            <a:off x="8184763" y="144911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円/楕円 219"/>
          <p:cNvSpPr/>
          <p:nvPr/>
        </p:nvSpPr>
        <p:spPr>
          <a:xfrm>
            <a:off x="6784258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784258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2" name="円/楕円 221"/>
          <p:cNvSpPr/>
          <p:nvPr/>
        </p:nvSpPr>
        <p:spPr>
          <a:xfrm>
            <a:off x="7169152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3" name="直線コネクタ 222"/>
          <p:cNvCxnSpPr>
            <a:stCxn id="220" idx="5"/>
            <a:endCxn id="222" idx="1"/>
          </p:cNvCxnSpPr>
          <p:nvPr/>
        </p:nvCxnSpPr>
        <p:spPr>
          <a:xfrm>
            <a:off x="7030081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1" idx="7"/>
            <a:endCxn id="222" idx="3"/>
          </p:cNvCxnSpPr>
          <p:nvPr/>
        </p:nvCxnSpPr>
        <p:spPr>
          <a:xfrm flipV="1">
            <a:off x="7030081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009541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009541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7" name="円/楕円 226"/>
          <p:cNvSpPr/>
          <p:nvPr/>
        </p:nvSpPr>
        <p:spPr>
          <a:xfrm>
            <a:off x="6394435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8" name="直線コネクタ 227"/>
          <p:cNvCxnSpPr>
            <a:stCxn id="225" idx="5"/>
            <a:endCxn id="227" idx="1"/>
          </p:cNvCxnSpPr>
          <p:nvPr/>
        </p:nvCxnSpPr>
        <p:spPr>
          <a:xfrm>
            <a:off x="6255364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26" idx="7"/>
            <a:endCxn id="227" idx="3"/>
          </p:cNvCxnSpPr>
          <p:nvPr/>
        </p:nvCxnSpPr>
        <p:spPr>
          <a:xfrm flipV="1">
            <a:off x="6255364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3"/>
            <a:endCxn id="227" idx="7"/>
          </p:cNvCxnSpPr>
          <p:nvPr/>
        </p:nvCxnSpPr>
        <p:spPr>
          <a:xfrm flipH="1">
            <a:off x="6640258" y="116634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1"/>
            <a:endCxn id="227" idx="5"/>
          </p:cNvCxnSpPr>
          <p:nvPr/>
        </p:nvCxnSpPr>
        <p:spPr>
          <a:xfrm flipH="1" flipV="1">
            <a:off x="6640258" y="144911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2" idx="7"/>
            <a:endCxn id="213" idx="3"/>
          </p:cNvCxnSpPr>
          <p:nvPr/>
        </p:nvCxnSpPr>
        <p:spPr>
          <a:xfrm flipV="1">
            <a:off x="7414975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2" idx="5"/>
            <a:endCxn id="214" idx="1"/>
          </p:cNvCxnSpPr>
          <p:nvPr/>
        </p:nvCxnSpPr>
        <p:spPr>
          <a:xfrm>
            <a:off x="7414975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5" name="グループ化 234"/>
          <p:cNvGrpSpPr/>
          <p:nvPr/>
        </p:nvGrpSpPr>
        <p:grpSpPr>
          <a:xfrm>
            <a:off x="6005711" y="1899796"/>
            <a:ext cx="2611052" cy="732526"/>
            <a:chOff x="3463945" y="1870890"/>
            <a:chExt cx="2172228" cy="732526"/>
          </a:xfrm>
        </p:grpSpPr>
        <p:sp>
          <p:nvSpPr>
            <p:cNvPr id="236" name="左中かっこ 235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テキスト ボックス 237">
                  <a:extLst>
                    <a:ext uri="{FF2B5EF4-FFF2-40B4-BE49-F238E27FC236}">
                      <a16:creationId xmlns:a16="http://schemas.microsoft.com/office/drawing/2014/main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38" name="テキスト ボックス 23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/>
              <p:cNvSpPr txBox="1"/>
              <p:nvPr/>
            </p:nvSpPr>
            <p:spPr>
              <a:xfrm>
                <a:off x="424962" y="3168966"/>
                <a:ext cx="349326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黒か白，</a:t>
                </a:r>
                <a:r>
                  <a:rPr kumimoji="1" lang="ja-JP" altLang="en-US" sz="2800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sz="2800" dirty="0"/>
                  <a:t>の順番で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色を宣言すると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手で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一番左の頂点まで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自分の領地にできる．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9" name="テキスト ボックス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2" y="3168966"/>
                <a:ext cx="3493264" cy="2246769"/>
              </a:xfrm>
              <a:prstGeom prst="rect">
                <a:avLst/>
              </a:prstGeom>
              <a:blipFill rotWithShape="0">
                <a:blip r:embed="rId12"/>
                <a:stretch>
                  <a:fillRect l="-3665" t="-3804" r="-2094" b="-5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コンテンツ プレースホルダー 2">
                <a:extLst>
                  <a:ext uri="{FF2B5EF4-FFF2-40B4-BE49-F238E27FC236}">
                    <a16:creationId xmlns:a16="http://schemas.microsoft.com/office/drawing/2014/main" id="{2089C84C-7829-42B7-9AFC-B1F7C457F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134" name="コンテンツ プレースホルダー 2">
                <a:extLst>
                  <a:ext uri="{FF2B5EF4-FFF2-40B4-BE49-F238E27FC236}">
                    <a16:creationId xmlns:a16="http://schemas.microsoft.com/office/drawing/2014/main" id="{2089C84C-7829-42B7-9AFC-B1F7C457F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>
                <a:blip r:embed="rId13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F818EF24-211A-4513-BCE1-4A7138F5CA0F}"/>
              </a:ext>
            </a:extLst>
          </p:cNvPr>
          <p:cNvSpPr/>
          <p:nvPr/>
        </p:nvSpPr>
        <p:spPr>
          <a:xfrm>
            <a:off x="1481966" y="903743"/>
            <a:ext cx="602109" cy="1064215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4CAA4F64-CA35-45FA-B683-0BC38ECE7521}"/>
              </a:ext>
            </a:extLst>
          </p:cNvPr>
          <p:cNvSpPr/>
          <p:nvPr/>
        </p:nvSpPr>
        <p:spPr>
          <a:xfrm>
            <a:off x="1223446" y="1967958"/>
            <a:ext cx="355346" cy="309546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2" name="左中かっこ 241">
            <a:extLst>
              <a:ext uri="{FF2B5EF4-FFF2-40B4-BE49-F238E27FC236}">
                <a16:creationId xmlns:a16="http://schemas.microsoft.com/office/drawing/2014/main" id="{E2DB4004-86C4-47B4-885B-0896A4E1880A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1B12AD2-7131-415B-AE5A-796911EE6A1E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1B12AD2-7131-415B-AE5A-796911EE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1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6259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2275875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2275875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1384085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2245654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2245654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4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左中かっこ 131">
            <a:extLst>
              <a:ext uri="{FF2B5EF4-FFF2-40B4-BE49-F238E27FC236}">
                <a16:creationId xmlns:a16="http://schemas.microsoft.com/office/drawing/2014/main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であるときの直並列グラフのインスタンスの例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353125" y="2174788"/>
            <a:ext cx="3251284" cy="1896713"/>
          </a:xfrm>
          <a:prstGeom prst="wedgeRoundRectCallout">
            <a:avLst>
              <a:gd name="adj1" fmla="val 59252"/>
              <a:gd name="adj2" fmla="val 1014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先手が全てとれば先手が勝てるようになる長さのパス</a:t>
            </a:r>
          </a:p>
        </p:txBody>
      </p:sp>
      <p:sp>
        <p:nvSpPr>
          <p:cNvPr id="153" name="角丸四角形吹き出し 152"/>
          <p:cNvSpPr/>
          <p:nvPr/>
        </p:nvSpPr>
        <p:spPr>
          <a:xfrm>
            <a:off x="5252321" y="2901458"/>
            <a:ext cx="3066036" cy="1896713"/>
          </a:xfrm>
          <a:prstGeom prst="wedgeRoundRectCallout">
            <a:avLst>
              <a:gd name="adj1" fmla="val -64712"/>
              <a:gd name="adj2" fmla="val 2167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後手がどれかをとった場合には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後手が勝ちになる</a:t>
            </a:r>
          </a:p>
        </p:txBody>
      </p:sp>
    </p:spTree>
    <p:extLst>
      <p:ext uri="{BB962C8B-B14F-4D97-AF65-F5344CB8AC3E}">
        <p14:creationId xmlns:p14="http://schemas.microsoft.com/office/powerpoint/2010/main" val="31231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左中かっこ 131">
            <a:extLst>
              <a:ext uri="{FF2B5EF4-FFF2-40B4-BE49-F238E27FC236}">
                <a16:creationId xmlns:a16="http://schemas.microsoft.com/office/drawing/2014/main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であるときの直並列グラフのインスタンスの例</a:t>
            </a:r>
          </a:p>
        </p:txBody>
      </p:sp>
    </p:spTree>
    <p:extLst>
      <p:ext uri="{BB962C8B-B14F-4D97-AF65-F5344CB8AC3E}">
        <p14:creationId xmlns:p14="http://schemas.microsoft.com/office/powerpoint/2010/main" val="344369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7103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2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" name="正方形/長方形 136"/>
          <p:cNvSpPr/>
          <p:nvPr/>
        </p:nvSpPr>
        <p:spPr>
          <a:xfrm>
            <a:off x="4879733" y="816483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11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126310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15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1" name="表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正方形/長方形 131"/>
          <p:cNvSpPr/>
          <p:nvPr/>
        </p:nvSpPr>
        <p:spPr>
          <a:xfrm>
            <a:off x="4879733" y="1740160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18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221672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9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7" grpId="0" animBg="1"/>
      <p:bldP spid="80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正方形/長方形 131"/>
          <p:cNvSpPr/>
          <p:nvPr/>
        </p:nvSpPr>
        <p:spPr>
          <a:xfrm>
            <a:off x="4879733" y="221672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18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緑のパス</a:t>
            </a:r>
            <a:r>
              <a:rPr lang="ja-JP" altLang="en-US" dirty="0"/>
              <a:t>を取りに行くため</a:t>
            </a:r>
            <a:endParaRPr lang="en-US" altLang="ja-JP" dirty="0"/>
          </a:p>
          <a:p>
            <a:r>
              <a:rPr lang="ja-JP" altLang="en-US" dirty="0"/>
              <a:t>に，表のような動きをする．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828455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59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44021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0070C0"/>
                    </a:solidFill>
                  </a:rPr>
                  <a:t>後手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/>
                  <a:t>にたどり着く．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440211"/>
              </a:xfrm>
              <a:prstGeom prst="rect">
                <a:avLst/>
              </a:prstGeom>
              <a:blipFill rotWithShape="0">
                <a:blip r:embed="rId2"/>
                <a:stretch>
                  <a:fillRect l="-2848" t="-27397" b="-410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コンテンツ プレースホルダー 2"/>
              <p:cNvSpPr txBox="1">
                <a:spLocks/>
              </p:cNvSpPr>
              <p:nvPr/>
            </p:nvSpPr>
            <p:spPr>
              <a:xfrm>
                <a:off x="1481426" y="1488640"/>
                <a:ext cx="6182666" cy="9733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/>
                  <a:t>全てを自分の領地にしなければならない．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26" y="1488640"/>
                <a:ext cx="6182666" cy="973331"/>
              </a:xfrm>
              <a:prstGeom prst="rect">
                <a:avLst/>
              </a:prstGeom>
              <a:blipFill rotWithShape="0">
                <a:blip r:embed="rId3"/>
                <a:stretch>
                  <a:fillRect l="-3452" t="-11875" r="-2959" b="-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右矢印 130"/>
          <p:cNvSpPr/>
          <p:nvPr/>
        </p:nvSpPr>
        <p:spPr>
          <a:xfrm>
            <a:off x="881489" y="1758679"/>
            <a:ext cx="370709" cy="439068"/>
          </a:xfrm>
          <a:prstGeom prst="rightArrow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37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以下</m:t>
                    </m:r>
                  </m:oMath>
                </a14:m>
                <a:r>
                  <a:rPr lang="ja-JP" altLang="en-US" dirty="0"/>
                  <a:t>の共通上位列がある場合：</a:t>
                </a:r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/>
                  <a:t>を全て</a:t>
                </a:r>
                <a:endParaRPr lang="en-US" altLang="ja-JP" dirty="0"/>
              </a:p>
              <a:p>
                <a:r>
                  <a:rPr lang="ja-JP" altLang="en-US" dirty="0"/>
                  <a:t>自分の領地にすることができるため，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が勝つ．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  <a:blipFill rotWithShape="0">
                <a:blip r:embed="rId2"/>
                <a:stretch>
                  <a:fillRect l="-2848" t="-8368" r="-3173" b="-13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4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が勝てる場合：</a:t>
                </a:r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/>
                  <a:t>を全て自分の領地</a:t>
                </a:r>
                <a:endParaRPr lang="en-US" altLang="ja-JP" dirty="0"/>
              </a:p>
              <a:p>
                <a:r>
                  <a:rPr lang="ja-JP" altLang="en-US" dirty="0"/>
                  <a:t>にしているため，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以下</m:t>
                    </m:r>
                  </m:oMath>
                </a14:m>
                <a:r>
                  <a:rPr lang="ja-JP" altLang="en-US" dirty="0"/>
                  <a:t>の共通上位列が存在する．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  <a:blipFill rotWithShape="0">
                <a:blip r:embed="rId2"/>
                <a:stretch>
                  <a:fillRect l="-2848" t="-8368" r="-1627" b="-13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3733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手の制限があると，</a:t>
            </a:r>
            <a:endParaRPr lang="en-US" altLang="ja-JP" dirty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8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999064" cy="2128458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  <a:p>
                <a:r>
                  <a:rPr lang="ja-JP" altLang="en-US" dirty="0"/>
                  <a:t>であるときの</a:t>
                </a:r>
                <a:endParaRPr lang="en-US" altLang="ja-JP" dirty="0"/>
              </a:p>
              <a:p>
                <a:r>
                  <a:rPr lang="ja-JP" altLang="en-US" dirty="0"/>
                  <a:t>インスタンス</a:t>
                </a:r>
              </a:p>
              <a:p>
                <a:endParaRPr lang="en-US" altLang="ja-JP" b="0" dirty="0"/>
              </a:p>
            </p:txBody>
          </p:sp>
        </mc:Choice>
        <mc:Fallback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999064" cy="2128458"/>
              </a:xfrm>
              <a:blipFill>
                <a:blip r:embed="rId2"/>
                <a:stretch>
                  <a:fillRect l="-9697"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212" name="表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7781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631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84092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16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2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77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45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61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252817" y="5478470"/>
            <a:ext cx="1833783" cy="778649"/>
          </a:xfrm>
          <a:prstGeom prst="wedgeRoundRectCallout">
            <a:avLst>
              <a:gd name="adj1" fmla="val 19871"/>
              <a:gd name="adj2" fmla="val -1010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進めない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22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252817" y="5478470"/>
            <a:ext cx="1833783" cy="778649"/>
          </a:xfrm>
          <a:prstGeom prst="wedgeRoundRectCallout">
            <a:avLst>
              <a:gd name="adj1" fmla="val 19871"/>
              <a:gd name="adj2" fmla="val -1010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進めない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354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1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64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72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33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7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83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31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97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1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96170"/>
          </a:xfrm>
        </p:spPr>
        <p:txBody>
          <a:bodyPr/>
          <a:lstStyle/>
          <a:p>
            <a:r>
              <a:rPr lang="ja-JP" altLang="en-US" dirty="0"/>
              <a:t>先手が途中で青を宣言できることで勝てるように</a:t>
            </a:r>
            <a:endParaRPr lang="en-US" altLang="ja-JP" dirty="0"/>
          </a:p>
          <a:p>
            <a:r>
              <a:rPr lang="ja-JP" altLang="en-US" dirty="0"/>
              <a:t>なってしまう例が存在</a:t>
            </a:r>
            <a:endParaRPr lang="en-US" altLang="ja-JP" dirty="0"/>
          </a:p>
        </p:txBody>
      </p:sp>
      <p:sp>
        <p:nvSpPr>
          <p:cNvPr id="73" name="円/楕円 72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4" name="円/楕円 73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5" name="円/楕円 74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8" name="円/楕円 77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1" name="直線コネクタ 80"/>
          <p:cNvCxnSpPr>
            <a:stCxn id="78" idx="2"/>
            <a:endCxn id="74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4" idx="4"/>
            <a:endCxn id="142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78" idx="6"/>
            <a:endCxn id="75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5" idx="6"/>
            <a:endCxn id="80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0" idx="6"/>
            <a:endCxn id="150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7" name="円/楕円 8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8" name="円/楕円 87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6" idx="6"/>
            <a:endCxn id="88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87" idx="6"/>
            <a:endCxn id="88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2" name="円/楕円 9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5" name="直線コネクタ 94"/>
          <p:cNvCxnSpPr>
            <a:stCxn id="91" idx="5"/>
            <a:endCxn id="94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2" idx="7"/>
            <a:endCxn id="94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6" idx="3"/>
            <a:endCxn id="94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7" idx="1"/>
            <a:endCxn id="94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円/楕円 99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円/楕円 10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0" idx="5"/>
            <a:endCxn id="108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7"/>
            <a:endCxn id="108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50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6" idx="1"/>
            <a:endCxn id="150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08" idx="7"/>
            <a:endCxn id="9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5"/>
            <a:endCxn id="9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9" name="円/楕円 118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0" name="直線コネクタ 119"/>
          <p:cNvCxnSpPr>
            <a:stCxn id="117" idx="5"/>
            <a:endCxn id="119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8" idx="7"/>
            <a:endCxn id="119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5" idx="3"/>
            <a:endCxn id="119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6" idx="1"/>
            <a:endCxn id="119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円/楕円 123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6" name="円/楕円 125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7" name="円/楕円 126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8" name="直線コネクタ 127"/>
          <p:cNvCxnSpPr>
            <a:stCxn id="124" idx="5"/>
            <a:endCxn id="127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6" idx="7"/>
            <a:endCxn id="127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4" idx="3"/>
            <a:endCxn id="159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26" idx="1"/>
            <a:endCxn id="159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27" idx="7"/>
            <a:endCxn id="117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127" idx="5"/>
            <a:endCxn id="118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15" idx="6"/>
            <a:endCxn id="88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16" idx="6"/>
            <a:endCxn id="88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円/楕円 140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3" name="円/楕円 142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4" name="直線コネクタ 143"/>
          <p:cNvCxnSpPr>
            <a:stCxn id="142" idx="6"/>
            <a:endCxn id="141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41" idx="6"/>
            <a:endCxn id="143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143" idx="6"/>
            <a:endCxn id="159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円/楕円 149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55" name="直線コネクタ 154"/>
          <p:cNvCxnSpPr>
            <a:stCxn id="88" idx="4"/>
            <a:endCxn id="152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円/楕円 156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円/楕円 158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60" name="コンテンツ プレースホルダー 6"/>
          <p:cNvSpPr txBox="1">
            <a:spLocks/>
          </p:cNvSpPr>
          <p:nvPr/>
        </p:nvSpPr>
        <p:spPr>
          <a:xfrm>
            <a:off x="555596" y="2398678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先手が途中が青を宣言した場合に負けるようにしたい</a:t>
            </a:r>
            <a:endParaRPr lang="en-US" altLang="ja-JP" dirty="0"/>
          </a:p>
        </p:txBody>
      </p:sp>
      <p:sp>
        <p:nvSpPr>
          <p:cNvPr id="8" name="下矢印 7"/>
          <p:cNvSpPr/>
          <p:nvPr/>
        </p:nvSpPr>
        <p:spPr>
          <a:xfrm>
            <a:off x="4140988" y="1774418"/>
            <a:ext cx="862023" cy="484855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1465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82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先手が途中が青を宣言した場合に負けるようにしたい</a:t>
            </a:r>
            <a:endParaRPr lang="en-US" altLang="ja-JP" dirty="0"/>
          </a:p>
        </p:txBody>
      </p:sp>
      <p:sp>
        <p:nvSpPr>
          <p:cNvPr id="283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インスタンスを以下のように改良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013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先手が途中が青を宣言した場合に負けるようにしたい</a:t>
            </a:r>
            <a:endParaRPr lang="en-US" altLang="ja-JP" dirty="0"/>
          </a:p>
        </p:txBody>
      </p:sp>
      <p:sp>
        <p:nvSpPr>
          <p:cNvPr id="126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インスタンスを以下のように改良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84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先手が途中が青を宣言した場合に負けるようにしたい</a:t>
            </a:r>
            <a:endParaRPr lang="en-US" altLang="ja-JP" dirty="0"/>
          </a:p>
        </p:txBody>
      </p:sp>
      <p:sp>
        <p:nvSpPr>
          <p:cNvPr id="126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インスタンスを以下のように改良</a:t>
            </a:r>
            <a:endParaRPr lang="en-US" altLang="ja-JP" dirty="0"/>
          </a:p>
        </p:txBody>
      </p:sp>
      <p:sp>
        <p:nvSpPr>
          <p:cNvPr id="111" name="正方形/長方形 110"/>
          <p:cNvSpPr/>
          <p:nvPr/>
        </p:nvSpPr>
        <p:spPr>
          <a:xfrm>
            <a:off x="3587747" y="2213849"/>
            <a:ext cx="1196574" cy="37986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角丸四角形吹き出し 111"/>
          <p:cNvSpPr/>
          <p:nvPr/>
        </p:nvSpPr>
        <p:spPr>
          <a:xfrm>
            <a:off x="240179" y="2751319"/>
            <a:ext cx="2975475" cy="1097152"/>
          </a:xfrm>
          <a:prstGeom prst="wedgeRoundRectCallout">
            <a:avLst>
              <a:gd name="adj1" fmla="val 59252"/>
              <a:gd name="adj2" fmla="val 1014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先手は全てとらなければならない</a:t>
            </a:r>
          </a:p>
        </p:txBody>
      </p:sp>
      <p:sp>
        <p:nvSpPr>
          <p:cNvPr id="113" name="角丸四角形吹き出し 112"/>
          <p:cNvSpPr/>
          <p:nvPr/>
        </p:nvSpPr>
        <p:spPr>
          <a:xfrm>
            <a:off x="5250515" y="3447823"/>
            <a:ext cx="2955974" cy="1213182"/>
          </a:xfrm>
          <a:prstGeom prst="wedgeRoundRectCallout">
            <a:avLst>
              <a:gd name="adj1" fmla="val -64712"/>
              <a:gd name="adj2" fmla="val 2167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後手はどれかを取れば勝てる</a:t>
            </a:r>
          </a:p>
        </p:txBody>
      </p:sp>
    </p:spTree>
    <p:extLst>
      <p:ext uri="{BB962C8B-B14F-4D97-AF65-F5344CB8AC3E}">
        <p14:creationId xmlns:p14="http://schemas.microsoft.com/office/powerpoint/2010/main" val="66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86793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表のパターンを外れた場合，</a:t>
            </a:r>
            <a:r>
              <a:rPr lang="ja-JP" altLang="en-US">
                <a:solidFill>
                  <a:srgbClr val="00B050"/>
                </a:solidFill>
              </a:rPr>
              <a:t>一番下のパス</a:t>
            </a:r>
            <a:r>
              <a:rPr lang="ja-JP" altLang="en-US"/>
              <a:t>を先手が取れなくなる．</a:t>
            </a:r>
            <a:endParaRPr lang="ja-JP" altLang="en-US" dirty="0"/>
          </a:p>
        </p:txBody>
      </p:sp>
      <p:sp>
        <p:nvSpPr>
          <p:cNvPr id="112" name="円/楕円 111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3" name="円/楕円 112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4" name="直線コネクタ 113"/>
          <p:cNvCxnSpPr>
            <a:stCxn id="113" idx="5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12" idx="3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7" name="直線コネクタ 116"/>
          <p:cNvCxnSpPr>
            <a:stCxn id="116" idx="5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endCxn id="113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表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09260"/>
              </p:ext>
            </p:extLst>
          </p:nvPr>
        </p:nvGraphicFramePr>
        <p:xfrm>
          <a:off x="4940604" y="1283907"/>
          <a:ext cx="403057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正方形/長方形 121"/>
          <p:cNvSpPr/>
          <p:nvPr/>
        </p:nvSpPr>
        <p:spPr>
          <a:xfrm>
            <a:off x="3587747" y="4950287"/>
            <a:ext cx="1196574" cy="106220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542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8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角丸四角形吹き出し 2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-85405"/>
              <a:gd name="adj2" fmla="val -15589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進まない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53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95289"/>
              <a:gd name="adj2" fmla="val -1237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進まない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6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-85405"/>
              <a:gd name="adj2" fmla="val -15589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進まない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37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59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84979"/>
              <a:gd name="adj2" fmla="val -14899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逆転する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2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60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2379971" y="2506643"/>
            <a:ext cx="2800057" cy="1858513"/>
          </a:xfrm>
          <a:prstGeom prst="wedgeRoundRectCallout">
            <a:avLst>
              <a:gd name="adj1" fmla="val 78716"/>
              <a:gd name="adj2" fmla="val 828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先手が進めば後手は必ず</a:t>
            </a:r>
            <a:endParaRPr lang="en-US" altLang="ja-JP" sz="2800" dirty="0"/>
          </a:p>
          <a:p>
            <a:pPr algn="ctr"/>
            <a:r>
              <a:rPr lang="ja-JP" altLang="en-US" sz="2800" dirty="0"/>
              <a:t>進めるので，</a:t>
            </a:r>
            <a:endParaRPr lang="en-US" altLang="ja-JP" sz="2800" dirty="0"/>
          </a:p>
          <a:p>
            <a:pPr algn="ctr"/>
            <a:r>
              <a:rPr lang="ja-JP" altLang="en-US" sz="2800" dirty="0"/>
              <a:t>後手が勝てる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69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二外平面グラフ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テキスト ボックス 69"/>
          <p:cNvSpPr txBox="1"/>
          <p:nvPr/>
        </p:nvSpPr>
        <p:spPr>
          <a:xfrm>
            <a:off x="585171" y="4244008"/>
            <a:ext cx="797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外平面グラフでは簡単で，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外平面グラフでは難しい</a:t>
            </a:r>
            <a:endParaRPr kumimoji="1" lang="en-US" altLang="ja-JP" sz="2800" dirty="0"/>
          </a:p>
        </p:txBody>
      </p:sp>
      <p:sp>
        <p:nvSpPr>
          <p:cNvPr id="71" name="正方形/長方形 70"/>
          <p:cNvSpPr/>
          <p:nvPr/>
        </p:nvSpPr>
        <p:spPr>
          <a:xfrm>
            <a:off x="708308" y="2267193"/>
            <a:ext cx="7727384" cy="46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8988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直並列グラフのインスタンス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BE394250-9003-4DF9-AD3A-FD560FA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先手が勝つ場合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8D8FB49C-61D9-4F8F-ADE1-E76C31F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後手が勝つ場合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1407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33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104203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>
                              <a:solidFill>
                                <a:srgbClr val="00B050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104203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>
                              <a:solidFill>
                                <a:srgbClr val="00B050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コンテンツ プレースホルダー 2">
                <a:extLst>
                  <a:ext uri="{FF2B5EF4-FFF2-40B4-BE49-F238E27FC236}">
                    <a16:creationId xmlns:a16="http://schemas.microsoft.com/office/drawing/2014/main" id="{1624BEC8-F7D2-4917-896C-CA440BEA4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018" y="4341366"/>
                <a:ext cx="1552502" cy="1153148"/>
              </a:xfr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5" name="コンテンツ プレースホルダー 2">
                <a:extLst>
                  <a:ext uri="{FF2B5EF4-FFF2-40B4-BE49-F238E27FC236}">
                    <a16:creationId xmlns:a16="http://schemas.microsoft.com/office/drawing/2014/main" id="{1624BEC8-F7D2-4917-896C-CA440BEA4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018" y="4341366"/>
                <a:ext cx="1552502" cy="1153148"/>
              </a:xfrm>
              <a:blipFill>
                <a:blip r:embed="rId2"/>
                <a:stretch>
                  <a:fillRect l="-5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68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cxnSpLocks/>
            <a:stCxn id="35" idx="6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cxnSpLocks/>
            <a:stCxn id="48" idx="6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cxnSpLocks/>
            <a:stCxn id="261" idx="6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24C8A797-B4EC-496C-85B8-CF6835337C14}"/>
              </a:ext>
            </a:extLst>
          </p:cNvPr>
          <p:cNvGrpSpPr/>
          <p:nvPr/>
        </p:nvGrpSpPr>
        <p:grpSpPr>
          <a:xfrm>
            <a:off x="2855894" y="4415348"/>
            <a:ext cx="2470651" cy="1079165"/>
            <a:chOff x="2770464" y="936098"/>
            <a:chExt cx="2470651" cy="1079165"/>
          </a:xfrm>
        </p:grpSpPr>
        <p:sp>
          <p:nvSpPr>
            <p:cNvPr id="134" name="円/楕円 306">
              <a:extLst>
                <a:ext uri="{FF2B5EF4-FFF2-40B4-BE49-F238E27FC236}">
                  <a16:creationId xmlns:a16="http://schemas.microsoft.com/office/drawing/2014/main" id="{C8F0EE43-09B2-4B12-9800-D9BA254722FC}"/>
                </a:ext>
              </a:extLst>
            </p:cNvPr>
            <p:cNvSpPr/>
            <p:nvPr/>
          </p:nvSpPr>
          <p:spPr>
            <a:xfrm>
              <a:off x="4953115" y="93609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47" name="円/楕円 330">
              <a:extLst>
                <a:ext uri="{FF2B5EF4-FFF2-40B4-BE49-F238E27FC236}">
                  <a16:creationId xmlns:a16="http://schemas.microsoft.com/office/drawing/2014/main" id="{8BD11B67-6618-499B-A50E-38C9011F9BCB}"/>
                </a:ext>
              </a:extLst>
            </p:cNvPr>
            <p:cNvSpPr/>
            <p:nvPr/>
          </p:nvSpPr>
          <p:spPr>
            <a:xfrm>
              <a:off x="3705542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9" name="円/楕円 331">
              <a:extLst>
                <a:ext uri="{FF2B5EF4-FFF2-40B4-BE49-F238E27FC236}">
                  <a16:creationId xmlns:a16="http://schemas.microsoft.com/office/drawing/2014/main" id="{21DB619F-AC97-48FA-8E26-FB77919A74B9}"/>
                </a:ext>
              </a:extLst>
            </p:cNvPr>
            <p:cNvSpPr/>
            <p:nvPr/>
          </p:nvSpPr>
          <p:spPr>
            <a:xfrm>
              <a:off x="4327964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77A1D4D8-9812-497A-9016-D59BCA3FCB47}"/>
                </a:ext>
              </a:extLst>
            </p:cNvPr>
            <p:cNvCxnSpPr/>
            <p:nvPr/>
          </p:nvCxnSpPr>
          <p:spPr>
            <a:xfrm flipV="1">
              <a:off x="2770464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円/楕円 337">
              <a:extLst>
                <a:ext uri="{FF2B5EF4-FFF2-40B4-BE49-F238E27FC236}">
                  <a16:creationId xmlns:a16="http://schemas.microsoft.com/office/drawing/2014/main" id="{3A8F5421-2607-4CE5-B007-1EB2A0C3FF7D}"/>
                </a:ext>
              </a:extLst>
            </p:cNvPr>
            <p:cNvSpPr/>
            <p:nvPr/>
          </p:nvSpPr>
          <p:spPr>
            <a:xfrm>
              <a:off x="4953115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円/楕円 338">
              <a:extLst>
                <a:ext uri="{FF2B5EF4-FFF2-40B4-BE49-F238E27FC236}">
                  <a16:creationId xmlns:a16="http://schemas.microsoft.com/office/drawing/2014/main" id="{2B9358A9-64B4-49B1-8C53-39B095D0944E}"/>
                </a:ext>
              </a:extLst>
            </p:cNvPr>
            <p:cNvSpPr/>
            <p:nvPr/>
          </p:nvSpPr>
          <p:spPr>
            <a:xfrm>
              <a:off x="3705542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円/楕円 339">
              <a:extLst>
                <a:ext uri="{FF2B5EF4-FFF2-40B4-BE49-F238E27FC236}">
                  <a16:creationId xmlns:a16="http://schemas.microsoft.com/office/drawing/2014/main" id="{AFB97AD3-812F-49E1-9FD2-D5D541E90A4C}"/>
                </a:ext>
              </a:extLst>
            </p:cNvPr>
            <p:cNvSpPr/>
            <p:nvPr/>
          </p:nvSpPr>
          <p:spPr>
            <a:xfrm>
              <a:off x="4327964" y="133630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DF44C3E2-F80C-48D8-83C8-3504E4E7D4C4}"/>
                </a:ext>
              </a:extLst>
            </p:cNvPr>
            <p:cNvCxnSpPr/>
            <p:nvPr/>
          </p:nvCxnSpPr>
          <p:spPr>
            <a:xfrm flipV="1">
              <a:off x="2770464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円/楕円 342">
              <a:extLst>
                <a:ext uri="{FF2B5EF4-FFF2-40B4-BE49-F238E27FC236}">
                  <a16:creationId xmlns:a16="http://schemas.microsoft.com/office/drawing/2014/main" id="{AF44BEB5-0A3E-46BB-AF1A-0853571F385E}"/>
                </a:ext>
              </a:extLst>
            </p:cNvPr>
            <p:cNvSpPr/>
            <p:nvPr/>
          </p:nvSpPr>
          <p:spPr>
            <a:xfrm>
              <a:off x="4953115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円/楕円 343">
              <a:extLst>
                <a:ext uri="{FF2B5EF4-FFF2-40B4-BE49-F238E27FC236}">
                  <a16:creationId xmlns:a16="http://schemas.microsoft.com/office/drawing/2014/main" id="{C1910012-D9A6-44C4-B3EE-9C1F89EDD800}"/>
                </a:ext>
              </a:extLst>
            </p:cNvPr>
            <p:cNvSpPr/>
            <p:nvPr/>
          </p:nvSpPr>
          <p:spPr>
            <a:xfrm>
              <a:off x="3705542" y="17272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円/楕円 344">
              <a:extLst>
                <a:ext uri="{FF2B5EF4-FFF2-40B4-BE49-F238E27FC236}">
                  <a16:creationId xmlns:a16="http://schemas.microsoft.com/office/drawing/2014/main" id="{06848AAF-5038-4A81-A8DF-7CF437CD1154}"/>
                </a:ext>
              </a:extLst>
            </p:cNvPr>
            <p:cNvSpPr/>
            <p:nvPr/>
          </p:nvSpPr>
          <p:spPr>
            <a:xfrm>
              <a:off x="4327964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2240E4EC-118B-4319-9B3E-7F590C181722}"/>
                </a:ext>
              </a:extLst>
            </p:cNvPr>
            <p:cNvCxnSpPr/>
            <p:nvPr/>
          </p:nvCxnSpPr>
          <p:spPr>
            <a:xfrm flipV="1">
              <a:off x="2770464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D83F0E09-9A87-4664-9B7A-19060B84DAFD}"/>
              </a:ext>
            </a:extLst>
          </p:cNvPr>
          <p:cNvGrpSpPr/>
          <p:nvPr/>
        </p:nvGrpSpPr>
        <p:grpSpPr>
          <a:xfrm>
            <a:off x="5804543" y="4415967"/>
            <a:ext cx="2544332" cy="1081251"/>
            <a:chOff x="5719113" y="936717"/>
            <a:chExt cx="2544332" cy="1081251"/>
          </a:xfrm>
        </p:grpSpPr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A7EC1996-2A90-4C12-B586-5947A6C0C3A5}"/>
                </a:ext>
              </a:extLst>
            </p:cNvPr>
            <p:cNvCxnSpPr/>
            <p:nvPr/>
          </p:nvCxnSpPr>
          <p:spPr>
            <a:xfrm>
              <a:off x="6671150" y="108071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円/楕円 375">
              <a:extLst>
                <a:ext uri="{FF2B5EF4-FFF2-40B4-BE49-F238E27FC236}">
                  <a16:creationId xmlns:a16="http://schemas.microsoft.com/office/drawing/2014/main" id="{AF84FCCD-82D4-4CA4-9350-C547E68B4B3E}"/>
                </a:ext>
              </a:extLst>
            </p:cNvPr>
            <p:cNvSpPr/>
            <p:nvPr/>
          </p:nvSpPr>
          <p:spPr>
            <a:xfrm>
              <a:off x="7629606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3" name="円/楕円 376">
              <a:extLst>
                <a:ext uri="{FF2B5EF4-FFF2-40B4-BE49-F238E27FC236}">
                  <a16:creationId xmlns:a16="http://schemas.microsoft.com/office/drawing/2014/main" id="{DB51BA6F-920F-41F8-87D6-B377507FE0E4}"/>
                </a:ext>
              </a:extLst>
            </p:cNvPr>
            <p:cNvSpPr/>
            <p:nvPr/>
          </p:nvSpPr>
          <p:spPr>
            <a:xfrm>
              <a:off x="7942740" y="936717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4" name="円/楕円 377">
              <a:extLst>
                <a:ext uri="{FF2B5EF4-FFF2-40B4-BE49-F238E27FC236}">
                  <a16:creationId xmlns:a16="http://schemas.microsoft.com/office/drawing/2014/main" id="{5E0D9844-16A0-4F89-B6E8-F783CD16EA42}"/>
                </a:ext>
              </a:extLst>
            </p:cNvPr>
            <p:cNvSpPr/>
            <p:nvPr/>
          </p:nvSpPr>
          <p:spPr>
            <a:xfrm>
              <a:off x="7008301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5" name="円/楕円 378">
              <a:extLst>
                <a:ext uri="{FF2B5EF4-FFF2-40B4-BE49-F238E27FC236}">
                  <a16:creationId xmlns:a16="http://schemas.microsoft.com/office/drawing/2014/main" id="{67311BF1-68F2-49AA-A93C-BDDB1A8ECB69}"/>
                </a:ext>
              </a:extLst>
            </p:cNvPr>
            <p:cNvSpPr/>
            <p:nvPr/>
          </p:nvSpPr>
          <p:spPr>
            <a:xfrm>
              <a:off x="6695167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6" name="円/楕円 380">
              <a:extLst>
                <a:ext uri="{FF2B5EF4-FFF2-40B4-BE49-F238E27FC236}">
                  <a16:creationId xmlns:a16="http://schemas.microsoft.com/office/drawing/2014/main" id="{B4D38294-7657-43D8-AC54-55B509DC611B}"/>
                </a:ext>
              </a:extLst>
            </p:cNvPr>
            <p:cNvSpPr/>
            <p:nvPr/>
          </p:nvSpPr>
          <p:spPr>
            <a:xfrm>
              <a:off x="7317589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79AE8585-2196-444B-AA1D-F0115C560011}"/>
                </a:ext>
              </a:extLst>
            </p:cNvPr>
            <p:cNvCxnSpPr/>
            <p:nvPr/>
          </p:nvCxnSpPr>
          <p:spPr>
            <a:xfrm flipV="1">
              <a:off x="5719113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4C0E6215-AF1A-4041-A9F3-4ACDD5BBA153}"/>
                </a:ext>
              </a:extLst>
            </p:cNvPr>
            <p:cNvCxnSpPr/>
            <p:nvPr/>
          </p:nvCxnSpPr>
          <p:spPr>
            <a:xfrm flipV="1">
              <a:off x="5719113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>
              <a:extLst>
                <a:ext uri="{FF2B5EF4-FFF2-40B4-BE49-F238E27FC236}">
                  <a16:creationId xmlns:a16="http://schemas.microsoft.com/office/drawing/2014/main" id="{313B261D-23C1-4E81-B1B9-5C23497B129C}"/>
                </a:ext>
              </a:extLst>
            </p:cNvPr>
            <p:cNvCxnSpPr/>
            <p:nvPr/>
          </p:nvCxnSpPr>
          <p:spPr>
            <a:xfrm flipV="1">
              <a:off x="5719113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C8739B43-AAB1-4D30-9AC2-16F6FA514BE6}"/>
                </a:ext>
              </a:extLst>
            </p:cNvPr>
            <p:cNvCxnSpPr/>
            <p:nvPr/>
          </p:nvCxnSpPr>
          <p:spPr>
            <a:xfrm>
              <a:off x="6671150" y="148193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円/楕円 389">
              <a:extLst>
                <a:ext uri="{FF2B5EF4-FFF2-40B4-BE49-F238E27FC236}">
                  <a16:creationId xmlns:a16="http://schemas.microsoft.com/office/drawing/2014/main" id="{93CF1093-7874-45C3-8B4E-D2E366DAA250}"/>
                </a:ext>
              </a:extLst>
            </p:cNvPr>
            <p:cNvSpPr/>
            <p:nvPr/>
          </p:nvSpPr>
          <p:spPr>
            <a:xfrm>
              <a:off x="7629606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2" name="円/楕円 390">
              <a:extLst>
                <a:ext uri="{FF2B5EF4-FFF2-40B4-BE49-F238E27FC236}">
                  <a16:creationId xmlns:a16="http://schemas.microsoft.com/office/drawing/2014/main" id="{974AC923-7A17-4343-A70F-AC28F4DA658C}"/>
                </a:ext>
              </a:extLst>
            </p:cNvPr>
            <p:cNvSpPr/>
            <p:nvPr/>
          </p:nvSpPr>
          <p:spPr>
            <a:xfrm>
              <a:off x="7942740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3" name="円/楕円 409">
              <a:extLst>
                <a:ext uri="{FF2B5EF4-FFF2-40B4-BE49-F238E27FC236}">
                  <a16:creationId xmlns:a16="http://schemas.microsoft.com/office/drawing/2014/main" id="{5B7EEBB6-6875-4138-A5F4-BA2AE5834778}"/>
                </a:ext>
              </a:extLst>
            </p:cNvPr>
            <p:cNvSpPr/>
            <p:nvPr/>
          </p:nvSpPr>
          <p:spPr>
            <a:xfrm>
              <a:off x="7008301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4" name="円/楕円 410">
              <a:extLst>
                <a:ext uri="{FF2B5EF4-FFF2-40B4-BE49-F238E27FC236}">
                  <a16:creationId xmlns:a16="http://schemas.microsoft.com/office/drawing/2014/main" id="{8BBBDE16-6093-466E-9EF8-5C13B91367E1}"/>
                </a:ext>
              </a:extLst>
            </p:cNvPr>
            <p:cNvSpPr/>
            <p:nvPr/>
          </p:nvSpPr>
          <p:spPr>
            <a:xfrm>
              <a:off x="6695167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円/楕円 417">
              <a:extLst>
                <a:ext uri="{FF2B5EF4-FFF2-40B4-BE49-F238E27FC236}">
                  <a16:creationId xmlns:a16="http://schemas.microsoft.com/office/drawing/2014/main" id="{0D427E54-817A-4F23-A52B-374CC062C4A2}"/>
                </a:ext>
              </a:extLst>
            </p:cNvPr>
            <p:cNvSpPr/>
            <p:nvPr/>
          </p:nvSpPr>
          <p:spPr>
            <a:xfrm>
              <a:off x="7317589" y="133793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657A6D6D-0B6F-4C75-8A98-E2297DFA8866}"/>
                </a:ext>
              </a:extLst>
            </p:cNvPr>
            <p:cNvCxnSpPr/>
            <p:nvPr/>
          </p:nvCxnSpPr>
          <p:spPr>
            <a:xfrm>
              <a:off x="6671150" y="187396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円/楕円 424">
              <a:extLst>
                <a:ext uri="{FF2B5EF4-FFF2-40B4-BE49-F238E27FC236}">
                  <a16:creationId xmlns:a16="http://schemas.microsoft.com/office/drawing/2014/main" id="{8E41E9EA-7C8F-4A0D-B43B-CE46FD2E5E94}"/>
                </a:ext>
              </a:extLst>
            </p:cNvPr>
            <p:cNvSpPr/>
            <p:nvPr/>
          </p:nvSpPr>
          <p:spPr>
            <a:xfrm>
              <a:off x="7629606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円/楕円 425">
              <a:extLst>
                <a:ext uri="{FF2B5EF4-FFF2-40B4-BE49-F238E27FC236}">
                  <a16:creationId xmlns:a16="http://schemas.microsoft.com/office/drawing/2014/main" id="{1FAD4A13-3817-4586-AC82-22D5F51E4E78}"/>
                </a:ext>
              </a:extLst>
            </p:cNvPr>
            <p:cNvSpPr/>
            <p:nvPr/>
          </p:nvSpPr>
          <p:spPr>
            <a:xfrm>
              <a:off x="7942740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9" name="円/楕円 426">
              <a:extLst>
                <a:ext uri="{FF2B5EF4-FFF2-40B4-BE49-F238E27FC236}">
                  <a16:creationId xmlns:a16="http://schemas.microsoft.com/office/drawing/2014/main" id="{6B97A2CF-EDD1-49ED-822A-3F20BDC86637}"/>
                </a:ext>
              </a:extLst>
            </p:cNvPr>
            <p:cNvSpPr/>
            <p:nvPr/>
          </p:nvSpPr>
          <p:spPr>
            <a:xfrm>
              <a:off x="7008301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0" name="円/楕円 427">
              <a:extLst>
                <a:ext uri="{FF2B5EF4-FFF2-40B4-BE49-F238E27FC236}">
                  <a16:creationId xmlns:a16="http://schemas.microsoft.com/office/drawing/2014/main" id="{79A92F77-2B1E-4412-B297-A28F8F86509D}"/>
                </a:ext>
              </a:extLst>
            </p:cNvPr>
            <p:cNvSpPr/>
            <p:nvPr/>
          </p:nvSpPr>
          <p:spPr>
            <a:xfrm>
              <a:off x="6695167" y="1729968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円/楕円 428">
              <a:extLst>
                <a:ext uri="{FF2B5EF4-FFF2-40B4-BE49-F238E27FC236}">
                  <a16:creationId xmlns:a16="http://schemas.microsoft.com/office/drawing/2014/main" id="{F6316F73-A7E0-4F04-8D22-0B70933D905E}"/>
                </a:ext>
              </a:extLst>
            </p:cNvPr>
            <p:cNvSpPr/>
            <p:nvPr/>
          </p:nvSpPr>
          <p:spPr>
            <a:xfrm>
              <a:off x="7317589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934158" y="1299411"/>
                <a:ext cx="414966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長さ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/>
                  <a:t>以下の</a:t>
                </a:r>
                <a:r>
                  <a:rPr kumimoji="1" lang="ja-JP" altLang="en-US" sz="2800" dirty="0" err="1"/>
                  <a:t>共通</a:t>
                </a:r>
                <a:r>
                  <a:rPr kumimoji="1" lang="ja-JP" altLang="en-US" sz="2800" dirty="0"/>
                  <a:t>上位列を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知っていると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手までに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全ての頂点を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自分の領地にできる．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58" y="1299411"/>
                <a:ext cx="4149662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2937" t="-3523" r="-1468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円/楕円 79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1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69</a:t>
            </a:fld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C8D6F6-61A8-416F-A0EA-87143F4D8420}"/>
              </a:ext>
            </a:extLst>
          </p:cNvPr>
          <p:cNvSpPr txBox="1"/>
          <p:nvPr/>
        </p:nvSpPr>
        <p:spPr>
          <a:xfrm>
            <a:off x="2583402" y="405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86E728F6-31EF-48AD-BBD0-FAF68FF145B2}"/>
              </a:ext>
            </a:extLst>
          </p:cNvPr>
          <p:cNvCxnSpPr/>
          <p:nvPr/>
        </p:nvCxnSpPr>
        <p:spPr>
          <a:xfrm flipV="1">
            <a:off x="3992823" y="5173341"/>
            <a:ext cx="679869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4" name="グループ化 153"/>
          <p:cNvGrpSpPr/>
          <p:nvPr/>
        </p:nvGrpSpPr>
        <p:grpSpPr>
          <a:xfrm>
            <a:off x="1240157" y="5711056"/>
            <a:ext cx="2611052" cy="732526"/>
            <a:chOff x="3463945" y="1870890"/>
            <a:chExt cx="2172228" cy="732526"/>
          </a:xfrm>
        </p:grpSpPr>
        <p:sp>
          <p:nvSpPr>
            <p:cNvPr id="155" name="左中かっこ 154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518" name="テキスト ボックス 5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円/楕円 156"/>
          <p:cNvSpPr/>
          <p:nvPr/>
        </p:nvSpPr>
        <p:spPr>
          <a:xfrm>
            <a:off x="356320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8" name="円/楕円 157"/>
          <p:cNvSpPr/>
          <p:nvPr/>
        </p:nvSpPr>
        <p:spPr>
          <a:xfrm>
            <a:off x="356320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9" name="円/楕円 158"/>
          <p:cNvSpPr/>
          <p:nvPr/>
        </p:nvSpPr>
        <p:spPr>
          <a:xfrm>
            <a:off x="278849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円/楕円 159"/>
          <p:cNvSpPr/>
          <p:nvPr/>
        </p:nvSpPr>
        <p:spPr>
          <a:xfrm>
            <a:off x="278849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201870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201870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7" name="円/楕円 216"/>
          <p:cNvSpPr/>
          <p:nvPr/>
        </p:nvSpPr>
        <p:spPr>
          <a:xfrm>
            <a:off x="124398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8" name="円/楕円 217"/>
          <p:cNvSpPr/>
          <p:nvPr/>
        </p:nvSpPr>
        <p:spPr>
          <a:xfrm>
            <a:off x="124398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7113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7" name="円/楕円 226"/>
          <p:cNvSpPr/>
          <p:nvPr/>
        </p:nvSpPr>
        <p:spPr>
          <a:xfrm>
            <a:off x="7113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8" name="円/楕円 227"/>
          <p:cNvSpPr/>
          <p:nvPr/>
        </p:nvSpPr>
        <p:spPr>
          <a:xfrm>
            <a:off x="6338750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9" name="円/楕円 228"/>
          <p:cNvSpPr/>
          <p:nvPr/>
        </p:nvSpPr>
        <p:spPr>
          <a:xfrm>
            <a:off x="6338750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0" name="円/楕円 229"/>
          <p:cNvSpPr/>
          <p:nvPr/>
        </p:nvSpPr>
        <p:spPr>
          <a:xfrm>
            <a:off x="6723644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1" name="直線コネクタ 230"/>
          <p:cNvCxnSpPr>
            <a:stCxn id="228" idx="5"/>
            <a:endCxn id="230" idx="1"/>
          </p:cNvCxnSpPr>
          <p:nvPr/>
        </p:nvCxnSpPr>
        <p:spPr>
          <a:xfrm>
            <a:off x="6584573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9" idx="7"/>
            <a:endCxn id="230" idx="3"/>
          </p:cNvCxnSpPr>
          <p:nvPr/>
        </p:nvCxnSpPr>
        <p:spPr>
          <a:xfrm flipV="1">
            <a:off x="6584573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3"/>
            <a:endCxn id="230" idx="7"/>
          </p:cNvCxnSpPr>
          <p:nvPr/>
        </p:nvCxnSpPr>
        <p:spPr>
          <a:xfrm flipH="1">
            <a:off x="6969467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27" idx="1"/>
            <a:endCxn id="230" idx="5"/>
          </p:cNvCxnSpPr>
          <p:nvPr/>
        </p:nvCxnSpPr>
        <p:spPr>
          <a:xfrm flipH="1" flipV="1">
            <a:off x="6969467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" name="円/楕円 235"/>
          <p:cNvSpPr/>
          <p:nvPr/>
        </p:nvSpPr>
        <p:spPr>
          <a:xfrm>
            <a:off x="5568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8" name="円/楕円 237"/>
          <p:cNvSpPr/>
          <p:nvPr/>
        </p:nvSpPr>
        <p:spPr>
          <a:xfrm>
            <a:off x="5568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9" name="円/楕円 238"/>
          <p:cNvSpPr/>
          <p:nvPr/>
        </p:nvSpPr>
        <p:spPr>
          <a:xfrm>
            <a:off x="5953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1" name="直線コネクタ 240"/>
          <p:cNvCxnSpPr>
            <a:stCxn id="236" idx="5"/>
            <a:endCxn id="239" idx="1"/>
          </p:cNvCxnSpPr>
          <p:nvPr/>
        </p:nvCxnSpPr>
        <p:spPr>
          <a:xfrm>
            <a:off x="5814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8" idx="7"/>
            <a:endCxn id="239" idx="3"/>
          </p:cNvCxnSpPr>
          <p:nvPr/>
        </p:nvCxnSpPr>
        <p:spPr>
          <a:xfrm flipV="1">
            <a:off x="5814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4" name="円/楕円 243"/>
          <p:cNvSpPr/>
          <p:nvPr/>
        </p:nvSpPr>
        <p:spPr>
          <a:xfrm>
            <a:off x="4794245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5" name="円/楕円 244"/>
          <p:cNvSpPr/>
          <p:nvPr/>
        </p:nvSpPr>
        <p:spPr>
          <a:xfrm>
            <a:off x="4794245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6" name="円/楕円 245"/>
          <p:cNvSpPr/>
          <p:nvPr/>
        </p:nvSpPr>
        <p:spPr>
          <a:xfrm>
            <a:off x="5179139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7" name="直線コネクタ 246"/>
          <p:cNvCxnSpPr>
            <a:stCxn id="244" idx="5"/>
            <a:endCxn id="246" idx="1"/>
          </p:cNvCxnSpPr>
          <p:nvPr/>
        </p:nvCxnSpPr>
        <p:spPr>
          <a:xfrm>
            <a:off x="5040068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stCxn id="245" idx="7"/>
            <a:endCxn id="246" idx="3"/>
          </p:cNvCxnSpPr>
          <p:nvPr/>
        </p:nvCxnSpPr>
        <p:spPr>
          <a:xfrm flipV="1">
            <a:off x="5040068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>
            <a:stCxn id="236" idx="3"/>
            <a:endCxn id="246" idx="7"/>
          </p:cNvCxnSpPr>
          <p:nvPr/>
        </p:nvCxnSpPr>
        <p:spPr>
          <a:xfrm flipH="1">
            <a:off x="5424962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238" idx="1"/>
            <a:endCxn id="246" idx="5"/>
          </p:cNvCxnSpPr>
          <p:nvPr/>
        </p:nvCxnSpPr>
        <p:spPr>
          <a:xfrm flipH="1" flipV="1">
            <a:off x="5424962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>
            <a:stCxn id="239" idx="7"/>
            <a:endCxn id="228" idx="3"/>
          </p:cNvCxnSpPr>
          <p:nvPr/>
        </p:nvCxnSpPr>
        <p:spPr>
          <a:xfrm flipV="1">
            <a:off x="619967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>
            <a:stCxn id="239" idx="5"/>
            <a:endCxn id="229" idx="1"/>
          </p:cNvCxnSpPr>
          <p:nvPr/>
        </p:nvCxnSpPr>
        <p:spPr>
          <a:xfrm>
            <a:off x="619967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/>
              <p:cNvSpPr txBox="1"/>
              <p:nvPr/>
            </p:nvSpPr>
            <p:spPr>
              <a:xfrm>
                <a:off x="424962" y="1366875"/>
                <a:ext cx="349326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黒か白，</a:t>
                </a:r>
                <a:r>
                  <a:rPr kumimoji="1" lang="ja-JP" altLang="en-US" sz="2800" dirty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sz="2800" dirty="0"/>
                  <a:t>の順番で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色を宣言すると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手で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一番左の頂点まで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自分の領地にできる．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4" name="テキスト ボックス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2" y="1366875"/>
                <a:ext cx="3493264" cy="2246769"/>
              </a:xfrm>
              <a:prstGeom prst="rect">
                <a:avLst/>
              </a:prstGeom>
              <a:blipFill rotWithShape="0">
                <a:blip r:embed="rId11"/>
                <a:stretch>
                  <a:fillRect l="-3665" t="-3523" r="-2094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直線コネクタ 257"/>
          <p:cNvCxnSpPr/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5" name="グループ化 264"/>
          <p:cNvGrpSpPr/>
          <p:nvPr/>
        </p:nvGrpSpPr>
        <p:grpSpPr>
          <a:xfrm>
            <a:off x="4790415" y="5711056"/>
            <a:ext cx="2611052" cy="732526"/>
            <a:chOff x="3463945" y="1870890"/>
            <a:chExt cx="2172228" cy="732526"/>
          </a:xfrm>
        </p:grpSpPr>
        <p:sp>
          <p:nvSpPr>
            <p:cNvPr id="266" name="左中かっこ 265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テキスト ボックス 266">
                  <a:extLst>
                    <a:ext uri="{FF2B5EF4-FFF2-40B4-BE49-F238E27FC236}">
                      <a16:creationId xmlns:a16="http://schemas.microsoft.com/office/drawing/2014/main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67" name="テキスト ボックス 26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82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共通上位列は</a:t>
            </a:r>
            <a:endParaRPr lang="en-US" altLang="ja-JP" sz="2800" dirty="0"/>
          </a:p>
          <a:p>
            <a:r>
              <a:rPr kumimoji="1" lang="en-US" altLang="ja-JP" sz="2800" dirty="0"/>
              <a:t>4</a:t>
            </a:r>
            <a:r>
              <a:rPr kumimoji="1" lang="ja-JP" altLang="en-US" sz="2800" dirty="0"/>
              <a:t>文字以上なので</a:t>
            </a:r>
            <a:endParaRPr kumimoji="1" lang="en-US" altLang="ja-JP" sz="2800" dirty="0"/>
          </a:p>
          <a:p>
            <a:r>
              <a:rPr kumimoji="1" lang="ja-JP" altLang="en-US" sz="2800" dirty="0"/>
              <a:t>本来は負ける例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/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>
                <a:blip r:embed="rId4"/>
                <a:stretch>
                  <a:fillRect l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5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26617</TotalTime>
  <Words>3212</Words>
  <Application>Microsoft Office PowerPoint</Application>
  <PresentationFormat>画面に合わせる (4:3)</PresentationFormat>
  <Paragraphs>917</Paragraphs>
  <Slides>70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5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既存の結果</vt:lpstr>
      <vt:lpstr>制限付きで研究されてきた</vt:lpstr>
      <vt:lpstr>既存の結果</vt:lpstr>
      <vt:lpstr>発表の流れ</vt:lpstr>
      <vt:lpstr>共通上位列問題</vt:lpstr>
      <vt:lpstr>共通上位列問題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二外平面グラフ</vt:lpstr>
      <vt:lpstr>これからの目標</vt:lpstr>
      <vt:lpstr>直並列グラフのインスタンス</vt:lpstr>
      <vt:lpstr>先手が勝つ場合</vt:lpstr>
      <vt:lpstr>後手が勝つ場合</vt:lpstr>
      <vt:lpstr>PowerPoint プレゼンテーション</vt:lpstr>
      <vt:lpstr>今回の結果</vt:lpstr>
      <vt:lpstr>先行研究の説明</vt:lpstr>
      <vt:lpstr>先行研究の説明</vt:lpstr>
      <vt:lpstr>手の制限を緩める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768</cp:revision>
  <cp:lastPrinted>2019-02-07T03:59:06Z</cp:lastPrinted>
  <dcterms:created xsi:type="dcterms:W3CDTF">2018-10-26T05:41:54Z</dcterms:created>
  <dcterms:modified xsi:type="dcterms:W3CDTF">2019-11-17T11:24:10Z</dcterms:modified>
</cp:coreProperties>
</file>