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2"/>
  </p:notesMasterIdLst>
  <p:handoutMasterIdLst>
    <p:handoutMasterId r:id="rId53"/>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410" r:id="rId19"/>
    <p:sldId id="411" r:id="rId20"/>
    <p:sldId id="415" r:id="rId21"/>
    <p:sldId id="405" r:id="rId22"/>
    <p:sldId id="374" r:id="rId23"/>
    <p:sldId id="392" r:id="rId24"/>
    <p:sldId id="393" r:id="rId25"/>
    <p:sldId id="414" r:id="rId26"/>
    <p:sldId id="416" r:id="rId27"/>
    <p:sldId id="318" r:id="rId28"/>
    <p:sldId id="343" r:id="rId29"/>
    <p:sldId id="397" r:id="rId30"/>
    <p:sldId id="407" r:id="rId31"/>
    <p:sldId id="408" r:id="rId32"/>
    <p:sldId id="409" r:id="rId33"/>
    <p:sldId id="401" r:id="rId34"/>
    <p:sldId id="400" r:id="rId35"/>
    <p:sldId id="372" r:id="rId36"/>
    <p:sldId id="376" r:id="rId37"/>
    <p:sldId id="377" r:id="rId38"/>
    <p:sldId id="378" r:id="rId39"/>
    <p:sldId id="373" r:id="rId40"/>
    <p:sldId id="375" r:id="rId41"/>
    <p:sldId id="402" r:id="rId42"/>
    <p:sldId id="403" r:id="rId43"/>
    <p:sldId id="361" r:id="rId44"/>
    <p:sldId id="319" r:id="rId45"/>
    <p:sldId id="412" r:id="rId46"/>
    <p:sldId id="413" r:id="rId47"/>
    <p:sldId id="367" r:id="rId48"/>
    <p:sldId id="368" r:id="rId49"/>
    <p:sldId id="352" r:id="rId50"/>
    <p:sldId id="404" r:id="rId51"/>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A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059" autoAdjust="0"/>
  </p:normalViewPr>
  <p:slideViewPr>
    <p:cSldViewPr snapToGrid="0">
      <p:cViewPr varScale="1">
        <p:scale>
          <a:sx n="104" d="100"/>
          <a:sy n="104" d="100"/>
        </p:scale>
        <p:origin x="192" y="114"/>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___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xmlns:c16r2="http://schemas.microsoft.com/office/drawing/2015/06/chart">
              <c:ext xmlns:c16="http://schemas.microsoft.com/office/drawing/2014/chart" uri="{C3380CC4-5D6E-409C-BE32-E72D297353CC}">
                <c16:uniqueId val="{00000001-0947-4A4A-B4DA-3A62CD7C0F62}"/>
              </c:ext>
            </c:extLst>
          </c:dPt>
          <c:dPt>
            <c:idx val="1"/>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3-0947-4A4A-B4DA-3A62CD7C0F62}"/>
              </c:ext>
            </c:extLst>
          </c:dPt>
          <c:dPt>
            <c:idx val="2"/>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5-0947-4A4A-B4DA-3A62CD7C0F62}"/>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0947-4A4A-B4DA-3A62CD7C0F62}"/>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xmlns:c16r2="http://schemas.microsoft.com/office/drawing/2015/06/chart">
            <c:ext xmlns:c16="http://schemas.microsoft.com/office/drawing/2014/chart" uri="{C3380CC4-5D6E-409C-BE32-E72D297353CC}">
              <c16:uniqueId val="{00000008-0947-4A4A-B4DA-3A62CD7C0F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xmlns:c16r2="http://schemas.microsoft.com/office/drawing/2015/06/chart">
              <c:ext xmlns:c16="http://schemas.microsoft.com/office/drawing/2014/chart" uri="{C3380CC4-5D6E-409C-BE32-E72D297353CC}">
                <c16:uniqueId val="{00000001-302C-4CA4-94CB-248B1A6F5EC9}"/>
              </c:ext>
            </c:extLst>
          </c:dPt>
          <c:dPt>
            <c:idx val="1"/>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3-302C-4CA4-94CB-248B1A6F5EC9}"/>
              </c:ext>
            </c:extLst>
          </c:dPt>
          <c:dPt>
            <c:idx val="2"/>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5-302C-4CA4-94CB-248B1A6F5EC9}"/>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302C-4CA4-94CB-248B1A6F5EC9}"/>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xmlns:c16r2="http://schemas.microsoft.com/office/drawing/2015/06/chart">
            <c:ext xmlns:c16="http://schemas.microsoft.com/office/drawing/2014/chart" uri="{C3380CC4-5D6E-409C-BE32-E72D297353CC}">
              <c16:uniqueId val="{00000008-302C-4CA4-94CB-248B1A6F5EC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1-8A44-4FC8-BF42-F05EDEB4E3D1}"/>
              </c:ext>
            </c:extLst>
          </c:dPt>
          <c:dPt>
            <c:idx val="1"/>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3-8A44-4FC8-BF42-F05EDEB4E3D1}"/>
              </c:ext>
            </c:extLst>
          </c:dPt>
          <c:dPt>
            <c:idx val="2"/>
            <c:bubble3D val="0"/>
            <c:spPr>
              <a:solidFill>
                <a:srgbClr val="FFFF00"/>
              </a:solidFill>
              <a:ln w="19050">
                <a:solidFill>
                  <a:schemeClr val="tx1"/>
                </a:solidFill>
              </a:ln>
              <a:effectLst/>
            </c:spPr>
            <c:extLst xmlns:c16r2="http://schemas.microsoft.com/office/drawing/2015/06/chart">
              <c:ext xmlns:c16="http://schemas.microsoft.com/office/drawing/2014/chart" uri="{C3380CC4-5D6E-409C-BE32-E72D297353CC}">
                <c16:uniqueId val="{00000005-8A44-4FC8-BF42-F05EDEB4E3D1}"/>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8A44-4FC8-BF42-F05EDEB4E3D1}"/>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xmlns:c16r2="http://schemas.microsoft.com/office/drawing/2015/06/chart">
            <c:ext xmlns:c16="http://schemas.microsoft.com/office/drawing/2014/chart" uri="{C3380CC4-5D6E-409C-BE32-E72D297353CC}">
              <c16:uniqueId val="{00000008-8A44-4FC8-BF42-F05EDEB4E3D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1-BA15-4193-ABCE-5D62A8666E25}"/>
              </c:ext>
            </c:extLst>
          </c:dPt>
          <c:dPt>
            <c:idx val="1"/>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3-BA15-4193-ABCE-5D62A8666E25}"/>
              </c:ext>
            </c:extLst>
          </c:dPt>
          <c:dPt>
            <c:idx val="2"/>
            <c:bubble3D val="0"/>
            <c:spPr>
              <a:solidFill>
                <a:srgbClr val="FFFF00"/>
              </a:solidFill>
              <a:ln w="19050">
                <a:solidFill>
                  <a:schemeClr val="tx1"/>
                </a:solidFill>
              </a:ln>
              <a:effectLst/>
            </c:spPr>
            <c:extLst xmlns:c16r2="http://schemas.microsoft.com/office/drawing/2015/06/chart">
              <c:ext xmlns:c16="http://schemas.microsoft.com/office/drawing/2014/chart" uri="{C3380CC4-5D6E-409C-BE32-E72D297353CC}">
                <c16:uniqueId val="{00000005-BA15-4193-ABCE-5D62A8666E25}"/>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BA15-4193-ABCE-5D62A8666E25}"/>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xmlns:c16r2="http://schemas.microsoft.com/office/drawing/2015/06/chart">
            <c:ext xmlns:c16="http://schemas.microsoft.com/office/drawing/2014/chart" uri="{C3380CC4-5D6E-409C-BE32-E72D297353CC}">
              <c16:uniqueId val="{00000008-BA15-4193-ABCE-5D62A8666E2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extLst xmlns:c16r2="http://schemas.microsoft.com/office/drawing/2015/06/chart">
            <c:ext xmlns:c16="http://schemas.microsoft.com/office/drawing/2014/chart" uri="{C3380CC4-5D6E-409C-BE32-E72D297353CC}">
              <c16:uniqueId val="{00000000-7085-448E-8DE1-DC1C7AF8EE21}"/>
            </c:ext>
          </c:extLst>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extLst xmlns:c16r2="http://schemas.microsoft.com/office/drawing/2015/06/chart">
            <c:ext xmlns:c16="http://schemas.microsoft.com/office/drawing/2014/chart" uri="{C3380CC4-5D6E-409C-BE32-E72D297353CC}">
              <c16:uniqueId val="{00000002-7085-448E-8DE1-DC1C7AF8EE21}"/>
            </c:ext>
          </c:extLst>
        </c:ser>
        <c:dLbls>
          <c:showLegendKey val="0"/>
          <c:showVal val="0"/>
          <c:showCatName val="0"/>
          <c:showSerName val="0"/>
          <c:showPercent val="0"/>
          <c:showBubbleSize val="0"/>
        </c:dLbls>
        <c:axId val="331052240"/>
        <c:axId val="331052632"/>
      </c:scatterChart>
      <c:valAx>
        <c:axId val="331052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52632"/>
        <c:crosses val="autoZero"/>
        <c:crossBetween val="midCat"/>
      </c:valAx>
      <c:valAx>
        <c:axId val="331052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5224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Sheet1!$C$21:$C$34</c:f>
              <c:numCache>
                <c:formatCode>General</c:formatCode>
                <c:ptCount val="14"/>
                <c:pt idx="0">
                  <c:v>9.3600000000000003E-2</c:v>
                </c:pt>
                <c:pt idx="1">
                  <c:v>0.18720000000000001</c:v>
                </c:pt>
                <c:pt idx="2">
                  <c:v>0.46799999999999997</c:v>
                </c:pt>
                <c:pt idx="3">
                  <c:v>0.93599999999999994</c:v>
                </c:pt>
                <c:pt idx="4">
                  <c:v>1.4039999999999999</c:v>
                </c:pt>
                <c:pt idx="5">
                  <c:v>1.8719999999999999</c:v>
                </c:pt>
                <c:pt idx="6">
                  <c:v>2.34</c:v>
                </c:pt>
                <c:pt idx="7">
                  <c:v>2.8079999999999998</c:v>
                </c:pt>
                <c:pt idx="8">
                  <c:v>3.2759999999999998</c:v>
                </c:pt>
                <c:pt idx="9">
                  <c:v>3.7439999999999998</c:v>
                </c:pt>
                <c:pt idx="10">
                  <c:v>4.2119999999999997</c:v>
                </c:pt>
                <c:pt idx="11">
                  <c:v>4.68</c:v>
                </c:pt>
                <c:pt idx="12">
                  <c:v>5.1479999999999997</c:v>
                </c:pt>
                <c:pt idx="13">
                  <c:v>5.6159999999999997</c:v>
                </c:pt>
              </c:numCache>
            </c:numRef>
          </c:xVal>
          <c:yVal>
            <c:numRef>
              <c:f>Sheet1!$E$21:$E$34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0"/>
          <c:extLst xmlns:c16r2="http://schemas.microsoft.com/office/drawing/2015/06/chart">
            <c:ext xmlns:c16="http://schemas.microsoft.com/office/drawing/2014/chart" uri="{C3380CC4-5D6E-409C-BE32-E72D297353CC}">
              <c16:uniqueId val="{00000000-CBD6-47FF-8AA8-782BF4308A1E}"/>
            </c:ext>
          </c:extLst>
        </c:ser>
        <c:ser>
          <c:idx val="1"/>
          <c:order val="1"/>
          <c:tx>
            <c:v>完全ランダム</c:v>
          </c:tx>
          <c:spPr>
            <a:ln w="19050" cap="rnd">
              <a:noFill/>
              <a:round/>
            </a:ln>
            <a:effectLst/>
          </c:spPr>
          <c:marker>
            <c:symbol val="triangle"/>
            <c:size val="12"/>
            <c:spPr>
              <a:solidFill>
                <a:schemeClr val="accent2"/>
              </a:solidFill>
              <a:ln w="9525">
                <a:solidFill>
                  <a:schemeClr val="accent2"/>
                </a:solidFill>
              </a:ln>
              <a:effectLst/>
            </c:spPr>
          </c:marker>
          <c:xVal>
            <c:numRef>
              <c:f>Sheet1!$D$21:$D$34</c:f>
              <c:numCache>
                <c:formatCode>General</c:formatCode>
                <c:ptCount val="14"/>
                <c:pt idx="0">
                  <c:v>7.6999999999999999E-2</c:v>
                </c:pt>
                <c:pt idx="1">
                  <c:v>0.154</c:v>
                </c:pt>
                <c:pt idx="2">
                  <c:v>0.38499999999999995</c:v>
                </c:pt>
                <c:pt idx="3">
                  <c:v>0.76999999999999991</c:v>
                </c:pt>
                <c:pt idx="4">
                  <c:v>1.155</c:v>
                </c:pt>
                <c:pt idx="5">
                  <c:v>1.5399999999999998</c:v>
                </c:pt>
                <c:pt idx="6">
                  <c:v>1.9249999999999998</c:v>
                </c:pt>
                <c:pt idx="7">
                  <c:v>2.31</c:v>
                </c:pt>
                <c:pt idx="8">
                  <c:v>2.6949999999999998</c:v>
                </c:pt>
                <c:pt idx="9">
                  <c:v>3.0799999999999996</c:v>
                </c:pt>
                <c:pt idx="10">
                  <c:v>3.4649999999999999</c:v>
                </c:pt>
                <c:pt idx="11">
                  <c:v>3.8499999999999996</c:v>
                </c:pt>
                <c:pt idx="12">
                  <c:v>4.2349999999999994</c:v>
                </c:pt>
                <c:pt idx="13">
                  <c:v>4.62</c:v>
                </c:pt>
              </c:numCache>
            </c:numRef>
          </c:xVal>
          <c:yVal>
            <c:numRef>
              <c:f>Sheet1!$F$21:$F$34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extLst xmlns:c16r2="http://schemas.microsoft.com/office/drawing/2015/06/chart">
            <c:ext xmlns:c16="http://schemas.microsoft.com/office/drawing/2014/chart" uri="{C3380CC4-5D6E-409C-BE32-E72D297353CC}">
              <c16:uniqueId val="{00000001-CBD6-47FF-8AA8-782BF4308A1E}"/>
            </c:ext>
          </c:extLst>
        </c:ser>
        <c:dLbls>
          <c:showLegendKey val="0"/>
          <c:showVal val="0"/>
          <c:showCatName val="0"/>
          <c:showSerName val="0"/>
          <c:showPercent val="0"/>
          <c:showBubbleSize val="0"/>
        </c:dLbls>
        <c:axId val="331049888"/>
        <c:axId val="331050280"/>
      </c:scatterChart>
      <c:valAx>
        <c:axId val="331049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50280"/>
        <c:crosses val="autoZero"/>
        <c:crossBetween val="midCat"/>
      </c:valAx>
      <c:valAx>
        <c:axId val="331050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4988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extLst xmlns:c16r2="http://schemas.microsoft.com/office/drawing/2015/06/chart">
            <c:ext xmlns:c16="http://schemas.microsoft.com/office/drawing/2014/chart" uri="{C3380CC4-5D6E-409C-BE32-E72D297353CC}">
              <c16:uniqueId val="{00000000-5BA9-409E-BDD1-5E9928464094}"/>
            </c:ext>
          </c:extLst>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extLst xmlns:c16r2="http://schemas.microsoft.com/office/drawing/2015/06/chart">
            <c:ext xmlns:c16="http://schemas.microsoft.com/office/drawing/2014/chart" uri="{C3380CC4-5D6E-409C-BE32-E72D297353CC}">
              <c16:uniqueId val="{00000001-5BA9-409E-BDD1-5E9928464094}"/>
            </c:ext>
          </c:extLst>
        </c:ser>
        <c:dLbls>
          <c:showLegendKey val="0"/>
          <c:showVal val="0"/>
          <c:showCatName val="0"/>
          <c:showSerName val="0"/>
          <c:showPercent val="0"/>
          <c:showBubbleSize val="0"/>
        </c:dLbls>
        <c:axId val="331054592"/>
        <c:axId val="331051456"/>
      </c:scatterChart>
      <c:valAx>
        <c:axId val="331054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51456"/>
        <c:crosses val="autoZero"/>
        <c:crossBetween val="midCat"/>
      </c:valAx>
      <c:valAx>
        <c:axId val="33105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5459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xmlns:c16r2="http://schemas.microsoft.com/office/drawing/2015/06/chart">
              <c:ext xmlns:c16="http://schemas.microsoft.com/office/drawing/2014/chart" uri="{C3380CC4-5D6E-409C-BE32-E72D297353CC}">
                <c16:uniqueId val="{00000001-31EA-4DAC-82A4-2B7729D1E148}"/>
              </c:ext>
            </c:extLst>
          </c:dPt>
          <c:dPt>
            <c:idx val="1"/>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3-31EA-4DAC-82A4-2B7729D1E148}"/>
              </c:ext>
            </c:extLst>
          </c:dPt>
          <c:dPt>
            <c:idx val="2"/>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5-31EA-4DAC-82A4-2B7729D1E148}"/>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31EA-4DAC-82A4-2B7729D1E148}"/>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xmlns:c16r2="http://schemas.microsoft.com/office/drawing/2015/06/chart">
            <c:ext xmlns:c16="http://schemas.microsoft.com/office/drawing/2014/chart" uri="{C3380CC4-5D6E-409C-BE32-E72D297353CC}">
              <c16:uniqueId val="{00000008-31EA-4DAC-82A4-2B7729D1E1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xmlns:c16r2="http://schemas.microsoft.com/office/drawing/2015/06/chart">
              <c:ext xmlns:c16="http://schemas.microsoft.com/office/drawing/2014/chart" uri="{C3380CC4-5D6E-409C-BE32-E72D297353CC}">
                <c16:uniqueId val="{00000001-8962-4D8F-B726-CDCFBBE3DE38}"/>
              </c:ext>
            </c:extLst>
          </c:dPt>
          <c:dPt>
            <c:idx val="1"/>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3-8962-4D8F-B726-CDCFBBE3DE38}"/>
              </c:ext>
            </c:extLst>
          </c:dPt>
          <c:dPt>
            <c:idx val="2"/>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5-8962-4D8F-B726-CDCFBBE3DE38}"/>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8962-4D8F-B726-CDCFBBE3DE38}"/>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xmlns:c16r2="http://schemas.microsoft.com/office/drawing/2015/06/chart">
            <c:ext xmlns:c16="http://schemas.microsoft.com/office/drawing/2014/chart" uri="{C3380CC4-5D6E-409C-BE32-E72D297353CC}">
              <c16:uniqueId val="{00000008-8962-4D8F-B726-CDCFBBE3DE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1-3801-4536-9272-A2FC3FB55584}"/>
              </c:ext>
            </c:extLst>
          </c:dPt>
          <c:dPt>
            <c:idx val="1"/>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3-3801-4536-9272-A2FC3FB55584}"/>
              </c:ext>
            </c:extLst>
          </c:dPt>
          <c:dPt>
            <c:idx val="2"/>
            <c:bubble3D val="0"/>
            <c:spPr>
              <a:solidFill>
                <a:srgbClr val="FFFF00"/>
              </a:solidFill>
              <a:ln w="19050">
                <a:solidFill>
                  <a:schemeClr val="tx1"/>
                </a:solidFill>
              </a:ln>
              <a:effectLst/>
            </c:spPr>
            <c:extLst xmlns:c16r2="http://schemas.microsoft.com/office/drawing/2015/06/chart">
              <c:ext xmlns:c16="http://schemas.microsoft.com/office/drawing/2014/chart" uri="{C3380CC4-5D6E-409C-BE32-E72D297353CC}">
                <c16:uniqueId val="{00000005-3801-4536-9272-A2FC3FB55584}"/>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3801-4536-9272-A2FC3FB55584}"/>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xmlns:c16r2="http://schemas.microsoft.com/office/drawing/2015/06/chart">
            <c:ext xmlns:c16="http://schemas.microsoft.com/office/drawing/2014/chart" uri="{C3380CC4-5D6E-409C-BE32-E72D297353CC}">
              <c16:uniqueId val="{00000008-3801-4536-9272-A2FC3FB555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1-0D23-4EFE-A3AA-F667FC965AFB}"/>
              </c:ext>
            </c:extLst>
          </c:dPt>
          <c:dPt>
            <c:idx val="1"/>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3-0D23-4EFE-A3AA-F667FC965AFB}"/>
              </c:ext>
            </c:extLst>
          </c:dPt>
          <c:dPt>
            <c:idx val="2"/>
            <c:bubble3D val="0"/>
            <c:spPr>
              <a:solidFill>
                <a:srgbClr val="FFFF00"/>
              </a:solidFill>
              <a:ln w="19050">
                <a:solidFill>
                  <a:schemeClr val="tx1"/>
                </a:solidFill>
              </a:ln>
              <a:effectLst/>
            </c:spPr>
            <c:extLst xmlns:c16r2="http://schemas.microsoft.com/office/drawing/2015/06/chart">
              <c:ext xmlns:c16="http://schemas.microsoft.com/office/drawing/2014/chart" uri="{C3380CC4-5D6E-409C-BE32-E72D297353CC}">
                <c16:uniqueId val="{00000005-0D23-4EFE-A3AA-F667FC965AFB}"/>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0D23-4EFE-A3AA-F667FC965AFB}"/>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xmlns:c16r2="http://schemas.microsoft.com/office/drawing/2015/06/chart">
            <c:ext xmlns:c16="http://schemas.microsoft.com/office/drawing/2014/chart" uri="{C3380CC4-5D6E-409C-BE32-E72D297353CC}">
              <c16:uniqueId val="{00000008-0D23-4EFE-A3AA-F667FC965AF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1-F21A-44ED-9BDE-B05CF4837778}"/>
              </c:ext>
            </c:extLst>
          </c:dPt>
          <c:dPt>
            <c:idx val="1"/>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3-F21A-44ED-9BDE-B05CF4837778}"/>
              </c:ext>
            </c:extLst>
          </c:dPt>
          <c:dPt>
            <c:idx val="2"/>
            <c:bubble3D val="0"/>
            <c:spPr>
              <a:solidFill>
                <a:srgbClr val="FFFF00"/>
              </a:solidFill>
              <a:ln w="19050">
                <a:solidFill>
                  <a:schemeClr val="tx1"/>
                </a:solidFill>
              </a:ln>
              <a:effectLst/>
            </c:spPr>
            <c:extLst xmlns:c16r2="http://schemas.microsoft.com/office/drawing/2015/06/chart">
              <c:ext xmlns:c16="http://schemas.microsoft.com/office/drawing/2014/chart" uri="{C3380CC4-5D6E-409C-BE32-E72D297353CC}">
                <c16:uniqueId val="{00000005-F21A-44ED-9BDE-B05CF4837778}"/>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F21A-44ED-9BDE-B05CF4837778}"/>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xmlns:c16r2="http://schemas.microsoft.com/office/drawing/2015/06/chart">
            <c:ext xmlns:c16="http://schemas.microsoft.com/office/drawing/2014/chart" uri="{C3380CC4-5D6E-409C-BE32-E72D297353CC}">
              <c16:uniqueId val="{00000008-F21A-44ED-9BDE-B05CF48377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extLst xmlns:c16r2="http://schemas.microsoft.com/office/drawing/2015/06/chart">
            <c:ext xmlns:c16="http://schemas.microsoft.com/office/drawing/2014/chart" uri="{C3380CC4-5D6E-409C-BE32-E72D297353CC}">
              <c16:uniqueId val="{00000000-4E1F-4981-A233-8338C8F50DA4}"/>
            </c:ext>
          </c:extLst>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extLst xmlns:c16r2="http://schemas.microsoft.com/office/drawing/2015/06/chart">
            <c:ext xmlns:c16="http://schemas.microsoft.com/office/drawing/2014/chart" uri="{C3380CC4-5D6E-409C-BE32-E72D297353CC}">
              <c16:uniqueId val="{00000001-4E1F-4981-A233-8338C8F50DA4}"/>
            </c:ext>
          </c:extLst>
        </c:ser>
        <c:dLbls>
          <c:showLegendKey val="0"/>
          <c:showVal val="0"/>
          <c:showCatName val="0"/>
          <c:showSerName val="0"/>
          <c:showPercent val="0"/>
          <c:showBubbleSize val="0"/>
        </c:dLbls>
        <c:axId val="331053024"/>
        <c:axId val="331047928"/>
      </c:scatterChart>
      <c:valAx>
        <c:axId val="3310530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47928"/>
        <c:crosses val="autoZero"/>
        <c:crossBetween val="midCat"/>
      </c:valAx>
      <c:valAx>
        <c:axId val="331047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5302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extLst xmlns:c16r2="http://schemas.microsoft.com/office/drawing/2015/06/chart">
            <c:ext xmlns:c16="http://schemas.microsoft.com/office/drawing/2014/chart" uri="{C3380CC4-5D6E-409C-BE32-E72D297353CC}">
              <c16:uniqueId val="{00000000-A8CA-4F73-B8AA-0347D11E161D}"/>
            </c:ext>
          </c:extLst>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extLst xmlns:c16r2="http://schemas.microsoft.com/office/drawing/2015/06/chart">
            <c:ext xmlns:c16="http://schemas.microsoft.com/office/drawing/2014/chart" uri="{C3380CC4-5D6E-409C-BE32-E72D297353CC}">
              <c16:uniqueId val="{00000001-A8CA-4F73-B8AA-0347D11E161D}"/>
            </c:ext>
          </c:extLst>
        </c:ser>
        <c:dLbls>
          <c:showLegendKey val="0"/>
          <c:showVal val="0"/>
          <c:showCatName val="0"/>
          <c:showSerName val="0"/>
          <c:showPercent val="0"/>
          <c:showBubbleSize val="0"/>
        </c:dLbls>
        <c:axId val="331047536"/>
        <c:axId val="331048320"/>
      </c:scatterChart>
      <c:valAx>
        <c:axId val="331047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48320"/>
        <c:crosses val="autoZero"/>
        <c:crossBetween val="midCat"/>
      </c:valAx>
      <c:valAx>
        <c:axId val="33104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104753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xmlns:c16r2="http://schemas.microsoft.com/office/drawing/2015/06/chart">
              <c:ext xmlns:c16="http://schemas.microsoft.com/office/drawing/2014/chart" uri="{C3380CC4-5D6E-409C-BE32-E72D297353CC}">
                <c16:uniqueId val="{00000001-2BC9-4BF1-A723-28E9112F1E56}"/>
              </c:ext>
            </c:extLst>
          </c:dPt>
          <c:dPt>
            <c:idx val="1"/>
            <c:bubble3D val="0"/>
            <c:spPr>
              <a:solidFill>
                <a:srgbClr val="00B050"/>
              </a:solidFill>
              <a:ln w="19050">
                <a:solidFill>
                  <a:schemeClr val="tx1"/>
                </a:solidFill>
              </a:ln>
              <a:effectLst/>
            </c:spPr>
            <c:extLst xmlns:c16r2="http://schemas.microsoft.com/office/drawing/2015/06/chart">
              <c:ext xmlns:c16="http://schemas.microsoft.com/office/drawing/2014/chart" uri="{C3380CC4-5D6E-409C-BE32-E72D297353CC}">
                <c16:uniqueId val="{00000003-2BC9-4BF1-A723-28E9112F1E56}"/>
              </c:ext>
            </c:extLst>
          </c:dPt>
          <c:dPt>
            <c:idx val="2"/>
            <c:bubble3D val="0"/>
            <c:spPr>
              <a:solidFill>
                <a:srgbClr val="7030A0"/>
              </a:solidFill>
              <a:ln w="19050">
                <a:solidFill>
                  <a:schemeClr val="tx1"/>
                </a:solidFill>
              </a:ln>
              <a:effectLst/>
            </c:spPr>
            <c:extLst xmlns:c16r2="http://schemas.microsoft.com/office/drawing/2015/06/chart">
              <c:ext xmlns:c16="http://schemas.microsoft.com/office/drawing/2014/chart" uri="{C3380CC4-5D6E-409C-BE32-E72D297353CC}">
                <c16:uniqueId val="{00000005-2BC9-4BF1-A723-28E9112F1E56}"/>
              </c:ext>
            </c:extLst>
          </c:dPt>
          <c:dPt>
            <c:idx val="3"/>
            <c:bubble3D val="0"/>
            <c:spPr>
              <a:solidFill>
                <a:schemeClr val="accent1"/>
              </a:solidFill>
              <a:ln w="19050">
                <a:solidFill>
                  <a:schemeClr val="tx1"/>
                </a:solidFill>
              </a:ln>
              <a:effectLst/>
            </c:spPr>
            <c:extLst xmlns:c16r2="http://schemas.microsoft.com/office/drawing/2015/06/chart">
              <c:ext xmlns:c16="http://schemas.microsoft.com/office/drawing/2014/chart" uri="{C3380CC4-5D6E-409C-BE32-E72D297353CC}">
                <c16:uniqueId val="{00000007-2BC9-4BF1-A723-28E9112F1E56}"/>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xmlns:c16r2="http://schemas.microsoft.com/office/drawing/2015/06/chart">
            <c:ext xmlns:c16="http://schemas.microsoft.com/office/drawing/2014/chart" uri="{C3380CC4-5D6E-409C-BE32-E72D297353CC}">
              <c16:uniqueId val="{00000008-2BC9-4BF1-A723-28E9112F1E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46018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90522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22553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76222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2829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48197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1906605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600424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640812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317947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a:t>
            </a:r>
            <a:r>
              <a:rPr kumimoji="1" lang="ja-JP" altLang="en-US" sz="2800"/>
              <a:t>　</a:t>
            </a:r>
            <a:r>
              <a:rPr kumimoji="1" lang="ja-JP" altLang="en-US" sz="2800" smtClean="0"/>
              <a:t>修士</a:t>
            </a:r>
            <a:r>
              <a:rPr kumimoji="1" lang="en-US" altLang="ja-JP" sz="2800" smtClean="0"/>
              <a:t>1</a:t>
            </a:r>
            <a:r>
              <a:rPr kumimoji="1" lang="ja-JP" altLang="en-US" sz="2800" dirty="0" smtClean="0"/>
              <a:t>年</a:t>
            </a:r>
            <a:r>
              <a:rPr kumimoji="1" lang="ja-JP" altLang="en-US" sz="2800" dirty="0"/>
              <a:t>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xmlns=""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xmlns=""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xmlns=""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xmlns=""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xmlns=""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xmlns=""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xmlns=""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xmlns=""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xmlns=""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xmlns=""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xmlns=""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xmlns=""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xmlns=""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xmlns=""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xmlns=""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xmlns=""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xmlns=""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xmlns=""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xmlns=""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xmlns=""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xmlns=""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xmlns=""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xmlns=""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xmlns=""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xmlns=""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xmlns=""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xmlns=""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xmlns=""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xmlns=""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xmlns=""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xmlns=""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xmlns=""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xmlns=""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xmlns=""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xmlns=""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xmlns=""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xmlns=""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xmlns=""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xmlns=""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xmlns=""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xmlns=""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xmlns=""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xmlns=""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xmlns=""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xmlns=""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xmlns=""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xmlns=""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xmlns=""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xmlns=""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xmlns=""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xmlns=""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xmlns=""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xmlns=""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xmlns=""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xmlns=""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xmlns=""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xmlns=""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xmlns=""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xmlns=""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xmlns=""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xmlns=""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xmlns=""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xmlns=""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xmlns=""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xmlns=""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xmlns=""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xmlns=""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xmlns=""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完全な先読みは</a:t>
            </a:r>
            <a:r>
              <a:rPr lang="ja-JP" altLang="en-US" dirty="0">
                <a:solidFill>
                  <a:schemeClr val="accent5"/>
                </a:solidFill>
              </a:rPr>
              <a:t>不可能</a:t>
            </a: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smtClean="0"/>
              <a:t>まで読む．</a:t>
            </a:r>
            <a:endParaRPr lang="ja-JP" altLang="en-US" dirty="0"/>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559453"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
        <p:nvSpPr>
          <p:cNvPr id="218" name="テキスト ボックス 217"/>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1000"/>
                                        <p:tgtEl>
                                          <p:spTgt spid="10"/>
                                        </p:tgtEl>
                                      </p:cBhvr>
                                    </p:animEffect>
                                    <p:set>
                                      <p:cBhvr>
                                        <p:cTn id="59" dur="1" fill="hold">
                                          <p:stCondLst>
                                            <p:cond delay="9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1000"/>
                                        <p:tgtEl>
                                          <p:spTgt spid="16"/>
                                        </p:tgtEl>
                                      </p:cBhvr>
                                    </p:animEffect>
                                    <p:set>
                                      <p:cBhvr>
                                        <p:cTn id="62" dur="1" fill="hold">
                                          <p:stCondLst>
                                            <p:cond delay="999"/>
                                          </p:stCondLst>
                                        </p:cTn>
                                        <p:tgtEl>
                                          <p:spTgt spid="1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1000"/>
                                        <p:tgtEl>
                                          <p:spTgt spid="5"/>
                                        </p:tgtEl>
                                      </p:cBhvr>
                                    </p:animEffect>
                                    <p:set>
                                      <p:cBhvr>
                                        <p:cTn id="65" dur="1" fill="hold">
                                          <p:stCondLst>
                                            <p:cond delay="9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wipe(up)">
                                      <p:cBhvr>
                                        <p:cTn id="70" dur="10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fade">
                                      <p:cBhvr>
                                        <p:cTn id="73" dur="1000"/>
                                        <p:tgtEl>
                                          <p:spTgt spid="2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9"/>
                                        </p:tgtEl>
                                        <p:attrNameLst>
                                          <p:attrName>style.visibility</p:attrName>
                                        </p:attrNameLst>
                                      </p:cBhvr>
                                      <p:to>
                                        <p:strVal val="visible"/>
                                      </p:to>
                                    </p:set>
                                    <p:animEffect transition="in" filter="fade">
                                      <p:cBhvr>
                                        <p:cTn id="78" dur="1000"/>
                                        <p:tgtEl>
                                          <p:spTgt spid="13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6"/>
                                        </p:tgtEl>
                                        <p:attrNameLst>
                                          <p:attrName>style.visibility</p:attrName>
                                        </p:attrNameLst>
                                      </p:cBhvr>
                                      <p:to>
                                        <p:strVal val="visible"/>
                                      </p:to>
                                    </p:set>
                                    <p:animEffect transition="in" filter="fade">
                                      <p:cBhvr>
                                        <p:cTn id="87" dur="500"/>
                                        <p:tgtEl>
                                          <p:spTgt spid="2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28"/>
                                        </p:tgtEl>
                                        <p:attrNameLst>
                                          <p:attrName>style.visibility</p:attrName>
                                        </p:attrNameLst>
                                      </p:cBhvr>
                                      <p:to>
                                        <p:strVal val="visible"/>
                                      </p:to>
                                    </p:set>
                                    <p:animEffect transition="in" filter="wipe(up)">
                                      <p:cBhvr>
                                        <p:cTn id="92"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5" grpId="0" animBg="1"/>
      <p:bldP spid="5" grpId="1" animBg="1"/>
      <p:bldP spid="2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コンテンツ プレースホルダー 2"/>
          <p:cNvSpPr>
            <a:spLocks noGrp="1"/>
          </p:cNvSpPr>
          <p:nvPr>
            <p:ph idx="1"/>
          </p:nvPr>
        </p:nvSpPr>
        <p:spPr/>
        <p:txBody>
          <a:bodyPr/>
          <a:lstStyle/>
          <a:p>
            <a:r>
              <a:rPr kumimoji="1" lang="ja-JP" altLang="en-US" dirty="0"/>
              <a:t>モンテカルロ法</a:t>
            </a:r>
            <a:r>
              <a:rPr lang="ja-JP" altLang="en-US" dirty="0"/>
              <a:t>の対戦</a:t>
            </a:r>
            <a:r>
              <a:rPr kumimoji="1" lang="ja-JP" altLang="en-US" dirty="0"/>
              <a:t>アルゴリズムを，</a:t>
            </a:r>
            <a:endParaRPr kumimoji="1" lang="en-US" altLang="ja-JP" dirty="0"/>
          </a:p>
          <a:p>
            <a:r>
              <a:rPr lang="ja-JP" altLang="en-US" dirty="0"/>
              <a:t>ルーレット選択という手法を応用することで</a:t>
            </a:r>
            <a:endParaRPr lang="en-US" altLang="ja-JP" dirty="0"/>
          </a:p>
          <a:p>
            <a:r>
              <a:rPr lang="ja-JP" altLang="en-US" dirty="0"/>
              <a:t>強化できないか実験した．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aphicFrame>
        <p:nvGraphicFramePr>
          <p:cNvPr id="5" name="グラフ 4"/>
          <p:cNvGraphicFramePr/>
          <p:nvPr>
            <p:extLst>
              <p:ext uri="{D42A27DB-BD31-4B8C-83A1-F6EECF244321}">
                <p14:modId xmlns:p14="http://schemas.microsoft.com/office/powerpoint/2010/main" val="2716133484"/>
              </p:ext>
            </p:extLst>
          </p:nvPr>
        </p:nvGraphicFramePr>
        <p:xfrm>
          <a:off x="3325454" y="2921171"/>
          <a:ext cx="3125630" cy="3342489"/>
        </p:xfrm>
        <a:graphic>
          <a:graphicData uri="http://schemas.openxmlformats.org/drawingml/2006/chart">
            <c:chart xmlns:c="http://schemas.openxmlformats.org/drawingml/2006/chart" xmlns:r="http://schemas.openxmlformats.org/officeDocument/2006/relationships" r:id="rId2"/>
          </a:graphicData>
        </a:graphic>
      </p:graphicFrame>
      <p:sp>
        <p:nvSpPr>
          <p:cNvPr id="6" name="下矢印 5"/>
          <p:cNvSpPr/>
          <p:nvPr/>
        </p:nvSpPr>
        <p:spPr>
          <a:xfrm rot="2077129">
            <a:off x="4766967" y="405181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stCxn id="123" idx="1"/>
            <a:endCxn id="121" idx="0"/>
          </p:cNvCxnSpPr>
          <p:nvPr/>
        </p:nvCxnSpPr>
        <p:spPr>
          <a:xfrm flipH="1">
            <a:off x="1253459" y="2114617"/>
            <a:ext cx="1277473" cy="282514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
        <p:nvSpPr>
          <p:cNvPr id="123"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シミュレーションをするため</a:t>
            </a:r>
          </a:p>
        </p:txBody>
      </p:sp>
    </p:spTree>
    <p:extLst>
      <p:ext uri="{BB962C8B-B14F-4D97-AF65-F5344CB8AC3E}">
        <p14:creationId xmlns:p14="http://schemas.microsoft.com/office/powerpoint/2010/main" val="58020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wipe(left)">
                                      <p:cBhvr>
                                        <p:cTn id="2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P spid="1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アルゴリズムの改良案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t>領地があまり増えない</a:t>
            </a:r>
            <a:r>
              <a:rPr kumimoji="1" lang="ja-JP" altLang="en-US" sz="2800" dirty="0">
                <a:solidFill>
                  <a:schemeClr val="accent5"/>
                </a:solidFill>
              </a:rPr>
              <a:t>青</a:t>
            </a:r>
            <a:r>
              <a:rPr kumimoji="1" lang="ja-JP" altLang="en-US" sz="2800" dirty="0"/>
              <a:t>や</a:t>
            </a:r>
            <a:r>
              <a:rPr kumimoji="1" lang="ja-JP" altLang="en-US" sz="2800" dirty="0">
                <a:solidFill>
                  <a:srgbClr val="7030A0"/>
                </a:solidFill>
              </a:rPr>
              <a:t>紫</a:t>
            </a:r>
            <a:r>
              <a:rPr kumimoji="1" lang="ja-JP" altLang="en-US" sz="2800" dirty="0"/>
              <a:t>は選</a:t>
            </a:r>
            <a:r>
              <a:rPr kumimoji="1" lang="ja-JP" altLang="en-US" sz="2800" dirty="0" err="1"/>
              <a:t>ば</a:t>
            </a:r>
            <a:r>
              <a:rPr kumimoji="1" lang="ja-JP" altLang="en-US" sz="2800" dirty="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solidFill>
                  <a:schemeClr val="tx1"/>
                </a:solidFill>
              </a:rPr>
              <a:t>領地がたくさん増える</a:t>
            </a:r>
            <a:endParaRPr kumimoji="1" lang="en-US" altLang="ja-JP" sz="2800" dirty="0">
              <a:solidFill>
                <a:schemeClr val="tx1"/>
              </a:solidFill>
            </a:endParaRPr>
          </a:p>
          <a:p>
            <a:pPr algn="ctr"/>
            <a:r>
              <a:rPr kumimoji="1" lang="ja-JP" altLang="en-US" sz="2800" dirty="0">
                <a:solidFill>
                  <a:srgbClr val="00B050"/>
                </a:solidFill>
              </a:rPr>
              <a:t>緑</a:t>
            </a:r>
            <a:r>
              <a:rPr kumimoji="1" lang="ja-JP" altLang="en-US" sz="2800" dirty="0"/>
              <a:t>や</a:t>
            </a:r>
            <a:r>
              <a:rPr lang="ja-JP" altLang="en-US" sz="2800" dirty="0">
                <a:solidFill>
                  <a:srgbClr val="FF0000"/>
                </a:solidFill>
              </a:rPr>
              <a:t>赤</a:t>
            </a:r>
            <a:r>
              <a:rPr kumimoji="1" lang="ja-JP" altLang="en-US" sz="2800" dirty="0"/>
              <a:t>を選びそう</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これらを反映して，より良い</a:t>
            </a:r>
            <a:endParaRPr lang="en-US" altLang="ja-JP" dirty="0"/>
          </a:p>
          <a:p>
            <a:r>
              <a:rPr lang="ja-JP" altLang="en-US" dirty="0"/>
              <a:t>シミュレーションができないか？</a:t>
            </a:r>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65"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シミュレーションをするため</a:t>
            </a:r>
          </a:p>
        </p:txBody>
      </p:sp>
    </p:spTree>
    <p:extLst>
      <p:ext uri="{BB962C8B-B14F-4D97-AF65-F5344CB8AC3E}">
        <p14:creationId xmlns:p14="http://schemas.microsoft.com/office/powerpoint/2010/main" val="92432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nvGraphicFramePr>
        <p:xfrm>
          <a:off x="4321105" y="3307543"/>
          <a:ext cx="4427998" cy="1341120"/>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xmlns="" val="20000"/>
                    </a:ext>
                  </a:extLst>
                </a:gridCol>
                <a:gridCol w="739796">
                  <a:extLst>
                    <a:ext uri="{9D8B030D-6E8A-4147-A177-3AD203B41FA5}">
                      <a16:colId xmlns:a16="http://schemas.microsoft.com/office/drawing/2014/main" xmlns="" val="20001"/>
                    </a:ext>
                  </a:extLst>
                </a:gridCol>
                <a:gridCol w="739796">
                  <a:extLst>
                    <a:ext uri="{9D8B030D-6E8A-4147-A177-3AD203B41FA5}">
                      <a16:colId xmlns:a16="http://schemas.microsoft.com/office/drawing/2014/main" xmlns="" val="20002"/>
                    </a:ext>
                  </a:extLst>
                </a:gridCol>
                <a:gridCol w="739796">
                  <a:extLst>
                    <a:ext uri="{9D8B030D-6E8A-4147-A177-3AD203B41FA5}">
                      <a16:colId xmlns:a16="http://schemas.microsoft.com/office/drawing/2014/main" xmlns="" val="20003"/>
                    </a:ext>
                  </a:extLst>
                </a:gridCol>
                <a:gridCol w="739796">
                  <a:extLst>
                    <a:ext uri="{9D8B030D-6E8A-4147-A177-3AD203B41FA5}">
                      <a16:colId xmlns:a16="http://schemas.microsoft.com/office/drawing/2014/main" xmlns="" val="20004"/>
                    </a:ext>
                  </a:extLst>
                </a:gridCol>
              </a:tblGrid>
              <a:tr h="497680">
                <a:tc>
                  <a:txBody>
                    <a:bodyPr/>
                    <a:lstStyle/>
                    <a:p>
                      <a:r>
                        <a:rPr kumimoji="1" lang="ja-JP" altLang="en-US" sz="2800" dirty="0"/>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8956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1" end="1"/>
                                            </p:txEl>
                                          </p:spTgt>
                                        </p:tgtEl>
                                        <p:attrNameLst>
                                          <p:attrName>style.visibility</p:attrName>
                                        </p:attrNameLst>
                                      </p:cBhvr>
                                      <p:to>
                                        <p:strVal val="visible"/>
                                      </p:to>
                                    </p:set>
                                    <p:animEffect transition="in" filter="fade">
                                      <p:cBhvr>
                                        <p:cTn id="10" dur="500"/>
                                        <p:tgtEl>
                                          <p:spTgt spid="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xEl>
                                              <p:pRg st="2" end="2"/>
                                            </p:txEl>
                                          </p:spTgt>
                                        </p:tgtEl>
                                        <p:attrNameLst>
                                          <p:attrName>style.visibility</p:attrName>
                                        </p:attrNameLst>
                                      </p:cBhvr>
                                      <p:to>
                                        <p:strVal val="visible"/>
                                      </p:to>
                                    </p:set>
                                    <p:animEffect transition="in" filter="fade">
                                      <p:cBhvr>
                                        <p:cTn id="13" dur="500"/>
                                        <p:tgtEl>
                                          <p:spTgt spid="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90838198"/>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xmlns="" val="20000"/>
                    </a:ext>
                  </a:extLst>
                </a:gridCol>
                <a:gridCol w="739796">
                  <a:extLst>
                    <a:ext uri="{9D8B030D-6E8A-4147-A177-3AD203B41FA5}">
                      <a16:colId xmlns:a16="http://schemas.microsoft.com/office/drawing/2014/main" xmlns="" val="20001"/>
                    </a:ext>
                  </a:extLst>
                </a:gridCol>
                <a:gridCol w="739796">
                  <a:extLst>
                    <a:ext uri="{9D8B030D-6E8A-4147-A177-3AD203B41FA5}">
                      <a16:colId xmlns:a16="http://schemas.microsoft.com/office/drawing/2014/main" xmlns="" val="20002"/>
                    </a:ext>
                  </a:extLst>
                </a:gridCol>
                <a:gridCol w="739796">
                  <a:extLst>
                    <a:ext uri="{9D8B030D-6E8A-4147-A177-3AD203B41FA5}">
                      <a16:colId xmlns:a16="http://schemas.microsoft.com/office/drawing/2014/main" xmlns="" val="20003"/>
                    </a:ext>
                  </a:extLst>
                </a:gridCol>
                <a:gridCol w="739796">
                  <a:extLst>
                    <a:ext uri="{9D8B030D-6E8A-4147-A177-3AD203B41FA5}">
                      <a16:colId xmlns:a16="http://schemas.microsoft.com/office/drawing/2014/main" xmlns="" val="20004"/>
                    </a:ext>
                  </a:extLst>
                </a:gridCol>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xmlns="" val="10001"/>
                  </a:ext>
                </a:extLst>
              </a:tr>
              <a:tr h="790434">
                <a:tc>
                  <a:txBody>
                    <a:bodyPr/>
                    <a:lstStyle/>
                    <a:p>
                      <a:r>
                        <a:rPr kumimoji="1" lang="ja-JP" altLang="en-US" sz="2800" dirty="0"/>
                        <a:t>基礎点</a:t>
                      </a:r>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extLst>
                  <a:ext uri="{0D108BD9-81ED-4DB2-BD59-A6C34878D82A}">
                    <a16:rowId xmlns:a16="http://schemas.microsoft.com/office/drawing/2014/main" xmlns="" val="10002"/>
                  </a:ext>
                </a:extLst>
              </a:tr>
              <a:tr h="790434">
                <a:tc>
                  <a:txBody>
                    <a:bodyPr/>
                    <a:lstStyle/>
                    <a:p>
                      <a:r>
                        <a:rPr kumimoji="1" lang="ja-JP" altLang="en-US" sz="4000" dirty="0"/>
                        <a:t>合計</a:t>
                      </a:r>
                    </a:p>
                  </a:txBody>
                  <a:tcPr/>
                </a:tc>
                <a:tc>
                  <a:txBody>
                    <a:bodyPr/>
                    <a:lstStyle/>
                    <a:p>
                      <a:r>
                        <a:rPr kumimoji="1" lang="en-US" altLang="ja-JP" sz="4400" dirty="0">
                          <a:solidFill>
                            <a:srgbClr val="FF0000"/>
                          </a:solidFill>
                        </a:rPr>
                        <a:t>4</a:t>
                      </a:r>
                      <a:endParaRPr kumimoji="1" lang="ja-JP" altLang="en-US" sz="4400" dirty="0">
                        <a:solidFill>
                          <a:srgbClr val="FF0000"/>
                        </a:solidFill>
                      </a:endParaRPr>
                    </a:p>
                  </a:txBody>
                  <a:tcPr/>
                </a:tc>
                <a:tc>
                  <a:txBody>
                    <a:bodyPr/>
                    <a:lstStyle/>
                    <a:p>
                      <a:r>
                        <a:rPr kumimoji="1" lang="en-US" altLang="ja-JP" sz="4400" dirty="0">
                          <a:solidFill>
                            <a:srgbClr val="00B050"/>
                          </a:solidFill>
                        </a:rPr>
                        <a:t>3</a:t>
                      </a:r>
                      <a:endParaRPr kumimoji="1" lang="ja-JP" altLang="en-US" sz="4400" dirty="0">
                        <a:solidFill>
                          <a:srgbClr val="00B050"/>
                        </a:solidFill>
                      </a:endParaRPr>
                    </a:p>
                  </a:txBody>
                  <a:tcPr/>
                </a:tc>
                <a:tc>
                  <a:txBody>
                    <a:bodyPr/>
                    <a:lstStyle/>
                    <a:p>
                      <a:r>
                        <a:rPr kumimoji="1" lang="en-US" altLang="ja-JP" sz="4400" dirty="0">
                          <a:solidFill>
                            <a:srgbClr val="7030A0"/>
                          </a:solidFill>
                        </a:rPr>
                        <a:t>2</a:t>
                      </a:r>
                      <a:endParaRPr kumimoji="1" lang="ja-JP" altLang="en-US" sz="4400" dirty="0">
                        <a:solidFill>
                          <a:srgbClr val="7030A0"/>
                        </a:solidFill>
                      </a:endParaRPr>
                    </a:p>
                  </a:txBody>
                  <a:tcPr/>
                </a:tc>
                <a:tc>
                  <a:txBody>
                    <a:bodyPr/>
                    <a:lstStyle/>
                    <a:p>
                      <a:r>
                        <a:rPr kumimoji="1" lang="en-US" altLang="ja-JP" sz="4400" dirty="0">
                          <a:solidFill>
                            <a:schemeClr val="accent1"/>
                          </a:solidFill>
                        </a:rPr>
                        <a:t>1</a:t>
                      </a:r>
                      <a:endParaRPr kumimoji="1" lang="ja-JP" altLang="en-US" sz="4400" dirty="0">
                        <a:solidFill>
                          <a:schemeClr val="accent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601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929021160"/>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xmlns="" val="20000"/>
                    </a:ext>
                  </a:extLst>
                </a:gridCol>
                <a:gridCol w="629555">
                  <a:extLst>
                    <a:ext uri="{9D8B030D-6E8A-4147-A177-3AD203B41FA5}">
                      <a16:colId xmlns:a16="http://schemas.microsoft.com/office/drawing/2014/main" xmlns="" val="20001"/>
                    </a:ext>
                  </a:extLst>
                </a:gridCol>
                <a:gridCol w="629555">
                  <a:extLst>
                    <a:ext uri="{9D8B030D-6E8A-4147-A177-3AD203B41FA5}">
                      <a16:colId xmlns:a16="http://schemas.microsoft.com/office/drawing/2014/main" xmlns="" val="20002"/>
                    </a:ext>
                  </a:extLst>
                </a:gridCol>
                <a:gridCol w="629555">
                  <a:extLst>
                    <a:ext uri="{9D8B030D-6E8A-4147-A177-3AD203B41FA5}">
                      <a16:colId xmlns:a16="http://schemas.microsoft.com/office/drawing/2014/main" xmlns="" val="20003"/>
                    </a:ext>
                  </a:extLst>
                </a:gridCol>
                <a:gridCol w="629555">
                  <a:extLst>
                    <a:ext uri="{9D8B030D-6E8A-4147-A177-3AD203B41FA5}">
                      <a16:colId xmlns:a16="http://schemas.microsoft.com/office/drawing/2014/main" xmlns="" val="20004"/>
                    </a:ext>
                  </a:extLst>
                </a:gridCol>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496140">
                <a:tc>
                  <a:txBody>
                    <a:bodyPr/>
                    <a:lstStyle/>
                    <a:p>
                      <a:r>
                        <a:rPr kumimoji="1" lang="ja-JP" altLang="en-US" sz="3200" dirty="0"/>
                        <a:t>合計</a:t>
                      </a:r>
                    </a:p>
                  </a:txBody>
                  <a:tcPr/>
                </a:tc>
                <a:tc>
                  <a:txBody>
                    <a:bodyPr/>
                    <a:lstStyle/>
                    <a:p>
                      <a:r>
                        <a:rPr kumimoji="1" lang="en-US" altLang="ja-JP" sz="3600" dirty="0">
                          <a:solidFill>
                            <a:srgbClr val="FF0000"/>
                          </a:solidFill>
                        </a:rPr>
                        <a:t>4</a:t>
                      </a:r>
                      <a:endParaRPr kumimoji="1" lang="ja-JP" altLang="en-US" sz="3600" dirty="0">
                        <a:solidFill>
                          <a:srgbClr val="FF0000"/>
                        </a:solidFill>
                      </a:endParaRPr>
                    </a:p>
                  </a:txBody>
                  <a:tcPr/>
                </a:tc>
                <a:tc>
                  <a:txBody>
                    <a:bodyPr/>
                    <a:lstStyle/>
                    <a:p>
                      <a:r>
                        <a:rPr kumimoji="1" lang="en-US" altLang="ja-JP" sz="3600" dirty="0">
                          <a:solidFill>
                            <a:srgbClr val="00B050"/>
                          </a:solidFill>
                        </a:rPr>
                        <a:t>3</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0" nodeType="clickEffect">
                                  <p:stCondLst>
                                    <p:cond delay="0"/>
                                  </p:stCondLst>
                                  <p:childTnLst>
                                    <p:animRot by="43200000">
                                      <p:cBhvr>
                                        <p:cTn id="1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3707899217"/>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xmlns="" val="20000"/>
                    </a:ext>
                  </a:extLst>
                </a:gridCol>
                <a:gridCol w="629555">
                  <a:extLst>
                    <a:ext uri="{9D8B030D-6E8A-4147-A177-3AD203B41FA5}">
                      <a16:colId xmlns:a16="http://schemas.microsoft.com/office/drawing/2014/main" xmlns="" val="20001"/>
                    </a:ext>
                  </a:extLst>
                </a:gridCol>
                <a:gridCol w="629555">
                  <a:extLst>
                    <a:ext uri="{9D8B030D-6E8A-4147-A177-3AD203B41FA5}">
                      <a16:colId xmlns:a16="http://schemas.microsoft.com/office/drawing/2014/main" xmlns="" val="20002"/>
                    </a:ext>
                  </a:extLst>
                </a:gridCol>
                <a:gridCol w="629555">
                  <a:extLst>
                    <a:ext uri="{9D8B030D-6E8A-4147-A177-3AD203B41FA5}">
                      <a16:colId xmlns:a16="http://schemas.microsoft.com/office/drawing/2014/main" xmlns="" val="20003"/>
                    </a:ext>
                  </a:extLst>
                </a:gridCol>
                <a:gridCol w="629555">
                  <a:extLst>
                    <a:ext uri="{9D8B030D-6E8A-4147-A177-3AD203B41FA5}">
                      <a16:colId xmlns:a16="http://schemas.microsoft.com/office/drawing/2014/main" xmlns="" val="20004"/>
                    </a:ext>
                  </a:extLst>
                </a:gridCol>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496140">
                <a:tc>
                  <a:txBody>
                    <a:bodyPr/>
                    <a:lstStyle/>
                    <a:p>
                      <a:r>
                        <a:rPr kumimoji="1" lang="ja-JP" altLang="en-US" sz="3200" dirty="0"/>
                        <a:t>合計</a:t>
                      </a:r>
                    </a:p>
                  </a:txBody>
                  <a:tcPr/>
                </a:tc>
                <a:tc>
                  <a:txBody>
                    <a:bodyPr/>
                    <a:lstStyle/>
                    <a:p>
                      <a:r>
                        <a:rPr kumimoji="1" lang="en-US" altLang="ja-JP" sz="3600" dirty="0">
                          <a:solidFill>
                            <a:srgbClr val="FF0000"/>
                          </a:solidFill>
                        </a:rPr>
                        <a:t>4</a:t>
                      </a:r>
                      <a:endParaRPr kumimoji="1" lang="ja-JP" altLang="en-US" sz="3600" dirty="0">
                        <a:solidFill>
                          <a:srgbClr val="FF0000"/>
                        </a:solidFill>
                      </a:endParaRPr>
                    </a:p>
                  </a:txBody>
                  <a:tcPr/>
                </a:tc>
                <a:tc>
                  <a:txBody>
                    <a:bodyPr/>
                    <a:lstStyle/>
                    <a:p>
                      <a:r>
                        <a:rPr kumimoji="1" lang="en-US" altLang="ja-JP" sz="3600" dirty="0">
                          <a:solidFill>
                            <a:srgbClr val="00B050"/>
                          </a:solidFill>
                        </a:rPr>
                        <a:t>3</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771626909"/>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xmlns="" val="20000"/>
                    </a:ext>
                  </a:extLst>
                </a:gridCol>
                <a:gridCol w="629555">
                  <a:extLst>
                    <a:ext uri="{9D8B030D-6E8A-4147-A177-3AD203B41FA5}">
                      <a16:colId xmlns:a16="http://schemas.microsoft.com/office/drawing/2014/main" xmlns="" val="20001"/>
                    </a:ext>
                  </a:extLst>
                </a:gridCol>
                <a:gridCol w="629555">
                  <a:extLst>
                    <a:ext uri="{9D8B030D-6E8A-4147-A177-3AD203B41FA5}">
                      <a16:colId xmlns:a16="http://schemas.microsoft.com/office/drawing/2014/main" xmlns="" val="20002"/>
                    </a:ext>
                  </a:extLst>
                </a:gridCol>
                <a:gridCol w="629555">
                  <a:extLst>
                    <a:ext uri="{9D8B030D-6E8A-4147-A177-3AD203B41FA5}">
                      <a16:colId xmlns:a16="http://schemas.microsoft.com/office/drawing/2014/main" xmlns="" val="20003"/>
                    </a:ext>
                  </a:extLst>
                </a:gridCol>
                <a:gridCol w="629555">
                  <a:extLst>
                    <a:ext uri="{9D8B030D-6E8A-4147-A177-3AD203B41FA5}">
                      <a16:colId xmlns:a16="http://schemas.microsoft.com/office/drawing/2014/main" xmlns="" val="20004"/>
                    </a:ext>
                  </a:extLst>
                </a:gridCol>
              </a:tblGrid>
              <a:tr h="337375">
                <a:tc>
                  <a:txBody>
                    <a:bodyPr/>
                    <a:lstStyle/>
                    <a:p>
                      <a:r>
                        <a:rPr kumimoji="1" lang="ja-JP" altLang="en-US" sz="2800" dirty="0"/>
                        <a:t>選択肢</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u="none" dirty="0">
                          <a:solidFill>
                            <a:srgbClr val="FFCC00"/>
                          </a:solidFill>
                        </a:rPr>
                        <a:t>黄</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496140">
                <a:tc>
                  <a:txBody>
                    <a:bodyPr/>
                    <a:lstStyle/>
                    <a:p>
                      <a:r>
                        <a:rPr kumimoji="1" lang="ja-JP" altLang="en-US" sz="3200" dirty="0"/>
                        <a:t>合計</a:t>
                      </a:r>
                    </a:p>
                  </a:txBody>
                  <a:tcPr/>
                </a:tc>
                <a:tc>
                  <a:txBody>
                    <a:bodyPr/>
                    <a:lstStyle/>
                    <a:p>
                      <a:r>
                        <a:rPr kumimoji="1" lang="en-US" altLang="ja-JP" sz="3600" dirty="0">
                          <a:solidFill>
                            <a:srgbClr val="00B050"/>
                          </a:solidFill>
                        </a:rPr>
                        <a:t>4</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rgbClr val="FFCC00"/>
                          </a:solidFill>
                        </a:rPr>
                        <a:t>1</a:t>
                      </a:r>
                      <a:endParaRPr kumimoji="1" lang="ja-JP" altLang="en-US" sz="3600" dirty="0">
                        <a:solidFill>
                          <a:srgbClr val="FFCC0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xmlns="" val="10001"/>
                  </a:ext>
                </a:extLst>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1" nodeType="clickEffect">
                                  <p:stCondLst>
                                    <p:cond delay="0"/>
                                  </p:stCondLst>
                                  <p:childTnLst>
                                    <p:animRot by="43200000">
                                      <p:cBhvr>
                                        <p:cTn id="16" dur="2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graphicFrame>
        <p:nvGraphicFramePr>
          <p:cNvPr id="36" name="表 35"/>
          <p:cNvGraphicFramePr>
            <a:graphicFrameLocks noGrp="1"/>
          </p:cNvGraphicFramePr>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xmlns="" val="20000"/>
                    </a:ext>
                  </a:extLst>
                </a:gridCol>
                <a:gridCol w="629555">
                  <a:extLst>
                    <a:ext uri="{9D8B030D-6E8A-4147-A177-3AD203B41FA5}">
                      <a16:colId xmlns:a16="http://schemas.microsoft.com/office/drawing/2014/main" xmlns="" val="20001"/>
                    </a:ext>
                  </a:extLst>
                </a:gridCol>
                <a:gridCol w="629555">
                  <a:extLst>
                    <a:ext uri="{9D8B030D-6E8A-4147-A177-3AD203B41FA5}">
                      <a16:colId xmlns:a16="http://schemas.microsoft.com/office/drawing/2014/main" xmlns="" val="20002"/>
                    </a:ext>
                  </a:extLst>
                </a:gridCol>
                <a:gridCol w="629555">
                  <a:extLst>
                    <a:ext uri="{9D8B030D-6E8A-4147-A177-3AD203B41FA5}">
                      <a16:colId xmlns:a16="http://schemas.microsoft.com/office/drawing/2014/main" xmlns="" val="20003"/>
                    </a:ext>
                  </a:extLst>
                </a:gridCol>
                <a:gridCol w="629555">
                  <a:extLst>
                    <a:ext uri="{9D8B030D-6E8A-4147-A177-3AD203B41FA5}">
                      <a16:colId xmlns:a16="http://schemas.microsoft.com/office/drawing/2014/main" xmlns="" val="20004"/>
                    </a:ext>
                  </a:extLst>
                </a:gridCol>
              </a:tblGrid>
              <a:tr h="337375">
                <a:tc>
                  <a:txBody>
                    <a:bodyPr/>
                    <a:lstStyle/>
                    <a:p>
                      <a:r>
                        <a:rPr kumimoji="1" lang="ja-JP" altLang="en-US" sz="2800" dirty="0"/>
                        <a:t>選択肢</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u="none" dirty="0">
                          <a:solidFill>
                            <a:srgbClr val="FFCC00"/>
                          </a:solidFill>
                        </a:rPr>
                        <a:t>黄</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496140">
                <a:tc>
                  <a:txBody>
                    <a:bodyPr/>
                    <a:lstStyle/>
                    <a:p>
                      <a:r>
                        <a:rPr kumimoji="1" lang="ja-JP" altLang="en-US" sz="3200" dirty="0"/>
                        <a:t>合計</a:t>
                      </a:r>
                    </a:p>
                  </a:txBody>
                  <a:tcPr/>
                </a:tc>
                <a:tc>
                  <a:txBody>
                    <a:bodyPr/>
                    <a:lstStyle/>
                    <a:p>
                      <a:r>
                        <a:rPr kumimoji="1" lang="en-US" altLang="ja-JP" sz="3600" dirty="0">
                          <a:solidFill>
                            <a:srgbClr val="00B050"/>
                          </a:solidFill>
                        </a:rPr>
                        <a:t>4</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rgbClr val="FFCC00"/>
                          </a:solidFill>
                        </a:rPr>
                        <a:t>1</a:t>
                      </a:r>
                      <a:endParaRPr kumimoji="1" lang="ja-JP" altLang="en-US" sz="3600" dirty="0">
                        <a:solidFill>
                          <a:srgbClr val="FFCC0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xmlns="" val="10001"/>
                  </a:ext>
                </a:extLst>
              </a:tr>
            </a:tbl>
          </a:graphicData>
        </a:graphic>
      </p:graphicFrame>
      <p:graphicFrame>
        <p:nvGraphicFramePr>
          <p:cNvPr id="37" name="グラフ 36"/>
          <p:cNvGraphicFramePr/>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305048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37" name="グラフ 36"/>
          <p:cNvGraphicFramePr/>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39" name="コンテンツ プレースホルダー 2"/>
          <p:cNvSpPr>
            <a:spLocks noGrp="1"/>
          </p:cNvSpPr>
          <p:nvPr>
            <p:ph idx="1"/>
          </p:nvPr>
        </p:nvSpPr>
        <p:spPr>
          <a:xfrm>
            <a:off x="822959" y="1358577"/>
            <a:ext cx="7898114" cy="996170"/>
          </a:xfrm>
        </p:spPr>
        <p:txBody>
          <a:bodyPr wrap="square">
            <a:spAutoFit/>
          </a:bodyPr>
          <a:lstStyle/>
          <a:p>
            <a:r>
              <a:rPr lang="ja-JP" altLang="en-US" dirty="0"/>
              <a:t>遺伝的アルゴリズムでは選択の多様性を維持しつつ，</a:t>
            </a:r>
            <a:endParaRPr lang="en-US" altLang="ja-JP" dirty="0"/>
          </a:p>
          <a:p>
            <a:r>
              <a:rPr lang="ja-JP" altLang="en-US" dirty="0"/>
              <a:t>適合度の高い個体を残すことに利用されている．</a:t>
            </a:r>
            <a:endParaRPr lang="en-US" altLang="ja-JP" dirty="0"/>
          </a:p>
        </p:txBody>
      </p:sp>
      <p:sp>
        <p:nvSpPr>
          <p:cNvPr id="40" name="テキスト ボックス 39"/>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sp>
        <p:nvSpPr>
          <p:cNvPr id="41" name="コンテンツ プレースホルダー 7"/>
          <p:cNvSpPr txBox="1">
            <a:spLocks/>
          </p:cNvSpPr>
          <p:nvPr/>
        </p:nvSpPr>
        <p:spPr>
          <a:xfrm>
            <a:off x="757126" y="2654872"/>
            <a:ext cx="7675468"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モンテカルロ法でも効果が得られるのではないか？</a:t>
            </a:r>
          </a:p>
        </p:txBody>
      </p:sp>
    </p:spTree>
    <p:extLst>
      <p:ext uri="{BB962C8B-B14F-4D97-AF65-F5344CB8AC3E}">
        <p14:creationId xmlns:p14="http://schemas.microsoft.com/office/powerpoint/2010/main" val="4303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fade">
                                      <p:cBhvr>
                                        <p:cTn id="10" dur="500"/>
                                        <p:tgtEl>
                                          <p:spTgt spid="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ルーレットモンテカルロ法の勝率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9" name="コンテンツ プレースホルダー 2"/>
          <p:cNvSpPr txBox="1">
            <a:spLocks/>
          </p:cNvSpPr>
          <p:nvPr/>
        </p:nvSpPr>
        <p:spPr>
          <a:xfrm>
            <a:off x="822960" y="77719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a:t>
            </a:r>
            <a:endParaRPr lang="en-US" altLang="ja-JP" dirty="0"/>
          </a:p>
          <a:p>
            <a:r>
              <a:rPr lang="ja-JP" altLang="en-US" dirty="0"/>
              <a:t>　　に対する勝率は収束していた．</a:t>
            </a:r>
          </a:p>
        </p:txBody>
      </p:sp>
      <p:sp>
        <p:nvSpPr>
          <p:cNvPr id="10" name="テキスト ボックス 9"/>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446462283"/>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15" name="二等辺三角形 14">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8"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20" name="コンテンツ プレースホルダー 2"/>
          <p:cNvSpPr txBox="1">
            <a:spLocks/>
          </p:cNvSpPr>
          <p:nvPr/>
        </p:nvSpPr>
        <p:spPr>
          <a:xfrm>
            <a:off x="822960" y="173694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ルーレット選択を用いた方が完全ランダムに</a:t>
            </a:r>
            <a:endParaRPr lang="en-US" altLang="ja-JP" dirty="0"/>
          </a:p>
          <a:p>
            <a:r>
              <a:rPr lang="ja-JP" altLang="en-US" dirty="0"/>
              <a:t>　　プレイアウトを行うよりも</a:t>
            </a:r>
            <a:r>
              <a:rPr lang="ja-JP" altLang="en-US" dirty="0">
                <a:solidFill>
                  <a:srgbClr val="FF0000"/>
                </a:solidFill>
              </a:rPr>
              <a:t>常に勝率が高かった</a:t>
            </a:r>
            <a:r>
              <a:rPr lang="ja-JP" altLang="en-US" dirty="0"/>
              <a:t>．</a:t>
            </a:r>
          </a:p>
        </p:txBody>
      </p:sp>
      <p:sp>
        <p:nvSpPr>
          <p:cNvPr id="22" name="テキスト ボックス 21"/>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23" name="テキスト ボックス 22"/>
          <p:cNvSpPr txBox="1"/>
          <p:nvPr/>
        </p:nvSpPr>
        <p:spPr>
          <a:xfrm rot="16200000">
            <a:off x="-768978" y="4598967"/>
            <a:ext cx="3033413" cy="461665"/>
          </a:xfrm>
          <a:prstGeom prst="rect">
            <a:avLst/>
          </a:prstGeom>
          <a:noFill/>
        </p:spPr>
        <p:txBody>
          <a:bodyPr wrap="square" rtlCol="0">
            <a:spAutoFit/>
          </a:bodyPr>
          <a:lstStyle/>
          <a:p>
            <a:r>
              <a:rPr kumimoji="1" lang="ja-JP" altLang="en-US" sz="2400" dirty="0"/>
              <a:t>モンテカルロ法の勝率</a:t>
            </a:r>
          </a:p>
        </p:txBody>
      </p:sp>
      <p:sp>
        <p:nvSpPr>
          <p:cNvPr id="6" name="フリーフォーム 5"/>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
        <p:nvSpPr>
          <p:cNvPr id="8" name="フリーフォーム 7"/>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cxnSp>
        <p:nvCxnSpPr>
          <p:cNvPr id="5" name="直線コネクタ 4"/>
          <p:cNvCxnSpPr/>
          <p:nvPr/>
        </p:nvCxnSpPr>
        <p:spPr>
          <a:xfrm>
            <a:off x="2961471" y="3460830"/>
            <a:ext cx="0" cy="2372811"/>
          </a:xfrm>
          <a:prstGeom prst="line">
            <a:avLst/>
          </a:prstGeom>
          <a:ln>
            <a:solidFill>
              <a:srgbClr val="00B050"/>
            </a:solidFill>
            <a:prstDash val="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3" name="四角形: 角を丸くする 33">
            <a:extLst>
              <a:ext uri="{FF2B5EF4-FFF2-40B4-BE49-F238E27FC236}">
                <a16:creationId xmlns:a16="http://schemas.microsoft.com/office/drawing/2014/main" xmlns="" id="{53A89F8F-732F-4555-8E2F-F4E8D25ADC9D}"/>
              </a:ext>
            </a:extLst>
          </p:cNvPr>
          <p:cNvSpPr/>
          <p:nvPr/>
        </p:nvSpPr>
        <p:spPr>
          <a:xfrm>
            <a:off x="701413" y="3285972"/>
            <a:ext cx="1539092" cy="1514361"/>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321413" y="4870381"/>
            <a:ext cx="1539092" cy="22352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8774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Tree>
    <p:extLst>
      <p:ext uri="{BB962C8B-B14F-4D97-AF65-F5344CB8AC3E}">
        <p14:creationId xmlns:p14="http://schemas.microsoft.com/office/powerpoint/2010/main" val="428566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3" name="テキスト ボックス 32"/>
          <p:cNvSpPr txBox="1"/>
          <p:nvPr/>
        </p:nvSpPr>
        <p:spPr>
          <a:xfrm>
            <a:off x="1054598" y="4727404"/>
            <a:ext cx="2776722" cy="584775"/>
          </a:xfrm>
          <a:prstGeom prst="rect">
            <a:avLst/>
          </a:prstGeom>
          <a:solidFill>
            <a:schemeClr val="bg1"/>
          </a:solidFill>
          <a:ln w="38100">
            <a:solidFill>
              <a:schemeClr val="tx1"/>
            </a:solidFill>
          </a:ln>
        </p:spPr>
        <p:txBody>
          <a:bodyPr wrap="none" rtlCol="0">
            <a:spAutoFit/>
          </a:bodyPr>
          <a:lstStyle/>
          <a:p>
            <a:r>
              <a:rPr lang="ja-JP" altLang="en-US" sz="3200" dirty="0"/>
              <a:t>あまり進まない</a:t>
            </a:r>
            <a:endParaRPr kumimoji="1" lang="en-US" altLang="ja-JP" sz="3200" dirty="0"/>
          </a:p>
        </p:txBody>
      </p:sp>
      <p:sp>
        <p:nvSpPr>
          <p:cNvPr id="38" name="下矢印 72">
            <a:extLst>
              <a:ext uri="{FF2B5EF4-FFF2-40B4-BE49-F238E27FC236}">
                <a16:creationId xmlns:a16="http://schemas.microsoft.com/office/drawing/2014/main" xmlns="" id="{9D5C5BD4-0A69-4FC6-AE18-E01F50F89DDF}"/>
              </a:ext>
            </a:extLst>
          </p:cNvPr>
          <p:cNvSpPr/>
          <p:nvPr/>
        </p:nvSpPr>
        <p:spPr>
          <a:xfrm>
            <a:off x="6251519" y="4765735"/>
            <a:ext cx="826986" cy="74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722813" y="5723609"/>
            <a:ext cx="3884397" cy="461665"/>
          </a:xfrm>
          <a:prstGeom prst="rect">
            <a:avLst/>
          </a:prstGeom>
          <a:noFill/>
          <a:ln>
            <a:solidFill>
              <a:schemeClr val="tx1"/>
            </a:solidFill>
          </a:ln>
        </p:spPr>
        <p:txBody>
          <a:bodyPr wrap="none" rtlCol="0">
            <a:spAutoFit/>
          </a:bodyPr>
          <a:lstStyle/>
          <a:p>
            <a:r>
              <a:rPr lang="ja-JP" altLang="en-US" sz="2400" dirty="0">
                <a:solidFill>
                  <a:srgbClr val="FF0000"/>
                </a:solidFill>
              </a:rPr>
              <a:t>プレイアウトが早く終わりそう</a:t>
            </a:r>
            <a:endParaRPr kumimoji="1" lang="en-US" altLang="ja-JP" sz="2400" dirty="0">
              <a:solidFill>
                <a:srgbClr val="FF0000"/>
              </a:solidFill>
            </a:endParaRPr>
          </a:p>
        </p:txBody>
      </p:sp>
      <p:grpSp>
        <p:nvGrpSpPr>
          <p:cNvPr id="6" name="グループ化 5"/>
          <p:cNvGrpSpPr/>
          <p:nvPr/>
        </p:nvGrpSpPr>
        <p:grpSpPr>
          <a:xfrm>
            <a:off x="4142374" y="3748194"/>
            <a:ext cx="4971386" cy="850930"/>
            <a:chOff x="4142374" y="3748194"/>
            <a:chExt cx="4971386" cy="850930"/>
          </a:xfrm>
        </p:grpSpPr>
        <p:sp>
          <p:nvSpPr>
            <p:cNvPr id="37" name="テキスト ボックス 36"/>
            <p:cNvSpPr txBox="1"/>
            <p:nvPr/>
          </p:nvSpPr>
          <p:spPr>
            <a:xfrm>
              <a:off x="4216265" y="4137459"/>
              <a:ext cx="4897495" cy="461665"/>
            </a:xfrm>
            <a:prstGeom prst="rect">
              <a:avLst/>
            </a:prstGeom>
            <a:noFill/>
            <a:ln>
              <a:solidFill>
                <a:schemeClr val="tx1"/>
              </a:solidFill>
            </a:ln>
          </p:spPr>
          <p:txBody>
            <a:bodyPr wrap="none" rtlCol="0">
              <a:spAutoFit/>
            </a:bodyPr>
            <a:lstStyle/>
            <a:p>
              <a:r>
                <a:rPr lang="ja-JP" altLang="en-US" sz="2400" dirty="0"/>
                <a:t>領地を増やす手を選ぶ確率を上げる</a:t>
              </a:r>
              <a:endParaRPr kumimoji="1" lang="en-US" altLang="ja-JP" sz="2400" dirty="0"/>
            </a:p>
          </p:txBody>
        </p:sp>
        <p:sp>
          <p:nvSpPr>
            <p:cNvPr id="36" name="テキスト ボックス 35"/>
            <p:cNvSpPr txBox="1"/>
            <p:nvPr/>
          </p:nvSpPr>
          <p:spPr>
            <a:xfrm>
              <a:off x="4142374" y="3748194"/>
              <a:ext cx="2093843" cy="461665"/>
            </a:xfrm>
            <a:prstGeom prst="rect">
              <a:avLst/>
            </a:prstGeom>
            <a:solidFill>
              <a:schemeClr val="bg1">
                <a:lumMod val="95000"/>
              </a:schemeClr>
            </a:solidFill>
            <a:ln>
              <a:solidFill>
                <a:schemeClr val="tx1"/>
              </a:solidFill>
            </a:ln>
          </p:spPr>
          <p:txBody>
            <a:bodyPr wrap="none" rtlCol="0">
              <a:spAutoFit/>
            </a:bodyPr>
            <a:lstStyle/>
            <a:p>
              <a:r>
                <a:rPr lang="ja-JP" altLang="en-US" sz="2400" dirty="0"/>
                <a:t>ルーレット選択</a:t>
              </a:r>
              <a:endParaRPr kumimoji="1" lang="en-US" altLang="ja-JP" sz="2400" dirty="0"/>
            </a:p>
          </p:txBody>
        </p:sp>
      </p:grpSp>
    </p:spTree>
    <p:extLst>
      <p:ext uri="{BB962C8B-B14F-4D97-AF65-F5344CB8AC3E}">
        <p14:creationId xmlns:p14="http://schemas.microsoft.com/office/powerpoint/2010/main" val="15096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以下の条件で</a:t>
            </a:r>
            <a:r>
              <a:rPr kumimoji="1" lang="ja-JP" altLang="en-US" dirty="0">
                <a:solidFill>
                  <a:srgbClr val="00B050"/>
                </a:solidFill>
              </a:rPr>
              <a:t>盤面のマスの数</a:t>
            </a:r>
            <a:r>
              <a:rPr kumimoji="1" lang="ja-JP" altLang="en-US" dirty="0"/>
              <a:t>を変えながら</a:t>
            </a:r>
            <a:endParaRPr kumimoji="1" lang="en-US" altLang="ja-JP" dirty="0"/>
          </a:p>
          <a:p>
            <a:r>
              <a:rPr kumimoji="1" lang="en-US" altLang="ja-JP" dirty="0"/>
              <a:t>500</a:t>
            </a:r>
            <a:r>
              <a:rPr kumimoji="1" lang="ja-JP" altLang="en-US" dirty="0"/>
              <a:t>種類の初期盤面に対して，一回のプレイアウトを行う際に，平均して</a:t>
            </a:r>
            <a:r>
              <a:rPr kumimoji="1" lang="ja-JP" altLang="en-US" dirty="0">
                <a:solidFill>
                  <a:srgbClr val="FF0000"/>
                </a:solidFill>
              </a:rPr>
              <a:t>何手分の盤面を読む必要があるのか</a:t>
            </a:r>
            <a:r>
              <a:rPr kumimoji="1" lang="ja-JP" altLang="en-US" dirty="0"/>
              <a:t>を記録した．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aphicFrame>
        <p:nvGraphicFramePr>
          <p:cNvPr id="8" name="表 7"/>
          <p:cNvGraphicFramePr>
            <a:graphicFrameLocks noGrp="1"/>
          </p:cNvGraphicFramePr>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a:t>なし</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620900878"/>
              </p:ext>
            </p:extLst>
          </p:nvPr>
        </p:nvGraphicFramePr>
        <p:xfrm>
          <a:off x="1114425"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fontScale="92500" lnSpcReduction="10000"/>
          </a:bodyPr>
          <a:lstStyle/>
          <a:p>
            <a:r>
              <a:rPr kumimoji="1" lang="ja-JP" altLang="en-US" dirty="0"/>
              <a:t>ルーレット選択を用いると</a:t>
            </a:r>
            <a:r>
              <a:rPr kumimoji="1" lang="ja-JP" altLang="en-US" dirty="0">
                <a:solidFill>
                  <a:srgbClr val="FF0000"/>
                </a:solidFill>
              </a:rPr>
              <a:t>読まなければならない盤面</a:t>
            </a:r>
            <a:endParaRPr kumimoji="1" lang="en-US" altLang="ja-JP" dirty="0">
              <a:solidFill>
                <a:srgbClr val="FF0000"/>
              </a:solidFill>
            </a:endParaRPr>
          </a:p>
          <a:p>
            <a:r>
              <a:rPr kumimoji="1" lang="ja-JP" altLang="en-US" dirty="0">
                <a:solidFill>
                  <a:srgbClr val="FF0000"/>
                </a:solidFill>
              </a:rPr>
              <a:t>の数は減る</a:t>
            </a:r>
            <a:r>
              <a:rPr kumimoji="1" lang="ja-JP" altLang="en-US" dirty="0"/>
              <a:t>．</a:t>
            </a:r>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194522" y="2372458"/>
            <a:ext cx="6754957" cy="461665"/>
          </a:xfrm>
          <a:prstGeom prst="rect">
            <a:avLst/>
          </a:prstGeom>
          <a:noFill/>
        </p:spPr>
        <p:txBody>
          <a:bodyPr wrap="square" rtlCol="0">
            <a:spAutoFit/>
          </a:bodyPr>
          <a:lstStyle/>
          <a:p>
            <a:r>
              <a:rPr lang="ja-JP" altLang="en-US" sz="2400" dirty="0"/>
              <a:t>盤面のマスの数とプレイアウトに必要な盤面の関係</a:t>
            </a:r>
            <a:endParaRPr kumimoji="1" lang="ja-JP" altLang="en-US" sz="2400" dirty="0"/>
          </a:p>
        </p:txBody>
      </p:sp>
      <p:sp>
        <p:nvSpPr>
          <p:cNvPr id="14" name="テキスト ボックス 13"/>
          <p:cNvSpPr txBox="1"/>
          <p:nvPr/>
        </p:nvSpPr>
        <p:spPr>
          <a:xfrm rot="16200000">
            <a:off x="-1161426" y="4169693"/>
            <a:ext cx="3720705" cy="830997"/>
          </a:xfrm>
          <a:prstGeom prst="rect">
            <a:avLst/>
          </a:prstGeom>
          <a:noFill/>
        </p:spPr>
        <p:txBody>
          <a:bodyPr wrap="square" rtlCol="0">
            <a:spAutoFit/>
          </a:bodyPr>
          <a:lstStyle/>
          <a:p>
            <a:r>
              <a:rPr lang="ja-JP" altLang="en-US" sz="2400" dirty="0"/>
              <a:t>読まなければならない盤面の数の平均値</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324025" y="184945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434226" y="6336262"/>
            <a:ext cx="2275548" cy="461665"/>
          </a:xfrm>
          <a:prstGeom prst="rect">
            <a:avLst/>
          </a:prstGeom>
          <a:noFill/>
        </p:spPr>
        <p:txBody>
          <a:bodyPr wrap="square" rtlCol="0">
            <a:spAutoFit/>
          </a:bodyPr>
          <a:lstStyle/>
          <a:p>
            <a:r>
              <a:rPr lang="ja-JP" altLang="en-US" sz="2400" dirty="0"/>
              <a:t>盤面のマスの数</a:t>
            </a:r>
            <a:endParaRPr kumimoji="1" lang="ja-JP" altLang="en-US" sz="2400" dirty="0"/>
          </a:p>
        </p:txBody>
      </p:sp>
      <p:sp>
        <p:nvSpPr>
          <p:cNvPr id="11" name="二等辺三角形 10">
            <a:extLst>
              <a:ext uri="{FF2B5EF4-FFF2-40B4-BE49-F238E27FC236}">
                <a16:creationId xmlns:a16="http://schemas.microsoft.com/office/drawing/2014/main" xmlns=""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ルーレット選択は</a:t>
            </a:r>
            <a:r>
              <a:rPr lang="ja-JP" altLang="en-US" dirty="0">
                <a:solidFill>
                  <a:srgbClr val="FF0000"/>
                </a:solidFill>
              </a:rPr>
              <a:t>計算量の削減にも貢献できそう</a:t>
            </a:r>
            <a:r>
              <a:rPr lang="ja-JP" altLang="en-US" dirty="0"/>
              <a:t>．</a:t>
            </a:r>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361890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
        <p:nvSpPr>
          <p:cNvPr id="3" name="テキスト ボックス 2"/>
          <p:cNvSpPr txBox="1"/>
          <p:nvPr/>
        </p:nvSpPr>
        <p:spPr>
          <a:xfrm>
            <a:off x="1597187" y="2128275"/>
            <a:ext cx="5977919" cy="461665"/>
          </a:xfrm>
          <a:prstGeom prst="rect">
            <a:avLst/>
          </a:prstGeom>
          <a:noFill/>
          <a:ln>
            <a:solidFill>
              <a:schemeClr val="tx1"/>
            </a:solidFill>
          </a:ln>
        </p:spPr>
        <p:txBody>
          <a:bodyPr wrap="none" rtlCol="0">
            <a:spAutoFit/>
          </a:bodyPr>
          <a:lstStyle/>
          <a:p>
            <a:r>
              <a:rPr kumimoji="1" lang="ja-JP" altLang="en-US" sz="2400" dirty="0" smtClean="0"/>
              <a:t>計算の時間がかかってしまうのではないか？</a:t>
            </a:r>
            <a:endParaRPr kumimoji="1" lang="ja-JP" altLang="en-US" sz="2400"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a:t>
            </a:r>
            <a:r>
              <a:rPr kumimoji="1" lang="ja-JP" altLang="en-US" dirty="0">
                <a:solidFill>
                  <a:srgbClr val="FF0000"/>
                </a:solidFill>
              </a:rPr>
              <a:t>盤面を受け取ってから出力を行うまでの時間</a:t>
            </a:r>
            <a:r>
              <a:rPr kumimoji="1" lang="ja-JP" altLang="en-US" dirty="0"/>
              <a:t>を計測し，ルーレット選択を用いなかった場合と比較した．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8" name="表 7"/>
          <p:cNvGraphicFramePr>
            <a:graphicFrameLocks noGrp="1"/>
          </p:cNvGraphicFramePr>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a:t>なし</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a:t>ルーレット選択を用いた方が出力までに</a:t>
            </a:r>
            <a:r>
              <a:rPr kumimoji="1" lang="ja-JP" altLang="en-US" dirty="0">
                <a:solidFill>
                  <a:schemeClr val="accent1"/>
                </a:solidFill>
              </a:rPr>
              <a:t>時間がかかる</a:t>
            </a:r>
            <a:r>
              <a:rPr kumimoji="1" lang="ja-JP" altLang="en-US" dirty="0"/>
              <a:t>．</a:t>
            </a:r>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プレイアウトに必要な盤面の数は減っても，</a:t>
            </a:r>
            <a:endParaRPr lang="en-US" altLang="ja-JP" dirty="0"/>
          </a:p>
          <a:p>
            <a:r>
              <a:rPr lang="ja-JP" altLang="en-US" dirty="0">
                <a:solidFill>
                  <a:schemeClr val="accent1"/>
                </a:solidFill>
              </a:rPr>
              <a:t>ルーレットの計算の時間の方がかかってしまう</a:t>
            </a:r>
            <a:r>
              <a:rPr lang="ja-JP" altLang="en-US" dirty="0"/>
              <a:t>．</a:t>
            </a:r>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プレイアウト数とかかる時間の関係</a:t>
            </a:r>
            <a:endParaRPr kumimoji="1" lang="ja-JP" altLang="en-US" sz="2400" dirty="0"/>
          </a:p>
        </p:txBody>
      </p:sp>
      <p:sp>
        <p:nvSpPr>
          <p:cNvPr id="14" name="テキスト ボックス 13"/>
          <p:cNvSpPr txBox="1"/>
          <p:nvPr/>
        </p:nvSpPr>
        <p:spPr>
          <a:xfrm rot="16200000">
            <a:off x="-347448" y="4329398"/>
            <a:ext cx="3486279" cy="461665"/>
          </a:xfrm>
          <a:prstGeom prst="rect">
            <a:avLst/>
          </a:prstGeom>
          <a:noFill/>
        </p:spPr>
        <p:txBody>
          <a:bodyPr wrap="square" rtlCol="0">
            <a:spAutoFit/>
          </a:bodyPr>
          <a:lstStyle/>
          <a:p>
            <a:r>
              <a:rPr kumimoji="1" lang="ja-JP" altLang="en-US" sz="2400" dirty="0"/>
              <a:t>出力までにかかる時間</a:t>
            </a:r>
            <a:r>
              <a:rPr kumimoji="1" lang="en-US" altLang="ja-JP" sz="2400" dirty="0"/>
              <a:t>[s]</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345974" y="17189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822959" y="758816"/>
            <a:ext cx="7543801" cy="1419112"/>
          </a:xfrm>
        </p:spPr>
        <p:txBody>
          <a:bodyPr>
            <a:normAutofit lnSpcReduction="10000"/>
          </a:bodyPr>
          <a:lstStyle/>
          <a:p>
            <a:r>
              <a:rPr kumimoji="1" lang="ja-JP" altLang="en-US" dirty="0"/>
              <a:t>ルーレット選択を用いると，</a:t>
            </a:r>
            <a:r>
              <a:rPr kumimoji="1" lang="ja-JP" altLang="en-US" dirty="0">
                <a:solidFill>
                  <a:srgbClr val="FF0000"/>
                </a:solidFill>
              </a:rPr>
              <a:t>勝率は上がる</a:t>
            </a:r>
            <a:r>
              <a:rPr kumimoji="1" lang="ja-JP" altLang="en-US" dirty="0"/>
              <a:t>が，</a:t>
            </a:r>
            <a:endParaRPr kumimoji="1" lang="en-US" altLang="ja-JP" dirty="0"/>
          </a:p>
          <a:p>
            <a:r>
              <a:rPr kumimoji="1" lang="ja-JP" altLang="en-US" dirty="0">
                <a:solidFill>
                  <a:schemeClr val="accent1"/>
                </a:solidFill>
              </a:rPr>
              <a:t>計算時間がかかってしまう</a:t>
            </a:r>
            <a:r>
              <a:rPr kumimoji="1" lang="ja-JP" altLang="en-US" dirty="0"/>
              <a:t>．</a:t>
            </a:r>
            <a:endParaRPr kumimoji="1" lang="en-US" altLang="ja-JP" dirty="0"/>
          </a:p>
          <a:p>
            <a:r>
              <a:rPr kumimoji="1" lang="ja-JP" altLang="en-US" dirty="0"/>
              <a:t>計算時間あたりの勝率で比較するとどうか？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251" y="3095176"/>
            <a:ext cx="4268166" cy="2898328"/>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6" y="3239546"/>
            <a:ext cx="4695775" cy="2609588"/>
          </a:xfrm>
          <a:prstGeom prst="rect">
            <a:avLst/>
          </a:prstGeom>
        </p:spPr>
      </p:pic>
      <p:sp>
        <p:nvSpPr>
          <p:cNvPr id="7" name="コンテンツ プレースホルダー 2"/>
          <p:cNvSpPr txBox="1">
            <a:spLocks/>
          </p:cNvSpPr>
          <p:nvPr/>
        </p:nvSpPr>
        <p:spPr>
          <a:xfrm>
            <a:off x="1179654" y="2447165"/>
            <a:ext cx="6857717"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二つのグラフから，時間と勝率のグラフを作成</a:t>
            </a:r>
          </a:p>
        </p:txBody>
      </p:sp>
    </p:spTree>
    <p:extLst>
      <p:ext uri="{BB962C8B-B14F-4D97-AF65-F5344CB8AC3E}">
        <p14:creationId xmlns:p14="http://schemas.microsoft.com/office/powerpoint/2010/main" val="42802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822959" y="758815"/>
            <a:ext cx="7543801" cy="951131"/>
          </a:xfrm>
        </p:spPr>
        <p:txBody>
          <a:bodyPr>
            <a:normAutofit lnSpcReduction="10000"/>
          </a:bodyPr>
          <a:lstStyle/>
          <a:p>
            <a:r>
              <a:rPr lang="ja-JP" altLang="en-US" dirty="0"/>
              <a:t>どの計算時間においても，ルーレット選択を用いた</a:t>
            </a:r>
            <a:endParaRPr lang="en-US" altLang="ja-JP" dirty="0"/>
          </a:p>
          <a:p>
            <a:r>
              <a:rPr lang="ja-JP" altLang="en-US" dirty="0"/>
              <a:t>方が勝率が高くなっている</a:t>
            </a:r>
            <a:r>
              <a:rPr kumimoji="1" lang="ja-JP" altLang="en-US" dirty="0"/>
              <a:t>．</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6" name="テキスト ボックス 5"/>
          <p:cNvSpPr txBox="1"/>
          <p:nvPr/>
        </p:nvSpPr>
        <p:spPr>
          <a:xfrm>
            <a:off x="2734506" y="2398340"/>
            <a:ext cx="3462436" cy="461665"/>
          </a:xfrm>
          <a:prstGeom prst="rect">
            <a:avLst/>
          </a:prstGeom>
          <a:noFill/>
        </p:spPr>
        <p:txBody>
          <a:bodyPr wrap="square" rtlCol="0">
            <a:spAutoFit/>
          </a:bodyPr>
          <a:lstStyle/>
          <a:p>
            <a:r>
              <a:rPr lang="ja-JP" altLang="en-US" sz="2400" dirty="0"/>
              <a:t>かかる時間と勝率の関係</a:t>
            </a:r>
            <a:endParaRPr kumimoji="1" lang="ja-JP" altLang="en-US" sz="2400" dirty="0"/>
          </a:p>
        </p:txBody>
      </p:sp>
      <p:sp>
        <p:nvSpPr>
          <p:cNvPr id="7" name="テキスト ボックス 6"/>
          <p:cNvSpPr txBox="1"/>
          <p:nvPr/>
        </p:nvSpPr>
        <p:spPr>
          <a:xfrm rot="16200000">
            <a:off x="-498246" y="4249913"/>
            <a:ext cx="3081311" cy="461665"/>
          </a:xfrm>
          <a:prstGeom prst="rect">
            <a:avLst/>
          </a:prstGeom>
          <a:noFill/>
        </p:spPr>
        <p:txBody>
          <a:bodyPr wrap="square" rtlCol="0">
            <a:spAutoFit/>
          </a:bodyPr>
          <a:lstStyle/>
          <a:p>
            <a:r>
              <a:rPr kumimoji="1" lang="ja-JP" altLang="en-US" sz="2400" dirty="0"/>
              <a:t>モンテカルロ法の勝率</a:t>
            </a:r>
          </a:p>
        </p:txBody>
      </p:sp>
      <p:graphicFrame>
        <p:nvGraphicFramePr>
          <p:cNvPr id="13" name="グラフ 12"/>
          <p:cNvGraphicFramePr>
            <a:graphicFrameLocks/>
          </p:cNvGraphicFramePr>
          <p:nvPr>
            <p:extLst>
              <p:ext uri="{D42A27DB-BD31-4B8C-83A1-F6EECF244321}">
                <p14:modId xmlns:p14="http://schemas.microsoft.com/office/powerpoint/2010/main" val="1542149479"/>
              </p:ext>
            </p:extLst>
          </p:nvPr>
        </p:nvGraphicFramePr>
        <p:xfrm>
          <a:off x="1298695" y="2838434"/>
          <a:ext cx="6546611" cy="3533497"/>
        </p:xfrm>
        <a:graphic>
          <a:graphicData uri="http://schemas.openxmlformats.org/drawingml/2006/chart">
            <c:chart xmlns:c="http://schemas.openxmlformats.org/drawingml/2006/chart" xmlns:r="http://schemas.openxmlformats.org/officeDocument/2006/relationships" r:id="rId2"/>
          </a:graphicData>
        </a:graphic>
      </p:graphicFrame>
      <p:sp>
        <p:nvSpPr>
          <p:cNvPr id="9" name="二等辺三角形 8">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1"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14" name="テキスト ボックス 13"/>
          <p:cNvSpPr txBox="1"/>
          <p:nvPr/>
        </p:nvSpPr>
        <p:spPr>
          <a:xfrm>
            <a:off x="2734506" y="6316360"/>
            <a:ext cx="3720705" cy="461665"/>
          </a:xfrm>
          <a:prstGeom prst="rect">
            <a:avLst/>
          </a:prstGeom>
          <a:noFill/>
        </p:spPr>
        <p:txBody>
          <a:bodyPr wrap="square" rtlCol="0">
            <a:spAutoFit/>
          </a:bodyPr>
          <a:lstStyle/>
          <a:p>
            <a:r>
              <a:rPr kumimoji="1" lang="ja-JP" altLang="en-US" sz="2400" dirty="0"/>
              <a:t>出力までにかかる時間</a:t>
            </a:r>
            <a:r>
              <a:rPr kumimoji="1" lang="en-US" altLang="ja-JP" sz="2400" dirty="0"/>
              <a:t>[s]</a:t>
            </a:r>
            <a:endParaRPr kumimoji="1" lang="ja-JP" altLang="en-US" sz="2400" dirty="0"/>
          </a:p>
        </p:txBody>
      </p:sp>
      <p:sp>
        <p:nvSpPr>
          <p:cNvPr id="8" name="フリーフォーム 7"/>
          <p:cNvSpPr/>
          <p:nvPr/>
        </p:nvSpPr>
        <p:spPr>
          <a:xfrm>
            <a:off x="1967345" y="3380509"/>
            <a:ext cx="5292437" cy="942109"/>
          </a:xfrm>
          <a:custGeom>
            <a:avLst/>
            <a:gdLst>
              <a:gd name="connsiteX0" fmla="*/ 0 w 5292437"/>
              <a:gd name="connsiteY0" fmla="*/ 942109 h 942109"/>
              <a:gd name="connsiteX1" fmla="*/ 212437 w 5292437"/>
              <a:gd name="connsiteY1" fmla="*/ 323273 h 942109"/>
              <a:gd name="connsiteX2" fmla="*/ 1274619 w 5292437"/>
              <a:gd name="connsiteY2" fmla="*/ 83127 h 942109"/>
              <a:gd name="connsiteX3" fmla="*/ 5292437 w 5292437"/>
              <a:gd name="connsiteY3" fmla="*/ 0 h 942109"/>
              <a:gd name="connsiteX4" fmla="*/ 5292437 w 5292437"/>
              <a:gd name="connsiteY4" fmla="*/ 0 h 94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437" h="942109">
                <a:moveTo>
                  <a:pt x="0" y="942109"/>
                </a:moveTo>
                <a:cubicBezTo>
                  <a:pt x="0" y="704273"/>
                  <a:pt x="1" y="466437"/>
                  <a:pt x="212437" y="323273"/>
                </a:cubicBezTo>
                <a:cubicBezTo>
                  <a:pt x="424873" y="180109"/>
                  <a:pt x="427952" y="137006"/>
                  <a:pt x="1274619" y="83127"/>
                </a:cubicBezTo>
                <a:cubicBezTo>
                  <a:pt x="2121286" y="29248"/>
                  <a:pt x="5292437" y="0"/>
                  <a:pt x="5292437" y="0"/>
                </a:cubicBezTo>
                <a:lnTo>
                  <a:pt x="5292437" y="0"/>
                </a:lnTo>
              </a:path>
            </a:pathLst>
          </a:custGeom>
          <a:noFill/>
        </p:spPr>
        <p:txBody>
          <a:bodyPr rtlCol="0" anchor="ctr"/>
          <a:lstStyle/>
          <a:p>
            <a:pPr algn="ctr"/>
            <a:endParaRPr kumimoji="1" lang="ja-JP" altLang="en-US"/>
          </a:p>
        </p:txBody>
      </p:sp>
      <p:sp>
        <p:nvSpPr>
          <p:cNvPr id="15" name="フリーフォーム 14"/>
          <p:cNvSpPr/>
          <p:nvPr/>
        </p:nvSpPr>
        <p:spPr>
          <a:xfrm>
            <a:off x="1939636" y="3396075"/>
            <a:ext cx="5329382" cy="1000434"/>
          </a:xfrm>
          <a:custGeom>
            <a:avLst/>
            <a:gdLst>
              <a:gd name="connsiteX0" fmla="*/ 0 w 5329382"/>
              <a:gd name="connsiteY0" fmla="*/ 1000434 h 1000434"/>
              <a:gd name="connsiteX1" fmla="*/ 83128 w 5329382"/>
              <a:gd name="connsiteY1" fmla="*/ 437016 h 1000434"/>
              <a:gd name="connsiteX2" fmla="*/ 378691 w 5329382"/>
              <a:gd name="connsiteY2" fmla="*/ 187634 h 1000434"/>
              <a:gd name="connsiteX3" fmla="*/ 840509 w 5329382"/>
              <a:gd name="connsiteY3" fmla="*/ 95270 h 1000434"/>
              <a:gd name="connsiteX4" fmla="*/ 2189019 w 5329382"/>
              <a:gd name="connsiteY4" fmla="*/ 2907 h 1000434"/>
              <a:gd name="connsiteX5" fmla="*/ 5329382 w 5329382"/>
              <a:gd name="connsiteY5" fmla="*/ 21380 h 1000434"/>
              <a:gd name="connsiteX6" fmla="*/ 5329382 w 5329382"/>
              <a:gd name="connsiteY6" fmla="*/ 21380 h 1000434"/>
              <a:gd name="connsiteX7" fmla="*/ 5329382 w 5329382"/>
              <a:gd name="connsiteY7" fmla="*/ 21380 h 100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382" h="1000434">
                <a:moveTo>
                  <a:pt x="0" y="1000434"/>
                </a:moveTo>
                <a:cubicBezTo>
                  <a:pt x="10006" y="786458"/>
                  <a:pt x="20013" y="572483"/>
                  <a:pt x="83128" y="437016"/>
                </a:cubicBezTo>
                <a:cubicBezTo>
                  <a:pt x="146243" y="301549"/>
                  <a:pt x="252461" y="244592"/>
                  <a:pt x="378691" y="187634"/>
                </a:cubicBezTo>
                <a:cubicBezTo>
                  <a:pt x="504921" y="130676"/>
                  <a:pt x="538788" y="126058"/>
                  <a:pt x="840509" y="95270"/>
                </a:cubicBezTo>
                <a:cubicBezTo>
                  <a:pt x="1142230" y="64482"/>
                  <a:pt x="1440874" y="15222"/>
                  <a:pt x="2189019" y="2907"/>
                </a:cubicBezTo>
                <a:cubicBezTo>
                  <a:pt x="2937164" y="-9408"/>
                  <a:pt x="5329382" y="21380"/>
                  <a:pt x="5329382" y="21380"/>
                </a:cubicBezTo>
                <a:lnTo>
                  <a:pt x="5329382" y="21380"/>
                </a:lnTo>
                <a:lnTo>
                  <a:pt x="5329382" y="21380"/>
                </a:lnTo>
              </a:path>
            </a:pathLst>
          </a:custGeom>
          <a:noFill/>
          <a:ln w="38100">
            <a:solidFill>
              <a:schemeClr val="accent1"/>
            </a:solidFill>
            <a:prstDash val="sysDash"/>
          </a:ln>
        </p:spPr>
        <p:txBody>
          <a:bodyPr rtlCol="0" anchor="ctr"/>
          <a:lstStyle/>
          <a:p>
            <a:pPr algn="ctr"/>
            <a:endParaRPr kumimoji="1" lang="ja-JP" altLang="en-US"/>
          </a:p>
        </p:txBody>
      </p:sp>
      <p:sp>
        <p:nvSpPr>
          <p:cNvPr id="16" name="フリーフォーム 15"/>
          <p:cNvSpPr/>
          <p:nvPr/>
        </p:nvSpPr>
        <p:spPr>
          <a:xfrm>
            <a:off x="1921164" y="3629891"/>
            <a:ext cx="4350327" cy="1145309"/>
          </a:xfrm>
          <a:custGeom>
            <a:avLst/>
            <a:gdLst>
              <a:gd name="connsiteX0" fmla="*/ 0 w 4350327"/>
              <a:gd name="connsiteY0" fmla="*/ 1145309 h 1145309"/>
              <a:gd name="connsiteX1" fmla="*/ 101600 w 4350327"/>
              <a:gd name="connsiteY1" fmla="*/ 655782 h 1145309"/>
              <a:gd name="connsiteX2" fmla="*/ 286327 w 4350327"/>
              <a:gd name="connsiteY2" fmla="*/ 230909 h 1145309"/>
              <a:gd name="connsiteX3" fmla="*/ 720436 w 4350327"/>
              <a:gd name="connsiteY3" fmla="*/ 110836 h 1145309"/>
              <a:gd name="connsiteX4" fmla="*/ 1228436 w 4350327"/>
              <a:gd name="connsiteY4" fmla="*/ 36945 h 1145309"/>
              <a:gd name="connsiteX5" fmla="*/ 4350327 w 4350327"/>
              <a:gd name="connsiteY5" fmla="*/ 0 h 1145309"/>
              <a:gd name="connsiteX6" fmla="*/ 4350327 w 4350327"/>
              <a:gd name="connsiteY6" fmla="*/ 0 h 114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327" h="1145309">
                <a:moveTo>
                  <a:pt x="0" y="1145309"/>
                </a:moveTo>
                <a:cubicBezTo>
                  <a:pt x="26939" y="976745"/>
                  <a:pt x="53879" y="808182"/>
                  <a:pt x="101600" y="655782"/>
                </a:cubicBezTo>
                <a:cubicBezTo>
                  <a:pt x="149321" y="503382"/>
                  <a:pt x="183188" y="321733"/>
                  <a:pt x="286327" y="230909"/>
                </a:cubicBezTo>
                <a:cubicBezTo>
                  <a:pt x="389466" y="140085"/>
                  <a:pt x="563418" y="143163"/>
                  <a:pt x="720436" y="110836"/>
                </a:cubicBezTo>
                <a:cubicBezTo>
                  <a:pt x="877454" y="78509"/>
                  <a:pt x="623454" y="55418"/>
                  <a:pt x="1228436" y="36945"/>
                </a:cubicBezTo>
                <a:cubicBezTo>
                  <a:pt x="1833418" y="18472"/>
                  <a:pt x="4350327" y="0"/>
                  <a:pt x="4350327" y="0"/>
                </a:cubicBezTo>
                <a:lnTo>
                  <a:pt x="4350327" y="0"/>
                </a:lnTo>
              </a:path>
            </a:pathLst>
          </a:custGeom>
          <a:noFill/>
          <a:ln w="38100">
            <a:solidFill>
              <a:schemeClr val="accent2"/>
            </a:solidFill>
            <a:prstDash val="sysDash"/>
          </a:ln>
        </p:spPr>
        <p:txBody>
          <a:bodyPr rtlCol="0" anchor="ctr"/>
          <a:lstStyle/>
          <a:p>
            <a:pPr algn="ctr"/>
            <a:endParaRPr kumimoji="1" lang="ja-JP" altLang="en-US"/>
          </a:p>
        </p:txBody>
      </p:sp>
      <p:sp>
        <p:nvSpPr>
          <p:cNvPr id="17" name="コンテンツ プレースホルダー 2"/>
          <p:cNvSpPr txBox="1">
            <a:spLocks/>
          </p:cNvSpPr>
          <p:nvPr/>
        </p:nvSpPr>
        <p:spPr>
          <a:xfrm>
            <a:off x="724224" y="1837995"/>
            <a:ext cx="7695552"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dirty="0">
                <a:solidFill>
                  <a:srgbClr val="FF0000"/>
                </a:solidFill>
              </a:rPr>
              <a:t>ルーレット選択は時間効率の点で見ても有効である</a:t>
            </a:r>
          </a:p>
        </p:txBody>
      </p:sp>
    </p:spTree>
    <p:extLst>
      <p:ext uri="{BB962C8B-B14F-4D97-AF65-F5344CB8AC3E}">
        <p14:creationId xmlns:p14="http://schemas.microsoft.com/office/powerpoint/2010/main" val="380230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a:t>ルーレット選択をモンテカルロ法のプレイアウト</a:t>
            </a:r>
            <a:endParaRPr lang="en-US" altLang="ja-JP" dirty="0"/>
          </a:p>
          <a:p>
            <a:r>
              <a:rPr lang="ja-JP" altLang="en-US" dirty="0"/>
              <a:t>　　に応用することで，</a:t>
            </a:r>
            <a:r>
              <a:rPr lang="ja-JP" altLang="en-US" dirty="0">
                <a:solidFill>
                  <a:srgbClr val="FF0000"/>
                </a:solidFill>
              </a:rPr>
              <a:t>勝率を上げられる</a:t>
            </a:r>
            <a:r>
              <a:rPr lang="ja-JP" altLang="en-US" dirty="0"/>
              <a:t>．</a:t>
            </a:r>
            <a:endParaRPr lang="en-US" altLang="ja-JP" dirty="0"/>
          </a:p>
          <a:p>
            <a:endParaRPr lang="en-US" altLang="ja-JP" dirty="0"/>
          </a:p>
          <a:p>
            <a:pPr marL="457200" indent="-457200">
              <a:buFont typeface="Arial" panose="020B0604020202020204" pitchFamily="34" charset="0"/>
              <a:buChar char="•"/>
            </a:pPr>
            <a:r>
              <a:rPr lang="ja-JP" altLang="en-US" dirty="0"/>
              <a:t>ルーレット選択をすることで，プレイアウトで</a:t>
            </a:r>
            <a:endParaRPr lang="en-US" altLang="ja-JP" dirty="0"/>
          </a:p>
          <a:p>
            <a:r>
              <a:rPr lang="ja-JP" altLang="en-US" dirty="0"/>
              <a:t>　　</a:t>
            </a:r>
            <a:r>
              <a:rPr lang="ja-JP" altLang="en-US" dirty="0">
                <a:solidFill>
                  <a:srgbClr val="FF0000"/>
                </a:solidFill>
              </a:rPr>
              <a:t>先読みする必要のある盤面は減る</a:t>
            </a:r>
            <a:r>
              <a:rPr lang="ja-JP" altLang="en-US" dirty="0"/>
              <a:t>．</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a:t>ルーレット選択をすると，しない場合よりも</a:t>
            </a:r>
            <a:r>
              <a:rPr lang="ja-JP" altLang="en-US" dirty="0">
                <a:solidFill>
                  <a:schemeClr val="accent1"/>
                </a:solidFill>
              </a:rPr>
              <a:t>時間</a:t>
            </a:r>
            <a:endParaRPr lang="en-US" altLang="ja-JP" dirty="0">
              <a:solidFill>
                <a:schemeClr val="accent1"/>
              </a:solidFill>
            </a:endParaRPr>
          </a:p>
          <a:p>
            <a:r>
              <a:rPr lang="ja-JP" altLang="en-US" dirty="0">
                <a:solidFill>
                  <a:schemeClr val="accent1"/>
                </a:solidFill>
              </a:rPr>
              <a:t>　　がかかってしまう</a:t>
            </a:r>
            <a:r>
              <a:rPr lang="ja-JP" altLang="en-US" dirty="0"/>
              <a:t>．</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a:t>計算時間を同等に与えると，</a:t>
            </a:r>
            <a:r>
              <a:rPr lang="ja-JP" altLang="en-US" dirty="0">
                <a:solidFill>
                  <a:srgbClr val="FF0000"/>
                </a:solidFill>
              </a:rPr>
              <a:t>ルーレット選択を</a:t>
            </a:r>
            <a:endParaRPr lang="en-US" altLang="ja-JP" dirty="0">
              <a:solidFill>
                <a:srgbClr val="FF0000"/>
              </a:solidFill>
            </a:endParaRPr>
          </a:p>
          <a:p>
            <a:r>
              <a:rPr lang="ja-JP" altLang="en-US" dirty="0">
                <a:solidFill>
                  <a:srgbClr val="FF0000"/>
                </a:solidFill>
              </a:rPr>
              <a:t>　　用いた方が勝率が高い</a:t>
            </a:r>
            <a:r>
              <a:rPr lang="ja-JP" altLang="en-US" dirty="0"/>
              <a:t>．</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より良い確率配分の模索</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ルーレット選択の実装の高速化</a:t>
            </a:r>
            <a:endParaRPr lang="en-US" altLang="ja-JP" dirty="0"/>
          </a:p>
          <a:p>
            <a:endParaRPr lang="en-US" altLang="ja-JP" dirty="0"/>
          </a:p>
          <a:p>
            <a:endParaRPr lang="en-US" altLang="ja-JP" dirty="0"/>
          </a:p>
          <a:p>
            <a:endParaRPr lang="en-US" altLang="ja-JP" dirty="0"/>
          </a:p>
          <a:p>
            <a:pPr marL="514350" indent="-514350">
              <a:buFont typeface="Arial" panose="020B0604020202020204" pitchFamily="34" charset="0"/>
              <a:buChar char="•"/>
            </a:pPr>
            <a:r>
              <a:rPr lang="ja-JP" altLang="en-US" dirty="0"/>
              <a:t>密なグラフで理論的な結果が得られないか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077" y="1165917"/>
            <a:ext cx="2608959" cy="1740936"/>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622" y="3406551"/>
            <a:ext cx="3074138" cy="1304180"/>
          </a:xfrm>
          <a:prstGeom prst="rect">
            <a:avLst/>
          </a:prstGeom>
        </p:spPr>
      </p:pic>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3703652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近似アルゴリズム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定数倍近似無し</a:t>
                </a:r>
                <a:endParaRPr kumimoji="1" lang="en-US" altLang="ja-JP" dirty="0" smtClean="0"/>
              </a:p>
              <a:p>
                <a:endParaRPr lang="en-US" altLang="ja-JP" dirty="0"/>
              </a:p>
              <a:p>
                <a:r>
                  <a:rPr kumimoji="1" lang="ja-JP" altLang="en-US" dirty="0" smtClean="0"/>
                  <a:t>色数</a:t>
                </a:r>
                <a14:m>
                  <m:oMath xmlns:m="http://schemas.openxmlformats.org/officeDocument/2006/math">
                    <m:r>
                      <a:rPr kumimoji="1" lang="en-US" altLang="ja-JP" b="0" i="1" smtClean="0">
                        <a:latin typeface="Cambria Math" panose="02040503050406030204" pitchFamily="18" charset="0"/>
                      </a:rPr>
                      <m:t>𝑐</m:t>
                    </m:r>
                  </m:oMath>
                </a14:m>
                <a:r>
                  <a:rPr kumimoji="1" lang="ja-JP" altLang="en-US" dirty="0" smtClean="0"/>
                  <a:t>にたいして</a:t>
                </a:r>
                <a14:m>
                  <m:oMath xmlns:m="http://schemas.openxmlformats.org/officeDocument/2006/math">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−1</m:t>
                    </m:r>
                  </m:oMath>
                </a14:m>
                <a:r>
                  <a:rPr kumimoji="1" lang="ja-JP" altLang="en-US" dirty="0" smtClean="0"/>
                  <a:t>倍近似，</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𝑐</m:t>
                        </m:r>
                      </m:num>
                      <m:den>
                        <m:r>
                          <a:rPr kumimoji="1" lang="en-US" altLang="ja-JP" b="0" i="1" smtClean="0">
                            <a:latin typeface="Cambria Math" panose="02040503050406030204" pitchFamily="18" charset="0"/>
                          </a:rPr>
                          <m:t>3</m:t>
                        </m:r>
                      </m:den>
                    </m:f>
                  </m:oMath>
                </a14:m>
                <a:r>
                  <a:rPr kumimoji="1" lang="ja-JP" altLang="en-US" b="0" dirty="0" smtClean="0"/>
                  <a:t>倍近似</a:t>
                </a:r>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2827" t="-238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499541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endCxn id="121" idx="0"/>
          </p:cNvCxnSpPr>
          <p:nvPr/>
        </p:nvCxnSpPr>
        <p:spPr>
          <a:xfrm flipH="1">
            <a:off x="1253459" y="2697018"/>
            <a:ext cx="843197" cy="2242746"/>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アルゴリズムの改良案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t>領地があまり増えない</a:t>
            </a:r>
            <a:r>
              <a:rPr kumimoji="1" lang="ja-JP" altLang="en-US" sz="2800" dirty="0">
                <a:solidFill>
                  <a:schemeClr val="accent5"/>
                </a:solidFill>
              </a:rPr>
              <a:t>青</a:t>
            </a:r>
            <a:r>
              <a:rPr kumimoji="1" lang="ja-JP" altLang="en-US" sz="2800" dirty="0"/>
              <a:t>や</a:t>
            </a:r>
            <a:r>
              <a:rPr kumimoji="1" lang="ja-JP" altLang="en-US" sz="2800" dirty="0">
                <a:solidFill>
                  <a:srgbClr val="7030A0"/>
                </a:solidFill>
              </a:rPr>
              <a:t>紫</a:t>
            </a:r>
            <a:r>
              <a:rPr kumimoji="1" lang="ja-JP" altLang="en-US" sz="2800" dirty="0"/>
              <a:t>は選</a:t>
            </a:r>
            <a:r>
              <a:rPr kumimoji="1" lang="ja-JP" altLang="en-US" sz="2800" dirty="0" err="1"/>
              <a:t>ば</a:t>
            </a:r>
            <a:r>
              <a:rPr kumimoji="1" lang="ja-JP" altLang="en-US" sz="2800" dirty="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solidFill>
                  <a:schemeClr val="tx1"/>
                </a:solidFill>
              </a:rPr>
              <a:t>領地がたくさん増える</a:t>
            </a:r>
            <a:endParaRPr kumimoji="1" lang="en-US" altLang="ja-JP" sz="2800" dirty="0">
              <a:solidFill>
                <a:schemeClr val="tx1"/>
              </a:solidFill>
            </a:endParaRPr>
          </a:p>
          <a:p>
            <a:pPr algn="ctr"/>
            <a:r>
              <a:rPr kumimoji="1" lang="ja-JP" altLang="en-US" sz="2800" dirty="0">
                <a:solidFill>
                  <a:srgbClr val="00B050"/>
                </a:solidFill>
              </a:rPr>
              <a:t>緑</a:t>
            </a:r>
            <a:r>
              <a:rPr kumimoji="1" lang="ja-JP" altLang="en-US" sz="2800" dirty="0"/>
              <a:t>や</a:t>
            </a:r>
            <a:r>
              <a:rPr lang="ja-JP" altLang="en-US" sz="2800" dirty="0">
                <a:solidFill>
                  <a:srgbClr val="FF0000"/>
                </a:solidFill>
              </a:rPr>
              <a:t>赤</a:t>
            </a:r>
            <a:r>
              <a:rPr kumimoji="1" lang="ja-JP" altLang="en-US" sz="2800" dirty="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これらを反映して，より良い</a:t>
            </a:r>
            <a:endParaRPr lang="en-US" altLang="ja-JP" dirty="0"/>
          </a:p>
          <a:p>
            <a:r>
              <a:rPr lang="ja-JP" altLang="en-US" dirty="0"/>
              <a:t>シミュレーションができないか？</a:t>
            </a:r>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a:t>ルーレット選択を行った場合，行わなかった場合に</a:t>
            </a:r>
            <a:endParaRPr kumimoji="1" lang="en-US" altLang="ja-JP" dirty="0"/>
          </a:p>
          <a:p>
            <a:r>
              <a:rPr kumimoji="1" lang="ja-JP" altLang="en-US" dirty="0"/>
              <a:t>比べて</a:t>
            </a:r>
            <a:r>
              <a:rPr kumimoji="1" lang="ja-JP" altLang="en-US" dirty="0">
                <a:solidFill>
                  <a:srgbClr val="FF0000"/>
                </a:solidFill>
              </a:rPr>
              <a:t>勝率が上がっている</a:t>
            </a:r>
            <a:r>
              <a:rPr kumimoji="1" lang="ja-JP" altLang="en-US" dirty="0"/>
              <a:t>．</a:t>
            </a:r>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ルーレット選択によって</a:t>
            </a:r>
            <a:r>
              <a:rPr lang="ja-JP" altLang="en-US" dirty="0">
                <a:solidFill>
                  <a:srgbClr val="FF0000"/>
                </a:solidFill>
              </a:rPr>
              <a:t>勝てる試合が増えている</a:t>
            </a:r>
          </a:p>
        </p:txBody>
      </p:sp>
      <p:sp>
        <p:nvSpPr>
          <p:cNvPr id="39" name="テキスト ボックス 38"/>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40" name="グラフ 39"/>
          <p:cNvGraphicFramePr>
            <a:graphicFrameLocks/>
          </p:cNvGraphicFramePr>
          <p:nvPr>
            <p:extLst>
              <p:ext uri="{D42A27DB-BD31-4B8C-83A1-F6EECF244321}">
                <p14:modId xmlns:p14="http://schemas.microsoft.com/office/powerpoint/2010/main" val="2624711886"/>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41" name="二等辺三角形 40">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43"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45" name="テキスト ボックス 44"/>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46" name="テキスト ボックス 45"/>
          <p:cNvSpPr txBox="1"/>
          <p:nvPr/>
        </p:nvSpPr>
        <p:spPr>
          <a:xfrm rot="16200000">
            <a:off x="-768978" y="4598967"/>
            <a:ext cx="3033413" cy="461665"/>
          </a:xfrm>
          <a:prstGeom prst="rect">
            <a:avLst/>
          </a:prstGeom>
          <a:noFill/>
        </p:spPr>
        <p:txBody>
          <a:bodyPr wrap="square" rtlCol="0">
            <a:spAutoFit/>
          </a:bodyPr>
          <a:lstStyle/>
          <a:p>
            <a:r>
              <a:rPr kumimoji="1" lang="ja-JP" altLang="en-US" sz="2400" dirty="0"/>
              <a:t>モンテカルロ法の勝率</a:t>
            </a:r>
          </a:p>
        </p:txBody>
      </p:sp>
      <p:sp>
        <p:nvSpPr>
          <p:cNvPr id="49" name="フリーフォーム 48"/>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
        <p:nvSpPr>
          <p:cNvPr id="50" name="フリーフォーム 49"/>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471775300"/>
              </p:ext>
            </p:extLst>
          </p:nvPr>
        </p:nvGraphicFramePr>
        <p:xfrm>
          <a:off x="4321105" y="3307543"/>
          <a:ext cx="4427998" cy="2131554"/>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xmlns="" val="20000"/>
                    </a:ext>
                  </a:extLst>
                </a:gridCol>
                <a:gridCol w="739796">
                  <a:extLst>
                    <a:ext uri="{9D8B030D-6E8A-4147-A177-3AD203B41FA5}">
                      <a16:colId xmlns:a16="http://schemas.microsoft.com/office/drawing/2014/main" xmlns="" val="20001"/>
                    </a:ext>
                  </a:extLst>
                </a:gridCol>
                <a:gridCol w="739796">
                  <a:extLst>
                    <a:ext uri="{9D8B030D-6E8A-4147-A177-3AD203B41FA5}">
                      <a16:colId xmlns:a16="http://schemas.microsoft.com/office/drawing/2014/main" xmlns="" val="20002"/>
                    </a:ext>
                  </a:extLst>
                </a:gridCol>
                <a:gridCol w="739796">
                  <a:extLst>
                    <a:ext uri="{9D8B030D-6E8A-4147-A177-3AD203B41FA5}">
                      <a16:colId xmlns:a16="http://schemas.microsoft.com/office/drawing/2014/main" xmlns="" val="20003"/>
                    </a:ext>
                  </a:extLst>
                </a:gridCol>
                <a:gridCol w="739796">
                  <a:extLst>
                    <a:ext uri="{9D8B030D-6E8A-4147-A177-3AD203B41FA5}">
                      <a16:colId xmlns:a16="http://schemas.microsoft.com/office/drawing/2014/main" xmlns="" val="20004"/>
                    </a:ext>
                  </a:extLst>
                </a:gridCol>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xmlns=""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xmlns="" val="10001"/>
                  </a:ext>
                </a:extLst>
              </a:tr>
              <a:tr h="790434">
                <a:tc>
                  <a:txBody>
                    <a:bodyPr/>
                    <a:lstStyle/>
                    <a:p>
                      <a:r>
                        <a:rPr kumimoji="1" lang="ja-JP" altLang="en-US" sz="2800" dirty="0"/>
                        <a:t>基礎点</a:t>
                      </a:r>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3134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prstDash val="sysDash"/>
        </a:ln>
      </a:spPr>
      <a:bodyPr rtlCol="0" anchor="ctr"/>
      <a:lstStyle>
        <a:defPPr algn="ctr">
          <a:defRPr kumimoji="1"/>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7882</TotalTime>
  <Words>2601</Words>
  <Application>Microsoft Office PowerPoint</Application>
  <PresentationFormat>画面に合わせる (4:3)</PresentationFormat>
  <Paragraphs>628</Paragraphs>
  <Slides>50</Slides>
  <Notes>31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アルゴリズムの改良案</vt:lpstr>
      <vt:lpstr>アルゴリズムの改良案</vt:lpstr>
      <vt:lpstr>ルーレット選択</vt:lpstr>
      <vt:lpstr>ルーレット選択</vt:lpstr>
      <vt:lpstr>ルーレット選択</vt:lpstr>
      <vt:lpstr>ルーレット選択</vt:lpstr>
      <vt:lpstr>ルーレット選択</vt:lpstr>
      <vt:lpstr>ルーレット選択</vt:lpstr>
      <vt:lpstr>ルーレット選択</vt:lpstr>
      <vt:lpstr>実験</vt:lpstr>
      <vt:lpstr>実験結果</vt:lpstr>
      <vt:lpstr>ルーレット選択のメリット</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考察</vt:lpstr>
      <vt:lpstr>考察</vt:lpstr>
      <vt:lpstr>まとめ</vt:lpstr>
      <vt:lpstr>今後の方針</vt:lpstr>
      <vt:lpstr>PowerPoint プレゼンテーション</vt:lpstr>
      <vt:lpstr>近似アルゴリズム</vt:lpstr>
      <vt:lpstr>アルゴリズムの改良案</vt:lpstr>
      <vt:lpstr>アルゴリズムの改良案</vt:lpstr>
      <vt:lpstr>実験結果</vt:lpstr>
      <vt:lpstr>ルーレット選択</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442</cp:revision>
  <cp:lastPrinted>2018-12-10T00:18:31Z</cp:lastPrinted>
  <dcterms:created xsi:type="dcterms:W3CDTF">2018-10-26T05:41:54Z</dcterms:created>
  <dcterms:modified xsi:type="dcterms:W3CDTF">2019-07-08T06:21:06Z</dcterms:modified>
</cp:coreProperties>
</file>