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7"/>
  </p:notesMasterIdLst>
  <p:handoutMasterIdLst>
    <p:handoutMasterId r:id="rId48"/>
  </p:handoutMasterIdLst>
  <p:sldIdLst>
    <p:sldId id="542" r:id="rId2"/>
    <p:sldId id="540" r:id="rId3"/>
    <p:sldId id="541" r:id="rId4"/>
    <p:sldId id="256" r:id="rId5"/>
    <p:sldId id="259" r:id="rId6"/>
    <p:sldId id="267" r:id="rId7"/>
    <p:sldId id="265" r:id="rId8"/>
    <p:sldId id="260" r:id="rId9"/>
    <p:sldId id="261" r:id="rId10"/>
    <p:sldId id="289" r:id="rId11"/>
    <p:sldId id="438" r:id="rId12"/>
    <p:sldId id="426" r:id="rId13"/>
    <p:sldId id="543" r:id="rId14"/>
    <p:sldId id="458" r:id="rId15"/>
    <p:sldId id="437" r:id="rId16"/>
    <p:sldId id="461" r:id="rId17"/>
    <p:sldId id="454" r:id="rId18"/>
    <p:sldId id="463" r:id="rId19"/>
    <p:sldId id="518" r:id="rId20"/>
    <p:sldId id="545" r:id="rId21"/>
    <p:sldId id="546" r:id="rId22"/>
    <p:sldId id="548" r:id="rId23"/>
    <p:sldId id="547" r:id="rId24"/>
    <p:sldId id="557" r:id="rId25"/>
    <p:sldId id="558" r:id="rId26"/>
    <p:sldId id="560" r:id="rId27"/>
    <p:sldId id="559" r:id="rId28"/>
    <p:sldId id="561" r:id="rId29"/>
    <p:sldId id="549" r:id="rId30"/>
    <p:sldId id="550" r:id="rId31"/>
    <p:sldId id="551" r:id="rId32"/>
    <p:sldId id="552" r:id="rId33"/>
    <p:sldId id="553" r:id="rId34"/>
    <p:sldId id="555" r:id="rId35"/>
    <p:sldId id="556" r:id="rId36"/>
    <p:sldId id="562" r:id="rId37"/>
    <p:sldId id="563" r:id="rId38"/>
    <p:sldId id="529" r:id="rId39"/>
    <p:sldId id="544" r:id="rId40"/>
    <p:sldId id="519" r:id="rId41"/>
    <p:sldId id="520" r:id="rId42"/>
    <p:sldId id="521" r:id="rId43"/>
    <p:sldId id="522" r:id="rId44"/>
    <p:sldId id="523" r:id="rId45"/>
    <p:sldId id="524" r:id="rId46"/>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290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53" initials="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99FF"/>
    <a:srgbClr val="CC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94074" autoAdjust="0"/>
  </p:normalViewPr>
  <p:slideViewPr>
    <p:cSldViewPr snapToGrid="0">
      <p:cViewPr varScale="1">
        <p:scale>
          <a:sx n="68" d="100"/>
          <a:sy n="68" d="100"/>
        </p:scale>
        <p:origin x="300" y="72"/>
      </p:cViewPr>
      <p:guideLst>
        <p:guide orient="horz" pos="2478"/>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2019/5/7</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2019/5/7</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a:t>
            </a:r>
            <a:r>
              <a:rPr kumimoji="1" lang="ja-JP" altLang="en-US" dirty="0"/>
              <a:t>分ぐらい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帰着の説明いる</a:t>
            </a:r>
            <a:endParaRPr kumimoji="1" lang="en-US" altLang="ja-JP" dirty="0"/>
          </a:p>
          <a:p>
            <a:r>
              <a:rPr kumimoji="1" lang="ja-JP" altLang="en-US" dirty="0"/>
              <a:t>最短共通上位列問題よりも難しいと証明した</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2915920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45</a:t>
            </a:fld>
            <a:endParaRPr kumimoji="1" lang="ja-JP" altLang="en-US"/>
          </a:p>
        </p:txBody>
      </p:sp>
    </p:spTree>
    <p:extLst>
      <p:ext uri="{BB962C8B-B14F-4D97-AF65-F5344CB8AC3E}">
        <p14:creationId xmlns:p14="http://schemas.microsoft.com/office/powerpoint/2010/main" val="2899458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4.png"/></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0.png"/><Relationship Id="rId4" Type="http://schemas.openxmlformats.org/officeDocument/2006/relationships/image" Target="../media/image30.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342878251"/>
              </p:ext>
            </p:extLst>
          </p:nvPr>
        </p:nvGraphicFramePr>
        <p:xfrm>
          <a:off x="1728513" y="1053825"/>
          <a:ext cx="5760000" cy="5760000"/>
        </p:xfrm>
        <a:graphic>
          <a:graphicData uri="http://schemas.openxmlformats.org/drawingml/2006/table">
            <a:tbl>
              <a:tblPr firstRow="1" bandRow="1">
                <a:tableStyleId>{69CF1AB2-1976-4502-BF36-3FF5EA218861}</a:tableStyleId>
              </a:tblPr>
              <a:tblGrid>
                <a:gridCol w="720000">
                  <a:extLst>
                    <a:ext uri="{9D8B030D-6E8A-4147-A177-3AD203B41FA5}">
                      <a16:colId xmlns="" xmlns:a16="http://schemas.microsoft.com/office/drawing/2014/main" val="20000"/>
                    </a:ext>
                  </a:extLst>
                </a:gridCol>
                <a:gridCol w="720000">
                  <a:extLst>
                    <a:ext uri="{9D8B030D-6E8A-4147-A177-3AD203B41FA5}">
                      <a16:colId xmlns="" xmlns:a16="http://schemas.microsoft.com/office/drawing/2014/main" val="20001"/>
                    </a:ext>
                  </a:extLst>
                </a:gridCol>
                <a:gridCol w="720000">
                  <a:extLst>
                    <a:ext uri="{9D8B030D-6E8A-4147-A177-3AD203B41FA5}">
                      <a16:colId xmlns="" xmlns:a16="http://schemas.microsoft.com/office/drawing/2014/main" val="20002"/>
                    </a:ext>
                  </a:extLst>
                </a:gridCol>
                <a:gridCol w="720000">
                  <a:extLst>
                    <a:ext uri="{9D8B030D-6E8A-4147-A177-3AD203B41FA5}">
                      <a16:colId xmlns="" xmlns:a16="http://schemas.microsoft.com/office/drawing/2014/main" val="20003"/>
                    </a:ext>
                  </a:extLst>
                </a:gridCol>
                <a:gridCol w="720000">
                  <a:extLst>
                    <a:ext uri="{9D8B030D-6E8A-4147-A177-3AD203B41FA5}">
                      <a16:colId xmlns="" xmlns:a16="http://schemas.microsoft.com/office/drawing/2014/main" val="20004"/>
                    </a:ext>
                  </a:extLst>
                </a:gridCol>
                <a:gridCol w="720000">
                  <a:extLst>
                    <a:ext uri="{9D8B030D-6E8A-4147-A177-3AD203B41FA5}">
                      <a16:colId xmlns="" xmlns:a16="http://schemas.microsoft.com/office/drawing/2014/main" val="20005"/>
                    </a:ext>
                  </a:extLst>
                </a:gridCol>
                <a:gridCol w="720000">
                  <a:extLst>
                    <a:ext uri="{9D8B030D-6E8A-4147-A177-3AD203B41FA5}">
                      <a16:colId xmlns="" xmlns:a16="http://schemas.microsoft.com/office/drawing/2014/main" val="20006"/>
                    </a:ext>
                  </a:extLst>
                </a:gridCol>
                <a:gridCol w="720000">
                  <a:extLst>
                    <a:ext uri="{9D8B030D-6E8A-4147-A177-3AD203B41FA5}">
                      <a16:colId xmlns="" xmlns:a16="http://schemas.microsoft.com/office/drawing/2014/main" val="20007"/>
                    </a:ext>
                  </a:extLst>
                </a:gridCol>
              </a:tblGrid>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0"/>
                  </a:ext>
                </a:extLst>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2"/>
                  </a:ext>
                </a:extLst>
              </a:tr>
              <a:tr h="72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4"/>
                  </a:ext>
                </a:extLst>
              </a:tr>
              <a:tr h="720000">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 xmlns:a16="http://schemas.microsoft.com/office/drawing/2014/main" val="10006"/>
                  </a:ext>
                </a:extLst>
              </a:tr>
              <a:tr h="720000">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a:t>
            </a:fld>
            <a:endParaRPr lang="ja-JP" altLang="en-US" dirty="0"/>
          </a:p>
        </p:txBody>
      </p:sp>
    </p:spTree>
    <p:extLst>
      <p:ext uri="{BB962C8B-B14F-4D97-AF65-F5344CB8AC3E}">
        <p14:creationId xmlns:p14="http://schemas.microsoft.com/office/powerpoint/2010/main" val="72447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6"/>
            <a:ext cx="7897529" cy="1113840"/>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822959" y="5002032"/>
            <a:ext cx="3495041" cy="1767068"/>
            <a:chOff x="599823" y="3105828"/>
            <a:chExt cx="7944354"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626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74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952177" y="6018516"/>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952177" y="5372172"/>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952177" y="4725828"/>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78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952177" y="4077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952177" y="3429000"/>
              <a:ext cx="2052000"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82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330177" y="3699000"/>
              <a:ext cx="0" cy="204951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7" y="3807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7" y="4455828"/>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7" y="5102172"/>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7" y="5748516"/>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2"/>
              <a:ext cx="540000" cy="5400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2"/>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7" y="3159000"/>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7" y="3807000"/>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7" y="4455828"/>
              <a:ext cx="540000" cy="54000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7" y="5748516"/>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7" y="3159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7" y="3807000"/>
              <a:ext cx="540000" cy="5400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7" y="4455828"/>
              <a:ext cx="540000" cy="54000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7" y="5102172"/>
              <a:ext cx="540000" cy="54000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7" y="5748516"/>
              <a:ext cx="540000" cy="54000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4912360" y="5311302"/>
            <a:ext cx="3454400"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2881084" y="4948125"/>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2381454" y="4900452"/>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2381454" y="4900452"/>
                <a:ext cx="576297" cy="461665"/>
              </a:xfrm>
              <a:prstGeom prst="rect">
                <a:avLst/>
              </a:prstGeom>
              <a:blipFill rotWithShape="0">
                <a:blip r:embed="rId3"/>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4314931" y="6338757"/>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4314931" y="6338757"/>
                <a:ext cx="576297" cy="461665"/>
              </a:xfrm>
              <a:prstGeom prst="rect">
                <a:avLst/>
              </a:prstGeom>
              <a:blipFill rotWithShape="0">
                <a:blip r:embed="rId4"/>
                <a:stretch>
                  <a:fillRect b="-1316"/>
                </a:stretch>
              </a:blipFill>
            </p:spPr>
            <p:txBody>
              <a:bodyPr/>
              <a:lstStyle/>
              <a:p>
                <a:r>
                  <a:rPr lang="ja-JP" altLang="en-US">
                    <a:noFill/>
                  </a:rPr>
                  <a:t> </a:t>
                </a:r>
              </a:p>
            </p:txBody>
          </p:sp>
        </mc:Fallback>
      </mc:AlternateContent>
      <p:sp>
        <p:nvSpPr>
          <p:cNvPr id="163" name="円/楕円 162"/>
          <p:cNvSpPr/>
          <p:nvPr/>
        </p:nvSpPr>
        <p:spPr>
          <a:xfrm>
            <a:off x="4009899" y="6367190"/>
            <a:ext cx="355614" cy="446794"/>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392392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974310525"/>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6</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974310525"/>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val="20000"/>
                        </a:ext>
                      </a:extLst>
                    </a:gridCol>
                    <a:gridCol w="1597344">
                      <a:extLst>
                        <a:ext uri="{9D8B030D-6E8A-4147-A177-3AD203B41FA5}">
                          <a16:colId xmlns:a16="http://schemas.microsoft.com/office/drawing/2014/main" val="20001"/>
                        </a:ext>
                      </a:extLst>
                    </a:gridCol>
                    <a:gridCol w="3206798">
                      <a:extLst>
                        <a:ext uri="{9D8B030D-6E8A-4147-A177-3AD203B41FA5}">
                          <a16:colId xmlns:a16="http://schemas.microsoft.com/office/drawing/2014/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462153">
                    <a:tc>
                      <a:txBody>
                        <a:bodyPr/>
                        <a:lstStyle/>
                        <a:p>
                          <a:endParaRPr lang="ja-JP"/>
                        </a:p>
                      </a:txBody>
                      <a:tcPr>
                        <a:blipFill>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a16="http://schemas.microsoft.com/office/drawing/2014/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a:t>6</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a16="http://schemas.microsoft.com/office/drawing/2014/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289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1668176316"/>
                  </p:ext>
                </p:extLst>
              </p:nvPr>
            </p:nvGraphicFramePr>
            <p:xfrm>
              <a:off x="708308" y="893117"/>
              <a:ext cx="7727384" cy="280911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800" b="1" dirty="0">
                              <a:solidFill>
                                <a:schemeClr val="tx1"/>
                              </a:solidFill>
                            </a:rPr>
                            <a:t>4</a:t>
                          </a:r>
                          <a:r>
                            <a:rPr kumimoji="1" lang="ja-JP" altLang="en-US" sz="2800" b="1"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1668176316"/>
                  </p:ext>
                </p:extLst>
              </p:nvPr>
            </p:nvGraphicFramePr>
            <p:xfrm>
              <a:off x="708308" y="893117"/>
              <a:ext cx="7727384" cy="280911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46053"/>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51816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800" b="1" dirty="0">
                              <a:solidFill>
                                <a:schemeClr val="tx1"/>
                              </a:solidFill>
                            </a:rPr>
                            <a:t>4</a:t>
                          </a:r>
                          <a:r>
                            <a:rPr kumimoji="1" lang="ja-JP" altLang="en-US" sz="2800" b="1"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06607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7F6D5F1-A7E9-4E3D-A273-1FF4D2B5E228}"/>
              </a:ext>
            </a:extLst>
          </p:cNvPr>
          <p:cNvSpPr>
            <a:spLocks noGrp="1"/>
          </p:cNvSpPr>
          <p:nvPr>
            <p:ph type="title"/>
          </p:nvPr>
        </p:nvSpPr>
        <p:spPr/>
        <p:txBody>
          <a:bodyPr/>
          <a:lstStyle/>
          <a:p>
            <a:r>
              <a:rPr kumimoji="1" lang="ja-JP" altLang="en-US" dirty="0"/>
              <a:t>証明の流れ</a:t>
            </a:r>
          </a:p>
        </p:txBody>
      </p:sp>
      <p:sp>
        <p:nvSpPr>
          <p:cNvPr id="3" name="コンテンツ プレースホルダー 2">
            <a:extLst>
              <a:ext uri="{FF2B5EF4-FFF2-40B4-BE49-F238E27FC236}">
                <a16:creationId xmlns="" xmlns:a16="http://schemas.microsoft.com/office/drawing/2014/main" id="{FF1AEBCD-8080-443B-8D28-D3C3FE23AE32}"/>
              </a:ext>
            </a:extLst>
          </p:cNvPr>
          <p:cNvSpPr>
            <a:spLocks noGrp="1"/>
          </p:cNvSpPr>
          <p:nvPr>
            <p:ph idx="1"/>
          </p:nvPr>
        </p:nvSpPr>
        <p:spPr>
          <a:xfrm>
            <a:off x="2760509" y="1049753"/>
            <a:ext cx="3696008" cy="513393"/>
          </a:xfrm>
          <a:ln>
            <a:solidFill>
              <a:schemeClr val="tx1"/>
            </a:solidFill>
          </a:ln>
        </p:spPr>
        <p:txBody>
          <a:bodyPr/>
          <a:lstStyle/>
          <a:p>
            <a:r>
              <a:rPr kumimoji="1" lang="ja-JP" altLang="en-US" sz="3200" dirty="0"/>
              <a:t>最短共通上位列問題</a:t>
            </a:r>
            <a:endParaRPr kumimoji="1" lang="en-US" altLang="ja-JP" sz="3200" dirty="0"/>
          </a:p>
        </p:txBody>
      </p:sp>
      <p:sp>
        <p:nvSpPr>
          <p:cNvPr id="4" name="スライド番号プレースホルダー 3">
            <a:extLst>
              <a:ext uri="{FF2B5EF4-FFF2-40B4-BE49-F238E27FC236}">
                <a16:creationId xmlns="" xmlns:a16="http://schemas.microsoft.com/office/drawing/2014/main" id="{7C3865F3-F28A-4234-87F6-6F3FA6407BC6}"/>
              </a:ext>
            </a:extLst>
          </p:cNvPr>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7" name="下矢印 6"/>
          <p:cNvSpPr/>
          <p:nvPr/>
        </p:nvSpPr>
        <p:spPr>
          <a:xfrm>
            <a:off x="3225149" y="2095162"/>
            <a:ext cx="2766727" cy="768626"/>
          </a:xfrm>
          <a:prstGeom prst="downArrow">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solidFill>
                  <a:schemeClr val="bg1"/>
                </a:solidFill>
              </a:rPr>
              <a:t>帰着</a:t>
            </a:r>
          </a:p>
        </p:txBody>
      </p:sp>
      <p:sp>
        <p:nvSpPr>
          <p:cNvPr id="10" name="コンテンツ プレースホルダー 2">
            <a:extLst>
              <a:ext uri="{FF2B5EF4-FFF2-40B4-BE49-F238E27FC236}">
                <a16:creationId xmlns="" xmlns:a16="http://schemas.microsoft.com/office/drawing/2014/main" id="{FF1AEBCD-8080-443B-8D28-D3C3FE23AE32}"/>
              </a:ext>
            </a:extLst>
          </p:cNvPr>
          <p:cNvSpPr txBox="1">
            <a:spLocks/>
          </p:cNvSpPr>
          <p:nvPr/>
        </p:nvSpPr>
        <p:spPr>
          <a:xfrm>
            <a:off x="1102746" y="3229927"/>
            <a:ext cx="7012554" cy="513393"/>
          </a:xfrm>
          <a:prstGeom prst="rect">
            <a:avLst/>
          </a:prstGeom>
          <a:ln>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t>グリッドにおける</a:t>
            </a:r>
            <a:r>
              <a:rPr lang="en-US" altLang="ja-JP" sz="3200" dirty="0"/>
              <a:t>Flood-It</a:t>
            </a:r>
            <a:r>
              <a:rPr lang="ja-JP" altLang="en-US" sz="3200" dirty="0"/>
              <a:t>の困難性の証明</a:t>
            </a:r>
            <a:endParaRPr lang="en-US" altLang="ja-JP" sz="3200" dirty="0"/>
          </a:p>
        </p:txBody>
      </p:sp>
    </p:spTree>
    <p:extLst>
      <p:ext uri="{BB962C8B-B14F-4D97-AF65-F5344CB8AC3E}">
        <p14:creationId xmlns:p14="http://schemas.microsoft.com/office/powerpoint/2010/main" val="200027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822959" y="3759839"/>
                <a:ext cx="1621858" cy="270694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問題例</a:t>
                </a:r>
                <a:endParaRPr lang="en-US" altLang="ja-JP" dirty="0"/>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𝑡</m:t>
                      </m:r>
                      <m:r>
                        <a:rPr lang="en-US" altLang="ja-JP" i="1">
                          <a:latin typeface="Cambria Math" panose="02040503050406030204" pitchFamily="18" charset="0"/>
                        </a:rPr>
                        <m:t>=5</m:t>
                      </m:r>
                    </m:oMath>
                  </m:oMathPara>
                </a14:m>
                <a:endParaRPr lang="en-US" altLang="ja-JP" dirty="0"/>
              </a:p>
              <a:p>
                <a:pPr/>
                <a14:m>
                  <m:oMathPara xmlns:m="http://schemas.openxmlformats.org/officeDocument/2006/math">
                    <m:oMathParaPr>
                      <m:jc m:val="centerGroup"/>
                    </m:oMathParaPr>
                    <m:oMath xmlns:m="http://schemas.openxmlformats.org/officeDocument/2006/math">
                      <m:r>
                        <a:rPr lang="el-GR" altLang="ja-JP" i="1">
                          <a:latin typeface="Cambria Math" panose="02040503050406030204" pitchFamily="18" charset="0"/>
                          <a:ea typeface="Cambria Math" panose="02040503050406030204" pitchFamily="18" charset="0"/>
                        </a:rPr>
                        <m:t>𝛴</m:t>
                      </m:r>
                      <m:r>
                        <a:rPr lang="en-US" altLang="ja-JP" b="0" i="1" smtClean="0">
                          <a:latin typeface="Cambria Math" panose="02040503050406030204" pitchFamily="18" charset="0"/>
                          <a:ea typeface="Cambria Math" panose="02040503050406030204" pitchFamily="18" charset="0"/>
                        </a:rPr>
                        <m:t>={0,1}</m:t>
                      </m:r>
                    </m:oMath>
                  </m:oMathPara>
                </a14:m>
                <a:endParaRPr lang="en-US" altLang="ja-JP" dirty="0"/>
              </a:p>
              <a:p>
                <a14:m>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r>
                      <a:rPr lang="en-US" altLang="ja-JP" i="1" smtClean="0">
                        <a:latin typeface="Cambria Math" panose="02040503050406030204" pitchFamily="18" charset="0"/>
                      </a:rPr>
                      <m:t> </m:t>
                    </m:r>
                  </m:oMath>
                </a14:m>
                <a:r>
                  <a:rPr lang="ja-JP" altLang="en-US" dirty="0"/>
                  <a:t>　　</a:t>
                </a:r>
                <a:endParaRPr lang="en-US" altLang="ja-JP" dirty="0"/>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101</m:t>
                      </m:r>
                      <m:r>
                        <a:rPr lang="en-US" altLang="ja-JP" i="1">
                          <a:latin typeface="Cambria Math" panose="02040503050406030204" pitchFamily="18" charset="0"/>
                        </a:rPr>
                        <m:t> </m:t>
                      </m:r>
                    </m:oMath>
                  </m:oMathPara>
                </a14:m>
                <a:endParaRPr lang="en-US" altLang="ja-JP"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b="0" i="0" smtClean="0">
                          <a:latin typeface="Cambria Math" panose="02040503050406030204" pitchFamily="18" charset="0"/>
                        </a:rPr>
                        <m:t>011</m:t>
                      </m:r>
                      <m:r>
                        <a:rPr lang="en-US" altLang="ja-JP" smtClean="0">
                          <a:latin typeface="Cambria Math" panose="02040503050406030204" pitchFamily="18" charset="0"/>
                        </a:rPr>
                        <m:t> </m:t>
                      </m:r>
                    </m:oMath>
                  </m:oMathPara>
                </a14:m>
                <a:endParaRPr lang="en-US" altLang="ja-JP" dirty="0"/>
              </a:p>
            </p:txBody>
          </p:sp>
        </mc:Choice>
        <mc:Fallback xmlns="">
          <p:sp>
            <p:nvSpPr>
              <p:cNvPr id="8" name="コンテンツ プレースホルダー 2">
                <a:extLst>
                  <a:ext uri="{FF2B5EF4-FFF2-40B4-BE49-F238E27FC236}">
                    <a16:creationId xmlns="" xmlns:a16="http://schemas.microsoft.com/office/drawing/2014/main"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822959" y="3759839"/>
                <a:ext cx="1621858" cy="2706949"/>
              </a:xfrm>
              <a:prstGeom prst="rect">
                <a:avLst/>
              </a:prstGeom>
              <a:blipFill rotWithShape="0">
                <a:blip r:embed="rId2"/>
                <a:stretch>
                  <a:fillRect l="-13158" t="-4730" r="-41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 xmlns:a16="http://schemas.microsoft.com/office/drawing/2014/main" val="20000"/>
                        </a:ext>
                      </a:extLst>
                    </a:gridCol>
                    <a:gridCol w="4197315">
                      <a:extLst>
                        <a:ext uri="{9D8B030D-6E8A-4147-A177-3AD203B41FA5}">
                          <a16:colId xmlns="" xmlns:a16="http://schemas.microsoft.com/office/drawing/2014/main" val="20001"/>
                        </a:ext>
                      </a:extLst>
                    </a:gridCol>
                  </a:tblGrid>
                  <a:tr h="277543">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1411755">
                    <a:tc>
                      <a:txBody>
                        <a:bodyPr/>
                        <a:lstStyle/>
                        <a:p>
                          <a:pPr algn="l"/>
                          <a:r>
                            <a:rPr kumimoji="1" lang="ja-JP" altLang="en-US" sz="2800" dirty="0"/>
                            <a:t>正の整数：</a:t>
                          </a:r>
                          <a14:m>
                            <m:oMath xmlns:m="http://schemas.openxmlformats.org/officeDocument/2006/math">
                              <m:r>
                                <a:rPr kumimoji="1" lang="en-US" altLang="ja-JP" sz="2800" b="0" i="1" smtClean="0">
                                  <a:latin typeface="Cambria Math" panose="02040503050406030204" pitchFamily="18" charset="0"/>
                                </a:rPr>
                                <m:t>𝑡</m:t>
                              </m:r>
                            </m:oMath>
                          </a14:m>
                          <a:endParaRPr kumimoji="1" lang="en-US" altLang="ja-JP" sz="2800" dirty="0"/>
                        </a:p>
                        <a:p>
                          <a:pPr algn="l"/>
                          <a:r>
                            <a:rPr kumimoji="1" lang="ja-JP" altLang="en-US" sz="2800" dirty="0"/>
                            <a:t>アルファベット：</a:t>
                          </a:r>
                          <a14:m>
                            <m:oMath xmlns:m="http://schemas.openxmlformats.org/officeDocument/2006/math">
                              <m:r>
                                <a:rPr kumimoji="1" lang="el-GR" altLang="ja-JP" sz="2800" i="1" smtClean="0">
                                  <a:latin typeface="Cambria Math" panose="02040503050406030204" pitchFamily="18" charset="0"/>
                                  <a:ea typeface="Cambria Math" panose="02040503050406030204" pitchFamily="18" charset="0"/>
                                </a:rPr>
                                <m:t>𝛴</m:t>
                              </m:r>
                            </m:oMath>
                          </a14:m>
                          <a:endParaRPr kumimoji="1" lang="en-US" altLang="ja-JP" sz="2800" i="1" dirty="0"/>
                        </a:p>
                        <a:p>
                          <a:pPr algn="l"/>
                          <a:r>
                            <a:rPr kumimoji="1" lang="ja-JP" altLang="en-US" sz="2800" b="0" dirty="0"/>
                            <a:t>有限の文字列集合：</a:t>
                          </a:r>
                          <a:endParaRPr kumimoji="1" lang="en-US" altLang="ja-JP" sz="2800" b="0" i="1" dirty="0">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en-US" altLang="ja-JP" sz="2800" b="0" i="1" smtClean="0">
                                    <a:latin typeface="Cambria Math" panose="02040503050406030204" pitchFamily="18" charset="0"/>
                                  </a:rPr>
                                  <m:t>}</m:t>
                                </m:r>
                              </m:oMath>
                            </m:oMathPara>
                          </a14:m>
                          <a:endParaRPr kumimoji="1" lang="en-US" altLang="ja-JP" sz="2800" dirty="0"/>
                        </a:p>
                        <a:p>
                          <a:pPr algn="l"/>
                          <a:endParaRPr kumimoji="1" lang="ja-JP" altLang="en-US" sz="2800" dirty="0"/>
                        </a:p>
                      </a:txBody>
                      <a:tcPr/>
                    </a:tc>
                    <a:tc>
                      <a:txBody>
                        <a:bodyPr/>
                        <a:lstStyle/>
                        <a:p>
                          <a:pPr algn="l"/>
                          <a14:m>
                            <m:oMath xmlns:m="http://schemas.openxmlformats.org/officeDocument/2006/math">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ja-JP" altLang="en-US" sz="2800" b="0" i="1" smtClean="0">
                                      <a:latin typeface="Cambria Math" panose="02040503050406030204" pitchFamily="18" charset="0"/>
                                    </a:rPr>
                                    <m:t>𝜎</m:t>
                                  </m:r>
                                </m:e>
                                <m:sub>
                                  <m:r>
                                    <a:rPr kumimoji="1" lang="en-US" altLang="ja-JP" sz="2800" b="0" i="1" smtClean="0">
                                      <a:latin typeface="Cambria Math" panose="02040503050406030204" pitchFamily="18" charset="0"/>
                                    </a:rPr>
                                    <m:t>𝑠</m:t>
                                  </m:r>
                                </m:sub>
                              </m:sSub>
                              <m:r>
                                <a:rPr kumimoji="1" lang="ja-JP" altLang="en-US" sz="2800" b="0" i="1" smtClean="0">
                                  <a:latin typeface="Cambria Math" panose="02040503050406030204" pitchFamily="18" charset="0"/>
                                </a:rPr>
                                <m:t>全てを</m:t>
                              </m:r>
                            </m:oMath>
                          </a14:m>
                          <a:r>
                            <a:rPr kumimoji="1" lang="ja-JP" altLang="en-US" sz="2800" dirty="0"/>
                            <a:t>部分列</a:t>
                          </a:r>
                          <a:endParaRPr kumimoji="1" lang="en-US" altLang="ja-JP" sz="2800" dirty="0"/>
                        </a:p>
                        <a:p>
                          <a:pPr algn="l"/>
                          <a:r>
                            <a:rPr kumimoji="1" lang="ja-JP" altLang="en-US" sz="2800" dirty="0"/>
                            <a:t>として含む文字列</a:t>
                          </a:r>
                          <a:endParaRPr kumimoji="1" lang="en-US" altLang="ja-JP" sz="2800" dirty="0"/>
                        </a:p>
                        <a:p>
                          <a:pPr algn="l"/>
                          <a:r>
                            <a:rPr kumimoji="1" lang="ja-JP" altLang="en-US" sz="2800" dirty="0"/>
                            <a:t>（共通上位列）のうち，</a:t>
                          </a:r>
                          <a:endParaRPr kumimoji="1" lang="en-US" altLang="ja-JP" sz="2800" dirty="0"/>
                        </a:p>
                        <a:p>
                          <a:pPr algn="l"/>
                          <a:r>
                            <a:rPr kumimoji="1" lang="ja-JP" altLang="en-US" sz="2800" dirty="0"/>
                            <a:t>長さが</a:t>
                          </a:r>
                          <a14:m>
                            <m:oMath xmlns:m="http://schemas.openxmlformats.org/officeDocument/2006/math">
                              <m:r>
                                <a:rPr kumimoji="1" lang="en-US" altLang="ja-JP" sz="2800" b="0" i="1" smtClean="0">
                                  <a:latin typeface="Cambria Math" panose="02040503050406030204" pitchFamily="18" charset="0"/>
                                </a:rPr>
                                <m:t>𝑡</m:t>
                              </m:r>
                            </m:oMath>
                          </a14:m>
                          <a:r>
                            <a:rPr kumimoji="1" lang="ja-JP" altLang="en-US" sz="2800" dirty="0"/>
                            <a:t>以下の文字列</a:t>
                          </a:r>
                          <a14:m>
                            <m:oMath xmlns:m="http://schemas.openxmlformats.org/officeDocument/2006/math">
                              <m:r>
                                <a:rPr kumimoji="1" lang="ja-JP" altLang="en-US" sz="2800" b="0" i="1" smtClean="0">
                                  <a:latin typeface="Cambria Math" panose="02040503050406030204" pitchFamily="18" charset="0"/>
                                </a:rPr>
                                <m:t>𝜎</m:t>
                              </m:r>
                            </m:oMath>
                          </a14:m>
                          <a:r>
                            <a:rPr kumimoji="1" lang="ja-JP" altLang="en-US" sz="2800" dirty="0"/>
                            <a:t>が</a:t>
                          </a:r>
                          <a:endParaRPr kumimoji="1" lang="en-US" altLang="ja-JP" sz="2800" dirty="0"/>
                        </a:p>
                        <a:p>
                          <a:pPr algn="l"/>
                          <a:r>
                            <a:rPr kumimoji="1" lang="ja-JP" altLang="en-US" sz="2800" dirty="0"/>
                            <a:t>あるかどうか（</a:t>
                          </a:r>
                          <a:r>
                            <a:rPr kumimoji="1" lang="en-US" altLang="ja-JP" sz="2800" dirty="0"/>
                            <a:t>YES/NO</a:t>
                          </a:r>
                          <a:r>
                            <a:rPr kumimoji="1" lang="ja-JP" altLang="en-US" sz="2800" dirty="0"/>
                            <a:t>）</a:t>
                          </a:r>
                        </a:p>
                      </a:txBody>
                      <a:tcPr/>
                    </a:tc>
                    <a:extLst>
                      <a:ext uri="{0D108BD9-81ED-4DB2-BD59-A6C34878D82A}">
                        <a16:rowId xmlns="" xmlns:a16="http://schemas.microsoft.com/office/drawing/2014/main" val="10001"/>
                      </a:ext>
                    </a:extLst>
                  </a:tr>
                </a:tbl>
              </a:graphicData>
            </a:graphic>
          </p:graphicFrame>
        </mc:Choice>
        <mc:Fallback xmlns="">
          <p:graphicFrame>
            <p:nvGraphicFramePr>
              <p:cNvPr id="6" name="コンテンツ プレースホルダー 4"/>
              <p:cNvGraphicFramePr>
                <a:graphicFrameLocks/>
              </p:cNvGraphicFramePr>
              <p:nvPr>
                <p:extLst>
                  <p:ext uri="{D42A27DB-BD31-4B8C-83A1-F6EECF244321}">
                    <p14:modId xmlns:p14="http://schemas.microsoft.com/office/powerpoint/2010/main" val="3897666231"/>
                  </p:ext>
                </p:extLst>
              </p:nvPr>
            </p:nvGraphicFramePr>
            <p:xfrm>
              <a:off x="425133" y="898781"/>
              <a:ext cx="8366760" cy="2743200"/>
            </p:xfrm>
            <a:graphic>
              <a:graphicData uri="http://schemas.openxmlformats.org/drawingml/2006/table">
                <a:tbl>
                  <a:tblPr firstRow="1" bandRow="1">
                    <a:tableStyleId>{5C22544A-7EE6-4342-B048-85BDC9FD1C3A}</a:tableStyleId>
                  </a:tblPr>
                  <a:tblGrid>
                    <a:gridCol w="4169445">
                      <a:extLst>
                        <a:ext uri="{9D8B030D-6E8A-4147-A177-3AD203B41FA5}">
                          <a16:colId xmlns:a16="http://schemas.microsoft.com/office/drawing/2014/main" xmlns="" xmlns:a14="http://schemas.microsoft.com/office/drawing/2010/main" val="20000"/>
                        </a:ext>
                      </a:extLst>
                    </a:gridCol>
                    <a:gridCol w="4197315">
                      <a:extLst>
                        <a:ext uri="{9D8B030D-6E8A-4147-A177-3AD203B41FA5}">
                          <a16:colId xmlns:a16="http://schemas.microsoft.com/office/drawing/2014/main" xmlns="" xmlns:a14="http://schemas.microsoft.com/office/drawing/2010/main"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xmlns:a14="http://schemas.microsoft.com/office/drawing/2010/main" val="10000"/>
                      </a:ext>
                    </a:extLst>
                  </a:tr>
                  <a:tr h="2225040">
                    <a:tc>
                      <a:txBody>
                        <a:bodyPr/>
                        <a:lstStyle/>
                        <a:p>
                          <a:endParaRPr lang="ja-JP"/>
                        </a:p>
                      </a:txBody>
                      <a:tcPr>
                        <a:blipFill rotWithShape="0">
                          <a:blip r:embed="rId3"/>
                          <a:stretch>
                            <a:fillRect l="-146" t="-26776" r="-101168" b="-7650"/>
                          </a:stretch>
                        </a:blipFill>
                      </a:tcPr>
                    </a:tc>
                    <a:tc>
                      <a:txBody>
                        <a:bodyPr/>
                        <a:lstStyle/>
                        <a:p>
                          <a:endParaRPr lang="ja-JP"/>
                        </a:p>
                      </a:txBody>
                      <a:tcPr>
                        <a:blipFill rotWithShape="0">
                          <a:blip r:embed="rId3"/>
                          <a:stretch>
                            <a:fillRect l="-99565" t="-26776" r="-581" b="-7650"/>
                          </a:stretch>
                        </a:blipFill>
                      </a:tcPr>
                    </a:tc>
                    <a:extLst>
                      <a:ext uri="{0D108BD9-81ED-4DB2-BD59-A6C34878D82A}">
                        <a16:rowId xmlns:a16="http://schemas.microsoft.com/office/drawing/2014/main" xmlns="" xmlns:a14="http://schemas.microsoft.com/office/drawing/2010/main" val="10001"/>
                      </a:ext>
                    </a:extLst>
                  </a:tr>
                </a:tbl>
              </a:graphicData>
            </a:graphic>
          </p:graphicFrame>
        </mc:Fallback>
      </mc:AlternateContent>
      <p:sp>
        <p:nvSpPr>
          <p:cNvPr id="10" name="タイトル 1"/>
          <p:cNvSpPr>
            <a:spLocks noGrp="1"/>
          </p:cNvSpPr>
          <p:nvPr>
            <p:ph type="title"/>
          </p:nvPr>
        </p:nvSpPr>
        <p:spPr>
          <a:xfrm>
            <a:off x="822960" y="0"/>
            <a:ext cx="7543800" cy="692331"/>
          </a:xfrm>
        </p:spPr>
        <p:txBody>
          <a:bodyPr/>
          <a:lstStyle/>
          <a:p>
            <a:r>
              <a:rPr lang="ja-JP" altLang="en-US" dirty="0"/>
              <a:t>最短共通上位列問題とは</a:t>
            </a:r>
            <a:endParaRPr kumimoji="1" lang="ja-JP" altLang="en-US" dirty="0"/>
          </a:p>
        </p:txBody>
      </p:sp>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 xmlns:a16="http://schemas.microsoft.com/office/drawing/2014/main" id="{B5035165-3E53-4716-A97B-E96CA2516894}"/>
                  </a:ext>
                </a:extLst>
              </p:cNvPr>
              <p:cNvSpPr txBox="1">
                <a:spLocks/>
              </p:cNvSpPr>
              <p:nvPr/>
            </p:nvSpPr>
            <p:spPr>
              <a:xfrm>
                <a:off x="5166323" y="4365566"/>
                <a:ext cx="1219201" cy="1265859"/>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m:t>
                      </m:r>
                    </m:oMath>
                  </m:oMathPara>
                </a14:m>
                <a:endParaRPr lang="en-US" altLang="ja-JP" dirty="0">
                  <a:solidFill>
                    <a:srgbClr val="FF0000"/>
                  </a:solidFill>
                </a:endParaRPr>
              </a:p>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101</m:t>
                      </m:r>
                      <m:r>
                        <a:rPr lang="en-US" altLang="ja-JP" i="1">
                          <a:latin typeface="Cambria Math" panose="02040503050406030204" pitchFamily="18" charset="0"/>
                        </a:rPr>
                        <m:t>0</m:t>
                      </m:r>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i="1" smtClean="0">
                          <a:solidFill>
                            <a:srgbClr val="FF0000"/>
                          </a:solidFill>
                          <a:latin typeface="Cambria Math" panose="02040503050406030204" pitchFamily="18" charset="0"/>
                        </a:rPr>
                        <m:t>01</m:t>
                      </m:r>
                      <m:r>
                        <a:rPr lang="en-US" altLang="ja-JP" i="1">
                          <a:latin typeface="Cambria Math" panose="02040503050406030204" pitchFamily="18" charset="0"/>
                        </a:rPr>
                        <m:t>0</m:t>
                      </m:r>
                      <m:r>
                        <a:rPr lang="en-US" altLang="ja-JP" i="1" smtClean="0">
                          <a:solidFill>
                            <a:srgbClr val="FF0000"/>
                          </a:solidFill>
                          <a:latin typeface="Cambria Math" panose="02040503050406030204" pitchFamily="18" charset="0"/>
                        </a:rPr>
                        <m:t>1</m:t>
                      </m:r>
                      <m:r>
                        <a:rPr lang="en-US" altLang="ja-JP" i="1">
                          <a:latin typeface="Cambria Math" panose="02040503050406030204" pitchFamily="18" charset="0"/>
                        </a:rPr>
                        <m:t>0</m:t>
                      </m:r>
                    </m:oMath>
                  </m:oMathPara>
                </a14:m>
                <a:endParaRPr lang="en-US" altLang="ja-JP" dirty="0"/>
              </a:p>
            </p:txBody>
          </p:sp>
        </mc:Choice>
        <mc:Fallback xmlns="">
          <p:sp>
            <p:nvSpPr>
              <p:cNvPr id="11" name="コンテンツ プレースホルダー 2">
                <a:extLst>
                  <a:ext uri="{FF2B5EF4-FFF2-40B4-BE49-F238E27FC236}">
                    <a16:creationId xmlns:a16="http://schemas.microsoft.com/office/drawing/2014/main" xmlns="" xmlns:a14="http://schemas.microsoft.com/office/drawing/2010/main" id="{B5035165-3E53-4716-A97B-E96CA2516894}"/>
                  </a:ext>
                </a:extLst>
              </p:cNvPr>
              <p:cNvSpPr txBox="1">
                <a:spLocks noRot="1" noChangeAspect="1" noMove="1" noResize="1" noEditPoints="1" noAdjustHandles="1" noChangeArrowheads="1" noChangeShapeType="1" noTextEdit="1"/>
              </p:cNvSpPr>
              <p:nvPr/>
            </p:nvSpPr>
            <p:spPr>
              <a:xfrm>
                <a:off x="5166323" y="4365566"/>
                <a:ext cx="1219201" cy="1265859"/>
              </a:xfrm>
              <a:prstGeom prst="rect">
                <a:avLst/>
              </a:prstGeom>
              <a:blipFill rotWithShape="0">
                <a:blip r:embed="rId4"/>
                <a:stretch>
                  <a:fillRect l="-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3536265" y="3872476"/>
                <a:ext cx="3440301"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𝜎</m:t>
                    </m:r>
                    <m:r>
                      <a:rPr lang="en-US" altLang="ja-JP" sz="2800" b="0" i="1" smtClean="0">
                        <a:latin typeface="Cambria Math" panose="02040503050406030204" pitchFamily="18" charset="0"/>
                      </a:rPr>
                      <m:t>=</m:t>
                    </m:r>
                    <m:r>
                      <a:rPr lang="en-US" altLang="ja-JP" sz="2800" i="1">
                        <a:latin typeface="Cambria Math" panose="02040503050406030204" pitchFamily="18" charset="0"/>
                      </a:rPr>
                      <m:t>01010</m:t>
                    </m:r>
                  </m:oMath>
                </a14:m>
                <a:r>
                  <a:rPr lang="ja-JP" altLang="en-US" sz="2800" dirty="0"/>
                  <a:t>を考えると</a:t>
                </a:r>
                <a:endParaRPr lang="en-US" altLang="ja-JP" sz="28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536265" y="3872476"/>
                <a:ext cx="3440301" cy="523220"/>
              </a:xfrm>
              <a:prstGeom prst="rect">
                <a:avLst/>
              </a:prstGeom>
              <a:blipFill rotWithShape="0">
                <a:blip r:embed="rId5"/>
                <a:stretch>
                  <a:fillRect t="-15116" r="-2482" b="-27907"/>
                </a:stretch>
              </a:blipFill>
            </p:spPr>
            <p:txBody>
              <a:bodyPr/>
              <a:lstStyle/>
              <a:p>
                <a:r>
                  <a:rPr lang="ja-JP" altLang="en-US">
                    <a:noFill/>
                  </a:rPr>
                  <a:t> </a:t>
                </a:r>
              </a:p>
            </p:txBody>
          </p:sp>
        </mc:Fallback>
      </mc:AlternateContent>
      <p:sp>
        <p:nvSpPr>
          <p:cNvPr id="12" name="正方形/長方形 11"/>
          <p:cNvSpPr/>
          <p:nvPr/>
        </p:nvSpPr>
        <p:spPr>
          <a:xfrm>
            <a:off x="4010721" y="5796512"/>
            <a:ext cx="2491388" cy="523220"/>
          </a:xfrm>
          <a:prstGeom prst="rect">
            <a:avLst/>
          </a:prstGeom>
        </p:spPr>
        <p:txBody>
          <a:bodyPr wrap="none">
            <a:spAutoFit/>
          </a:bodyPr>
          <a:lstStyle/>
          <a:p>
            <a:r>
              <a:rPr lang="en-US" altLang="ja-JP" sz="2800" dirty="0"/>
              <a:t>YES</a:t>
            </a:r>
            <a:r>
              <a:rPr lang="ja-JP" altLang="en-US" sz="2800" dirty="0"/>
              <a:t>の例となる</a:t>
            </a:r>
            <a:endParaRPr lang="en-US" altLang="ja-JP" sz="2800" dirty="0"/>
          </a:p>
        </p:txBody>
      </p:sp>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3536265" y="4371792"/>
                <a:ext cx="1630058" cy="1259633"/>
              </a:xfrm>
              <a:prstGeom prst="rect">
                <a:avLst/>
              </a:prstGeom>
              <a:ln>
                <a:noFill/>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𝜎</m:t>
                          </m:r>
                        </m:e>
                        <m:sub>
                          <m:r>
                            <a:rPr lang="en-US" altLang="ja-JP" i="1" smtClean="0">
                              <a:latin typeface="Cambria Math" panose="02040503050406030204" pitchFamily="18" charset="0"/>
                            </a:rPr>
                            <m:t>1</m:t>
                          </m:r>
                        </m:sub>
                      </m:sSub>
                      <m:r>
                        <a:rPr lang="en-US" altLang="ja-JP" i="1" smtClean="0">
                          <a:latin typeface="Cambria Math" panose="02040503050406030204" pitchFamily="18" charset="0"/>
                        </a:rPr>
                        <m:t>=</m:t>
                      </m:r>
                      <m:r>
                        <a:rPr lang="en-US" altLang="ja-JP" b="0" i="1" smtClean="0">
                          <a:latin typeface="Cambria Math" panose="02040503050406030204" pitchFamily="18" charset="0"/>
                        </a:rPr>
                        <m:t>110</m:t>
                      </m:r>
                    </m:oMath>
                  </m:oMathPara>
                </a14:m>
                <a:endParaRPr lang="en-US" altLang="ja-JP"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2</m:t>
                          </m:r>
                        </m:sub>
                      </m:sSub>
                      <m:r>
                        <a:rPr lang="en-US" altLang="ja-JP" i="1">
                          <a:latin typeface="Cambria Math" panose="02040503050406030204" pitchFamily="18" charset="0"/>
                        </a:rPr>
                        <m:t>=1</m:t>
                      </m:r>
                      <m:r>
                        <a:rPr lang="en-US" altLang="ja-JP" i="1" smtClean="0">
                          <a:latin typeface="Cambria Math" panose="02040503050406030204" pitchFamily="18" charset="0"/>
                        </a:rPr>
                        <m:t>0</m:t>
                      </m:r>
                      <m:r>
                        <a:rPr lang="en-US" altLang="ja-JP" i="1">
                          <a:latin typeface="Cambria Math" panose="02040503050406030204" pitchFamily="18" charset="0"/>
                        </a:rPr>
                        <m:t>1 </m:t>
                      </m:r>
                    </m:oMath>
                  </m:oMathPara>
                </a14:m>
                <a:endParaRPr lang="en-US" altLang="ja-JP"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𝜎</m:t>
                          </m:r>
                        </m:e>
                        <m:sub>
                          <m:r>
                            <a:rPr lang="en-US" altLang="ja-JP" i="1" smtClean="0">
                              <a:latin typeface="Cambria Math" panose="02040503050406030204" pitchFamily="18" charset="0"/>
                            </a:rPr>
                            <m:t>3</m:t>
                          </m:r>
                        </m:sub>
                      </m:sSub>
                      <m:r>
                        <a:rPr lang="en-US" altLang="ja-JP" i="1">
                          <a:latin typeface="Cambria Math" panose="02040503050406030204" pitchFamily="18" charset="0"/>
                        </a:rPr>
                        <m:t>=</m:t>
                      </m:r>
                      <m:r>
                        <a:rPr lang="en-US" altLang="ja-JP" i="1" smtClean="0">
                          <a:latin typeface="Cambria Math" panose="02040503050406030204" pitchFamily="18" charset="0"/>
                        </a:rPr>
                        <m:t>01</m:t>
                      </m:r>
                      <m:r>
                        <a:rPr lang="en-US" altLang="ja-JP" b="0" i="1" smtClean="0">
                          <a:latin typeface="Cambria Math" panose="02040503050406030204" pitchFamily="18" charset="0"/>
                        </a:rPr>
                        <m:t>1</m:t>
                      </m:r>
                    </m:oMath>
                  </m:oMathPara>
                </a14:m>
                <a:endParaRPr lang="en-US" altLang="ja-JP" dirty="0">
                  <a:solidFill>
                    <a:srgbClr val="0070C0"/>
                  </a:solidFill>
                </a:endParaRPr>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3536265" y="4371792"/>
                <a:ext cx="1630058" cy="1259633"/>
              </a:xfrm>
              <a:prstGeom prst="rect">
                <a:avLst/>
              </a:prstGeom>
              <a:blipFill rotWithShape="0">
                <a:blip r:embed="rId6"/>
                <a:stretch>
                  <a:fillRect l="-5243" b="-966"/>
                </a:stretch>
              </a:blipFill>
              <a:ln>
                <a:noFill/>
              </a:ln>
            </p:spPr>
            <p:txBody>
              <a:bodyPr/>
              <a:lstStyle/>
              <a:p>
                <a:r>
                  <a:rPr lang="ja-JP" altLang="en-US">
                    <a:noFill/>
                  </a:rPr>
                  <a:t> </a:t>
                </a:r>
              </a:p>
            </p:txBody>
          </p:sp>
        </mc:Fallback>
      </mc:AlternateContent>
      <p:cxnSp>
        <p:nvCxnSpPr>
          <p:cNvPr id="3" name="直線コネクタ 2"/>
          <p:cNvCxnSpPr/>
          <p:nvPr/>
        </p:nvCxnSpPr>
        <p:spPr>
          <a:xfrm>
            <a:off x="2792885" y="3848431"/>
            <a:ext cx="13654" cy="2746715"/>
          </a:xfrm>
          <a:prstGeom prst="line">
            <a:avLst/>
          </a:prstGeom>
          <a:ln>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6941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12"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lang="ja-JP" altLang="en-US" dirty="0"/>
              <a:t>お互いのプレイヤーは盤面中心の大きいブロック</a:t>
            </a:r>
            <a:endParaRPr lang="en-US" altLang="ja-JP" dirty="0"/>
          </a:p>
          <a:p>
            <a:r>
              <a:rPr lang="ja-JP" altLang="en-US" dirty="0"/>
              <a:t>を目指す．</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endParaRPr kumimoji="1" lang="ja-JP" altLang="en-US" sz="2800" dirty="0"/>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壁</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grpSp>
    </p:spTree>
    <p:extLst>
      <p:ext uri="{BB962C8B-B14F-4D97-AF65-F5344CB8AC3E}">
        <p14:creationId xmlns:p14="http://schemas.microsoft.com/office/powerpoint/2010/main" val="209091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950715"/>
              </a:xfrm>
            </p:spPr>
            <p:txBody>
              <a:bodyPr/>
              <a:lstStyle/>
              <a:p>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以下の共通上位列がある場合は先手が</a:t>
                </a:r>
                <a:endParaRPr kumimoji="1" lang="en-US" altLang="ja-JP" dirty="0"/>
              </a:p>
              <a:p>
                <a:r>
                  <a:rPr kumimoji="1" lang="ja-JP" altLang="en-US" dirty="0"/>
                  <a:t>大きいブロックを全部取れて先手の勝ち．</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950715"/>
              </a:xfrm>
              <a:blipFill rotWithShape="0">
                <a:blip r:embed="rId2"/>
                <a:stretch>
                  <a:fillRect l="-2827" t="-12821" b="-1987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grpSp>
        <p:nvGrpSpPr>
          <p:cNvPr id="11" name="グループ化 10"/>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1" name="正方形/長方形 3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
          <p:nvSpPr>
            <p:cNvPr id="32" name="正方形/長方形 31"/>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grpSp>
      <p:sp>
        <p:nvSpPr>
          <p:cNvPr id="34" name="正方形/長方形 33"/>
          <p:cNvSpPr/>
          <p:nvPr/>
        </p:nvSpPr>
        <p:spPr>
          <a:xfrm>
            <a:off x="1813856"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Tree>
    <p:extLst>
      <p:ext uri="{BB962C8B-B14F-4D97-AF65-F5344CB8AC3E}">
        <p14:creationId xmlns:p14="http://schemas.microsoft.com/office/powerpoint/2010/main" val="129336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mc:AlternateContent xmlns:mc="http://schemas.openxmlformats.org/markup-compatibility/2006" xmlns:a14="http://schemas.microsoft.com/office/drawing/2010/main">
        <mc:Choice Requires="a14">
          <p:sp>
            <p:nvSpPr>
              <p:cNvPr id="31" name="コンテンツ プレースホルダー 2"/>
              <p:cNvSpPr txBox="1">
                <a:spLocks/>
              </p:cNvSpPr>
              <p:nvPr/>
            </p:nvSpPr>
            <p:spPr>
              <a:xfrm>
                <a:off x="822959" y="758815"/>
                <a:ext cx="7543801" cy="950715"/>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i="1" smtClean="0">
                        <a:latin typeface="Cambria Math" panose="02040503050406030204" pitchFamily="18" charset="0"/>
                      </a:rPr>
                      <m:t>𝑡</m:t>
                    </m:r>
                  </m:oMath>
                </a14:m>
                <a:r>
                  <a:rPr lang="ja-JP" altLang="en-US" dirty="0"/>
                  <a:t>以下の共通上位列がない場合は後手が</a:t>
                </a:r>
                <a:endParaRPr lang="en-US" altLang="ja-JP" dirty="0"/>
              </a:p>
              <a:p>
                <a:r>
                  <a:rPr lang="ja-JP" altLang="en-US" dirty="0"/>
                  <a:t>大きいブロックをひとつ以上取れて後手の勝ち．</a:t>
                </a:r>
              </a:p>
            </p:txBody>
          </p:sp>
        </mc:Choice>
        <mc:Fallback xmlns="">
          <p:sp>
            <p:nvSpPr>
              <p:cNvPr id="31" name="コンテンツ プレースホルダー 2"/>
              <p:cNvSpPr txBox="1">
                <a:spLocks noRot="1" noChangeAspect="1" noMove="1" noResize="1" noEditPoints="1" noAdjustHandles="1" noChangeArrowheads="1" noChangeShapeType="1" noTextEdit="1"/>
              </p:cNvSpPr>
              <p:nvPr/>
            </p:nvSpPr>
            <p:spPr>
              <a:xfrm>
                <a:off x="822959" y="758815"/>
                <a:ext cx="7543801" cy="950715"/>
              </a:xfrm>
              <a:prstGeom prst="rect">
                <a:avLst/>
              </a:prstGeom>
              <a:blipFill rotWithShape="0">
                <a:blip r:embed="rId2"/>
                <a:stretch>
                  <a:fillRect l="-2827" t="-12821" b="-19872"/>
                </a:stretch>
              </a:blipFill>
            </p:spPr>
            <p:txBody>
              <a:bodyPr/>
              <a:lstStyle/>
              <a:p>
                <a:r>
                  <a:rPr lang="ja-JP" altLang="en-US">
                    <a:noFill/>
                  </a:rPr>
                  <a:t> </a:t>
                </a:r>
              </a:p>
            </p:txBody>
          </p:sp>
        </mc:Fallback>
      </mc:AlternateContent>
      <p:grpSp>
        <p:nvGrpSpPr>
          <p:cNvPr id="3" name="グループ化 2"/>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2" name="正方形/長方形 31"/>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
          <p:nvSpPr>
            <p:cNvPr id="33" name="正方形/長方形 32"/>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
          <p:nvSpPr>
            <p:cNvPr id="34" name="正方形/長方形 33"/>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grpSp>
    </p:spTree>
    <p:extLst>
      <p:ext uri="{BB962C8B-B14F-4D97-AF65-F5344CB8AC3E}">
        <p14:creationId xmlns:p14="http://schemas.microsoft.com/office/powerpoint/2010/main" val="607247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アイデア</a:t>
            </a:r>
            <a:endParaRPr kumimoji="1" lang="ja-JP" altLang="en-US" dirty="0"/>
          </a:p>
        </p:txBody>
      </p:sp>
      <p:sp>
        <p:nvSpPr>
          <p:cNvPr id="3" name="コンテンツ プレースホルダー 2"/>
          <p:cNvSpPr>
            <a:spLocks noGrp="1"/>
          </p:cNvSpPr>
          <p:nvPr>
            <p:ph idx="1"/>
          </p:nvPr>
        </p:nvSpPr>
        <p:spPr>
          <a:xfrm>
            <a:off x="822959" y="758815"/>
            <a:ext cx="7543801" cy="950715"/>
          </a:xfrm>
        </p:spPr>
        <p:txBody>
          <a:bodyPr/>
          <a:lstStyle/>
          <a:p>
            <a:r>
              <a:rPr kumimoji="1" lang="ja-JP" altLang="en-US" dirty="0"/>
              <a:t>隙間の部分に疑似的な壁を接続することで</a:t>
            </a:r>
            <a:endParaRPr kumimoji="1" lang="en-US" altLang="ja-JP" dirty="0"/>
          </a:p>
          <a:p>
            <a:r>
              <a:rPr lang="ja-JP" altLang="en-US" dirty="0"/>
              <a:t>グリッドに拡張する．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12" name="グループ化 11"/>
          <p:cNvGrpSpPr/>
          <p:nvPr/>
        </p:nvGrpSpPr>
        <p:grpSpPr>
          <a:xfrm>
            <a:off x="1416291" y="2107095"/>
            <a:ext cx="6311418" cy="4410546"/>
            <a:chOff x="1113183" y="2107095"/>
            <a:chExt cx="6311418" cy="4410546"/>
          </a:xfrm>
        </p:grpSpPr>
        <p:sp>
          <p:nvSpPr>
            <p:cNvPr id="5" name="正方形/長方形 4"/>
            <p:cNvSpPr/>
            <p:nvPr/>
          </p:nvSpPr>
          <p:spPr>
            <a:xfrm>
              <a:off x="2180384" y="2107095"/>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6" name="正方形/長方形 5"/>
            <p:cNvSpPr/>
            <p:nvPr/>
          </p:nvSpPr>
          <p:spPr>
            <a:xfrm>
              <a:off x="2180384" y="3272477"/>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7" name="正方形/長方形 6"/>
            <p:cNvSpPr/>
            <p:nvPr/>
          </p:nvSpPr>
          <p:spPr>
            <a:xfrm>
              <a:off x="2180384" y="4437859"/>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8" name="正方形/長方形 7"/>
            <p:cNvSpPr/>
            <p:nvPr/>
          </p:nvSpPr>
          <p:spPr>
            <a:xfrm>
              <a:off x="2180384" y="5603241"/>
              <a:ext cx="2428129" cy="914400"/>
            </a:xfrm>
            <a:prstGeom prst="rect">
              <a:avLst/>
            </a:prstGeom>
            <a:solidFill>
              <a:srgbClr val="CC66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大きいブロック</a:t>
              </a:r>
              <a:endParaRPr kumimoji="1" lang="ja-JP" altLang="en-US" sz="2800" dirty="0"/>
            </a:p>
          </p:txBody>
        </p:sp>
        <p:sp>
          <p:nvSpPr>
            <p:cNvPr id="9" name="正方形/長方形 8"/>
            <p:cNvSpPr/>
            <p:nvPr/>
          </p:nvSpPr>
          <p:spPr>
            <a:xfrm>
              <a:off x="1113183" y="2107095"/>
              <a:ext cx="397565" cy="4410546"/>
            </a:xfrm>
            <a:prstGeom prst="rect">
              <a:avLst/>
            </a:prstGeom>
            <a:solidFill>
              <a:srgbClr val="FF5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先手</a:t>
              </a:r>
              <a:endParaRPr kumimoji="1" lang="ja-JP" altLang="en-US" sz="2800" dirty="0"/>
            </a:p>
          </p:txBody>
        </p:sp>
        <p:sp>
          <p:nvSpPr>
            <p:cNvPr id="10" name="正方形/長方形 9"/>
            <p:cNvSpPr/>
            <p:nvPr/>
          </p:nvSpPr>
          <p:spPr>
            <a:xfrm>
              <a:off x="5738191" y="2107095"/>
              <a:ext cx="1686410" cy="4410546"/>
            </a:xfrm>
            <a:prstGeom prst="rect">
              <a:avLst/>
            </a:prstGeom>
            <a:solidFill>
              <a:srgbClr val="0099FF"/>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後手</a:t>
              </a:r>
              <a:endParaRPr kumimoji="1" lang="ja-JP" altLang="en-US" sz="2800" dirty="0"/>
            </a:p>
          </p:txBody>
        </p:sp>
        <p:sp>
          <p:nvSpPr>
            <p:cNvPr id="15" name="正方形/長方形 14"/>
            <p:cNvSpPr/>
            <p:nvPr/>
          </p:nvSpPr>
          <p:spPr>
            <a:xfrm>
              <a:off x="1510749" y="2107095"/>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 name="正方形/長方形 15"/>
            <p:cNvSpPr/>
            <p:nvPr/>
          </p:nvSpPr>
          <p:spPr>
            <a:xfrm>
              <a:off x="1510749" y="3272477"/>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 name="正方形/長方形 16"/>
            <p:cNvSpPr/>
            <p:nvPr/>
          </p:nvSpPr>
          <p:spPr>
            <a:xfrm>
              <a:off x="1510749" y="4437049"/>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 name="正方形/長方形 17"/>
            <p:cNvSpPr/>
            <p:nvPr/>
          </p:nvSpPr>
          <p:spPr>
            <a:xfrm>
              <a:off x="1510749" y="5601621"/>
              <a:ext cx="669636"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9" name="正方形/長方形 18"/>
            <p:cNvSpPr/>
            <p:nvPr/>
          </p:nvSpPr>
          <p:spPr>
            <a:xfrm>
              <a:off x="4594859" y="2107095"/>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0" name="正方形/長方形 19"/>
            <p:cNvSpPr/>
            <p:nvPr/>
          </p:nvSpPr>
          <p:spPr>
            <a:xfrm>
              <a:off x="4594859" y="3272477"/>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1" name="正方形/長方形 20"/>
            <p:cNvSpPr/>
            <p:nvPr/>
          </p:nvSpPr>
          <p:spPr>
            <a:xfrm>
              <a:off x="4594859" y="4437049"/>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2" name="正方形/長方形 21"/>
            <p:cNvSpPr/>
            <p:nvPr/>
          </p:nvSpPr>
          <p:spPr>
            <a:xfrm>
              <a:off x="4594859" y="5601621"/>
              <a:ext cx="1143332" cy="914400"/>
            </a:xfrm>
            <a:prstGeom prst="rect">
              <a:avLst/>
            </a:prstGeom>
            <a:solidFill>
              <a:schemeClr val="bg1">
                <a:lumMod val="8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3" name="右矢印 22"/>
            <p:cNvSpPr/>
            <p:nvPr/>
          </p:nvSpPr>
          <p:spPr>
            <a:xfrm>
              <a:off x="1510748" y="2305877"/>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4" name="右矢印 23"/>
            <p:cNvSpPr/>
            <p:nvPr/>
          </p:nvSpPr>
          <p:spPr>
            <a:xfrm>
              <a:off x="1510748" y="3470449"/>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5" name="右矢印 24"/>
            <p:cNvSpPr/>
            <p:nvPr/>
          </p:nvSpPr>
          <p:spPr>
            <a:xfrm>
              <a:off x="1510748" y="4635831"/>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6" name="右矢印 25"/>
            <p:cNvSpPr/>
            <p:nvPr/>
          </p:nvSpPr>
          <p:spPr>
            <a:xfrm>
              <a:off x="1510748" y="5829338"/>
              <a:ext cx="669636"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7" name="右矢印 26"/>
            <p:cNvSpPr/>
            <p:nvPr/>
          </p:nvSpPr>
          <p:spPr>
            <a:xfrm rot="10800000">
              <a:off x="4608513" y="2305875"/>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8" name="右矢印 27"/>
            <p:cNvSpPr/>
            <p:nvPr/>
          </p:nvSpPr>
          <p:spPr>
            <a:xfrm rot="10800000">
              <a:off x="4608513" y="347044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29" name="右矢印 28"/>
            <p:cNvSpPr/>
            <p:nvPr/>
          </p:nvSpPr>
          <p:spPr>
            <a:xfrm rot="10800000">
              <a:off x="4608513" y="4635831"/>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0" name="右矢印 29"/>
            <p:cNvSpPr/>
            <p:nvPr/>
          </p:nvSpPr>
          <p:spPr>
            <a:xfrm rot="10800000">
              <a:off x="4608513" y="5806219"/>
              <a:ext cx="1129677" cy="516835"/>
            </a:xfrm>
            <a:prstGeom prst="righ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1" name="正方形/長方形 10"/>
            <p:cNvSpPr/>
            <p:nvPr/>
          </p:nvSpPr>
          <p:spPr>
            <a:xfrm>
              <a:off x="1510748" y="2971619"/>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
          <p:nvSpPr>
            <p:cNvPr id="31" name="正方形/長方形 30"/>
            <p:cNvSpPr/>
            <p:nvPr/>
          </p:nvSpPr>
          <p:spPr>
            <a:xfrm>
              <a:off x="1510748" y="4139686"/>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sp>
          <p:nvSpPr>
            <p:cNvPr id="32" name="正方形/長方形 31"/>
            <p:cNvSpPr/>
            <p:nvPr/>
          </p:nvSpPr>
          <p:spPr>
            <a:xfrm>
              <a:off x="1510748" y="5305731"/>
              <a:ext cx="4227442" cy="34536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2800" dirty="0"/>
                <a:t>壁</a:t>
              </a:r>
            </a:p>
          </p:txBody>
        </p:sp>
      </p:grpSp>
    </p:spTree>
    <p:extLst>
      <p:ext uri="{BB962C8B-B14F-4D97-AF65-F5344CB8AC3E}">
        <p14:creationId xmlns:p14="http://schemas.microsoft.com/office/powerpoint/2010/main" val="379884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1789184166"/>
              </p:ext>
            </p:extLst>
          </p:nvPr>
        </p:nvGraphicFramePr>
        <p:xfrm>
          <a:off x="1235848" y="1785449"/>
          <a:ext cx="7341848" cy="4441727"/>
        </p:xfrm>
        <a:graphic>
          <a:graphicData uri="http://schemas.openxmlformats.org/drawingml/2006/table">
            <a:tbl>
              <a:tblPr firstRow="1" bandRow="1">
                <a:tableStyleId>{5940675A-B579-460E-94D1-54222C63F5DA}</a:tableStyleId>
              </a:tblPr>
              <a:tblGrid>
                <a:gridCol w="320461">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66693">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66694">
                  <a:extLst>
                    <a:ext uri="{9D8B030D-6E8A-4147-A177-3AD203B41FA5}">
                      <a16:colId xmlns="" xmlns:a16="http://schemas.microsoft.com/office/drawing/2014/main" val="20014"/>
                    </a:ext>
                  </a:extLst>
                </a:gridCol>
              </a:tblGrid>
              <a:tr h="329170">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45491">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vMerge="1">
                  <a:txBody>
                    <a:bodyPr/>
                    <a:lstStyle/>
                    <a:p>
                      <a:endParaRPr kumimoji="1" lang="ja-JP" altLang="en-US" dirty="0"/>
                    </a:p>
                  </a:txBody>
                  <a:tcPr/>
                </a:tc>
                <a:extLst>
                  <a:ext uri="{0D108BD9-81ED-4DB2-BD59-A6C34878D82A}">
                    <a16:rowId xmlns="" xmlns:a16="http://schemas.microsoft.com/office/drawing/2014/main" val="10004"/>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170">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99FF"/>
                      </a:bgClr>
                    </a:pattFill>
                  </a:tcPr>
                </a:tc>
                <a:tc vMerge="1">
                  <a:txBody>
                    <a:bodyPr/>
                    <a:lstStyle/>
                    <a:p>
                      <a:endParaRPr kumimoji="1" lang="ja-JP" altLang="en-US" dirty="0"/>
                    </a:p>
                  </a:txBody>
                  <a:tcPr/>
                </a:tc>
                <a:extLst>
                  <a:ext uri="{0D108BD9-81ED-4DB2-BD59-A6C34878D82A}">
                    <a16:rowId xmlns="" xmlns:a16="http://schemas.microsoft.com/office/drawing/2014/main" val="10009"/>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Tree>
    <p:extLst>
      <p:ext uri="{BB962C8B-B14F-4D97-AF65-F5344CB8AC3E}">
        <p14:creationId xmlns:p14="http://schemas.microsoft.com/office/powerpoint/2010/main" val="50320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927062806"/>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先手の選択肢</a:t>
            </a:r>
            <a:endParaRPr lang="en-US" altLang="ja-JP" dirty="0"/>
          </a:p>
          <a:p>
            <a:r>
              <a:rPr lang="ja-JP" altLang="en-US" dirty="0"/>
              <a:t>黒：</a:t>
            </a:r>
            <a:r>
              <a:rPr lang="en-US" altLang="ja-JP" dirty="0"/>
              <a:t>FZ</a:t>
            </a:r>
            <a:r>
              <a:rPr lang="ja-JP" altLang="en-US" dirty="0"/>
              <a:t>に</a:t>
            </a:r>
            <a:r>
              <a:rPr lang="ja-JP" altLang="en-US" dirty="0" smtClean="0"/>
              <a:t>近づく．</a:t>
            </a:r>
            <a:endParaRPr lang="en-US" altLang="ja-JP" dirty="0"/>
          </a:p>
          <a:p>
            <a:r>
              <a:rPr lang="ja-JP" altLang="en-US" dirty="0"/>
              <a:t>白：</a:t>
            </a:r>
            <a:r>
              <a:rPr lang="en-US" altLang="ja-JP" dirty="0"/>
              <a:t>FZ</a:t>
            </a:r>
            <a:r>
              <a:rPr lang="ja-JP" altLang="en-US" dirty="0"/>
              <a:t>に</a:t>
            </a:r>
            <a:r>
              <a:rPr lang="ja-JP" altLang="en-US" dirty="0" smtClean="0"/>
              <a:t>近づく</a:t>
            </a:r>
            <a:r>
              <a:rPr lang="ja-JP" altLang="en-US" dirty="0"/>
              <a:t>．</a:t>
            </a:r>
            <a:endParaRPr lang="en-US" altLang="ja-JP" dirty="0" smtClean="0"/>
          </a:p>
        </p:txBody>
      </p:sp>
      <p:sp>
        <p:nvSpPr>
          <p:cNvPr id="58" name="正方形/長方形 57"/>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FF0000"/>
                </a:solidFill>
              </a:rPr>
              <a:t>先手</a:t>
            </a:r>
            <a:r>
              <a:rPr kumimoji="1" lang="ja-JP" altLang="en-US" sz="2400" dirty="0" smtClean="0"/>
              <a:t>の番</a:t>
            </a:r>
          </a:p>
        </p:txBody>
      </p:sp>
    </p:spTree>
    <p:extLst>
      <p:ext uri="{BB962C8B-B14F-4D97-AF65-F5344CB8AC3E}">
        <p14:creationId xmlns:p14="http://schemas.microsoft.com/office/powerpoint/2010/main" val="3407149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後手の選択肢</a:t>
            </a:r>
            <a:endParaRPr lang="en-US" altLang="ja-JP" dirty="0"/>
          </a:p>
          <a:p>
            <a:r>
              <a:rPr lang="ja-JP" altLang="en-US" dirty="0"/>
              <a:t>黒か白の相手が選ばなかった色：</a:t>
            </a:r>
            <a:r>
              <a:rPr lang="en-US" altLang="ja-JP" dirty="0"/>
              <a:t>FZ</a:t>
            </a:r>
            <a:r>
              <a:rPr lang="ja-JP" altLang="en-US" dirty="0"/>
              <a:t>に</a:t>
            </a:r>
            <a:r>
              <a:rPr lang="ja-JP" altLang="en-US" dirty="0" smtClean="0"/>
              <a:t>近づく．</a:t>
            </a:r>
            <a:endParaRPr lang="en-US" altLang="ja-JP" dirty="0"/>
          </a:p>
          <a:p>
            <a:r>
              <a:rPr lang="ja-JP" altLang="en-US" dirty="0">
                <a:solidFill>
                  <a:srgbClr val="FF0000"/>
                </a:solidFill>
              </a:rPr>
              <a:t>赤</a:t>
            </a:r>
            <a:r>
              <a:rPr lang="ja-JP" altLang="en-US" dirty="0"/>
              <a:t>：領地を増やすことは</a:t>
            </a:r>
            <a:r>
              <a:rPr lang="ja-JP" altLang="en-US" dirty="0" smtClean="0"/>
              <a:t>できない．</a:t>
            </a:r>
            <a:endParaRPr lang="ja-JP" altLang="en-US" dirty="0"/>
          </a:p>
        </p:txBody>
      </p:sp>
      <p:sp>
        <p:nvSpPr>
          <p:cNvPr id="58" name="正方形/長方形 57"/>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0070C0"/>
                </a:solidFill>
              </a:rPr>
              <a:t>後手</a:t>
            </a:r>
            <a:r>
              <a:rPr kumimoji="1" lang="ja-JP" altLang="en-US" sz="2400" dirty="0" smtClean="0"/>
              <a:t>の番</a:t>
            </a:r>
          </a:p>
        </p:txBody>
      </p:sp>
    </p:spTree>
    <p:extLst>
      <p:ext uri="{BB962C8B-B14F-4D97-AF65-F5344CB8AC3E}">
        <p14:creationId xmlns:p14="http://schemas.microsoft.com/office/powerpoint/2010/main" val="3362505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1319874421"/>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rgbClr val="FF0000"/>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後手が赤を選んだ場合</a:t>
            </a:r>
            <a:endParaRPr lang="en-US" altLang="ja-JP" dirty="0"/>
          </a:p>
          <a:p>
            <a:r>
              <a:rPr lang="ja-JP" altLang="en-US" dirty="0"/>
              <a:t>先手は白を選ぶことで</a:t>
            </a:r>
            <a:r>
              <a:rPr lang="en-US" altLang="ja-JP" dirty="0"/>
              <a:t>FZ</a:t>
            </a:r>
            <a:r>
              <a:rPr lang="ja-JP" altLang="en-US" dirty="0"/>
              <a:t>に</a:t>
            </a:r>
            <a:r>
              <a:rPr lang="ja-JP" altLang="en-US" dirty="0" smtClean="0"/>
              <a:t>近づける．</a:t>
            </a:r>
            <a:endParaRPr lang="en-US" altLang="ja-JP" dirty="0"/>
          </a:p>
          <a:p>
            <a:r>
              <a:rPr lang="ja-JP" altLang="en-US" dirty="0"/>
              <a:t>後手は白か黒を選ばない限り</a:t>
            </a:r>
            <a:r>
              <a:rPr lang="en-US" altLang="ja-JP" dirty="0"/>
              <a:t>FZ</a:t>
            </a:r>
            <a:r>
              <a:rPr lang="ja-JP" altLang="en-US" dirty="0"/>
              <a:t>に</a:t>
            </a:r>
            <a:r>
              <a:rPr lang="ja-JP" altLang="en-US" dirty="0" smtClean="0"/>
              <a:t>近づけない．</a:t>
            </a:r>
            <a:endParaRPr lang="en-US" altLang="ja-JP" dirty="0"/>
          </a:p>
        </p:txBody>
      </p:sp>
      <p:sp>
        <p:nvSpPr>
          <p:cNvPr id="58" name="正方形/長方形 57"/>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0070C0"/>
                </a:solidFill>
              </a:rPr>
              <a:t>後手</a:t>
            </a:r>
            <a:r>
              <a:rPr kumimoji="1" lang="ja-JP" altLang="en-US" sz="2400" dirty="0" smtClean="0"/>
              <a:t>の番</a:t>
            </a:r>
          </a:p>
        </p:txBody>
      </p:sp>
    </p:spTree>
    <p:extLst>
      <p:ext uri="{BB962C8B-B14F-4D97-AF65-F5344CB8AC3E}">
        <p14:creationId xmlns:p14="http://schemas.microsoft.com/office/powerpoint/2010/main" val="87193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78550937"/>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bg1"/>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smtClean="0"/>
              <a:t>後手が白か黒を選んだ後の</a:t>
            </a:r>
            <a:r>
              <a:rPr lang="ja-JP" altLang="en-US" dirty="0"/>
              <a:t>先手の選択肢</a:t>
            </a:r>
            <a:endParaRPr lang="en-US" altLang="ja-JP" dirty="0"/>
          </a:p>
          <a:p>
            <a:r>
              <a:rPr lang="ja-JP" altLang="en-US" dirty="0">
                <a:solidFill>
                  <a:srgbClr val="FF0000"/>
                </a:solidFill>
              </a:rPr>
              <a:t>赤</a:t>
            </a:r>
            <a:r>
              <a:rPr lang="ja-JP" altLang="en-US" dirty="0"/>
              <a:t>：</a:t>
            </a:r>
            <a:r>
              <a:rPr lang="en-US" altLang="ja-JP" dirty="0"/>
              <a:t>FZ</a:t>
            </a:r>
            <a:r>
              <a:rPr lang="ja-JP" altLang="en-US" dirty="0"/>
              <a:t>に</a:t>
            </a:r>
            <a:r>
              <a:rPr lang="ja-JP" altLang="en-US" dirty="0" smtClean="0"/>
              <a:t>近づく．</a:t>
            </a:r>
            <a:endParaRPr lang="en-US" altLang="ja-JP" dirty="0"/>
          </a:p>
          <a:p>
            <a:r>
              <a:rPr lang="ja-JP" altLang="en-US" dirty="0">
                <a:solidFill>
                  <a:schemeClr val="accent5"/>
                </a:solidFill>
              </a:rPr>
              <a:t>青</a:t>
            </a:r>
            <a:r>
              <a:rPr lang="ja-JP" altLang="en-US" dirty="0"/>
              <a:t>：領地を増やすことは</a:t>
            </a:r>
            <a:r>
              <a:rPr lang="ja-JP" altLang="en-US" dirty="0" smtClean="0"/>
              <a:t>できない．</a:t>
            </a:r>
            <a:endParaRPr lang="ja-JP" altLang="en-US"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FF0000"/>
                </a:solidFill>
              </a:rPr>
              <a:t>先手</a:t>
            </a:r>
            <a:r>
              <a:rPr kumimoji="1" lang="ja-JP" altLang="en-US" sz="2400" dirty="0" smtClean="0"/>
              <a:t>の番</a:t>
            </a:r>
          </a:p>
        </p:txBody>
      </p:sp>
    </p:spTree>
    <p:extLst>
      <p:ext uri="{BB962C8B-B14F-4D97-AF65-F5344CB8AC3E}">
        <p14:creationId xmlns:p14="http://schemas.microsoft.com/office/powerpoint/2010/main" val="656745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2600409267"/>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bg1"/>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a:t>
            </a:r>
            <a:r>
              <a:rPr lang="ja-JP" altLang="en-US" dirty="0" smtClean="0"/>
              <a:t>が</a:t>
            </a:r>
            <a:r>
              <a:rPr lang="ja-JP" altLang="en-US" dirty="0" smtClean="0">
                <a:solidFill>
                  <a:srgbClr val="FF0000"/>
                </a:solidFill>
              </a:rPr>
              <a:t>赤</a:t>
            </a:r>
            <a:r>
              <a:rPr lang="ja-JP" altLang="en-US" dirty="0" smtClean="0"/>
              <a:t>を選んだ後の後手の選択肢</a:t>
            </a:r>
            <a:endParaRPr lang="en-US" altLang="ja-JP" dirty="0"/>
          </a:p>
          <a:p>
            <a:r>
              <a:rPr lang="ja-JP" altLang="en-US" dirty="0" smtClean="0">
                <a:solidFill>
                  <a:schemeClr val="accent5"/>
                </a:solidFill>
              </a:rPr>
              <a:t>青</a:t>
            </a:r>
            <a:r>
              <a:rPr lang="ja-JP" altLang="en-US" dirty="0" smtClean="0"/>
              <a:t>：</a:t>
            </a:r>
            <a:r>
              <a:rPr lang="en-US" altLang="ja-JP" dirty="0" smtClean="0"/>
              <a:t>FZ</a:t>
            </a:r>
            <a:r>
              <a:rPr lang="ja-JP" altLang="en-US" dirty="0" smtClean="0"/>
              <a:t>に近づく．</a:t>
            </a:r>
            <a:endParaRPr lang="en-US" altLang="ja-JP" dirty="0" smtClean="0"/>
          </a:p>
          <a:p>
            <a:r>
              <a:rPr lang="ja-JP" altLang="en-US" dirty="0"/>
              <a:t>黒</a:t>
            </a:r>
            <a:r>
              <a:rPr lang="ja-JP" altLang="en-US" dirty="0" smtClean="0"/>
              <a:t>か白：</a:t>
            </a:r>
            <a:r>
              <a:rPr lang="en-US" altLang="ja-JP" dirty="0" smtClean="0"/>
              <a:t>FZ</a:t>
            </a:r>
            <a:r>
              <a:rPr lang="ja-JP" altLang="en-US" dirty="0" smtClean="0"/>
              <a:t>に近づかない．</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0066FF"/>
                </a:solidFill>
              </a:rPr>
              <a:t>後手</a:t>
            </a:r>
            <a:r>
              <a:rPr kumimoji="1" lang="ja-JP" altLang="en-US" sz="2400" dirty="0" smtClean="0"/>
              <a:t>の番</a:t>
            </a:r>
          </a:p>
        </p:txBody>
      </p:sp>
    </p:spTree>
    <p:extLst>
      <p:ext uri="{BB962C8B-B14F-4D97-AF65-F5344CB8AC3E}">
        <p14:creationId xmlns:p14="http://schemas.microsoft.com/office/powerpoint/2010/main" val="1646497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848004360"/>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smtClean="0"/>
              <a:t>後手が黒か白を選んだ場合</a:t>
            </a:r>
            <a:endParaRPr lang="en-US" altLang="ja-JP" dirty="0"/>
          </a:p>
          <a:p>
            <a:r>
              <a:rPr lang="ja-JP" altLang="en-US" dirty="0" smtClean="0"/>
              <a:t>先手は白か黒の選ばれなかった色を選ぶ．</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FF0000"/>
                </a:solidFill>
              </a:rPr>
              <a:t>先手</a:t>
            </a:r>
            <a:r>
              <a:rPr kumimoji="1" lang="ja-JP" altLang="en-US" sz="2400" dirty="0" smtClean="0"/>
              <a:t>の番</a:t>
            </a:r>
          </a:p>
        </p:txBody>
      </p:sp>
    </p:spTree>
    <p:extLst>
      <p:ext uri="{BB962C8B-B14F-4D97-AF65-F5344CB8AC3E}">
        <p14:creationId xmlns:p14="http://schemas.microsoft.com/office/powerpoint/2010/main" val="4045057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553346619"/>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smtClean="0"/>
              <a:t>後手が黒か白を選んだ場合</a:t>
            </a:r>
            <a:endParaRPr lang="en-US" altLang="ja-JP" dirty="0"/>
          </a:p>
          <a:p>
            <a:r>
              <a:rPr lang="ja-JP" altLang="en-US" dirty="0" smtClean="0"/>
              <a:t>先手は白か黒の選ばれなかった色を選ぶ</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FF0000"/>
                </a:solidFill>
              </a:rPr>
              <a:t>先手</a:t>
            </a:r>
            <a:r>
              <a:rPr kumimoji="1" lang="ja-JP" altLang="en-US" sz="2400" dirty="0" smtClean="0"/>
              <a:t>の番</a:t>
            </a:r>
          </a:p>
        </p:txBody>
      </p:sp>
    </p:spTree>
    <p:extLst>
      <p:ext uri="{BB962C8B-B14F-4D97-AF65-F5344CB8AC3E}">
        <p14:creationId xmlns:p14="http://schemas.microsoft.com/office/powerpoint/2010/main" val="4129944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bg1"/>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a:t>
            </a:r>
            <a:r>
              <a:rPr lang="ja-JP" altLang="en-US" dirty="0" smtClean="0"/>
              <a:t>が</a:t>
            </a:r>
            <a:r>
              <a:rPr lang="ja-JP" altLang="en-US" dirty="0" smtClean="0">
                <a:solidFill>
                  <a:srgbClr val="FF0000"/>
                </a:solidFill>
              </a:rPr>
              <a:t>赤</a:t>
            </a:r>
            <a:r>
              <a:rPr lang="ja-JP" altLang="en-US" dirty="0" smtClean="0"/>
              <a:t>を選んだ後の後手の選択肢</a:t>
            </a:r>
            <a:endParaRPr lang="en-US" altLang="ja-JP" dirty="0"/>
          </a:p>
          <a:p>
            <a:r>
              <a:rPr lang="ja-JP" altLang="en-US" dirty="0" smtClean="0">
                <a:solidFill>
                  <a:schemeClr val="accent5"/>
                </a:solidFill>
              </a:rPr>
              <a:t>青</a:t>
            </a:r>
            <a:r>
              <a:rPr lang="ja-JP" altLang="en-US" dirty="0" smtClean="0"/>
              <a:t>：</a:t>
            </a:r>
            <a:r>
              <a:rPr lang="en-US" altLang="ja-JP" dirty="0" smtClean="0"/>
              <a:t>FZ</a:t>
            </a:r>
            <a:r>
              <a:rPr lang="ja-JP" altLang="en-US" dirty="0" smtClean="0"/>
              <a:t>に近づく．</a:t>
            </a:r>
            <a:endParaRPr lang="en-US" altLang="ja-JP" dirty="0" smtClean="0"/>
          </a:p>
          <a:p>
            <a:r>
              <a:rPr lang="ja-JP" altLang="en-US" dirty="0"/>
              <a:t>黒</a:t>
            </a:r>
            <a:r>
              <a:rPr lang="ja-JP" altLang="en-US" dirty="0" smtClean="0"/>
              <a:t>か白：</a:t>
            </a:r>
            <a:r>
              <a:rPr lang="en-US" altLang="ja-JP" dirty="0" smtClean="0"/>
              <a:t>FZ</a:t>
            </a:r>
            <a:r>
              <a:rPr lang="ja-JP" altLang="en-US" dirty="0" smtClean="0"/>
              <a:t>に近づかない．</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0066FF"/>
                </a:solidFill>
              </a:rPr>
              <a:t>後手</a:t>
            </a:r>
            <a:r>
              <a:rPr kumimoji="1" lang="ja-JP" altLang="en-US" sz="2400" dirty="0" smtClean="0"/>
              <a:t>の番</a:t>
            </a:r>
          </a:p>
        </p:txBody>
      </p:sp>
    </p:spTree>
    <p:extLst>
      <p:ext uri="{BB962C8B-B14F-4D97-AF65-F5344CB8AC3E}">
        <p14:creationId xmlns:p14="http://schemas.microsoft.com/office/powerpoint/2010/main" val="874262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Tree>
    <p:extLst>
      <p:ext uri="{BB962C8B-B14F-4D97-AF65-F5344CB8AC3E}">
        <p14:creationId xmlns:p14="http://schemas.microsoft.com/office/powerpoint/2010/main" val="420126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840505314"/>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bg1"/>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先手が偶数手目で</a:t>
            </a:r>
            <a:r>
              <a:rPr lang="ja-JP" altLang="en-US" dirty="0">
                <a:solidFill>
                  <a:schemeClr val="accent5"/>
                </a:solidFill>
              </a:rPr>
              <a:t>青</a:t>
            </a:r>
            <a:r>
              <a:rPr lang="ja-JP" altLang="en-US" dirty="0"/>
              <a:t>を選んだ場合</a:t>
            </a:r>
            <a:endParaRPr lang="en-US" altLang="ja-JP" dirty="0"/>
          </a:p>
          <a:p>
            <a:r>
              <a:rPr lang="ja-JP" altLang="en-US" dirty="0"/>
              <a:t>後手は赤を選ぶことで</a:t>
            </a:r>
            <a:r>
              <a:rPr lang="en-US" altLang="ja-JP" dirty="0"/>
              <a:t>FZ</a:t>
            </a:r>
            <a:r>
              <a:rPr lang="ja-JP" altLang="en-US" dirty="0"/>
              <a:t>に</a:t>
            </a:r>
            <a:r>
              <a:rPr lang="ja-JP" altLang="en-US" dirty="0" smtClean="0"/>
              <a:t>近づく．</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0066FF"/>
                </a:solidFill>
              </a:rPr>
              <a:t>後手</a:t>
            </a:r>
            <a:r>
              <a:rPr kumimoji="1" lang="ja-JP" altLang="en-US" sz="2400" dirty="0" smtClean="0"/>
              <a:t>の番</a:t>
            </a:r>
          </a:p>
        </p:txBody>
      </p:sp>
    </p:spTree>
    <p:extLst>
      <p:ext uri="{BB962C8B-B14F-4D97-AF65-F5344CB8AC3E}">
        <p14:creationId xmlns:p14="http://schemas.microsoft.com/office/powerpoint/2010/main" val="280978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左中かっこ 589">
            <a:extLst>
              <a:ext uri="{FF2B5EF4-FFF2-40B4-BE49-F238E27FC236}">
                <a16:creationId xmlns="" xmlns:a16="http://schemas.microsoft.com/office/drawing/2014/main" id="{7484E61E-C510-4FF0-978A-471330A22C3C}"/>
              </a:ext>
            </a:extLst>
          </p:cNvPr>
          <p:cNvSpPr/>
          <p:nvPr/>
        </p:nvSpPr>
        <p:spPr>
          <a:xfrm rot="5400000">
            <a:off x="1672589" y="1575048"/>
            <a:ext cx="98003" cy="30699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591" name="左中かっこ 590">
            <a:extLst>
              <a:ext uri="{FF2B5EF4-FFF2-40B4-BE49-F238E27FC236}">
                <a16:creationId xmlns="" xmlns:a16="http://schemas.microsoft.com/office/drawing/2014/main" id="{7484E61E-C510-4FF0-978A-471330A22C3C}"/>
              </a:ext>
            </a:extLst>
          </p:cNvPr>
          <p:cNvSpPr/>
          <p:nvPr/>
        </p:nvSpPr>
        <p:spPr>
          <a:xfrm>
            <a:off x="1127769" y="4628246"/>
            <a:ext cx="108079" cy="308008"/>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2" name="テキスト ボックス 591">
                <a:extLst>
                  <a:ext uri="{FF2B5EF4-FFF2-40B4-BE49-F238E27FC236}">
                    <a16:creationId xmlns="" xmlns:a16="http://schemas.microsoft.com/office/drawing/2014/main" id="{6DAFFFD6-997E-4295-8337-371E646493AD}"/>
                  </a:ext>
                </a:extLst>
              </p:cNvPr>
              <p:cNvSpPr txBox="1"/>
              <p:nvPr/>
            </p:nvSpPr>
            <p:spPr>
              <a:xfrm>
                <a:off x="701474" y="4550904"/>
                <a:ext cx="338968"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2" name="テキスト ボックス 591">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1474" y="4550904"/>
                <a:ext cx="338968" cy="415498"/>
              </a:xfrm>
              <a:prstGeom prst="rect">
                <a:avLst/>
              </a:prstGeom>
              <a:blipFill rotWithShape="0">
                <a:blip r:embed="rId2"/>
                <a:stretch>
                  <a:fillRect r="-28571"/>
                </a:stretch>
              </a:blipFill>
            </p:spPr>
            <p:txBody>
              <a:bodyPr/>
              <a:lstStyle/>
              <a:p>
                <a:r>
                  <a:rPr lang="ja-JP" altLang="en-US">
                    <a:noFill/>
                  </a:rPr>
                  <a:t> </a:t>
                </a:r>
              </a:p>
            </p:txBody>
          </p:sp>
        </mc:Fallback>
      </mc:AlternateContent>
      <p:sp>
        <p:nvSpPr>
          <p:cNvPr id="593" name="左中かっこ 592">
            <a:extLst>
              <a:ext uri="{FF2B5EF4-FFF2-40B4-BE49-F238E27FC236}">
                <a16:creationId xmlns="" xmlns:a16="http://schemas.microsoft.com/office/drawing/2014/main" id="{7484E61E-C510-4FF0-978A-471330A22C3C}"/>
              </a:ext>
            </a:extLst>
          </p:cNvPr>
          <p:cNvSpPr/>
          <p:nvPr/>
        </p:nvSpPr>
        <p:spPr>
          <a:xfrm>
            <a:off x="1127769" y="1785448"/>
            <a:ext cx="93768" cy="1225753"/>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4" name="テキスト ボックス 593">
                <a:extLst>
                  <a:ext uri="{FF2B5EF4-FFF2-40B4-BE49-F238E27FC236}">
                    <a16:creationId xmlns="" xmlns:a16="http://schemas.microsoft.com/office/drawing/2014/main" id="{6DAFFFD6-997E-4295-8337-371E646493AD}"/>
                  </a:ext>
                </a:extLst>
              </p:cNvPr>
              <p:cNvSpPr txBox="1"/>
              <p:nvPr/>
            </p:nvSpPr>
            <p:spPr>
              <a:xfrm>
                <a:off x="70751" y="2264354"/>
                <a:ext cx="1261446" cy="369332"/>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8</m:t>
                    </m:r>
                    <m:r>
                      <a:rPr lang="en-US" altLang="ja-JP" i="1">
                        <a:latin typeface="Cambria Math" panose="02040503050406030204" pitchFamily="18" charset="0"/>
                      </a:rPr>
                      <m:t>𝑠</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r>
                  <a:rPr lang="en-US" altLang="ja-JP" dirty="0"/>
                  <a:t>+</a:t>
                </a:r>
                <a14:m>
                  <m:oMath xmlns:m="http://schemas.openxmlformats.org/officeDocument/2006/math">
                    <m:r>
                      <a:rPr lang="en-US" altLang="ja-JP" i="1">
                        <a:latin typeface="Cambria Math" panose="02040503050406030204" pitchFamily="18" charset="0"/>
                      </a:rPr>
                      <m:t>8</m:t>
                    </m:r>
                    <m:sSup>
                      <m:sSupPr>
                        <m:ctrlPr>
                          <a:rPr lang="en-US" altLang="ja-JP" i="1">
                            <a:latin typeface="Cambria Math" panose="02040503050406030204" pitchFamily="18" charset="0"/>
                          </a:rPr>
                        </m:ctrlPr>
                      </m:sSupPr>
                      <m:e>
                        <m:r>
                          <a:rPr lang="en-US" altLang="ja-JP" i="1">
                            <a:latin typeface="Cambria Math" panose="02040503050406030204" pitchFamily="18" charset="0"/>
                          </a:rPr>
                          <m:t>𝑡</m:t>
                        </m:r>
                      </m:e>
                      <m:sup>
                        <m:r>
                          <a:rPr lang="en-US" altLang="ja-JP" i="1">
                            <a:latin typeface="Cambria Math" panose="02040503050406030204" pitchFamily="18" charset="0"/>
                          </a:rPr>
                          <m:t>2</m:t>
                        </m:r>
                      </m:sup>
                    </m:sSup>
                  </m:oMath>
                </a14:m>
                <a:endParaRPr lang="en-US" altLang="ja-JP" dirty="0"/>
              </a:p>
            </p:txBody>
          </p:sp>
        </mc:Choice>
        <mc:Fallback xmlns="">
          <p:sp>
            <p:nvSpPr>
              <p:cNvPr id="594" name="テキスト ボックス 593">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70751" y="2264354"/>
                <a:ext cx="1261446" cy="369332"/>
              </a:xfrm>
              <a:prstGeom prst="rect">
                <a:avLst/>
              </a:prstGeom>
              <a:blipFill rotWithShape="0">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5" name="テキスト ボックス 594"/>
              <p:cNvSpPr txBox="1"/>
              <p:nvPr/>
            </p:nvSpPr>
            <p:spPr>
              <a:xfrm>
                <a:off x="1737380" y="6418546"/>
                <a:ext cx="1314100"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5" name="テキスト ボックス 594"/>
              <p:cNvSpPr txBox="1">
                <a:spLocks noRot="1" noChangeAspect="1" noMove="1" noResize="1" noEditPoints="1" noAdjustHandles="1" noChangeArrowheads="1" noChangeShapeType="1" noTextEdit="1"/>
              </p:cNvSpPr>
              <p:nvPr/>
            </p:nvSpPr>
            <p:spPr>
              <a:xfrm>
                <a:off x="1737380" y="6418546"/>
                <a:ext cx="1314100" cy="415498"/>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6" name="テキスト ボックス 595">
                <a:extLst>
                  <a:ext uri="{FF2B5EF4-FFF2-40B4-BE49-F238E27FC236}">
                    <a16:creationId xmlns="" xmlns:a16="http://schemas.microsoft.com/office/drawing/2014/main" id="{E4C3C1CC-7DFB-4879-9982-E12AF92D5157}"/>
                  </a:ext>
                </a:extLst>
              </p:cNvPr>
              <p:cNvSpPr txBox="1"/>
              <p:nvPr/>
            </p:nvSpPr>
            <p:spPr>
              <a:xfrm>
                <a:off x="5187575" y="6418546"/>
                <a:ext cx="1404957"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−2</m:t>
                      </m:r>
                      <m:r>
                        <a:rPr lang="en-US" altLang="ja-JP" sz="2100" i="1" dirty="0">
                          <a:latin typeface="Cambria Math" panose="02040503050406030204" pitchFamily="18" charset="0"/>
                        </a:rPr>
                        <m:t>𝑡</m:t>
                      </m:r>
                    </m:oMath>
                  </m:oMathPara>
                </a14:m>
                <a:endParaRPr lang="ja-JP" altLang="en-US" sz="2100" dirty="0"/>
              </a:p>
            </p:txBody>
          </p:sp>
        </mc:Choice>
        <mc:Fallback xmlns="">
          <p:sp>
            <p:nvSpPr>
              <p:cNvPr id="596" name="テキスト ボックス 595">
                <a:extLst>
                  <a:ext uri="{FF2B5EF4-FFF2-40B4-BE49-F238E27FC236}">
                    <a16:creationId xmlns="" xmlns:a16="http://schemas.microsoft.com/office/drawing/2014/main" xmlns:a14="http://schemas.microsoft.com/office/drawing/2010/main" id="{E4C3C1CC-7DFB-4879-9982-E12AF92D5157}"/>
                  </a:ext>
                </a:extLst>
              </p:cNvPr>
              <p:cNvSpPr txBox="1">
                <a:spLocks noRot="1" noChangeAspect="1" noMove="1" noResize="1" noEditPoints="1" noAdjustHandles="1" noChangeArrowheads="1" noChangeShapeType="1" noTextEdit="1"/>
              </p:cNvSpPr>
              <p:nvPr/>
            </p:nvSpPr>
            <p:spPr>
              <a:xfrm>
                <a:off x="5187575" y="6418546"/>
                <a:ext cx="1404957" cy="415498"/>
              </a:xfrm>
              <a:prstGeom prst="rect">
                <a:avLst/>
              </a:prstGeom>
              <a:blipFill rotWithShape="0">
                <a:blip r:embed="rId5"/>
                <a:stretch>
                  <a:fillRect/>
                </a:stretch>
              </a:blipFill>
            </p:spPr>
            <p:txBody>
              <a:bodyPr/>
              <a:lstStyle/>
              <a:p>
                <a:r>
                  <a:rPr lang="ja-JP" altLang="en-US">
                    <a:noFill/>
                  </a:rPr>
                  <a:t> </a:t>
                </a:r>
              </a:p>
            </p:txBody>
          </p:sp>
        </mc:Fallback>
      </mc:AlternateContent>
      <p:sp>
        <p:nvSpPr>
          <p:cNvPr id="597" name="左中かっこ 596">
            <a:extLst>
              <a:ext uri="{FF2B5EF4-FFF2-40B4-BE49-F238E27FC236}">
                <a16:creationId xmlns="" xmlns:a16="http://schemas.microsoft.com/office/drawing/2014/main" id="{7484E61E-C510-4FF0-978A-471330A22C3C}"/>
              </a:ext>
            </a:extLst>
          </p:cNvPr>
          <p:cNvSpPr/>
          <p:nvPr/>
        </p:nvSpPr>
        <p:spPr>
          <a:xfrm rot="16200000">
            <a:off x="1300447" y="6180886"/>
            <a:ext cx="187996" cy="296879"/>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mc:AlternateContent xmlns:mc="http://schemas.openxmlformats.org/markup-compatibility/2006" xmlns:a14="http://schemas.microsoft.com/office/drawing/2010/main">
        <mc:Choice Requires="a14">
          <p:sp>
            <p:nvSpPr>
              <p:cNvPr id="598" name="テキスト ボックス 597">
                <a:extLst>
                  <a:ext uri="{FF2B5EF4-FFF2-40B4-BE49-F238E27FC236}">
                    <a16:creationId xmlns="" xmlns:a16="http://schemas.microsoft.com/office/drawing/2014/main" id="{6DAFFFD6-997E-4295-8337-371E646493AD}"/>
                  </a:ext>
                </a:extLst>
              </p:cNvPr>
              <p:cNvSpPr txBox="1"/>
              <p:nvPr/>
            </p:nvSpPr>
            <p:spPr>
              <a:xfrm>
                <a:off x="1235848" y="6418538"/>
                <a:ext cx="263083"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2</m:t>
                      </m:r>
                      <m:r>
                        <a:rPr lang="en-US" altLang="ja-JP" sz="2100" i="1">
                          <a:latin typeface="Cambria Math" panose="02040503050406030204" pitchFamily="18" charset="0"/>
                        </a:rPr>
                        <m:t>𝑡</m:t>
                      </m:r>
                    </m:oMath>
                  </m:oMathPara>
                </a14:m>
                <a:endParaRPr lang="en-US" altLang="ja-JP" sz="2100" dirty="0"/>
              </a:p>
            </p:txBody>
          </p:sp>
        </mc:Choice>
        <mc:Fallback xmlns="">
          <p:sp>
            <p:nvSpPr>
              <p:cNvPr id="598" name="テキスト ボックス 597">
                <a:extLst>
                  <a:ext uri="{FF2B5EF4-FFF2-40B4-BE49-F238E27FC236}">
                    <a16:creationId xmlns="" xmlns:a16="http://schemas.microsoft.com/office/drawing/2014/main" xmlns:a14="http://schemas.microsoft.com/office/drawing/2010/main" id="{6DAFFFD6-997E-4295-8337-371E646493AD}"/>
                  </a:ext>
                </a:extLst>
              </p:cNvPr>
              <p:cNvSpPr txBox="1">
                <a:spLocks noRot="1" noChangeAspect="1" noMove="1" noResize="1" noEditPoints="1" noAdjustHandles="1" noChangeArrowheads="1" noChangeShapeType="1" noTextEdit="1"/>
              </p:cNvSpPr>
              <p:nvPr/>
            </p:nvSpPr>
            <p:spPr>
              <a:xfrm>
                <a:off x="1235848" y="6418538"/>
                <a:ext cx="263083" cy="415498"/>
              </a:xfrm>
              <a:prstGeom prst="rect">
                <a:avLst/>
              </a:prstGeom>
              <a:blipFill rotWithShape="0">
                <a:blip r:embed="rId6"/>
                <a:stretch>
                  <a:fillRect l="-2326" r="-6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9" name="テキスト ボックス 598">
                <a:extLst>
                  <a:ext uri="{FF2B5EF4-FFF2-40B4-BE49-F238E27FC236}">
                    <a16:creationId xmlns="" xmlns:a16="http://schemas.microsoft.com/office/drawing/2014/main" id="{07010F26-716B-423D-9E77-19B5E202747E}"/>
                  </a:ext>
                </a:extLst>
              </p:cNvPr>
              <p:cNvSpPr txBox="1"/>
              <p:nvPr/>
            </p:nvSpPr>
            <p:spPr>
              <a:xfrm>
                <a:off x="2981793" y="6418546"/>
                <a:ext cx="215569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dirty="0">
                          <a:latin typeface="Cambria Math" panose="02040503050406030204" pitchFamily="18" charset="0"/>
                        </a:rPr>
                        <m:t>4</m:t>
                      </m:r>
                      <m:r>
                        <a:rPr lang="en-US" altLang="ja-JP" sz="2100" i="1" dirty="0">
                          <a:latin typeface="Cambria Math" panose="02040503050406030204" pitchFamily="18" charset="0"/>
                        </a:rPr>
                        <m:t>𝑠</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i="1" dirty="0">
                          <a:latin typeface="Cambria Math" panose="02040503050406030204" pitchFamily="18" charset="0"/>
                        </a:rPr>
                        <m:t>+4</m:t>
                      </m:r>
                      <m:sSup>
                        <m:sSupPr>
                          <m:ctrlPr>
                            <a:rPr lang="en-US" altLang="ja-JP" sz="2100" i="1" dirty="0">
                              <a:latin typeface="Cambria Math" panose="02040503050406030204" pitchFamily="18" charset="0"/>
                            </a:rPr>
                          </m:ctrlPr>
                        </m:sSupPr>
                        <m:e>
                          <m:r>
                            <a:rPr lang="en-US" altLang="ja-JP" sz="2100" i="1" dirty="0">
                              <a:latin typeface="Cambria Math" panose="02040503050406030204" pitchFamily="18" charset="0"/>
                            </a:rPr>
                            <m:t>𝑡</m:t>
                          </m:r>
                        </m:e>
                        <m:sup>
                          <m:r>
                            <a:rPr lang="en-US" altLang="ja-JP" sz="2100" i="1" dirty="0">
                              <a:latin typeface="Cambria Math" panose="02040503050406030204" pitchFamily="18" charset="0"/>
                            </a:rPr>
                            <m:t>2</m:t>
                          </m:r>
                        </m:sup>
                      </m:sSup>
                      <m:r>
                        <a:rPr lang="en-US" altLang="ja-JP" sz="2100" dirty="0">
                          <a:latin typeface="Cambria Math" panose="02040503050406030204" pitchFamily="18" charset="0"/>
                        </a:rPr>
                        <m:t>−</m:t>
                      </m:r>
                      <m:r>
                        <a:rPr lang="en-US" altLang="ja-JP" sz="2100" i="1" dirty="0">
                          <a:latin typeface="Cambria Math" panose="02040503050406030204" pitchFamily="18" charset="0"/>
                        </a:rPr>
                        <m:t>4</m:t>
                      </m:r>
                      <m:r>
                        <a:rPr lang="en-US" altLang="ja-JP" sz="2100" i="1" dirty="0">
                          <a:latin typeface="Cambria Math" panose="02040503050406030204" pitchFamily="18" charset="0"/>
                        </a:rPr>
                        <m:t>𝑛𝑡</m:t>
                      </m:r>
                    </m:oMath>
                  </m:oMathPara>
                </a14:m>
                <a:endParaRPr lang="ja-JP" altLang="en-US" sz="2100" i="1" dirty="0"/>
              </a:p>
            </p:txBody>
          </p:sp>
        </mc:Choice>
        <mc:Fallback xmlns="">
          <p:sp>
            <p:nvSpPr>
              <p:cNvPr id="599" name="テキスト ボックス 598">
                <a:extLst>
                  <a:ext uri="{FF2B5EF4-FFF2-40B4-BE49-F238E27FC236}">
                    <a16:creationId xmlns="" xmlns:a16="http://schemas.microsoft.com/office/drawing/2014/main" xmlns:a14="http://schemas.microsoft.com/office/drawing/2010/main" id="{07010F26-716B-423D-9E77-19B5E202747E}"/>
                  </a:ext>
                </a:extLst>
              </p:cNvPr>
              <p:cNvSpPr txBox="1">
                <a:spLocks noRot="1" noChangeAspect="1" noMove="1" noResize="1" noEditPoints="1" noAdjustHandles="1" noChangeArrowheads="1" noChangeShapeType="1" noTextEdit="1"/>
              </p:cNvSpPr>
              <p:nvPr/>
            </p:nvSpPr>
            <p:spPr>
              <a:xfrm>
                <a:off x="2981793" y="6418546"/>
                <a:ext cx="2155691" cy="415498"/>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0" name="テキスト ボックス 599">
                <a:extLst>
                  <a:ext uri="{FF2B5EF4-FFF2-40B4-BE49-F238E27FC236}">
                    <a16:creationId xmlns="" xmlns:a16="http://schemas.microsoft.com/office/drawing/2014/main" id="{65944549-9B1C-4094-8DD6-656F7C2BBAD6}"/>
                  </a:ext>
                </a:extLst>
              </p:cNvPr>
              <p:cNvSpPr txBox="1"/>
              <p:nvPr/>
            </p:nvSpPr>
            <p:spPr>
              <a:xfrm>
                <a:off x="7477187" y="6418545"/>
                <a:ext cx="665651"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100" i="1">
                          <a:latin typeface="Cambria Math" panose="02040503050406030204" pitchFamily="18" charset="0"/>
                        </a:rPr>
                        <m:t>4</m:t>
                      </m:r>
                      <m:r>
                        <a:rPr lang="en-US" altLang="ja-JP" sz="2100" i="1">
                          <a:latin typeface="Cambria Math" panose="02040503050406030204" pitchFamily="18" charset="0"/>
                        </a:rPr>
                        <m:t>𝑠</m:t>
                      </m:r>
                      <m:sSup>
                        <m:sSupPr>
                          <m:ctrlPr>
                            <a:rPr lang="en-US" altLang="ja-JP" sz="2100" i="1">
                              <a:latin typeface="Cambria Math" panose="02040503050406030204" pitchFamily="18" charset="0"/>
                            </a:rPr>
                          </m:ctrlPr>
                        </m:sSupPr>
                        <m:e>
                          <m:r>
                            <a:rPr lang="en-US" altLang="ja-JP" sz="2100" i="1">
                              <a:latin typeface="Cambria Math" panose="02040503050406030204" pitchFamily="18" charset="0"/>
                            </a:rPr>
                            <m:t>𝑡</m:t>
                          </m:r>
                        </m:e>
                        <m:sup>
                          <m:r>
                            <a:rPr lang="en-US" altLang="ja-JP" sz="2100" i="1">
                              <a:latin typeface="Cambria Math" panose="02040503050406030204" pitchFamily="18" charset="0"/>
                            </a:rPr>
                            <m:t>2</m:t>
                          </m:r>
                        </m:sup>
                      </m:sSup>
                    </m:oMath>
                  </m:oMathPara>
                </a14:m>
                <a:endParaRPr lang="ja-JP" altLang="en-US" sz="2100" dirty="0"/>
              </a:p>
            </p:txBody>
          </p:sp>
        </mc:Choice>
        <mc:Fallback xmlns="">
          <p:sp>
            <p:nvSpPr>
              <p:cNvPr id="600" name="テキスト ボックス 599">
                <a:extLst>
                  <a:ext uri="{FF2B5EF4-FFF2-40B4-BE49-F238E27FC236}">
                    <a16:creationId xmlns="" xmlns:a16="http://schemas.microsoft.com/office/drawing/2014/main" xmlns:a14="http://schemas.microsoft.com/office/drawing/2010/main" id="{65944549-9B1C-4094-8DD6-656F7C2BBAD6}"/>
                  </a:ext>
                </a:extLst>
              </p:cNvPr>
              <p:cNvSpPr txBox="1">
                <a:spLocks noRot="1" noChangeAspect="1" noMove="1" noResize="1" noEditPoints="1" noAdjustHandles="1" noChangeArrowheads="1" noChangeShapeType="1" noTextEdit="1"/>
              </p:cNvSpPr>
              <p:nvPr/>
            </p:nvSpPr>
            <p:spPr>
              <a:xfrm>
                <a:off x="7477187" y="6418545"/>
                <a:ext cx="665651" cy="415498"/>
              </a:xfrm>
              <a:prstGeom prst="rect">
                <a:avLst/>
              </a:prstGeom>
              <a:blipFill rotWithShape="0">
                <a:blip r:embed="rId8"/>
                <a:stretch>
                  <a:fillRect l="-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1" name="テキスト ボックス 600">
                <a:extLst>
                  <a:ext uri="{FF2B5EF4-FFF2-40B4-BE49-F238E27FC236}">
                    <a16:creationId xmlns="" xmlns:a16="http://schemas.microsoft.com/office/drawing/2014/main" id="{7FF99950-E7CA-404A-865F-5BBFC675F700}"/>
                  </a:ext>
                </a:extLst>
              </p:cNvPr>
              <p:cNvSpPr txBox="1"/>
              <p:nvPr/>
            </p:nvSpPr>
            <p:spPr>
              <a:xfrm>
                <a:off x="1502764" y="1420566"/>
                <a:ext cx="2911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2</m:t>
                      </m:r>
                      <m:r>
                        <a:rPr lang="en-US" altLang="ja-JP" i="1">
                          <a:latin typeface="Cambria Math" panose="02040503050406030204" pitchFamily="18" charset="0"/>
                        </a:rPr>
                        <m:t>𝑡</m:t>
                      </m:r>
                    </m:oMath>
                  </m:oMathPara>
                </a14:m>
                <a:endParaRPr lang="en-US" altLang="ja-JP" dirty="0"/>
              </a:p>
            </p:txBody>
          </p:sp>
        </mc:Choice>
        <mc:Fallback xmlns="">
          <p:sp>
            <p:nvSpPr>
              <p:cNvPr id="601" name="テキスト ボックス 600">
                <a:extLst>
                  <a:ext uri="{FF2B5EF4-FFF2-40B4-BE49-F238E27FC236}">
                    <a16:creationId xmlns="" xmlns:a16="http://schemas.microsoft.com/office/drawing/2014/main" xmlns:a14="http://schemas.microsoft.com/office/drawing/2010/main" id="{7FF99950-E7CA-404A-865F-5BBFC675F700}"/>
                  </a:ext>
                </a:extLst>
              </p:cNvPr>
              <p:cNvSpPr txBox="1">
                <a:spLocks noRot="1" noChangeAspect="1" noMove="1" noResize="1" noEditPoints="1" noAdjustHandles="1" noChangeArrowheads="1" noChangeShapeType="1" noTextEdit="1"/>
              </p:cNvSpPr>
              <p:nvPr/>
            </p:nvSpPr>
            <p:spPr>
              <a:xfrm>
                <a:off x="1502764" y="1420566"/>
                <a:ext cx="291162" cy="369332"/>
              </a:xfrm>
              <a:prstGeom prst="rect">
                <a:avLst/>
              </a:prstGeom>
              <a:blipFill rotWithShape="0">
                <a:blip r:embed="rId9"/>
                <a:stretch>
                  <a:fillRect r="-36170"/>
                </a:stretch>
              </a:blipFill>
            </p:spPr>
            <p:txBody>
              <a:bodyPr/>
              <a:lstStyle/>
              <a:p>
                <a:r>
                  <a:rPr lang="ja-JP" altLang="en-US">
                    <a:noFill/>
                  </a:rPr>
                  <a:t> </a:t>
                </a:r>
              </a:p>
            </p:txBody>
          </p:sp>
        </mc:Fallback>
      </mc:AlternateContent>
      <p:graphicFrame>
        <p:nvGraphicFramePr>
          <p:cNvPr id="602" name="表 601"/>
          <p:cNvGraphicFramePr>
            <a:graphicFrameLocks noGrp="1"/>
          </p:cNvGraphicFramePr>
          <p:nvPr>
            <p:extLst>
              <p:ext uri="{D42A27DB-BD31-4B8C-83A1-F6EECF244321}">
                <p14:modId xmlns:p14="http://schemas.microsoft.com/office/powerpoint/2010/main" val="4266165822"/>
              </p:ext>
            </p:extLst>
          </p:nvPr>
        </p:nvGraphicFramePr>
        <p:xfrm>
          <a:off x="1235848" y="1785449"/>
          <a:ext cx="7341848" cy="4441727"/>
        </p:xfrm>
        <a:graphic>
          <a:graphicData uri="http://schemas.openxmlformats.org/drawingml/2006/table">
            <a:tbl>
              <a:tblPr firstRow="1" bandRow="1">
                <a:tableStyleId>{5940675A-B579-460E-94D1-54222C63F5DA}</a:tableStyleId>
              </a:tblPr>
              <a:tblGrid>
                <a:gridCol w="320461">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566693">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66694">
                  <a:extLst>
                    <a:ext uri="{9D8B030D-6E8A-4147-A177-3AD203B41FA5}">
                      <a16:colId xmlns="" xmlns:a16="http://schemas.microsoft.com/office/drawing/2014/main" val="20014"/>
                    </a:ext>
                  </a:extLst>
                </a:gridCol>
              </a:tblGrid>
              <a:tr h="329170">
                <a:tc rowSpan="1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accent5"/>
                    </a:solidFill>
                  </a:tcPr>
                </a:tc>
                <a:extLst>
                  <a:ext uri="{0D108BD9-81ED-4DB2-BD59-A6C34878D82A}">
                    <a16:rowId xmlns="" xmlns:a16="http://schemas.microsoft.com/office/drawing/2014/main" val="1000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45491">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vMerge="1">
                  <a:txBody>
                    <a:bodyPr/>
                    <a:lstStyle/>
                    <a:p>
                      <a:endParaRPr kumimoji="1" lang="ja-JP" altLang="en-US" dirty="0"/>
                    </a:p>
                  </a:txBody>
                  <a:tcPr/>
                </a:tc>
                <a:extLst>
                  <a:ext uri="{0D108BD9-81ED-4DB2-BD59-A6C34878D82A}">
                    <a16:rowId xmlns="" xmlns:a16="http://schemas.microsoft.com/office/drawing/2014/main" val="10004"/>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07"/>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170">
                <a:tc vMerge="1">
                  <a:txBody>
                    <a:bodyPr/>
                    <a:lstStyle/>
                    <a:p>
                      <a:endParaRPr kumimoji="1" lang="ja-JP" altLang="en-US" dirty="0"/>
                    </a:p>
                  </a:txBody>
                  <a:tcPr/>
                </a:tc>
                <a:tc>
                  <a:txBody>
                    <a:bodyPr/>
                    <a:lstStyle/>
                    <a:p>
                      <a:endParaRPr kumimoji="1" lang="ja-JP" altLang="en-US" sz="1400"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a:txBody>
                    <a:bodyPr/>
                    <a:lstStyle/>
                    <a:p>
                      <a:endParaRPr kumimoji="1" lang="ja-JP" altLang="en-US" dirty="0"/>
                    </a:p>
                  </a:txBody>
                  <a:tcPr marL="68580" marR="68580" marT="34290" marB="34290">
                    <a:pattFill prst="wdUpDiag">
                      <a:fgClr>
                        <a:srgbClr val="FF0000"/>
                      </a:fgClr>
                      <a:bgClr>
                        <a:srgbClr val="0070C0"/>
                      </a:bgClr>
                    </a:pattFill>
                  </a:tcPr>
                </a:tc>
                <a:tc>
                  <a:txBody>
                    <a:bodyPr/>
                    <a:lstStyle/>
                    <a:p>
                      <a:endParaRPr kumimoji="1" lang="ja-JP" altLang="en-US" dirty="0"/>
                    </a:p>
                  </a:txBody>
                  <a:tcPr marL="68580" marR="68580" marT="34290" marB="34290">
                    <a:pattFill prst="wdUpDiag">
                      <a:fgClr>
                        <a:schemeClr val="tx1"/>
                      </a:fgClr>
                      <a:bgClr>
                        <a:schemeClr val="bg1"/>
                      </a:bgClr>
                    </a:pattFill>
                  </a:tcPr>
                </a:tc>
                <a:tc vMerge="1">
                  <a:txBody>
                    <a:bodyPr/>
                    <a:lstStyle/>
                    <a:p>
                      <a:endParaRPr kumimoji="1" lang="ja-JP" altLang="en-US" dirty="0"/>
                    </a:p>
                  </a:txBody>
                  <a:tcPr/>
                </a:tc>
                <a:extLst>
                  <a:ext uri="{0D108BD9-81ED-4DB2-BD59-A6C34878D82A}">
                    <a16:rowId xmlns="" xmlns:a16="http://schemas.microsoft.com/office/drawing/2014/main" val="10009"/>
                  </a:ext>
                </a:extLst>
              </a:tr>
              <a:tr h="329170">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38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extLst>
                  <a:ext uri="{0D108BD9-81ED-4DB2-BD59-A6C34878D82A}">
                    <a16:rowId xmlns="" xmlns:a16="http://schemas.microsoft.com/office/drawing/2014/main" val="10012"/>
                  </a:ext>
                </a:extLst>
              </a:tr>
              <a:tr h="32917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603" name="左中かっこ 602">
            <a:extLst>
              <a:ext uri="{FF2B5EF4-FFF2-40B4-BE49-F238E27FC236}">
                <a16:creationId xmlns="" xmlns:a16="http://schemas.microsoft.com/office/drawing/2014/main" id="{7484E61E-C510-4FF0-978A-471330A22C3C}"/>
              </a:ext>
            </a:extLst>
          </p:cNvPr>
          <p:cNvSpPr/>
          <p:nvPr/>
        </p:nvSpPr>
        <p:spPr>
          <a:xfrm rot="16200000">
            <a:off x="2270812" y="5529210"/>
            <a:ext cx="196558" cy="1608787"/>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4" name="左中かっこ 603">
            <a:extLst>
              <a:ext uri="{FF2B5EF4-FFF2-40B4-BE49-F238E27FC236}">
                <a16:creationId xmlns="" xmlns:a16="http://schemas.microsoft.com/office/drawing/2014/main" id="{7484E61E-C510-4FF0-978A-471330A22C3C}"/>
              </a:ext>
            </a:extLst>
          </p:cNvPr>
          <p:cNvSpPr/>
          <p:nvPr/>
        </p:nvSpPr>
        <p:spPr>
          <a:xfrm rot="16200000">
            <a:off x="3872904" y="5535904"/>
            <a:ext cx="198951" cy="1597791"/>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5" name="左中かっこ 604">
            <a:extLst>
              <a:ext uri="{FF2B5EF4-FFF2-40B4-BE49-F238E27FC236}">
                <a16:creationId xmlns="" xmlns:a16="http://schemas.microsoft.com/office/drawing/2014/main" id="{7484E61E-C510-4FF0-978A-471330A22C3C}"/>
              </a:ext>
            </a:extLst>
          </p:cNvPr>
          <p:cNvSpPr/>
          <p:nvPr/>
        </p:nvSpPr>
        <p:spPr>
          <a:xfrm rot="16200000">
            <a:off x="5790578" y="5230142"/>
            <a:ext cx="198953" cy="2209315"/>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606" name="左中かっこ 605">
            <a:extLst>
              <a:ext uri="{FF2B5EF4-FFF2-40B4-BE49-F238E27FC236}">
                <a16:creationId xmlns="" xmlns:a16="http://schemas.microsoft.com/office/drawing/2014/main" id="{7484E61E-C510-4FF0-978A-471330A22C3C}"/>
              </a:ext>
            </a:extLst>
          </p:cNvPr>
          <p:cNvSpPr/>
          <p:nvPr/>
        </p:nvSpPr>
        <p:spPr>
          <a:xfrm rot="16200000">
            <a:off x="7718402" y="5525756"/>
            <a:ext cx="183221" cy="1602356"/>
          </a:xfrm>
          <a:prstGeom prst="leftBrace">
            <a:avLst>
              <a:gd name="adj1" fmla="val 10925"/>
              <a:gd name="adj2" fmla="val 50000"/>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lang="ja-JP" altLang="en-US" sz="1350"/>
          </a:p>
        </p:txBody>
      </p:sp>
      <p:sp>
        <p:nvSpPr>
          <p:cNvPr id="2" name="タイトル 1"/>
          <p:cNvSpPr>
            <a:spLocks noGrp="1"/>
          </p:cNvSpPr>
          <p:nvPr>
            <p:ph type="title"/>
          </p:nvPr>
        </p:nvSpPr>
        <p:spPr/>
        <p:txBody>
          <a:bodyPr/>
          <a:lstStyle/>
          <a:p>
            <a:r>
              <a:rPr lang="ja-JP" altLang="en-US" dirty="0"/>
              <a:t>インスタンスのイメージ</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Tree>
    <p:extLst>
      <p:ext uri="{BB962C8B-B14F-4D97-AF65-F5344CB8AC3E}">
        <p14:creationId xmlns:p14="http://schemas.microsoft.com/office/powerpoint/2010/main" val="1509533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880347218"/>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rgbClr val="FF0000"/>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先手が偶数手目で</a:t>
            </a:r>
            <a:r>
              <a:rPr lang="ja-JP" altLang="en-US" dirty="0">
                <a:solidFill>
                  <a:schemeClr val="accent5"/>
                </a:solidFill>
              </a:rPr>
              <a:t>青</a:t>
            </a:r>
            <a:r>
              <a:rPr lang="ja-JP" altLang="en-US" dirty="0"/>
              <a:t>を選んだ場合</a:t>
            </a:r>
            <a:endParaRPr lang="en-US" altLang="ja-JP" dirty="0"/>
          </a:p>
          <a:p>
            <a:r>
              <a:rPr lang="ja-JP" altLang="en-US" dirty="0"/>
              <a:t>後手は赤を選ぶことで</a:t>
            </a:r>
            <a:r>
              <a:rPr lang="en-US" altLang="ja-JP" dirty="0"/>
              <a:t>FZ</a:t>
            </a:r>
            <a:r>
              <a:rPr lang="ja-JP" altLang="en-US" dirty="0"/>
              <a:t>に</a:t>
            </a:r>
            <a:r>
              <a:rPr lang="ja-JP" altLang="en-US" dirty="0" smtClean="0"/>
              <a:t>近づく．</a:t>
            </a:r>
            <a:endParaRPr lang="en-US" altLang="ja-JP" dirty="0"/>
          </a:p>
          <a:p>
            <a:r>
              <a:rPr lang="ja-JP" altLang="en-US" dirty="0" smtClean="0"/>
              <a:t>この手に対し先手</a:t>
            </a:r>
            <a:r>
              <a:rPr lang="ja-JP" altLang="en-US" dirty="0"/>
              <a:t>は黒か白の選択肢が</a:t>
            </a:r>
            <a:r>
              <a:rPr lang="ja-JP" altLang="en-US" dirty="0" smtClean="0"/>
              <a:t>ある．</a:t>
            </a:r>
            <a:endParaRPr lang="en-US" altLang="ja-JP" dirty="0"/>
          </a:p>
        </p:txBody>
      </p:sp>
      <p:sp>
        <p:nvSpPr>
          <p:cNvPr id="57" name="正方形/長方形 56"/>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FF0000"/>
                </a:solidFill>
              </a:rPr>
              <a:t>先手</a:t>
            </a:r>
            <a:r>
              <a:rPr kumimoji="1" lang="ja-JP" altLang="en-US" sz="2400" dirty="0" smtClean="0"/>
              <a:t>の番</a:t>
            </a:r>
          </a:p>
        </p:txBody>
      </p:sp>
    </p:spTree>
    <p:extLst>
      <p:ext uri="{BB962C8B-B14F-4D97-AF65-F5344CB8AC3E}">
        <p14:creationId xmlns:p14="http://schemas.microsoft.com/office/powerpoint/2010/main" val="2528243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表 56"/>
          <p:cNvGraphicFramePr>
            <a:graphicFrameLocks noGrp="1"/>
          </p:cNvGraphicFramePr>
          <p:nvPr>
            <p:extLst>
              <p:ext uri="{D42A27DB-BD31-4B8C-83A1-F6EECF244321}">
                <p14:modId xmlns:p14="http://schemas.microsoft.com/office/powerpoint/2010/main" val="2039542486"/>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rgbClr val="FF0000"/>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accent5"/>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a:t>
            </a:r>
            <a:r>
              <a:rPr lang="ja-JP" altLang="en-US" dirty="0">
                <a:solidFill>
                  <a:srgbClr val="FF0000"/>
                </a:solidFill>
              </a:rPr>
              <a:t>赤</a:t>
            </a:r>
            <a:r>
              <a:rPr lang="ja-JP" altLang="en-US" dirty="0"/>
              <a:t>で対応した場合</a:t>
            </a:r>
            <a:endParaRPr lang="en-US" altLang="ja-JP" dirty="0"/>
          </a:p>
          <a:p>
            <a:r>
              <a:rPr lang="ja-JP" altLang="en-US" dirty="0"/>
              <a:t>前と同じ色</a:t>
            </a:r>
            <a:r>
              <a:rPr lang="en-US" altLang="ja-JP" dirty="0"/>
              <a:t>(</a:t>
            </a:r>
            <a:r>
              <a:rPr lang="ja-JP" altLang="en-US" dirty="0"/>
              <a:t>黒</a:t>
            </a:r>
            <a:r>
              <a:rPr lang="en-US" altLang="ja-JP" dirty="0"/>
              <a:t>)</a:t>
            </a:r>
            <a:r>
              <a:rPr lang="ja-JP" altLang="en-US" dirty="0"/>
              <a:t>を選んだ場合は領地は</a:t>
            </a:r>
            <a:r>
              <a:rPr lang="ja-JP" altLang="en-US" dirty="0" smtClean="0"/>
              <a:t>増えない．</a:t>
            </a:r>
            <a:endParaRPr lang="en-US" altLang="ja-JP" dirty="0"/>
          </a:p>
          <a:p>
            <a:r>
              <a:rPr lang="ja-JP" altLang="en-US" dirty="0"/>
              <a:t>先手は違う色</a:t>
            </a:r>
            <a:r>
              <a:rPr lang="en-US" altLang="ja-JP" dirty="0"/>
              <a:t>(</a:t>
            </a:r>
            <a:r>
              <a:rPr lang="ja-JP" altLang="en-US" dirty="0"/>
              <a:t>白</a:t>
            </a:r>
            <a:r>
              <a:rPr lang="en-US" altLang="ja-JP" dirty="0"/>
              <a:t>)</a:t>
            </a:r>
            <a:r>
              <a:rPr lang="ja-JP" altLang="en-US" dirty="0"/>
              <a:t>を</a:t>
            </a:r>
            <a:r>
              <a:rPr lang="ja-JP" altLang="en-US" dirty="0" smtClean="0"/>
              <a:t>選ぶ．</a:t>
            </a:r>
            <a:endParaRPr lang="en-US" altLang="ja-JP" dirty="0"/>
          </a:p>
        </p:txBody>
      </p:sp>
      <p:sp>
        <p:nvSpPr>
          <p:cNvPr id="58" name="正方形/長方形 57"/>
          <p:cNvSpPr/>
          <p:nvPr/>
        </p:nvSpPr>
        <p:spPr>
          <a:xfrm>
            <a:off x="7702164" y="1793993"/>
            <a:ext cx="1441836" cy="45281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dirty="0" smtClean="0">
                <a:solidFill>
                  <a:srgbClr val="FF0000"/>
                </a:solidFill>
              </a:rPr>
              <a:t>先手</a:t>
            </a:r>
            <a:r>
              <a:rPr kumimoji="1" lang="ja-JP" altLang="en-US" sz="2400" dirty="0" smtClean="0"/>
              <a:t>の番</a:t>
            </a:r>
          </a:p>
        </p:txBody>
      </p:sp>
    </p:spTree>
    <p:extLst>
      <p:ext uri="{BB962C8B-B14F-4D97-AF65-F5344CB8AC3E}">
        <p14:creationId xmlns:p14="http://schemas.microsoft.com/office/powerpoint/2010/main" val="2585720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rgbClr val="FF0000"/>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a:t>
            </a:r>
            <a:r>
              <a:rPr lang="ja-JP" altLang="en-US" dirty="0">
                <a:solidFill>
                  <a:srgbClr val="FF0000"/>
                </a:solidFill>
              </a:rPr>
              <a:t>赤</a:t>
            </a:r>
            <a:r>
              <a:rPr lang="ja-JP" altLang="en-US" dirty="0"/>
              <a:t>で対応した場合</a:t>
            </a:r>
            <a:endParaRPr lang="en-US" altLang="ja-JP" dirty="0"/>
          </a:p>
          <a:p>
            <a:r>
              <a:rPr lang="ja-JP" altLang="en-US" dirty="0"/>
              <a:t>先手は違う色</a:t>
            </a:r>
            <a:r>
              <a:rPr lang="en-US" altLang="ja-JP" dirty="0"/>
              <a:t>(</a:t>
            </a:r>
            <a:r>
              <a:rPr lang="ja-JP" altLang="en-US" dirty="0"/>
              <a:t>白</a:t>
            </a:r>
            <a:r>
              <a:rPr lang="en-US" altLang="ja-JP" dirty="0"/>
              <a:t>)</a:t>
            </a:r>
            <a:r>
              <a:rPr lang="ja-JP" altLang="en-US" dirty="0"/>
              <a:t>を選ぶため，</a:t>
            </a:r>
            <a:endParaRPr lang="en-US" altLang="ja-JP" dirty="0"/>
          </a:p>
          <a:p>
            <a:r>
              <a:rPr lang="ja-JP" altLang="en-US" dirty="0"/>
              <a:t>後手は黒で</a:t>
            </a:r>
            <a:r>
              <a:rPr lang="en-US" altLang="ja-JP" dirty="0"/>
              <a:t>FZ</a:t>
            </a:r>
            <a:r>
              <a:rPr lang="ja-JP" altLang="en-US" dirty="0"/>
              <a:t>に近づける．</a:t>
            </a:r>
            <a:endParaRPr lang="en-US" altLang="ja-JP" dirty="0"/>
          </a:p>
        </p:txBody>
      </p:sp>
    </p:spTree>
    <p:extLst>
      <p:ext uri="{BB962C8B-B14F-4D97-AF65-F5344CB8AC3E}">
        <p14:creationId xmlns:p14="http://schemas.microsoft.com/office/powerpoint/2010/main" val="3138797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1483546915"/>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solidFill>
                          <a:schemeClr val="tx1"/>
                        </a:solidFill>
                      </a:endParaRPr>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後手が</a:t>
            </a:r>
            <a:r>
              <a:rPr lang="ja-JP" altLang="en-US" dirty="0">
                <a:solidFill>
                  <a:srgbClr val="FF0000"/>
                </a:solidFill>
              </a:rPr>
              <a:t>赤</a:t>
            </a:r>
            <a:r>
              <a:rPr lang="ja-JP" altLang="en-US" dirty="0"/>
              <a:t>で対応した場合</a:t>
            </a:r>
            <a:endParaRPr lang="en-US" altLang="ja-JP" dirty="0"/>
          </a:p>
          <a:p>
            <a:r>
              <a:rPr lang="ja-JP" altLang="en-US" dirty="0"/>
              <a:t>先手は違う色</a:t>
            </a:r>
            <a:r>
              <a:rPr lang="en-US" altLang="ja-JP" dirty="0"/>
              <a:t>(</a:t>
            </a:r>
            <a:r>
              <a:rPr lang="ja-JP" altLang="en-US" dirty="0"/>
              <a:t>白</a:t>
            </a:r>
            <a:r>
              <a:rPr lang="en-US" altLang="ja-JP" dirty="0"/>
              <a:t>)</a:t>
            </a:r>
            <a:r>
              <a:rPr lang="ja-JP" altLang="en-US" dirty="0"/>
              <a:t>を選ぶため，</a:t>
            </a:r>
            <a:endParaRPr lang="en-US" altLang="ja-JP" dirty="0"/>
          </a:p>
          <a:p>
            <a:r>
              <a:rPr lang="ja-JP" altLang="en-US" dirty="0"/>
              <a:t>後手は黒で</a:t>
            </a:r>
            <a:r>
              <a:rPr lang="en-US" altLang="ja-JP" dirty="0"/>
              <a:t>FZ</a:t>
            </a:r>
            <a:r>
              <a:rPr lang="ja-JP" altLang="en-US" dirty="0"/>
              <a:t>に近づける．</a:t>
            </a:r>
            <a:endParaRPr lang="en-US" altLang="ja-JP" dirty="0"/>
          </a:p>
        </p:txBody>
      </p:sp>
    </p:spTree>
    <p:extLst>
      <p:ext uri="{BB962C8B-B14F-4D97-AF65-F5344CB8AC3E}">
        <p14:creationId xmlns:p14="http://schemas.microsoft.com/office/powerpoint/2010/main" val="1982133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464875560"/>
              </p:ext>
            </p:extLst>
          </p:nvPr>
        </p:nvGraphicFramePr>
        <p:xfrm>
          <a:off x="950760" y="2324745"/>
          <a:ext cx="7416000" cy="4417240"/>
        </p:xfrm>
        <a:graphic>
          <a:graphicData uri="http://schemas.openxmlformats.org/drawingml/2006/table">
            <a:tbl>
              <a:tblPr firstRow="1" bandRow="1">
                <a:tableStyleId>{5940675A-B579-460E-94D1-54222C63F5DA}</a:tableStyleId>
              </a:tblPr>
              <a:tblGrid>
                <a:gridCol w="324000">
                  <a:extLst>
                    <a:ext uri="{9D8B030D-6E8A-4147-A177-3AD203B41FA5}">
                      <a16:colId xmlns="" xmlns:a16="http://schemas.microsoft.com/office/drawing/2014/main" val="20000"/>
                    </a:ext>
                  </a:extLst>
                </a:gridCol>
                <a:gridCol w="324000">
                  <a:extLst>
                    <a:ext uri="{9D8B030D-6E8A-4147-A177-3AD203B41FA5}">
                      <a16:colId xmlns="" xmlns:a16="http://schemas.microsoft.com/office/drawing/2014/main" val="20001"/>
                    </a:ext>
                  </a:extLst>
                </a:gridCol>
                <a:gridCol w="324000">
                  <a:extLst>
                    <a:ext uri="{9D8B030D-6E8A-4147-A177-3AD203B41FA5}">
                      <a16:colId xmlns="" xmlns:a16="http://schemas.microsoft.com/office/drawing/2014/main" val="20002"/>
                    </a:ext>
                  </a:extLst>
                </a:gridCol>
                <a:gridCol w="324000">
                  <a:extLst>
                    <a:ext uri="{9D8B030D-6E8A-4147-A177-3AD203B41FA5}">
                      <a16:colId xmlns="" xmlns:a16="http://schemas.microsoft.com/office/drawing/2014/main" val="20003"/>
                    </a:ext>
                  </a:extLst>
                </a:gridCol>
                <a:gridCol w="324000">
                  <a:extLst>
                    <a:ext uri="{9D8B030D-6E8A-4147-A177-3AD203B41FA5}">
                      <a16:colId xmlns="" xmlns:a16="http://schemas.microsoft.com/office/drawing/2014/main" val="20004"/>
                    </a:ext>
                  </a:extLst>
                </a:gridCol>
                <a:gridCol w="324000">
                  <a:extLst>
                    <a:ext uri="{9D8B030D-6E8A-4147-A177-3AD203B41FA5}">
                      <a16:colId xmlns="" xmlns:a16="http://schemas.microsoft.com/office/drawing/2014/main" val="20005"/>
                    </a:ext>
                  </a:extLst>
                </a:gridCol>
                <a:gridCol w="1620000">
                  <a:extLst>
                    <a:ext uri="{9D8B030D-6E8A-4147-A177-3AD203B41FA5}">
                      <a16:colId xmlns="" xmlns:a16="http://schemas.microsoft.com/office/drawing/2014/main" val="20006"/>
                    </a:ext>
                  </a:extLst>
                </a:gridCol>
                <a:gridCol w="324000">
                  <a:extLst>
                    <a:ext uri="{9D8B030D-6E8A-4147-A177-3AD203B41FA5}">
                      <a16:colId xmlns="" xmlns:a16="http://schemas.microsoft.com/office/drawing/2014/main" val="20007"/>
                    </a:ext>
                  </a:extLst>
                </a:gridCol>
                <a:gridCol w="324000">
                  <a:extLst>
                    <a:ext uri="{9D8B030D-6E8A-4147-A177-3AD203B41FA5}">
                      <a16:colId xmlns="" xmlns:a16="http://schemas.microsoft.com/office/drawing/2014/main" val="20008"/>
                    </a:ext>
                  </a:extLst>
                </a:gridCol>
                <a:gridCol w="324000">
                  <a:extLst>
                    <a:ext uri="{9D8B030D-6E8A-4147-A177-3AD203B41FA5}">
                      <a16:colId xmlns="" xmlns:a16="http://schemas.microsoft.com/office/drawing/2014/main" val="20009"/>
                    </a:ext>
                  </a:extLst>
                </a:gridCol>
                <a:gridCol w="324000">
                  <a:extLst>
                    <a:ext uri="{9D8B030D-6E8A-4147-A177-3AD203B41FA5}">
                      <a16:colId xmlns="" xmlns:a16="http://schemas.microsoft.com/office/drawing/2014/main" val="20010"/>
                    </a:ext>
                  </a:extLst>
                </a:gridCol>
                <a:gridCol w="324000">
                  <a:extLst>
                    <a:ext uri="{9D8B030D-6E8A-4147-A177-3AD203B41FA5}">
                      <a16:colId xmlns="" xmlns:a16="http://schemas.microsoft.com/office/drawing/2014/main" val="20011"/>
                    </a:ext>
                  </a:extLst>
                </a:gridCol>
                <a:gridCol w="324000">
                  <a:extLst>
                    <a:ext uri="{9D8B030D-6E8A-4147-A177-3AD203B41FA5}">
                      <a16:colId xmlns="" xmlns:a16="http://schemas.microsoft.com/office/drawing/2014/main" val="20012"/>
                    </a:ext>
                  </a:extLst>
                </a:gridCol>
                <a:gridCol w="324000">
                  <a:extLst>
                    <a:ext uri="{9D8B030D-6E8A-4147-A177-3AD203B41FA5}">
                      <a16:colId xmlns="" xmlns:a16="http://schemas.microsoft.com/office/drawing/2014/main" val="20013"/>
                    </a:ext>
                  </a:extLst>
                </a:gridCol>
                <a:gridCol w="1584000">
                  <a:extLst>
                    <a:ext uri="{9D8B030D-6E8A-4147-A177-3AD203B41FA5}">
                      <a16:colId xmlns="" xmlns:a16="http://schemas.microsoft.com/office/drawing/2014/main" val="20014"/>
                    </a:ext>
                  </a:extLst>
                </a:gridCol>
              </a:tblGrid>
              <a:tr h="329585">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 xmlns:a16="http://schemas.microsoft.com/office/drawing/2014/main" val="1000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solidFill>
                          <a:schemeClr val="tx1"/>
                        </a:solidFill>
                      </a:endParaRPr>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7"/>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329585">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329585">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29676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2"/>
                  </a:ext>
                </a:extLst>
              </a:tr>
              <a:tr h="329585">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pSp>
        <p:nvGrpSpPr>
          <p:cNvPr id="7" name="グループ化 6">
            <a:extLst>
              <a:ext uri="{FF2B5EF4-FFF2-40B4-BE49-F238E27FC236}">
                <a16:creationId xmlns="" xmlns:a16="http://schemas.microsoft.com/office/drawing/2014/main" id="{C39E434A-486E-4B69-9C59-CA4ABFFBA27A}"/>
              </a:ext>
            </a:extLst>
          </p:cNvPr>
          <p:cNvGrpSpPr/>
          <p:nvPr/>
        </p:nvGrpSpPr>
        <p:grpSpPr>
          <a:xfrm>
            <a:off x="1277871" y="3580981"/>
            <a:ext cx="5508000" cy="324000"/>
            <a:chOff x="1562959" y="3041685"/>
            <a:chExt cx="5508000" cy="32400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2959" y="3041685"/>
              <a:ext cx="324000" cy="324000"/>
            </a:xfrm>
            <a:prstGeom prst="rect">
              <a:avLst/>
            </a:prstGeom>
          </p:spPr>
        </p:pic>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6959" y="3041685"/>
              <a:ext cx="324000" cy="324000"/>
            </a:xfrm>
            <a:prstGeom prst="rect">
              <a:avLst/>
            </a:prstGeom>
          </p:spPr>
        </p:pic>
        <p:pic>
          <p:nvPicPr>
            <p:cNvPr id="23" name="図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0959" y="3041685"/>
              <a:ext cx="324000" cy="324000"/>
            </a:xfrm>
            <a:prstGeom prst="rect">
              <a:avLst/>
            </a:prstGeom>
          </p:spPr>
        </p:pic>
        <p:pic>
          <p:nvPicPr>
            <p:cNvPr id="24" name="図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4959" y="3041685"/>
              <a:ext cx="324000" cy="324000"/>
            </a:xfrm>
            <a:prstGeom prst="rect">
              <a:avLst/>
            </a:prstGeom>
          </p:spPr>
        </p:pic>
        <p:pic>
          <p:nvPicPr>
            <p:cNvPr id="25" name="図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8959" y="3041685"/>
              <a:ext cx="324000" cy="324000"/>
            </a:xfrm>
            <a:prstGeom prst="rect">
              <a:avLst/>
            </a:prstGeom>
          </p:spPr>
        </p:pic>
        <p:pic>
          <p:nvPicPr>
            <p:cNvPr id="26" name="図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2959" y="3041685"/>
              <a:ext cx="324000" cy="324000"/>
            </a:xfrm>
            <a:prstGeom prst="rect">
              <a:avLst/>
            </a:prstGeom>
          </p:spPr>
        </p:pic>
        <p:pic>
          <p:nvPicPr>
            <p:cNvPr id="27" name="図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6959" y="3041685"/>
              <a:ext cx="324000" cy="324000"/>
            </a:xfrm>
            <a:prstGeom prst="rect">
              <a:avLst/>
            </a:prstGeom>
          </p:spPr>
        </p:pic>
        <p:pic>
          <p:nvPicPr>
            <p:cNvPr id="28" name="図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0959" y="3041685"/>
              <a:ext cx="324000" cy="324000"/>
            </a:xfrm>
            <a:prstGeom prst="rect">
              <a:avLst/>
            </a:prstGeom>
          </p:spPr>
        </p:pic>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4959" y="3041685"/>
              <a:ext cx="324000" cy="324000"/>
            </a:xfrm>
            <a:prstGeom prst="rect">
              <a:avLst/>
            </a:prstGeom>
          </p:spPr>
        </p:pic>
        <p:pic>
          <p:nvPicPr>
            <p:cNvPr id="30" name="図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8959" y="3041685"/>
              <a:ext cx="324000" cy="324000"/>
            </a:xfrm>
            <a:prstGeom prst="rect">
              <a:avLst/>
            </a:prstGeom>
          </p:spPr>
        </p:pic>
        <p:pic>
          <p:nvPicPr>
            <p:cNvPr id="31" name="図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959" y="3041685"/>
              <a:ext cx="324000" cy="324000"/>
            </a:xfrm>
            <a:prstGeom prst="rect">
              <a:avLst/>
            </a:prstGeom>
          </p:spPr>
        </p:pic>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6959" y="3041685"/>
              <a:ext cx="324000" cy="324000"/>
            </a:xfrm>
            <a:prstGeom prst="rect">
              <a:avLst/>
            </a:prstGeom>
          </p:spPr>
        </p:pic>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0959" y="3041685"/>
              <a:ext cx="324000" cy="324000"/>
            </a:xfrm>
            <a:prstGeom prst="rect">
              <a:avLst/>
            </a:prstGeom>
          </p:spPr>
        </p:pic>
        <p:pic>
          <p:nvPicPr>
            <p:cNvPr id="34" name="図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4959" y="3041685"/>
              <a:ext cx="324000" cy="324000"/>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8959" y="3041685"/>
              <a:ext cx="324000" cy="324000"/>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2959" y="3041685"/>
              <a:ext cx="324000" cy="324000"/>
            </a:xfrm>
            <a:prstGeom prst="rect">
              <a:avLst/>
            </a:prstGeom>
          </p:spPr>
        </p:pic>
        <p:pic>
          <p:nvPicPr>
            <p:cNvPr id="37" name="図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959" y="3041685"/>
              <a:ext cx="324000" cy="324000"/>
            </a:xfrm>
            <a:prstGeom prst="rect">
              <a:avLst/>
            </a:prstGeom>
          </p:spPr>
        </p:pic>
      </p:grpSp>
      <p:grpSp>
        <p:nvGrpSpPr>
          <p:cNvPr id="6" name="グループ化 5">
            <a:extLst>
              <a:ext uri="{FF2B5EF4-FFF2-40B4-BE49-F238E27FC236}">
                <a16:creationId xmlns="" xmlns:a16="http://schemas.microsoft.com/office/drawing/2014/main" id="{23B6BFDA-4EE8-4428-8191-BBB8E8676ABF}"/>
              </a:ext>
            </a:extLst>
          </p:cNvPr>
          <p:cNvGrpSpPr/>
          <p:nvPr/>
        </p:nvGrpSpPr>
        <p:grpSpPr>
          <a:xfrm>
            <a:off x="1279609" y="5161483"/>
            <a:ext cx="5508000" cy="324000"/>
            <a:chOff x="1564697" y="4622187"/>
            <a:chExt cx="5508000" cy="324000"/>
          </a:xfrm>
        </p:grpSpPr>
        <p:pic>
          <p:nvPicPr>
            <p:cNvPr id="40" name="図 3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4697" y="4622187"/>
              <a:ext cx="324000" cy="324000"/>
            </a:xfrm>
            <a:prstGeom prst="rect">
              <a:avLst/>
            </a:prstGeom>
          </p:spPr>
        </p:pic>
        <p:pic>
          <p:nvPicPr>
            <p:cNvPr id="41" name="図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8697" y="4622187"/>
              <a:ext cx="324000" cy="324000"/>
            </a:xfrm>
            <a:prstGeom prst="rect">
              <a:avLst/>
            </a:prstGeom>
          </p:spPr>
        </p:pic>
        <p:pic>
          <p:nvPicPr>
            <p:cNvPr id="42" name="図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697" y="4622187"/>
              <a:ext cx="324000" cy="324000"/>
            </a:xfrm>
            <a:prstGeom prst="rect">
              <a:avLst/>
            </a:prstGeom>
          </p:spPr>
        </p:pic>
        <p:pic>
          <p:nvPicPr>
            <p:cNvPr id="43" name="図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697" y="4622187"/>
              <a:ext cx="324000" cy="324000"/>
            </a:xfrm>
            <a:prstGeom prst="rect">
              <a:avLst/>
            </a:prstGeom>
          </p:spPr>
        </p:pic>
        <p:pic>
          <p:nvPicPr>
            <p:cNvPr id="44" name="図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0697" y="4622187"/>
              <a:ext cx="324000" cy="324000"/>
            </a:xfrm>
            <a:prstGeom prst="rect">
              <a:avLst/>
            </a:prstGeom>
          </p:spPr>
        </p:pic>
        <p:pic>
          <p:nvPicPr>
            <p:cNvPr id="45" name="図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4697" y="4622187"/>
              <a:ext cx="324000" cy="324000"/>
            </a:xfrm>
            <a:prstGeom prst="rect">
              <a:avLst/>
            </a:prstGeom>
          </p:spPr>
        </p:pic>
        <p:pic>
          <p:nvPicPr>
            <p:cNvPr id="46" name="図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8697" y="4622187"/>
              <a:ext cx="324000" cy="324000"/>
            </a:xfrm>
            <a:prstGeom prst="rect">
              <a:avLst/>
            </a:prstGeom>
          </p:spPr>
        </p:pic>
        <p:pic>
          <p:nvPicPr>
            <p:cNvPr id="47" name="図 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2697" y="4622187"/>
              <a:ext cx="324000" cy="324000"/>
            </a:xfrm>
            <a:prstGeom prst="rect">
              <a:avLst/>
            </a:prstGeom>
          </p:spPr>
        </p:pic>
        <p:pic>
          <p:nvPicPr>
            <p:cNvPr id="48" name="図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97" y="4622187"/>
              <a:ext cx="324000" cy="324000"/>
            </a:xfrm>
            <a:prstGeom prst="rect">
              <a:avLst/>
            </a:prstGeom>
          </p:spPr>
        </p:pic>
        <p:pic>
          <p:nvPicPr>
            <p:cNvPr id="49" name="図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0697" y="4622187"/>
              <a:ext cx="324000" cy="324000"/>
            </a:xfrm>
            <a:prstGeom prst="rect">
              <a:avLst/>
            </a:prstGeom>
          </p:spPr>
        </p:pic>
        <p:pic>
          <p:nvPicPr>
            <p:cNvPr id="50" name="図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697" y="4622187"/>
              <a:ext cx="324000" cy="324000"/>
            </a:xfrm>
            <a:prstGeom prst="rect">
              <a:avLst/>
            </a:prstGeom>
          </p:spPr>
        </p:pic>
        <p:pic>
          <p:nvPicPr>
            <p:cNvPr id="51" name="図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8697" y="4622187"/>
              <a:ext cx="324000" cy="324000"/>
            </a:xfrm>
            <a:prstGeom prst="rect">
              <a:avLst/>
            </a:prstGeom>
          </p:spPr>
        </p:pic>
        <p:pic>
          <p:nvPicPr>
            <p:cNvPr id="52" name="図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2697" y="4622187"/>
              <a:ext cx="324000" cy="324000"/>
            </a:xfrm>
            <a:prstGeom prst="rect">
              <a:avLst/>
            </a:prstGeom>
          </p:spPr>
        </p:pic>
        <p:pic>
          <p:nvPicPr>
            <p:cNvPr id="53" name="図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6697" y="4622187"/>
              <a:ext cx="324000" cy="324000"/>
            </a:xfrm>
            <a:prstGeom prst="rect">
              <a:avLst/>
            </a:prstGeom>
          </p:spPr>
        </p:pic>
        <p:pic>
          <p:nvPicPr>
            <p:cNvPr id="54" name="図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00697" y="4622187"/>
              <a:ext cx="324000" cy="324000"/>
            </a:xfrm>
            <a:prstGeom prst="rect">
              <a:avLst/>
            </a:prstGeom>
          </p:spPr>
        </p:pic>
        <p:pic>
          <p:nvPicPr>
            <p:cNvPr id="55" name="図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4697" y="4622187"/>
              <a:ext cx="324000" cy="324000"/>
            </a:xfrm>
            <a:prstGeom prst="rect">
              <a:avLst/>
            </a:prstGeom>
          </p:spPr>
        </p:pic>
        <p:pic>
          <p:nvPicPr>
            <p:cNvPr id="56" name="図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8697" y="4622187"/>
              <a:ext cx="324000" cy="324000"/>
            </a:xfrm>
            <a:prstGeom prst="rect">
              <a:avLst/>
            </a:prstGeom>
          </p:spPr>
        </p:pic>
      </p:gr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先手が</a:t>
            </a:r>
            <a:r>
              <a:rPr lang="ja-JP" altLang="en-US" dirty="0">
                <a:solidFill>
                  <a:srgbClr val="FF0000"/>
                </a:solidFill>
              </a:rPr>
              <a:t>赤を選んでいた場合</a:t>
            </a:r>
            <a:endParaRPr lang="en-US" altLang="ja-JP" dirty="0">
              <a:solidFill>
                <a:srgbClr val="FF0000"/>
              </a:solidFill>
            </a:endParaRPr>
          </a:p>
          <a:p>
            <a:endParaRPr lang="en-US" altLang="ja-JP" dirty="0"/>
          </a:p>
        </p:txBody>
      </p:sp>
    </p:spTree>
    <p:extLst>
      <p:ext uri="{BB962C8B-B14F-4D97-AF65-F5344CB8AC3E}">
        <p14:creationId xmlns:p14="http://schemas.microsoft.com/office/powerpoint/2010/main" val="3687962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 name="表 601"/>
          <p:cNvGraphicFramePr>
            <a:graphicFrameLocks noGrp="1"/>
          </p:cNvGraphicFramePr>
          <p:nvPr>
            <p:extLst>
              <p:ext uri="{D42A27DB-BD31-4B8C-83A1-F6EECF244321}">
                <p14:modId xmlns:p14="http://schemas.microsoft.com/office/powerpoint/2010/main" val="3529453781"/>
              </p:ext>
            </p:extLst>
          </p:nvPr>
        </p:nvGraphicFramePr>
        <p:xfrm>
          <a:off x="4702864" y="3130725"/>
          <a:ext cx="4319999" cy="3240000"/>
        </p:xfrm>
        <a:graphic>
          <a:graphicData uri="http://schemas.openxmlformats.org/drawingml/2006/table">
            <a:tbl>
              <a:tblPr firstRow="1" bandRow="1">
                <a:tableStyleId>{5940675A-B579-460E-94D1-54222C63F5DA}</a:tableStyleId>
              </a:tblPr>
              <a:tblGrid>
                <a:gridCol w="188740">
                  <a:extLst>
                    <a:ext uri="{9D8B030D-6E8A-4147-A177-3AD203B41FA5}">
                      <a16:colId xmlns="" xmlns:a16="http://schemas.microsoft.com/office/drawing/2014/main" val="20000"/>
                    </a:ext>
                  </a:extLst>
                </a:gridCol>
                <a:gridCol w="188740">
                  <a:extLst>
                    <a:ext uri="{9D8B030D-6E8A-4147-A177-3AD203B41FA5}">
                      <a16:colId xmlns="" xmlns:a16="http://schemas.microsoft.com/office/drawing/2014/main" val="20001"/>
                    </a:ext>
                  </a:extLst>
                </a:gridCol>
                <a:gridCol w="188740">
                  <a:extLst>
                    <a:ext uri="{9D8B030D-6E8A-4147-A177-3AD203B41FA5}">
                      <a16:colId xmlns="" xmlns:a16="http://schemas.microsoft.com/office/drawing/2014/main" val="20002"/>
                    </a:ext>
                  </a:extLst>
                </a:gridCol>
                <a:gridCol w="188740">
                  <a:extLst>
                    <a:ext uri="{9D8B030D-6E8A-4147-A177-3AD203B41FA5}">
                      <a16:colId xmlns="" xmlns:a16="http://schemas.microsoft.com/office/drawing/2014/main" val="20003"/>
                    </a:ext>
                  </a:extLst>
                </a:gridCol>
                <a:gridCol w="188740">
                  <a:extLst>
                    <a:ext uri="{9D8B030D-6E8A-4147-A177-3AD203B41FA5}">
                      <a16:colId xmlns="" xmlns:a16="http://schemas.microsoft.com/office/drawing/2014/main" val="20004"/>
                    </a:ext>
                  </a:extLst>
                </a:gridCol>
                <a:gridCol w="188740">
                  <a:extLst>
                    <a:ext uri="{9D8B030D-6E8A-4147-A177-3AD203B41FA5}">
                      <a16:colId xmlns="" xmlns:a16="http://schemas.microsoft.com/office/drawing/2014/main" val="20005"/>
                    </a:ext>
                  </a:extLst>
                </a:gridCol>
                <a:gridCol w="943676">
                  <a:extLst>
                    <a:ext uri="{9D8B030D-6E8A-4147-A177-3AD203B41FA5}">
                      <a16:colId xmlns="" xmlns:a16="http://schemas.microsoft.com/office/drawing/2014/main" val="20006"/>
                    </a:ext>
                  </a:extLst>
                </a:gridCol>
                <a:gridCol w="188740">
                  <a:extLst>
                    <a:ext uri="{9D8B030D-6E8A-4147-A177-3AD203B41FA5}">
                      <a16:colId xmlns="" xmlns:a16="http://schemas.microsoft.com/office/drawing/2014/main" val="20007"/>
                    </a:ext>
                  </a:extLst>
                </a:gridCol>
                <a:gridCol w="188740">
                  <a:extLst>
                    <a:ext uri="{9D8B030D-6E8A-4147-A177-3AD203B41FA5}">
                      <a16:colId xmlns="" xmlns:a16="http://schemas.microsoft.com/office/drawing/2014/main" val="20008"/>
                    </a:ext>
                  </a:extLst>
                </a:gridCol>
                <a:gridCol w="188740">
                  <a:extLst>
                    <a:ext uri="{9D8B030D-6E8A-4147-A177-3AD203B41FA5}">
                      <a16:colId xmlns="" xmlns:a16="http://schemas.microsoft.com/office/drawing/2014/main" val="20009"/>
                    </a:ext>
                  </a:extLst>
                </a:gridCol>
                <a:gridCol w="188740">
                  <a:extLst>
                    <a:ext uri="{9D8B030D-6E8A-4147-A177-3AD203B41FA5}">
                      <a16:colId xmlns="" xmlns:a16="http://schemas.microsoft.com/office/drawing/2014/main" val="20010"/>
                    </a:ext>
                  </a:extLst>
                </a:gridCol>
                <a:gridCol w="188740">
                  <a:extLst>
                    <a:ext uri="{9D8B030D-6E8A-4147-A177-3AD203B41FA5}">
                      <a16:colId xmlns="" xmlns:a16="http://schemas.microsoft.com/office/drawing/2014/main" val="20011"/>
                    </a:ext>
                  </a:extLst>
                </a:gridCol>
                <a:gridCol w="188740">
                  <a:extLst>
                    <a:ext uri="{9D8B030D-6E8A-4147-A177-3AD203B41FA5}">
                      <a16:colId xmlns="" xmlns:a16="http://schemas.microsoft.com/office/drawing/2014/main" val="20012"/>
                    </a:ext>
                  </a:extLst>
                </a:gridCol>
                <a:gridCol w="188740">
                  <a:extLst>
                    <a:ext uri="{9D8B030D-6E8A-4147-A177-3AD203B41FA5}">
                      <a16:colId xmlns="" xmlns:a16="http://schemas.microsoft.com/office/drawing/2014/main" val="20013"/>
                    </a:ext>
                  </a:extLst>
                </a:gridCol>
                <a:gridCol w="922703">
                  <a:extLst>
                    <a:ext uri="{9D8B030D-6E8A-4147-A177-3AD203B41FA5}">
                      <a16:colId xmlns="" xmlns:a16="http://schemas.microsoft.com/office/drawing/2014/main" val="20014"/>
                    </a:ext>
                  </a:extLst>
                </a:gridCol>
              </a:tblGrid>
              <a:tr h="294546">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 xmlns:a16="http://schemas.microsoft.com/office/drawing/2014/main" val="10000"/>
                  </a:ext>
                </a:extLst>
              </a:tr>
              <a:tr h="11324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18130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2"/>
                  </a:ext>
                </a:extLst>
              </a:tr>
              <a:tr h="2945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solidFill>
                          <a:schemeClr val="tx1"/>
                        </a:solidFill>
                      </a:endParaRPr>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294546">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294546">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11324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18130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7"/>
                  </a:ext>
                </a:extLst>
              </a:tr>
              <a:tr h="2945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294546">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294546">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11324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181302">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2"/>
                  </a:ext>
                </a:extLst>
              </a:tr>
              <a:tr h="2945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
        <p:nvSpPr>
          <p:cNvPr id="2" name="タイトル 1"/>
          <p:cNvSpPr>
            <a:spLocks noGrp="1"/>
          </p:cNvSpPr>
          <p:nvPr>
            <p:ph type="title"/>
          </p:nvPr>
        </p:nvSpPr>
        <p:spPr/>
        <p:txBody>
          <a:bodyPr/>
          <a:lstStyle/>
          <a:p>
            <a:r>
              <a:rPr lang="ja-JP" altLang="en-US" dirty="0"/>
              <a:t>対戦の流れ</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8" name="コンテンツ プレースホルダー 7">
            <a:extLst>
              <a:ext uri="{FF2B5EF4-FFF2-40B4-BE49-F238E27FC236}">
                <a16:creationId xmlns="" xmlns:a16="http://schemas.microsoft.com/office/drawing/2014/main" id="{7B3C1B96-61B4-4AB5-83E7-BA23761A8AD1}"/>
              </a:ext>
            </a:extLst>
          </p:cNvPr>
          <p:cNvSpPr>
            <a:spLocks noGrp="1"/>
          </p:cNvSpPr>
          <p:nvPr>
            <p:ph idx="1"/>
          </p:nvPr>
        </p:nvSpPr>
        <p:spPr>
          <a:xfrm>
            <a:off x="822959" y="758815"/>
            <a:ext cx="7543801" cy="1487996"/>
          </a:xfrm>
        </p:spPr>
        <p:txBody>
          <a:bodyPr/>
          <a:lstStyle/>
          <a:p>
            <a:r>
              <a:rPr lang="ja-JP" altLang="en-US" dirty="0"/>
              <a:t>先手が</a:t>
            </a:r>
            <a:r>
              <a:rPr lang="ja-JP" altLang="en-US" dirty="0">
                <a:solidFill>
                  <a:srgbClr val="FF0000"/>
                </a:solidFill>
              </a:rPr>
              <a:t>赤を選んでいた場合</a:t>
            </a:r>
            <a:endParaRPr lang="en-US" altLang="ja-JP" dirty="0">
              <a:solidFill>
                <a:srgbClr val="FF0000"/>
              </a:solidFill>
            </a:endParaRPr>
          </a:p>
          <a:p>
            <a:r>
              <a:rPr lang="ja-JP" altLang="en-US" dirty="0" smtClean="0"/>
              <a:t>後手の領地は同じだけ</a:t>
            </a:r>
            <a:r>
              <a:rPr lang="en-US" altLang="ja-JP" dirty="0" smtClean="0"/>
              <a:t>FZ</a:t>
            </a:r>
            <a:r>
              <a:rPr lang="ja-JP" altLang="en-US" dirty="0" smtClean="0"/>
              <a:t>に近づいているのに対し，</a:t>
            </a:r>
            <a:endParaRPr lang="en-US" altLang="ja-JP" dirty="0" smtClean="0"/>
          </a:p>
          <a:p>
            <a:r>
              <a:rPr lang="ja-JP" altLang="en-US" dirty="0" smtClean="0"/>
              <a:t>先手の領地は</a:t>
            </a:r>
            <a:r>
              <a:rPr lang="ja-JP" altLang="en-US" dirty="0">
                <a:solidFill>
                  <a:srgbClr val="FF0000"/>
                </a:solidFill>
              </a:rPr>
              <a:t>赤を選んで</a:t>
            </a:r>
            <a:r>
              <a:rPr lang="ja-JP" altLang="en-US" dirty="0" smtClean="0">
                <a:solidFill>
                  <a:srgbClr val="FF0000"/>
                </a:solidFill>
              </a:rPr>
              <a:t>いた場合</a:t>
            </a:r>
            <a:r>
              <a:rPr lang="ja-JP" altLang="en-US" dirty="0" smtClean="0"/>
              <a:t>の方が</a:t>
            </a:r>
            <a:endParaRPr lang="en-US" altLang="ja-JP" dirty="0" smtClean="0"/>
          </a:p>
          <a:p>
            <a:r>
              <a:rPr lang="ja-JP" altLang="en-US" dirty="0" smtClean="0"/>
              <a:t>広がっている．</a:t>
            </a:r>
            <a:endParaRPr lang="en-US" altLang="ja-JP" dirty="0"/>
          </a:p>
        </p:txBody>
      </p:sp>
      <p:graphicFrame>
        <p:nvGraphicFramePr>
          <p:cNvPr id="58" name="表 57">
            <a:extLst>
              <a:ext uri="{FF2B5EF4-FFF2-40B4-BE49-F238E27FC236}">
                <a16:creationId xmlns="" xmlns:a16="http://schemas.microsoft.com/office/drawing/2014/main" id="{75FFC2DE-B65E-4745-A22C-B9BDAD11C404}"/>
              </a:ext>
            </a:extLst>
          </p:cNvPr>
          <p:cNvGraphicFramePr>
            <a:graphicFrameLocks noGrp="1"/>
          </p:cNvGraphicFramePr>
          <p:nvPr>
            <p:extLst>
              <p:ext uri="{D42A27DB-BD31-4B8C-83A1-F6EECF244321}">
                <p14:modId xmlns:p14="http://schemas.microsoft.com/office/powerpoint/2010/main" val="252756749"/>
              </p:ext>
            </p:extLst>
          </p:nvPr>
        </p:nvGraphicFramePr>
        <p:xfrm>
          <a:off x="121137" y="3130725"/>
          <a:ext cx="4320001" cy="3240002"/>
        </p:xfrm>
        <a:graphic>
          <a:graphicData uri="http://schemas.openxmlformats.org/drawingml/2006/table">
            <a:tbl>
              <a:tblPr firstRow="1" bandRow="1">
                <a:tableStyleId>{5940675A-B579-460E-94D1-54222C63F5DA}</a:tableStyleId>
              </a:tblPr>
              <a:tblGrid>
                <a:gridCol w="188738">
                  <a:extLst>
                    <a:ext uri="{9D8B030D-6E8A-4147-A177-3AD203B41FA5}">
                      <a16:colId xmlns="" xmlns:a16="http://schemas.microsoft.com/office/drawing/2014/main" val="20000"/>
                    </a:ext>
                  </a:extLst>
                </a:gridCol>
                <a:gridCol w="188738">
                  <a:extLst>
                    <a:ext uri="{9D8B030D-6E8A-4147-A177-3AD203B41FA5}">
                      <a16:colId xmlns="" xmlns:a16="http://schemas.microsoft.com/office/drawing/2014/main" val="20001"/>
                    </a:ext>
                  </a:extLst>
                </a:gridCol>
                <a:gridCol w="188738">
                  <a:extLst>
                    <a:ext uri="{9D8B030D-6E8A-4147-A177-3AD203B41FA5}">
                      <a16:colId xmlns="" xmlns:a16="http://schemas.microsoft.com/office/drawing/2014/main" val="20002"/>
                    </a:ext>
                  </a:extLst>
                </a:gridCol>
                <a:gridCol w="188738">
                  <a:extLst>
                    <a:ext uri="{9D8B030D-6E8A-4147-A177-3AD203B41FA5}">
                      <a16:colId xmlns="" xmlns:a16="http://schemas.microsoft.com/office/drawing/2014/main" val="20003"/>
                    </a:ext>
                  </a:extLst>
                </a:gridCol>
                <a:gridCol w="188738">
                  <a:extLst>
                    <a:ext uri="{9D8B030D-6E8A-4147-A177-3AD203B41FA5}">
                      <a16:colId xmlns="" xmlns:a16="http://schemas.microsoft.com/office/drawing/2014/main" val="20004"/>
                    </a:ext>
                  </a:extLst>
                </a:gridCol>
                <a:gridCol w="188738">
                  <a:extLst>
                    <a:ext uri="{9D8B030D-6E8A-4147-A177-3AD203B41FA5}">
                      <a16:colId xmlns="" xmlns:a16="http://schemas.microsoft.com/office/drawing/2014/main" val="20005"/>
                    </a:ext>
                  </a:extLst>
                </a:gridCol>
                <a:gridCol w="943689">
                  <a:extLst>
                    <a:ext uri="{9D8B030D-6E8A-4147-A177-3AD203B41FA5}">
                      <a16:colId xmlns="" xmlns:a16="http://schemas.microsoft.com/office/drawing/2014/main" val="20006"/>
                    </a:ext>
                  </a:extLst>
                </a:gridCol>
                <a:gridCol w="188738">
                  <a:extLst>
                    <a:ext uri="{9D8B030D-6E8A-4147-A177-3AD203B41FA5}">
                      <a16:colId xmlns="" xmlns:a16="http://schemas.microsoft.com/office/drawing/2014/main" val="20007"/>
                    </a:ext>
                  </a:extLst>
                </a:gridCol>
                <a:gridCol w="188738">
                  <a:extLst>
                    <a:ext uri="{9D8B030D-6E8A-4147-A177-3AD203B41FA5}">
                      <a16:colId xmlns="" xmlns:a16="http://schemas.microsoft.com/office/drawing/2014/main" val="20008"/>
                    </a:ext>
                  </a:extLst>
                </a:gridCol>
                <a:gridCol w="188738">
                  <a:extLst>
                    <a:ext uri="{9D8B030D-6E8A-4147-A177-3AD203B41FA5}">
                      <a16:colId xmlns="" xmlns:a16="http://schemas.microsoft.com/office/drawing/2014/main" val="20009"/>
                    </a:ext>
                  </a:extLst>
                </a:gridCol>
                <a:gridCol w="188738">
                  <a:extLst>
                    <a:ext uri="{9D8B030D-6E8A-4147-A177-3AD203B41FA5}">
                      <a16:colId xmlns="" xmlns:a16="http://schemas.microsoft.com/office/drawing/2014/main" val="20010"/>
                    </a:ext>
                  </a:extLst>
                </a:gridCol>
                <a:gridCol w="188738">
                  <a:extLst>
                    <a:ext uri="{9D8B030D-6E8A-4147-A177-3AD203B41FA5}">
                      <a16:colId xmlns="" xmlns:a16="http://schemas.microsoft.com/office/drawing/2014/main" val="20011"/>
                    </a:ext>
                  </a:extLst>
                </a:gridCol>
                <a:gridCol w="188738">
                  <a:extLst>
                    <a:ext uri="{9D8B030D-6E8A-4147-A177-3AD203B41FA5}">
                      <a16:colId xmlns="" xmlns:a16="http://schemas.microsoft.com/office/drawing/2014/main" val="20012"/>
                    </a:ext>
                  </a:extLst>
                </a:gridCol>
                <a:gridCol w="188738">
                  <a:extLst>
                    <a:ext uri="{9D8B030D-6E8A-4147-A177-3AD203B41FA5}">
                      <a16:colId xmlns="" xmlns:a16="http://schemas.microsoft.com/office/drawing/2014/main" val="20013"/>
                    </a:ext>
                  </a:extLst>
                </a:gridCol>
                <a:gridCol w="922718">
                  <a:extLst>
                    <a:ext uri="{9D8B030D-6E8A-4147-A177-3AD203B41FA5}">
                      <a16:colId xmlns="" xmlns:a16="http://schemas.microsoft.com/office/drawing/2014/main" val="20014"/>
                    </a:ext>
                  </a:extLst>
                </a:gridCol>
              </a:tblGrid>
              <a:tr h="290746">
                <a:tc rowSpan="1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rowSpan="14">
                  <a:txBody>
                    <a:bodyPr/>
                    <a:lstStyle/>
                    <a:p>
                      <a:endParaRPr kumimoji="1" lang="ja-JP" altLang="en-US" sz="1400" dirty="0"/>
                    </a:p>
                  </a:txBody>
                  <a:tcPr marL="68580" marR="68580" marT="34290" marB="34290">
                    <a:solidFill>
                      <a:schemeClr val="tx1"/>
                    </a:solidFill>
                  </a:tcPr>
                </a:tc>
                <a:extLst>
                  <a:ext uri="{0D108BD9-81ED-4DB2-BD59-A6C34878D82A}">
                    <a16:rowId xmlns="" xmlns:a16="http://schemas.microsoft.com/office/drawing/2014/main" val="10000"/>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1"/>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2"/>
                  </a:ext>
                </a:extLst>
              </a:tr>
              <a:tr h="2907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solidFill>
                          <a:schemeClr val="tx1"/>
                        </a:solidFill>
                      </a:endParaRPr>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3"/>
                  </a:ext>
                </a:extLst>
              </a:tr>
              <a:tr h="290746">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4"/>
                  </a:ext>
                </a:extLst>
              </a:tr>
              <a:tr h="290746">
                <a:tc vMerge="1">
                  <a:txBody>
                    <a:bodyPr/>
                    <a:lstStyle/>
                    <a:p>
                      <a:endParaRPr kumimoji="1" lang="ja-JP" altLang="en-US" dirty="0"/>
                    </a:p>
                  </a:txBody>
                  <a:tcPr/>
                </a:tc>
                <a:tc rowSpan="4">
                  <a:txBody>
                    <a:bodyPr/>
                    <a:lstStyle/>
                    <a:p>
                      <a:endParaRPr kumimoji="1" lang="ja-JP" altLang="en-US" sz="1400" dirty="0"/>
                    </a:p>
                  </a:txBody>
                  <a:tcPr marL="68580" marR="68580" marT="34290" marB="34290">
                    <a:solidFill>
                      <a:schemeClr val="bg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5"/>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6"/>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07"/>
                  </a:ext>
                </a:extLst>
              </a:tr>
              <a:tr h="2907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8"/>
                  </a:ext>
                </a:extLst>
              </a:tr>
              <a:tr h="290746">
                <a:tc vMerge="1">
                  <a:txBody>
                    <a:bodyPr/>
                    <a:lstStyle/>
                    <a:p>
                      <a:endParaRPr kumimoji="1" lang="ja-JP" altLang="en-US" dirty="0"/>
                    </a:p>
                  </a:txBody>
                  <a:tcPr/>
                </a:tc>
                <a:tc gridSpan="13">
                  <a:txBody>
                    <a:bodyPr/>
                    <a:lstStyle/>
                    <a:p>
                      <a:endParaRPr kumimoji="1" lang="ja-JP" altLang="en-US" sz="1400" dirty="0"/>
                    </a:p>
                  </a:txBody>
                  <a:tcPr marL="68580" marR="68580" marT="34290" marB="34290">
                    <a:pattFill prst="wdUpDiag">
                      <a:fgClr>
                        <a:schemeClr val="tx1"/>
                      </a:fgClr>
                      <a:bgClr>
                        <a:schemeClr val="bg1"/>
                      </a:bgClr>
                    </a:patt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09"/>
                  </a:ext>
                </a:extLst>
              </a:tr>
              <a:tr h="290746">
                <a:tc vMerge="1">
                  <a:txBody>
                    <a:bodyPr/>
                    <a:lstStyle/>
                    <a:p>
                      <a:endParaRPr kumimoji="1" lang="ja-JP" altLang="en-US" dirty="0"/>
                    </a:p>
                  </a:txBody>
                  <a:tcPr/>
                </a:tc>
                <a:tc rowSpan="4">
                  <a:txBody>
                    <a:bodyPr/>
                    <a:lstStyle/>
                    <a:p>
                      <a:endParaRPr kumimoji="1" lang="ja-JP" altLang="en-US" sz="1400" dirty="0"/>
                    </a:p>
                  </a:txBody>
                  <a:tcPr marL="68580" marR="68580" marT="34290" marB="34290"/>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rgbClr val="FF0000"/>
                    </a:solidFill>
                  </a:tcPr>
                </a:tc>
                <a:tc rowSpan="4">
                  <a:txBody>
                    <a:bodyPr/>
                    <a:lstStyle/>
                    <a:p>
                      <a:endParaRPr kumimoji="1" lang="ja-JP" altLang="en-US" sz="1400" dirty="0"/>
                    </a:p>
                  </a:txBody>
                  <a:tcPr marL="68580" marR="68580" marT="34290" marB="34290">
                    <a:solidFill>
                      <a:schemeClr val="tx1"/>
                    </a:solidFill>
                  </a:tcPr>
                </a:tc>
                <a:tc rowSpan="4">
                  <a:txBody>
                    <a:bodyPr/>
                    <a:lstStyle/>
                    <a:p>
                      <a:endParaRPr kumimoji="1" lang="ja-JP" altLang="en-US" sz="1400" dirty="0"/>
                    </a:p>
                  </a:txBody>
                  <a:tcPr marL="68580" marR="68580" marT="34290" marB="34290">
                    <a:solidFill>
                      <a:schemeClr val="accent5"/>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tc>
                <a:tc>
                  <a:txBody>
                    <a:bodyPr/>
                    <a:lstStyle/>
                    <a:p>
                      <a:endParaRPr kumimoji="1" lang="ja-JP" altLang="en-US" sz="1400" dirty="0"/>
                    </a:p>
                  </a:txBody>
                  <a:tcPr marL="68580" marR="68580" marT="34290" marB="34290">
                    <a:solidFill>
                      <a:srgbClr val="FF0000"/>
                    </a:solidFill>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0"/>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accent5"/>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1"/>
                  </a:ext>
                </a:extLst>
              </a:tr>
              <a:tr h="152339">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rowSpan="2">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extLst>
                  <a:ext uri="{0D108BD9-81ED-4DB2-BD59-A6C34878D82A}">
                    <a16:rowId xmlns="" xmlns:a16="http://schemas.microsoft.com/office/drawing/2014/main" val="10012"/>
                  </a:ext>
                </a:extLst>
              </a:tr>
              <a:tr h="290746">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rgbClr val="FF0000"/>
                    </a:solidFill>
                  </a:tcPr>
                </a:tc>
                <a:tc vMerge="1">
                  <a:txBody>
                    <a:bodyPr/>
                    <a:lstStyle/>
                    <a:p>
                      <a:endParaRPr kumimoji="1" lang="ja-JP" altLang="en-US" dirty="0"/>
                    </a:p>
                  </a:txBody>
                  <a:tcPr/>
                </a:tc>
                <a:tc>
                  <a:txBody>
                    <a:bodyPr/>
                    <a:lstStyle/>
                    <a:p>
                      <a:endParaRPr kumimoji="1" lang="ja-JP" altLang="en-US" sz="1400" dirty="0"/>
                    </a:p>
                  </a:txBody>
                  <a:tcPr marL="68580" marR="68580" marT="34290" marB="34290">
                    <a:solidFill>
                      <a:schemeClr val="tx1"/>
                    </a:solidFill>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2914563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今回</a:t>
            </a:r>
            <a:r>
              <a:rPr kumimoji="1" lang="ja-JP" altLang="en-US" dirty="0"/>
              <a:t>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nvPr>
            </p:nvGraphicFramePr>
            <p:xfrm>
              <a:off x="708308" y="893117"/>
              <a:ext cx="7727384" cy="280911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800" b="1" dirty="0">
                              <a:solidFill>
                                <a:schemeClr val="tx1"/>
                              </a:solidFill>
                            </a:rPr>
                            <a:t>4</a:t>
                          </a:r>
                          <a:r>
                            <a:rPr kumimoji="1" lang="ja-JP" altLang="en-US" sz="2800" b="1"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p:graphicFrame>
            <p:nvGraphicFramePr>
              <p:cNvPr id="5" name="コンテンツ プレースホルダー 4">
                <a:extLst>
                  <a:ext uri="{FF2B5EF4-FFF2-40B4-BE49-F238E27FC236}">
                    <a16:creationId xmlns="" xmlns:a16="http://schemas.microsoft.com/office/drawing/2014/main" xmlns:a14="http://schemas.microsoft.com/office/drawing/2010/main" id="{1C69B798-EB63-4861-A7FD-6D2A9E4B3BBB}"/>
                  </a:ext>
                </a:extLst>
              </p:cNvPr>
              <p:cNvGraphicFramePr>
                <a:graphicFrameLocks/>
              </p:cNvGraphicFramePr>
              <p:nvPr>
                <p:extLst/>
              </p:nvPr>
            </p:nvGraphicFramePr>
            <p:xfrm>
              <a:off x="708308" y="893117"/>
              <a:ext cx="7727384" cy="280911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xmlns:a14="http://schemas.microsoft.com/office/drawing/2010/main" val="20000"/>
                        </a:ext>
                      </a:extLst>
                    </a:gridCol>
                    <a:gridCol w="1597344">
                      <a:extLst>
                        <a:ext uri="{9D8B030D-6E8A-4147-A177-3AD203B41FA5}">
                          <a16:colId xmlns="" xmlns:a16="http://schemas.microsoft.com/office/drawing/2014/main" xmlns:a14="http://schemas.microsoft.com/office/drawing/2010/main" val="20001"/>
                        </a:ext>
                      </a:extLst>
                    </a:gridCol>
                    <a:gridCol w="3206798">
                      <a:extLst>
                        <a:ext uri="{9D8B030D-6E8A-4147-A177-3AD203B41FA5}">
                          <a16:colId xmlns="" xmlns:a16="http://schemas.microsoft.com/office/drawing/2014/main"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xmlns:a14="http://schemas.microsoft.com/office/drawing/2010/main" val="10000"/>
                      </a:ext>
                    </a:extLst>
                  </a:tr>
                  <a:tr h="462153">
                    <a:tc>
                      <a:txBody>
                        <a:bodyPr/>
                        <a:lstStyle/>
                        <a:p>
                          <a:endParaRPr lang="ja-JP"/>
                        </a:p>
                      </a:txBody>
                      <a:tcPr>
                        <a:blipFill rotWithShape="0">
                          <a:blip r:embed="rId2"/>
                          <a:stretch>
                            <a:fillRect l="-208" t="-111842" r="-165000" b="-446053"/>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p>
                      </a:txBody>
                      <a:tcPr/>
                    </a:tc>
                    <a:extLst>
                      <a:ext uri="{0D108BD9-81ED-4DB2-BD59-A6C34878D82A}">
                        <a16:rowId xmlns="" xmlns:a16="http://schemas.microsoft.com/office/drawing/2014/main" xmlns:a14="http://schemas.microsoft.com/office/drawing/2010/main" val="10004"/>
                      </a:ext>
                    </a:extLst>
                  </a:tr>
                  <a:tr h="51816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800" b="1" dirty="0">
                              <a:solidFill>
                                <a:schemeClr val="tx1"/>
                              </a:solidFill>
                            </a:rPr>
                            <a:t>4</a:t>
                          </a:r>
                          <a:r>
                            <a:rPr kumimoji="1" lang="ja-JP" altLang="en-US" sz="2800" b="1" dirty="0">
                              <a:solidFill>
                                <a:schemeClr val="tx1"/>
                              </a:solidFill>
                            </a:rPr>
                            <a:t>色以上</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a:solidFill>
                                <a:srgbClr val="0066FF"/>
                              </a:solidFill>
                            </a:rPr>
                            <a:t>困難</a:t>
                          </a:r>
                          <a:r>
                            <a:rPr kumimoji="1" lang="en-US" altLang="ja-JP" sz="2400" b="0" dirty="0">
                              <a:solidFill>
                                <a:schemeClr val="tx1"/>
                              </a:solidFill>
                            </a:rPr>
                            <a:t>[</a:t>
                          </a:r>
                          <a:r>
                            <a:rPr kumimoji="1" lang="ja-JP" altLang="en-US" sz="2400" b="0" dirty="0">
                              <a:solidFill>
                                <a:schemeClr val="tx1"/>
                              </a:solidFill>
                            </a:rPr>
                            <a:t>卒論</a:t>
                          </a:r>
                          <a:r>
                            <a:rPr kumimoji="1" lang="en-US" altLang="ja-JP" sz="2400" b="0" dirty="0">
                              <a:solidFill>
                                <a:schemeClr val="tx1"/>
                              </a:solidFill>
                            </a:rPr>
                            <a:t>]</a:t>
                          </a:r>
                          <a:endParaRPr kumimoji="1" lang="en-US" altLang="ja-JP" sz="2400" b="0" dirty="0">
                            <a:solidFill>
                              <a:srgbClr val="0066FF"/>
                            </a:solidFill>
                          </a:endParaRPr>
                        </a:p>
                      </a:txBody>
                      <a:tcPr/>
                    </a:tc>
                    <a:extLst>
                      <a:ext uri="{0D108BD9-81ED-4DB2-BD59-A6C34878D82A}">
                        <a16:rowId xmlns="" xmlns:a16="http://schemas.microsoft.com/office/drawing/2014/main"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29" name="正方形/長方形 28"/>
          <p:cNvSpPr/>
          <p:nvPr/>
        </p:nvSpPr>
        <p:spPr>
          <a:xfrm>
            <a:off x="2690117" y="5293964"/>
            <a:ext cx="1918395" cy="1224067"/>
          </a:xfrm>
          <a:prstGeom prst="rect">
            <a:avLst/>
          </a:prstGeom>
          <a:noFill/>
          <a:ln>
            <a:solidFill>
              <a:srgbClr val="0099FF"/>
            </a:solidFill>
          </a:ln>
          <a:effectLst>
            <a:glow rad="228600">
              <a:schemeClr val="accent1">
                <a:satMod val="175000"/>
                <a:alpha val="40000"/>
              </a:schemeClr>
            </a:glo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14189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これからの目標</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モンテカルロ法以外の組合せ論的なアルゴリズムで理論的な勝率の保証をしたい</a:t>
            </a:r>
            <a:r>
              <a:rPr lang="ja-JP" altLang="en-US" dirty="0"/>
              <a:t>．</a:t>
            </a:r>
            <a:endParaRPr kumimoji="1" lang="en-US" altLang="ja-JP" dirty="0" smtClean="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2541440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r>
              <a:rPr lang="ja-JP" altLang="en-US" dirty="0"/>
              <a:t>先手の一手目　白か黒</a:t>
            </a:r>
            <a:endParaRPr lang="en-US" altLang="ja-JP" dirty="0"/>
          </a:p>
          <a:p>
            <a:r>
              <a:rPr kumimoji="1" lang="ja-JP" altLang="en-US" dirty="0"/>
              <a:t>後手　　　　　　　黒か白</a:t>
            </a:r>
            <a:endParaRPr kumimoji="1" lang="en-US" altLang="ja-JP" dirty="0"/>
          </a:p>
          <a:p>
            <a:r>
              <a:rPr lang="ja-JP" altLang="en-US" dirty="0"/>
              <a:t>先手　　　　　　　赤か青</a:t>
            </a:r>
            <a:endParaRPr lang="en-US" altLang="ja-JP" dirty="0"/>
          </a:p>
          <a:p>
            <a:r>
              <a:rPr kumimoji="1" lang="ja-JP" altLang="en-US" dirty="0"/>
              <a:t>後手　　　　　　　青か赤</a:t>
            </a:r>
            <a:endParaRPr kumimoji="1" lang="en-US" altLang="ja-JP" dirty="0"/>
          </a:p>
          <a:p>
            <a:r>
              <a:rPr lang="ja-JP" altLang="en-US" dirty="0"/>
              <a:t>帰納法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4141524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83D04FAA-16C3-4257-9B87-7A83D8414EE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 xmlns:a16="http://schemas.microsoft.com/office/drawing/2014/main" id="{87C6F276-9950-4024-9F9D-82E12D6D940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 xmlns:a16="http://schemas.microsoft.com/office/drawing/2014/main" id="{76CD8CC1-A6A5-4C44-ADCB-436660185DAA}"/>
              </a:ext>
            </a:extLst>
          </p:cNvPr>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337590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kumimoji="1" lang="ja-JP" altLang="en-US" dirty="0"/>
              <a:t>領地拡大型ゲームの</a:t>
            </a:r>
            <a:r>
              <a:rPr kumimoji="1" lang="en-US" altLang="ja-JP" dirty="0"/>
              <a:t/>
            </a:r>
            <a:br>
              <a:rPr kumimoji="1" lang="en-US" altLang="ja-JP" dirty="0"/>
            </a:br>
            <a:r>
              <a:rPr lang="ja-JP" altLang="en-US" dirty="0"/>
              <a:t>対戦アルゴリズムに</a:t>
            </a:r>
            <a:r>
              <a:rPr lang="en-US" altLang="ja-JP" dirty="0"/>
              <a:t/>
            </a:r>
            <a:br>
              <a:rPr lang="en-US" altLang="ja-JP" dirty="0"/>
            </a:br>
            <a:r>
              <a:rPr lang="ja-JP" altLang="en-US" dirty="0"/>
              <a:t>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1552481" y="1912243"/>
            <a:ext cx="5377154" cy="84508"/>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
        <p:nvSpPr>
          <p:cNvPr id="4" name="角丸四角形吹き出し 3"/>
          <p:cNvSpPr/>
          <p:nvPr/>
        </p:nvSpPr>
        <p:spPr>
          <a:xfrm>
            <a:off x="6396146" y="2815163"/>
            <a:ext cx="2571909" cy="978948"/>
          </a:xfrm>
          <a:prstGeom prst="wedgeRoundRectCallout">
            <a:avLst>
              <a:gd name="adj1" fmla="val -36841"/>
              <a:gd name="adj2" fmla="val -125778"/>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5400" dirty="0"/>
              <a:t>Flood-It</a:t>
            </a:r>
            <a:endParaRPr kumimoji="1" lang="ja-JP" altLang="en-US" sz="5400" dirty="0"/>
          </a:p>
        </p:txBody>
      </p:sp>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 name="テキスト ボックス 2">
            <a:extLst>
              <a:ext uri="{FF2B5EF4-FFF2-40B4-BE49-F238E27FC236}">
                <a16:creationId xmlns="" xmlns:a16="http://schemas.microsoft.com/office/drawing/2014/main" id="{FE84BC84-DCB5-4323-BC7C-86A2474FB105}"/>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84991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数手先まで手を進め，</a:t>
            </a:r>
            <a:endParaRPr lang="en-US" altLang="ja-JP" dirty="0"/>
          </a:p>
          <a:p>
            <a:r>
              <a:rPr lang="ja-JP" altLang="en-US" dirty="0"/>
              <a:t>その盤面の評価値を求める</a:t>
            </a:r>
          </a:p>
        </p:txBody>
      </p:sp>
      <p:sp>
        <p:nvSpPr>
          <p:cNvPr id="38" name="テキスト ボックス 37">
            <a:extLst>
              <a:ext uri="{FF2B5EF4-FFF2-40B4-BE49-F238E27FC236}">
                <a16:creationId xmlns="" xmlns:a16="http://schemas.microsoft.com/office/drawing/2014/main" id="{6826A94B-DFB3-4AC6-AF2F-79AFFE8548B2}"/>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03924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その盤面の評価値にする．</a:t>
            </a:r>
          </a:p>
        </p:txBody>
      </p:sp>
      <p:sp>
        <p:nvSpPr>
          <p:cNvPr id="38" name="テキスト ボックス 37">
            <a:extLst>
              <a:ext uri="{FF2B5EF4-FFF2-40B4-BE49-F238E27FC236}">
                <a16:creationId xmlns="" xmlns:a16="http://schemas.microsoft.com/office/drawing/2014/main" id="{B75EF6C1-833F-4BC4-A64F-366AA49D27D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34737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
                                            <p:txEl>
                                              <p:pRg st="0" end="0"/>
                                            </p:txEl>
                                          </p:spTgt>
                                        </p:tgtEl>
                                        <p:attrNameLst>
                                          <p:attrName>style.color</p:attrName>
                                        </p:attrNameLst>
                                      </p:cBhvr>
                                      <p:to>
                                        <a:srgbClr val="FF0000"/>
                                      </p:to>
                                    </p:animClr>
                                    <p:animClr clrSpc="rgb" dir="cw">
                                      <p:cBhvr>
                                        <p:cTn id="7" dur="500" fill="hold"/>
                                        <p:tgtEl>
                                          <p:spTgt spid="11">
                                            <p:txEl>
                                              <p:pRg st="0" end="0"/>
                                            </p:txEl>
                                          </p:spTgt>
                                        </p:tgtEl>
                                        <p:attrNameLst>
                                          <p:attrName>fillcolor</p:attrName>
                                        </p:attrNameLst>
                                      </p:cBhvr>
                                      <p:to>
                                        <a:srgbClr val="FF0000"/>
                                      </p:to>
                                    </p:animClr>
                                    <p:set>
                                      <p:cBhvr>
                                        <p:cTn id="8" dur="500" fill="hold"/>
                                        <p:tgtEl>
                                          <p:spTgt spid="11">
                                            <p:txEl>
                                              <p:pRg st="0" end="0"/>
                                            </p:txEl>
                                          </p:spTgt>
                                        </p:tgtEl>
                                        <p:attrNameLst>
                                          <p:attrName>fill.type</p:attrName>
                                        </p:attrNameLst>
                                      </p:cBhvr>
                                      <p:to>
                                        <p:strVal val="solid"/>
                                      </p:to>
                                    </p:set>
                                    <p:set>
                                      <p:cBhvr>
                                        <p:cTn id="9" dur="500" fill="hold"/>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3">
                                            <p:txEl>
                                              <p:pRg st="0" end="0"/>
                                            </p:txEl>
                                          </p:spTgt>
                                        </p:tgtEl>
                                        <p:attrNameLst>
                                          <p:attrName>style.visibility</p:attrName>
                                        </p:attrNameLst>
                                      </p:cBhvr>
                                      <p:to>
                                        <p:strVal val="visible"/>
                                      </p:to>
                                    </p:set>
                                    <p:animEffect transition="in" filter="barn(inVertical)">
                                      <p:cBhvr>
                                        <p:cTn id="14" dur="500"/>
                                        <p:tgtEl>
                                          <p:spTgt spid="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9">
                                            <p:txEl>
                                              <p:pRg st="0" end="0"/>
                                            </p:txEl>
                                          </p:spTgt>
                                        </p:tgtEl>
                                        <p:attrNameLst>
                                          <p:attrName>style.color</p:attrName>
                                        </p:attrNameLst>
                                      </p:cBhvr>
                                      <p:to>
                                        <a:srgbClr val="FF0000"/>
                                      </p:to>
                                    </p:animClr>
                                    <p:animClr clrSpc="rgb" dir="cw">
                                      <p:cBhvr>
                                        <p:cTn id="19" dur="500" fill="hold"/>
                                        <p:tgtEl>
                                          <p:spTgt spid="9">
                                            <p:txEl>
                                              <p:pRg st="0" end="0"/>
                                            </p:txEl>
                                          </p:spTgt>
                                        </p:tgtEl>
                                        <p:attrNameLst>
                                          <p:attrName>fillcolor</p:attrName>
                                        </p:attrNameLst>
                                      </p:cBhvr>
                                      <p:to>
                                        <a:srgbClr val="FF0000"/>
                                      </p:to>
                                    </p:animClr>
                                    <p:set>
                                      <p:cBhvr>
                                        <p:cTn id="20" dur="500" fill="hold"/>
                                        <p:tgtEl>
                                          <p:spTgt spid="9">
                                            <p:txEl>
                                              <p:pRg st="0" end="0"/>
                                            </p:txEl>
                                          </p:spTgt>
                                        </p:tgtEl>
                                        <p:attrNameLst>
                                          <p:attrName>fill.type</p:attrName>
                                        </p:attrNameLst>
                                      </p:cBhvr>
                                      <p:to>
                                        <p:strVal val="solid"/>
                                      </p:to>
                                    </p:set>
                                    <p:set>
                                      <p:cBhvr>
                                        <p:cTn id="21" dur="500" fill="hold"/>
                                        <p:tgtEl>
                                          <p:spTgt spid="9">
                                            <p:txEl>
                                              <p:pRg st="0" end="0"/>
                                            </p:txEl>
                                          </p:spTgt>
                                        </p:tgtEl>
                                        <p:attrNameLst>
                                          <p:attrName>fill.on</p:attrName>
                                        </p:attrNameLst>
                                      </p:cBhvr>
                                      <p:to>
                                        <p:strVal val="true"/>
                                      </p:to>
                                    </p:set>
                                  </p:childTnLst>
                                </p:cTn>
                              </p:par>
                              <p:par>
                                <p:cTn id="22" presetID="19" presetClass="emph" presetSubtype="0" fill="hold" nodeType="withEffect">
                                  <p:stCondLst>
                                    <p:cond delay="0"/>
                                  </p:stCondLst>
                                  <p:childTnLst>
                                    <p:animClr clrSpc="rgb" dir="cw">
                                      <p:cBhvr override="childStyle">
                                        <p:cTn id="23" dur="500" fill="hold"/>
                                        <p:tgtEl>
                                          <p:spTgt spid="8">
                                            <p:txEl>
                                              <p:pRg st="0" end="0"/>
                                            </p:txEl>
                                          </p:spTgt>
                                        </p:tgtEl>
                                        <p:attrNameLst>
                                          <p:attrName>style.color</p:attrName>
                                        </p:attrNameLst>
                                      </p:cBhvr>
                                      <p:to>
                                        <a:srgbClr val="FF0000"/>
                                      </p:to>
                                    </p:animClr>
                                    <p:animClr clrSpc="rgb" dir="cw">
                                      <p:cBhvr>
                                        <p:cTn id="24" dur="500" fill="hold"/>
                                        <p:tgtEl>
                                          <p:spTgt spid="8">
                                            <p:txEl>
                                              <p:pRg st="0" end="0"/>
                                            </p:txEl>
                                          </p:spTgt>
                                        </p:tgtEl>
                                        <p:attrNameLst>
                                          <p:attrName>fillcolor</p:attrName>
                                        </p:attrNameLst>
                                      </p:cBhvr>
                                      <p:to>
                                        <a:srgbClr val="FF0000"/>
                                      </p:to>
                                    </p:animClr>
                                    <p:set>
                                      <p:cBhvr>
                                        <p:cTn id="25" dur="500" fill="hold"/>
                                        <p:tgtEl>
                                          <p:spTgt spid="8">
                                            <p:txEl>
                                              <p:pRg st="0" end="0"/>
                                            </p:txEl>
                                          </p:spTgt>
                                        </p:tgtEl>
                                        <p:attrNameLst>
                                          <p:attrName>fill.type</p:attrName>
                                        </p:attrNameLst>
                                      </p:cBhvr>
                                      <p:to>
                                        <p:strVal val="solid"/>
                                      </p:to>
                                    </p:set>
                                    <p:set>
                                      <p:cBhvr>
                                        <p:cTn id="26" dur="500" fill="hold"/>
                                        <p:tgtEl>
                                          <p:spTgt spid="8">
                                            <p:txEl>
                                              <p:pRg st="0" end="0"/>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5">
                                            <p:txEl>
                                              <p:pRg st="0" end="0"/>
                                            </p:txEl>
                                          </p:spTgt>
                                        </p:tgtEl>
                                        <p:attrNameLst>
                                          <p:attrName>style.color</p:attrName>
                                        </p:attrNameLst>
                                      </p:cBhvr>
                                      <p:to>
                                        <a:srgbClr val="FF0000"/>
                                      </p:to>
                                    </p:animClr>
                                    <p:animClr clrSpc="rgb" dir="cw">
                                      <p:cBhvr>
                                        <p:cTn id="29" dur="500" fill="hold"/>
                                        <p:tgtEl>
                                          <p:spTgt spid="5">
                                            <p:txEl>
                                              <p:pRg st="0" end="0"/>
                                            </p:txEl>
                                          </p:spTgt>
                                        </p:tgtEl>
                                        <p:attrNameLst>
                                          <p:attrName>fillcolor</p:attrName>
                                        </p:attrNameLst>
                                      </p:cBhvr>
                                      <p:to>
                                        <a:srgbClr val="FF0000"/>
                                      </p:to>
                                    </p:animClr>
                                    <p:set>
                                      <p:cBhvr>
                                        <p:cTn id="30" dur="500" fill="hold"/>
                                        <p:tgtEl>
                                          <p:spTgt spid="5">
                                            <p:txEl>
                                              <p:pRg st="0" end="0"/>
                                            </p:txEl>
                                          </p:spTgt>
                                        </p:tgtEl>
                                        <p:attrNameLst>
                                          <p:attrName>fill.type</p:attrName>
                                        </p:attrNameLst>
                                      </p:cBhvr>
                                      <p:to>
                                        <p:strVal val="solid"/>
                                      </p:to>
                                    </p:set>
                                    <p:set>
                                      <p:cBhvr>
                                        <p:cTn id="31" dur="500" fill="hold"/>
                                        <p:tgtEl>
                                          <p:spTgt spid="5">
                                            <p:txEl>
                                              <p:pRg st="0" end="0"/>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animEffect transition="in" filter="barn(inVertical)">
                                      <p:cBhvr>
                                        <p:cTn id="36" dur="500"/>
                                        <p:tgtEl>
                                          <p:spTgt spid="24">
                                            <p:txEl>
                                              <p:pRg st="0" end="0"/>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arn(inVertical)">
                                      <p:cBhvr>
                                        <p:cTn id="39" dur="500"/>
                                        <p:tgtEl>
                                          <p:spTgt spid="25">
                                            <p:txEl>
                                              <p:pRg st="0" end="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barn(inVertical)">
                                      <p:cBhvr>
                                        <p:cTn id="4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38" name="テキスト ボックス 37">
            <a:extLst>
              <a:ext uri="{FF2B5EF4-FFF2-40B4-BE49-F238E27FC236}">
                <a16:creationId xmlns="" xmlns:a16="http://schemas.microsoft.com/office/drawing/2014/main" id="{C86E8246-CCDB-43E2-B2F9-B9743C675FB1}"/>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12010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a:t>
            </a:r>
            <a:r>
              <a:rPr lang="ja-JP" altLang="en-US" dirty="0"/>
              <a:t>手</a:t>
            </a:r>
            <a:r>
              <a:rPr kumimoji="1" lang="ja-JP" altLang="en-US" dirty="0"/>
              <a:t>を選ぶ．</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楕円 19">
            <a:extLst>
              <a:ext uri="{FF2B5EF4-FFF2-40B4-BE49-F238E27FC236}">
                <a16:creationId xmlns=""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7</a:t>
            </a:r>
            <a:endParaRPr kumimoji="1" lang="ja-JP" altLang="en-US" sz="2800" dirty="0"/>
          </a:p>
        </p:txBody>
      </p:sp>
      <p:sp>
        <p:nvSpPr>
          <p:cNvPr id="24" name="楕円 19">
            <a:extLst>
              <a:ext uri="{FF2B5EF4-FFF2-40B4-BE49-F238E27FC236}">
                <a16:creationId xmlns=""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5" name="楕円 19">
            <a:extLst>
              <a:ext uri="{FF2B5EF4-FFF2-40B4-BE49-F238E27FC236}">
                <a16:creationId xmlns=""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28" name="楕円 19">
            <a:extLst>
              <a:ext uri="{FF2B5EF4-FFF2-40B4-BE49-F238E27FC236}">
                <a16:creationId xmlns=""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p>
        </p:txBody>
      </p:sp>
      <p:sp>
        <p:nvSpPr>
          <p:cNvPr id="39" name="テキスト ボックス 38">
            <a:extLst>
              <a:ext uri="{FF2B5EF4-FFF2-40B4-BE49-F238E27FC236}">
                <a16:creationId xmlns="" xmlns:a16="http://schemas.microsoft.com/office/drawing/2014/main" id="{325CB121-74EC-4913-850B-60D5CEA83270}"/>
              </a:ext>
            </a:extLst>
          </p:cNvPr>
          <p:cNvSpPr txBox="1"/>
          <p:nvPr/>
        </p:nvSpPr>
        <p:spPr>
          <a:xfrm>
            <a:off x="6767493" y="2012221"/>
            <a:ext cx="2159566" cy="523220"/>
          </a:xfrm>
          <a:prstGeom prst="rect">
            <a:avLst/>
          </a:prstGeom>
          <a:noFill/>
        </p:spPr>
        <p:txBody>
          <a:bodyPr wrap="none" rtlCol="0">
            <a:spAutoFit/>
          </a:bodyPr>
          <a:lstStyle/>
          <a:p>
            <a:r>
              <a:rPr kumimoji="1" lang="en-US" altLang="ja-JP" sz="2800" dirty="0"/>
              <a:t>3</a:t>
            </a:r>
            <a:r>
              <a:rPr kumimoji="1" lang="ja-JP" altLang="en-US" sz="2800" dirty="0"/>
              <a:t>手読みの例</a:t>
            </a:r>
          </a:p>
        </p:txBody>
      </p:sp>
    </p:spTree>
    <p:extLst>
      <p:ext uri="{BB962C8B-B14F-4D97-AF65-F5344CB8AC3E}">
        <p14:creationId xmlns:p14="http://schemas.microsoft.com/office/powerpoint/2010/main" val="9223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ゲーム終了まで探索すれば必ず勝てる</a:t>
            </a: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 xmlns:a16="http://schemas.microsoft.com/office/drawing/2014/main"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 xmlns:a16="http://schemas.microsoft.com/office/drawing/2014/main"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 xmlns:a16="http://schemas.microsoft.com/office/drawing/2014/main"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 xmlns:a16="http://schemas.microsoft.com/office/drawing/2014/main"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 xmlns:a16="http://schemas.microsoft.com/office/drawing/2014/main"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 xmlns:a16="http://schemas.microsoft.com/office/drawing/2014/main"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 xmlns:a16="http://schemas.microsoft.com/office/drawing/2014/main"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 xmlns:a16="http://schemas.microsoft.com/office/drawing/2014/main"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 xmlns:a16="http://schemas.microsoft.com/office/drawing/2014/main"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 xmlns:a16="http://schemas.microsoft.com/office/drawing/2014/main"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 xmlns:a16="http://schemas.microsoft.com/office/drawing/2014/main"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 xmlns:a16="http://schemas.microsoft.com/office/drawing/2014/main"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 xmlns:a16="http://schemas.microsoft.com/office/drawing/2014/main"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 xmlns:a16="http://schemas.microsoft.com/office/drawing/2014/main"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 xmlns:a16="http://schemas.microsoft.com/office/drawing/2014/main"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 xmlns:a16="http://schemas.microsoft.com/office/drawing/2014/main"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 xmlns:a16="http://schemas.microsoft.com/office/drawing/2014/main"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 xmlns:a16="http://schemas.microsoft.com/office/drawing/2014/main"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 xmlns:a16="http://schemas.microsoft.com/office/drawing/2014/main"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 xmlns:a16="http://schemas.microsoft.com/office/drawing/2014/main"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 xmlns:a16="http://schemas.microsoft.com/office/drawing/2014/main"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 xmlns:a16="http://schemas.microsoft.com/office/drawing/2014/main"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 xmlns:a16="http://schemas.microsoft.com/office/drawing/2014/main"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 xmlns:a16="http://schemas.microsoft.com/office/drawing/2014/main"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 xmlns:a16="http://schemas.microsoft.com/office/drawing/2014/main"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 xmlns:a16="http://schemas.microsoft.com/office/drawing/2014/main"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 xmlns:a16="http://schemas.microsoft.com/office/drawing/2014/main"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 xmlns:a16="http://schemas.microsoft.com/office/drawing/2014/main"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 xmlns:a16="http://schemas.microsoft.com/office/drawing/2014/main"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 xmlns:a16="http://schemas.microsoft.com/office/drawing/2014/main"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 xmlns:a16="http://schemas.microsoft.com/office/drawing/2014/main"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 xmlns:a16="http://schemas.microsoft.com/office/drawing/2014/main"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 xmlns:a16="http://schemas.microsoft.com/office/drawing/2014/main"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 xmlns:a16="http://schemas.microsoft.com/office/drawing/2014/main"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 xmlns:a16="http://schemas.microsoft.com/office/drawing/2014/main"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 xmlns:a16="http://schemas.microsoft.com/office/drawing/2014/main"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 xmlns:a16="http://schemas.microsoft.com/office/drawing/2014/main"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 xmlns:a16="http://schemas.microsoft.com/office/drawing/2014/main"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 xmlns:a16="http://schemas.microsoft.com/office/drawing/2014/main"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 xmlns:a16="http://schemas.microsoft.com/office/drawing/2014/main"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 xmlns:a16="http://schemas.microsoft.com/office/drawing/2014/main"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 xmlns:a16="http://schemas.microsoft.com/office/drawing/2014/main"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 xmlns:a16="http://schemas.microsoft.com/office/drawing/2014/main"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 xmlns:a16="http://schemas.microsoft.com/office/drawing/2014/main"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 xmlns:a16="http://schemas.microsoft.com/office/drawing/2014/main"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 xmlns:a16="http://schemas.microsoft.com/office/drawing/2014/main"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 xmlns:a16="http://schemas.microsoft.com/office/drawing/2014/main"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 xmlns:a16="http://schemas.microsoft.com/office/drawing/2014/main"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 xmlns:a16="http://schemas.microsoft.com/office/drawing/2014/main"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 xmlns:a16="http://schemas.microsoft.com/office/drawing/2014/main"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 xmlns:a16="http://schemas.microsoft.com/office/drawing/2014/main"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 xmlns:a16="http://schemas.microsoft.com/office/drawing/2014/main"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 xmlns:a16="http://schemas.microsoft.com/office/drawing/2014/main"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 xmlns:a16="http://schemas.microsoft.com/office/drawing/2014/main"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 xmlns:a16="http://schemas.microsoft.com/office/drawing/2014/main"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 xmlns:a16="http://schemas.microsoft.com/office/drawing/2014/main"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 xmlns:a16="http://schemas.microsoft.com/office/drawing/2014/main"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 xmlns:a16="http://schemas.microsoft.com/office/drawing/2014/main"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 xmlns:a16="http://schemas.microsoft.com/office/drawing/2014/main"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 xmlns:a16="http://schemas.microsoft.com/office/drawing/2014/main"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 xmlns:a16="http://schemas.microsoft.com/office/drawing/2014/main"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 xmlns:a16="http://schemas.microsoft.com/office/drawing/2014/main"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 xmlns:a16="http://schemas.microsoft.com/office/drawing/2014/main"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 xmlns:a16="http://schemas.microsoft.com/office/drawing/2014/main"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 xmlns:a16="http://schemas.microsoft.com/office/drawing/2014/main"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 xmlns:a16="http://schemas.microsoft.com/office/drawing/2014/main"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 xmlns:a16="http://schemas.microsoft.com/office/drawing/2014/main"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 xmlns:a16="http://schemas.microsoft.com/office/drawing/2014/main"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 xmlns:a16="http://schemas.microsoft.com/office/drawing/2014/main"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 xmlns:a16="http://schemas.microsoft.com/office/drawing/2014/main"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 xmlns:a16="http://schemas.microsoft.com/office/drawing/2014/main"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 xmlns:a16="http://schemas.microsoft.com/office/drawing/2014/main"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2595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41"/>
                                        </p:tgtEl>
                                        <p:attrNameLst>
                                          <p:attrName>style.visibility</p:attrName>
                                        </p:attrNameLst>
                                      </p:cBhvr>
                                      <p:to>
                                        <p:strVal val="visible"/>
                                      </p:to>
                                    </p:set>
                                    <p:animEffect transition="in" filter="fade">
                                      <p:cBhvr>
                                        <p:cTn id="31" dur="500"/>
                                        <p:tgtEl>
                                          <p:spTgt spid="341"/>
                                        </p:tgtEl>
                                      </p:cBhvr>
                                    </p:animEffect>
                                  </p:childTnLst>
                                </p:cTn>
                              </p:par>
                              <p:par>
                                <p:cTn id="32" presetID="22" presetClass="entr" presetSubtype="8" fill="hold" nodeType="withEffect">
                                  <p:stCondLst>
                                    <p:cond delay="0"/>
                                  </p:stCondLst>
                                  <p:childTnLst>
                                    <p:set>
                                      <p:cBhvr>
                                        <p:cTn id="33" dur="1" fill="hold">
                                          <p:stCondLst>
                                            <p:cond delay="0"/>
                                          </p:stCondLst>
                                        </p:cTn>
                                        <p:tgtEl>
                                          <p:spTgt spid="342"/>
                                        </p:tgtEl>
                                        <p:attrNameLst>
                                          <p:attrName>style.visibility</p:attrName>
                                        </p:attrNameLst>
                                      </p:cBhvr>
                                      <p:to>
                                        <p:strVal val="visible"/>
                                      </p:to>
                                    </p:set>
                                    <p:animEffect transition="in" filter="wipe(left)">
                                      <p:cBhvr>
                                        <p:cTn id="34"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6733149"/>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xmlns:a14="http://schemas.microsoft.com/office/drawing/2010/main" val="20000"/>
                        </a:ext>
                      </a:extLst>
                    </a:gridCol>
                    <a:gridCol w="2310260">
                      <a:extLst>
                        <a:ext uri="{9D8B030D-6E8A-4147-A177-3AD203B41FA5}">
                          <a16:colId xmlns:a16="http://schemas.microsoft.com/office/drawing/2014/main" xmlns="" xmlns:a14="http://schemas.microsoft.com/office/drawing/2010/main" val="20001"/>
                        </a:ext>
                      </a:extLst>
                    </a:gridCol>
                    <a:gridCol w="2310260">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xmlns:a14="http://schemas.microsoft.com/office/drawing/2010/main" val="10001"/>
                      </a:ext>
                    </a:extLst>
                  </a:tr>
                  <a:tr h="944880">
                    <a:tc>
                      <a:txBody>
                        <a:bodyPr/>
                        <a:lstStyle/>
                        <a:p>
                          <a:endParaRPr lang="ja-JP"/>
                        </a:p>
                      </a:txBody>
                      <a:tcPr>
                        <a:blipFill rotWithShape="0">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0066FF"/>
                              </a:solidFill>
                            </a:rPr>
                            <a:t>NP</a:t>
                          </a:r>
                          <a:r>
                            <a:rPr kumimoji="1" lang="ja-JP" altLang="en-US" sz="2800" dirty="0">
                              <a:solidFill>
                                <a:srgbClr val="0066FF"/>
                              </a:solidFill>
                            </a:rPr>
                            <a:t>困難</a:t>
                          </a:r>
                          <a:endParaRPr kumimoji="1" lang="en-US" altLang="ja-JP" sz="2800" dirty="0">
                            <a:solidFill>
                              <a:srgbClr val="0066FF"/>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xmlns:a14="http://schemas.microsoft.com/office/drawing/2010/main" val="10002"/>
                      </a:ext>
                    </a:extLst>
                  </a:tr>
                  <a:tr h="944880">
                    <a:tc>
                      <a:txBody>
                        <a:bodyPr/>
                        <a:lstStyle/>
                        <a:p>
                          <a:endParaRPr lang="ja-JP"/>
                        </a:p>
                      </a:txBody>
                      <a:tcPr>
                        <a:blipFill rotWithShape="0">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FF0000"/>
                              </a:solidFill>
                            </a:rPr>
                            <a:t>多項式時間</a:t>
                          </a:r>
                          <a:endParaRPr kumimoji="1" lang="en-US" altLang="ja-JP" sz="2800" dirty="0">
                            <a:solidFill>
                              <a:srgbClr val="FF000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xmlns:a14="http://schemas.microsoft.com/office/drawing/2010/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68" name="角丸四角形吹き出し 67"/>
          <p:cNvSpPr/>
          <p:nvPr/>
        </p:nvSpPr>
        <p:spPr>
          <a:xfrm>
            <a:off x="6578798" y="4174276"/>
            <a:ext cx="2197865" cy="722963"/>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2</a:t>
            </a:r>
            <a:r>
              <a:rPr kumimoji="1" lang="ja-JP" altLang="en-US" sz="2800" dirty="0"/>
              <a:t>色だと簡単</a:t>
            </a:r>
          </a:p>
        </p:txBody>
      </p:sp>
    </p:spTree>
    <p:extLst>
      <p:ext uri="{BB962C8B-B14F-4D97-AF65-F5344CB8AC3E}">
        <p14:creationId xmlns:p14="http://schemas.microsoft.com/office/powerpoint/2010/main" val="396737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z="2800" dirty="0" smtClean="0"/>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22872</TotalTime>
  <Words>1764</Words>
  <Application>Microsoft Office PowerPoint</Application>
  <PresentationFormat>画面に合わせる (4:3)</PresentationFormat>
  <Paragraphs>508</Paragraphs>
  <Slides>45</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45</vt:i4>
      </vt:variant>
    </vt:vector>
  </HeadingPairs>
  <TitlesOfParts>
    <vt:vector size="51" baseType="lpstr">
      <vt:lpstr>ＭＳ Ｐゴシック</vt:lpstr>
      <vt:lpstr>Arial</vt:lpstr>
      <vt:lpstr>Calibri</vt:lpstr>
      <vt:lpstr>Cambria Math</vt:lpstr>
      <vt:lpstr>Times New Roman</vt:lpstr>
      <vt:lpstr>Office Theme</vt:lpstr>
      <vt:lpstr>PowerPoint プレゼンテーション</vt:lpstr>
      <vt:lpstr>インスタンスのイメージ</vt:lpstr>
      <vt:lpstr>インスタンスのイメージ</vt:lpstr>
      <vt:lpstr>モンテカルロ法に基づく 領地拡大型ゲームの 対戦アルゴリズムに 関する研究</vt:lpstr>
      <vt:lpstr>Flood-It　とは</vt:lpstr>
      <vt:lpstr>Flood-It　とは</vt:lpstr>
      <vt:lpstr>Flood-It　とは</vt:lpstr>
      <vt:lpstr>既知の結果</vt:lpstr>
      <vt:lpstr>二人用Flood-It</vt:lpstr>
      <vt:lpstr>二人用Flood-It</vt:lpstr>
      <vt:lpstr>問題として定義</vt:lpstr>
      <vt:lpstr>既存の結果</vt:lpstr>
      <vt:lpstr>今回の結果</vt:lpstr>
      <vt:lpstr>証明の流れ</vt:lpstr>
      <vt:lpstr>最短共通上位列問題とは</vt:lpstr>
      <vt:lpstr>アイデア</vt:lpstr>
      <vt:lpstr>アイデア</vt:lpstr>
      <vt:lpstr>アイデア</vt:lpstr>
      <vt:lpstr>アイデア</vt:lpstr>
      <vt:lpstr>対戦の流れ</vt:lpstr>
      <vt:lpstr>対戦の流れ</vt:lpstr>
      <vt:lpstr>対戦の流れ</vt:lpstr>
      <vt:lpstr>対戦の流れ</vt:lpstr>
      <vt:lpstr>対戦の流れ</vt:lpstr>
      <vt:lpstr>対戦の流れ</vt:lpstr>
      <vt:lpstr>対戦の流れ</vt:lpstr>
      <vt:lpstr>対戦の流れ</vt:lpstr>
      <vt:lpstr>PowerPoint プレゼンテーション</vt:lpstr>
      <vt:lpstr>対戦の流れ</vt:lpstr>
      <vt:lpstr>対戦の流れ</vt:lpstr>
      <vt:lpstr>対戦の流れ</vt:lpstr>
      <vt:lpstr>対戦の流れ</vt:lpstr>
      <vt:lpstr>対戦の流れ</vt:lpstr>
      <vt:lpstr>対戦の流れ</vt:lpstr>
      <vt:lpstr>対戦の流れ</vt:lpstr>
      <vt:lpstr>今回の結果</vt:lpstr>
      <vt:lpstr>これからの目標</vt:lpstr>
      <vt:lpstr>PowerPoint プレゼンテーション</vt:lpstr>
      <vt:lpstr>PowerPoint プレゼンテーション</vt:lpstr>
      <vt:lpstr>minimax法</vt:lpstr>
      <vt:lpstr>minimax法</vt:lpstr>
      <vt:lpstr>minimax法</vt:lpstr>
      <vt:lpstr>minimax法</vt:lpstr>
      <vt:lpstr>minimax法</vt:lpstr>
      <vt:lpstr>minimax法の特徴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654</cp:revision>
  <cp:lastPrinted>2019-02-07T03:59:06Z</cp:lastPrinted>
  <dcterms:created xsi:type="dcterms:W3CDTF">2018-10-26T05:41:54Z</dcterms:created>
  <dcterms:modified xsi:type="dcterms:W3CDTF">2019-05-07T09:51:14Z</dcterms:modified>
</cp:coreProperties>
</file>