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87"/>
  </p:notesMasterIdLst>
  <p:handoutMasterIdLst>
    <p:handoutMasterId r:id="rId88"/>
  </p:handoutMasterIdLst>
  <p:sldIdLst>
    <p:sldId id="256" r:id="rId2"/>
    <p:sldId id="259" r:id="rId3"/>
    <p:sldId id="267" r:id="rId4"/>
    <p:sldId id="265" r:id="rId5"/>
    <p:sldId id="260" r:id="rId6"/>
    <p:sldId id="261" r:id="rId7"/>
    <p:sldId id="289" r:id="rId8"/>
    <p:sldId id="298" r:id="rId9"/>
    <p:sldId id="323" r:id="rId10"/>
    <p:sldId id="301" r:id="rId11"/>
    <p:sldId id="303" r:id="rId12"/>
    <p:sldId id="330" r:id="rId13"/>
    <p:sldId id="359" r:id="rId14"/>
    <p:sldId id="360" r:id="rId15"/>
    <p:sldId id="332" r:id="rId16"/>
    <p:sldId id="340" r:id="rId17"/>
    <p:sldId id="339" r:id="rId18"/>
    <p:sldId id="337" r:id="rId19"/>
    <p:sldId id="279" r:id="rId20"/>
    <p:sldId id="262" r:id="rId21"/>
    <p:sldId id="278" r:id="rId22"/>
    <p:sldId id="271" r:id="rId23"/>
    <p:sldId id="334" r:id="rId24"/>
    <p:sldId id="333" r:id="rId25"/>
    <p:sldId id="318" r:id="rId26"/>
    <p:sldId id="343" r:id="rId27"/>
    <p:sldId id="352" r:id="rId28"/>
    <p:sldId id="353" r:id="rId29"/>
    <p:sldId id="342" r:id="rId30"/>
    <p:sldId id="355" r:id="rId31"/>
    <p:sldId id="358" r:id="rId32"/>
    <p:sldId id="356" r:id="rId33"/>
    <p:sldId id="357" r:id="rId34"/>
    <p:sldId id="348" r:id="rId35"/>
    <p:sldId id="362" r:id="rId36"/>
    <p:sldId id="349" r:id="rId37"/>
    <p:sldId id="361" r:id="rId38"/>
    <p:sldId id="319" r:id="rId39"/>
    <p:sldId id="350" r:id="rId40"/>
    <p:sldId id="363" r:id="rId41"/>
    <p:sldId id="346" r:id="rId42"/>
    <p:sldId id="317" r:id="rId43"/>
    <p:sldId id="296" r:id="rId44"/>
    <p:sldId id="306" r:id="rId45"/>
    <p:sldId id="305" r:id="rId46"/>
    <p:sldId id="324" r:id="rId47"/>
    <p:sldId id="331" r:id="rId48"/>
    <p:sldId id="322" r:id="rId49"/>
    <p:sldId id="315" r:id="rId50"/>
    <p:sldId id="292" r:id="rId51"/>
    <p:sldId id="284" r:id="rId52"/>
    <p:sldId id="286" r:id="rId53"/>
    <p:sldId id="283" r:id="rId54"/>
    <p:sldId id="295" r:id="rId55"/>
    <p:sldId id="293" r:id="rId56"/>
    <p:sldId id="281" r:id="rId57"/>
    <p:sldId id="282" r:id="rId58"/>
    <p:sldId id="277" r:id="rId59"/>
    <p:sldId id="276" r:id="rId60"/>
    <p:sldId id="275" r:id="rId61"/>
    <p:sldId id="273" r:id="rId62"/>
    <p:sldId id="280" r:id="rId63"/>
    <p:sldId id="266" r:id="rId64"/>
    <p:sldId id="294" r:id="rId65"/>
    <p:sldId id="285" r:id="rId66"/>
    <p:sldId id="287" r:id="rId67"/>
    <p:sldId id="291" r:id="rId68"/>
    <p:sldId id="268" r:id="rId69"/>
    <p:sldId id="290" r:id="rId70"/>
    <p:sldId id="307" r:id="rId71"/>
    <p:sldId id="310" r:id="rId72"/>
    <p:sldId id="313" r:id="rId73"/>
    <p:sldId id="364" r:id="rId74"/>
    <p:sldId id="365" r:id="rId75"/>
    <p:sldId id="366" r:id="rId76"/>
    <p:sldId id="316" r:id="rId77"/>
    <p:sldId id="320" r:id="rId78"/>
    <p:sldId id="269" r:id="rId79"/>
    <p:sldId id="327" r:id="rId80"/>
    <p:sldId id="321" r:id="rId81"/>
    <p:sldId id="304" r:id="rId82"/>
    <p:sldId id="329" r:id="rId83"/>
    <p:sldId id="336" r:id="rId84"/>
    <p:sldId id="272" r:id="rId85"/>
    <p:sldId id="270" r:id="rId86"/>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349" autoAdjust="0"/>
  </p:normalViewPr>
  <p:slideViewPr>
    <p:cSldViewPr snapToGrid="0">
      <p:cViewPr varScale="1">
        <p:scale>
          <a:sx n="68" d="100"/>
          <a:sy n="68" d="100"/>
        </p:scale>
        <p:origin x="318" y="102"/>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1571175624"/>
        <c:axId val="1571177584"/>
      </c:scatterChart>
      <c:valAx>
        <c:axId val="157117562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571177584"/>
        <c:crosses val="autoZero"/>
        <c:crossBetween val="midCat"/>
        <c:majorUnit val="500"/>
        <c:minorUnit val="250"/>
      </c:valAx>
      <c:valAx>
        <c:axId val="157117758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157117562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1571180328"/>
        <c:axId val="1571176408"/>
      </c:scatterChart>
      <c:valAx>
        <c:axId val="157118032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571176408"/>
        <c:crosses val="autoZero"/>
        <c:crossBetween val="midCat"/>
        <c:majorUnit val="500"/>
        <c:minorUnit val="250"/>
      </c:valAx>
      <c:valAx>
        <c:axId val="157117640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157118032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1571169352"/>
        <c:axId val="1571178760"/>
      </c:scatterChart>
      <c:valAx>
        <c:axId val="157116935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571178760"/>
        <c:crosses val="autoZero"/>
        <c:crossBetween val="midCat"/>
        <c:majorUnit val="500"/>
        <c:minorUnit val="250"/>
      </c:valAx>
      <c:valAx>
        <c:axId val="1571178760"/>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157116935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1571169744"/>
        <c:axId val="1571170528"/>
      </c:scatterChart>
      <c:valAx>
        <c:axId val="157116974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571170528"/>
        <c:crosses val="autoZero"/>
        <c:crossBetween val="midCat"/>
        <c:majorUnit val="500"/>
        <c:minorUnit val="250"/>
      </c:valAx>
      <c:valAx>
        <c:axId val="157117052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157116974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1571182680"/>
        <c:axId val="1571185424"/>
      </c:scatterChart>
      <c:valAx>
        <c:axId val="157118268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571185424"/>
        <c:crosses val="autoZero"/>
        <c:crossBetween val="midCat"/>
        <c:majorUnit val="500"/>
        <c:minorUnit val="250"/>
      </c:valAx>
      <c:valAx>
        <c:axId val="157118542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157118268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B0DF-49CA-BC78-51A2007AAB9C}"/>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B0DF-49CA-BC78-51A2007AAB9C}"/>
            </c:ext>
          </c:extLst>
        </c:ser>
        <c:dLbls>
          <c:showLegendKey val="0"/>
          <c:showVal val="0"/>
          <c:showCatName val="0"/>
          <c:showSerName val="0"/>
          <c:showPercent val="0"/>
          <c:showBubbleSize val="0"/>
        </c:dLbls>
        <c:axId val="1571119176"/>
        <c:axId val="1571119568"/>
      </c:scatterChart>
      <c:valAx>
        <c:axId val="157111917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571119568"/>
        <c:crosses val="autoZero"/>
        <c:crossBetween val="midCat"/>
        <c:majorUnit val="500"/>
        <c:minorUnit val="250"/>
      </c:valAx>
      <c:valAx>
        <c:axId val="157111956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157111917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1571119960"/>
        <c:axId val="1571121528"/>
      </c:scatterChart>
      <c:valAx>
        <c:axId val="157111996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571121528"/>
        <c:crosses val="autoZero"/>
        <c:crossBetween val="midCat"/>
        <c:majorUnit val="500"/>
        <c:minorUnit val="250"/>
      </c:valAx>
      <c:valAx>
        <c:axId val="157112152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157111996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2019/2/5</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2019/2/5</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3608446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1628500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46</a:t>
            </a:fld>
            <a:endParaRPr kumimoji="1" lang="ja-JP" altLang="en-US"/>
          </a:p>
        </p:txBody>
      </p:sp>
    </p:spTree>
    <p:extLst>
      <p:ext uri="{BB962C8B-B14F-4D97-AF65-F5344CB8AC3E}">
        <p14:creationId xmlns:p14="http://schemas.microsoft.com/office/powerpoint/2010/main" val="267255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48</a:t>
            </a:fld>
            <a:endParaRPr kumimoji="1" lang="ja-JP" altLang="en-US"/>
          </a:p>
        </p:txBody>
      </p:sp>
    </p:spTree>
    <p:extLst>
      <p:ext uri="{BB962C8B-B14F-4D97-AF65-F5344CB8AC3E}">
        <p14:creationId xmlns:p14="http://schemas.microsoft.com/office/powerpoint/2010/main" val="2254402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50</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54</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55</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64</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78</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83</a:t>
            </a:fld>
            <a:endParaRPr kumimoji="1" lang="ja-JP" altLang="en-US"/>
          </a:p>
        </p:txBody>
      </p:sp>
    </p:spTree>
    <p:extLst>
      <p:ext uri="{BB962C8B-B14F-4D97-AF65-F5344CB8AC3E}">
        <p14:creationId xmlns:p14="http://schemas.microsoft.com/office/powerpoint/2010/main" val="4108192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84</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色わからない</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292866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378754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311529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Honey-Bee</a:t>
            </a:r>
            <a:r>
              <a:rPr lang="ja-JP" altLang="en-US" dirty="0"/>
              <a:t>の既知の結果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815012">
                    <a:tc>
                      <a:txBody>
                        <a:bodyPr/>
                        <a:lstStyle/>
                        <a:p>
                          <a:pPr algn="ct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rPr>
                                  <m:t>一般グラフ</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xmlns="" val="10001"/>
                      </a:ext>
                    </a:extLst>
                  </a:tr>
                  <a:tr h="815012">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xmlns="" val="10002"/>
                      </a:ext>
                    </a:extLst>
                  </a:tr>
                  <a:tr h="815012">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val="10001"/>
                      </a:ext>
                    </a:extLst>
                  </a:tr>
                  <a:tr h="944880">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2"/>
                      </a:ext>
                    </a:extLst>
                  </a:tr>
                  <a:tr h="944880">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3814866" y="4927104"/>
            <a:ext cx="1587294" cy="461665"/>
          </a:xfrm>
          <a:prstGeom prst="rect">
            <a:avLst/>
          </a:prstGeom>
          <a:noFill/>
          <a:ln>
            <a:solidFill>
              <a:schemeClr val="tx1"/>
            </a:solidFill>
          </a:ln>
        </p:spPr>
        <p:txBody>
          <a:bodyPr wrap="none" rtlCol="0">
            <a:spAutoFit/>
          </a:bodyPr>
          <a:lstStyle/>
          <a:p>
            <a:r>
              <a:rPr kumimoji="1" lang="ja-JP" altLang="en-US" sz="2400" dirty="0"/>
              <a:t>平面グラフ</a:t>
            </a:r>
          </a:p>
        </p:txBody>
      </p:sp>
      <p:sp>
        <p:nvSpPr>
          <p:cNvPr id="69" name="テキスト ボックス 68"/>
          <p:cNvSpPr txBox="1"/>
          <p:nvPr/>
        </p:nvSpPr>
        <p:spPr>
          <a:xfrm>
            <a:off x="3063618" y="5589554"/>
            <a:ext cx="1148071" cy="461665"/>
          </a:xfrm>
          <a:prstGeom prst="rect">
            <a:avLst/>
          </a:prstGeom>
          <a:noFill/>
          <a:ln>
            <a:solidFill>
              <a:schemeClr val="tx1"/>
            </a:solidFill>
          </a:ln>
        </p:spPr>
        <p:txBody>
          <a:bodyPr wrap="none" rtlCol="0">
            <a:spAutoFit/>
          </a:bodyPr>
          <a:lstStyle/>
          <a:p>
            <a:r>
              <a:rPr kumimoji="1" lang="ja-JP" altLang="en-US" sz="2400" dirty="0"/>
              <a:t>グリッド</a:t>
            </a:r>
          </a:p>
        </p:txBody>
      </p:sp>
      <p:sp>
        <p:nvSpPr>
          <p:cNvPr id="88" name="テキスト ボックス 87"/>
          <p:cNvSpPr txBox="1"/>
          <p:nvPr/>
        </p:nvSpPr>
        <p:spPr>
          <a:xfrm>
            <a:off x="4831955" y="5589555"/>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89" name="テキスト ボックス 88"/>
          <p:cNvSpPr txBox="1"/>
          <p:nvPr/>
        </p:nvSpPr>
        <p:spPr>
          <a:xfrm>
            <a:off x="4831955" y="6191649"/>
            <a:ext cx="1895071" cy="461665"/>
          </a:xfrm>
          <a:prstGeom prst="rect">
            <a:avLst/>
          </a:prstGeom>
          <a:solidFill>
            <a:srgbClr val="00B05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90" name="テキスト ボックス 89"/>
          <p:cNvSpPr txBox="1"/>
          <p:nvPr/>
        </p:nvSpPr>
        <p:spPr>
          <a:xfrm>
            <a:off x="3814866" y="4324828"/>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52" name="直線コネクタ 51"/>
          <p:cNvCxnSpPr>
            <a:stCxn id="6" idx="0"/>
            <a:endCxn id="90" idx="2"/>
          </p:cNvCxnSpPr>
          <p:nvPr/>
        </p:nvCxnSpPr>
        <p:spPr>
          <a:xfrm flipV="1">
            <a:off x="4608513" y="4786493"/>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6" idx="2"/>
            <a:endCxn id="69" idx="0"/>
          </p:cNvCxnSpPr>
          <p:nvPr/>
        </p:nvCxnSpPr>
        <p:spPr>
          <a:xfrm flipH="1">
            <a:off x="3637654" y="5388769"/>
            <a:ext cx="970859"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6" idx="2"/>
            <a:endCxn id="88" idx="0"/>
          </p:cNvCxnSpPr>
          <p:nvPr/>
        </p:nvCxnSpPr>
        <p:spPr>
          <a:xfrm>
            <a:off x="4608513" y="5388769"/>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88" idx="2"/>
            <a:endCxn id="89" idx="0"/>
          </p:cNvCxnSpPr>
          <p:nvPr/>
        </p:nvCxnSpPr>
        <p:spPr>
          <a:xfrm>
            <a:off x="5779491" y="6051220"/>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394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672083" y="2426937"/>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1307108" y="2056839"/>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sp>
        <p:nvSpPr>
          <p:cNvPr id="14" name="楕円 13">
            <a:extLst>
              <a:ext uri="{FF2B5EF4-FFF2-40B4-BE49-F238E27FC236}">
                <a16:creationId xmlns:a16="http://schemas.microsoft.com/office/drawing/2014/main" xmlns="" id="{D1C24B46-48AE-4A6E-BBF8-CC9C82253608}"/>
              </a:ext>
            </a:extLst>
          </p:cNvPr>
          <p:cNvSpPr/>
          <p:nvPr/>
        </p:nvSpPr>
        <p:spPr>
          <a:xfrm>
            <a:off x="5993441" y="2829500"/>
            <a:ext cx="360000" cy="360000"/>
          </a:xfrm>
          <a:prstGeom prst="ellipse">
            <a:avLst/>
          </a:prstGeom>
          <a:noFill/>
          <a:ln w="57150"/>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 name="直線矢印コネクタ 15">
            <a:extLst>
              <a:ext uri="{FF2B5EF4-FFF2-40B4-BE49-F238E27FC236}">
                <a16:creationId xmlns:a16="http://schemas.microsoft.com/office/drawing/2014/main" xmlns="" id="{CC01A4B0-7271-4E54-A240-5B87071590E3}"/>
              </a:ext>
            </a:extLst>
          </p:cNvPr>
          <p:cNvCxnSpPr>
            <a:cxnSpLocks/>
          </p:cNvCxnSpPr>
          <p:nvPr/>
        </p:nvCxnSpPr>
        <p:spPr>
          <a:xfrm flipH="1" flipV="1">
            <a:off x="6389441" y="3255542"/>
            <a:ext cx="1516537" cy="1108064"/>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612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fade">
                                      <p:cBhvr>
                                        <p:cTn id="21" dur="500"/>
                                        <p:tgtEl>
                                          <p:spTgt spid="100"/>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fade">
                                      <p:cBhvr>
                                        <p:cTn id="38"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 name="テキスト ボックス 2">
            <a:extLst>
              <a:ext uri="{FF2B5EF4-FFF2-40B4-BE49-F238E27FC236}">
                <a16:creationId xmlns:a16="http://schemas.microsoft.com/office/drawing/2014/main" xmlns=""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a16="http://schemas.microsoft.com/office/drawing/2014/main" xmlns=""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81245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a16="http://schemas.microsoft.com/office/drawing/2014/main" xmlns=""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13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10">
                                            <p:txEl>
                                              <p:pRg st="0" end="0"/>
                                            </p:txEl>
                                          </p:spTgt>
                                        </p:tgtEl>
                                        <p:attrNameLst>
                                          <p:attrName>style.color</p:attrName>
                                        </p:attrNameLst>
                                      </p:cBhvr>
                                      <p:to>
                                        <a:srgbClr val="FF0000"/>
                                      </p:to>
                                    </p:animClr>
                                    <p:animClr clrSpc="rgb" dir="cw">
                                      <p:cBhvr>
                                        <p:cTn id="19" dur="500" fill="hold"/>
                                        <p:tgtEl>
                                          <p:spTgt spid="10">
                                            <p:txEl>
                                              <p:pRg st="0" end="0"/>
                                            </p:txEl>
                                          </p:spTgt>
                                        </p:tgtEl>
                                        <p:attrNameLst>
                                          <p:attrName>fillcolor</p:attrName>
                                        </p:attrNameLst>
                                      </p:cBhvr>
                                      <p:to>
                                        <a:srgbClr val="FF0000"/>
                                      </p:to>
                                    </p:animClr>
                                    <p:set>
                                      <p:cBhvr>
                                        <p:cTn id="20" dur="500" fill="hold"/>
                                        <p:tgtEl>
                                          <p:spTgt spid="10">
                                            <p:txEl>
                                              <p:pRg st="0" end="0"/>
                                            </p:txEl>
                                          </p:spTgt>
                                        </p:tgtEl>
                                        <p:attrNameLst>
                                          <p:attrName>fill.type</p:attrName>
                                        </p:attrNameLst>
                                      </p:cBhvr>
                                      <p:to>
                                        <p:strVal val="solid"/>
                                      </p:to>
                                    </p:set>
                                    <p:set>
                                      <p:cBhvr>
                                        <p:cTn id="21" dur="500" fill="hold"/>
                                        <p:tgtEl>
                                          <p:spTgt spid="10">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a16="http://schemas.microsoft.com/office/drawing/2014/main" xmlns=""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こっちにする</a:t>
            </a:r>
          </a:p>
        </p:txBody>
      </p:sp>
      <p:sp>
        <p:nvSpPr>
          <p:cNvPr id="39" name="テキスト ボックス 38">
            <a:extLst>
              <a:ext uri="{FF2B5EF4-FFF2-40B4-BE49-F238E27FC236}">
                <a16:creationId xmlns:a16="http://schemas.microsoft.com/office/drawing/2014/main" xmlns=""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0923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a16="http://schemas.microsoft.com/office/drawing/2014/main" xmlns=""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a16="http://schemas.microsoft.com/office/drawing/2014/main" xmlns=""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a16="http://schemas.microsoft.com/office/drawing/2014/main" xmlns=""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a16="http://schemas.microsoft.com/office/drawing/2014/main" xmlns=""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a16="http://schemas.microsoft.com/office/drawing/2014/main" xmlns=""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a16="http://schemas.microsoft.com/office/drawing/2014/main" xmlns=""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xmlns=""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a16="http://schemas.microsoft.com/office/drawing/2014/main" xmlns=""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xmlns=""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a16="http://schemas.microsoft.com/office/drawing/2014/main" xmlns=""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a16="http://schemas.microsoft.com/office/drawing/2014/main" xmlns=""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a16="http://schemas.microsoft.com/office/drawing/2014/main" xmlns=""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a16="http://schemas.microsoft.com/office/drawing/2014/main" xmlns=""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a16="http://schemas.microsoft.com/office/drawing/2014/main" xmlns=""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a16="http://schemas.microsoft.com/office/drawing/2014/main" xmlns=""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a16="http://schemas.microsoft.com/office/drawing/2014/main" xmlns=""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a16="http://schemas.microsoft.com/office/drawing/2014/main" xmlns=""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a16="http://schemas.microsoft.com/office/drawing/2014/main" xmlns=""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a16="http://schemas.microsoft.com/office/drawing/2014/main" xmlns=""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a16="http://schemas.microsoft.com/office/drawing/2014/main" xmlns=""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a16="http://schemas.microsoft.com/office/drawing/2014/main" xmlns=""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a16="http://schemas.microsoft.com/office/drawing/2014/main" xmlns=""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a16="http://schemas.microsoft.com/office/drawing/2014/main" xmlns=""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a16="http://schemas.microsoft.com/office/drawing/2014/main" xmlns=""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a16="http://schemas.microsoft.com/office/drawing/2014/main" xmlns=""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a16="http://schemas.microsoft.com/office/drawing/2014/main" xmlns=""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a16="http://schemas.microsoft.com/office/drawing/2014/main" xmlns=""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a16="http://schemas.microsoft.com/office/drawing/2014/main" xmlns=""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a16="http://schemas.microsoft.com/office/drawing/2014/main" xmlns=""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a16="http://schemas.microsoft.com/office/drawing/2014/main" xmlns=""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a16="http://schemas.microsoft.com/office/drawing/2014/main" xmlns=""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a16="http://schemas.microsoft.com/office/drawing/2014/main" xmlns=""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a16="http://schemas.microsoft.com/office/drawing/2014/main" xmlns=""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a16="http://schemas.microsoft.com/office/drawing/2014/main" xmlns=""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a16="http://schemas.microsoft.com/office/drawing/2014/main" xmlns=""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a16="http://schemas.microsoft.com/office/drawing/2014/main" xmlns=""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a16="http://schemas.microsoft.com/office/drawing/2014/main" xmlns=""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a16="http://schemas.microsoft.com/office/drawing/2014/main" xmlns=""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a16="http://schemas.microsoft.com/office/drawing/2014/main" xmlns=""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a16="http://schemas.microsoft.com/office/drawing/2014/main" xmlns=""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a16="http://schemas.microsoft.com/office/drawing/2014/main" xmlns=""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a16="http://schemas.microsoft.com/office/drawing/2014/main" xmlns=""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a16="http://schemas.microsoft.com/office/drawing/2014/main" xmlns=""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a16="http://schemas.microsoft.com/office/drawing/2014/main" xmlns=""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a16="http://schemas.microsoft.com/office/drawing/2014/main" xmlns=""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a16="http://schemas.microsoft.com/office/drawing/2014/main" xmlns=""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a16="http://schemas.microsoft.com/office/drawing/2014/main" xmlns=""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a16="http://schemas.microsoft.com/office/drawing/2014/main" xmlns=""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a16="http://schemas.microsoft.com/office/drawing/2014/main" xmlns=""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a16="http://schemas.microsoft.com/office/drawing/2014/main" xmlns=""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a16="http://schemas.microsoft.com/office/drawing/2014/main" xmlns=""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a16="http://schemas.microsoft.com/office/drawing/2014/main" xmlns=""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a16="http://schemas.microsoft.com/office/drawing/2014/main" xmlns=""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a16="http://schemas.microsoft.com/office/drawing/2014/main" xmlns=""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a16="http://schemas.microsoft.com/office/drawing/2014/main" xmlns=""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a16="http://schemas.microsoft.com/office/drawing/2014/main" xmlns=""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a16="http://schemas.microsoft.com/office/drawing/2014/main" xmlns=""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a16="http://schemas.microsoft.com/office/drawing/2014/main" xmlns=""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a16="http://schemas.microsoft.com/office/drawing/2014/main" xmlns=""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a16="http://schemas.microsoft.com/office/drawing/2014/main" xmlns=""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a16="http://schemas.microsoft.com/office/drawing/2014/main" xmlns=""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a16="http://schemas.microsoft.com/office/drawing/2014/main" xmlns=""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a16="http://schemas.microsoft.com/office/drawing/2014/main" xmlns=""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a16="http://schemas.microsoft.com/office/drawing/2014/main" xmlns=""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a16="http://schemas.microsoft.com/office/drawing/2014/main" xmlns=""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a16="http://schemas.microsoft.com/office/drawing/2014/main" xmlns=""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62906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0"/>
                                        </p:tgtEl>
                                        <p:attrNameLst>
                                          <p:attrName>style.visibility</p:attrName>
                                        </p:attrNameLst>
                                      </p:cBhvr>
                                      <p:to>
                                        <p:strVal val="visible"/>
                                      </p:to>
                                    </p:set>
                                    <p:animEffect transition="in" filter="fade">
                                      <p:cBhvr>
                                        <p:cTn id="24" dur="500"/>
                                        <p:tgtEl>
                                          <p:spTgt spid="3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1"/>
                                        </p:tgtEl>
                                        <p:attrNameLst>
                                          <p:attrName>style.visibility</p:attrName>
                                        </p:attrNameLst>
                                      </p:cBhvr>
                                      <p:to>
                                        <p:strVal val="visible"/>
                                      </p:to>
                                    </p:set>
                                    <p:animEffect transition="in" filter="fade">
                                      <p:cBhvr>
                                        <p:cTn id="29" dur="500"/>
                                        <p:tgtEl>
                                          <p:spTgt spid="341"/>
                                        </p:tgtEl>
                                      </p:cBhvr>
                                    </p:animEffect>
                                  </p:childTnLst>
                                </p:cTn>
                              </p:par>
                              <p:par>
                                <p:cTn id="30" presetID="22" presetClass="entr" presetSubtype="8" fill="hold" nodeType="withEffect">
                                  <p:stCondLst>
                                    <p:cond delay="0"/>
                                  </p:stCondLst>
                                  <p:childTnLst>
                                    <p:set>
                                      <p:cBhvr>
                                        <p:cTn id="31" dur="1" fill="hold">
                                          <p:stCondLst>
                                            <p:cond delay="0"/>
                                          </p:stCondLst>
                                        </p:cTn>
                                        <p:tgtEl>
                                          <p:spTgt spid="342"/>
                                        </p:tgtEl>
                                        <p:attrNameLst>
                                          <p:attrName>style.visibility</p:attrName>
                                        </p:attrNameLst>
                                      </p:cBhvr>
                                      <p:to>
                                        <p:strVal val="visible"/>
                                      </p:to>
                                    </p:set>
                                    <p:animEffect transition="in" filter="wipe(left)">
                                      <p:cBhvr>
                                        <p:cTn id="32"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7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xmlns=""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200" dirty="0">
                <a:solidFill>
                  <a:schemeClr val="accent5"/>
                </a:solidFill>
              </a:rPr>
              <a:t>最終的に勝てるのかは分からない</a:t>
            </a:r>
            <a:endParaRPr lang="en-US" altLang="ja-JP" sz="32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1"/>
            <a:ext cx="7799514" cy="1734835"/>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ゲーム終了時まで探索を行う</a:t>
            </a:r>
            <a:endParaRPr lang="en-US" altLang="ja-JP" dirty="0"/>
          </a:p>
          <a:p>
            <a:r>
              <a:rPr lang="ja-JP" altLang="en-US" dirty="0"/>
              <a:t>　　　　</a:t>
            </a:r>
            <a:r>
              <a:rPr lang="ja-JP" altLang="en-US" dirty="0">
                <a:solidFill>
                  <a:srgbClr val="FF0000"/>
                </a:solidFill>
              </a:rPr>
              <a:t>最終的に勝てる可能性の高い操作を選べる</a:t>
            </a:r>
            <a:endParaRPr lang="ja-JP" altLang="en-US" dirty="0"/>
          </a:p>
        </p:txBody>
      </p:sp>
      <p:sp>
        <p:nvSpPr>
          <p:cNvPr id="91" name="右矢印 90"/>
          <p:cNvSpPr/>
          <p:nvPr/>
        </p:nvSpPr>
        <p:spPr>
          <a:xfrm>
            <a:off x="1065007" y="4858568"/>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コンテンツ プレースホルダー 2">
            <a:extLst>
              <a:ext uri="{FF2B5EF4-FFF2-40B4-BE49-F238E27FC236}">
                <a16:creationId xmlns:a16="http://schemas.microsoft.com/office/drawing/2014/main" xmlns=""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57" name="正方形/長方形 56">
            <a:extLst>
              <a:ext uri="{FF2B5EF4-FFF2-40B4-BE49-F238E27FC236}">
                <a16:creationId xmlns:a16="http://schemas.microsoft.com/office/drawing/2014/main" xmlns=""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58" name="下矢印 72">
            <a:extLst>
              <a:ext uri="{FF2B5EF4-FFF2-40B4-BE49-F238E27FC236}">
                <a16:creationId xmlns:a16="http://schemas.microsoft.com/office/drawing/2014/main" xmlns=""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p:cNvGrpSpPr/>
          <p:nvPr/>
        </p:nvGrpSpPr>
        <p:grpSpPr>
          <a:xfrm>
            <a:off x="222555" y="6452540"/>
            <a:ext cx="4157799" cy="471823"/>
            <a:chOff x="612870" y="4089115"/>
            <a:chExt cx="4157799" cy="471823"/>
          </a:xfrm>
        </p:grpSpPr>
        <p:sp>
          <p:nvSpPr>
            <p:cNvPr id="55" name="テキスト ボックス 54"/>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61" name="テキスト ボックス 60"/>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62" name="テキスト ボックス 61"/>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3" name="テキスト ボックス 62"/>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乗算記号 85"/>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乗算記号 93"/>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角丸四角形吹き出し 39"/>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b="1" i="1" smtClean="0">
                              <a:latin typeface="Cambria Math" panose="02040503050406030204" pitchFamily="18" charset="0"/>
                            </a:rPr>
                          </m:ctrlPr>
                        </m:fPr>
                        <m:num>
                          <m:r>
                            <a:rPr lang="ja-JP" altLang="en-US" b="1" i="1">
                              <a:solidFill>
                                <a:srgbClr val="FF0000"/>
                              </a:solidFill>
                              <a:latin typeface="Cambria Math" panose="02040503050406030204" pitchFamily="18" charset="0"/>
                            </a:rPr>
                            <m:t>勝利した盤面の数</m:t>
                          </m:r>
                        </m:num>
                        <m:den>
                          <m:r>
                            <a:rPr lang="ja-JP" altLang="en-US" b="1" i="1">
                              <a:solidFill>
                                <a:srgbClr val="002060"/>
                              </a:solidFill>
                              <a:latin typeface="Cambria Math" panose="02040503050406030204" pitchFamily="18" charset="0"/>
                            </a:rPr>
                            <m:t>次の操作以降の全ての終了盤面の数</m:t>
                          </m:r>
                        </m:den>
                      </m:f>
                    </m:oMath>
                  </m:oMathPara>
                </a14:m>
                <a:endParaRPr kumimoji="1" lang="ja-JP" altLang="en-US" b="1" dirty="0"/>
              </a:p>
            </p:txBody>
          </p:sp>
        </mc:Choice>
        <mc:Fallback xmlns="">
          <p:sp>
            <p:nvSpPr>
              <p:cNvPr id="40" name="角丸四角形吹き出し 39"/>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
        <p:nvSpPr>
          <p:cNvPr id="95" name="テキスト ボックス 94"/>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p:sp>
        <p:nvSpPr>
          <p:cNvPr id="80" name="コンテンツ プレースホルダー 2">
            <a:extLst>
              <a:ext uri="{FF2B5EF4-FFF2-40B4-BE49-F238E27FC236}">
                <a16:creationId xmlns:a16="http://schemas.microsoft.com/office/drawing/2014/main" xmlns="" id="{EE375A44-B337-4B1A-9F63-C4ACB76EF237}"/>
              </a:ext>
            </a:extLst>
          </p:cNvPr>
          <p:cNvSpPr txBox="1">
            <a:spLocks/>
          </p:cNvSpPr>
          <p:nvPr/>
        </p:nvSpPr>
        <p:spPr>
          <a:xfrm>
            <a:off x="473433" y="923933"/>
            <a:ext cx="8421185"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a:t>
            </a:r>
            <a:r>
              <a:rPr lang="ja-JP" altLang="en-US" dirty="0">
                <a:solidFill>
                  <a:srgbClr val="FF0000"/>
                </a:solidFill>
              </a:rPr>
              <a:t>実際の勝率が高そう</a:t>
            </a:r>
            <a:r>
              <a:rPr lang="ja-JP" altLang="en-US" dirty="0"/>
              <a:t>な操作を選択する</a:t>
            </a:r>
          </a:p>
        </p:txBody>
      </p:sp>
    </p:spTree>
    <p:extLst>
      <p:ext uri="{BB962C8B-B14F-4D97-AF65-F5344CB8AC3E}">
        <p14:creationId xmlns:p14="http://schemas.microsoft.com/office/powerpoint/2010/main" val="1937673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500"/>
                                        <p:tgtEl>
                                          <p:spTgt spid="7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fade">
                                      <p:cBhvr>
                                        <p:cTn id="46" dur="500"/>
                                        <p:tgtEl>
                                          <p:spTgt spid="7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fade">
                                      <p:cBhvr>
                                        <p:cTn id="49" dur="500"/>
                                        <p:tgtEl>
                                          <p:spTgt spid="7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500"/>
                                        <p:tgtEl>
                                          <p:spTgt spid="7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fade">
                                      <p:cBhvr>
                                        <p:cTn id="58" dur="500"/>
                                        <p:tgtEl>
                                          <p:spTgt spid="7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fade">
                                      <p:cBhvr>
                                        <p:cTn id="61" dur="500"/>
                                        <p:tgtEl>
                                          <p:spTgt spid="7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fade">
                                      <p:cBhvr>
                                        <p:cTn id="64" dur="500"/>
                                        <p:tgtEl>
                                          <p:spTgt spid="7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fade">
                                      <p:cBhvr>
                                        <p:cTn id="67" dur="500"/>
                                        <p:tgtEl>
                                          <p:spTgt spid="8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5"/>
                                        </p:tgtEl>
                                        <p:attrNameLst>
                                          <p:attrName>style.visibility</p:attrName>
                                        </p:attrNameLst>
                                      </p:cBhvr>
                                      <p:to>
                                        <p:strVal val="visible"/>
                                      </p:to>
                                    </p:set>
                                    <p:animEffect transition="in" filter="fade">
                                      <p:cBhvr>
                                        <p:cTn id="70" dur="500"/>
                                        <p:tgtEl>
                                          <p:spTgt spid="8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fade">
                                      <p:cBhvr>
                                        <p:cTn id="73" dur="500"/>
                                        <p:tgtEl>
                                          <p:spTgt spid="8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7"/>
                                        </p:tgtEl>
                                        <p:attrNameLst>
                                          <p:attrName>style.visibility</p:attrName>
                                        </p:attrNameLst>
                                      </p:cBhvr>
                                      <p:to>
                                        <p:strVal val="visible"/>
                                      </p:to>
                                    </p:set>
                                    <p:animEffect transition="in" filter="fade">
                                      <p:cBhvr>
                                        <p:cTn id="76" dur="500"/>
                                        <p:tgtEl>
                                          <p:spTgt spid="8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500"/>
                                        <p:tgtEl>
                                          <p:spTgt spid="9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91"/>
                                        </p:tgtEl>
                                        <p:attrNameLst>
                                          <p:attrName>style.visibility</p:attrName>
                                        </p:attrNameLst>
                                      </p:cBhvr>
                                      <p:to>
                                        <p:strVal val="visible"/>
                                      </p:to>
                                    </p:set>
                                    <p:animEffect transition="in" filter="fade">
                                      <p:cBhvr>
                                        <p:cTn id="82" dur="500"/>
                                        <p:tgtEl>
                                          <p:spTgt spid="9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2"/>
                                        </p:tgtEl>
                                        <p:attrNameLst>
                                          <p:attrName>style.visibility</p:attrName>
                                        </p:attrNameLst>
                                      </p:cBhvr>
                                      <p:to>
                                        <p:strVal val="visible"/>
                                      </p:to>
                                    </p:set>
                                    <p:animEffect transition="in" filter="fade">
                                      <p:cBhvr>
                                        <p:cTn id="85" dur="500"/>
                                        <p:tgtEl>
                                          <p:spTgt spid="9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fade">
                                      <p:cBhvr>
                                        <p:cTn id="88" dur="500"/>
                                        <p:tgtEl>
                                          <p:spTgt spid="9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94"/>
                                        </p:tgtEl>
                                        <p:attrNameLst>
                                          <p:attrName>style.visibility</p:attrName>
                                        </p:attrNameLst>
                                      </p:cBhvr>
                                      <p:to>
                                        <p:strVal val="visible"/>
                                      </p:to>
                                    </p:set>
                                    <p:animEffect transition="in" filter="fade">
                                      <p:cBhvr>
                                        <p:cTn id="9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P spid="72" grpId="0" animBg="1"/>
      <p:bldP spid="56" grpId="0"/>
      <p:bldP spid="57" grpId="0"/>
      <p:bldP spid="58" grpId="0" animBg="1"/>
      <p:bldP spid="64" grpId="0" animBg="1"/>
      <p:bldP spid="65" grpId="0" animBg="1"/>
      <p:bldP spid="70" grpId="0" animBg="1"/>
      <p:bldP spid="71" grpId="0" animBg="1"/>
      <p:bldP spid="73" grpId="0" animBg="1"/>
      <p:bldP spid="74" grpId="0" animBg="1"/>
      <p:bldP spid="75" grpId="0" animBg="1"/>
      <p:bldP spid="76" grpId="0" animBg="1"/>
      <p:bldP spid="77" grpId="0" animBg="1"/>
      <p:bldP spid="78" grpId="0" animBg="1"/>
      <p:bldP spid="79" grpId="0" animBg="1"/>
      <p:bldP spid="84" grpId="0" animBg="1"/>
      <p:bldP spid="85" grpId="0" animBg="1"/>
      <p:bldP spid="86" grpId="0" animBg="1"/>
      <p:bldP spid="87" grpId="0" animBg="1"/>
      <p:bldP spid="90" grpId="0" animBg="1"/>
      <p:bldP spid="91" grpId="0" animBg="1"/>
      <p:bldP spid="92" grpId="0" animBg="1"/>
      <p:bldP spid="93" grpId="0" animBg="1"/>
      <p:bldP spid="9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52" name="正方形/長方形 51"/>
          <p:cNvSpPr/>
          <p:nvPr/>
        </p:nvSpPr>
        <p:spPr>
          <a:xfrm>
            <a:off x="1527874" y="2373232"/>
            <a:ext cx="6231315" cy="646331"/>
          </a:xfrm>
          <a:prstGeom prst="rect">
            <a:avLst/>
          </a:prstGeom>
          <a:ln>
            <a:solidFill>
              <a:schemeClr val="tx1"/>
            </a:solidFill>
          </a:ln>
        </p:spPr>
        <p:txBody>
          <a:bodyPr wrap="square">
            <a:spAutoFit/>
          </a:bodyPr>
          <a:lstStyle/>
          <a:p>
            <a:r>
              <a:rPr lang="ja-JP" altLang="en-US" sz="3600" dirty="0">
                <a:solidFill>
                  <a:srgbClr val="FF0000"/>
                </a:solidFill>
              </a:rPr>
              <a:t>どれくらいやれば十分なのか？</a:t>
            </a:r>
            <a:endParaRPr lang="en-US" altLang="ja-JP" sz="3600" dirty="0">
              <a:solidFill>
                <a:srgbClr val="FF0000"/>
              </a:solidFill>
            </a:endParaRP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コンテンツ プレースホルダー 2">
            <a:extLst>
              <a:ext uri="{FF2B5EF4-FFF2-40B4-BE49-F238E27FC236}">
                <a16:creationId xmlns:a16="http://schemas.microsoft.com/office/drawing/2014/main" xmlns=""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95" name="正方形/長方形 94">
            <a:extLst>
              <a:ext uri="{FF2B5EF4-FFF2-40B4-BE49-F238E27FC236}">
                <a16:creationId xmlns:a16="http://schemas.microsoft.com/office/drawing/2014/main" xmlns=""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96" name="下矢印 72">
            <a:extLst>
              <a:ext uri="{FF2B5EF4-FFF2-40B4-BE49-F238E27FC236}">
                <a16:creationId xmlns:a16="http://schemas.microsoft.com/office/drawing/2014/main" xmlns=""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473433" y="923933"/>
            <a:ext cx="8421185"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a:t>
            </a:r>
            <a:r>
              <a:rPr lang="ja-JP" altLang="en-US" dirty="0">
                <a:solidFill>
                  <a:srgbClr val="FF0000"/>
                </a:solidFill>
              </a:rPr>
              <a:t>実際の勝率が高そう</a:t>
            </a:r>
            <a:r>
              <a:rPr lang="ja-JP" altLang="en-US" dirty="0"/>
              <a:t>な操作を選択する</a:t>
            </a:r>
          </a:p>
        </p:txBody>
      </p:sp>
      <p:sp>
        <p:nvSpPr>
          <p:cNvPr id="98" name="テキスト ボックス 97"/>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mc:AlternateContent xmlns:mc="http://schemas.openxmlformats.org/markup-compatibility/2006" xmlns:a14="http://schemas.microsoft.com/office/drawing/2010/main">
        <mc:Choice Requires="a14">
          <p:sp>
            <p:nvSpPr>
              <p:cNvPr id="99" name="角丸四角形吹き出し 98"/>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b="1" i="1" smtClean="0">
                              <a:latin typeface="Cambria Math" panose="02040503050406030204" pitchFamily="18" charset="0"/>
                            </a:rPr>
                          </m:ctrlPr>
                        </m:fPr>
                        <m:num>
                          <m:r>
                            <a:rPr lang="ja-JP" altLang="en-US" b="1" i="1">
                              <a:solidFill>
                                <a:srgbClr val="FF0000"/>
                              </a:solidFill>
                              <a:latin typeface="Cambria Math" panose="02040503050406030204" pitchFamily="18" charset="0"/>
                            </a:rPr>
                            <m:t>勝利した盤面の数</m:t>
                          </m:r>
                        </m:num>
                        <m:den>
                          <m:r>
                            <a:rPr lang="ja-JP" altLang="en-US" b="1" i="1">
                              <a:solidFill>
                                <a:srgbClr val="002060"/>
                              </a:solidFill>
                              <a:latin typeface="Cambria Math" panose="02040503050406030204" pitchFamily="18" charset="0"/>
                            </a:rPr>
                            <m:t>次の操作以降の全ての終了盤面の数</m:t>
                          </m:r>
                        </m:den>
                      </m:f>
                    </m:oMath>
                  </m:oMathPara>
                </a14:m>
                <a:endParaRPr kumimoji="1" lang="ja-JP" altLang="en-US" b="1" dirty="0"/>
              </a:p>
            </p:txBody>
          </p:sp>
        </mc:Choice>
        <mc:Fallback xmlns="">
          <p:sp>
            <p:nvSpPr>
              <p:cNvPr id="99" name="角丸四角形吹き出し 98"/>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959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a:t>
            </a:r>
            <a:r>
              <a:rPr kumimoji="1" lang="ja-JP" altLang="en-US" dirty="0">
                <a:solidFill>
                  <a:srgbClr val="FF0000"/>
                </a:solidFill>
              </a:rPr>
              <a:t>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xmlns=""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xmlns=""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xmlns="" val="20000"/>
                    </a:ext>
                  </a:extLst>
                </a:gridCol>
                <a:gridCol w="4491097">
                  <a:extLst>
                    <a:ext uri="{9D8B030D-6E8A-4147-A177-3AD203B41FA5}">
                      <a16:colId xmlns:a16="http://schemas.microsoft.com/office/drawing/2014/main" xmlns=""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xmlns=""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6" name="テキスト ボックス 15"/>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7" name="グラフ 16"/>
          <p:cNvGraphicFramePr>
            <a:graphicFrameLocks/>
          </p:cNvGraphicFramePr>
          <p:nvPr>
            <p:extLst>
              <p:ext uri="{D42A27DB-BD31-4B8C-83A1-F6EECF244321}">
                <p14:modId xmlns:p14="http://schemas.microsoft.com/office/powerpoint/2010/main" val="2401011550"/>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p:nvPr/>
        </p:nvCxnSpPr>
        <p:spPr>
          <a:xfrm>
            <a:off x="2273076" y="3897313"/>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7" name="グラフ 16"/>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プレイアウトで求めた勝率が収束していき，</a:t>
            </a:r>
            <a:r>
              <a:rPr lang="ja-JP" altLang="en-US" dirty="0">
                <a:solidFill>
                  <a:srgbClr val="FF0000"/>
                </a:solidFill>
              </a:rPr>
              <a:t>実際</a:t>
            </a:r>
            <a:endParaRPr lang="en-US" altLang="ja-JP" dirty="0">
              <a:solidFill>
                <a:srgbClr val="FF0000"/>
              </a:solidFill>
            </a:endParaRPr>
          </a:p>
          <a:p>
            <a:r>
              <a:rPr lang="ja-JP" altLang="en-US" dirty="0">
                <a:solidFill>
                  <a:srgbClr val="FF0000"/>
                </a:solidFill>
              </a:rPr>
              <a:t>の勝率が高い操作</a:t>
            </a:r>
            <a:r>
              <a:rPr lang="ja-JP" altLang="en-US" dirty="0"/>
              <a:t>を選べるようになっていった．</a:t>
            </a:r>
          </a:p>
        </p:txBody>
      </p:sp>
      <p:sp>
        <p:nvSpPr>
          <p:cNvPr id="15" name="下矢印 72">
            <a:extLst>
              <a:ext uri="{FF2B5EF4-FFF2-40B4-BE49-F238E27FC236}">
                <a16:creationId xmlns:a16="http://schemas.microsoft.com/office/drawing/2014/main" xmlns=""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xmlns="" id="{BBF40135-D7C6-48A3-9E6A-3F66E00A6FDC}"/>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156254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7" name="グラフ 16"/>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下矢印 72">
            <a:extLst>
              <a:ext uri="{FF2B5EF4-FFF2-40B4-BE49-F238E27FC236}">
                <a16:creationId xmlns:a16="http://schemas.microsoft.com/office/drawing/2014/main" xmlns=""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1641791"/>
            <a:ext cx="7998199" cy="941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プレイアウト数が十分になったため，安定して</a:t>
            </a:r>
            <a:endParaRPr lang="en-US" altLang="ja-JP" dirty="0"/>
          </a:p>
          <a:p>
            <a:r>
              <a:rPr lang="ja-JP" altLang="en-US" dirty="0">
                <a:solidFill>
                  <a:srgbClr val="FF0000"/>
                </a:solidFill>
              </a:rPr>
              <a:t>実際の勝率が高い操作</a:t>
            </a:r>
            <a:r>
              <a:rPr lang="ja-JP" altLang="en-US" dirty="0"/>
              <a:t>を選べるようになった</a:t>
            </a:r>
          </a:p>
        </p:txBody>
      </p:sp>
      <p:cxnSp>
        <p:nvCxnSpPr>
          <p:cNvPr id="20" name="直線コネクタ 19"/>
          <p:cNvCxnSpPr/>
          <p:nvPr/>
        </p:nvCxnSpPr>
        <p:spPr>
          <a:xfrm>
            <a:off x="2273076" y="3897313"/>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 name="テキスト ボックス 17">
            <a:extLst>
              <a:ext uri="{FF2B5EF4-FFF2-40B4-BE49-F238E27FC236}">
                <a16:creationId xmlns:a16="http://schemas.microsoft.com/office/drawing/2014/main" xmlns="" id="{4AA50F6C-1A65-4ECE-BE58-3776BDAFE1BE}"/>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338551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25"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pPr marL="514350" indent="-514350">
              <a:buFont typeface="+mj-lt"/>
              <a:buAutoNum type="arabicPeriod"/>
            </a:pPr>
            <a:r>
              <a:rPr lang="ja-JP" altLang="en-US" dirty="0"/>
              <a:t>モンテカルロ法の特徴によるもの　</a:t>
            </a:r>
            <a:endParaRPr lang="en-US" altLang="ja-JP" dirty="0"/>
          </a:p>
        </p:txBody>
      </p:sp>
      <p:sp>
        <p:nvSpPr>
          <p:cNvPr id="7"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a:p>
            <a:endParaRPr kumimoji="1" lang="ja-JP" altLang="en-US" dirty="0"/>
          </a:p>
        </p:txBody>
      </p:sp>
    </p:spTree>
    <p:extLst>
      <p:ext uri="{BB962C8B-B14F-4D97-AF65-F5344CB8AC3E}">
        <p14:creationId xmlns:p14="http://schemas.microsoft.com/office/powerpoint/2010/main" val="21999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1">
                                            <p:txEl>
                                              <p:pRg st="1" end="1"/>
                                            </p:txEl>
                                          </p:spTgt>
                                        </p:tgtEl>
                                        <p:attrNameLst>
                                          <p:attrName>style.color</p:attrName>
                                        </p:attrNameLst>
                                      </p:cBhvr>
                                      <p:to>
                                        <a:srgbClr val="FF0000"/>
                                      </p:to>
                                    </p:animClr>
                                    <p:animClr clrSpc="rgb" dir="cw">
                                      <p:cBhvr>
                                        <p:cTn id="7" dur="500" fill="hold"/>
                                        <p:tgtEl>
                                          <p:spTgt spid="31">
                                            <p:txEl>
                                              <p:pRg st="1" end="1"/>
                                            </p:txEl>
                                          </p:spTgt>
                                        </p:tgtEl>
                                        <p:attrNameLst>
                                          <p:attrName>fillcolor</p:attrName>
                                        </p:attrNameLst>
                                      </p:cBhvr>
                                      <p:to>
                                        <a:srgbClr val="FF0000"/>
                                      </p:to>
                                    </p:animClr>
                                    <p:set>
                                      <p:cBhvr>
                                        <p:cTn id="8" dur="500" fill="hold"/>
                                        <p:tgtEl>
                                          <p:spTgt spid="31">
                                            <p:txEl>
                                              <p:pRg st="1" end="1"/>
                                            </p:txEl>
                                          </p:spTgt>
                                        </p:tgtEl>
                                        <p:attrNameLst>
                                          <p:attrName>fill.type</p:attrName>
                                        </p:attrNameLst>
                                      </p:cBhvr>
                                      <p:to>
                                        <p:strVal val="solid"/>
                                      </p:to>
                                    </p:set>
                                    <p:set>
                                      <p:cBhvr>
                                        <p:cTn id="9" dur="500" fill="hold"/>
                                        <p:tgtEl>
                                          <p:spTgt spid="31">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31" name="コンテンツ プレースホルダー 2"/>
          <p:cNvSpPr txBox="1">
            <a:spLocks/>
          </p:cNvSpPr>
          <p:nvPr/>
        </p:nvSpPr>
        <p:spPr>
          <a:xfrm>
            <a:off x="822961" y="777399"/>
            <a:ext cx="6830906"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正方形/長方形 2"/>
          <p:cNvSpPr/>
          <p:nvPr/>
        </p:nvSpPr>
        <p:spPr>
          <a:xfrm>
            <a:off x="917583" y="1385251"/>
            <a:ext cx="6736284" cy="954107"/>
          </a:xfrm>
          <a:prstGeom prst="rect">
            <a:avLst/>
          </a:prstGeom>
        </p:spPr>
        <p:txBody>
          <a:bodyPr wrap="square">
            <a:noAutofit/>
          </a:bodyPr>
          <a:lstStyle/>
          <a:p>
            <a:r>
              <a:rPr lang="ja-JP" altLang="en-US" sz="2800" dirty="0"/>
              <a:t>初期盤面により，先手と後手に有利不利が</a:t>
            </a:r>
            <a:endParaRPr lang="en-US" altLang="ja-JP" sz="2800" dirty="0"/>
          </a:p>
          <a:p>
            <a:r>
              <a:rPr lang="ja-JP" altLang="en-US" sz="2800" dirty="0"/>
              <a:t>存在している場合がある</a:t>
            </a:r>
            <a:endParaRPr lang="en-US" altLang="ja-JP" sz="2800" dirty="0"/>
          </a:p>
        </p:txBody>
      </p:sp>
      <p:sp>
        <p:nvSpPr>
          <p:cNvPr id="8" name="正方形/長方形 7"/>
          <p:cNvSpPr/>
          <p:nvPr/>
        </p:nvSpPr>
        <p:spPr>
          <a:xfrm>
            <a:off x="917583" y="2424426"/>
            <a:ext cx="7041084" cy="523220"/>
          </a:xfrm>
          <a:prstGeom prst="rect">
            <a:avLst/>
          </a:prstGeom>
        </p:spPr>
        <p:txBody>
          <a:bodyPr wrap="square">
            <a:spAutoFit/>
          </a:bodyPr>
          <a:lstStyle/>
          <a:p>
            <a:r>
              <a:rPr lang="ja-JP" altLang="en-US" sz="2800" dirty="0">
                <a:solidFill>
                  <a:srgbClr val="FF0000"/>
                </a:solidFill>
              </a:rPr>
              <a:t>初期盤面に勝敗が依存している可能性がある</a:t>
            </a:r>
            <a:endParaRPr lang="en-US" altLang="ja-JP" sz="2800" dirty="0">
              <a:solidFill>
                <a:srgbClr val="FF0000"/>
              </a:solidFill>
            </a:endParaRPr>
          </a:p>
        </p:txBody>
      </p:sp>
      <p:grpSp>
        <p:nvGrpSpPr>
          <p:cNvPr id="9" name="グループ化 8"/>
          <p:cNvGrpSpPr/>
          <p:nvPr/>
        </p:nvGrpSpPr>
        <p:grpSpPr>
          <a:xfrm>
            <a:off x="6094166" y="3344157"/>
            <a:ext cx="2779233" cy="2728041"/>
            <a:chOff x="5714255" y="3268991"/>
            <a:chExt cx="3240000" cy="3240828"/>
          </a:xfrm>
        </p:grpSpPr>
        <p:sp>
          <p:nvSpPr>
            <p:cNvPr id="10" name="正方形/長方形 9">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7" name="正方形/長方形 36"/>
          <p:cNvSpPr/>
          <p:nvPr/>
        </p:nvSpPr>
        <p:spPr>
          <a:xfrm>
            <a:off x="6534229" y="6094446"/>
            <a:ext cx="1899105" cy="523220"/>
          </a:xfrm>
          <a:prstGeom prst="rect">
            <a:avLst/>
          </a:prstGeom>
        </p:spPr>
        <p:txBody>
          <a:bodyPr wrap="square">
            <a:spAutoFit/>
          </a:bodyPr>
          <a:lstStyle/>
          <a:p>
            <a:r>
              <a:rPr lang="ja-JP" altLang="en-US" sz="2800" dirty="0">
                <a:solidFill>
                  <a:srgbClr val="7030A0"/>
                </a:solidFill>
              </a:rPr>
              <a:t>偏った盤面</a:t>
            </a:r>
            <a:endParaRPr lang="en-US" altLang="ja-JP" sz="2800" dirty="0">
              <a:solidFill>
                <a:srgbClr val="7030A0"/>
              </a:solidFill>
            </a:endParaRPr>
          </a:p>
        </p:txBody>
      </p:sp>
      <p:sp>
        <p:nvSpPr>
          <p:cNvPr id="38"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560930" y="3301648"/>
            <a:ext cx="5417453" cy="35563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それぞれの盤面に対してランダムな操作をするプレイヤー同士で</a:t>
            </a:r>
            <a:r>
              <a:rPr lang="en-US" altLang="ja-JP" dirty="0"/>
              <a:t>1000</a:t>
            </a:r>
            <a:r>
              <a:rPr lang="ja-JP" altLang="en-US" dirty="0"/>
              <a:t>回対戦を行い，</a:t>
            </a:r>
            <a:endParaRPr lang="en-US" altLang="ja-JP" dirty="0"/>
          </a:p>
          <a:p>
            <a:r>
              <a:rPr lang="ja-JP" altLang="en-US" dirty="0"/>
              <a:t>先手または後手の勝率が</a:t>
            </a:r>
            <a:r>
              <a:rPr lang="en-US" altLang="ja-JP" dirty="0"/>
              <a:t>6</a:t>
            </a:r>
            <a:r>
              <a:rPr lang="ja-JP" altLang="en-US" dirty="0"/>
              <a:t>割を　　越えた盤面を</a:t>
            </a:r>
            <a:r>
              <a:rPr lang="ja-JP" altLang="en-US" dirty="0">
                <a:solidFill>
                  <a:srgbClr val="7030A0"/>
                </a:solidFill>
              </a:rPr>
              <a:t>偏った盤面</a:t>
            </a:r>
            <a:r>
              <a:rPr lang="ja-JP" altLang="en-US" dirty="0"/>
              <a:t>とし，</a:t>
            </a:r>
            <a:endParaRPr lang="en-US" altLang="ja-JP" dirty="0"/>
          </a:p>
          <a:p>
            <a:r>
              <a:rPr lang="ja-JP" altLang="en-US" dirty="0">
                <a:solidFill>
                  <a:srgbClr val="7030A0"/>
                </a:solidFill>
              </a:rPr>
              <a:t>偏った盤面</a:t>
            </a:r>
            <a:r>
              <a:rPr lang="ja-JP" altLang="en-US" dirty="0"/>
              <a:t>を取り除いた場合の</a:t>
            </a:r>
            <a:endParaRPr lang="en-US" altLang="ja-JP" dirty="0"/>
          </a:p>
          <a:p>
            <a:r>
              <a:rPr lang="ja-JP" altLang="en-US" dirty="0"/>
              <a:t>モンテカルロ法の勝率を求めた．</a:t>
            </a:r>
            <a:endParaRPr lang="en-US" altLang="ja-JP" dirty="0"/>
          </a:p>
        </p:txBody>
      </p:sp>
    </p:spTree>
    <p:extLst>
      <p:ext uri="{BB962C8B-B14F-4D97-AF65-F5344CB8AC3E}">
        <p14:creationId xmlns:p14="http://schemas.microsoft.com/office/powerpoint/2010/main" val="335978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37" grpId="0"/>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6968294" cy="99092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dirty="0"/>
              <a:t>8</a:t>
            </a:r>
            <a:r>
              <a:rPr lang="ja-JP" altLang="en-US" dirty="0"/>
              <a:t>割程度に収束した．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下矢印 72">
            <a:extLst>
              <a:ext uri="{FF2B5EF4-FFF2-40B4-BE49-F238E27FC236}">
                <a16:creationId xmlns:a16="http://schemas.microsoft.com/office/drawing/2014/main" xmlns=""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20"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293808" y="1860992"/>
            <a:ext cx="7220959" cy="57631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初期盤面による勝敗への影響があった</a:t>
            </a:r>
          </a:p>
        </p:txBody>
      </p:sp>
      <p:sp>
        <p:nvSpPr>
          <p:cNvPr id="19" name="テキスト ボックス 18">
            <a:extLst>
              <a:ext uri="{FF2B5EF4-FFF2-40B4-BE49-F238E27FC236}">
                <a16:creationId xmlns:a16="http://schemas.microsoft.com/office/drawing/2014/main" xmlns="" id="{A2D4E880-B563-44C0-97F2-2B84EA333EEB}"/>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85741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txBox="1">
            <a:spLocks/>
          </p:cNvSpPr>
          <p:nvPr/>
        </p:nvSpPr>
        <p:spPr>
          <a:xfrm>
            <a:off x="822960" y="770064"/>
            <a:ext cx="8048665"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p:txBody>
      </p:sp>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25"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solidFill>
                  <a:schemeClr val="bg1">
                    <a:lumMod val="65000"/>
                  </a:schemeClr>
                </a:solidFill>
              </a:rPr>
              <a:t>二人用</a:t>
            </a:r>
            <a:r>
              <a:rPr lang="en-US" altLang="ja-JP" dirty="0">
                <a:solidFill>
                  <a:schemeClr val="bg1">
                    <a:lumMod val="65000"/>
                  </a:schemeClr>
                </a:solidFill>
              </a:rPr>
              <a:t>Flood-It</a:t>
            </a:r>
            <a:r>
              <a:rPr lang="ja-JP" altLang="en-US" dirty="0">
                <a:solidFill>
                  <a:schemeClr val="bg1">
                    <a:lumMod val="65000"/>
                  </a:schemeClr>
                </a:solidFill>
              </a:rPr>
              <a:t>の特徴によるもの</a:t>
            </a:r>
            <a:endParaRPr lang="en-US" altLang="ja-JP" dirty="0">
              <a:solidFill>
                <a:schemeClr val="bg1">
                  <a:lumMod val="65000"/>
                </a:schemeClr>
              </a:solidFill>
            </a:endParaRPr>
          </a:p>
          <a:p>
            <a:pPr marL="514350" indent="-514350">
              <a:buFont typeface="+mj-lt"/>
              <a:buAutoNum type="arabicPeriod"/>
            </a:pPr>
            <a:r>
              <a:rPr lang="ja-JP" altLang="en-US" dirty="0"/>
              <a:t>モンテカルロ法の特徴によるもの　</a:t>
            </a:r>
            <a:endParaRPr lang="en-US" altLang="ja-JP" dirty="0"/>
          </a:p>
        </p:txBody>
      </p:sp>
      <mc:AlternateContent xmlns:mc="http://schemas.openxmlformats.org/markup-compatibility/2006" xmlns:a14="http://schemas.microsoft.com/office/drawing/2010/main">
        <mc:Choice Requires="a14">
          <p:sp>
            <p:nvSpPr>
              <p:cNvPr id="7" name="角丸四角形吹き出し 39">
                <a:extLst>
                  <a:ext uri="{FF2B5EF4-FFF2-40B4-BE49-F238E27FC236}">
                    <a16:creationId xmlns:a16="http://schemas.microsoft.com/office/drawing/2014/main" xmlns="" id="{BB9F6049-A159-4E5F-B2AC-2F4A5EC8AE5C}"/>
                  </a:ext>
                </a:extLst>
              </p:cNvPr>
              <p:cNvSpPr/>
              <p:nvPr/>
            </p:nvSpPr>
            <p:spPr>
              <a:xfrm>
                <a:off x="631767" y="3662776"/>
                <a:ext cx="8129056" cy="2222458"/>
              </a:xfrm>
              <a:prstGeom prst="wedgeRoundRectCallout">
                <a:avLst>
                  <a:gd name="adj1" fmla="val -34226"/>
                  <a:gd name="adj2" fmla="val -7070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f>
                      <m:fPr>
                        <m:ctrlPr>
                          <a:rPr lang="en-US" altLang="ja-JP" sz="2800" i="1" smtClean="0">
                            <a:latin typeface="Cambria Math" panose="02040503050406030204" pitchFamily="18" charset="0"/>
                          </a:rPr>
                        </m:ctrlPr>
                      </m:fPr>
                      <m:num>
                        <m:r>
                          <a:rPr lang="ja-JP" altLang="en-US" sz="2800" i="1">
                            <a:solidFill>
                              <a:srgbClr val="FF0000"/>
                            </a:solidFill>
                            <a:latin typeface="Cambria Math" panose="02040503050406030204" pitchFamily="18" charset="0"/>
                          </a:rPr>
                          <m:t>勝利した盤面の数</m:t>
                        </m:r>
                      </m:num>
                      <m:den>
                        <m:r>
                          <a:rPr lang="ja-JP" altLang="en-US" sz="2800" i="1">
                            <a:solidFill>
                              <a:srgbClr val="002060"/>
                            </a:solidFill>
                            <a:latin typeface="Cambria Math" panose="02040503050406030204" pitchFamily="18" charset="0"/>
                          </a:rPr>
                          <m:t>次の操作以降の全ての終了盤面の数</m:t>
                        </m:r>
                      </m:den>
                    </m:f>
                  </m:oMath>
                </a14:m>
                <a:r>
                  <a:rPr kumimoji="1" lang="ja-JP" altLang="en-US" sz="2800" dirty="0"/>
                  <a:t>が高い操作</a:t>
                </a:r>
                <a:endParaRPr kumimoji="1" lang="en-US" altLang="ja-JP" sz="2800" dirty="0"/>
              </a:p>
              <a:p>
                <a:pPr algn="ctr"/>
                <a:endParaRPr kumimoji="1" lang="en-US" altLang="ja-JP" sz="2800" dirty="0"/>
              </a:p>
              <a:p>
                <a:pPr algn="ctr"/>
                <a:r>
                  <a:rPr kumimoji="1" lang="ja-JP" altLang="en-US" sz="2800" dirty="0"/>
                  <a:t>が必ずしも良いわけではない</a:t>
                </a:r>
                <a:endParaRPr kumimoji="1" lang="ja-JP" altLang="en-US" dirty="0"/>
              </a:p>
            </p:txBody>
          </p:sp>
        </mc:Choice>
        <mc:Fallback xmlns="">
          <p:sp>
            <p:nvSpPr>
              <p:cNvPr id="7" name="角丸四角形吹き出し 39">
                <a:extLst>
                  <a:ext uri="{FF2B5EF4-FFF2-40B4-BE49-F238E27FC236}">
                    <a16:creationId xmlns:a16="http://schemas.microsoft.com/office/drawing/2014/main" id="{BB9F6049-A159-4E5F-B2AC-2F4A5EC8AE5C}"/>
                  </a:ext>
                </a:extLst>
              </p:cNvPr>
              <p:cNvSpPr>
                <a:spLocks noRot="1" noChangeAspect="1" noMove="1" noResize="1" noEditPoints="1" noAdjustHandles="1" noChangeArrowheads="1" noChangeShapeType="1" noTextEdit="1"/>
              </p:cNvSpPr>
              <p:nvPr/>
            </p:nvSpPr>
            <p:spPr>
              <a:xfrm>
                <a:off x="631767" y="3662776"/>
                <a:ext cx="8129056" cy="2222458"/>
              </a:xfrm>
              <a:prstGeom prst="wedgeRoundRectCallout">
                <a:avLst>
                  <a:gd name="adj1" fmla="val -34226"/>
                  <a:gd name="adj2" fmla="val -70705"/>
                  <a:gd name="adj3" fmla="val 16667"/>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1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7488248" cy="109980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u="sng" dirty="0"/>
              <a:t>8</a:t>
            </a:r>
            <a:r>
              <a:rPr lang="ja-JP" altLang="en-US" u="sng" dirty="0"/>
              <a:t>割程度</a:t>
            </a:r>
            <a:r>
              <a:rPr lang="ja-JP" altLang="en-US" dirty="0"/>
              <a:t>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コンテンツ プレースホルダー 2"/>
          <p:cNvSpPr txBox="1">
            <a:spLocks/>
          </p:cNvSpPr>
          <p:nvPr/>
        </p:nvSpPr>
        <p:spPr>
          <a:xfrm>
            <a:off x="822960" y="1877205"/>
            <a:ext cx="7543800" cy="52624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モンテカルロ法は強いのか計算量の観点から評価</a:t>
            </a:r>
          </a:p>
        </p:txBody>
      </p:sp>
      <p:sp>
        <p:nvSpPr>
          <p:cNvPr id="18" name="テキスト ボックス 17">
            <a:extLst>
              <a:ext uri="{FF2B5EF4-FFF2-40B4-BE49-F238E27FC236}">
                <a16:creationId xmlns:a16="http://schemas.microsoft.com/office/drawing/2014/main" xmlns="" id="{F2730CC6-ECE7-49A7-B98F-136F9438A49A}"/>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98538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xmlns="" id="{9EC13191-13AB-45F5-979A-130FC0BF3B7F}"/>
                  </a:ext>
                </a:extLst>
              </p:cNvPr>
              <p:cNvSpPr txBox="1"/>
              <p:nvPr/>
            </p:nvSpPr>
            <p:spPr>
              <a:xfrm>
                <a:off x="423686" y="804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23686" y="804141"/>
                <a:ext cx="8501302" cy="954107"/>
              </a:xfrm>
              <a:prstGeom prst="rect">
                <a:avLst/>
              </a:prstGeom>
              <a:blipFill>
                <a:blip r:embed="rId2"/>
                <a:stretch>
                  <a:fillRect l="-1358" t="-7453" b="-13043"/>
                </a:stretch>
              </a:blipFill>
              <a:ln w="28575">
                <a:solidFill>
                  <a:srgbClr val="FFC000"/>
                </a:solidFill>
              </a:ln>
            </p:spPr>
            <p:txBody>
              <a:bodyPr/>
              <a:lstStyle/>
              <a:p>
                <a:r>
                  <a:rPr lang="ja-JP" altLang="en-US">
                    <a:noFill/>
                  </a:rPr>
                  <a:t> </a:t>
                </a:r>
              </a:p>
            </p:txBody>
          </p:sp>
        </mc:Fallback>
      </mc:AlternateContent>
      <p:grpSp>
        <p:nvGrpSpPr>
          <p:cNvPr id="247" name="グループ化 246">
            <a:extLst>
              <a:ext uri="{FF2B5EF4-FFF2-40B4-BE49-F238E27FC236}">
                <a16:creationId xmlns:a16="http://schemas.microsoft.com/office/drawing/2014/main" xmlns="" id="{B5D931C7-B9CC-4959-B85E-C9028330D855}"/>
              </a:ext>
            </a:extLst>
          </p:cNvPr>
          <p:cNvGrpSpPr/>
          <p:nvPr/>
        </p:nvGrpSpPr>
        <p:grpSpPr>
          <a:xfrm>
            <a:off x="1300016" y="2404058"/>
            <a:ext cx="7350880" cy="2214164"/>
            <a:chOff x="1300016" y="2404058"/>
            <a:chExt cx="7350880" cy="2214164"/>
          </a:xfrm>
        </p:grpSpPr>
        <p:grpSp>
          <p:nvGrpSpPr>
            <p:cNvPr id="195" name="グループ化 194">
              <a:extLst>
                <a:ext uri="{FF2B5EF4-FFF2-40B4-BE49-F238E27FC236}">
                  <a16:creationId xmlns:a16="http://schemas.microsoft.com/office/drawing/2014/main" xmlns="" id="{4292F056-71DD-43B4-BCC8-5193B004AABB}"/>
                </a:ext>
              </a:extLst>
            </p:cNvPr>
            <p:cNvGrpSpPr/>
            <p:nvPr/>
          </p:nvGrpSpPr>
          <p:grpSpPr>
            <a:xfrm>
              <a:off x="1300016" y="2404058"/>
              <a:ext cx="6512215" cy="2214164"/>
              <a:chOff x="1300016" y="2404058"/>
              <a:chExt cx="6512215" cy="2214164"/>
            </a:xfrm>
          </p:grpSpPr>
          <p:sp>
            <p:nvSpPr>
              <p:cNvPr id="46" name="楕円 45">
                <a:extLst>
                  <a:ext uri="{FF2B5EF4-FFF2-40B4-BE49-F238E27FC236}">
                    <a16:creationId xmlns:a16="http://schemas.microsoft.com/office/drawing/2014/main" xmlns=""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a16="http://schemas.microsoft.com/office/drawing/2014/main" xmlns=""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a16="http://schemas.microsoft.com/office/drawing/2014/main" xmlns=""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xmlns=""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a16="http://schemas.microsoft.com/office/drawing/2014/main" xmlns=""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a16="http://schemas.microsoft.com/office/drawing/2014/main" xmlns=""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a16="http://schemas.microsoft.com/office/drawing/2014/main" xmlns=""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a16="http://schemas.microsoft.com/office/drawing/2014/main" xmlns=""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xmlns=""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a16="http://schemas.microsoft.com/office/drawing/2014/main" xmlns=""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a16="http://schemas.microsoft.com/office/drawing/2014/main" xmlns=""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a16="http://schemas.microsoft.com/office/drawing/2014/main" xmlns=""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a16="http://schemas.microsoft.com/office/drawing/2014/main" xmlns=""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a16="http://schemas.microsoft.com/office/drawing/2014/main" xmlns=""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a16="http://schemas.microsoft.com/office/drawing/2014/main" xmlns=""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a16="http://schemas.microsoft.com/office/drawing/2014/main" xmlns=""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a16="http://schemas.microsoft.com/office/drawing/2014/main" xmlns=""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a16="http://schemas.microsoft.com/office/drawing/2014/main" xmlns=""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a16="http://schemas.microsoft.com/office/drawing/2014/main" xmlns=""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a16="http://schemas.microsoft.com/office/drawing/2014/main" xmlns=""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a16="http://schemas.microsoft.com/office/drawing/2014/main" xmlns=""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a16="http://schemas.microsoft.com/office/drawing/2014/main" xmlns=""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a16="http://schemas.microsoft.com/office/drawing/2014/main" xmlns=""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a16="http://schemas.microsoft.com/office/drawing/2014/main" xmlns=""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a16="http://schemas.microsoft.com/office/drawing/2014/main" xmlns=""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xmlns=""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xmlns=""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xmlns=""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a16="http://schemas.microsoft.com/office/drawing/2014/main" xmlns=""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a16="http://schemas.microsoft.com/office/drawing/2014/main" xmlns=""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a16="http://schemas.microsoft.com/office/drawing/2014/main" xmlns=""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xmlns=""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a16="http://schemas.microsoft.com/office/drawing/2014/main" xmlns=""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a16="http://schemas.microsoft.com/office/drawing/2014/main" xmlns=""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xmlns=""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xmlns=""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a16="http://schemas.microsoft.com/office/drawing/2014/main" xmlns=""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a16="http://schemas.microsoft.com/office/drawing/2014/main" xmlns=""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a16="http://schemas.microsoft.com/office/drawing/2014/main" xmlns=""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a16="http://schemas.microsoft.com/office/drawing/2014/main" xmlns=""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a16="http://schemas.microsoft.com/office/drawing/2014/main" xmlns=""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xmlns=""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a16="http://schemas.microsoft.com/office/drawing/2014/main" xmlns=""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a16="http://schemas.microsoft.com/office/drawing/2014/main" xmlns=""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a16="http://schemas.microsoft.com/office/drawing/2014/main" xmlns=""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xmlns=""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a16="http://schemas.microsoft.com/office/drawing/2014/main" xmlns=""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a16="http://schemas.microsoft.com/office/drawing/2014/main" xmlns=""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a16="http://schemas.microsoft.com/office/drawing/2014/main" xmlns=""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xmlns=""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a16="http://schemas.microsoft.com/office/drawing/2014/main" xmlns=""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a16="http://schemas.microsoft.com/office/drawing/2014/main" xmlns=""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a16="http://schemas.microsoft.com/office/drawing/2014/main" xmlns=""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a16="http://schemas.microsoft.com/office/drawing/2014/main" xmlns=""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a16="http://schemas.microsoft.com/office/drawing/2014/main" xmlns=""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a16="http://schemas.microsoft.com/office/drawing/2014/main" xmlns=""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a16="http://schemas.microsoft.com/office/drawing/2014/main" xmlns=""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xmlns=""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xmlns="">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a:extLst>
                    <a:ext uri="{FF2B5EF4-FFF2-40B4-BE49-F238E27FC236}">
                      <a16:creationId xmlns:a16="http://schemas.microsoft.com/office/drawing/2014/main" xmlns=""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xmlns="">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a16="http://schemas.microsoft.com/office/drawing/2014/main" xmlns=""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a16="http://schemas.microsoft.com/office/drawing/2014/main" xmlns=""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8</m:t>
                            </m:r>
                          </m:sup>
                        </m:sSup>
                      </m:oMath>
                    </m:oMathPara>
                  </a14:m>
                  <a:endParaRPr kumimoji="1" lang="en-US" altLang="ja-JP" sz="2800" b="0" dirty="0"/>
                </a:p>
              </p:txBody>
            </p:sp>
          </mc:Choice>
          <mc:Fallback xmlns="">
            <p:sp>
              <p:nvSpPr>
                <p:cNvPr id="199" name="テキスト ボックス 198">
                  <a:extLst>
                    <a:ext uri="{FF2B5EF4-FFF2-40B4-BE49-F238E27FC236}">
                      <a16:creationId xmlns:a16="http://schemas.microsoft.com/office/drawing/2014/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a:blip r:embed="rId5"/>
                  <a:stretch>
                    <a:fillRect r="-43750"/>
                  </a:stretch>
                </a:blipFill>
              </p:spPr>
              <p:txBody>
                <a:bodyPr/>
                <a:lstStyle/>
                <a:p>
                  <a:r>
                    <a:rPr lang="ja-JP" altLang="en-US">
                      <a:noFill/>
                    </a:rPr>
                    <a:t> </a:t>
                  </a:r>
                </a:p>
              </p:txBody>
            </p:sp>
          </mc:Fallback>
        </mc:AlternateContent>
        <p:sp>
          <p:nvSpPr>
            <p:cNvPr id="200" name="楕円 199">
              <a:extLst>
                <a:ext uri="{FF2B5EF4-FFF2-40B4-BE49-F238E27FC236}">
                  <a16:creationId xmlns:a16="http://schemas.microsoft.com/office/drawing/2014/main" xmlns=""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a16="http://schemas.microsoft.com/office/drawing/2014/main" xmlns=""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a16="http://schemas.microsoft.com/office/drawing/2014/main" xmlns=""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a16="http://schemas.microsoft.com/office/drawing/2014/main" xmlns=""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a16="http://schemas.microsoft.com/office/drawing/2014/main" xmlns=""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a16="http://schemas.microsoft.com/office/drawing/2014/main" xmlns=""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a16="http://schemas.microsoft.com/office/drawing/2014/main" xmlns=""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a16="http://schemas.microsoft.com/office/drawing/2014/main" xmlns=""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a16="http://schemas.microsoft.com/office/drawing/2014/main" xmlns=""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a16="http://schemas.microsoft.com/office/drawing/2014/main" xmlns=""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a16="http://schemas.microsoft.com/office/drawing/2014/main" xmlns=""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a16="http://schemas.microsoft.com/office/drawing/2014/main" xmlns=""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a16="http://schemas.microsoft.com/office/drawing/2014/main" xmlns=""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a16="http://schemas.microsoft.com/office/drawing/2014/main" xmlns=""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a16="http://schemas.microsoft.com/office/drawing/2014/main" xmlns=""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a16="http://schemas.microsoft.com/office/drawing/2014/main" xmlns=""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a16="http://schemas.microsoft.com/office/drawing/2014/main" xmlns=""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a16="http://schemas.microsoft.com/office/drawing/2014/main" xmlns=""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a16="http://schemas.microsoft.com/office/drawing/2014/main" xmlns=""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a16="http://schemas.microsoft.com/office/drawing/2014/main" xmlns=""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a16="http://schemas.microsoft.com/office/drawing/2014/main" xmlns=""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a16="http://schemas.microsoft.com/office/drawing/2014/main" xmlns=""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a16="http://schemas.microsoft.com/office/drawing/2014/main" xmlns=""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a16="http://schemas.microsoft.com/office/drawing/2014/main" xmlns=""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a16="http://schemas.microsoft.com/office/drawing/2014/main" xmlns=""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a16="http://schemas.microsoft.com/office/drawing/2014/main" xmlns=""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a16="http://schemas.microsoft.com/office/drawing/2014/main" xmlns=""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a16="http://schemas.microsoft.com/office/drawing/2014/main" xmlns=""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a16="http://schemas.microsoft.com/office/drawing/2014/main" xmlns=""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a16="http://schemas.microsoft.com/office/drawing/2014/main" xmlns=""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a16="http://schemas.microsoft.com/office/drawing/2014/main" xmlns=""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a16="http://schemas.microsoft.com/office/drawing/2014/main" xmlns=""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a16="http://schemas.microsoft.com/office/drawing/2014/main" xmlns=""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a16="http://schemas.microsoft.com/office/drawing/2014/main" xmlns=""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a16="http://schemas.microsoft.com/office/drawing/2014/main" xmlns=""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a16="http://schemas.microsoft.com/office/drawing/2014/main" xmlns=""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53027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47"/>
                                        </p:tgtEl>
                                        <p:attrNameLst>
                                          <p:attrName>style.visibility</p:attrName>
                                        </p:attrNameLst>
                                      </p:cBhvr>
                                      <p:to>
                                        <p:strVal val="visible"/>
                                      </p:to>
                                    </p:set>
                                    <p:animEffect transition="in" filter="wipe(up)">
                                      <p:cBhvr>
                                        <p:cTn id="10" dur="500"/>
                                        <p:tgtEl>
                                          <p:spTgt spid="247"/>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46"/>
                                        </p:tgtEl>
                                        <p:attrNameLst>
                                          <p:attrName>style.visibility</p:attrName>
                                        </p:attrNameLst>
                                      </p:cBhvr>
                                      <p:to>
                                        <p:strVal val="visible"/>
                                      </p:to>
                                    </p:set>
                                    <p:animEffect transition="in" filter="wipe(up)">
                                      <p:cBhvr>
                                        <p:cTn id="14"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xmlns="" id="{1AEE1133-C277-41A0-B4B9-AD0643541C33}"/>
                  </a:ext>
                </a:extLst>
              </p:cNvPr>
              <p:cNvSpPr txBox="1"/>
              <p:nvPr/>
            </p:nvSpPr>
            <p:spPr>
              <a:xfrm>
                <a:off x="423686" y="806220"/>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d>
                        <m:dPr>
                          <m:ctrlPr>
                            <a:rPr lang="en-US" altLang="ja-JP" sz="2800" b="0" i="1" smtClean="0">
                              <a:latin typeface="Cambria Math" panose="02040503050406030204" pitchFamily="18" charset="0"/>
                              <a:ea typeface="Cambria Math" panose="02040503050406030204" pitchFamily="18" charset="0"/>
                            </a:rPr>
                          </m:ctrlPr>
                        </m:dPr>
                        <m:e>
                          <m:r>
                            <a:rPr lang="en-US" altLang="ja-JP" sz="2800" b="0" i="1" smtClean="0">
                              <a:latin typeface="Cambria Math" panose="02040503050406030204" pitchFamily="18" charset="0"/>
                              <a:ea typeface="Cambria Math" panose="02040503050406030204" pitchFamily="18" charset="0"/>
                            </a:rPr>
                            <m:t>100+1</m:t>
                          </m:r>
                        </m:e>
                      </m:d>
                      <m:r>
                        <a:rPr lang="en-US" altLang="ja-JP" sz="2800" b="0" i="1" smtClean="0">
                          <a:latin typeface="Cambria Math" panose="02040503050406030204" pitchFamily="18" charset="0"/>
                          <a:ea typeface="Cambria Math" panose="02040503050406030204" pitchFamily="18" charset="0"/>
                        </a:rPr>
                        <m:t>÷2=</m:t>
                      </m:r>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423686" y="806220"/>
                <a:ext cx="8342348" cy="3539430"/>
              </a:xfrm>
              <a:prstGeom prst="rect">
                <a:avLst/>
              </a:prstGeom>
              <a:blipFill>
                <a:blip r:embed="rId2"/>
                <a:stretch>
                  <a:fillRect l="-1310" t="-1704" b="-2726"/>
                </a:stretch>
              </a:blipFill>
              <a:ln w="38100">
                <a:solidFill>
                  <a:schemeClr val="accent6"/>
                </a:solidFill>
              </a:ln>
            </p:spPr>
            <p:txBody>
              <a:bodyPr/>
              <a:lstStyle/>
              <a:p>
                <a:r>
                  <a:rPr lang="ja-JP" altLang="en-US">
                    <a:noFill/>
                  </a:rPr>
                  <a:t> </a:t>
                </a:r>
              </a:p>
            </p:txBody>
          </p:sp>
        </mc:Fallback>
      </mc:AlternateContent>
      <p:grpSp>
        <p:nvGrpSpPr>
          <p:cNvPr id="91" name="グループ化 90">
            <a:extLst>
              <a:ext uri="{FF2B5EF4-FFF2-40B4-BE49-F238E27FC236}">
                <a16:creationId xmlns:a16="http://schemas.microsoft.com/office/drawing/2014/main" xmlns="" id="{10246EF2-59EE-4ED0-908C-918A5A3B8F57}"/>
              </a:ext>
            </a:extLst>
          </p:cNvPr>
          <p:cNvGrpSpPr/>
          <p:nvPr/>
        </p:nvGrpSpPr>
        <p:grpSpPr>
          <a:xfrm>
            <a:off x="2435" y="4459539"/>
            <a:ext cx="1643174" cy="2272135"/>
            <a:chOff x="2435" y="4459539"/>
            <a:chExt cx="1643174" cy="2272135"/>
          </a:xfrm>
        </p:grpSpPr>
        <p:sp>
          <p:nvSpPr>
            <p:cNvPr id="7" name="楕円 6">
              <a:extLst>
                <a:ext uri="{FF2B5EF4-FFF2-40B4-BE49-F238E27FC236}">
                  <a16:creationId xmlns:a16="http://schemas.microsoft.com/office/drawing/2014/main" xmlns=""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a16="http://schemas.microsoft.com/office/drawing/2014/main" xmlns=""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a16="http://schemas.microsoft.com/office/drawing/2014/main" xmlns=""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a16="http://schemas.microsoft.com/office/drawing/2014/main" xmlns=""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a16="http://schemas.microsoft.com/office/drawing/2014/main" xmlns=""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a16="http://schemas.microsoft.com/office/drawing/2014/main" xmlns=""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xmlns=""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xmlns=""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a16="http://schemas.microsoft.com/office/drawing/2014/main" xmlns=""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a16="http://schemas.microsoft.com/office/drawing/2014/main" xmlns=""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a16="http://schemas.microsoft.com/office/drawing/2014/main" xmlns=""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a16="http://schemas.microsoft.com/office/drawing/2014/main" xmlns=""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a16="http://schemas.microsoft.com/office/drawing/2014/main" xmlns=""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a16="http://schemas.microsoft.com/office/drawing/2014/main" xmlns="" id="{E19E10CD-924A-495D-861A-6F3127FEC686}"/>
                </a:ext>
              </a:extLst>
            </p:cNvPr>
            <p:cNvSpPr txBox="1"/>
            <p:nvPr/>
          </p:nvSpPr>
          <p:spPr>
            <a:xfrm>
              <a:off x="2435" y="5215297"/>
              <a:ext cx="935637" cy="707886"/>
            </a:xfrm>
            <a:prstGeom prst="rect">
              <a:avLst/>
            </a:prstGeom>
            <a:noFill/>
          </p:spPr>
          <p:txBody>
            <a:bodyPr wrap="square" rtlCol="0">
              <a:spAutoFit/>
            </a:bodyPr>
            <a:lstStyle/>
            <a:p>
              <a:r>
                <a:rPr lang="ja-JP" altLang="en-US" sz="2000" dirty="0"/>
                <a:t>およそ</a:t>
              </a:r>
              <a:endParaRPr lang="en-US" altLang="ja-JP" sz="2000" dirty="0"/>
            </a:p>
            <a:p>
              <a:r>
                <a:rPr lang="en-US" altLang="ja-JP" sz="2000" dirty="0"/>
                <a:t>100</a:t>
              </a:r>
              <a:r>
                <a:rPr lang="ja-JP" altLang="en-US" sz="2000" dirty="0"/>
                <a:t>回</a:t>
              </a:r>
            </a:p>
          </p:txBody>
        </p:sp>
      </p:grpSp>
      <p:grpSp>
        <p:nvGrpSpPr>
          <p:cNvPr id="93" name="グループ化 92">
            <a:extLst>
              <a:ext uri="{FF2B5EF4-FFF2-40B4-BE49-F238E27FC236}">
                <a16:creationId xmlns:a16="http://schemas.microsoft.com/office/drawing/2014/main" xmlns="" id="{5264C1FD-92D5-4733-8855-69FF4F729501}"/>
              </a:ext>
            </a:extLst>
          </p:cNvPr>
          <p:cNvGrpSpPr/>
          <p:nvPr/>
        </p:nvGrpSpPr>
        <p:grpSpPr>
          <a:xfrm>
            <a:off x="2506181" y="4459539"/>
            <a:ext cx="4735584" cy="2051516"/>
            <a:chOff x="2506181" y="4459539"/>
            <a:chExt cx="4735584" cy="2051516"/>
          </a:xfrm>
        </p:grpSpPr>
        <p:sp>
          <p:nvSpPr>
            <p:cNvPr id="23" name="楕円 22">
              <a:extLst>
                <a:ext uri="{FF2B5EF4-FFF2-40B4-BE49-F238E27FC236}">
                  <a16:creationId xmlns:a16="http://schemas.microsoft.com/office/drawing/2014/main" xmlns="" id="{69938BCF-668E-4D1A-9FF0-4D260FF07073}"/>
                </a:ext>
              </a:extLst>
            </p:cNvPr>
            <p:cNvSpPr/>
            <p:nvPr/>
          </p:nvSpPr>
          <p:spPr>
            <a:xfrm>
              <a:off x="250618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xmlns="" id="{76F99A86-7B20-4F9A-8668-29B84A1AA808}"/>
                </a:ext>
              </a:extLst>
            </p:cNvPr>
            <p:cNvSpPr/>
            <p:nvPr/>
          </p:nvSpPr>
          <p:spPr>
            <a:xfrm>
              <a:off x="2568298" y="615105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a16="http://schemas.microsoft.com/office/drawing/2014/main" xmlns="" id="{5C94F673-E06C-48C1-9F30-2F1F56031F5E}"/>
                </a:ext>
              </a:extLst>
            </p:cNvPr>
            <p:cNvCxnSpPr>
              <a:cxnSpLocks/>
              <a:endCxn id="23" idx="4"/>
            </p:cNvCxnSpPr>
            <p:nvPr/>
          </p:nvCxnSpPr>
          <p:spPr>
            <a:xfrm flipV="1">
              <a:off x="2596176" y="4819539"/>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xmlns="" id="{5C8A697A-C402-4ACD-B301-9CBB020FCB06}"/>
                </a:ext>
              </a:extLst>
            </p:cNvPr>
            <p:cNvCxnSpPr>
              <a:cxnSpLocks/>
              <a:stCxn id="24" idx="0"/>
            </p:cNvCxnSpPr>
            <p:nvPr/>
          </p:nvCxnSpPr>
          <p:spPr>
            <a:xfrm flipH="1" flipV="1">
              <a:off x="2542797" y="5921674"/>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a16="http://schemas.microsoft.com/office/drawing/2014/main" xmlns="" id="{E5707DE8-C9B0-4ED0-A336-55E3205FA97B}"/>
                </a:ext>
              </a:extLst>
            </p:cNvPr>
            <p:cNvGrpSpPr/>
            <p:nvPr/>
          </p:nvGrpSpPr>
          <p:grpSpPr>
            <a:xfrm>
              <a:off x="2524608" y="5425532"/>
              <a:ext cx="108000" cy="360000"/>
              <a:chOff x="992298" y="2865227"/>
              <a:chExt cx="45721" cy="311919"/>
            </a:xfrm>
          </p:grpSpPr>
          <p:sp>
            <p:nvSpPr>
              <p:cNvPr id="31" name="円/楕円 105">
                <a:extLst>
                  <a:ext uri="{FF2B5EF4-FFF2-40B4-BE49-F238E27FC236}">
                    <a16:creationId xmlns:a16="http://schemas.microsoft.com/office/drawing/2014/main" xmlns=""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a16="http://schemas.microsoft.com/office/drawing/2014/main" xmlns=""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a16="http://schemas.microsoft.com/office/drawing/2014/main" xmlns=""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xmlns="" id="{87B93A35-4604-4065-94B9-691D8017D2D2}"/>
                </a:ext>
              </a:extLst>
            </p:cNvPr>
            <p:cNvGrpSpPr/>
            <p:nvPr/>
          </p:nvGrpSpPr>
          <p:grpSpPr>
            <a:xfrm rot="5400000">
              <a:off x="3713838" y="5521131"/>
              <a:ext cx="108000" cy="360000"/>
              <a:chOff x="992298" y="2865227"/>
              <a:chExt cx="45721" cy="311919"/>
            </a:xfrm>
          </p:grpSpPr>
          <p:sp>
            <p:nvSpPr>
              <p:cNvPr id="35" name="円/楕円 105">
                <a:extLst>
                  <a:ext uri="{FF2B5EF4-FFF2-40B4-BE49-F238E27FC236}">
                    <a16:creationId xmlns:a16="http://schemas.microsoft.com/office/drawing/2014/main" xmlns=""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a16="http://schemas.microsoft.com/office/drawing/2014/main" xmlns=""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a16="http://schemas.microsoft.com/office/drawing/2014/main" xmlns=""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a16="http://schemas.microsoft.com/office/drawing/2014/main" xmlns="" id="{8BB5F591-F3EF-42D7-A5A7-A9B235E5DA61}"/>
                </a:ext>
              </a:extLst>
            </p:cNvPr>
            <p:cNvSpPr/>
            <p:nvPr/>
          </p:nvSpPr>
          <p:spPr>
            <a:xfrm>
              <a:off x="465877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a16="http://schemas.microsoft.com/office/drawing/2014/main" xmlns="" id="{413B700F-1C47-49B5-9881-84F00F25D3C8}"/>
                </a:ext>
              </a:extLst>
            </p:cNvPr>
            <p:cNvCxnSpPr>
              <a:cxnSpLocks/>
              <a:stCxn id="40" idx="0"/>
              <a:endCxn id="38" idx="4"/>
            </p:cNvCxnSpPr>
            <p:nvPr/>
          </p:nvCxnSpPr>
          <p:spPr>
            <a:xfrm flipH="1" flipV="1">
              <a:off x="4838771" y="4819539"/>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a16="http://schemas.microsoft.com/office/drawing/2014/main" xmlns="" id="{4E6E752E-9F6C-4396-99F7-802D731F4984}"/>
                </a:ext>
              </a:extLst>
            </p:cNvPr>
            <p:cNvSpPr/>
            <p:nvPr/>
          </p:nvSpPr>
          <p:spPr>
            <a:xfrm>
              <a:off x="5002149" y="5035297"/>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a16="http://schemas.microsoft.com/office/drawing/2014/main" xmlns="" id="{559ED13C-BF4B-4203-98A1-E512A3AEEFAC}"/>
                </a:ext>
              </a:extLst>
            </p:cNvPr>
            <p:cNvCxnSpPr>
              <a:cxnSpLocks/>
              <a:stCxn id="42" idx="0"/>
              <a:endCxn id="40" idx="4"/>
            </p:cNvCxnSpPr>
            <p:nvPr/>
          </p:nvCxnSpPr>
          <p:spPr>
            <a:xfrm flipV="1">
              <a:off x="4786911" y="5395297"/>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a16="http://schemas.microsoft.com/office/drawing/2014/main" xmlns="" id="{90323142-11C9-40BC-B332-FFED73D87CBB}"/>
                </a:ext>
              </a:extLst>
            </p:cNvPr>
            <p:cNvSpPr/>
            <p:nvPr/>
          </p:nvSpPr>
          <p:spPr>
            <a:xfrm>
              <a:off x="4606911" y="55265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a16="http://schemas.microsoft.com/office/drawing/2014/main" xmlns="" id="{8C82CA5D-E339-47F9-BC53-BB06C233F6B3}"/>
                </a:ext>
              </a:extLst>
            </p:cNvPr>
            <p:cNvCxnSpPr>
              <a:cxnSpLocks/>
              <a:stCxn id="44" idx="0"/>
              <a:endCxn id="42" idx="4"/>
            </p:cNvCxnSpPr>
            <p:nvPr/>
          </p:nvCxnSpPr>
          <p:spPr>
            <a:xfrm flipH="1" flipV="1">
              <a:off x="4786911" y="5886523"/>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a16="http://schemas.microsoft.com/office/drawing/2014/main" xmlns="" id="{BF462BF9-E241-4BC7-88E3-5036DC639E13}"/>
                </a:ext>
              </a:extLst>
            </p:cNvPr>
            <p:cNvSpPr/>
            <p:nvPr/>
          </p:nvSpPr>
          <p:spPr>
            <a:xfrm>
              <a:off x="4883771" y="602136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a16="http://schemas.microsoft.com/office/drawing/2014/main" xmlns="" id="{05EE7C9C-5E7F-4575-8F20-5168819767EF}"/>
                </a:ext>
              </a:extLst>
            </p:cNvPr>
            <p:cNvSpPr/>
            <p:nvPr/>
          </p:nvSpPr>
          <p:spPr>
            <a:xfrm>
              <a:off x="586272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a16="http://schemas.microsoft.com/office/drawing/2014/main" xmlns="" id="{6EFDEB5E-4B43-4C87-8764-4448B0A1A606}"/>
                </a:ext>
              </a:extLst>
            </p:cNvPr>
            <p:cNvCxnSpPr>
              <a:cxnSpLocks/>
              <a:stCxn id="63" idx="0"/>
              <a:endCxn id="61" idx="4"/>
            </p:cNvCxnSpPr>
            <p:nvPr/>
          </p:nvCxnSpPr>
          <p:spPr>
            <a:xfrm flipV="1">
              <a:off x="5939800" y="4819539"/>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a16="http://schemas.microsoft.com/office/drawing/2014/main" xmlns="" id="{EB9D3BAD-0291-4F3A-BC0A-947BB3B202E5}"/>
                </a:ext>
              </a:extLst>
            </p:cNvPr>
            <p:cNvSpPr/>
            <p:nvPr/>
          </p:nvSpPr>
          <p:spPr>
            <a:xfrm>
              <a:off x="5759800" y="515231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a16="http://schemas.microsoft.com/office/drawing/2014/main" xmlns="" id="{52124EFA-89BF-4AAE-9EAD-C425FAABF0C3}"/>
                </a:ext>
              </a:extLst>
            </p:cNvPr>
            <p:cNvCxnSpPr>
              <a:cxnSpLocks/>
            </p:cNvCxnSpPr>
            <p:nvPr/>
          </p:nvCxnSpPr>
          <p:spPr>
            <a:xfrm>
              <a:off x="6470036" y="4809078"/>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a16="http://schemas.microsoft.com/office/drawing/2014/main" xmlns="" id="{1C10C7BC-3C0D-4478-90DE-482C02EF28C2}"/>
                </a:ext>
              </a:extLst>
            </p:cNvPr>
            <p:cNvSpPr/>
            <p:nvPr/>
          </p:nvSpPr>
          <p:spPr>
            <a:xfrm>
              <a:off x="6547115" y="4790119"/>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155177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wipe(up)">
                                      <p:cBhvr>
                                        <p:cTn id="21" dur="500"/>
                                        <p:tgtEl>
                                          <p:spTgt spid="9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wipe(left)">
                                      <p:cBhvr>
                                        <p:cTn id="29" dur="500"/>
                                        <p:tgtEl>
                                          <p:spTgt spid="9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
        <p:nvSpPr>
          <p:cNvPr id="6" name="テキスト ボックス 5">
            <a:extLst>
              <a:ext uri="{FF2B5EF4-FFF2-40B4-BE49-F238E27FC236}">
                <a16:creationId xmlns:a16="http://schemas.microsoft.com/office/drawing/2014/main" xmlns="" id="{1AEE1133-C277-41A0-B4B9-AD0643541C33}"/>
              </a:ext>
            </a:extLst>
          </p:cNvPr>
          <p:cNvSpPr txBox="1"/>
          <p:nvPr/>
        </p:nvSpPr>
        <p:spPr>
          <a:xfrm>
            <a:off x="822960" y="2434206"/>
            <a:ext cx="8310288" cy="954107"/>
          </a:xfrm>
          <a:prstGeom prst="rect">
            <a:avLst/>
          </a:prstGeom>
          <a:noFill/>
        </p:spPr>
        <p:txBody>
          <a:bodyPr wrap="none" rtlCol="0">
            <a:spAutoFit/>
          </a:bodyPr>
          <a:lstStyle/>
          <a:p>
            <a:r>
              <a:rPr lang="ja-JP" altLang="en-US" sz="2800" dirty="0">
                <a:latin typeface="Cambria Math" panose="02040503050406030204" pitchFamily="18" charset="0"/>
              </a:rPr>
              <a:t>モンテカルロ法の方が盤面をより多く読んでいるため，</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モンテカルロ法の勝率が高くなるのは自然</a:t>
            </a:r>
            <a:r>
              <a:rPr lang="ja-JP" altLang="en-US" sz="2800" dirty="0">
                <a:latin typeface="Cambria Math" panose="02040503050406030204" pitchFamily="18" charset="0"/>
              </a:rPr>
              <a:t>．</a:t>
            </a:r>
            <a:endParaRPr lang="en-US" altLang="ja-JP" sz="2800" b="0" dirty="0">
              <a:latin typeface="Cambria Math" panose="02040503050406030204" pitchFamily="18" charset="0"/>
            </a:endParaRPr>
          </a:p>
        </p:txBody>
      </p:sp>
      <p:sp>
        <p:nvSpPr>
          <p:cNvPr id="7" name="テキスト ボックス 6">
            <a:extLst>
              <a:ext uri="{FF2B5EF4-FFF2-40B4-BE49-F238E27FC236}">
                <a16:creationId xmlns:a16="http://schemas.microsoft.com/office/drawing/2014/main" xmlns="" id="{BBC05353-4C75-4984-A276-86D4FCAF8E74}"/>
              </a:ext>
            </a:extLst>
          </p:cNvPr>
          <p:cNvSpPr txBox="1"/>
          <p:nvPr/>
        </p:nvSpPr>
        <p:spPr>
          <a:xfrm>
            <a:off x="1225215" y="4205214"/>
            <a:ext cx="6766596" cy="523220"/>
          </a:xfrm>
          <a:prstGeom prst="rect">
            <a:avLst/>
          </a:prstGeom>
          <a:noFill/>
          <a:ln>
            <a:noFill/>
          </a:ln>
        </p:spPr>
        <p:txBody>
          <a:bodyPr wrap="none" rtlCol="0">
            <a:spAutoFit/>
          </a:bodyPr>
          <a:lstStyle/>
          <a:p>
            <a:r>
              <a:rPr lang="ja-JP" altLang="en-US" sz="2800" dirty="0">
                <a:solidFill>
                  <a:srgbClr val="FF0000"/>
                </a:solidFill>
                <a:latin typeface="Cambria Math" panose="02040503050406030204" pitchFamily="18" charset="0"/>
              </a:rPr>
              <a:t>強さを正当に評価するには別の実験が必要</a:t>
            </a:r>
            <a:endParaRPr lang="en-US" altLang="ja-JP" sz="2800" dirty="0">
              <a:solidFill>
                <a:srgbClr val="FF0000"/>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xmlns="" id="{9EC13191-13AB-45F5-979A-130FC0BF3B7F}"/>
                  </a:ext>
                </a:extLst>
              </p:cNvPr>
              <p:cNvSpPr txBox="1"/>
              <p:nvPr/>
            </p:nvSpPr>
            <p:spPr>
              <a:xfrm>
                <a:off x="1134604" y="1161138"/>
                <a:ext cx="1811903" cy="954107"/>
              </a:xfrm>
              <a:prstGeom prst="rect">
                <a:avLst/>
              </a:prstGeom>
              <a:noFill/>
              <a:ln w="28575">
                <a:solidFill>
                  <a:srgbClr val="FFC000"/>
                </a:solidFill>
              </a:ln>
            </p:spPr>
            <p:txBody>
              <a:bodyPr wrap="square" rtlCol="0">
                <a:spAutoFit/>
              </a:bodyPr>
              <a:lstStyle/>
              <a:p>
                <a:r>
                  <a:rPr kumimoji="1" lang="en-US" altLang="ja-JP" sz="2800" dirty="0"/>
                  <a:t>8</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b="1" i="1" smtClean="0">
                          <a:solidFill>
                            <a:srgbClr val="FF0000"/>
                          </a:solidFill>
                          <a:latin typeface="Cambria Math" panose="02040503050406030204" pitchFamily="18" charset="0"/>
                        </a:rPr>
                        <m:t>𝟖𝟕𝟑𝟖𝟎</m:t>
                      </m:r>
                    </m:oMath>
                  </m:oMathPara>
                </a14:m>
                <a:endParaRPr lang="en-US" altLang="ja-JP" sz="2800" dirty="0">
                  <a:solidFill>
                    <a:srgbClr val="FF0000"/>
                  </a:solidFill>
                </a:endParaRPr>
              </a:p>
            </p:txBody>
          </p:sp>
        </mc:Choice>
        <mc:Fallback xmlns="">
          <p:sp>
            <p:nvSpPr>
              <p:cNvPr id="8" name="テキスト ボックス 7">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1134604" y="1161138"/>
                <a:ext cx="1811903" cy="954107"/>
              </a:xfrm>
              <a:prstGeom prst="rect">
                <a:avLst/>
              </a:prstGeom>
              <a:blipFill>
                <a:blip r:embed="rId4"/>
                <a:stretch>
                  <a:fillRect l="-5960" t="-6790"/>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xmlns="" id="{1AEE1133-C277-41A0-B4B9-AD0643541C33}"/>
                  </a:ext>
                </a:extLst>
              </p:cNvPr>
              <p:cNvSpPr txBox="1"/>
              <p:nvPr/>
            </p:nvSpPr>
            <p:spPr>
              <a:xfrm>
                <a:off x="3476957" y="1161139"/>
                <a:ext cx="5170005" cy="954107"/>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kumimoji="1" lang="en-US" altLang="ja-JP" sz="2800" dirty="0"/>
              </a:p>
              <a:p>
                <a:pPr algn="ctr"/>
                <a:r>
                  <a:rPr lang="ja-JP" altLang="en-US" sz="2800" dirty="0">
                    <a:latin typeface="Cambria Math" panose="02040503050406030204" pitchFamily="18" charset="0"/>
                  </a:rPr>
                  <a:t>およそ</a:t>
                </a:r>
                <a14:m>
                  <m:oMath xmlns:m="http://schemas.openxmlformats.org/officeDocument/2006/math">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a14:m>
                <a:endParaRPr lang="en-US" altLang="ja-JP" sz="2800" b="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3476957" y="1161139"/>
                <a:ext cx="5170005" cy="954107"/>
              </a:xfrm>
              <a:prstGeom prst="rect">
                <a:avLst/>
              </a:prstGeom>
              <a:blipFill>
                <a:blip r:embed="rId5"/>
                <a:stretch>
                  <a:fillRect l="-1991" t="-6135" r="-585" b="-12270"/>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24504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50957B6-F0B3-4D4D-A3F4-0098B2C9B254}"/>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xmlns="" id="{7A60D82D-930C-4607-923A-3959D9621967}"/>
              </a:ext>
            </a:extLst>
          </p:cNvPr>
          <p:cNvSpPr>
            <a:spLocks noGrp="1"/>
          </p:cNvSpPr>
          <p:nvPr>
            <p:ph idx="1"/>
          </p:nvPr>
        </p:nvSpPr>
        <p:spPr>
          <a:xfrm>
            <a:off x="822959" y="758815"/>
            <a:ext cx="7543801" cy="5758363"/>
          </a:xfrm>
        </p:spPr>
        <p:txBody>
          <a:bodyPr>
            <a:normAutofit/>
          </a:bodyPr>
          <a:lstStyle/>
          <a:p>
            <a:pPr marL="457200" indent="-457200">
              <a:buFont typeface="Arial" panose="020B0604020202020204" pitchFamily="34" charset="0"/>
              <a:buChar char="•"/>
            </a:pPr>
            <a:r>
              <a:rPr kumimoji="1" lang="ja-JP" altLang="en-US" dirty="0"/>
              <a:t>それぞれの操作</a:t>
            </a:r>
            <a:r>
              <a:rPr lang="ja-JP" altLang="en-US" dirty="0"/>
              <a:t>毎に</a:t>
            </a:r>
            <a:r>
              <a:rPr kumimoji="1" lang="ja-JP" altLang="en-US" dirty="0"/>
              <a:t>プレイアウト</a:t>
            </a:r>
            <a:r>
              <a:rPr lang="ja-JP" altLang="en-US" dirty="0"/>
              <a:t>を</a:t>
            </a:r>
            <a:r>
              <a:rPr kumimoji="1" lang="en-US" altLang="ja-JP" dirty="0"/>
              <a:t>750</a:t>
            </a:r>
            <a:r>
              <a:rPr kumimoji="1" lang="ja-JP" altLang="en-US" dirty="0"/>
              <a:t>回程度</a:t>
            </a:r>
            <a:endParaRPr kumimoji="1" lang="en-US" altLang="ja-JP" dirty="0"/>
          </a:p>
          <a:p>
            <a:r>
              <a:rPr lang="ja-JP" altLang="en-US" dirty="0"/>
              <a:t>　　</a:t>
            </a:r>
            <a:r>
              <a:rPr kumimoji="1" lang="ja-JP" altLang="en-US" dirty="0"/>
              <a:t>行えばモンテカルロ法は安定して実際の勝率</a:t>
            </a:r>
            <a:endParaRPr kumimoji="1" lang="en-US" altLang="ja-JP" dirty="0"/>
          </a:p>
          <a:p>
            <a:r>
              <a:rPr lang="ja-JP" altLang="en-US" dirty="0"/>
              <a:t>　　</a:t>
            </a:r>
            <a:r>
              <a:rPr kumimoji="1" lang="ja-JP" altLang="en-US" dirty="0"/>
              <a:t>が高い操作を選べる</a:t>
            </a:r>
            <a:endParaRPr lang="en-US" altLang="ja-JP" dirty="0"/>
          </a:p>
          <a:p>
            <a:pPr marL="457200" indent="-457200">
              <a:buFont typeface="Arial" panose="020B0604020202020204" pitchFamily="34" charset="0"/>
              <a:buChar char="•"/>
            </a:pPr>
            <a:endParaRPr kumimoji="1" lang="en-US" altLang="ja-JP" dirty="0"/>
          </a:p>
          <a:p>
            <a:pPr marL="457200" indent="-457200">
              <a:buFont typeface="Arial" panose="020B0604020202020204" pitchFamily="34" charset="0"/>
              <a:buChar char="•"/>
            </a:pPr>
            <a:r>
              <a:rPr lang="ja-JP" altLang="en-US" dirty="0"/>
              <a:t>初期盤面による勝敗への影響がある</a:t>
            </a:r>
            <a:endParaRPr lang="en-US" altLang="ja-JP" dirty="0"/>
          </a:p>
          <a:p>
            <a:pPr marL="457200" indent="-457200">
              <a:buFont typeface="Arial" panose="020B0604020202020204" pitchFamily="34" charset="0"/>
              <a:buChar char="•"/>
            </a:pPr>
            <a:endParaRPr lang="en-US" altLang="ja-JP" dirty="0"/>
          </a:p>
          <a:p>
            <a:pPr marL="457200" indent="-457200">
              <a:buClr>
                <a:schemeClr val="tx1"/>
              </a:buClr>
              <a:buFont typeface="Arial" panose="020B0604020202020204" pitchFamily="34" charset="0"/>
              <a:buChar char="•"/>
            </a:pPr>
            <a:r>
              <a:rPr lang="ja-JP" altLang="en-US" dirty="0"/>
              <a:t>実際の勝率が高い操作が勝ちにつながらない</a:t>
            </a:r>
            <a:endParaRPr lang="en-US" altLang="ja-JP" dirty="0"/>
          </a:p>
          <a:p>
            <a:r>
              <a:rPr lang="ja-JP" altLang="en-US" dirty="0"/>
              <a:t>　　場合がありそう</a:t>
            </a:r>
            <a:endParaRPr lang="en-US" altLang="ja-JP" dirty="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kumimoji="1" lang="ja-JP" altLang="en-US" dirty="0"/>
              <a:t>モンテカルロ法の強さを</a:t>
            </a:r>
            <a:r>
              <a:rPr lang="ja-JP" altLang="en-US" dirty="0"/>
              <a:t>評価するには別の</a:t>
            </a:r>
            <a:endParaRPr lang="en-US" altLang="ja-JP" dirty="0"/>
          </a:p>
          <a:p>
            <a:r>
              <a:rPr lang="ja-JP" altLang="en-US" dirty="0"/>
              <a:t>　　実験が必要</a:t>
            </a:r>
            <a:endParaRPr kumimoji="1" lang="en-US" altLang="ja-JP" dirty="0"/>
          </a:p>
        </p:txBody>
      </p:sp>
      <p:sp>
        <p:nvSpPr>
          <p:cNvPr id="4" name="スライド番号プレースホルダー 3">
            <a:extLst>
              <a:ext uri="{FF2B5EF4-FFF2-40B4-BE49-F238E27FC236}">
                <a16:creationId xmlns:a16="http://schemas.microsoft.com/office/drawing/2014/main" xmlns="" id="{FE45ECC0-C258-405D-8649-1D52BE0FE745}"/>
              </a:ext>
            </a:extLst>
          </p:cNvPr>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Tree>
    <p:extLst>
      <p:ext uri="{BB962C8B-B14F-4D97-AF65-F5344CB8AC3E}">
        <p14:creationId xmlns:p14="http://schemas.microsoft.com/office/powerpoint/2010/main" val="35320634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xmlns="" id="{1E801EE6-D217-47EB-83B6-23E1C6394179}"/>
              </a:ext>
            </a:extLst>
          </p:cNvPr>
          <p:cNvSpPr>
            <a:spLocks noGrp="1"/>
          </p:cNvSpPr>
          <p:nvPr>
            <p:ph idx="1"/>
          </p:nvPr>
        </p:nvSpPr>
        <p:spPr/>
        <p:txBody>
          <a:bodyPr/>
          <a:lstStyle/>
          <a:p>
            <a:pPr marL="514350" indent="-514350">
              <a:buFont typeface="Arial" panose="020B0604020202020204" pitchFamily="34" charset="0"/>
              <a:buChar char="•"/>
            </a:pPr>
            <a:r>
              <a:rPr lang="ja-JP" altLang="en-US" dirty="0"/>
              <a:t>対戦相手の先読みの手数を変えて実験をする</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多腕バンディットのアルゴリズムを用いて，勝率を保ちつつ計算量を抑えられないか実験する</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先読みアルゴリズムの修正</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二人用</a:t>
            </a:r>
            <a:r>
              <a:rPr lang="en-US" altLang="ja-JP" dirty="0"/>
              <a:t>Flood-It</a:t>
            </a:r>
            <a:r>
              <a:rPr lang="ja-JP" altLang="en-US" dirty="0"/>
              <a:t>の計算困難性が言えないか</a:t>
            </a:r>
            <a:endParaRPr lang="en-US" altLang="ja-JP" dirty="0"/>
          </a:p>
          <a:p>
            <a:r>
              <a:rPr lang="ja-JP" altLang="en-US" dirty="0"/>
              <a:t>　　考える</a:t>
            </a:r>
            <a:endParaRPr lang="en-US" altLang="ja-JP" dirty="0"/>
          </a:p>
        </p:txBody>
      </p:sp>
      <p:sp>
        <p:nvSpPr>
          <p:cNvPr id="4" name="スライド番号プレースホルダー 3">
            <a:extLst>
              <a:ext uri="{FF2B5EF4-FFF2-40B4-BE49-F238E27FC236}">
                <a16:creationId xmlns:a16="http://schemas.microsoft.com/office/drawing/2014/main" xmlns="" id="{7668F4DD-D35E-4648-A560-EE762E783ED0}"/>
              </a:ext>
            </a:extLst>
          </p:cNvPr>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Tree>
    <p:extLst>
      <p:ext uri="{BB962C8B-B14F-4D97-AF65-F5344CB8AC3E}">
        <p14:creationId xmlns:p14="http://schemas.microsoft.com/office/powerpoint/2010/main" val="3445862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Tree>
    <p:extLst>
      <p:ext uri="{BB962C8B-B14F-4D97-AF65-F5344CB8AC3E}">
        <p14:creationId xmlns:p14="http://schemas.microsoft.com/office/powerpoint/2010/main" val="1013843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xmlns="" id="{9EC13191-13AB-45F5-979A-130FC0BF3B7F}"/>
                  </a:ext>
                </a:extLst>
              </p:cNvPr>
              <p:cNvSpPr txBox="1"/>
              <p:nvPr/>
            </p:nvSpPr>
            <p:spPr>
              <a:xfrm>
                <a:off x="400826" y="1161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00826" y="1161141"/>
                <a:ext cx="8501302" cy="954107"/>
              </a:xfrm>
              <a:prstGeom prst="rect">
                <a:avLst/>
              </a:prstGeom>
              <a:blipFill>
                <a:blip r:embed="rId2"/>
                <a:stretch>
                  <a:fillRect l="-1358" t="-6790" b="-12346"/>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xmlns="" id="{1AEE1133-C277-41A0-B4B9-AD0643541C33}"/>
                  </a:ext>
                </a:extLst>
              </p:cNvPr>
              <p:cNvSpPr txBox="1"/>
              <p:nvPr/>
            </p:nvSpPr>
            <p:spPr>
              <a:xfrm>
                <a:off x="400826" y="2730814"/>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×4×100−0)÷2=</m:t>
                      </m:r>
                      <m:r>
                        <a:rPr lang="en-US" altLang="ja-JP" sz="2800" b="1" i="1" smtClean="0">
                          <a:solidFill>
                            <a:srgbClr val="FF0000"/>
                          </a:solidFill>
                          <a:latin typeface="Cambria Math" panose="02040503050406030204" pitchFamily="18" charset="0"/>
                          <a:ea typeface="Cambria Math" panose="02040503050406030204" pitchFamily="18" charset="0"/>
                        </a:rPr>
                        <m:t>𝟏𝟓𝟎𝟎𝟎𝟎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400826" y="2730814"/>
                <a:ext cx="8342348" cy="3539430"/>
              </a:xfrm>
              <a:prstGeom prst="rect">
                <a:avLst/>
              </a:prstGeom>
              <a:blipFill rotWithShape="0">
                <a:blip r:embed="rId3"/>
                <a:stretch>
                  <a:fillRect l="-1310" t="-1874" b="-2726"/>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71381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0" name="正方形/長方形 9"/>
          <p:cNvSpPr/>
          <p:nvPr/>
        </p:nvSpPr>
        <p:spPr>
          <a:xfrm>
            <a:off x="878511" y="1400151"/>
            <a:ext cx="7432698" cy="954107"/>
          </a:xfrm>
          <a:prstGeom prst="rect">
            <a:avLst/>
          </a:prstGeom>
        </p:spPr>
        <p:txBody>
          <a:bodyPr wrap="square">
            <a:spAutoFit/>
          </a:bodyPr>
          <a:lstStyle/>
          <a:p>
            <a:r>
              <a:rPr lang="ja-JP" altLang="en-US" sz="2800" dirty="0"/>
              <a:t>残りの</a:t>
            </a:r>
            <a:r>
              <a:rPr lang="en-US" altLang="ja-JP" sz="2800" dirty="0"/>
              <a:t>2</a:t>
            </a:r>
            <a:r>
              <a:rPr lang="ja-JP" altLang="en-US" sz="2800" dirty="0"/>
              <a:t>割に関しては，モンテカルロ法が正しい選択をしても勝てない盤面であると考えられる</a:t>
            </a:r>
            <a:endParaRPr lang="en-US" altLang="ja-JP" sz="2800" dirty="0">
              <a:solidFill>
                <a:srgbClr val="FF0000"/>
              </a:solidFill>
            </a:endParaRPr>
          </a:p>
        </p:txBody>
      </p:sp>
      <p:sp>
        <p:nvSpPr>
          <p:cNvPr id="16" name="二等辺三角形 15">
            <a:extLst>
              <a:ext uri="{FF2B5EF4-FFF2-40B4-BE49-F238E27FC236}">
                <a16:creationId xmlns:a16="http://schemas.microsoft.com/office/drawing/2014/main" xmlns="" id="{C184BD5B-B24C-4A0F-8C96-4B850BB5CFB9}"/>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xmlns="" id="{08190308-1B38-44C3-95FA-88A2AE1110C6}"/>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18" name="楕円 17">
            <a:extLst>
              <a:ext uri="{FF2B5EF4-FFF2-40B4-BE49-F238E27FC236}">
                <a16:creationId xmlns:a16="http://schemas.microsoft.com/office/drawing/2014/main" xmlns="" id="{18635341-ED98-40CB-8CC6-DC868E08706C}"/>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xmlns="" id="{EA8C5B74-D702-4A0B-BF16-736987C86919}"/>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20"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Tree>
    <p:extLst>
      <p:ext uri="{BB962C8B-B14F-4D97-AF65-F5344CB8AC3E}">
        <p14:creationId xmlns:p14="http://schemas.microsoft.com/office/powerpoint/2010/main" val="2083606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extLst>
              <p:ext uri="{D42A27DB-BD31-4B8C-83A1-F6EECF244321}">
                <p14:modId xmlns:p14="http://schemas.microsoft.com/office/powerpoint/2010/main" val="1265332677"/>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二等辺三角形 2">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9" name="正方形/長方形 18"/>
          <p:cNvSpPr/>
          <p:nvPr/>
        </p:nvSpPr>
        <p:spPr>
          <a:xfrm>
            <a:off x="878511" y="1400151"/>
            <a:ext cx="7432698" cy="954107"/>
          </a:xfrm>
          <a:prstGeom prst="rect">
            <a:avLst/>
          </a:prstGeom>
        </p:spPr>
        <p:txBody>
          <a:bodyPr wrap="square">
            <a:spAutoFit/>
          </a:bodyPr>
          <a:lstStyle/>
          <a:p>
            <a:r>
              <a:rPr lang="ja-JP" altLang="en-US" sz="2800" dirty="0">
                <a:solidFill>
                  <a:srgbClr val="7030A0"/>
                </a:solidFill>
              </a:rPr>
              <a:t>偏った盤面</a:t>
            </a:r>
            <a:r>
              <a:rPr lang="ja-JP" altLang="en-US" sz="2800" dirty="0"/>
              <a:t>での結果を取り除いた場合に，</a:t>
            </a:r>
            <a:endParaRPr lang="en-US" altLang="ja-JP" sz="2800" dirty="0"/>
          </a:p>
          <a:p>
            <a:r>
              <a:rPr lang="ja-JP" altLang="en-US" sz="2800" dirty="0"/>
              <a:t>勝率は</a:t>
            </a:r>
            <a:r>
              <a:rPr lang="en-US" altLang="ja-JP" sz="2800" dirty="0"/>
              <a:t>8</a:t>
            </a:r>
            <a:r>
              <a:rPr lang="ja-JP" altLang="en-US" sz="2800" dirty="0"/>
              <a:t>割程度に収束した．</a:t>
            </a:r>
            <a:endParaRPr lang="en-US" altLang="ja-JP" sz="2800" dirty="0">
              <a:solidFill>
                <a:srgbClr val="FF0000"/>
              </a:solidFill>
            </a:endParaRPr>
          </a:p>
        </p:txBody>
      </p:sp>
    </p:spTree>
    <p:extLst>
      <p:ext uri="{BB962C8B-B14F-4D97-AF65-F5344CB8AC3E}">
        <p14:creationId xmlns:p14="http://schemas.microsoft.com/office/powerpoint/2010/main" val="1440778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xmlns=""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xmlns=""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a16="http://schemas.microsoft.com/office/drawing/2014/main" xmlns=""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xmlns=""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xmlns=""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a16="http://schemas.microsoft.com/office/drawing/2014/main" xmlns=""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a16="http://schemas.microsoft.com/office/drawing/2014/main" xmlns=""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xmlns=""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a16="http://schemas.microsoft.com/office/drawing/2014/main" xmlns=""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6" name="直線コネクタ 25">
            <a:extLst>
              <a:ext uri="{FF2B5EF4-FFF2-40B4-BE49-F238E27FC236}">
                <a16:creationId xmlns:a16="http://schemas.microsoft.com/office/drawing/2014/main" xmlns="" id="{B9DB63DB-B57A-4DE2-BB1C-B8B310F528D1}"/>
              </a:ext>
            </a:extLst>
          </p:cNvPr>
          <p:cNvCxnSpPr>
            <a:cxnSpLocks/>
            <a:stCxn id="23" idx="4"/>
          </p:cNvCxnSpPr>
          <p:nvPr/>
        </p:nvCxnSpPr>
        <p:spPr>
          <a:xfrm>
            <a:off x="6280290" y="3710642"/>
            <a:ext cx="0" cy="26046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a16="http://schemas.microsoft.com/office/drawing/2014/main" xmlns=""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a16="http://schemas.microsoft.com/office/drawing/2014/main" xmlns=""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a16="http://schemas.microsoft.com/office/drawing/2014/main" xmlns=""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a16="http://schemas.microsoft.com/office/drawing/2014/main" xmlns=""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a16="http://schemas.microsoft.com/office/drawing/2014/main" xmlns=""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a16="http://schemas.microsoft.com/office/drawing/2014/main" xmlns=""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a16="http://schemas.microsoft.com/office/drawing/2014/main" xmlns=""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現在のアルゴリズム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自分と相手が最善の手を打ったとしたときに</a:t>
            </a:r>
            <a:endParaRPr lang="en-US" altLang="ja-JP" dirty="0"/>
          </a:p>
          <a:p>
            <a:r>
              <a:rPr lang="ja-JP" altLang="en-US" dirty="0"/>
              <a:t>数手先で評価値が最大になる手を選択</a:t>
            </a:r>
            <a:r>
              <a:rPr lang="en-US" altLang="ja-JP" dirty="0"/>
              <a:t>(minimax</a:t>
            </a:r>
            <a:r>
              <a:rPr lang="ja-JP" altLang="en-US" dirty="0"/>
              <a:t>法</a:t>
            </a:r>
            <a:r>
              <a:rPr lang="en-US" altLang="ja-JP" dirty="0"/>
              <a:t>)</a:t>
            </a:r>
          </a:p>
          <a:p>
            <a:pPr marL="457200" indent="-457200">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157209" y="1981123"/>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161888" y="2482390"/>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grpSp>
        <p:nvGrpSpPr>
          <p:cNvPr id="116" name="グループ化 115">
            <a:extLst>
              <a:ext uri="{FF2B5EF4-FFF2-40B4-BE49-F238E27FC236}">
                <a16:creationId xmlns:a16="http://schemas.microsoft.com/office/drawing/2014/main" xmlns=""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a16="http://schemas.microsoft.com/office/drawing/2014/main" xmlns=""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a16="http://schemas.microsoft.com/office/drawing/2014/main" xmlns=""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a16="http://schemas.microsoft.com/office/drawing/2014/main" xmlns=""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Tree>
    <p:extLst>
      <p:ext uri="{BB962C8B-B14F-4D97-AF65-F5344CB8AC3E}">
        <p14:creationId xmlns:p14="http://schemas.microsoft.com/office/powerpoint/2010/main" val="917635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A32EFE-194D-4847-986C-2D18E4F099B5}"/>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xmlns="" id="{D0195BD2-D0D2-442E-882D-18AB991AE448}"/>
              </a:ext>
            </a:extLst>
          </p:cNvPr>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5" name="楕円 4">
            <a:extLst>
              <a:ext uri="{FF2B5EF4-FFF2-40B4-BE49-F238E27FC236}">
                <a16:creationId xmlns:a16="http://schemas.microsoft.com/office/drawing/2014/main" xmlns="" id="{B5F52D58-1F80-4311-8872-1FCB2D8F0E9E}"/>
              </a:ext>
            </a:extLst>
          </p:cNvPr>
          <p:cNvSpPr/>
          <p:nvPr/>
        </p:nvSpPr>
        <p:spPr>
          <a:xfrm>
            <a:off x="1939290"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xmlns="" id="{05526B9C-CC61-409B-B323-D9E0C8A8E085}"/>
              </a:ext>
            </a:extLst>
          </p:cNvPr>
          <p:cNvCxnSpPr>
            <a:cxnSpLocks/>
            <a:stCxn id="16" idx="0"/>
            <a:endCxn id="5" idx="3"/>
          </p:cNvCxnSpPr>
          <p:nvPr/>
        </p:nvCxnSpPr>
        <p:spPr>
          <a:xfrm flipV="1">
            <a:off x="1105647"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xmlns="" id="{6CC459BD-7E3A-4E85-BDCF-45CAA0ABBDF1}"/>
              </a:ext>
            </a:extLst>
          </p:cNvPr>
          <p:cNvCxnSpPr>
            <a:cxnSpLocks/>
            <a:stCxn id="21" idx="0"/>
            <a:endCxn id="5" idx="4"/>
          </p:cNvCxnSpPr>
          <p:nvPr/>
        </p:nvCxnSpPr>
        <p:spPr>
          <a:xfrm flipH="1" flipV="1">
            <a:off x="2389290"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BBEDA490-2CA2-49A4-839A-75648CBC5D5E}"/>
              </a:ext>
            </a:extLst>
          </p:cNvPr>
          <p:cNvCxnSpPr>
            <a:cxnSpLocks/>
            <a:stCxn id="23" idx="0"/>
            <a:endCxn id="5" idx="5"/>
          </p:cNvCxnSpPr>
          <p:nvPr/>
        </p:nvCxnSpPr>
        <p:spPr>
          <a:xfrm flipH="1" flipV="1">
            <a:off x="2707488"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xmlns="" id="{6E9ACDC4-7003-482E-AD01-A259D47E9203}"/>
              </a:ext>
            </a:extLst>
          </p:cNvPr>
          <p:cNvSpPr/>
          <p:nvPr/>
        </p:nvSpPr>
        <p:spPr>
          <a:xfrm>
            <a:off x="655647"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xmlns="" id="{1A1BD876-EAA7-4F3A-87E0-3A7A484ACC3B}"/>
              </a:ext>
            </a:extLst>
          </p:cNvPr>
          <p:cNvSpPr/>
          <p:nvPr/>
        </p:nvSpPr>
        <p:spPr>
          <a:xfrm>
            <a:off x="1940481"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xmlns="" id="{AB75489E-12A6-4042-BDE1-B37BF9A06932}"/>
              </a:ext>
            </a:extLst>
          </p:cNvPr>
          <p:cNvSpPr/>
          <p:nvPr/>
        </p:nvSpPr>
        <p:spPr>
          <a:xfrm>
            <a:off x="3235868"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xmlns="" id="{D3C455BF-CB93-4B14-9357-649B691434E3}"/>
              </a:ext>
            </a:extLst>
          </p:cNvPr>
          <p:cNvSpPr txBox="1"/>
          <p:nvPr/>
        </p:nvSpPr>
        <p:spPr>
          <a:xfrm>
            <a:off x="470681"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xmlns="" id="{F12EFDEC-5DF5-4646-ACEF-05CC05DB63DF}"/>
              </a:ext>
            </a:extLst>
          </p:cNvPr>
          <p:cNvSpPr/>
          <p:nvPr/>
        </p:nvSpPr>
        <p:spPr>
          <a:xfrm>
            <a:off x="6385236"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xmlns="" id="{4A5DBCB5-31CF-49CE-A1FD-BC34D95AB5E8}"/>
              </a:ext>
            </a:extLst>
          </p:cNvPr>
          <p:cNvCxnSpPr>
            <a:cxnSpLocks/>
            <a:stCxn id="30" idx="0"/>
            <a:endCxn id="26" idx="3"/>
          </p:cNvCxnSpPr>
          <p:nvPr/>
        </p:nvCxnSpPr>
        <p:spPr>
          <a:xfrm flipV="1">
            <a:off x="5551593"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xmlns="" id="{AA0D34E2-EA8E-488B-87DC-F9CC44D8EA88}"/>
              </a:ext>
            </a:extLst>
          </p:cNvPr>
          <p:cNvCxnSpPr>
            <a:cxnSpLocks/>
            <a:stCxn id="31" idx="0"/>
            <a:endCxn id="26" idx="4"/>
          </p:cNvCxnSpPr>
          <p:nvPr/>
        </p:nvCxnSpPr>
        <p:spPr>
          <a:xfrm flipH="1" flipV="1">
            <a:off x="6835236"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2538A3B6-28D1-45B9-BEC6-78F25D0EA54A}"/>
              </a:ext>
            </a:extLst>
          </p:cNvPr>
          <p:cNvCxnSpPr>
            <a:cxnSpLocks/>
            <a:stCxn id="32" idx="0"/>
            <a:endCxn id="26" idx="5"/>
          </p:cNvCxnSpPr>
          <p:nvPr/>
        </p:nvCxnSpPr>
        <p:spPr>
          <a:xfrm flipH="1" flipV="1">
            <a:off x="7153434"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xmlns="" id="{0B7B70CB-AA4A-4972-9CA7-4137E9A23BC8}"/>
              </a:ext>
            </a:extLst>
          </p:cNvPr>
          <p:cNvSpPr/>
          <p:nvPr/>
        </p:nvSpPr>
        <p:spPr>
          <a:xfrm>
            <a:off x="5101593"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xmlns="" id="{1EC6BFDC-9AB4-456D-A936-BCC845B1AFB4}"/>
              </a:ext>
            </a:extLst>
          </p:cNvPr>
          <p:cNvSpPr/>
          <p:nvPr/>
        </p:nvSpPr>
        <p:spPr>
          <a:xfrm>
            <a:off x="638642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xmlns="" id="{AE3A7636-4985-4541-9175-B49890FE7919}"/>
              </a:ext>
            </a:extLst>
          </p:cNvPr>
          <p:cNvSpPr/>
          <p:nvPr/>
        </p:nvSpPr>
        <p:spPr>
          <a:xfrm>
            <a:off x="7681814"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xmlns=""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62559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4"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84"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0" name="コンテンツ プレースホルダー 2"/>
          <p:cNvSpPr txBox="1">
            <a:spLocks/>
          </p:cNvSpPr>
          <p:nvPr/>
        </p:nvSpPr>
        <p:spPr>
          <a:xfrm>
            <a:off x="473435" y="2655673"/>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プレイアウト数を増やす</a:t>
            </a:r>
            <a:endParaRPr lang="ja-JP" altLang="en-US" dirty="0"/>
          </a:p>
        </p:txBody>
      </p:sp>
      <p:sp>
        <p:nvSpPr>
          <p:cNvPr id="71" name="正方形/長方形 70"/>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73" name="下矢印 72"/>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86" name="下矢印 85"/>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427218" y="4286470"/>
            <a:ext cx="3501280" cy="646331"/>
          </a:xfrm>
          <a:prstGeom prst="rect">
            <a:avLst/>
          </a:prstGeom>
          <a:ln>
            <a:solidFill>
              <a:srgbClr val="FF0000"/>
            </a:solidFill>
          </a:ln>
        </p:spPr>
        <p:txBody>
          <a:bodyPr wrap="none">
            <a:spAutoFit/>
          </a:bodyPr>
          <a:lstStyle/>
          <a:p>
            <a:r>
              <a:rPr lang="ja-JP" altLang="en-US" sz="3600" dirty="0">
                <a:solidFill>
                  <a:srgbClr val="FF0000"/>
                </a:solidFill>
              </a:rPr>
              <a:t>勝率も上がりそう</a:t>
            </a:r>
            <a:endParaRPr lang="en-US" altLang="ja-JP" sz="3600" dirty="0">
              <a:solidFill>
                <a:srgbClr val="FF0000"/>
              </a:solidFill>
            </a:endParaRPr>
          </a:p>
        </p:txBody>
      </p:sp>
    </p:spTree>
    <p:extLst>
      <p:ext uri="{BB962C8B-B14F-4D97-AF65-F5344CB8AC3E}">
        <p14:creationId xmlns:p14="http://schemas.microsoft.com/office/powerpoint/2010/main" val="9193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playout</a:t>
            </a:r>
            <a:r>
              <a:rPr kumimoji="1" lang="ja-JP" altLang="en-US" dirty="0"/>
              <a:t>数と勝率の関係</a:t>
            </a:r>
          </a:p>
        </p:txBody>
      </p:sp>
      <p:sp>
        <p:nvSpPr>
          <p:cNvPr id="3" name="コンテンツ プレースホルダー 2"/>
          <p:cNvSpPr>
            <a:spLocks noGrp="1"/>
          </p:cNvSpPr>
          <p:nvPr>
            <p:ph idx="1"/>
          </p:nvPr>
        </p:nvSpPr>
        <p:spPr>
          <a:xfrm>
            <a:off x="822959" y="758815"/>
            <a:ext cx="7543801" cy="3403881"/>
          </a:xfrm>
        </p:spPr>
        <p:txBody>
          <a:bodyPr>
            <a:normAutofit/>
          </a:bodyPr>
          <a:lstStyle/>
          <a:p>
            <a:r>
              <a:rPr lang="en-US" altLang="ja-JP" dirty="0"/>
              <a:t>p</a:t>
            </a:r>
            <a:r>
              <a:rPr kumimoji="1" lang="en-US" altLang="ja-JP" dirty="0"/>
              <a:t>layout</a:t>
            </a:r>
            <a:r>
              <a:rPr kumimoji="1" lang="ja-JP" altLang="en-US" dirty="0"/>
              <a:t>数は増やせば増やすほど勝率が上がる</a:t>
            </a:r>
            <a:endParaRPr kumimoji="1" lang="en-US" altLang="ja-JP" dirty="0"/>
          </a:p>
          <a:p>
            <a:r>
              <a:rPr lang="ja-JP" altLang="en-US" dirty="0"/>
              <a:t>という</a:t>
            </a:r>
            <a:r>
              <a:rPr kumimoji="1" lang="ja-JP" altLang="en-US" dirty="0"/>
              <a:t>訳ではない</a:t>
            </a:r>
            <a:endParaRPr kumimoji="1" lang="en-US" altLang="ja-JP" dirty="0"/>
          </a:p>
          <a:p>
            <a:r>
              <a:rPr lang="ja-JP" altLang="en-US" dirty="0"/>
              <a:t>およそ</a:t>
            </a:r>
            <a:r>
              <a:rPr lang="en-US" altLang="ja-JP" dirty="0"/>
              <a:t>1500</a:t>
            </a:r>
            <a:r>
              <a:rPr lang="ja-JP" altLang="en-US" dirty="0"/>
              <a:t>回で勝率が収束することがわかった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Tree>
    <p:extLst>
      <p:ext uri="{BB962C8B-B14F-4D97-AF65-F5344CB8AC3E}">
        <p14:creationId xmlns:p14="http://schemas.microsoft.com/office/powerpoint/2010/main" val="182317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Tree>
    <p:extLst>
      <p:ext uri="{BB962C8B-B14F-4D97-AF65-F5344CB8AC3E}">
        <p14:creationId xmlns:p14="http://schemas.microsoft.com/office/powerpoint/2010/main" val="1251581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spTree>
    <p:extLst>
      <p:ext uri="{BB962C8B-B14F-4D97-AF65-F5344CB8AC3E}">
        <p14:creationId xmlns:p14="http://schemas.microsoft.com/office/powerpoint/2010/main" val="662055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Tree>
    <p:extLst>
      <p:ext uri="{BB962C8B-B14F-4D97-AF65-F5344CB8AC3E}">
        <p14:creationId xmlns:p14="http://schemas.microsoft.com/office/powerpoint/2010/main" val="3378506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spTree>
    <p:extLst>
      <p:ext uri="{BB962C8B-B14F-4D97-AF65-F5344CB8AC3E}">
        <p14:creationId xmlns:p14="http://schemas.microsoft.com/office/powerpoint/2010/main" val="3388813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61</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62</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63</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65</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66</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a16="http://schemas.microsoft.com/office/drawing/2014/main" xmlns=""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xmlns=""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67</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68</a:t>
            </a:fld>
            <a:endParaRPr lang="ja-JP" altLang="en-US" dirty="0"/>
          </a:p>
        </p:txBody>
      </p:sp>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a16="http://schemas.microsoft.com/office/drawing/2014/main" xmlns=""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xmlns=""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a16="http://schemas.microsoft.com/office/drawing/2014/main" xmlns=""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smtClean="0"/>
              <a:t>追加ルールの</a:t>
            </a:r>
            <a:r>
              <a:rPr kumimoji="1" lang="ja-JP" altLang="en-US" dirty="0"/>
              <a:t>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70</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xmlns=""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a16="http://schemas.microsoft.com/office/drawing/2014/main" xmlns=""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a16="http://schemas.microsoft.com/office/drawing/2014/main" xmlns=""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a16="http://schemas.microsoft.com/office/drawing/2014/main" xmlns=""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6947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smtClean="0"/>
              <a:t>追加ルールの</a:t>
            </a:r>
            <a:r>
              <a:rPr kumimoji="1" lang="ja-JP" altLang="en-US" dirty="0"/>
              <a:t>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71</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a16="http://schemas.microsoft.com/office/drawing/2014/main" xmlns=""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a16="http://schemas.microsoft.com/office/drawing/2014/main" xmlns=""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a16="http://schemas.microsoft.com/office/drawing/2014/main" xmlns=""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a16="http://schemas.microsoft.com/office/drawing/2014/main" xmlns=""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a16="http://schemas.microsoft.com/office/drawing/2014/main" xmlns=""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a16="http://schemas.microsoft.com/office/drawing/2014/main" xmlns=""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7740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smtClean="0"/>
              <a:t>追加ルールの</a:t>
            </a:r>
            <a:r>
              <a:rPr kumimoji="1" lang="ja-JP" altLang="en-US" dirty="0"/>
              <a:t>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72</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758815"/>
            <a:ext cx="7543801" cy="613157"/>
          </a:xfrm>
        </p:spPr>
        <p:txBody>
          <a:bodyPr/>
          <a:lstStyle/>
          <a:p>
            <a:r>
              <a:rPr kumimoji="1" lang="ja-JP" altLang="en-US" dirty="0" smtClean="0"/>
              <a:t>追加ルールが</a:t>
            </a:r>
            <a:r>
              <a:rPr kumimoji="1" lang="ja-JP" altLang="en-US" dirty="0"/>
              <a:t>ない場合</a:t>
            </a:r>
            <a:r>
              <a:rPr kumimoji="1" lang="en-US" altLang="ja-JP" dirty="0"/>
              <a:t>…</a:t>
            </a:r>
          </a:p>
        </p:txBody>
      </p:sp>
      <p:sp>
        <p:nvSpPr>
          <p:cNvPr id="25" name="コンテンツ プレースホルダー 2">
            <a:extLst>
              <a:ext uri="{FF2B5EF4-FFF2-40B4-BE49-F238E27FC236}">
                <a16:creationId xmlns:a16="http://schemas.microsoft.com/office/drawing/2014/main" xmlns=""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a16="http://schemas.microsoft.com/office/drawing/2014/main" xmlns=""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a16="http://schemas.microsoft.com/office/drawing/2014/main" xmlns=""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a16="http://schemas.microsoft.com/office/drawing/2014/main" xmlns=""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7968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73</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がない場合</a:t>
            </a:r>
            <a:r>
              <a:rPr kumimoji="1" lang="en-US" altLang="ja-JP" dirty="0"/>
              <a:t>…</a:t>
            </a:r>
          </a:p>
        </p:txBody>
      </p:sp>
      <p:sp>
        <p:nvSpPr>
          <p:cNvPr id="25" name="コンテンツ プレースホルダー 2">
            <a:extLst>
              <a:ext uri="{FF2B5EF4-FFF2-40B4-BE49-F238E27FC236}">
                <a16:creationId xmlns:a16="http://schemas.microsoft.com/office/drawing/2014/main" xmlns=""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a16="http://schemas.microsoft.com/office/drawing/2014/main" xmlns=""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a16="http://schemas.microsoft.com/office/drawing/2014/main" xmlns=""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a16="http://schemas.microsoft.com/office/drawing/2014/main" xmlns=""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96882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74</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xmlns=""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a16="http://schemas.microsoft.com/office/drawing/2014/main" xmlns=""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a16="http://schemas.microsoft.com/office/drawing/2014/main" xmlns=""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a16="http://schemas.microsoft.com/office/drawing/2014/main" xmlns=""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234035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75</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a16="http://schemas.microsoft.com/office/drawing/2014/main" xmlns=""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a16="http://schemas.microsoft.com/office/drawing/2014/main" xmlns=""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a16="http://schemas.microsoft.com/office/drawing/2014/main" xmlns=""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a16="http://schemas.microsoft.com/office/drawing/2014/main" xmlns=""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a16="http://schemas.microsoft.com/office/drawing/2014/main" xmlns=""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a16="http://schemas.microsoft.com/office/drawing/2014/main" xmlns=""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46014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76</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546458324"/>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xmlns="" val="20000"/>
                        </a:ext>
                      </a:extLst>
                    </a:gridCol>
                  </a:tblGrid>
                  <a:tr h="472903">
                    <a:tc>
                      <a:txBody>
                        <a:bodyPr/>
                        <a:lstStyle/>
                        <a:p>
                          <a:pPr algn="ctr"/>
                          <a:r>
                            <a:rPr kumimoji="1" lang="ja-JP" altLang="en-US" sz="2800" dirty="0"/>
                            <a:t>入力</a:t>
                          </a:r>
                        </a:p>
                      </a:txBody>
                      <a:tcPr/>
                    </a:tc>
                    <a:extLst>
                      <a:ext uri="{0D108BD9-81ED-4DB2-BD59-A6C34878D82A}">
                        <a16:rowId xmlns:a16="http://schemas.microsoft.com/office/drawing/2014/main" xmlns="" val="10000"/>
                      </a:ext>
                    </a:extLst>
                  </a:tr>
                  <a:tr h="1813391">
                    <a:tc>
                      <a:txBody>
                        <a:bodyPr/>
                        <a:lstStyle/>
                        <a:p>
                          <a:pPr algn="l"/>
                          <a:r>
                            <a:rPr kumimoji="1" lang="ja-JP" altLang="en-US" sz="2800" dirty="0"/>
                            <a:t>頂点数が奇数のグラフ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各プレイヤーの最初の自分の領地 </a:t>
                          </a:r>
                          <a14:m>
                            <m:oMath xmlns:m="http://schemas.openxmlformats.org/officeDocument/2006/math">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extLst>
                      <a:ext uri="{0D108BD9-81ED-4DB2-BD59-A6C34878D82A}">
                        <a16:rowId xmlns:a16="http://schemas.microsoft.com/office/drawing/2014/main" xmlns="" val="10001"/>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546458324"/>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val="20000"/>
                        </a:ext>
                      </a:extLst>
                    </a:gridCol>
                  </a:tblGrid>
                  <a:tr h="518160">
                    <a:tc>
                      <a:txBody>
                        <a:bodyPr/>
                        <a:lstStyle/>
                        <a:p>
                          <a:pPr algn="ctr"/>
                          <a:r>
                            <a:rPr kumimoji="1" lang="ja-JP" altLang="en-US" sz="2800" dirty="0"/>
                            <a:t>入力</a:t>
                          </a:r>
                        </a:p>
                      </a:txBody>
                      <a:tcPr/>
                    </a:tc>
                    <a:extLst>
                      <a:ext uri="{0D108BD9-81ED-4DB2-BD59-A6C34878D82A}">
                        <a16:rowId xmlns:a16="http://schemas.microsoft.com/office/drawing/2014/main" val="10000"/>
                      </a:ext>
                    </a:extLst>
                  </a:tr>
                  <a:tr h="1813391">
                    <a:tc>
                      <a:txBody>
                        <a:bodyPr/>
                        <a:lstStyle/>
                        <a:p>
                          <a:endParaRPr lang="ja-JP"/>
                        </a:p>
                      </a:txBody>
                      <a:tcPr>
                        <a:blipFill>
                          <a:blip r:embed="rId2"/>
                          <a:stretch>
                            <a:fillRect l="-85" t="-32776" r="-342" b="-7358"/>
                          </a:stretch>
                        </a:blipFill>
                      </a:tcPr>
                    </a:tc>
                    <a:extLst>
                      <a:ext uri="{0D108BD9-81ED-4DB2-BD59-A6C34878D82A}">
                        <a16:rowId xmlns:a16="http://schemas.microsoft.com/office/drawing/2014/main" val="10001"/>
                      </a:ext>
                    </a:extLst>
                  </a:tr>
                </a:tbl>
              </a:graphicData>
            </a:graphic>
          </p:graphicFrame>
        </mc:Fallback>
      </mc:AlternateContent>
      <p:graphicFrame>
        <p:nvGraphicFramePr>
          <p:cNvPr id="25" name="コンテンツ プレースホルダー 4"/>
          <p:cNvGraphicFramePr>
            <a:graphicFrameLocks/>
          </p:cNvGraphicFramePr>
          <p:nvPr>
            <p:extLst>
              <p:ext uri="{D42A27DB-BD31-4B8C-83A1-F6EECF244321}">
                <p14:modId xmlns:p14="http://schemas.microsoft.com/office/powerpoint/2010/main" val="637160918"/>
              </p:ext>
            </p:extLst>
          </p:nvPr>
        </p:nvGraphicFramePr>
        <p:xfrm>
          <a:off x="1044785" y="5002738"/>
          <a:ext cx="7127456" cy="1560108"/>
        </p:xfrm>
        <a:graphic>
          <a:graphicData uri="http://schemas.openxmlformats.org/drawingml/2006/table">
            <a:tbl>
              <a:tblPr firstRow="1" bandRow="1">
                <a:tableStyleId>{21E4AEA4-8DFA-4A89-87EB-49C32662AFE0}</a:tableStyleId>
              </a:tblPr>
              <a:tblGrid>
                <a:gridCol w="7127456">
                  <a:extLst>
                    <a:ext uri="{9D8B030D-6E8A-4147-A177-3AD203B41FA5}">
                      <a16:colId xmlns:a16="http://schemas.microsoft.com/office/drawing/2014/main" xmlns="" val="20000"/>
                    </a:ext>
                  </a:extLst>
                </a:gridCol>
              </a:tblGrid>
              <a:tr h="443664">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1041948">
                <a:tc>
                  <a:txBody>
                    <a:bodyPr/>
                    <a:lstStyle/>
                    <a:p>
                      <a:pPr algn="l"/>
                      <a:r>
                        <a:rPr kumimoji="1" lang="ja-JP" altLang="en-US" sz="2800" b="0" baseline="0" dirty="0">
                          <a:latin typeface="+mn-ea"/>
                          <a:ea typeface="+mn-ea"/>
                        </a:rPr>
                        <a:t>ルールに従ってゲームをした際に，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先手が勝てるかどうか</a:t>
                      </a:r>
                      <a:endParaRPr kumimoji="1" lang="en-US" altLang="ja-JP" sz="2800" b="0" baseline="0" dirty="0">
                        <a:latin typeface="+mn-ea"/>
                        <a:ea typeface="+mn-ea"/>
                      </a:endParaRPr>
                    </a:p>
                  </a:txBody>
                  <a:tcPr/>
                </a:tc>
                <a:extLst>
                  <a:ext uri="{0D108BD9-81ED-4DB2-BD59-A6C34878D82A}">
                    <a16:rowId xmlns:a16="http://schemas.microsoft.com/office/drawing/2014/main" xmlns="" val="10001"/>
                  </a:ext>
                </a:extLst>
              </a:tr>
            </a:tbl>
          </a:graphicData>
        </a:graphic>
      </p:graphicFrame>
      <p:sp>
        <p:nvSpPr>
          <p:cNvPr id="26" name="正方形/長方形 25"/>
          <p:cNvSpPr/>
          <p:nvPr/>
        </p:nvSpPr>
        <p:spPr>
          <a:xfrm>
            <a:off x="1044784" y="802121"/>
            <a:ext cx="6717887" cy="1569660"/>
          </a:xfrm>
          <a:prstGeom prst="rect">
            <a:avLst/>
          </a:prstGeom>
        </p:spPr>
        <p:txBody>
          <a:bodyPr wrap="square">
            <a:spAutoFit/>
          </a:bodyPr>
          <a:lstStyle/>
          <a:p>
            <a:pPr marL="514350" indent="-514350">
              <a:buFont typeface="+mj-lt"/>
              <a:buAutoNum type="arabicPeriod"/>
            </a:pPr>
            <a:r>
              <a:rPr lang="ja-JP" altLang="en-US" sz="2400" dirty="0"/>
              <a:t>現在の自分の色を変えないことはできない</a:t>
            </a:r>
            <a:endParaRPr lang="en-US" altLang="ja-JP" sz="2400" dirty="0"/>
          </a:p>
          <a:p>
            <a:pPr marL="514350" indent="-514350">
              <a:buFont typeface="+mj-lt"/>
              <a:buAutoNum type="arabicPeriod"/>
            </a:pPr>
            <a:r>
              <a:rPr lang="ja-JP" altLang="en-US" sz="2400" dirty="0"/>
              <a:t>相手の色に変えることはできない</a:t>
            </a:r>
            <a:endParaRPr lang="en-US" altLang="ja-JP" sz="2400" dirty="0"/>
          </a:p>
          <a:p>
            <a:pPr marL="514350" indent="-514350">
              <a:buFont typeface="+mj-lt"/>
              <a:buAutoNum type="arabicPeriod"/>
            </a:pPr>
            <a:r>
              <a:rPr lang="ja-JP" altLang="en-US" sz="2400" dirty="0">
                <a:solidFill>
                  <a:srgbClr val="FF0000"/>
                </a:solidFill>
              </a:rPr>
              <a:t>ルール</a:t>
            </a:r>
            <a:r>
              <a:rPr lang="en-US" altLang="ja-JP" sz="2400" dirty="0">
                <a:solidFill>
                  <a:srgbClr val="FF0000"/>
                </a:solidFill>
              </a:rPr>
              <a:t>1,2</a:t>
            </a:r>
            <a:r>
              <a:rPr lang="ja-JP" altLang="en-US" sz="2400" dirty="0">
                <a:solidFill>
                  <a:srgbClr val="FF0000"/>
                </a:solidFill>
              </a:rPr>
              <a:t>に反さない限り領地を増やす操作をしなければならない</a:t>
            </a:r>
            <a:endParaRPr lang="en-US" altLang="ja-JP" sz="2400" dirty="0">
              <a:solidFill>
                <a:srgbClr val="FF0000"/>
              </a:solidFill>
            </a:endParaRPr>
          </a:p>
        </p:txBody>
      </p:sp>
    </p:spTree>
    <p:extLst>
      <p:ext uri="{BB962C8B-B14F-4D97-AF65-F5344CB8AC3E}">
        <p14:creationId xmlns:p14="http://schemas.microsoft.com/office/powerpoint/2010/main" val="887547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A32EFE-194D-4847-986C-2D18E4F099B5}"/>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xmlns="" id="{D0195BD2-D0D2-442E-882D-18AB991AE448}"/>
              </a:ext>
            </a:extLst>
          </p:cNvPr>
          <p:cNvSpPr>
            <a:spLocks noGrp="1"/>
          </p:cNvSpPr>
          <p:nvPr>
            <p:ph type="sldNum" sz="quarter" idx="4"/>
          </p:nvPr>
        </p:nvSpPr>
        <p:spPr/>
        <p:txBody>
          <a:bodyPr/>
          <a:lstStyle/>
          <a:p>
            <a:fld id="{06866E33-5310-403C-85EB-90D9101399C4}" type="slidenum">
              <a:rPr lang="ja-JP" altLang="en-US" smtClean="0"/>
              <a:pPr/>
              <a:t>77</a:t>
            </a:fld>
            <a:endParaRPr lang="ja-JP" altLang="en-US" dirty="0"/>
          </a:p>
        </p:txBody>
      </p:sp>
      <p:sp>
        <p:nvSpPr>
          <p:cNvPr id="5" name="楕円 4">
            <a:extLst>
              <a:ext uri="{FF2B5EF4-FFF2-40B4-BE49-F238E27FC236}">
                <a16:creationId xmlns:a16="http://schemas.microsoft.com/office/drawing/2014/main" xmlns="" id="{B5F52D58-1F80-4311-8872-1FCB2D8F0E9E}"/>
              </a:ext>
            </a:extLst>
          </p:cNvPr>
          <p:cNvSpPr/>
          <p:nvPr/>
        </p:nvSpPr>
        <p:spPr>
          <a:xfrm>
            <a:off x="2142309"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xmlns="" id="{05526B9C-CC61-409B-B323-D9E0C8A8E085}"/>
              </a:ext>
            </a:extLst>
          </p:cNvPr>
          <p:cNvCxnSpPr>
            <a:cxnSpLocks/>
            <a:stCxn id="16" idx="0"/>
            <a:endCxn id="5" idx="3"/>
          </p:cNvCxnSpPr>
          <p:nvPr/>
        </p:nvCxnSpPr>
        <p:spPr>
          <a:xfrm flipV="1">
            <a:off x="1308666"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xmlns="" id="{6CC459BD-7E3A-4E85-BDCF-45CAA0ABBDF1}"/>
              </a:ext>
            </a:extLst>
          </p:cNvPr>
          <p:cNvCxnSpPr>
            <a:cxnSpLocks/>
            <a:stCxn id="21" idx="0"/>
            <a:endCxn id="5" idx="4"/>
          </p:cNvCxnSpPr>
          <p:nvPr/>
        </p:nvCxnSpPr>
        <p:spPr>
          <a:xfrm flipH="1" flipV="1">
            <a:off x="2592309"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BBEDA490-2CA2-49A4-839A-75648CBC5D5E}"/>
              </a:ext>
            </a:extLst>
          </p:cNvPr>
          <p:cNvCxnSpPr>
            <a:cxnSpLocks/>
            <a:stCxn id="23" idx="0"/>
            <a:endCxn id="5" idx="5"/>
          </p:cNvCxnSpPr>
          <p:nvPr/>
        </p:nvCxnSpPr>
        <p:spPr>
          <a:xfrm flipH="1" flipV="1">
            <a:off x="2910507"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xmlns="" id="{6E9ACDC4-7003-482E-AD01-A259D47E9203}"/>
              </a:ext>
            </a:extLst>
          </p:cNvPr>
          <p:cNvSpPr/>
          <p:nvPr/>
        </p:nvSpPr>
        <p:spPr>
          <a:xfrm>
            <a:off x="858666"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xmlns="" id="{1A1BD876-EAA7-4F3A-87E0-3A7A484ACC3B}"/>
              </a:ext>
            </a:extLst>
          </p:cNvPr>
          <p:cNvSpPr/>
          <p:nvPr/>
        </p:nvSpPr>
        <p:spPr>
          <a:xfrm>
            <a:off x="2143500"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xmlns="" id="{AB75489E-12A6-4042-BDE1-B37BF9A06932}"/>
              </a:ext>
            </a:extLst>
          </p:cNvPr>
          <p:cNvSpPr/>
          <p:nvPr/>
        </p:nvSpPr>
        <p:spPr>
          <a:xfrm>
            <a:off x="343888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xmlns="" id="{D3C455BF-CB93-4B14-9357-649B691434E3}"/>
              </a:ext>
            </a:extLst>
          </p:cNvPr>
          <p:cNvSpPr txBox="1"/>
          <p:nvPr/>
        </p:nvSpPr>
        <p:spPr>
          <a:xfrm>
            <a:off x="673700"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xmlns="" id="{F12EFDEC-5DF5-4646-ACEF-05CC05DB63DF}"/>
              </a:ext>
            </a:extLst>
          </p:cNvPr>
          <p:cNvSpPr/>
          <p:nvPr/>
        </p:nvSpPr>
        <p:spPr>
          <a:xfrm>
            <a:off x="6273724"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xmlns="" id="{4A5DBCB5-31CF-49CE-A1FD-BC34D95AB5E8}"/>
              </a:ext>
            </a:extLst>
          </p:cNvPr>
          <p:cNvCxnSpPr>
            <a:cxnSpLocks/>
            <a:stCxn id="30" idx="0"/>
            <a:endCxn id="26" idx="3"/>
          </p:cNvCxnSpPr>
          <p:nvPr/>
        </p:nvCxnSpPr>
        <p:spPr>
          <a:xfrm flipV="1">
            <a:off x="5440081"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xmlns="" id="{AA0D34E2-EA8E-488B-87DC-F9CC44D8EA88}"/>
              </a:ext>
            </a:extLst>
          </p:cNvPr>
          <p:cNvCxnSpPr>
            <a:cxnSpLocks/>
            <a:stCxn id="31" idx="0"/>
            <a:endCxn id="26" idx="4"/>
          </p:cNvCxnSpPr>
          <p:nvPr/>
        </p:nvCxnSpPr>
        <p:spPr>
          <a:xfrm flipH="1" flipV="1">
            <a:off x="6723724"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2538A3B6-28D1-45B9-BEC6-78F25D0EA54A}"/>
              </a:ext>
            </a:extLst>
          </p:cNvPr>
          <p:cNvCxnSpPr>
            <a:cxnSpLocks/>
            <a:stCxn id="32" idx="0"/>
            <a:endCxn id="26" idx="5"/>
          </p:cNvCxnSpPr>
          <p:nvPr/>
        </p:nvCxnSpPr>
        <p:spPr>
          <a:xfrm flipH="1" flipV="1">
            <a:off x="7041922"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xmlns="" id="{0B7B70CB-AA4A-4972-9CA7-4137E9A23BC8}"/>
              </a:ext>
            </a:extLst>
          </p:cNvPr>
          <p:cNvSpPr/>
          <p:nvPr/>
        </p:nvSpPr>
        <p:spPr>
          <a:xfrm>
            <a:off x="4990081"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xmlns="" id="{1EC6BFDC-9AB4-456D-A936-BCC845B1AFB4}"/>
              </a:ext>
            </a:extLst>
          </p:cNvPr>
          <p:cNvSpPr/>
          <p:nvPr/>
        </p:nvSpPr>
        <p:spPr>
          <a:xfrm>
            <a:off x="6274915"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xmlns="" id="{AE3A7636-4985-4541-9175-B49890FE7919}"/>
              </a:ext>
            </a:extLst>
          </p:cNvPr>
          <p:cNvSpPr/>
          <p:nvPr/>
        </p:nvSpPr>
        <p:spPr>
          <a:xfrm>
            <a:off x="7570302"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xmlns=""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42411104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78</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79</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7951987"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086600"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5985655"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120268"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094411"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229024"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128079"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262692"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622692" y="4940168"/>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329437" y="4940168"/>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71487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628307"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558758"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48920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2670772"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517943"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400268" y="182048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030772" y="2435046"/>
            <a:ext cx="1474938"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014826" y="2435046"/>
            <a:ext cx="1863117"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074879" y="3592783"/>
            <a:ext cx="70133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285330" y="3592783"/>
            <a:ext cx="70297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5918758" y="3592783"/>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132501" y="3592783"/>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589024" y="4940168"/>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242865" y="4940168"/>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480268" y="4940168"/>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173316" y="4940168"/>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446600" y="4940168"/>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103767" y="4940168"/>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2704962" y="1904653"/>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165393" y="3109727"/>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18630" y="5773575"/>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332531" y="4485555"/>
            <a:ext cx="1244062" cy="400110"/>
          </a:xfrm>
          <a:prstGeom prst="rect">
            <a:avLst/>
          </a:prstGeom>
          <a:noFill/>
        </p:spPr>
        <p:txBody>
          <a:bodyPr wrap="square" rtlCol="0">
            <a:spAutoFit/>
          </a:bodyPr>
          <a:lstStyle/>
          <a:p>
            <a:r>
              <a:rPr kumimoji="1" lang="ja-JP" altLang="en-US" sz="2000" dirty="0"/>
              <a:t>自分の番</a:t>
            </a:r>
          </a:p>
        </p:txBody>
      </p:sp>
    </p:spTree>
    <p:extLst>
      <p:ext uri="{BB962C8B-B14F-4D97-AF65-F5344CB8AC3E}">
        <p14:creationId xmlns:p14="http://schemas.microsoft.com/office/powerpoint/2010/main" val="119911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2526846"/>
          </a:xfrm>
        </p:spPr>
        <p:txBody>
          <a:bodyPr>
            <a:spAutoFit/>
          </a:bodyPr>
          <a:lstStyle/>
          <a:p>
            <a:r>
              <a:rPr kumimoji="1" lang="en-US" altLang="ja-JP" sz="3600" dirty="0">
                <a:solidFill>
                  <a:schemeClr val="accent2"/>
                </a:solidFill>
              </a:rPr>
              <a:t>Honey-Bee</a:t>
            </a:r>
          </a:p>
          <a:p>
            <a:r>
              <a:rPr lang="ja-JP" altLang="en-US" dirty="0"/>
              <a:t>六角形のグリッドグラフ上で行う二人用のゲーム．</a:t>
            </a:r>
            <a:endParaRPr lang="en-US" altLang="ja-JP" dirty="0"/>
          </a:p>
          <a:p>
            <a:r>
              <a:rPr kumimoji="1" lang="ja-JP" altLang="en-US" dirty="0"/>
              <a:t>交互に自分の領地の色を変えていくことで自分の領地を拡大し，</a:t>
            </a:r>
            <a:endParaRPr kumimoji="1" lang="en-US" altLang="ja-JP" dirty="0"/>
          </a:p>
          <a:p>
            <a:r>
              <a:rPr kumimoji="1" lang="ja-JP" altLang="en-US" dirty="0"/>
              <a:t>半分以上の点を自分の領地にした方の勝ち．</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6" name="正方形/長方形 5"/>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31028659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15783E1-2349-45E3-AA5E-EC034E1A4A53}"/>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xmlns="" id="{90509AEA-E5E0-4A5D-978B-966CD86113FD}"/>
              </a:ext>
            </a:extLst>
          </p:cNvPr>
          <p:cNvSpPr>
            <a:spLocks noGrp="1"/>
          </p:cNvSpPr>
          <p:nvPr>
            <p:ph type="sldNum" sz="quarter" idx="4"/>
          </p:nvPr>
        </p:nvSpPr>
        <p:spPr/>
        <p:txBody>
          <a:bodyPr/>
          <a:lstStyle/>
          <a:p>
            <a:fld id="{06866E33-5310-403C-85EB-90D9101399C4}" type="slidenum">
              <a:rPr lang="ja-JP" altLang="en-US" smtClean="0"/>
              <a:pPr/>
              <a:t>80</a:t>
            </a:fld>
            <a:endParaRPr lang="ja-JP" altLang="en-US" dirty="0"/>
          </a:p>
        </p:txBody>
      </p:sp>
      <p:grpSp>
        <p:nvGrpSpPr>
          <p:cNvPr id="34" name="グループ化 33">
            <a:extLst>
              <a:ext uri="{FF2B5EF4-FFF2-40B4-BE49-F238E27FC236}">
                <a16:creationId xmlns:a16="http://schemas.microsoft.com/office/drawing/2014/main" xmlns="" id="{6D9512AE-A863-4A6D-B51C-CE18C3C6E571}"/>
              </a:ext>
            </a:extLst>
          </p:cNvPr>
          <p:cNvGrpSpPr/>
          <p:nvPr/>
        </p:nvGrpSpPr>
        <p:grpSpPr>
          <a:xfrm>
            <a:off x="-56181" y="1170425"/>
            <a:ext cx="8372183" cy="3769434"/>
            <a:chOff x="-56181" y="1170425"/>
            <a:chExt cx="8372183" cy="3769434"/>
          </a:xfrm>
        </p:grpSpPr>
        <p:sp>
          <p:nvSpPr>
            <p:cNvPr id="5" name="楕円 4">
              <a:extLst>
                <a:ext uri="{FF2B5EF4-FFF2-40B4-BE49-F238E27FC236}">
                  <a16:creationId xmlns:a16="http://schemas.microsoft.com/office/drawing/2014/main" xmlns="" id="{D76E2DD1-EED6-44BA-AFB3-8E571D3BF462}"/>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 name="直線コネクタ 5">
              <a:extLst>
                <a:ext uri="{FF2B5EF4-FFF2-40B4-BE49-F238E27FC236}">
                  <a16:creationId xmlns:a16="http://schemas.microsoft.com/office/drawing/2014/main" xmlns="" id="{C3FE5ABA-70AD-4351-8E9A-E20F79EE1838}"/>
                </a:ext>
              </a:extLst>
            </p:cNvPr>
            <p:cNvCxnSpPr>
              <a:cxnSpLocks/>
              <a:stCxn id="9"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xmlns="" id="{EA371B8C-6D5A-444D-8D14-507D63CA5620}"/>
                </a:ext>
              </a:extLst>
            </p:cNvPr>
            <p:cNvCxnSpPr>
              <a:cxnSpLocks/>
              <a:stCxn id="10"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xmlns="" id="{23B96D21-14AF-4308-8916-FC168D46ECE5}"/>
                </a:ext>
              </a:extLst>
            </p:cNvPr>
            <p:cNvCxnSpPr>
              <a:cxnSpLocks/>
              <a:stCxn id="11"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 name="楕円 8">
              <a:extLst>
                <a:ext uri="{FF2B5EF4-FFF2-40B4-BE49-F238E27FC236}">
                  <a16:creationId xmlns:a16="http://schemas.microsoft.com/office/drawing/2014/main" xmlns="" id="{912CE3E0-F2E7-43DE-8E75-2B8970BA0DAF}"/>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9">
              <a:extLst>
                <a:ext uri="{FF2B5EF4-FFF2-40B4-BE49-F238E27FC236}">
                  <a16:creationId xmlns:a16="http://schemas.microsoft.com/office/drawing/2014/main" xmlns="" id="{470B400A-27B2-4D16-8E9A-E7EEE14038C9}"/>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0">
              <a:extLst>
                <a:ext uri="{FF2B5EF4-FFF2-40B4-BE49-F238E27FC236}">
                  <a16:creationId xmlns:a16="http://schemas.microsoft.com/office/drawing/2014/main" xmlns="" id="{BA00F7D7-194E-433E-96A7-F6A70B78BB5D}"/>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テキスト ボックス 11">
              <a:extLst>
                <a:ext uri="{FF2B5EF4-FFF2-40B4-BE49-F238E27FC236}">
                  <a16:creationId xmlns:a16="http://schemas.microsoft.com/office/drawing/2014/main" xmlns="" id="{D22F2AE1-F4BF-490C-93C6-B2785FBA3AC9}"/>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13" name="直線コネクタ 12">
              <a:extLst>
                <a:ext uri="{FF2B5EF4-FFF2-40B4-BE49-F238E27FC236}">
                  <a16:creationId xmlns:a16="http://schemas.microsoft.com/office/drawing/2014/main" xmlns="" id="{8A3181FF-6B3D-44A4-8329-36436F18C39D}"/>
                </a:ext>
              </a:extLst>
            </p:cNvPr>
            <p:cNvCxnSpPr>
              <a:cxnSpLocks/>
              <a:stCxn id="15" idx="0"/>
              <a:endCxn id="9"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xmlns="" id="{85F8389A-A98B-413B-BAB7-E1BA84CF2FFE}"/>
                </a:ext>
              </a:extLst>
            </p:cNvPr>
            <p:cNvCxnSpPr>
              <a:cxnSpLocks/>
              <a:stCxn id="16" idx="0"/>
              <a:endCxn id="9"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4">
              <a:extLst>
                <a:ext uri="{FF2B5EF4-FFF2-40B4-BE49-F238E27FC236}">
                  <a16:creationId xmlns:a16="http://schemas.microsoft.com/office/drawing/2014/main" xmlns="" id="{5CA96E5F-5E2B-4869-B9DC-71864C51731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5">
              <a:extLst>
                <a:ext uri="{FF2B5EF4-FFF2-40B4-BE49-F238E27FC236}">
                  <a16:creationId xmlns:a16="http://schemas.microsoft.com/office/drawing/2014/main" xmlns="" id="{988A2EBB-8460-4D92-A833-484BBFD4A530}"/>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7" name="直線コネクタ 16">
              <a:extLst>
                <a:ext uri="{FF2B5EF4-FFF2-40B4-BE49-F238E27FC236}">
                  <a16:creationId xmlns:a16="http://schemas.microsoft.com/office/drawing/2014/main" xmlns="" id="{BCFFAFF8-6ABC-41EC-88CD-462F6242DB42}"/>
                </a:ext>
              </a:extLst>
            </p:cNvPr>
            <p:cNvCxnSpPr>
              <a:cxnSpLocks/>
              <a:stCxn id="19" idx="0"/>
              <a:endCxn id="10"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xmlns="" id="{9D3969F4-6E54-4BC7-AF24-1BB932DB731C}"/>
                </a:ext>
              </a:extLst>
            </p:cNvPr>
            <p:cNvCxnSpPr>
              <a:cxnSpLocks/>
              <a:stCxn id="20" idx="0"/>
              <a:endCxn id="10"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a16="http://schemas.microsoft.com/office/drawing/2014/main" xmlns="" id="{1088008A-5CB2-41E9-A789-D02B6F57C484}"/>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xmlns="" id="{C3A38CDE-7027-4CD0-812A-A579F92E280A}"/>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xmlns="" id="{F78E0A1C-6B96-4A20-A4CC-F7F2B52CFC1B}"/>
                </a:ext>
              </a:extLst>
            </p:cNvPr>
            <p:cNvCxnSpPr>
              <a:cxnSpLocks/>
              <a:stCxn id="23" idx="0"/>
              <a:endCxn id="11"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xmlns="" id="{4879645D-18F4-4B13-81A3-00E1BAA3C985}"/>
                </a:ext>
              </a:extLst>
            </p:cNvPr>
            <p:cNvCxnSpPr>
              <a:cxnSpLocks/>
              <a:stCxn id="24" idx="0"/>
              <a:endCxn id="11"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22">
              <a:extLst>
                <a:ext uri="{FF2B5EF4-FFF2-40B4-BE49-F238E27FC236}">
                  <a16:creationId xmlns:a16="http://schemas.microsoft.com/office/drawing/2014/main" xmlns="" id="{B98154CB-D97F-47F9-9607-5217F509922E}"/>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xmlns="" id="{5A07DEE4-109C-46BF-9402-C07EEA54AE63}"/>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テキスト ボックス 25">
              <a:extLst>
                <a:ext uri="{FF2B5EF4-FFF2-40B4-BE49-F238E27FC236}">
                  <a16:creationId xmlns:a16="http://schemas.microsoft.com/office/drawing/2014/main" xmlns="" id="{A04F69D7-5357-4C3C-BD7D-60671754E8F0}"/>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sp>
          <p:nvSpPr>
            <p:cNvPr id="27" name="テキスト ボックス 26">
              <a:extLst>
                <a:ext uri="{FF2B5EF4-FFF2-40B4-BE49-F238E27FC236}">
                  <a16:creationId xmlns:a16="http://schemas.microsoft.com/office/drawing/2014/main" xmlns="" id="{20C02E0E-488A-4019-8582-48F3F3B60A31}"/>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38851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A32EFE-194D-4847-986C-2D18E4F099B5}"/>
              </a:ext>
            </a:extLst>
          </p:cNvPr>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a:extLst>
              <a:ext uri="{FF2B5EF4-FFF2-40B4-BE49-F238E27FC236}">
                <a16:creationId xmlns:a16="http://schemas.microsoft.com/office/drawing/2014/main" xmlns="" id="{D0195BD2-D0D2-442E-882D-18AB991AE448}"/>
              </a:ext>
            </a:extLst>
          </p:cNvPr>
          <p:cNvSpPr>
            <a:spLocks noGrp="1"/>
          </p:cNvSpPr>
          <p:nvPr>
            <p:ph type="sldNum" sz="quarter" idx="4"/>
          </p:nvPr>
        </p:nvSpPr>
        <p:spPr/>
        <p:txBody>
          <a:bodyPr/>
          <a:lstStyle/>
          <a:p>
            <a:fld id="{06866E33-5310-403C-85EB-90D9101399C4}" type="slidenum">
              <a:rPr lang="ja-JP" altLang="en-US" smtClean="0"/>
              <a:pPr/>
              <a:t>81</a:t>
            </a:fld>
            <a:endParaRPr lang="ja-JP" altLang="en-US" dirty="0"/>
          </a:p>
        </p:txBody>
      </p:sp>
      <p:sp>
        <p:nvSpPr>
          <p:cNvPr id="5" name="楕円 4">
            <a:extLst>
              <a:ext uri="{FF2B5EF4-FFF2-40B4-BE49-F238E27FC236}">
                <a16:creationId xmlns:a16="http://schemas.microsoft.com/office/drawing/2014/main" xmlns="" id="{B5F52D58-1F80-4311-8872-1FCB2D8F0E9E}"/>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 name="直線コネクタ 6">
            <a:extLst>
              <a:ext uri="{FF2B5EF4-FFF2-40B4-BE49-F238E27FC236}">
                <a16:creationId xmlns:a16="http://schemas.microsoft.com/office/drawing/2014/main" xmlns="" id="{05526B9C-CC61-409B-B323-D9E0C8A8E085}"/>
              </a:ext>
            </a:extLst>
          </p:cNvPr>
          <p:cNvCxnSpPr>
            <a:cxnSpLocks/>
            <a:stCxn id="16"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xmlns="" id="{6CC459BD-7E3A-4E85-BDCF-45CAA0ABBDF1}"/>
              </a:ext>
            </a:extLst>
          </p:cNvPr>
          <p:cNvCxnSpPr>
            <a:cxnSpLocks/>
            <a:stCxn id="21"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BBEDA490-2CA2-49A4-839A-75648CBC5D5E}"/>
              </a:ext>
            </a:extLst>
          </p:cNvPr>
          <p:cNvCxnSpPr>
            <a:cxnSpLocks/>
            <a:stCxn id="23"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xmlns="" id="{6E9ACDC4-7003-482E-AD01-A259D47E9203}"/>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xmlns="" id="{1A1BD876-EAA7-4F3A-87E0-3A7A484ACC3B}"/>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xmlns="" id="{AB75489E-12A6-4042-BDE1-B37BF9A06932}"/>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xmlns="" id="{D3C455BF-CB93-4B14-9357-649B691434E3}"/>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27" name="直線コネクタ 26">
            <a:extLst>
              <a:ext uri="{FF2B5EF4-FFF2-40B4-BE49-F238E27FC236}">
                <a16:creationId xmlns:a16="http://schemas.microsoft.com/office/drawing/2014/main" xmlns="" id="{4A5DBCB5-31CF-49CE-A1FD-BC34D95AB5E8}"/>
              </a:ext>
            </a:extLst>
          </p:cNvPr>
          <p:cNvCxnSpPr>
            <a:cxnSpLocks/>
            <a:stCxn id="30" idx="0"/>
            <a:endCxn id="16"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2538A3B6-28D1-45B9-BEC6-78F25D0EA54A}"/>
              </a:ext>
            </a:extLst>
          </p:cNvPr>
          <p:cNvCxnSpPr>
            <a:cxnSpLocks/>
            <a:stCxn id="32" idx="0"/>
            <a:endCxn id="16"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xmlns="" id="{0B7B70CB-AA4A-4972-9CA7-4137E9A23BC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2" name="楕円 31">
            <a:extLst>
              <a:ext uri="{FF2B5EF4-FFF2-40B4-BE49-F238E27FC236}">
                <a16:creationId xmlns:a16="http://schemas.microsoft.com/office/drawing/2014/main" xmlns="" id="{AE3A7636-4985-4541-9175-B49890FE7919}"/>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t>７</a:t>
            </a:r>
            <a:endParaRPr kumimoji="1" lang="ja-JP" altLang="en-US" sz="2800" dirty="0"/>
          </a:p>
        </p:txBody>
      </p:sp>
      <p:sp>
        <p:nvSpPr>
          <p:cNvPr id="33" name="テキスト ボックス 32">
            <a:extLst>
              <a:ext uri="{FF2B5EF4-FFF2-40B4-BE49-F238E27FC236}">
                <a16:creationId xmlns:a16="http://schemas.microsoft.com/office/drawing/2014/main" xmlns="" id="{5F95C3B5-5F6A-4966-A33F-6AAA908713B4}"/>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cxnSp>
        <p:nvCxnSpPr>
          <p:cNvPr id="54" name="直線コネクタ 53">
            <a:extLst>
              <a:ext uri="{FF2B5EF4-FFF2-40B4-BE49-F238E27FC236}">
                <a16:creationId xmlns:a16="http://schemas.microsoft.com/office/drawing/2014/main" xmlns="" id="{41E4E074-07BE-4555-9662-85CC851D23CA}"/>
              </a:ext>
            </a:extLst>
          </p:cNvPr>
          <p:cNvCxnSpPr>
            <a:cxnSpLocks/>
            <a:stCxn id="56" idx="0"/>
            <a:endCxn id="21"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a:extLst>
              <a:ext uri="{FF2B5EF4-FFF2-40B4-BE49-F238E27FC236}">
                <a16:creationId xmlns:a16="http://schemas.microsoft.com/office/drawing/2014/main" xmlns="" id="{B9EFC515-ED36-42E0-A42F-6AB1FB986E8D}"/>
              </a:ext>
            </a:extLst>
          </p:cNvPr>
          <p:cNvCxnSpPr>
            <a:cxnSpLocks/>
            <a:stCxn id="57" idx="0"/>
            <a:endCxn id="21"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a16="http://schemas.microsoft.com/office/drawing/2014/main" xmlns="" id="{E24B1F33-B5B9-4A45-821E-CB6FB7ABC94C}"/>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57" name="楕円 56">
            <a:extLst>
              <a:ext uri="{FF2B5EF4-FFF2-40B4-BE49-F238E27FC236}">
                <a16:creationId xmlns:a16="http://schemas.microsoft.com/office/drawing/2014/main" xmlns="" id="{DD9AE9CA-850C-4C5A-B53F-4DD0807420FC}"/>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６</a:t>
            </a:r>
          </a:p>
        </p:txBody>
      </p:sp>
      <p:cxnSp>
        <p:nvCxnSpPr>
          <p:cNvPr id="60" name="直線コネクタ 59">
            <a:extLst>
              <a:ext uri="{FF2B5EF4-FFF2-40B4-BE49-F238E27FC236}">
                <a16:creationId xmlns:a16="http://schemas.microsoft.com/office/drawing/2014/main" xmlns="" id="{20A5F519-469D-43CC-B7B9-954EB2EEFD71}"/>
              </a:ext>
            </a:extLst>
          </p:cNvPr>
          <p:cNvCxnSpPr>
            <a:cxnSpLocks/>
            <a:stCxn id="62" idx="0"/>
            <a:endCxn id="23"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a16="http://schemas.microsoft.com/office/drawing/2014/main" xmlns="" id="{7C6730E5-C590-4291-8126-330581C42625}"/>
              </a:ext>
            </a:extLst>
          </p:cNvPr>
          <p:cNvCxnSpPr>
            <a:cxnSpLocks/>
            <a:stCxn id="63" idx="0"/>
            <a:endCxn id="23"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楕円 61">
            <a:extLst>
              <a:ext uri="{FF2B5EF4-FFF2-40B4-BE49-F238E27FC236}">
                <a16:creationId xmlns:a16="http://schemas.microsoft.com/office/drawing/2014/main" xmlns="" id="{22433B62-F97D-44AC-B26A-970EBD236A54}"/>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５</a:t>
            </a:r>
          </a:p>
        </p:txBody>
      </p:sp>
      <p:sp>
        <p:nvSpPr>
          <p:cNvPr id="63" name="楕円 62">
            <a:extLst>
              <a:ext uri="{FF2B5EF4-FFF2-40B4-BE49-F238E27FC236}">
                <a16:creationId xmlns:a16="http://schemas.microsoft.com/office/drawing/2014/main" xmlns="" id="{F30E6140-9758-42B8-AABA-07C02DBDDACB}"/>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75" name="テキスト ボックス 74">
            <a:extLst>
              <a:ext uri="{FF2B5EF4-FFF2-40B4-BE49-F238E27FC236}">
                <a16:creationId xmlns:a16="http://schemas.microsoft.com/office/drawing/2014/main" xmlns="" id="{1BCACA7D-B9C4-4AB6-8D0F-401087FF0495}"/>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sp>
        <p:nvSpPr>
          <p:cNvPr id="92" name="円: 塗りつぶしなし 91">
            <a:extLst>
              <a:ext uri="{FF2B5EF4-FFF2-40B4-BE49-F238E27FC236}">
                <a16:creationId xmlns:a16="http://schemas.microsoft.com/office/drawing/2014/main" xmlns="" id="{61B72AFA-E794-4B02-9D76-0E3CCA04311F}"/>
              </a:ext>
            </a:extLst>
          </p:cNvPr>
          <p:cNvSpPr/>
          <p:nvPr/>
        </p:nvSpPr>
        <p:spPr>
          <a:xfrm>
            <a:off x="6809869" y="2680322"/>
            <a:ext cx="900000" cy="900000"/>
          </a:xfrm>
          <a:prstGeom prst="donut">
            <a:avLst>
              <a:gd name="adj" fmla="val 19179"/>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67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barn(inVertical)">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barn(inVertical)">
                                      <p:cBhvr>
                                        <p:cTn id="17" dur="500"/>
                                        <p:tgtEl>
                                          <p:spTgt spid="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82</a:t>
            </a:fld>
            <a:endParaRPr lang="ja-JP" altLang="en-US" dirty="0"/>
          </a:p>
        </p:txBody>
      </p:sp>
      <p:grpSp>
        <p:nvGrpSpPr>
          <p:cNvPr id="30" name="グループ化 29"/>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41067735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83</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70" name="コンテンツ プレースホルダー 2"/>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71" name="正方形/長方形 70"/>
          <p:cNvSpPr/>
          <p:nvPr/>
        </p:nvSpPr>
        <p:spPr>
          <a:xfrm>
            <a:off x="4744593" y="1645225"/>
            <a:ext cx="4298054" cy="523220"/>
          </a:xfrm>
          <a:prstGeom prst="rect">
            <a:avLst/>
          </a:prstGeom>
        </p:spPr>
        <p:txBody>
          <a:bodyPr wrap="square">
            <a:spAutoFit/>
          </a:bodyPr>
          <a:lstStyle/>
          <a:p>
            <a:r>
              <a:rPr lang="ja-JP" altLang="en-US" sz="2800" dirty="0">
                <a:solidFill>
                  <a:srgbClr val="0070C0"/>
                </a:solidFill>
              </a:rPr>
              <a:t>選択を間違える</a:t>
            </a:r>
            <a:r>
              <a:rPr lang="ja-JP" altLang="en-US" sz="2800" dirty="0"/>
              <a:t>ことが減る</a:t>
            </a:r>
            <a:endParaRPr lang="en-US" altLang="ja-JP" sz="2800" dirty="0"/>
          </a:p>
        </p:txBody>
      </p:sp>
      <p:sp>
        <p:nvSpPr>
          <p:cNvPr id="73" name="下矢印 72"/>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542570" y="3056049"/>
            <a:ext cx="3518912" cy="1754326"/>
          </a:xfrm>
          <a:prstGeom prst="rect">
            <a:avLst/>
          </a:prstGeom>
          <a:ln>
            <a:solidFill>
              <a:srgbClr val="FF0000"/>
            </a:solidFill>
          </a:ln>
        </p:spPr>
        <p:txBody>
          <a:bodyPr wrap="none">
            <a:spAutoFit/>
          </a:bodyPr>
          <a:lstStyle/>
          <a:p>
            <a:r>
              <a:rPr lang="ja-JP" altLang="en-US" sz="3600" dirty="0">
                <a:solidFill>
                  <a:srgbClr val="FF0000"/>
                </a:solidFill>
              </a:rPr>
              <a:t>どれくらいやれば</a:t>
            </a:r>
            <a:endParaRPr lang="en-US" altLang="ja-JP" sz="3600" dirty="0">
              <a:solidFill>
                <a:srgbClr val="FF0000"/>
              </a:solidFill>
            </a:endParaRPr>
          </a:p>
          <a:p>
            <a:r>
              <a:rPr lang="ja-JP" altLang="en-US" sz="3600" dirty="0">
                <a:solidFill>
                  <a:srgbClr val="FF0000"/>
                </a:solidFill>
              </a:rPr>
              <a:t>間違えなくなる</a:t>
            </a:r>
            <a:endParaRPr lang="en-US" altLang="ja-JP" sz="3600" dirty="0">
              <a:solidFill>
                <a:srgbClr val="FF0000"/>
              </a:solidFill>
            </a:endParaRPr>
          </a:p>
          <a:p>
            <a:r>
              <a:rPr lang="ja-JP" altLang="en-US" sz="3600" dirty="0">
                <a:solidFill>
                  <a:srgbClr val="FF0000"/>
                </a:solidFill>
              </a:rPr>
              <a:t>のか？</a:t>
            </a:r>
            <a:endParaRPr lang="en-US" altLang="ja-JP" sz="3600" dirty="0">
              <a:solidFill>
                <a:srgbClr val="FF0000"/>
              </a:solidFill>
            </a:endParaRPr>
          </a:p>
        </p:txBody>
      </p:sp>
      <p:sp>
        <p:nvSpPr>
          <p:cNvPr id="3" name="正方形/長方形 2">
            <a:extLst>
              <a:ext uri="{FF2B5EF4-FFF2-40B4-BE49-F238E27FC236}">
                <a16:creationId xmlns:a16="http://schemas.microsoft.com/office/drawing/2014/main" xmlns="" id="{FF4D83E1-EEA3-4479-A427-2B0FCAFF87B0}"/>
              </a:ext>
            </a:extLst>
          </p:cNvPr>
          <p:cNvSpPr/>
          <p:nvPr/>
        </p:nvSpPr>
        <p:spPr>
          <a:xfrm>
            <a:off x="359128" y="2214230"/>
            <a:ext cx="8770930" cy="461665"/>
          </a:xfrm>
          <a:prstGeom prst="rect">
            <a:avLst/>
          </a:prstGeom>
        </p:spPr>
        <p:txBody>
          <a:bodyPr wrap="square">
            <a:spAutoFit/>
          </a:bodyPr>
          <a:lstStyle/>
          <a:p>
            <a:r>
              <a:rPr lang="ja-JP" altLang="en-US" sz="2400" dirty="0">
                <a:solidFill>
                  <a:srgbClr val="0070C0"/>
                </a:solidFill>
              </a:rPr>
              <a:t>選択を間違える</a:t>
            </a:r>
            <a:r>
              <a:rPr lang="ja-JP" altLang="en-US" sz="2400" dirty="0"/>
              <a:t>・・・実際の勝率が低い操作を選択する</a:t>
            </a:r>
          </a:p>
        </p:txBody>
      </p:sp>
      <p:sp>
        <p:nvSpPr>
          <p:cNvPr id="57" name="コンテンツ プレースホルダー 2">
            <a:extLst>
              <a:ext uri="{FF2B5EF4-FFF2-40B4-BE49-F238E27FC236}">
                <a16:creationId xmlns:a16="http://schemas.microsoft.com/office/drawing/2014/main" xmlns="" id="{4793D32F-DA76-493E-9B2D-31CBD88265A9}"/>
              </a:ext>
            </a:extLst>
          </p:cNvPr>
          <p:cNvSpPr txBox="1">
            <a:spLocks/>
          </p:cNvSpPr>
          <p:nvPr/>
        </p:nvSpPr>
        <p:spPr>
          <a:xfrm>
            <a:off x="473433" y="923933"/>
            <a:ext cx="8043549"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モンテカルロ法は一番勝率が高そうな操作を選択する</a:t>
            </a: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79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3" name="コンテンツ プレースホルダー 2"/>
          <p:cNvSpPr>
            <a:spLocks noGrp="1"/>
          </p:cNvSpPr>
          <p:nvPr>
            <p:ph idx="1"/>
          </p:nvPr>
        </p:nvSpPr>
        <p:spPr>
          <a:xfrm>
            <a:off x="473435" y="2655673"/>
            <a:ext cx="4088040" cy="567875"/>
          </a:xfrm>
        </p:spPr>
        <p:txBody>
          <a:bodyPr/>
          <a:lstStyle/>
          <a:p>
            <a:r>
              <a:rPr kumimoji="1" lang="ja-JP" altLang="en-US" dirty="0"/>
              <a:t>プレイアウト数を増やす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78"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52"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53" name="下矢印 52"/>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10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xEl>
                                              <p:pRg st="0" end="0"/>
                                            </p:txEl>
                                          </p:spTgt>
                                        </p:tgtEl>
                                        <p:attrNameLst>
                                          <p:attrName>style.visibility</p:attrName>
                                        </p:attrNameLst>
                                      </p:cBhvr>
                                      <p:to>
                                        <p:strVal val="visible"/>
                                      </p:to>
                                    </p:set>
                                    <p:animEffect transition="in" filter="fade">
                                      <p:cBhvr>
                                        <p:cTn id="23" dur="500"/>
                                        <p:tgtEl>
                                          <p:spTgt spid="4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P spid="78" grpId="0"/>
      <p:bldP spid="5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2959" y="2460978"/>
            <a:ext cx="7543801" cy="3408116"/>
          </a:xfrm>
        </p:spPr>
        <p:txBody>
          <a:body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85</a:t>
            </a:fld>
            <a:endParaRPr lang="ja-JP" altLang="en-US" dirty="0"/>
          </a:p>
        </p:txBody>
      </p:sp>
      <p:sp>
        <p:nvSpPr>
          <p:cNvPr id="6" name="タイトル 1"/>
          <p:cNvSpPr>
            <a:spLocks noGrp="1"/>
          </p:cNvSpPr>
          <p:nvPr>
            <p:ph type="title"/>
          </p:nvPr>
        </p:nvSpPr>
        <p:spPr/>
        <p:txBody>
          <a:bodyPr>
            <a:noAutofit/>
          </a:bodyPr>
          <a:lstStyle/>
          <a:p>
            <a:r>
              <a:rPr kumimoji="1" lang="ja-JP" altLang="en-US" dirty="0"/>
              <a:t>今回の試み</a:t>
            </a:r>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5109970"/>
          </a:xfrm>
        </p:spPr>
        <p:txBody>
          <a:bodyPr/>
          <a:lstStyle/>
          <a:p>
            <a:r>
              <a:rPr kumimoji="1" lang="en-US" altLang="ja-JP" sz="3600" dirty="0">
                <a:solidFill>
                  <a:schemeClr val="accent2"/>
                </a:solidFill>
              </a:rPr>
              <a:t>Honey-Bee</a:t>
            </a:r>
          </a:p>
          <a:p>
            <a:r>
              <a:rPr lang="ja-JP" altLang="en-US" dirty="0"/>
              <a:t>盤面を</a:t>
            </a:r>
            <a:r>
              <a:rPr kumimoji="1" lang="ja-JP" altLang="en-US" dirty="0"/>
              <a:t>連結グラフに一般化し，</a:t>
            </a:r>
            <a:endParaRPr kumimoji="1" lang="en-US" altLang="ja-JP" dirty="0"/>
          </a:p>
          <a:p>
            <a:r>
              <a:rPr kumimoji="1" lang="ja-JP" altLang="en-US" dirty="0">
                <a:solidFill>
                  <a:srgbClr val="FF0000"/>
                </a:solidFill>
              </a:rPr>
              <a:t>プレイヤーの勝敗を</a:t>
            </a:r>
            <a:r>
              <a:rPr lang="ja-JP" altLang="en-US" dirty="0">
                <a:solidFill>
                  <a:srgbClr val="FF0000"/>
                </a:solidFill>
              </a:rPr>
              <a:t>判定</a:t>
            </a:r>
            <a:r>
              <a:rPr kumimoji="1" lang="ja-JP" altLang="en-US" dirty="0">
                <a:solidFill>
                  <a:srgbClr val="FF0000"/>
                </a:solidFill>
              </a:rPr>
              <a:t>する問題</a:t>
            </a:r>
            <a:r>
              <a:rPr kumimoji="1" lang="ja-JP" altLang="en-US" dirty="0"/>
              <a:t>について研究が行われてきた．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7" name="正方形/長方形 6"/>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157412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noAutofit/>
      </a:bodyPr>
      <a:lstStyle>
        <a:defPPr>
          <a:defRPr sz="2800" dirty="0" smtClean="0"/>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5734</TotalTime>
  <Words>3761</Words>
  <Application>Microsoft Office PowerPoint</Application>
  <PresentationFormat>画面に合わせる (4:3)</PresentationFormat>
  <Paragraphs>946</Paragraphs>
  <Slides>85</Slides>
  <Notes>26</Notes>
  <HiddenSlides>13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85</vt:i4>
      </vt:variant>
    </vt:vector>
  </HeadingPairs>
  <TitlesOfParts>
    <vt:vector size="91" baseType="lpstr">
      <vt:lpstr>ＭＳ Ｐゴシック</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類似したゲーム</vt:lpstr>
      <vt:lpstr>類似したゲーム</vt:lpstr>
      <vt:lpstr>Honey-Beeの既知の結果</vt:lpstr>
      <vt:lpstr>既存のアルゴリズム</vt:lpstr>
      <vt:lpstr>minimax法</vt:lpstr>
      <vt:lpstr>minimax法</vt:lpstr>
      <vt:lpstr>minimax法</vt:lpstr>
      <vt:lpstr>minimax法</vt:lpstr>
      <vt:lpstr>minimax法</vt:lpstr>
      <vt:lpstr>minimax法の特徴</vt:lpstr>
      <vt:lpstr>アルゴリズムの特徴</vt:lpstr>
      <vt:lpstr>モンテカルロ法　とは</vt:lpstr>
      <vt:lpstr>モンテカルロ法　とは</vt:lpstr>
      <vt:lpstr>モンテカルロ法　とは</vt:lpstr>
      <vt:lpstr>アルゴリズムの特徴</vt:lpstr>
      <vt:lpstr>モンテカルロ法の特徴</vt:lpstr>
      <vt:lpstr>モンテカルロ法の特徴</vt:lpstr>
      <vt:lpstr>今回の実験</vt:lpstr>
      <vt:lpstr>実験結果</vt:lpstr>
      <vt:lpstr>考察</vt:lpstr>
      <vt:lpstr>考察</vt:lpstr>
      <vt:lpstr>考察</vt:lpstr>
      <vt:lpstr>考察</vt:lpstr>
      <vt:lpstr>考察</vt:lpstr>
      <vt:lpstr>考察</vt:lpstr>
      <vt:lpstr>考察</vt:lpstr>
      <vt:lpstr>モンテカルロ法の強さの評価</vt:lpstr>
      <vt:lpstr>モンテカルロ法の強さの評価</vt:lpstr>
      <vt:lpstr>モンテカルロ法の強さの評価</vt:lpstr>
      <vt:lpstr>まとめ</vt:lpstr>
      <vt:lpstr>今後の課題</vt:lpstr>
      <vt:lpstr>PowerPoint プレゼンテーション</vt:lpstr>
      <vt:lpstr>モンテカルロ法の強さの評価</vt:lpstr>
      <vt:lpstr>考察</vt:lpstr>
      <vt:lpstr>考察</vt:lpstr>
      <vt:lpstr>問題の盤面</vt:lpstr>
      <vt:lpstr>問題の盤面</vt:lpstr>
      <vt:lpstr>問題の盤面</vt:lpstr>
      <vt:lpstr>現在のアルゴリズム</vt:lpstr>
      <vt:lpstr>minimax法</vt:lpstr>
      <vt:lpstr>モンテカルロ法の特徴</vt:lpstr>
      <vt:lpstr>playout数と勝率の関係</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当面の目標</vt:lpstr>
      <vt:lpstr>AIの強化</vt:lpstr>
      <vt:lpstr>AIの強化</vt:lpstr>
      <vt:lpstr>AIの強化</vt:lpstr>
      <vt:lpstr>当面の目標</vt:lpstr>
      <vt:lpstr>二人用Flood-Itで考えられる戦略</vt:lpstr>
      <vt:lpstr>二人用Flood-Itで考えられる戦略</vt:lpstr>
      <vt:lpstr>追加ルールの動機</vt:lpstr>
      <vt:lpstr>追加ルールの動機</vt:lpstr>
      <vt:lpstr>追加ルールの動機</vt:lpstr>
      <vt:lpstr>ルール3の動機</vt:lpstr>
      <vt:lpstr>ルール3の動機</vt:lpstr>
      <vt:lpstr>ルール3の動機</vt:lpstr>
      <vt:lpstr>問題として定義</vt:lpstr>
      <vt:lpstr>PowerPoint プレゼンテーション</vt:lpstr>
      <vt:lpstr>現在のAI</vt:lpstr>
      <vt:lpstr>minimax法</vt:lpstr>
      <vt:lpstr>minimax法</vt:lpstr>
      <vt:lpstr>minimax法</vt:lpstr>
      <vt:lpstr>minimax法</vt:lpstr>
      <vt:lpstr>モンテカルロ法の特徴</vt:lpstr>
      <vt:lpstr>モンテカルロ法の特徴</vt:lpstr>
      <vt:lpstr>今回の試み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342</cp:revision>
  <cp:lastPrinted>2018-12-10T00:18:31Z</cp:lastPrinted>
  <dcterms:created xsi:type="dcterms:W3CDTF">2018-10-26T05:41:54Z</dcterms:created>
  <dcterms:modified xsi:type="dcterms:W3CDTF">2019-02-05T08:58:50Z</dcterms:modified>
</cp:coreProperties>
</file>