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0" r:id="rId3"/>
    <p:sldId id="278" r:id="rId4"/>
    <p:sldId id="294" r:id="rId5"/>
    <p:sldId id="295" r:id="rId6"/>
    <p:sldId id="296" r:id="rId7"/>
    <p:sldId id="297" r:id="rId8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54" y="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5C756-17D9-483D-9DE9-FC7966C9BAD0}" type="datetimeFigureOut">
              <a:rPr kumimoji="1" lang="ja-JP" altLang="en-US" smtClean="0"/>
              <a:t>2020/7/31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05120-D190-4B0E-B93F-A635F52B1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56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 mins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Here</a:t>
            </a:r>
            <a:r>
              <a:rPr kumimoji="1" lang="en-US" altLang="ja-JP" baseline="0" dirty="0"/>
              <a:t> is the measurement on your achievement as a club, called DCP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I like to</a:t>
            </a:r>
            <a:r>
              <a:rPr kumimoji="1" lang="en-US" altLang="ja-JP" baseline="0" dirty="0"/>
              <a:t> stress that this is not the only one goal for your success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baseline="0" dirty="0"/>
              <a:t>As Tanaka-san said, the club satisfaction is the most important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baseline="0" dirty="0"/>
              <a:t>You don’t need to remember all of these elements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3D7C-8287-457C-9A9B-C974036CE196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734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C3C286-8AC0-4E74-8B00-13678A25C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8776FE-DE4D-4126-8B8D-2EA2499D1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DFCFF7-6791-4C2E-A979-9828562B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A66-4C3B-4847-A33D-2412DDC27B82}" type="datetimeFigureOut">
              <a:rPr kumimoji="1" lang="ja-JP" altLang="en-US" smtClean="0"/>
              <a:t>2020/7/31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9EF922-7D02-43AD-8ED9-66F635A9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21C3FC-2FBE-427B-8E48-C915D599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98A-73DA-4F66-9868-9A3F37BE9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80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8682B-00DE-444B-89DB-52346B59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53A35F-6164-4A44-84AE-3BD477F23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5CE052-05AA-488B-A39E-A0009F04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A66-4C3B-4847-A33D-2412DDC27B82}" type="datetimeFigureOut">
              <a:rPr kumimoji="1" lang="ja-JP" altLang="en-US" smtClean="0"/>
              <a:t>2020/7/31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156993-4231-41D9-B3CD-F21B26C5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A652D-9E28-43D1-B267-62F32982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98A-73DA-4F66-9868-9A3F37BE9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63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2CE1AF-1A2B-4ACD-A57C-95715477C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311700-CA7C-4B10-8CF8-37E0E262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6311A5-2DBD-40B5-A22B-32B07D76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A66-4C3B-4847-A33D-2412DDC27B82}" type="datetimeFigureOut">
              <a:rPr kumimoji="1" lang="ja-JP" altLang="en-US" smtClean="0"/>
              <a:t>2020/7/31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E222FE-AC40-426E-82D7-64C2CBAB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E4273E-FCB4-402F-961E-0B11F3B3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98A-73DA-4F66-9868-9A3F37BE9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6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477849-33BC-4E4C-9783-E1126613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0B6E5A-1161-4835-B21E-9FB219B4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B49DFE-ECA3-478E-9BA4-D4DB94FD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A66-4C3B-4847-A33D-2412DDC27B82}" type="datetimeFigureOut">
              <a:rPr kumimoji="1" lang="ja-JP" altLang="en-US" smtClean="0"/>
              <a:t>2020/7/31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59257C-2BFD-419B-B590-43BF7C8E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28ABEF-6956-4F79-AE6B-17F97718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98A-73DA-4F66-9868-9A3F37BE9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9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AE11E-F5A7-4B34-B288-06C177F0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BA30EC-63ED-43F2-BE40-FFCDD6859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E0750C-522A-4C4C-97E4-16F6CCD1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A66-4C3B-4847-A33D-2412DDC27B82}" type="datetimeFigureOut">
              <a:rPr kumimoji="1" lang="ja-JP" altLang="en-US" smtClean="0"/>
              <a:t>2020/7/31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E6160E-E797-4B82-A3EC-6CE19399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2B8B29-7AC9-4057-81AC-F19070D9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98A-73DA-4F66-9868-9A3F37BE9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46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DE1ED-89BD-4473-B73B-DDCEF3DC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9AB003-AAE9-4362-A98F-E1B04E9EA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0FD03A-7C31-4A8B-A21C-C0643E83A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FA6357-B268-4819-A318-8781197F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A66-4C3B-4847-A33D-2412DDC27B82}" type="datetimeFigureOut">
              <a:rPr kumimoji="1" lang="ja-JP" altLang="en-US" smtClean="0"/>
              <a:t>2020/7/31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EC6266-AEC1-4FCB-9AA8-60182DAC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3141A0-B651-4503-AD20-D08142D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98A-73DA-4F66-9868-9A3F37BE9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44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3CB46-EE28-44F5-A3BD-B4A7D819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C7336F-3BBA-4ACE-9644-CB7599B57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2BA61E-E726-4834-B401-75B0E350E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8E14915-3F11-45DE-96D1-0AB68A4CB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E570EA-779B-427A-8ECF-84BAA40ED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1C8C2C7-5A92-481F-BC09-8CEDD4B4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A66-4C3B-4847-A33D-2412DDC27B82}" type="datetimeFigureOut">
              <a:rPr kumimoji="1" lang="ja-JP" altLang="en-US" smtClean="0"/>
              <a:t>2020/7/31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C1DA67-E7BF-49F7-B968-0EB214C8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C9D3E5-3FB0-4736-B584-C83708E9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98A-73DA-4F66-9868-9A3F37BE9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44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020FD-16A5-4C9C-B106-82D07CE5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059693-E75E-4DBD-A343-9274680E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A66-4C3B-4847-A33D-2412DDC27B82}" type="datetimeFigureOut">
              <a:rPr kumimoji="1" lang="ja-JP" altLang="en-US" smtClean="0"/>
              <a:t>2020/7/31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4E483A-901D-4A23-9884-8D1EC1A3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2AB9F6-44CC-4EFA-AA96-7FE04039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98A-73DA-4F66-9868-9A3F37BE9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17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975201-3A17-4769-808A-2BFE43B9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A66-4C3B-4847-A33D-2412DDC27B82}" type="datetimeFigureOut">
              <a:rPr kumimoji="1" lang="ja-JP" altLang="en-US" smtClean="0"/>
              <a:t>2020/7/31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EFB90C-DB10-449A-A395-D35F9EEC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5F9358-4EF4-4EA1-B9B7-10002FFF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98A-73DA-4F66-9868-9A3F37BE9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74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9D02FD-2D6C-4C77-BCA2-D32AAD3A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72DD1F-A8CB-4D09-8837-5FAAA34F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08795C-A91C-4B5D-9746-309993AD7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EB617D-5E90-4A70-BBDD-3D2B5959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A66-4C3B-4847-A33D-2412DDC27B82}" type="datetimeFigureOut">
              <a:rPr kumimoji="1" lang="ja-JP" altLang="en-US" smtClean="0"/>
              <a:t>2020/7/31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F42DF9-2031-4A1C-A625-1FCFE04F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43E119-78F0-4423-A78B-50DD78E2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98A-73DA-4F66-9868-9A3F37BE9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42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CCCB7-3FE4-4B45-904C-DD9EBA65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C6F5D4-926C-451D-9D94-138E61D47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88E071-B0BC-455F-9497-73CFE514A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63CAEB-B185-422E-AC70-CB8348CC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FA66-4C3B-4847-A33D-2412DDC27B82}" type="datetimeFigureOut">
              <a:rPr kumimoji="1" lang="ja-JP" altLang="en-US" smtClean="0"/>
              <a:t>2020/7/31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5A5221-4248-4083-BF0F-597F06A9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12CE83-BFB7-4A64-97B1-89BA4346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98A-73DA-4F66-9868-9A3F37BE9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54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30176C-22C7-46F4-9393-F6912D0D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734A89-5A89-42CE-8AF8-72DE39190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C0CE0-683F-4623-A7F5-28726CA8D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6FA66-4C3B-4847-A33D-2412DDC27B82}" type="datetimeFigureOut">
              <a:rPr kumimoji="1" lang="ja-JP" altLang="en-US" smtClean="0"/>
              <a:t>2020/7/31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C562BA-EC73-46AB-894C-865CD87D1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7C6041-A758-448D-9B84-A23E90A58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0E98A-73DA-4F66-9868-9A3F37BE9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9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BBE7A-9B0C-4BE1-99DA-91C3F242C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936" y="117091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Leading the Club</a:t>
            </a:r>
            <a:b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To Success</a:t>
            </a:r>
            <a:b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4400" b="1" dirty="0">
                <a:latin typeface="Arial" panose="020B0604020202020204" pitchFamily="34" charset="0"/>
                <a:cs typeface="Arial" panose="020B0604020202020204" pitchFamily="34" charset="0"/>
              </a:rPr>
              <a:t>(Club Success Plan)</a:t>
            </a:r>
            <a:endParaRPr kumimoji="1" lang="ja-JP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C3C5DA-FC8A-47C3-BE13-1BD811AD9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2956"/>
            <a:ext cx="9144000" cy="3339547"/>
          </a:xfrm>
        </p:spPr>
        <p:txBody>
          <a:bodyPr>
            <a:normAutofit fontScale="77500" lnSpcReduction="20000"/>
          </a:bodyPr>
          <a:lstStyle/>
          <a:p>
            <a:endParaRPr lang="en-US" altLang="ja-JP" sz="4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Club Officer Training </a:t>
            </a:r>
            <a:br>
              <a:rPr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Division </a:t>
            </a:r>
            <a:r>
              <a:rPr lang="en-US" altLang="ja-JP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elightful</a:t>
            </a:r>
          </a:p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August 1, 2020</a:t>
            </a:r>
          </a:p>
          <a:p>
            <a:endParaRPr kumimoji="1"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3100" dirty="0">
                <a:latin typeface="Arial" panose="020B0604020202020204" pitchFamily="34" charset="0"/>
                <a:cs typeface="Arial" panose="020B0604020202020204" pitchFamily="34" charset="0"/>
              </a:rPr>
              <a:t>Area 43 Director, Seiko Matsumoto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4B9AD5D-278D-4601-9159-C7FDA9B53C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064" y="324442"/>
            <a:ext cx="1424248" cy="1180627"/>
          </a:xfrm>
          <a:prstGeom prst="rect">
            <a:avLst/>
          </a:prstGeom>
        </p:spPr>
      </p:pic>
      <p:pic>
        <p:nvPicPr>
          <p:cNvPr id="5" name="Picture 4" descr="https://2.bp.blogspot.com/-COVoxwOuah4/U-8GGrKxkII/AAAAAAAAky4/PNKCMaYQleQ/s800/alphabet_character_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487" y="4277568"/>
            <a:ext cx="1323370" cy="132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63736" y="129224"/>
            <a:ext cx="3009664" cy="97567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Pre-meeting Handout</a:t>
            </a: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26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54455"/>
            <a:ext cx="12192000" cy="726458"/>
          </a:xfrm>
        </p:spPr>
        <p:txBody>
          <a:bodyPr>
            <a:normAutofit fontScale="90000"/>
          </a:bodyPr>
          <a:lstStyle/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2. Requirements for Success </a:t>
            </a:r>
            <a:b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Distinguished Club Program (DCP) </a:t>
            </a:r>
            <a:r>
              <a:rPr kumimoji="1" lang="en-US" altLang="ja-JP" sz="3100" b="1" dirty="0">
                <a:latin typeface="Arial" panose="020B0604020202020204" pitchFamily="34" charset="0"/>
                <a:cs typeface="Arial" panose="020B0604020202020204" pitchFamily="34" charset="0"/>
              </a:rPr>
              <a:t>By TM Inoue</a:t>
            </a:r>
            <a:endParaRPr kumimoji="1" lang="ja-JP" altLang="en-US" sz="3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752045" y="4130715"/>
            <a:ext cx="1932426" cy="6909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83737" y="1236896"/>
            <a:ext cx="61753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Four Level 1 awards achieved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Two Level 2 awards achieved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Two more Level 2 awards achieved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Two Level 3 awards achieved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One Level 4, Level 5, or DTM award achieved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One more Level 4, Level 5, or DTM award achieved</a:t>
            </a:r>
            <a:endParaRPr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916392" y="3285294"/>
            <a:ext cx="415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Four new members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Four more new members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16392" y="4061262"/>
            <a:ext cx="603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 minimum of four club officers trained during each of the two training periods (Jun-Aug, Nov-Feb)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916390" y="4923062"/>
            <a:ext cx="6154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(1) On-time payment of membership dues accompanied by the names of eight members (at least 3 of whom must be renewing members)</a:t>
            </a:r>
            <a:b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(2) For one period and on-time submission of one club officer list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3733890" y="3204245"/>
            <a:ext cx="8235606" cy="1715708"/>
            <a:chOff x="3039533" y="2962945"/>
            <a:chExt cx="5655734" cy="1715708"/>
          </a:xfrm>
        </p:grpSpPr>
        <p:cxnSp>
          <p:nvCxnSpPr>
            <p:cNvPr id="15" name="直線コネクタ 14"/>
            <p:cNvCxnSpPr/>
            <p:nvPr/>
          </p:nvCxnSpPr>
          <p:spPr>
            <a:xfrm flipV="1">
              <a:off x="3039533" y="2962945"/>
              <a:ext cx="5655734" cy="16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V="1">
              <a:off x="3039533" y="3793873"/>
              <a:ext cx="5655734" cy="16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V="1">
              <a:off x="3039533" y="4661719"/>
              <a:ext cx="5655734" cy="16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二等辺三角形 19"/>
          <p:cNvSpPr/>
          <p:nvPr/>
        </p:nvSpPr>
        <p:spPr>
          <a:xfrm>
            <a:off x="1734565" y="2580085"/>
            <a:ext cx="1007534" cy="1556442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台形 21"/>
          <p:cNvSpPr/>
          <p:nvPr/>
        </p:nvSpPr>
        <p:spPr>
          <a:xfrm>
            <a:off x="1279796" y="5117552"/>
            <a:ext cx="1919389" cy="913290"/>
          </a:xfrm>
          <a:prstGeom prst="trapezoi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台形 22"/>
          <p:cNvSpPr/>
          <p:nvPr/>
        </p:nvSpPr>
        <p:spPr>
          <a:xfrm>
            <a:off x="1505965" y="4170394"/>
            <a:ext cx="1464734" cy="913290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星 5 23"/>
          <p:cNvSpPr/>
          <p:nvPr/>
        </p:nvSpPr>
        <p:spPr>
          <a:xfrm>
            <a:off x="1962132" y="2079666"/>
            <a:ext cx="540000" cy="54000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609019" y="1819927"/>
            <a:ext cx="215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10 / 10 points</a:t>
            </a:r>
            <a:endParaRPr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38810" y="3711816"/>
            <a:ext cx="215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points</a:t>
            </a:r>
            <a:endParaRPr lang="ja-JP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0189" y="3106243"/>
            <a:ext cx="215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President’s Distinguished</a:t>
            </a:r>
            <a:r>
              <a:rPr lang="ja-JP" alt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Club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802310" y="4707861"/>
            <a:ext cx="215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points</a:t>
            </a:r>
            <a:endParaRPr lang="ja-JP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70189" y="4153863"/>
            <a:ext cx="215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Distinguished</a:t>
            </a:r>
            <a:r>
              <a:rPr lang="ja-JP" alt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Club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2310" y="5633473"/>
            <a:ext cx="215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points</a:t>
            </a:r>
            <a:endParaRPr lang="ja-JP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70189" y="5283723"/>
            <a:ext cx="215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Distinguished</a:t>
            </a:r>
            <a:r>
              <a:rPr lang="ja-JP" alt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Club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53693" y="6174483"/>
            <a:ext cx="215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DCP point structure</a:t>
            </a:r>
            <a:endParaRPr lang="ja-JP" altLang="en-US" b="1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3733890" y="1305528"/>
            <a:ext cx="1932426" cy="690949"/>
            <a:chOff x="3029592" y="1347258"/>
            <a:chExt cx="1477401" cy="690949"/>
          </a:xfrm>
        </p:grpSpPr>
        <p:sp>
          <p:nvSpPr>
            <p:cNvPr id="4" name="角丸四角形 3"/>
            <p:cNvSpPr/>
            <p:nvPr/>
          </p:nvSpPr>
          <p:spPr>
            <a:xfrm>
              <a:off x="3029592" y="1347258"/>
              <a:ext cx="1477401" cy="69094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3179712" y="1502031"/>
              <a:ext cx="1177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  <a:endPara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3752044" y="3269020"/>
            <a:ext cx="1932425" cy="690949"/>
            <a:chOff x="2993383" y="3027719"/>
            <a:chExt cx="1477401" cy="690949"/>
          </a:xfrm>
        </p:grpSpPr>
        <p:sp>
          <p:nvSpPr>
            <p:cNvPr id="5" name="角丸四角形 4"/>
            <p:cNvSpPr/>
            <p:nvPr/>
          </p:nvSpPr>
          <p:spPr>
            <a:xfrm>
              <a:off x="2993383" y="3027719"/>
              <a:ext cx="1477401" cy="69094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063425" y="3188527"/>
              <a:ext cx="1337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MEMBERSHIP</a:t>
              </a:r>
              <a:endPara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3752045" y="5013565"/>
            <a:ext cx="1932426" cy="690949"/>
            <a:chOff x="3029592" y="4772264"/>
            <a:chExt cx="1477401" cy="690949"/>
          </a:xfrm>
        </p:grpSpPr>
        <p:sp>
          <p:nvSpPr>
            <p:cNvPr id="7" name="角丸四角形 6"/>
            <p:cNvSpPr/>
            <p:nvPr/>
          </p:nvSpPr>
          <p:spPr>
            <a:xfrm>
              <a:off x="3029592" y="4772264"/>
              <a:ext cx="1477401" cy="69094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312070" y="4794573"/>
              <a:ext cx="9124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</a:t>
              </a:r>
            </a:p>
            <a:p>
              <a:pPr algn="ctr"/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TRATION</a:t>
              </a:r>
              <a:endParaRPr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85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2F5DD-F648-47C7-9D8F-794F6B12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1-1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Action Plan for  Success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Education)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EE6BA-7EA9-497F-B878-8B22F0208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1357401"/>
            <a:ext cx="10649542" cy="56765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Situation Analysis &amp;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Goal Setting</a:t>
            </a:r>
          </a:p>
          <a:p>
            <a:pPr marL="0" indent="0">
              <a:buNone/>
            </a:pP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ED712F7-D0AA-4B7C-9482-C79C477E9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39168"/>
              </p:ext>
            </p:extLst>
          </p:nvPr>
        </p:nvGraphicFramePr>
        <p:xfrm>
          <a:off x="954157" y="2139931"/>
          <a:ext cx="10120873" cy="39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641">
                  <a:extLst>
                    <a:ext uri="{9D8B030D-6E8A-4147-A177-3AD203B41FA5}">
                      <a16:colId xmlns:a16="http://schemas.microsoft.com/office/drawing/2014/main" val="1440624107"/>
                    </a:ext>
                  </a:extLst>
                </a:gridCol>
                <a:gridCol w="3108420">
                  <a:extLst>
                    <a:ext uri="{9D8B030D-6E8A-4147-A177-3AD203B41FA5}">
                      <a16:colId xmlns:a16="http://schemas.microsoft.com/office/drawing/2014/main" val="4171478673"/>
                    </a:ext>
                  </a:extLst>
                </a:gridCol>
                <a:gridCol w="4540812">
                  <a:extLst>
                    <a:ext uri="{9D8B030D-6E8A-4147-A177-3AD203B41FA5}">
                      <a16:colId xmlns:a16="http://schemas.microsoft.com/office/drawing/2014/main" val="45087809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                  </a:t>
                      </a:r>
                    </a:p>
                    <a:p>
                      <a:endParaRPr kumimoji="1" lang="ja-JP" altLang="en-US" baseline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２０１９－２０２０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２０２０－２０２１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0805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DCP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574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Obstacles</a:t>
                      </a:r>
                      <a:r>
                        <a:rPr kumimoji="1" lang="ja-JP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１</a:t>
                      </a:r>
                      <a:endParaRPr kumimoji="1" lang="en-US" altLang="ja-JP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6809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Motivation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0267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Familiarity</a:t>
                      </a:r>
                      <a:r>
                        <a:rPr kumimoji="1" lang="ja-JP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kumimoji="1" lang="ja-JP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974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9283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4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0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2F5DD-F648-47C7-9D8F-794F6B12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1-2 Action Plan for  Success (Membership)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EE6BA-7EA9-497F-B878-8B22F0208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1357401"/>
            <a:ext cx="10649542" cy="56765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Situation Analysis &amp;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Goal Setting</a:t>
            </a:r>
          </a:p>
          <a:p>
            <a:pPr marL="0" indent="0">
              <a:buNone/>
            </a:pP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ED712F7-D0AA-4B7C-9482-C79C477E977B}"/>
              </a:ext>
            </a:extLst>
          </p:cNvPr>
          <p:cNvGraphicFramePr>
            <a:graphicFrameLocks noGrp="1"/>
          </p:cNvGraphicFramePr>
          <p:nvPr/>
        </p:nvGraphicFramePr>
        <p:xfrm>
          <a:off x="954157" y="2139931"/>
          <a:ext cx="10120873" cy="39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641">
                  <a:extLst>
                    <a:ext uri="{9D8B030D-6E8A-4147-A177-3AD203B41FA5}">
                      <a16:colId xmlns:a16="http://schemas.microsoft.com/office/drawing/2014/main" val="1440624107"/>
                    </a:ext>
                  </a:extLst>
                </a:gridCol>
                <a:gridCol w="3108420">
                  <a:extLst>
                    <a:ext uri="{9D8B030D-6E8A-4147-A177-3AD203B41FA5}">
                      <a16:colId xmlns:a16="http://schemas.microsoft.com/office/drawing/2014/main" val="4171478673"/>
                    </a:ext>
                  </a:extLst>
                </a:gridCol>
                <a:gridCol w="4540812">
                  <a:extLst>
                    <a:ext uri="{9D8B030D-6E8A-4147-A177-3AD203B41FA5}">
                      <a16:colId xmlns:a16="http://schemas.microsoft.com/office/drawing/2014/main" val="45087809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                  </a:t>
                      </a:r>
                    </a:p>
                    <a:p>
                      <a:endParaRPr kumimoji="1" lang="ja-JP" altLang="en-US" baseline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２０１９－２０２０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２０２０－２０２１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0805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DCP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574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Obstacles</a:t>
                      </a:r>
                      <a:r>
                        <a:rPr kumimoji="1" lang="ja-JP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１</a:t>
                      </a:r>
                      <a:endParaRPr kumimoji="1" lang="en-US" altLang="ja-JP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6809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Motivation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0267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Familiarity</a:t>
                      </a:r>
                      <a:r>
                        <a:rPr kumimoji="1" lang="ja-JP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kumimoji="1" lang="ja-JP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974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9283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4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1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2F5DD-F648-47C7-9D8F-794F6B12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1-3 Action Plan for  Success (Training)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EE6BA-7EA9-497F-B878-8B22F0208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1357401"/>
            <a:ext cx="10649542" cy="56765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Situation Analysis &amp;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Goal Setting</a:t>
            </a:r>
          </a:p>
          <a:p>
            <a:pPr marL="0" indent="0">
              <a:buNone/>
            </a:pP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ED712F7-D0AA-4B7C-9482-C79C477E977B}"/>
              </a:ext>
            </a:extLst>
          </p:cNvPr>
          <p:cNvGraphicFramePr>
            <a:graphicFrameLocks noGrp="1"/>
          </p:cNvGraphicFramePr>
          <p:nvPr/>
        </p:nvGraphicFramePr>
        <p:xfrm>
          <a:off x="954157" y="2139931"/>
          <a:ext cx="10120873" cy="39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641">
                  <a:extLst>
                    <a:ext uri="{9D8B030D-6E8A-4147-A177-3AD203B41FA5}">
                      <a16:colId xmlns:a16="http://schemas.microsoft.com/office/drawing/2014/main" val="1440624107"/>
                    </a:ext>
                  </a:extLst>
                </a:gridCol>
                <a:gridCol w="3108420">
                  <a:extLst>
                    <a:ext uri="{9D8B030D-6E8A-4147-A177-3AD203B41FA5}">
                      <a16:colId xmlns:a16="http://schemas.microsoft.com/office/drawing/2014/main" val="4171478673"/>
                    </a:ext>
                  </a:extLst>
                </a:gridCol>
                <a:gridCol w="4540812">
                  <a:extLst>
                    <a:ext uri="{9D8B030D-6E8A-4147-A177-3AD203B41FA5}">
                      <a16:colId xmlns:a16="http://schemas.microsoft.com/office/drawing/2014/main" val="45087809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                  </a:t>
                      </a:r>
                    </a:p>
                    <a:p>
                      <a:endParaRPr kumimoji="1" lang="ja-JP" altLang="en-US" baseline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２０１９－２０２０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２０２０－２０２１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0805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DCP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574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Obstacles</a:t>
                      </a:r>
                      <a:r>
                        <a:rPr kumimoji="1" lang="ja-JP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１</a:t>
                      </a:r>
                      <a:endParaRPr kumimoji="1" lang="en-US" altLang="ja-JP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6809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Motivation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0267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Familiarity</a:t>
                      </a:r>
                      <a:r>
                        <a:rPr kumimoji="1" lang="ja-JP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kumimoji="1" lang="ja-JP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974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9283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4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68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2F5DD-F648-47C7-9D8F-794F6B12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1-4 Action Plan for  Success (Administration)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EE6BA-7EA9-497F-B878-8B22F0208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1357401"/>
            <a:ext cx="10649542" cy="56765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Situation Analysis &amp;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Goal Setting</a:t>
            </a:r>
          </a:p>
          <a:p>
            <a:pPr marL="0" indent="0">
              <a:buNone/>
            </a:pP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ED712F7-D0AA-4B7C-9482-C79C477E977B}"/>
              </a:ext>
            </a:extLst>
          </p:cNvPr>
          <p:cNvGraphicFramePr>
            <a:graphicFrameLocks noGrp="1"/>
          </p:cNvGraphicFramePr>
          <p:nvPr/>
        </p:nvGraphicFramePr>
        <p:xfrm>
          <a:off x="954157" y="2139931"/>
          <a:ext cx="10120873" cy="39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641">
                  <a:extLst>
                    <a:ext uri="{9D8B030D-6E8A-4147-A177-3AD203B41FA5}">
                      <a16:colId xmlns:a16="http://schemas.microsoft.com/office/drawing/2014/main" val="1440624107"/>
                    </a:ext>
                  </a:extLst>
                </a:gridCol>
                <a:gridCol w="3108420">
                  <a:extLst>
                    <a:ext uri="{9D8B030D-6E8A-4147-A177-3AD203B41FA5}">
                      <a16:colId xmlns:a16="http://schemas.microsoft.com/office/drawing/2014/main" val="4171478673"/>
                    </a:ext>
                  </a:extLst>
                </a:gridCol>
                <a:gridCol w="4540812">
                  <a:extLst>
                    <a:ext uri="{9D8B030D-6E8A-4147-A177-3AD203B41FA5}">
                      <a16:colId xmlns:a16="http://schemas.microsoft.com/office/drawing/2014/main" val="45087809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                  </a:t>
                      </a:r>
                    </a:p>
                    <a:p>
                      <a:endParaRPr kumimoji="1" lang="ja-JP" altLang="en-US" baseline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２０１９－２０２０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２０２０－２０２１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0805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DCP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574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Obstacles</a:t>
                      </a:r>
                      <a:r>
                        <a:rPr kumimoji="1" lang="ja-JP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１</a:t>
                      </a:r>
                      <a:endParaRPr kumimoji="1" lang="en-US" altLang="ja-JP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6809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Motivation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0267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Familiarity</a:t>
                      </a:r>
                      <a:r>
                        <a:rPr kumimoji="1" lang="ja-JP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kumimoji="1" lang="ja-JP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9743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9283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4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31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22B5F46-324D-4FF4-9474-31DF9F98F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07" y="709938"/>
            <a:ext cx="9224245" cy="6858000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DA8B8EAE-C047-429B-8605-1D0E1D33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973568" cy="777240"/>
          </a:xfrm>
        </p:spPr>
        <p:txBody>
          <a:bodyPr>
            <a:normAutofit/>
          </a:bodyPr>
          <a:lstStyle/>
          <a:p>
            <a:r>
              <a:rPr lang="en-US" altLang="ja-JP" sz="4400" b="1" dirty="0">
                <a:latin typeface="Arial" panose="020B0604020202020204" pitchFamily="34" charset="0"/>
                <a:cs typeface="Arial" panose="020B0604020202020204" pitchFamily="34" charset="0"/>
              </a:rPr>
              <a:t>Success Tree</a:t>
            </a:r>
            <a:endParaRPr kumimoji="1" lang="ja-JP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332</Words>
  <Application>Microsoft Office PowerPoint</Application>
  <PresentationFormat>ワイド画面</PresentationFormat>
  <Paragraphs>81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Calibri Light</vt:lpstr>
      <vt:lpstr>Office テーマ</vt:lpstr>
      <vt:lpstr>Leading the Club To Success (Club Success Plan)</vt:lpstr>
      <vt:lpstr>2. Requirements for Success      Distinguished Club Program (DCP) By TM Inoue</vt:lpstr>
      <vt:lpstr>1-1 Action Plan for  Success (Education)</vt:lpstr>
      <vt:lpstr>1-2 Action Plan for  Success (Membership)</vt:lpstr>
      <vt:lpstr>1-3 Action Plan for  Success (Training)</vt:lpstr>
      <vt:lpstr>1-4 Action Plan for  Success (Administration)</vt:lpstr>
      <vt:lpstr>Success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the Club To Success (Club Success Plan)</dc:title>
  <dc:creator>晴子 松本</dc:creator>
  <cp:lastModifiedBy>晴子 松本</cp:lastModifiedBy>
  <cp:revision>51</cp:revision>
  <cp:lastPrinted>2020-07-31T11:04:14Z</cp:lastPrinted>
  <dcterms:created xsi:type="dcterms:W3CDTF">2020-07-27T12:02:41Z</dcterms:created>
  <dcterms:modified xsi:type="dcterms:W3CDTF">2020-07-31T11:07:54Z</dcterms:modified>
</cp:coreProperties>
</file>