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5"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441" autoAdjust="0"/>
    <p:restoredTop sz="94660"/>
  </p:normalViewPr>
  <p:slideViewPr>
    <p:cSldViewPr snapToGrid="0">
      <p:cViewPr varScale="1">
        <p:scale>
          <a:sx n="86" d="100"/>
          <a:sy n="86" d="100"/>
        </p:scale>
        <p:origin x="528"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139029AD-31D0-40CD-9C01-7E5A87284F0D}" type="datetimeFigureOut">
              <a:rPr kumimoji="1" lang="ja-JP" altLang="en-US" smtClean="0"/>
              <a:t>2017/10/14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CD055525-6AB4-4FD8-83F2-ACC647877CF4}" type="slidenum">
              <a:rPr kumimoji="1" lang="ja-JP" altLang="en-US" smtClean="0"/>
              <a:t>‹#›</a:t>
            </a:fld>
            <a:endParaRPr kumimoji="1" lang="ja-JP" altLang="en-US"/>
          </a:p>
        </p:txBody>
      </p:sp>
    </p:spTree>
    <p:extLst>
      <p:ext uri="{BB962C8B-B14F-4D97-AF65-F5344CB8AC3E}">
        <p14:creationId xmlns:p14="http://schemas.microsoft.com/office/powerpoint/2010/main" val="41076152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139029AD-31D0-40CD-9C01-7E5A87284F0D}" type="datetimeFigureOut">
              <a:rPr kumimoji="1" lang="ja-JP" altLang="en-US" smtClean="0"/>
              <a:t>2017/10/14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CD055525-6AB4-4FD8-83F2-ACC647877CF4}" type="slidenum">
              <a:rPr kumimoji="1" lang="ja-JP" altLang="en-US" smtClean="0"/>
              <a:t>‹#›</a:t>
            </a:fld>
            <a:endParaRPr kumimoji="1" lang="ja-JP" altLang="en-US"/>
          </a:p>
        </p:txBody>
      </p:sp>
    </p:spTree>
    <p:extLst>
      <p:ext uri="{BB962C8B-B14F-4D97-AF65-F5344CB8AC3E}">
        <p14:creationId xmlns:p14="http://schemas.microsoft.com/office/powerpoint/2010/main" val="31401223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139029AD-31D0-40CD-9C01-7E5A87284F0D}" type="datetimeFigureOut">
              <a:rPr kumimoji="1" lang="ja-JP" altLang="en-US" smtClean="0"/>
              <a:t>2017/10/14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CD055525-6AB4-4FD8-83F2-ACC647877CF4}" type="slidenum">
              <a:rPr kumimoji="1" lang="ja-JP" altLang="en-US" smtClean="0"/>
              <a:t>‹#›</a:t>
            </a:fld>
            <a:endParaRPr kumimoji="1" lang="ja-JP" altLang="en-US"/>
          </a:p>
        </p:txBody>
      </p:sp>
    </p:spTree>
    <p:extLst>
      <p:ext uri="{BB962C8B-B14F-4D97-AF65-F5344CB8AC3E}">
        <p14:creationId xmlns:p14="http://schemas.microsoft.com/office/powerpoint/2010/main" val="8970194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139029AD-31D0-40CD-9C01-7E5A87284F0D}" type="datetimeFigureOut">
              <a:rPr kumimoji="1" lang="ja-JP" altLang="en-US" smtClean="0"/>
              <a:t>2017/10/14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CD055525-6AB4-4FD8-83F2-ACC647877CF4}" type="slidenum">
              <a:rPr kumimoji="1" lang="ja-JP" altLang="en-US" smtClean="0"/>
              <a:t>‹#›</a:t>
            </a:fld>
            <a:endParaRPr kumimoji="1" lang="ja-JP" altLang="en-US"/>
          </a:p>
        </p:txBody>
      </p:sp>
    </p:spTree>
    <p:extLst>
      <p:ext uri="{BB962C8B-B14F-4D97-AF65-F5344CB8AC3E}">
        <p14:creationId xmlns:p14="http://schemas.microsoft.com/office/powerpoint/2010/main" val="40659326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139029AD-31D0-40CD-9C01-7E5A87284F0D}" type="datetimeFigureOut">
              <a:rPr kumimoji="1" lang="ja-JP" altLang="en-US" smtClean="0"/>
              <a:t>2017/10/14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CD055525-6AB4-4FD8-83F2-ACC647877CF4}" type="slidenum">
              <a:rPr kumimoji="1" lang="ja-JP" altLang="en-US" smtClean="0"/>
              <a:t>‹#›</a:t>
            </a:fld>
            <a:endParaRPr kumimoji="1" lang="ja-JP" altLang="en-US"/>
          </a:p>
        </p:txBody>
      </p:sp>
    </p:spTree>
    <p:extLst>
      <p:ext uri="{BB962C8B-B14F-4D97-AF65-F5344CB8AC3E}">
        <p14:creationId xmlns:p14="http://schemas.microsoft.com/office/powerpoint/2010/main" val="26498069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139029AD-31D0-40CD-9C01-7E5A87284F0D}" type="datetimeFigureOut">
              <a:rPr kumimoji="1" lang="ja-JP" altLang="en-US" smtClean="0"/>
              <a:t>2017/10/14</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CD055525-6AB4-4FD8-83F2-ACC647877CF4}" type="slidenum">
              <a:rPr kumimoji="1" lang="ja-JP" altLang="en-US" smtClean="0"/>
              <a:t>‹#›</a:t>
            </a:fld>
            <a:endParaRPr kumimoji="1" lang="ja-JP" altLang="en-US"/>
          </a:p>
        </p:txBody>
      </p:sp>
    </p:spTree>
    <p:extLst>
      <p:ext uri="{BB962C8B-B14F-4D97-AF65-F5344CB8AC3E}">
        <p14:creationId xmlns:p14="http://schemas.microsoft.com/office/powerpoint/2010/main" val="30125551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139029AD-31D0-40CD-9C01-7E5A87284F0D}" type="datetimeFigureOut">
              <a:rPr kumimoji="1" lang="ja-JP" altLang="en-US" smtClean="0"/>
              <a:t>2017/10/14</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CD055525-6AB4-4FD8-83F2-ACC647877CF4}" type="slidenum">
              <a:rPr kumimoji="1" lang="ja-JP" altLang="en-US" smtClean="0"/>
              <a:t>‹#›</a:t>
            </a:fld>
            <a:endParaRPr kumimoji="1" lang="ja-JP" altLang="en-US"/>
          </a:p>
        </p:txBody>
      </p:sp>
    </p:spTree>
    <p:extLst>
      <p:ext uri="{BB962C8B-B14F-4D97-AF65-F5344CB8AC3E}">
        <p14:creationId xmlns:p14="http://schemas.microsoft.com/office/powerpoint/2010/main" val="16242344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139029AD-31D0-40CD-9C01-7E5A87284F0D}" type="datetimeFigureOut">
              <a:rPr kumimoji="1" lang="ja-JP" altLang="en-US" smtClean="0"/>
              <a:t>2017/10/14</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CD055525-6AB4-4FD8-83F2-ACC647877CF4}" type="slidenum">
              <a:rPr kumimoji="1" lang="ja-JP" altLang="en-US" smtClean="0"/>
              <a:t>‹#›</a:t>
            </a:fld>
            <a:endParaRPr kumimoji="1" lang="ja-JP" altLang="en-US"/>
          </a:p>
        </p:txBody>
      </p:sp>
    </p:spTree>
    <p:extLst>
      <p:ext uri="{BB962C8B-B14F-4D97-AF65-F5344CB8AC3E}">
        <p14:creationId xmlns:p14="http://schemas.microsoft.com/office/powerpoint/2010/main" val="9960441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139029AD-31D0-40CD-9C01-7E5A87284F0D}" type="datetimeFigureOut">
              <a:rPr kumimoji="1" lang="ja-JP" altLang="en-US" smtClean="0"/>
              <a:t>2017/10/14</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CD055525-6AB4-4FD8-83F2-ACC647877CF4}" type="slidenum">
              <a:rPr kumimoji="1" lang="ja-JP" altLang="en-US" smtClean="0"/>
              <a:t>‹#›</a:t>
            </a:fld>
            <a:endParaRPr kumimoji="1" lang="ja-JP" altLang="en-US"/>
          </a:p>
        </p:txBody>
      </p:sp>
    </p:spTree>
    <p:extLst>
      <p:ext uri="{BB962C8B-B14F-4D97-AF65-F5344CB8AC3E}">
        <p14:creationId xmlns:p14="http://schemas.microsoft.com/office/powerpoint/2010/main" val="33551357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139029AD-31D0-40CD-9C01-7E5A87284F0D}" type="datetimeFigureOut">
              <a:rPr kumimoji="1" lang="ja-JP" altLang="en-US" smtClean="0"/>
              <a:t>2017/10/14</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CD055525-6AB4-4FD8-83F2-ACC647877CF4}" type="slidenum">
              <a:rPr kumimoji="1" lang="ja-JP" altLang="en-US" smtClean="0"/>
              <a:t>‹#›</a:t>
            </a:fld>
            <a:endParaRPr kumimoji="1" lang="ja-JP" altLang="en-US"/>
          </a:p>
        </p:txBody>
      </p:sp>
    </p:spTree>
    <p:extLst>
      <p:ext uri="{BB962C8B-B14F-4D97-AF65-F5344CB8AC3E}">
        <p14:creationId xmlns:p14="http://schemas.microsoft.com/office/powerpoint/2010/main" val="3073084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139029AD-31D0-40CD-9C01-7E5A87284F0D}" type="datetimeFigureOut">
              <a:rPr kumimoji="1" lang="ja-JP" altLang="en-US" smtClean="0"/>
              <a:t>2017/10/14</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CD055525-6AB4-4FD8-83F2-ACC647877CF4}" type="slidenum">
              <a:rPr kumimoji="1" lang="ja-JP" altLang="en-US" smtClean="0"/>
              <a:t>‹#›</a:t>
            </a:fld>
            <a:endParaRPr kumimoji="1" lang="ja-JP" altLang="en-US"/>
          </a:p>
        </p:txBody>
      </p:sp>
    </p:spTree>
    <p:extLst>
      <p:ext uri="{BB962C8B-B14F-4D97-AF65-F5344CB8AC3E}">
        <p14:creationId xmlns:p14="http://schemas.microsoft.com/office/powerpoint/2010/main" val="18538203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39029AD-31D0-40CD-9C01-7E5A87284F0D}" type="datetimeFigureOut">
              <a:rPr kumimoji="1" lang="ja-JP" altLang="en-US" smtClean="0"/>
              <a:t>2017/10/14</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D055525-6AB4-4FD8-83F2-ACC647877CF4}" type="slidenum">
              <a:rPr kumimoji="1" lang="ja-JP" altLang="en-US" smtClean="0"/>
              <a:t>‹#›</a:t>
            </a:fld>
            <a:endParaRPr kumimoji="1" lang="ja-JP" altLang="en-US"/>
          </a:p>
        </p:txBody>
      </p:sp>
    </p:spTree>
    <p:extLst>
      <p:ext uri="{BB962C8B-B14F-4D97-AF65-F5344CB8AC3E}">
        <p14:creationId xmlns:p14="http://schemas.microsoft.com/office/powerpoint/2010/main" val="39741189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p:cNvSpPr/>
          <p:nvPr/>
        </p:nvSpPr>
        <p:spPr>
          <a:xfrm>
            <a:off x="0" y="0"/>
            <a:ext cx="12411307" cy="7237141"/>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62279868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1151467" y="1873956"/>
            <a:ext cx="9629559" cy="3046988"/>
          </a:xfrm>
          <a:prstGeom prst="rect">
            <a:avLst/>
          </a:prstGeom>
          <a:noFill/>
        </p:spPr>
        <p:txBody>
          <a:bodyPr wrap="none" rtlCol="0">
            <a:spAutoFit/>
          </a:bodyPr>
          <a:lstStyle/>
          <a:p>
            <a:r>
              <a:rPr kumimoji="1" lang="ja-JP" altLang="en-US" sz="9600" b="1" dirty="0" smtClean="0"/>
              <a:t>子供のころの夢は</a:t>
            </a:r>
            <a:endParaRPr kumimoji="1" lang="en-US" altLang="ja-JP" sz="9600" b="1" dirty="0" smtClean="0"/>
          </a:p>
          <a:p>
            <a:pPr algn="ctr"/>
            <a:r>
              <a:rPr kumimoji="1" lang="ja-JP" altLang="en-US" sz="9600" b="1" dirty="0" smtClean="0"/>
              <a:t>何でしたか？</a:t>
            </a:r>
            <a:endParaRPr kumimoji="1" lang="ja-JP" altLang="en-US" sz="9600" b="1" dirty="0"/>
          </a:p>
        </p:txBody>
      </p:sp>
    </p:spTree>
    <p:extLst>
      <p:ext uri="{BB962C8B-B14F-4D97-AF65-F5344CB8AC3E}">
        <p14:creationId xmlns:p14="http://schemas.microsoft.com/office/powerpoint/2010/main" val="361093073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1151467" y="1873956"/>
            <a:ext cx="9365064" cy="3046988"/>
          </a:xfrm>
          <a:prstGeom prst="rect">
            <a:avLst/>
          </a:prstGeom>
          <a:noFill/>
        </p:spPr>
        <p:txBody>
          <a:bodyPr wrap="none" rtlCol="0">
            <a:spAutoFit/>
          </a:bodyPr>
          <a:lstStyle/>
          <a:p>
            <a:pPr algn="ctr"/>
            <a:r>
              <a:rPr kumimoji="1" lang="ja-JP" altLang="en-US" sz="9600" b="1" dirty="0" smtClean="0"/>
              <a:t>それは</a:t>
            </a:r>
            <a:endParaRPr kumimoji="1" lang="en-US" altLang="ja-JP" sz="9600" b="1" dirty="0" smtClean="0"/>
          </a:p>
          <a:p>
            <a:pPr algn="ctr"/>
            <a:r>
              <a:rPr kumimoji="1" lang="ja-JP" altLang="en-US" sz="9600" b="1" dirty="0" smtClean="0"/>
              <a:t>かないましたか？</a:t>
            </a:r>
            <a:endParaRPr kumimoji="1" lang="ja-JP" altLang="en-US" sz="9600" b="1" dirty="0"/>
          </a:p>
        </p:txBody>
      </p:sp>
    </p:spTree>
    <p:extLst>
      <p:ext uri="{BB962C8B-B14F-4D97-AF65-F5344CB8AC3E}">
        <p14:creationId xmlns:p14="http://schemas.microsoft.com/office/powerpoint/2010/main" val="254193292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50691" y="112889"/>
            <a:ext cx="5144661" cy="6858000"/>
          </a:xfrm>
          <a:prstGeom prst="rect">
            <a:avLst/>
          </a:prstGeom>
        </p:spPr>
      </p:pic>
      <p:pic>
        <p:nvPicPr>
          <p:cNvPr id="4" name="図 3"/>
          <p:cNvPicPr>
            <a:picLocks noChangeAspect="1"/>
          </p:cNvPicPr>
          <p:nvPr/>
        </p:nvPicPr>
        <p:blipFill>
          <a:blip r:embed="rId3"/>
          <a:stretch>
            <a:fillRect/>
          </a:stretch>
        </p:blipFill>
        <p:spPr>
          <a:xfrm>
            <a:off x="572734" y="333727"/>
            <a:ext cx="3686175" cy="4000500"/>
          </a:xfrm>
          <a:prstGeom prst="rect">
            <a:avLst/>
          </a:prstGeom>
        </p:spPr>
      </p:pic>
      <p:sp>
        <p:nvSpPr>
          <p:cNvPr id="5" name="右矢印 4"/>
          <p:cNvSpPr/>
          <p:nvPr/>
        </p:nvSpPr>
        <p:spPr>
          <a:xfrm rot="12889667">
            <a:off x="4610398" y="2912120"/>
            <a:ext cx="2269067" cy="127564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円/楕円 5"/>
          <p:cNvSpPr/>
          <p:nvPr/>
        </p:nvSpPr>
        <p:spPr>
          <a:xfrm>
            <a:off x="7518399" y="3951111"/>
            <a:ext cx="1207911" cy="1298222"/>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p:cNvSpPr txBox="1"/>
          <p:nvPr/>
        </p:nvSpPr>
        <p:spPr>
          <a:xfrm>
            <a:off x="540997" y="4726113"/>
            <a:ext cx="4334841" cy="523220"/>
          </a:xfrm>
          <a:prstGeom prst="rect">
            <a:avLst/>
          </a:prstGeom>
          <a:noFill/>
        </p:spPr>
        <p:txBody>
          <a:bodyPr wrap="none" rtlCol="0">
            <a:spAutoFit/>
          </a:bodyPr>
          <a:lstStyle/>
          <a:p>
            <a:r>
              <a:rPr kumimoji="1" lang="ja-JP" altLang="en-US" sz="2800" b="1" dirty="0" smtClean="0"/>
              <a:t>プリキュアになれますように</a:t>
            </a:r>
            <a:endParaRPr kumimoji="1" lang="ja-JP" altLang="en-US" sz="2800" b="1" dirty="0"/>
          </a:p>
        </p:txBody>
      </p:sp>
    </p:spTree>
    <p:extLst>
      <p:ext uri="{BB962C8B-B14F-4D97-AF65-F5344CB8AC3E}">
        <p14:creationId xmlns:p14="http://schemas.microsoft.com/office/powerpoint/2010/main" val="1156898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down)">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down)">
                                      <p:cBhvr>
                                        <p:cTn id="15" dur="5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wipe(down)">
                                      <p:cBhvr>
                                        <p:cTn id="2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3607463" y="2295987"/>
            <a:ext cx="5128327" cy="1569660"/>
          </a:xfrm>
          <a:prstGeom prst="rect">
            <a:avLst/>
          </a:prstGeom>
          <a:noFill/>
        </p:spPr>
        <p:txBody>
          <a:bodyPr wrap="none" rtlCol="0">
            <a:spAutoFit/>
          </a:bodyPr>
          <a:lstStyle/>
          <a:p>
            <a:pPr algn="ctr"/>
            <a:r>
              <a:rPr kumimoji="1" lang="ja-JP" altLang="en-US" sz="9600" b="1" dirty="0" smtClean="0"/>
              <a:t>私の場合</a:t>
            </a:r>
            <a:endParaRPr kumimoji="1" lang="ja-JP" altLang="en-US" sz="9600" b="1" dirty="0"/>
          </a:p>
        </p:txBody>
      </p:sp>
    </p:spTree>
    <p:extLst>
      <p:ext uri="{BB962C8B-B14F-4D97-AF65-F5344CB8AC3E}">
        <p14:creationId xmlns:p14="http://schemas.microsoft.com/office/powerpoint/2010/main" val="347265074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i1.wp.com/kerokeroggg.com/wp-content/uploads/2017/04/Nn9EtwxM_400x400.jpg?fit=400%2C40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63008" y="379828"/>
            <a:ext cx="5865398" cy="58653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149013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281353" y="407964"/>
            <a:ext cx="9302547" cy="461665"/>
          </a:xfrm>
          <a:prstGeom prst="rect">
            <a:avLst/>
          </a:prstGeom>
          <a:noFill/>
        </p:spPr>
        <p:txBody>
          <a:bodyPr wrap="none" rtlCol="0">
            <a:spAutoFit/>
          </a:bodyPr>
          <a:lstStyle/>
          <a:p>
            <a:r>
              <a:rPr lang="ja-JP" altLang="en-US" sz="2400" dirty="0"/>
              <a:t>スタンフォード大学の教育学・心理学教授のジョン・</a:t>
            </a:r>
            <a:r>
              <a:rPr lang="en-US" altLang="ja-JP" sz="2400" dirty="0"/>
              <a:t>D</a:t>
            </a:r>
            <a:r>
              <a:rPr lang="ja-JP" altLang="en-US" sz="2400" dirty="0"/>
              <a:t>・クランボルツ教授</a:t>
            </a:r>
            <a:endParaRPr kumimoji="1" lang="ja-JP" altLang="en-US" sz="2400" dirty="0"/>
          </a:p>
        </p:txBody>
      </p:sp>
      <p:sp>
        <p:nvSpPr>
          <p:cNvPr id="3" name="テキスト ボックス 2"/>
          <p:cNvSpPr txBox="1"/>
          <p:nvPr/>
        </p:nvSpPr>
        <p:spPr>
          <a:xfrm>
            <a:off x="281353" y="1983545"/>
            <a:ext cx="11075468" cy="3108543"/>
          </a:xfrm>
          <a:prstGeom prst="rect">
            <a:avLst/>
          </a:prstGeom>
          <a:noFill/>
        </p:spPr>
        <p:txBody>
          <a:bodyPr wrap="none" rtlCol="0">
            <a:spAutoFit/>
          </a:bodyPr>
          <a:lstStyle/>
          <a:p>
            <a:r>
              <a:rPr lang="ja-JP" altLang="en-US" sz="2800" i="1" dirty="0"/>
              <a:t>米国の一般的な社会人の内で</a:t>
            </a:r>
            <a:r>
              <a:rPr lang="ja-JP" altLang="en-US" sz="2800" i="1" dirty="0" smtClean="0"/>
              <a:t>、</a:t>
            </a:r>
            <a:endParaRPr lang="en-US" altLang="ja-JP" sz="2800" i="1" dirty="0" smtClean="0"/>
          </a:p>
          <a:p>
            <a:r>
              <a:rPr lang="en-US" altLang="ja-JP" sz="2800" i="1" dirty="0" smtClean="0"/>
              <a:t>8</a:t>
            </a:r>
            <a:r>
              <a:rPr lang="ja-JP" altLang="en-US" sz="2800" i="1" dirty="0"/>
              <a:t>歳の時になりたいと考えていた職業に現在就いている人の割合</a:t>
            </a:r>
            <a:r>
              <a:rPr lang="ja-JP" altLang="en-US" sz="2800" i="1" dirty="0" smtClean="0"/>
              <a:t>は</a:t>
            </a:r>
            <a:endParaRPr lang="en-US" altLang="ja-JP" sz="2800" i="1" dirty="0" smtClean="0"/>
          </a:p>
          <a:p>
            <a:r>
              <a:rPr lang="ja-JP" altLang="en-US" sz="2800" i="1" dirty="0" smtClean="0"/>
              <a:t>わずか</a:t>
            </a:r>
            <a:r>
              <a:rPr lang="en-US" altLang="ja-JP" sz="2800" i="1" dirty="0"/>
              <a:t>2%</a:t>
            </a:r>
            <a:r>
              <a:rPr lang="ja-JP" altLang="en-US" sz="2800" i="1" dirty="0"/>
              <a:t>に過ぎないということ</a:t>
            </a:r>
            <a:r>
              <a:rPr lang="ja-JP" altLang="en-US" sz="2800" i="1" dirty="0" smtClean="0"/>
              <a:t>、</a:t>
            </a:r>
            <a:endParaRPr lang="en-US" altLang="ja-JP" sz="2800" i="1" dirty="0" smtClean="0"/>
          </a:p>
          <a:p>
            <a:endParaRPr lang="en-US" altLang="ja-JP" sz="2800" i="1" dirty="0"/>
          </a:p>
          <a:p>
            <a:r>
              <a:rPr lang="ja-JP" altLang="en-US" sz="2800" i="1" dirty="0" smtClean="0"/>
              <a:t>さらに</a:t>
            </a:r>
            <a:r>
              <a:rPr lang="ja-JP" altLang="en-US" sz="2800" i="1" dirty="0"/>
              <a:t>、社会的成功を収めた数百人のビジネスパーソンの約</a:t>
            </a:r>
            <a:r>
              <a:rPr lang="en-US" altLang="ja-JP" sz="2800" i="1" dirty="0"/>
              <a:t>8</a:t>
            </a:r>
            <a:r>
              <a:rPr lang="ja-JP" altLang="en-US" sz="2800" i="1" dirty="0"/>
              <a:t>割の人が</a:t>
            </a:r>
            <a:r>
              <a:rPr lang="ja-JP" altLang="en-US" sz="2800" i="1" dirty="0" smtClean="0"/>
              <a:t>、</a:t>
            </a:r>
            <a:endParaRPr lang="en-US" altLang="ja-JP" sz="2800" i="1" dirty="0" smtClean="0"/>
          </a:p>
          <a:p>
            <a:r>
              <a:rPr lang="ja-JP" altLang="en-US" sz="2800" i="1" dirty="0" smtClean="0"/>
              <a:t>「</a:t>
            </a:r>
            <a:r>
              <a:rPr lang="ja-JP" altLang="en-US" sz="2800" i="1" dirty="0"/>
              <a:t>自分の現在のキャリアは予期せぬ偶然によるもの</a:t>
            </a:r>
            <a:r>
              <a:rPr lang="ja-JP" altLang="en-US" sz="2800" i="1" dirty="0" smtClean="0"/>
              <a:t>」</a:t>
            </a:r>
            <a:endParaRPr lang="en-US" altLang="ja-JP" sz="2800" i="1" dirty="0" smtClean="0"/>
          </a:p>
          <a:p>
            <a:r>
              <a:rPr lang="ja-JP" altLang="en-US" sz="2800" i="1" dirty="0" smtClean="0"/>
              <a:t>と</a:t>
            </a:r>
            <a:r>
              <a:rPr lang="ja-JP" altLang="en-US" sz="2800" i="1" dirty="0"/>
              <a:t>答えたというデータを基に構築されています。</a:t>
            </a:r>
            <a:endParaRPr kumimoji="1" lang="ja-JP" altLang="en-US" sz="2800" i="1" dirty="0"/>
          </a:p>
        </p:txBody>
      </p:sp>
    </p:spTree>
    <p:extLst>
      <p:ext uri="{BB962C8B-B14F-4D97-AF65-F5344CB8AC3E}">
        <p14:creationId xmlns:p14="http://schemas.microsoft.com/office/powerpoint/2010/main" val="143927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fade">
                                      <p:cBhvr>
                                        <p:cTn id="24" dur="1000"/>
                                        <p:tgtEl>
                                          <p:spTgt spid="3">
                                            <p:txEl>
                                              <p:pRg st="4" end="4"/>
                                            </p:txEl>
                                          </p:spTgt>
                                        </p:tgtEl>
                                      </p:cBhvr>
                                    </p:animEffect>
                                    <p:anim calcmode="lin" valueType="num">
                                      <p:cBhvr>
                                        <p:cTn id="25"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4" end="4"/>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Effect transition="in" filter="fade">
                                      <p:cBhvr>
                                        <p:cTn id="29" dur="1000"/>
                                        <p:tgtEl>
                                          <p:spTgt spid="3">
                                            <p:txEl>
                                              <p:pRg st="5" end="5"/>
                                            </p:txEl>
                                          </p:spTgt>
                                        </p:tgtEl>
                                      </p:cBhvr>
                                    </p:animEffect>
                                    <p:anim calcmode="lin" valueType="num">
                                      <p:cBhvr>
                                        <p:cTn id="30"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3">
                                            <p:txEl>
                                              <p:pRg st="6" end="6"/>
                                            </p:txEl>
                                          </p:spTgt>
                                        </p:tgtEl>
                                        <p:attrNameLst>
                                          <p:attrName>style.visibility</p:attrName>
                                        </p:attrNameLst>
                                      </p:cBhvr>
                                      <p:to>
                                        <p:strVal val="visible"/>
                                      </p:to>
                                    </p:set>
                                    <p:animEffect transition="in" filter="fade">
                                      <p:cBhvr>
                                        <p:cTn id="34" dur="1000"/>
                                        <p:tgtEl>
                                          <p:spTgt spid="3">
                                            <p:txEl>
                                              <p:pRg st="6" end="6"/>
                                            </p:txEl>
                                          </p:spTgt>
                                        </p:tgtEl>
                                      </p:cBhvr>
                                    </p:animEffect>
                                    <p:anim calcmode="lin" valueType="num">
                                      <p:cBhvr>
                                        <p:cTn id="35"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379828" y="464234"/>
            <a:ext cx="6473824" cy="400110"/>
          </a:xfrm>
          <a:prstGeom prst="rect">
            <a:avLst/>
          </a:prstGeom>
          <a:noFill/>
        </p:spPr>
        <p:txBody>
          <a:bodyPr wrap="none" rtlCol="0">
            <a:spAutoFit/>
          </a:bodyPr>
          <a:lstStyle/>
          <a:p>
            <a:r>
              <a:rPr lang="en-US" altLang="ja-JP" sz="2000" b="1" dirty="0"/>
              <a:t>『</a:t>
            </a:r>
            <a:r>
              <a:rPr lang="ja-JP" altLang="en-US" sz="2000" b="1" dirty="0"/>
              <a:t>計画的偶発性理論（</a:t>
            </a:r>
            <a:r>
              <a:rPr lang="en-US" altLang="ja-JP" sz="2000" b="1" dirty="0"/>
              <a:t>Planned Happenstance Theory</a:t>
            </a:r>
            <a:r>
              <a:rPr lang="ja-JP" altLang="en-US" sz="2000" b="1" dirty="0"/>
              <a:t>）</a:t>
            </a:r>
            <a:r>
              <a:rPr lang="en-US" altLang="ja-JP" sz="2000" b="1" dirty="0"/>
              <a:t>』</a:t>
            </a:r>
            <a:r>
              <a:rPr lang="ja-JP" altLang="en-US" sz="2000" b="1" dirty="0"/>
              <a:t>とは</a:t>
            </a:r>
            <a:endParaRPr kumimoji="1" lang="ja-JP" altLang="en-US" sz="2000" b="1" dirty="0"/>
          </a:p>
        </p:txBody>
      </p:sp>
      <p:sp>
        <p:nvSpPr>
          <p:cNvPr id="3" name="テキスト ボックス 2"/>
          <p:cNvSpPr txBox="1"/>
          <p:nvPr/>
        </p:nvSpPr>
        <p:spPr>
          <a:xfrm>
            <a:off x="379828" y="2278965"/>
            <a:ext cx="11745523" cy="1569660"/>
          </a:xfrm>
          <a:prstGeom prst="rect">
            <a:avLst/>
          </a:prstGeom>
          <a:noFill/>
        </p:spPr>
        <p:txBody>
          <a:bodyPr wrap="none" rtlCol="0">
            <a:spAutoFit/>
          </a:bodyPr>
          <a:lstStyle/>
          <a:p>
            <a:r>
              <a:rPr lang="ja-JP" altLang="en-US" sz="2400" b="1" i="1" dirty="0"/>
              <a:t>個人のキャリアの</a:t>
            </a:r>
            <a:r>
              <a:rPr lang="en-US" altLang="ja-JP" sz="2400" b="1" i="1" dirty="0"/>
              <a:t>8</a:t>
            </a:r>
            <a:r>
              <a:rPr lang="ja-JP" altLang="en-US" sz="2400" b="1" i="1" dirty="0"/>
              <a:t>割は偶然に起こる想定外の出来事によって形成されるものであるとし</a:t>
            </a:r>
            <a:r>
              <a:rPr lang="ja-JP" altLang="en-US" sz="2400" b="1" i="1" dirty="0" smtClean="0"/>
              <a:t>、</a:t>
            </a:r>
            <a:endParaRPr lang="en-US" altLang="ja-JP" sz="2400" b="1" i="1" dirty="0" smtClean="0"/>
          </a:p>
          <a:p>
            <a:r>
              <a:rPr lang="ja-JP" altLang="en-US" sz="2400" b="1" i="1" dirty="0" smtClean="0"/>
              <a:t>その</a:t>
            </a:r>
            <a:r>
              <a:rPr lang="ja-JP" altLang="en-US" sz="2400" b="1" i="1" dirty="0"/>
              <a:t>偶然の出来事を個人が最大限活用したり</a:t>
            </a:r>
            <a:r>
              <a:rPr lang="ja-JP" altLang="en-US" sz="2400" b="1" i="1" dirty="0" smtClean="0"/>
              <a:t>、</a:t>
            </a:r>
            <a:endParaRPr lang="en-US" altLang="ja-JP" sz="2400" b="1" i="1" dirty="0" smtClean="0"/>
          </a:p>
          <a:p>
            <a:r>
              <a:rPr lang="ja-JP" altLang="en-US" sz="2400" b="1" i="1" dirty="0" smtClean="0"/>
              <a:t>さらに</a:t>
            </a:r>
            <a:r>
              <a:rPr lang="ja-JP" altLang="en-US" sz="2400" b="1" i="1" dirty="0"/>
              <a:t>は自らその偶然性を導いていけるような行動を起こすことで</a:t>
            </a:r>
            <a:r>
              <a:rPr lang="ja-JP" altLang="en-US" sz="2400" b="1" i="1" dirty="0" smtClean="0"/>
              <a:t>、</a:t>
            </a:r>
            <a:endParaRPr lang="en-US" altLang="ja-JP" sz="2400" b="1" i="1" dirty="0" smtClean="0"/>
          </a:p>
          <a:p>
            <a:r>
              <a:rPr lang="ja-JP" altLang="en-US" sz="2400" b="1" i="1" dirty="0" smtClean="0"/>
              <a:t>偶然</a:t>
            </a:r>
            <a:r>
              <a:rPr lang="ja-JP" altLang="en-US" sz="2400" b="1" i="1" dirty="0"/>
              <a:t>をステップアップのために活かしていこうとする考え方です。</a:t>
            </a:r>
            <a:endParaRPr kumimoji="1" lang="ja-JP" altLang="en-US" sz="2400" b="1" i="1" dirty="0"/>
          </a:p>
        </p:txBody>
      </p:sp>
    </p:spTree>
    <p:extLst>
      <p:ext uri="{BB962C8B-B14F-4D97-AF65-F5344CB8AC3E}">
        <p14:creationId xmlns:p14="http://schemas.microsoft.com/office/powerpoint/2010/main" val="383869566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0" y="1955410"/>
            <a:ext cx="12316192" cy="2246769"/>
          </a:xfrm>
          <a:prstGeom prst="rect">
            <a:avLst/>
          </a:prstGeom>
          <a:noFill/>
        </p:spPr>
        <p:txBody>
          <a:bodyPr wrap="none" rtlCol="0">
            <a:spAutoFit/>
          </a:bodyPr>
          <a:lstStyle/>
          <a:p>
            <a:r>
              <a:rPr lang="ja-JP" altLang="en-US" sz="2800" b="1" dirty="0"/>
              <a:t>（</a:t>
            </a:r>
            <a:r>
              <a:rPr lang="en-US" altLang="ja-JP" sz="2800" b="1" dirty="0"/>
              <a:t>1</a:t>
            </a:r>
            <a:r>
              <a:rPr lang="ja-JP" altLang="en-US" sz="2800" b="1" dirty="0"/>
              <a:t>） 「好奇心」 </a:t>
            </a:r>
            <a:r>
              <a:rPr lang="en-US" altLang="ja-JP" sz="2800" b="1" dirty="0"/>
              <a:t>―― </a:t>
            </a:r>
            <a:r>
              <a:rPr lang="ja-JP" altLang="en-US" sz="2800" b="1" dirty="0"/>
              <a:t>たえず新しい学習の機会を模索し続けること</a:t>
            </a:r>
          </a:p>
          <a:p>
            <a:r>
              <a:rPr lang="ja-JP" altLang="en-US" sz="2800" b="1" dirty="0"/>
              <a:t>（</a:t>
            </a:r>
            <a:r>
              <a:rPr lang="en-US" altLang="ja-JP" sz="2800" b="1" dirty="0"/>
              <a:t>2</a:t>
            </a:r>
            <a:r>
              <a:rPr lang="ja-JP" altLang="en-US" sz="2800" b="1" dirty="0"/>
              <a:t>） 「持続性」 </a:t>
            </a:r>
            <a:r>
              <a:rPr lang="en-US" altLang="ja-JP" sz="2800" b="1" dirty="0"/>
              <a:t>―― </a:t>
            </a:r>
            <a:r>
              <a:rPr lang="ja-JP" altLang="en-US" sz="2800" b="1" dirty="0"/>
              <a:t>失敗に屈せず、努力し続けること</a:t>
            </a:r>
          </a:p>
          <a:p>
            <a:r>
              <a:rPr lang="ja-JP" altLang="en-US" sz="2800" b="1" dirty="0"/>
              <a:t>（</a:t>
            </a:r>
            <a:r>
              <a:rPr lang="en-US" altLang="ja-JP" sz="2800" b="1" dirty="0"/>
              <a:t>3</a:t>
            </a:r>
            <a:r>
              <a:rPr lang="ja-JP" altLang="en-US" sz="2800" b="1" dirty="0"/>
              <a:t>） 「楽観性」 </a:t>
            </a:r>
            <a:r>
              <a:rPr lang="en-US" altLang="ja-JP" sz="2800" b="1" dirty="0"/>
              <a:t>―― </a:t>
            </a:r>
            <a:r>
              <a:rPr lang="ja-JP" altLang="en-US" sz="2800" b="1" dirty="0"/>
              <a:t>新しい機会は必ず実現する、可能になるとポジティブに</a:t>
            </a:r>
            <a:r>
              <a:rPr lang="ja-JP" altLang="en-US" sz="2800" b="1" dirty="0" smtClean="0"/>
              <a:t>考える</a:t>
            </a:r>
            <a:endParaRPr lang="ja-JP" altLang="en-US" sz="2800" b="1" dirty="0"/>
          </a:p>
          <a:p>
            <a:r>
              <a:rPr lang="ja-JP" altLang="en-US" sz="2800" b="1" dirty="0"/>
              <a:t>（</a:t>
            </a:r>
            <a:r>
              <a:rPr lang="en-US" altLang="ja-JP" sz="2800" b="1" dirty="0"/>
              <a:t>4</a:t>
            </a:r>
            <a:r>
              <a:rPr lang="ja-JP" altLang="en-US" sz="2800" b="1" dirty="0"/>
              <a:t>） 「柔軟性」 </a:t>
            </a:r>
            <a:r>
              <a:rPr lang="en-US" altLang="ja-JP" sz="2800" b="1" dirty="0"/>
              <a:t>―― </a:t>
            </a:r>
            <a:r>
              <a:rPr lang="ja-JP" altLang="en-US" sz="2800" b="1" dirty="0"/>
              <a:t>こだわりを捨て、信念、概念、態度、行動を変えること</a:t>
            </a:r>
          </a:p>
          <a:p>
            <a:r>
              <a:rPr lang="ja-JP" altLang="en-US" sz="2800" b="1" dirty="0"/>
              <a:t>（</a:t>
            </a:r>
            <a:r>
              <a:rPr lang="en-US" altLang="ja-JP" sz="2800" b="1" dirty="0"/>
              <a:t>5</a:t>
            </a:r>
            <a:r>
              <a:rPr lang="ja-JP" altLang="en-US" sz="2800" b="1" dirty="0"/>
              <a:t>） 「冒険心」 </a:t>
            </a:r>
            <a:r>
              <a:rPr lang="en-US" altLang="ja-JP" sz="2800" b="1" dirty="0"/>
              <a:t>―― </a:t>
            </a:r>
            <a:r>
              <a:rPr lang="ja-JP" altLang="en-US" sz="2800" b="1" dirty="0"/>
              <a:t>結果が不確実でも、リスクを取って行動を起こすこと</a:t>
            </a:r>
            <a:endParaRPr kumimoji="1" lang="ja-JP" altLang="en-US" sz="2800" b="1" dirty="0"/>
          </a:p>
        </p:txBody>
      </p:sp>
    </p:spTree>
    <p:extLst>
      <p:ext uri="{BB962C8B-B14F-4D97-AF65-F5344CB8AC3E}">
        <p14:creationId xmlns:p14="http://schemas.microsoft.com/office/powerpoint/2010/main" val="107375093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2512</TotalTime>
  <Words>284</Words>
  <Application>Microsoft Office PowerPoint</Application>
  <PresentationFormat>ワイド画面</PresentationFormat>
  <Paragraphs>24</Paragraphs>
  <Slides>9</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9</vt:i4>
      </vt:variant>
    </vt:vector>
  </HeadingPairs>
  <TitlesOfParts>
    <vt:vector size="14" baseType="lpstr">
      <vt:lpstr>ＭＳ Ｐゴシック</vt:lpstr>
      <vt:lpstr>Arial</vt:lpstr>
      <vt:lpstr>Calibri</vt:lpstr>
      <vt:lpstr>Calibri Light</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Masayuki Tanaka</dc:creator>
  <cp:lastModifiedBy>Masayuki Tanaka</cp:lastModifiedBy>
  <cp:revision>8</cp:revision>
  <dcterms:created xsi:type="dcterms:W3CDTF">2017-10-14T06:40:02Z</dcterms:created>
  <dcterms:modified xsi:type="dcterms:W3CDTF">2017-10-16T00:40:48Z</dcterms:modified>
</cp:coreProperties>
</file>