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8"/>
  </p:notesMasterIdLst>
  <p:sldIdLst>
    <p:sldId id="256" r:id="rId5"/>
    <p:sldId id="16140622" r:id="rId6"/>
    <p:sldId id="262" r:id="rId7"/>
    <p:sldId id="263" r:id="rId8"/>
    <p:sldId id="265" r:id="rId9"/>
    <p:sldId id="16140625" r:id="rId10"/>
    <p:sldId id="16140628" r:id="rId11"/>
    <p:sldId id="16140631" r:id="rId12"/>
    <p:sldId id="16140632" r:id="rId13"/>
    <p:sldId id="16140630" r:id="rId14"/>
    <p:sldId id="16140629" r:id="rId15"/>
    <p:sldId id="16140623"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2/22/2025</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2/22/2025</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2/22/2025</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2/22/2025</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2/22/2025</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Maseera2004/Steganography.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Times New Roman" panose="02020603050405020304" pitchFamily="18" charset="0"/>
                <a:cs typeface="Times New Roman" panose="02020603050405020304" pitchFamily="18" charset="0"/>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32207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r>
              <a:rPr lang="en-IN" altLang="en-US" sz="2000" b="1" dirty="0">
                <a:solidFill>
                  <a:schemeClr val="accent1">
                    <a:lumMod val="75000"/>
                  </a:schemeClr>
                </a:solidFill>
                <a:latin typeface="Arial" panose="020B0604020202020204" pitchFamily="34" charset="0"/>
                <a:cs typeface="Arial" panose="020B0604020202020204" pitchFamily="34" charset="0"/>
              </a:rPr>
              <a:t>MD.MASEERA KOWSER</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smtClean="0">
                <a:solidFill>
                  <a:schemeClr val="accent1">
                    <a:lumMod val="75000"/>
                  </a:schemeClr>
                </a:solidFill>
                <a:latin typeface="Arial" panose="020B0604020202020204"/>
                <a:cs typeface="Arial" panose="020B0604020202020204"/>
              </a:rPr>
              <a:t>Student Name </a:t>
            </a:r>
            <a:r>
              <a:rPr lang="en-US" sz="2000" b="1" dirty="0">
                <a:solidFill>
                  <a:schemeClr val="accent1">
                    <a:lumMod val="75000"/>
                  </a:schemeClr>
                </a:solidFill>
                <a:latin typeface="Arial" panose="020B0604020202020204"/>
                <a:cs typeface="Arial" panose="020B0604020202020204"/>
              </a:rPr>
              <a:t>: </a:t>
            </a:r>
            <a:r>
              <a:rPr lang="en-IN" altLang="en-US" sz="2000" b="1" dirty="0">
                <a:solidFill>
                  <a:schemeClr val="accent1">
                    <a:lumMod val="75000"/>
                  </a:schemeClr>
                </a:solidFill>
                <a:latin typeface="Arial" panose="020B0604020202020204"/>
                <a:cs typeface="Arial" panose="020B0604020202020204"/>
              </a:rPr>
              <a:t>MD.MASEERA KOWSER</a:t>
            </a:r>
            <a:endParaRPr lang="en-US" sz="2000" b="1" dirty="0">
              <a:solidFill>
                <a:schemeClr val="accent1">
                  <a:lumMod val="75000"/>
                </a:schemeClr>
              </a:solidFill>
              <a:latin typeface="Arial" panose="020B0604020202020204"/>
              <a:cs typeface="Arial" panose="020B0604020202020204"/>
            </a:endParaRPr>
          </a:p>
          <a:p>
            <a:r>
              <a:rPr lang="en-US" sz="2000" b="1" dirty="0" smtClean="0">
                <a:solidFill>
                  <a:schemeClr val="accent1">
                    <a:lumMod val="75000"/>
                  </a:schemeClr>
                </a:solidFill>
                <a:latin typeface="Arial" panose="020B0604020202020204"/>
                <a:cs typeface="Arial" panose="020B0604020202020204"/>
              </a:rPr>
              <a:t>College </a:t>
            </a:r>
            <a:r>
              <a:rPr lang="en-US" sz="2000" b="1" dirty="0">
                <a:solidFill>
                  <a:schemeClr val="accent1">
                    <a:lumMod val="75000"/>
                  </a:schemeClr>
                </a:solidFill>
                <a:latin typeface="Arial" panose="020B0604020202020204"/>
                <a:cs typeface="Arial" panose="020B0604020202020204"/>
              </a:rPr>
              <a:t>Name &amp; Department : </a:t>
            </a:r>
            <a:r>
              <a:rPr lang="en-IN" altLang="en-US" sz="2000" b="1" dirty="0">
                <a:solidFill>
                  <a:schemeClr val="accent1">
                    <a:lumMod val="75000"/>
                  </a:schemeClr>
                </a:solidFill>
                <a:latin typeface="Arial" panose="020B0604020202020204"/>
                <a:cs typeface="Arial" panose="020B0604020202020204"/>
              </a:rPr>
              <a:t>PBR VITS &amp;CSE</a:t>
            </a:r>
            <a:endParaRPr lang="en-US" sz="2000" b="1" dirty="0">
              <a:solidFill>
                <a:schemeClr val="accent1">
                  <a:lumMod val="75000"/>
                </a:schemeClr>
              </a:solidFill>
              <a:latin typeface="Arial" panose="020B0604020202020204"/>
              <a:cs typeface="Arial" panose="020B0604020202020204"/>
            </a:endParaRP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p>
        </p:txBody>
      </p:sp>
      <p:sp>
        <p:nvSpPr>
          <p:cNvPr id="3" name="Content Placeholder 2"/>
          <p:cNvSpPr>
            <a:spLocks noGrp="1"/>
          </p:cNvSpPr>
          <p:nvPr>
            <p:ph idx="1"/>
          </p:nvPr>
        </p:nvSpPr>
        <p:spPr>
          <a:xfrm>
            <a:off x="581192" y="1232452"/>
            <a:ext cx="11029615" cy="3780631"/>
          </a:xfrm>
        </p:spPr>
        <p:txBody>
          <a:bodyPr/>
          <a:lstStyle/>
          <a:p>
            <a:pPr marL="0" indent="0">
              <a:lnSpc>
                <a:spcPct val="150000"/>
              </a:lnSpc>
              <a:buNone/>
            </a:pPr>
            <a:r>
              <a:rPr lang="en-US" altLang="en-GB" dirty="0"/>
              <a:t>This project showcases the successful embedding of secret messages into images using pixel manipulation and password protection. By leveraging Python and OpenCV, the project highlights the potential of image-based encryption as a secure and covert communication tool. It lays the groundwork for more sophisticated steganographic systems with enhanced security features.  </a:t>
            </a:r>
          </a:p>
          <a:p>
            <a:pPr>
              <a:lnSpc>
                <a:spcPct val="150000"/>
              </a:lnSpc>
            </a:pPr>
            <a:endParaRPr lang="en-US" altLang="en-GB" dirty="0"/>
          </a:p>
          <a:p>
            <a:pPr>
              <a:lnSpc>
                <a:spcPct val="150000"/>
              </a:lnSpc>
            </a:pPr>
            <a:endParaRPr lang="en-US" alt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p>
        </p:txBody>
      </p:sp>
      <p:sp>
        <p:nvSpPr>
          <p:cNvPr id="3" name="Content Placeholder 2"/>
          <p:cNvSpPr>
            <a:spLocks noGrp="1"/>
          </p:cNvSpPr>
          <p:nvPr>
            <p:ph idx="1"/>
          </p:nvPr>
        </p:nvSpPr>
        <p:spPr>
          <a:xfrm>
            <a:off x="448127" y="1232452"/>
            <a:ext cx="11029615" cy="4673324"/>
          </a:xfrm>
        </p:spPr>
        <p:txBody>
          <a:bodyPr/>
          <a:lstStyle/>
          <a:p>
            <a:r>
              <a:rPr lang="en-IN" sz="1600" b="1" dirty="0"/>
              <a:t>GitHub Repository: </a:t>
            </a:r>
            <a:r>
              <a:rPr lang="en-US" altLang="en-GB" dirty="0" smtClean="0">
                <a:hlinkClick r:id="rId2"/>
              </a:rPr>
              <a:t>https://github.com/Maseera2004/Steganography.git</a:t>
            </a:r>
            <a:endParaRPr lang="en-US" alt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05435" indent="-305435">
              <a:lnSpc>
                <a:spcPct val="150000"/>
              </a:lnSpc>
            </a:pPr>
            <a:r>
              <a:rPr lang="en-IN" altLang="en-US" dirty="0"/>
              <a:t>1</a:t>
            </a:r>
            <a:r>
              <a:rPr lang="en-US" altLang="en-GB" dirty="0"/>
              <a:t>. User-Friendly Interface: Develop a graphical user interface (GUI) to allow users to easily upload images and input messages for encryption and decryption.  </a:t>
            </a:r>
          </a:p>
          <a:p>
            <a:pPr marL="305435" indent="-305435">
              <a:lnSpc>
                <a:spcPct val="150000"/>
              </a:lnSpc>
            </a:pPr>
            <a:r>
              <a:rPr lang="en-US" altLang="en-GB" dirty="0"/>
              <a:t>2. Advanced Steganography Techniques: Explore more complex techniques to further obscure hidden messages within images.  </a:t>
            </a:r>
          </a:p>
          <a:p>
            <a:pPr marL="305435" indent="-305435">
              <a:lnSpc>
                <a:spcPct val="150000"/>
              </a:lnSpc>
            </a:pPr>
            <a:r>
              <a:rPr lang="en-US" altLang="en-GB" dirty="0"/>
              <a:t>3. Real-Time Encryption: Implement support for encrypting video streams and live feeds, enabling dynamic data hiding in real-time.  </a:t>
            </a:r>
          </a:p>
          <a:p>
            <a:pPr marL="305435" indent="-305435">
              <a:lnSpc>
                <a:spcPct val="150000"/>
              </a:lnSpc>
            </a:pPr>
            <a:r>
              <a:rPr lang="en-US" altLang="en-GB" dirty="0"/>
              <a:t>4. Enhanced Security:Introduce multi-pass encryption, checksum validation, and multi-factor authentication for added layers of protection.  </a:t>
            </a:r>
          </a:p>
          <a:p>
            <a:pPr marL="305435" indent="-305435">
              <a:lnSpc>
                <a:spcPct val="150000"/>
              </a:lnSpc>
            </a:pPr>
            <a:r>
              <a:rPr lang="en-US" altLang="en-GB" dirty="0"/>
              <a:t>5. Cloud Integration: Enable cloud-based steganography to facilitate secure data transmission over the internet.  </a:t>
            </a:r>
          </a:p>
          <a:p>
            <a:pPr marL="305435" indent="-305435">
              <a:lnSpc>
                <a:spcPct val="150000"/>
              </a:lnSpc>
            </a:pPr>
            <a:endParaRPr lang="en-US" altLang="en-GB"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a:t>
            </a:r>
            <a:r>
              <a:rPr lang="en-US" sz="4400" b="1" dirty="0" smtClean="0">
                <a:solidFill>
                  <a:schemeClr val="accent1"/>
                </a:solidFill>
                <a:latin typeface="Arial" panose="020B0604020202020204"/>
                <a:cs typeface="Arial" panose="020B0604020202020204"/>
              </a:rPr>
              <a:t>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p>
          <a:p>
            <a:pPr marL="305435" indent="-305435"/>
            <a:r>
              <a:rPr lang="en-US" sz="2000" b="1" dirty="0">
                <a:latin typeface="Arial" panose="020B0604020202020204"/>
                <a:ea typeface="+mn-lt"/>
                <a:cs typeface="+mn-lt"/>
              </a:rPr>
              <a:t>Result</a:t>
            </a:r>
          </a:p>
          <a:p>
            <a:pPr marL="305435" indent="-305435"/>
            <a:r>
              <a:rPr lang="en-US" sz="2000" b="1" dirty="0">
                <a:latin typeface="Arial" panose="020B0604020202020204"/>
                <a:ea typeface="+mn-lt"/>
                <a:cs typeface="+mn-lt"/>
              </a:rPr>
              <a:t>Conclusion</a:t>
            </a:r>
          </a:p>
          <a:p>
            <a:pPr marL="305435" indent="-305435"/>
            <a:r>
              <a:rPr lang="en-US" sz="2000" b="1" dirty="0">
                <a:latin typeface="Arial" panose="020B0604020202020204"/>
                <a:ea typeface="+mn-lt"/>
                <a:cs typeface="+mn-lt"/>
              </a:rPr>
              <a:t>Git-hub Link</a:t>
            </a:r>
          </a:p>
          <a:p>
            <a:pPr marL="305435" indent="-305435"/>
            <a:r>
              <a:rPr lang="en-US" sz="2000" b="1" dirty="0">
                <a:latin typeface="Arial" panose="020B0604020202020204"/>
                <a:ea typeface="+mn-lt"/>
                <a:cs typeface="+mn-lt"/>
              </a:rPr>
              <a:t>Future scope</a:t>
            </a: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2922" y="944726"/>
            <a:ext cx="11029616" cy="530296"/>
          </a:xfrm>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923" y="662491"/>
            <a:ext cx="11029615" cy="4673324"/>
          </a:xfrm>
        </p:spPr>
        <p:txBody>
          <a:bodyPr/>
          <a:lstStyle/>
          <a:p>
            <a:pPr marL="0" indent="0">
              <a:lnSpc>
                <a:spcPct val="150000"/>
              </a:lnSpc>
              <a:buNone/>
            </a:pPr>
            <a:r>
              <a:rPr lang="en-US" altLang="en-GB" dirty="0"/>
              <a:t>The increased reliance on digital communication has amplified the need for secure data transmission. Traditional encryption methods are widely used but often raise suspicion or draw attention. Steganography offers a solution by embedding sensitive data into media files (e.g., images) without altering their apparent content. This project uses Python and OpenCV to hide and extract messages from images, ensuring that only authorized users can decrypt the hidden information with a passwor</a:t>
            </a:r>
            <a:r>
              <a:rPr lang="en-IN" altLang="en-US" dirty="0"/>
              <a:t>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827" y="827251"/>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578515" y="827251"/>
            <a:ext cx="11613485" cy="5563973"/>
          </a:xfrm>
        </p:spPr>
        <p:txBody>
          <a:bodyPr vert="horz" lIns="91440" tIns="45720" rIns="91440" bIns="45720" rtlCol="0" anchor="ctr">
            <a:noAutofit/>
          </a:bodyPr>
          <a:lstStyle/>
          <a:p>
            <a:pPr marL="0" indent="0">
              <a:lnSpc>
                <a:spcPct val="150000"/>
              </a:lnSpc>
              <a:buNone/>
            </a:pPr>
            <a:r>
              <a:rPr lang="en-US" altLang="en-GB" dirty="0"/>
              <a:t>1. Programming Language: Python 3.x – Chosen for its simplicity, cross-platform support, and vast ecosystem of libraries.  </a:t>
            </a:r>
          </a:p>
          <a:p>
            <a:pPr marL="0" indent="0">
              <a:lnSpc>
                <a:spcPct val="150000"/>
              </a:lnSpc>
              <a:buNone/>
            </a:pPr>
            <a:r>
              <a:rPr lang="en-US" altLang="en-GB" dirty="0"/>
              <a:t>2. Libraries:  </a:t>
            </a:r>
          </a:p>
          <a:p>
            <a:pPr marL="0" indent="0">
              <a:lnSpc>
                <a:spcPct val="150000"/>
              </a:lnSpc>
              <a:buNone/>
            </a:pPr>
            <a:r>
              <a:rPr lang="en-US" altLang="en-GB" dirty="0"/>
              <a:t>   - OpenCV (cv2): A powerful library for image processing, used to read, manipulate, and save images.  </a:t>
            </a:r>
          </a:p>
          <a:p>
            <a:pPr marL="0" indent="0">
              <a:lnSpc>
                <a:spcPct val="150000"/>
              </a:lnSpc>
              <a:buNone/>
            </a:pPr>
            <a:r>
              <a:rPr lang="en-US" altLang="en-GB" dirty="0"/>
              <a:t>   - OS Module: Facilitates file operations like opening, saving, and managing encrypted image files.  </a:t>
            </a:r>
          </a:p>
          <a:p>
            <a:pPr marL="0" indent="0">
              <a:lnSpc>
                <a:spcPct val="150000"/>
              </a:lnSpc>
              <a:buNone/>
            </a:pPr>
            <a:r>
              <a:rPr lang="en-US" altLang="en-GB" dirty="0"/>
              <a:t>   - String Module: Provides predefined character sets for converting characters to ASCII values.  </a:t>
            </a:r>
          </a:p>
          <a:p>
            <a:pPr marL="0" indent="0">
              <a:lnSpc>
                <a:spcPct val="150000"/>
              </a:lnSpc>
              <a:buNone/>
            </a:pPr>
            <a:r>
              <a:rPr lang="en-US" altLang="en-GB" dirty="0"/>
              <a:t>3. Development Environment:</a:t>
            </a:r>
          </a:p>
          <a:p>
            <a:pPr marL="0" indent="0">
              <a:lnSpc>
                <a:spcPct val="150000"/>
              </a:lnSpc>
              <a:buNone/>
            </a:pPr>
            <a:r>
              <a:rPr lang="en-US" altLang="en-GB" dirty="0"/>
              <a:t>   - IDEs: Jupyter Notebook, PyCharm, or VS Code – Used for code development, testing, and debugging.  </a:t>
            </a:r>
          </a:p>
          <a:p>
            <a:pPr marL="0" indent="0">
              <a:lnSpc>
                <a:spcPct val="150000"/>
              </a:lnSpc>
              <a:buNone/>
            </a:pPr>
            <a:r>
              <a:rPr lang="en-US" altLang="en-GB" dirty="0"/>
              <a:t>   - Cross-Platform Support: The project is designed to run on Windows, Linux, and macOS systems without any modification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581192" y="1343301"/>
            <a:ext cx="11029615" cy="4673324"/>
          </a:xfrm>
        </p:spPr>
        <p:txBody>
          <a:bodyPr>
            <a:normAutofit fontScale="92500" lnSpcReduction="20000"/>
          </a:bodyPr>
          <a:lstStyle/>
          <a:p>
            <a:pPr marL="0" indent="0">
              <a:lnSpc>
                <a:spcPct val="150000"/>
              </a:lnSpc>
              <a:buNone/>
            </a:pPr>
            <a:r>
              <a:rPr lang="en-IN" altLang="en-US" sz="1800" dirty="0">
                <a:solidFill>
                  <a:srgbClr val="0F0F0F"/>
                </a:solidFill>
              </a:rPr>
              <a:t>1</a:t>
            </a:r>
            <a:r>
              <a:rPr lang="en-US" altLang="en-GB" sz="1800" dirty="0">
                <a:solidFill>
                  <a:srgbClr val="0F0F0F"/>
                </a:solidFill>
              </a:rPr>
              <a:t>. Invisible Data Embedding: The image is subtly altered without any noticeable changes to its appearance, making detection difficult.  </a:t>
            </a:r>
          </a:p>
          <a:p>
            <a:pPr marL="0" indent="0">
              <a:lnSpc>
                <a:spcPct val="150000"/>
              </a:lnSpc>
              <a:buNone/>
            </a:pPr>
            <a:r>
              <a:rPr lang="en-US" altLang="en-GB" sz="1800" dirty="0">
                <a:solidFill>
                  <a:srgbClr val="0F0F0F"/>
                </a:solidFill>
              </a:rPr>
              <a:t>2. Password-Protected Decryption: Only users with the correct password can decrypt the hidden message, ensuring robust security.  </a:t>
            </a:r>
          </a:p>
          <a:p>
            <a:pPr marL="0" indent="0">
              <a:lnSpc>
                <a:spcPct val="150000"/>
              </a:lnSpc>
              <a:buNone/>
            </a:pPr>
            <a:r>
              <a:rPr lang="en-US" altLang="en-GB" sz="1800" dirty="0">
                <a:solidFill>
                  <a:srgbClr val="0F0F0F"/>
                </a:solidFill>
              </a:rPr>
              <a:t>3. Efficient Pixel Manipulation: Embeds ASCII values into different RGB channels for efficient and secure storage.  </a:t>
            </a:r>
          </a:p>
          <a:p>
            <a:pPr marL="0" indent="0">
              <a:lnSpc>
                <a:spcPct val="150000"/>
              </a:lnSpc>
              <a:buNone/>
            </a:pPr>
            <a:r>
              <a:rPr lang="en-US" altLang="en-GB" sz="1800" dirty="0">
                <a:solidFill>
                  <a:srgbClr val="0F0F0F"/>
                </a:solidFill>
              </a:rPr>
              <a:t>4. Customizable Message Length: The system can handle variable message lengths depending on the image size and resolution.  </a:t>
            </a:r>
          </a:p>
          <a:p>
            <a:pPr marL="0" indent="0">
              <a:lnSpc>
                <a:spcPct val="150000"/>
              </a:lnSpc>
              <a:buNone/>
            </a:pPr>
            <a:r>
              <a:rPr lang="en-US" altLang="en-GB" sz="1800" dirty="0">
                <a:solidFill>
                  <a:srgbClr val="0F0F0F"/>
                </a:solidFill>
              </a:rPr>
              <a:t>5. Low Detection Risk: The human eye cannot easily distinguish between an original image and a modified one.  </a:t>
            </a:r>
          </a:p>
          <a:p>
            <a:pPr marL="0" indent="0">
              <a:lnSpc>
                <a:spcPct val="150000"/>
              </a:lnSpc>
              <a:buNone/>
            </a:pPr>
            <a:r>
              <a:rPr lang="en-US" altLang="en-GB" sz="1800" dirty="0">
                <a:solidFill>
                  <a:srgbClr val="0F0F0F"/>
                </a:solidFill>
              </a:rPr>
              <a:t>6. Data Integrity Assurance:Ensures that the decrypted message is accurate and unchanged.  </a:t>
            </a:r>
          </a:p>
          <a:p>
            <a:pPr marL="0" indent="0">
              <a:lnSpc>
                <a:spcPct val="150000"/>
              </a:lnSpc>
              <a:buNone/>
            </a:pPr>
            <a:r>
              <a:rPr lang="en-US" altLang="en-GB" sz="1800" dirty="0">
                <a:solidFill>
                  <a:srgbClr val="0F0F0F"/>
                </a:solidFill>
              </a:rPr>
              <a:t>7. Educational Demonstration of Steganography: Introduces the basic principles of embedding messages within images, a key concept in cybersecurity.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p>
        </p:txBody>
      </p:sp>
      <p:sp>
        <p:nvSpPr>
          <p:cNvPr id="3" name="Content Placeholder 2"/>
          <p:cNvSpPr>
            <a:spLocks noGrp="1"/>
          </p:cNvSpPr>
          <p:nvPr>
            <p:ph idx="1"/>
          </p:nvPr>
        </p:nvSpPr>
        <p:spPr>
          <a:xfrm>
            <a:off x="581192" y="1359811"/>
            <a:ext cx="11029615" cy="4673324"/>
          </a:xfrm>
        </p:spPr>
        <p:txBody>
          <a:bodyPr>
            <a:normAutofit lnSpcReduction="10000"/>
          </a:bodyPr>
          <a:lstStyle/>
          <a:p>
            <a:pPr marL="0" indent="0">
              <a:lnSpc>
                <a:spcPct val="150000"/>
              </a:lnSpc>
              <a:buNone/>
            </a:pPr>
            <a:r>
              <a:rPr lang="en-US" altLang="en-GB" dirty="0"/>
              <a:t>This project can be applied by a wide range of users:  </a:t>
            </a:r>
          </a:p>
          <a:p>
            <a:pPr>
              <a:lnSpc>
                <a:spcPct val="150000"/>
              </a:lnSpc>
            </a:pPr>
            <a:r>
              <a:rPr lang="en-US" altLang="en-GB" dirty="0"/>
              <a:t>1. Government and Intelligence Agencies: For secure covert communication.  </a:t>
            </a:r>
          </a:p>
          <a:p>
            <a:pPr>
              <a:lnSpc>
                <a:spcPct val="150000"/>
              </a:lnSpc>
            </a:pPr>
            <a:r>
              <a:rPr lang="en-US" altLang="en-GB" dirty="0"/>
              <a:t>2. Journalists and Whistleblowers: To protect the anonymity of sensitive sources and data.  </a:t>
            </a:r>
          </a:p>
          <a:p>
            <a:pPr>
              <a:lnSpc>
                <a:spcPct val="150000"/>
              </a:lnSpc>
            </a:pPr>
            <a:r>
              <a:rPr lang="en-US" altLang="en-GB" dirty="0"/>
              <a:t>3. Military and Defense Organizations: To transmit sensitive data securely.  </a:t>
            </a:r>
          </a:p>
          <a:p>
            <a:pPr>
              <a:lnSpc>
                <a:spcPct val="150000"/>
              </a:lnSpc>
            </a:pPr>
            <a:r>
              <a:rPr lang="en-US" altLang="en-GB" dirty="0"/>
              <a:t>4. Corporate Sector:Protects confidential business information during digital transfers.  </a:t>
            </a:r>
          </a:p>
          <a:p>
            <a:pPr>
              <a:lnSpc>
                <a:spcPct val="150000"/>
              </a:lnSpc>
            </a:pPr>
            <a:r>
              <a:rPr lang="en-US" altLang="en-GB" dirty="0"/>
              <a:t>5. Cybersecurity Professionals:Demonstrates how data can be securely embedded in images.  </a:t>
            </a:r>
          </a:p>
          <a:p>
            <a:pPr>
              <a:lnSpc>
                <a:spcPct val="150000"/>
              </a:lnSpc>
            </a:pPr>
            <a:r>
              <a:rPr lang="en-US" altLang="en-GB" dirty="0"/>
              <a:t>6. Forensic Investigators &amp; Law Enforcement: Helps in embedding case-sensitive information for investigative purposes.  </a:t>
            </a:r>
          </a:p>
          <a:p>
            <a:pPr>
              <a:lnSpc>
                <a:spcPct val="150000"/>
              </a:lnSpc>
            </a:pPr>
            <a:r>
              <a:rPr lang="en-US" altLang="en-GB" dirty="0"/>
              <a:t>7. General Public &amp; Privacy Enthusiasts:Allows individuals to keep personal communications private and undetectable.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8175" y="1301749"/>
            <a:ext cx="9620376" cy="4987083"/>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solidFill>
              </a:rPr>
              <a:t>results</a:t>
            </a:r>
            <a:endParaRPr lang="en-IN" dirty="0">
              <a:solidFill>
                <a:schemeClr val="accent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7094" y="1232452"/>
            <a:ext cx="9989354" cy="5140356"/>
          </a:xfrm>
        </p:spPr>
      </p:pic>
    </p:spTree>
    <p:extLst>
      <p:ext uri="{BB962C8B-B14F-4D97-AF65-F5344CB8AC3E}">
        <p14:creationId xmlns:p14="http://schemas.microsoft.com/office/powerpoint/2010/main" val="2611804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solidFill>
              </a:rPr>
              <a:t>results</a:t>
            </a:r>
            <a:endParaRPr lang="en-IN" dirty="0">
              <a:solidFill>
                <a:schemeClr val="accent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5038" y="1311081"/>
            <a:ext cx="9821923" cy="5033736"/>
          </a:xfrm>
        </p:spPr>
      </p:pic>
    </p:spTree>
    <p:extLst>
      <p:ext uri="{BB962C8B-B14F-4D97-AF65-F5344CB8AC3E}">
        <p14:creationId xmlns:p14="http://schemas.microsoft.com/office/powerpoint/2010/main" val="402896152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8D289AE2-D2AE-49D1-AFAC-3A79F6794255}">
  <ds:schemaRef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fadb41d3-f9cb-40fb-903c-8cacaba95bb5"/>
    <ds:schemaRef ds:uri="http://purl.org/dc/terms/"/>
    <ds:schemaRef ds:uri="http://schemas.openxmlformats.org/package/2006/metadata/core-propertie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datastoreItem>
</file>

<file path=docProps/app.xml><?xml version="1.0" encoding="utf-8"?>
<Properties xmlns="http://schemas.openxmlformats.org/officeDocument/2006/extended-properties" xmlns:vt="http://schemas.openxmlformats.org/officeDocument/2006/docPropsVTypes">
  <Template>Future forward</Template>
  <TotalTime>6</TotalTime>
  <Words>692</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Times New Roman</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BHAVANA</cp:lastModifiedBy>
  <cp:revision>30</cp:revision>
  <dcterms:created xsi:type="dcterms:W3CDTF">2021-05-26T16:50:00Z</dcterms:created>
  <dcterms:modified xsi:type="dcterms:W3CDTF">2025-02-22T17:06:30Z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D685C4E115FB4CE480DCC7615A51EA04_12</vt:lpwstr>
  </property>
  <property fmtid="{D5CDD505-2E9C-101B-9397-08002B2CF9AE}" pid="4" name="KSOProductBuildVer">
    <vt:lpwstr>2057-12.2.0.19821</vt:lpwstr>
  </property>
</Properties>
</file>