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8" d="100"/>
          <a:sy n="58" d="100"/>
        </p:scale>
        <p:origin x="988"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B1CB-8431-44A0-A3F0-EECC375E8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2345CB-ADB6-4C4C-A71C-07973BA61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AE41E-3F4A-4680-9213-720542F9958D}"/>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5" name="Footer Placeholder 4">
            <a:extLst>
              <a:ext uri="{FF2B5EF4-FFF2-40B4-BE49-F238E27FC236}">
                <a16:creationId xmlns:a16="http://schemas.microsoft.com/office/drawing/2014/main" id="{F1F0A047-DE2B-449F-8B38-FAA4C398B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C4D3B-B6C7-406D-836C-6D09610B86E1}"/>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85757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E7AE-BD2A-4AB5-8FAB-C396AD9335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963DC-3AB1-4177-A571-D06BDF10F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B67CD-3B15-43BA-BC63-810F9ABBE4D0}"/>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5" name="Footer Placeholder 4">
            <a:extLst>
              <a:ext uri="{FF2B5EF4-FFF2-40B4-BE49-F238E27FC236}">
                <a16:creationId xmlns:a16="http://schemas.microsoft.com/office/drawing/2014/main" id="{AD127D62-0988-4C54-AEC0-7435DE11C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EFE80-E743-400E-ABFB-B9FB75B54993}"/>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123237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CDB95-A9F3-4B5A-B634-AF3B4027A1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D893C1-17FE-4B10-BF91-C6EB7F52EC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644C3-311C-43F2-8FD8-5D54E3421D21}"/>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5" name="Footer Placeholder 4">
            <a:extLst>
              <a:ext uri="{FF2B5EF4-FFF2-40B4-BE49-F238E27FC236}">
                <a16:creationId xmlns:a16="http://schemas.microsoft.com/office/drawing/2014/main" id="{F5F29D0D-448E-417A-A87E-CC41D1A30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9B9B7-9993-4B77-8A64-84EAE3169E9C}"/>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33181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06BA-04A6-43DA-84C7-D02B0E501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6676A-878C-4F76-98F1-79AE302D1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FBA0B-2461-4B3C-A72B-965679EDC0AA}"/>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5" name="Footer Placeholder 4">
            <a:extLst>
              <a:ext uri="{FF2B5EF4-FFF2-40B4-BE49-F238E27FC236}">
                <a16:creationId xmlns:a16="http://schemas.microsoft.com/office/drawing/2014/main" id="{128A84A5-F27F-498A-90FD-1D6164820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89860-6C7E-4262-85AE-52E86CFB500A}"/>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135911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DE4A-2E0C-4A41-BBD3-9019609B3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A503E-AA20-41D2-AA0F-48A1EDD30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DDBBA3-4899-4D58-8DC9-EBB2C4F446AC}"/>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5" name="Footer Placeholder 4">
            <a:extLst>
              <a:ext uri="{FF2B5EF4-FFF2-40B4-BE49-F238E27FC236}">
                <a16:creationId xmlns:a16="http://schemas.microsoft.com/office/drawing/2014/main" id="{B4FB65BD-E21B-4642-A3EF-A7526634A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DA2A8-6DBC-4E27-B662-C0741BED2714}"/>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4615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BBDD-D327-4481-B86D-BD6E5EE07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444F9-F137-4D13-9AEA-FA65422CD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DD5B40-9C50-4A37-BD07-617C497586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2452A-80AA-488A-9E91-126793932799}"/>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6" name="Footer Placeholder 5">
            <a:extLst>
              <a:ext uri="{FF2B5EF4-FFF2-40B4-BE49-F238E27FC236}">
                <a16:creationId xmlns:a16="http://schemas.microsoft.com/office/drawing/2014/main" id="{449D2E07-FDDC-4936-A12B-55FFA88D6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7F959-D0C6-408B-911D-ECC15C531878}"/>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29441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CA24-B4F4-48F6-AA73-E41C6026EF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3718CD-3D49-4138-801C-38F8E5F240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04D53-C03C-4813-A797-D07FBF2EC2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09586-A61B-4937-A527-E84DE893E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E99507-CBD2-4605-87E9-4F23CF24F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99F17-1A8B-4174-B201-C30A1118D443}"/>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8" name="Footer Placeholder 7">
            <a:extLst>
              <a:ext uri="{FF2B5EF4-FFF2-40B4-BE49-F238E27FC236}">
                <a16:creationId xmlns:a16="http://schemas.microsoft.com/office/drawing/2014/main" id="{C9614FFD-C53E-4E30-AA40-53B448FD79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A56D42-41B8-4195-BF20-5EA4E23A31CF}"/>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152389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1699-180F-4EDC-B282-8D065C1EF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29FE1F-197D-4E04-BF8C-AC31548D9F93}"/>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4" name="Footer Placeholder 3">
            <a:extLst>
              <a:ext uri="{FF2B5EF4-FFF2-40B4-BE49-F238E27FC236}">
                <a16:creationId xmlns:a16="http://schemas.microsoft.com/office/drawing/2014/main" id="{A9A004C0-F08D-4175-BADE-5BD2B3D57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25960-97EB-4948-9115-13850ADB4DB1}"/>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106704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134A6-3E18-4020-AA0A-F1B2BCEF1A9B}"/>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3" name="Footer Placeholder 2">
            <a:extLst>
              <a:ext uri="{FF2B5EF4-FFF2-40B4-BE49-F238E27FC236}">
                <a16:creationId xmlns:a16="http://schemas.microsoft.com/office/drawing/2014/main" id="{EC8AF79B-0396-42D3-812A-D1BE3BC13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4AF275-5B1B-42F1-B8B2-D49521971EEC}"/>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67100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EC90-97FE-4943-9384-53357E054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973D0-B2C7-43AD-9F9E-60F7A5CC9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1F69F9-D58C-4AB1-BDEE-D48BE5598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D0A1C-7B7F-47F8-8F9A-DA93FADE6504}"/>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6" name="Footer Placeholder 5">
            <a:extLst>
              <a:ext uri="{FF2B5EF4-FFF2-40B4-BE49-F238E27FC236}">
                <a16:creationId xmlns:a16="http://schemas.microsoft.com/office/drawing/2014/main" id="{1D9671A0-3B6D-4A87-9E57-C22A5D0E8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D987A-129C-46F3-A96F-DA79391CA792}"/>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20011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F7A9-6A30-456C-8513-C61D2156C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9CF0D6-50D9-47C1-B865-D9D1F5B50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AF184-291E-431F-ADFB-271A8A8E2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FE826-A21E-4455-A7E3-7FA729E4EE93}"/>
              </a:ext>
            </a:extLst>
          </p:cNvPr>
          <p:cNvSpPr>
            <a:spLocks noGrp="1"/>
          </p:cNvSpPr>
          <p:nvPr>
            <p:ph type="dt" sz="half" idx="10"/>
          </p:nvPr>
        </p:nvSpPr>
        <p:spPr/>
        <p:txBody>
          <a:bodyPr/>
          <a:lstStyle/>
          <a:p>
            <a:fld id="{898CBF70-8B92-47F2-8E06-F1B54A8C56DD}" type="datetimeFigureOut">
              <a:rPr lang="en-US" smtClean="0"/>
              <a:t>2/11/2020</a:t>
            </a:fld>
            <a:endParaRPr lang="en-US"/>
          </a:p>
        </p:txBody>
      </p:sp>
      <p:sp>
        <p:nvSpPr>
          <p:cNvPr id="6" name="Footer Placeholder 5">
            <a:extLst>
              <a:ext uri="{FF2B5EF4-FFF2-40B4-BE49-F238E27FC236}">
                <a16:creationId xmlns:a16="http://schemas.microsoft.com/office/drawing/2014/main" id="{896A22F0-5A67-411B-9AC1-94A4BFC05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C9772-B6CE-4673-BF80-23BA295CF1BF}"/>
              </a:ext>
            </a:extLst>
          </p:cNvPr>
          <p:cNvSpPr>
            <a:spLocks noGrp="1"/>
          </p:cNvSpPr>
          <p:nvPr>
            <p:ph type="sldNum" sz="quarter" idx="12"/>
          </p:nvPr>
        </p:nvSpPr>
        <p:spPr/>
        <p:txBody>
          <a:bodyPr/>
          <a:lstStyle/>
          <a:p>
            <a:fld id="{3360F261-04F8-4FC0-A3EE-19C7FA32BD96}" type="slidenum">
              <a:rPr lang="en-US" smtClean="0"/>
              <a:t>‹#›</a:t>
            </a:fld>
            <a:endParaRPr lang="en-US"/>
          </a:p>
        </p:txBody>
      </p:sp>
    </p:spTree>
    <p:extLst>
      <p:ext uri="{BB962C8B-B14F-4D97-AF65-F5344CB8AC3E}">
        <p14:creationId xmlns:p14="http://schemas.microsoft.com/office/powerpoint/2010/main" val="306763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62AEA-B39C-4616-B209-E4DFA34AA7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8E16D0-D741-4736-80E4-756B986AA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86970-EA5A-41CD-90CE-98B83C38F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CBF70-8B92-47F2-8E06-F1B54A8C56DD}" type="datetimeFigureOut">
              <a:rPr lang="en-US" smtClean="0"/>
              <a:t>2/11/2020</a:t>
            </a:fld>
            <a:endParaRPr lang="en-US"/>
          </a:p>
        </p:txBody>
      </p:sp>
      <p:sp>
        <p:nvSpPr>
          <p:cNvPr id="5" name="Footer Placeholder 4">
            <a:extLst>
              <a:ext uri="{FF2B5EF4-FFF2-40B4-BE49-F238E27FC236}">
                <a16:creationId xmlns:a16="http://schemas.microsoft.com/office/drawing/2014/main" id="{58A444B4-AA23-4DF2-BCE3-653E4D4F9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3BE295-A807-4158-842F-0D1326C66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0F261-04F8-4FC0-A3EE-19C7FA32BD96}" type="slidenum">
              <a:rPr lang="en-US" smtClean="0"/>
              <a:t>‹#›</a:t>
            </a:fld>
            <a:endParaRPr lang="en-US"/>
          </a:p>
        </p:txBody>
      </p:sp>
    </p:spTree>
    <p:extLst>
      <p:ext uri="{BB962C8B-B14F-4D97-AF65-F5344CB8AC3E}">
        <p14:creationId xmlns:p14="http://schemas.microsoft.com/office/powerpoint/2010/main" val="276176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FCC8-0297-4070-A9E0-1A0D23D9F3D1}"/>
              </a:ext>
            </a:extLst>
          </p:cNvPr>
          <p:cNvSpPr>
            <a:spLocks noGrp="1"/>
          </p:cNvSpPr>
          <p:nvPr>
            <p:ph type="ctrTitle"/>
          </p:nvPr>
        </p:nvSpPr>
        <p:spPr/>
        <p:txBody>
          <a:bodyPr/>
          <a:lstStyle/>
          <a:p>
            <a:r>
              <a:rPr lang="en-US" dirty="0"/>
              <a:t>Data Mining Using Tableau</a:t>
            </a:r>
          </a:p>
        </p:txBody>
      </p:sp>
      <p:sp>
        <p:nvSpPr>
          <p:cNvPr id="3" name="Subtitle 2">
            <a:extLst>
              <a:ext uri="{FF2B5EF4-FFF2-40B4-BE49-F238E27FC236}">
                <a16:creationId xmlns:a16="http://schemas.microsoft.com/office/drawing/2014/main" id="{59C16633-928C-44F5-84E0-C5123EE433E2}"/>
              </a:ext>
            </a:extLst>
          </p:cNvPr>
          <p:cNvSpPr>
            <a:spLocks noGrp="1"/>
          </p:cNvSpPr>
          <p:nvPr>
            <p:ph type="subTitle" idx="1"/>
          </p:nvPr>
        </p:nvSpPr>
        <p:spPr/>
        <p:txBody>
          <a:bodyPr/>
          <a:lstStyle/>
          <a:p>
            <a:pPr algn="r"/>
            <a:r>
              <a:rPr lang="en-US" dirty="0"/>
              <a:t>Churn Investigation</a:t>
            </a:r>
          </a:p>
          <a:p>
            <a:pPr algn="r"/>
            <a:r>
              <a:rPr lang="en-US" dirty="0"/>
              <a:t>-Maseerah Muradabadi</a:t>
            </a:r>
          </a:p>
          <a:p>
            <a:pPr algn="r"/>
            <a:r>
              <a:rPr lang="en-US" dirty="0"/>
              <a:t>-University of Missouri Kansas City</a:t>
            </a:r>
          </a:p>
        </p:txBody>
      </p:sp>
    </p:spTree>
    <p:extLst>
      <p:ext uri="{BB962C8B-B14F-4D97-AF65-F5344CB8AC3E}">
        <p14:creationId xmlns:p14="http://schemas.microsoft.com/office/powerpoint/2010/main" val="350437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1D23-F38D-4D3B-B889-D2C43331722E}"/>
              </a:ext>
            </a:extLst>
          </p:cNvPr>
          <p:cNvSpPr>
            <a:spLocks noGrp="1"/>
          </p:cNvSpPr>
          <p:nvPr>
            <p:ph type="title"/>
          </p:nvPr>
        </p:nvSpPr>
        <p:spPr>
          <a:xfrm>
            <a:off x="648929" y="629266"/>
            <a:ext cx="3651467" cy="1676603"/>
          </a:xfrm>
        </p:spPr>
        <p:txBody>
          <a:bodyPr>
            <a:normAutofit/>
          </a:bodyPr>
          <a:lstStyle/>
          <a:p>
            <a:r>
              <a:rPr lang="en-US" sz="4800"/>
              <a:t>Errors in data collection</a:t>
            </a:r>
          </a:p>
        </p:txBody>
      </p:sp>
      <p:sp>
        <p:nvSpPr>
          <p:cNvPr id="8" name="Content Placeholder 7">
            <a:extLst>
              <a:ext uri="{FF2B5EF4-FFF2-40B4-BE49-F238E27FC236}">
                <a16:creationId xmlns:a16="http://schemas.microsoft.com/office/drawing/2014/main" id="{1DD65B75-7842-4C66-8915-26BFB3E3E75D}"/>
              </a:ext>
            </a:extLst>
          </p:cNvPr>
          <p:cNvSpPr>
            <a:spLocks noGrp="1"/>
          </p:cNvSpPr>
          <p:nvPr>
            <p:ph idx="1"/>
          </p:nvPr>
        </p:nvSpPr>
        <p:spPr>
          <a:xfrm>
            <a:off x="648931" y="2438400"/>
            <a:ext cx="3651466" cy="3785419"/>
          </a:xfrm>
        </p:spPr>
        <p:txBody>
          <a:bodyPr>
            <a:normAutofit/>
          </a:bodyPr>
          <a:lstStyle/>
          <a:p>
            <a:r>
              <a:rPr lang="en-US" sz="1800"/>
              <a:t>Given that the banks do provide 4 services, it looks like the data points collected for service 3 and 4 are too less to make a decision that all customers with 4 services exit the bank followed by 3</a:t>
            </a:r>
          </a:p>
          <a:p>
            <a:r>
              <a:rPr lang="en-US" sz="1800"/>
              <a:t>We can say that, we have insufficient data to provide analysis </a:t>
            </a:r>
          </a:p>
          <a:p>
            <a:pPr marL="0" indent="0">
              <a:buNone/>
            </a:pPr>
            <a:endParaRPr lang="en-US" sz="1800" dirty="0"/>
          </a:p>
        </p:txBody>
      </p:sp>
      <p:pic>
        <p:nvPicPr>
          <p:cNvPr id="4" name="Content Placeholder 3" descr="A screenshot of a cell phone&#10;&#10;Description automatically generated">
            <a:extLst>
              <a:ext uri="{FF2B5EF4-FFF2-40B4-BE49-F238E27FC236}">
                <a16:creationId xmlns:a16="http://schemas.microsoft.com/office/drawing/2014/main" id="{8FA933E2-43A3-423F-9D35-74A844FDACBF}"/>
              </a:ext>
            </a:extLst>
          </p:cNvPr>
          <p:cNvPicPr>
            <a:picLocks noChangeAspect="1"/>
          </p:cNvPicPr>
          <p:nvPr/>
        </p:nvPicPr>
        <p:blipFill rotWithShape="1">
          <a:blip r:embed="rId2"/>
          <a:srcRect r="5838" b="2"/>
          <a:stretch/>
        </p:blipFill>
        <p:spPr>
          <a:xfrm>
            <a:off x="4639056" y="10"/>
            <a:ext cx="7552944" cy="6857990"/>
          </a:xfrm>
          <a:prstGeom prst="rect">
            <a:avLst/>
          </a:prstGeom>
          <a:effectLst/>
        </p:spPr>
      </p:pic>
      <p:sp>
        <p:nvSpPr>
          <p:cNvPr id="13" name="Rectangle 12">
            <a:extLst>
              <a:ext uri="{FF2B5EF4-FFF2-40B4-BE49-F238E27FC236}">
                <a16:creationId xmlns:a16="http://schemas.microsoft.com/office/drawing/2014/main" id="{BF1A9758-6F25-4443-96E2-9A0016F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3469" y="0"/>
            <a:ext cx="12612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6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CDD7-0BD7-4280-A346-7F06FD0F61E3}"/>
              </a:ext>
            </a:extLst>
          </p:cNvPr>
          <p:cNvSpPr>
            <a:spLocks noGrp="1"/>
          </p:cNvSpPr>
          <p:nvPr>
            <p:ph type="title"/>
          </p:nvPr>
        </p:nvSpPr>
        <p:spPr>
          <a:xfrm>
            <a:off x="838200" y="365125"/>
            <a:ext cx="10515600" cy="1325563"/>
          </a:xfrm>
        </p:spPr>
        <p:txBody>
          <a:bodyPr/>
          <a:lstStyle/>
          <a:p>
            <a:r>
              <a:rPr lang="en-US" dirty="0"/>
              <a:t>Unique ways of viewing churn data</a:t>
            </a:r>
          </a:p>
        </p:txBody>
      </p:sp>
      <p:pic>
        <p:nvPicPr>
          <p:cNvPr id="4" name="Content Placeholder 3">
            <a:extLst>
              <a:ext uri="{FF2B5EF4-FFF2-40B4-BE49-F238E27FC236}">
                <a16:creationId xmlns:a16="http://schemas.microsoft.com/office/drawing/2014/main" id="{6A19E178-F4B0-4182-AB2D-651ADE0B4608}"/>
              </a:ext>
            </a:extLst>
          </p:cNvPr>
          <p:cNvPicPr>
            <a:picLocks noGrp="1" noChangeAspect="1"/>
          </p:cNvPicPr>
          <p:nvPr>
            <p:ph idx="1"/>
          </p:nvPr>
        </p:nvPicPr>
        <p:blipFill>
          <a:blip r:embed="rId2"/>
          <a:stretch>
            <a:fillRect/>
          </a:stretch>
        </p:blipFill>
        <p:spPr>
          <a:xfrm>
            <a:off x="590550" y="1825625"/>
            <a:ext cx="7239833" cy="4351338"/>
          </a:xfrm>
          <a:prstGeom prst="rect">
            <a:avLst/>
          </a:prstGeom>
        </p:spPr>
      </p:pic>
      <p:sp>
        <p:nvSpPr>
          <p:cNvPr id="6" name="TextBox 5">
            <a:extLst>
              <a:ext uri="{FF2B5EF4-FFF2-40B4-BE49-F238E27FC236}">
                <a16:creationId xmlns:a16="http://schemas.microsoft.com/office/drawing/2014/main" id="{E4CC74C9-191B-4960-8E10-D64FBCCFDF75}"/>
              </a:ext>
            </a:extLst>
          </p:cNvPr>
          <p:cNvSpPr txBox="1"/>
          <p:nvPr/>
        </p:nvSpPr>
        <p:spPr>
          <a:xfrm>
            <a:off x="8267700" y="2257425"/>
            <a:ext cx="2581275" cy="3416320"/>
          </a:xfrm>
          <a:prstGeom prst="rect">
            <a:avLst/>
          </a:prstGeom>
          <a:noFill/>
        </p:spPr>
        <p:txBody>
          <a:bodyPr wrap="square" rtlCol="0">
            <a:spAutoFit/>
          </a:bodyPr>
          <a:lstStyle/>
          <a:p>
            <a:r>
              <a:rPr lang="en-US" dirty="0"/>
              <a:t>- The last digits of customer id’s is taken and set against the Sum of total records to denote the churn rate across all last digit id’s</a:t>
            </a:r>
          </a:p>
          <a:p>
            <a:r>
              <a:rPr lang="en-US" dirty="0"/>
              <a:t>- Since the data shows that the exit rate is almost the same across all columns, we can say it is error free and consistent</a:t>
            </a:r>
          </a:p>
        </p:txBody>
      </p:sp>
    </p:spTree>
    <p:extLst>
      <p:ext uri="{BB962C8B-B14F-4D97-AF65-F5344CB8AC3E}">
        <p14:creationId xmlns:p14="http://schemas.microsoft.com/office/powerpoint/2010/main" val="113393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2916-488A-4A44-85AA-FE3F1776933D}"/>
              </a:ext>
            </a:extLst>
          </p:cNvPr>
          <p:cNvSpPr>
            <a:spLocks noGrp="1"/>
          </p:cNvSpPr>
          <p:nvPr>
            <p:ph type="title"/>
          </p:nvPr>
        </p:nvSpPr>
        <p:spPr>
          <a:xfrm>
            <a:off x="648929" y="629266"/>
            <a:ext cx="3651467" cy="1676603"/>
          </a:xfrm>
        </p:spPr>
        <p:txBody>
          <a:bodyPr>
            <a:normAutofit/>
          </a:bodyPr>
          <a:lstStyle/>
          <a:p>
            <a:r>
              <a:rPr lang="en-US" dirty="0"/>
              <a:t>Business Insights</a:t>
            </a:r>
          </a:p>
        </p:txBody>
      </p:sp>
      <p:sp>
        <p:nvSpPr>
          <p:cNvPr id="8" name="Content Placeholder 7">
            <a:extLst>
              <a:ext uri="{FF2B5EF4-FFF2-40B4-BE49-F238E27FC236}">
                <a16:creationId xmlns:a16="http://schemas.microsoft.com/office/drawing/2014/main" id="{A1C0E047-4EE4-4FF3-8EB7-FAE70891517F}"/>
              </a:ext>
            </a:extLst>
          </p:cNvPr>
          <p:cNvSpPr>
            <a:spLocks noGrp="1"/>
          </p:cNvSpPr>
          <p:nvPr>
            <p:ph idx="1"/>
          </p:nvPr>
        </p:nvSpPr>
        <p:spPr>
          <a:xfrm>
            <a:off x="648931" y="2438400"/>
            <a:ext cx="3651466" cy="3785419"/>
          </a:xfrm>
        </p:spPr>
        <p:txBody>
          <a:bodyPr>
            <a:normAutofit/>
          </a:bodyPr>
          <a:lstStyle/>
          <a:p>
            <a:r>
              <a:rPr lang="en-US" sz="1800"/>
              <a:t>As a bank, we do want to look at this feature, in order to attract and engage our customers</a:t>
            </a:r>
          </a:p>
          <a:p>
            <a:r>
              <a:rPr lang="en-US" sz="1800"/>
              <a:t>By the Age distribution, we see that we have more customers from the range 25 to 44 years of age</a:t>
            </a:r>
          </a:p>
          <a:p>
            <a:r>
              <a:rPr lang="en-US" sz="1800"/>
              <a:t>We can use this insight to get attractive offers for this demographic</a:t>
            </a:r>
          </a:p>
        </p:txBody>
      </p:sp>
      <p:pic>
        <p:nvPicPr>
          <p:cNvPr id="4" name="Content Placeholder 3" descr="A screenshot of a cell phone&#10;&#10;Description automatically generated">
            <a:extLst>
              <a:ext uri="{FF2B5EF4-FFF2-40B4-BE49-F238E27FC236}">
                <a16:creationId xmlns:a16="http://schemas.microsoft.com/office/drawing/2014/main" id="{8CD4282F-7885-4DBB-B4E9-C06AF8E9AF29}"/>
              </a:ext>
            </a:extLst>
          </p:cNvPr>
          <p:cNvPicPr>
            <a:picLocks noChangeAspect="1"/>
          </p:cNvPicPr>
          <p:nvPr/>
        </p:nvPicPr>
        <p:blipFill rotWithShape="1">
          <a:blip r:embed="rId2"/>
          <a:srcRect r="35573" b="1"/>
          <a:stretch/>
        </p:blipFill>
        <p:spPr>
          <a:xfrm>
            <a:off x="4639056" y="10"/>
            <a:ext cx="7552944" cy="6857990"/>
          </a:xfrm>
          <a:prstGeom prst="rect">
            <a:avLst/>
          </a:prstGeom>
          <a:effectLst/>
        </p:spPr>
      </p:pic>
    </p:spTree>
    <p:extLst>
      <p:ext uri="{BB962C8B-B14F-4D97-AF65-F5344CB8AC3E}">
        <p14:creationId xmlns:p14="http://schemas.microsoft.com/office/powerpoint/2010/main" val="299824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90179-9A88-4926-9588-AF30B0CB8CE8}"/>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Understanding our Audience</a:t>
            </a:r>
          </a:p>
        </p:txBody>
      </p:sp>
      <p:sp>
        <p:nvSpPr>
          <p:cNvPr id="8" name="Content Placeholder 7">
            <a:extLst>
              <a:ext uri="{FF2B5EF4-FFF2-40B4-BE49-F238E27FC236}">
                <a16:creationId xmlns:a16="http://schemas.microsoft.com/office/drawing/2014/main" id="{495C4A8E-AFFD-440C-A95D-F92EB35119A3}"/>
              </a:ext>
            </a:extLst>
          </p:cNvPr>
          <p:cNvSpPr>
            <a:spLocks noGrp="1"/>
          </p:cNvSpPr>
          <p:nvPr>
            <p:ph idx="1"/>
          </p:nvPr>
        </p:nvSpPr>
        <p:spPr>
          <a:xfrm>
            <a:off x="643468" y="2638043"/>
            <a:ext cx="3363974" cy="3415623"/>
          </a:xfrm>
        </p:spPr>
        <p:txBody>
          <a:bodyPr>
            <a:noAutofit/>
          </a:bodyPr>
          <a:lstStyle/>
          <a:p>
            <a:r>
              <a:rPr lang="en-US" sz="1600" dirty="0"/>
              <a:t>As data analyst/scientist, it is always recommended to back our analysis on facts and figures</a:t>
            </a:r>
          </a:p>
          <a:p>
            <a:r>
              <a:rPr lang="en-US" sz="1600" dirty="0"/>
              <a:t>The distribution shows that we do have a good number of records that prove that there are more customers from the age 26 to 44 years</a:t>
            </a:r>
          </a:p>
          <a:p>
            <a:r>
              <a:rPr lang="en-US" sz="1600" dirty="0"/>
              <a:t>Another key point to observe is how the customer exit rate has increased from age 41 to 60, although we may need to look into this in detail, with more data to figure out why people of this age are exiting the bank</a:t>
            </a:r>
          </a:p>
        </p:txBody>
      </p:sp>
      <p:pic>
        <p:nvPicPr>
          <p:cNvPr id="4" name="Content Placeholder 3">
            <a:extLst>
              <a:ext uri="{FF2B5EF4-FFF2-40B4-BE49-F238E27FC236}">
                <a16:creationId xmlns:a16="http://schemas.microsoft.com/office/drawing/2014/main" id="{32EDB59D-BC34-478F-B4F0-4C450476C049}"/>
              </a:ext>
            </a:extLst>
          </p:cNvPr>
          <p:cNvPicPr>
            <a:picLocks noChangeAspect="1"/>
          </p:cNvPicPr>
          <p:nvPr/>
        </p:nvPicPr>
        <p:blipFill rotWithShape="1">
          <a:blip r:embed="rId2"/>
          <a:srcRect l="7479" r="28695" b="-1"/>
          <a:stretch/>
        </p:blipFill>
        <p:spPr>
          <a:xfrm>
            <a:off x="5297763" y="1206228"/>
            <a:ext cx="6250769" cy="4284676"/>
          </a:xfrm>
          <a:prstGeom prst="rect">
            <a:avLst/>
          </a:prstGeom>
        </p:spPr>
      </p:pic>
    </p:spTree>
    <p:extLst>
      <p:ext uri="{BB962C8B-B14F-4D97-AF65-F5344CB8AC3E}">
        <p14:creationId xmlns:p14="http://schemas.microsoft.com/office/powerpoint/2010/main" val="129674365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E0374DB-2F14-4E5C-91D5-FD170ABF7B9E}"/>
              </a:ext>
            </a:extLst>
          </p:cNvPr>
          <p:cNvSpPr>
            <a:spLocks noGrp="1"/>
          </p:cNvSpPr>
          <p:nvPr>
            <p:ph type="title"/>
          </p:nvPr>
        </p:nvSpPr>
        <p:spPr>
          <a:xfrm>
            <a:off x="804484"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Thank you</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Accept">
            <a:extLst>
              <a:ext uri="{FF2B5EF4-FFF2-40B4-BE49-F238E27FC236}">
                <a16:creationId xmlns:a16="http://schemas.microsoft.com/office/drawing/2014/main" id="{0E1A25B2-50E2-4432-95A0-97013DD1EF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229131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BB39-777A-4FCD-A5B3-6CE7D0FE6198}"/>
              </a:ext>
            </a:extLst>
          </p:cNvPr>
          <p:cNvSpPr>
            <a:spLocks noGrp="1"/>
          </p:cNvSpPr>
          <p:nvPr>
            <p:ph type="title"/>
          </p:nvPr>
        </p:nvSpPr>
        <p:spPr>
          <a:xfrm>
            <a:off x="1514292" y="513612"/>
            <a:ext cx="9894133" cy="1031216"/>
          </a:xfrm>
        </p:spPr>
        <p:txBody>
          <a:bodyPr anchor="b">
            <a:normAutofit/>
          </a:bodyPr>
          <a:lstStyle/>
          <a:p>
            <a:r>
              <a:rPr lang="en-US" dirty="0"/>
              <a:t>What is Churn Rate?</a:t>
            </a:r>
          </a:p>
        </p:txBody>
      </p:sp>
      <p:pic>
        <p:nvPicPr>
          <p:cNvPr id="5" name="Picture 4" descr="A picture containing drawing&#10;&#10;Description automatically generated">
            <a:extLst>
              <a:ext uri="{FF2B5EF4-FFF2-40B4-BE49-F238E27FC236}">
                <a16:creationId xmlns:a16="http://schemas.microsoft.com/office/drawing/2014/main" id="{03A968FC-9E78-477C-8CDD-FD6B5B6FC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2693143"/>
            <a:ext cx="5069382" cy="2547364"/>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F82F0F-FCD6-4311-A750-56770F9F6AAA}"/>
              </a:ext>
            </a:extLst>
          </p:cNvPr>
          <p:cNvSpPr>
            <a:spLocks noGrp="1"/>
          </p:cNvSpPr>
          <p:nvPr>
            <p:ph idx="1"/>
          </p:nvPr>
        </p:nvSpPr>
        <p:spPr>
          <a:xfrm>
            <a:off x="7781373" y="2279151"/>
            <a:ext cx="3627063" cy="3387145"/>
          </a:xfrm>
        </p:spPr>
        <p:txBody>
          <a:bodyPr anchor="ctr">
            <a:normAutofit/>
          </a:bodyPr>
          <a:lstStyle/>
          <a:p>
            <a:r>
              <a:rPr lang="en-US" sz="2400"/>
              <a:t>The percentage at which subscribers opt out of a service or leave the service</a:t>
            </a:r>
          </a:p>
          <a:p>
            <a:endParaRPr lang="en-US" sz="2400"/>
          </a:p>
        </p:txBody>
      </p:sp>
    </p:spTree>
    <p:extLst>
      <p:ext uri="{BB962C8B-B14F-4D97-AF65-F5344CB8AC3E}">
        <p14:creationId xmlns:p14="http://schemas.microsoft.com/office/powerpoint/2010/main" val="179942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A5E771-0257-48B1-9D93-DC076BA733AC}"/>
              </a:ext>
            </a:extLst>
          </p:cNvPr>
          <p:cNvSpPr>
            <a:spLocks noGrp="1"/>
          </p:cNvSpPr>
          <p:nvPr>
            <p:ph type="title"/>
          </p:nvPr>
        </p:nvSpPr>
        <p:spPr>
          <a:xfrm>
            <a:off x="640079" y="2053641"/>
            <a:ext cx="3669161" cy="2760098"/>
          </a:xfrm>
        </p:spPr>
        <p:txBody>
          <a:bodyPr>
            <a:normAutofit/>
          </a:bodyPr>
          <a:lstStyle/>
          <a:p>
            <a:r>
              <a:rPr lang="en-US">
                <a:solidFill>
                  <a:srgbClr val="FFFFFF"/>
                </a:solidFill>
              </a:rPr>
              <a:t>About the Dataset</a:t>
            </a:r>
          </a:p>
        </p:txBody>
      </p:sp>
      <p:sp>
        <p:nvSpPr>
          <p:cNvPr id="3" name="Content Placeholder 2">
            <a:extLst>
              <a:ext uri="{FF2B5EF4-FFF2-40B4-BE49-F238E27FC236}">
                <a16:creationId xmlns:a16="http://schemas.microsoft.com/office/drawing/2014/main" id="{CEBDE3AC-981D-4953-8820-776AD276778A}"/>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 bank in Europe has its branches in  3 countries: France Spain and Germany</a:t>
            </a:r>
          </a:p>
          <a:p>
            <a:r>
              <a:rPr lang="en-US" sz="2400" dirty="0">
                <a:solidFill>
                  <a:srgbClr val="000000"/>
                </a:solidFill>
              </a:rPr>
              <a:t>A total of 10,000 sample data collected at random</a:t>
            </a:r>
          </a:p>
          <a:p>
            <a:r>
              <a:rPr lang="en-US" sz="2400" dirty="0">
                <a:solidFill>
                  <a:srgbClr val="000000"/>
                </a:solidFill>
              </a:rPr>
              <a:t>Data contains fields like Customer Id, Surname, Credit Score, Geography, Gender, Age, Tenure, Balance Num Of Products, Has Cr Card, Is Active Member, Estimated Salary, Exited </a:t>
            </a:r>
          </a:p>
        </p:txBody>
      </p:sp>
    </p:spTree>
    <p:extLst>
      <p:ext uri="{BB962C8B-B14F-4D97-AF65-F5344CB8AC3E}">
        <p14:creationId xmlns:p14="http://schemas.microsoft.com/office/powerpoint/2010/main" val="87895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1740B45-9CCE-4C29-B399-B0766B47B963}"/>
              </a:ext>
            </a:extLst>
          </p:cNvPr>
          <p:cNvSpPr>
            <a:spLocks noGrp="1"/>
          </p:cNvSpPr>
          <p:nvPr>
            <p:ph type="title"/>
          </p:nvPr>
        </p:nvSpPr>
        <p:spPr>
          <a:xfrm>
            <a:off x="804484" y="4267832"/>
            <a:ext cx="4805996" cy="1297115"/>
          </a:xfrm>
        </p:spPr>
        <p:txBody>
          <a:bodyPr vert="horz" lIns="91440" tIns="45720" rIns="91440" bIns="45720" rtlCol="0" anchor="t">
            <a:normAutofit/>
          </a:bodyPr>
          <a:lstStyle/>
          <a:p>
            <a:r>
              <a:rPr lang="en-US" sz="4100" kern="1200">
                <a:solidFill>
                  <a:srgbClr val="000000"/>
                </a:solidFill>
                <a:latin typeface="+mj-lt"/>
                <a:ea typeface="+mj-ea"/>
                <a:cs typeface="+mj-cs"/>
              </a:rPr>
              <a:t>Data mining in Tableau- Insights</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tatistics">
            <a:extLst>
              <a:ext uri="{FF2B5EF4-FFF2-40B4-BE49-F238E27FC236}">
                <a16:creationId xmlns:a16="http://schemas.microsoft.com/office/drawing/2014/main" id="{BCBE424A-5D35-40AE-AE8A-D5AE66E638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19032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D0224474-011E-47EA-A432-78AA832B7E44}"/>
              </a:ext>
            </a:extLst>
          </p:cNvPr>
          <p:cNvPicPr>
            <a:picLocks noGrp="1" noChangeAspect="1"/>
          </p:cNvPicPr>
          <p:nvPr>
            <p:ph idx="1"/>
          </p:nvPr>
        </p:nvPicPr>
        <p:blipFill rotWithShape="1">
          <a:blip r:embed="rId2"/>
          <a:srcRect b="18478"/>
          <a:stretch/>
        </p:blipFill>
        <p:spPr>
          <a:xfrm>
            <a:off x="20" y="10"/>
            <a:ext cx="12191980" cy="6857990"/>
          </a:xfrm>
          <a:prstGeom prst="rect">
            <a:avLst/>
          </a:prstGeom>
        </p:spPr>
      </p:pic>
    </p:spTree>
    <p:extLst>
      <p:ext uri="{BB962C8B-B14F-4D97-AF65-F5344CB8AC3E}">
        <p14:creationId xmlns:p14="http://schemas.microsoft.com/office/powerpoint/2010/main" val="77785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1BFB5D9-C4B0-4211-9382-CF301FAA1698}"/>
              </a:ext>
            </a:extLst>
          </p:cNvPr>
          <p:cNvSpPr>
            <a:spLocks noGrp="1"/>
          </p:cNvSpPr>
          <p:nvPr>
            <p:ph idx="1"/>
          </p:nvPr>
        </p:nvSpPr>
        <p:spPr>
          <a:xfrm>
            <a:off x="4965431" y="2438400"/>
            <a:ext cx="6586489" cy="3785419"/>
          </a:xfrm>
        </p:spPr>
        <p:txBody>
          <a:bodyPr>
            <a:normAutofit/>
          </a:bodyPr>
          <a:lstStyle/>
          <a:p>
            <a:r>
              <a:rPr lang="en-US" sz="2000" dirty="0"/>
              <a:t>A reference line of 20% indicates the average exited rate</a:t>
            </a:r>
          </a:p>
          <a:p>
            <a:r>
              <a:rPr lang="en-US" sz="2000" dirty="0"/>
              <a:t>Female exit rate is greater than Male</a:t>
            </a:r>
          </a:p>
          <a:p>
            <a:r>
              <a:rPr lang="en-US" sz="2000" dirty="0"/>
              <a:t>The feature Gender does have an impact on churn rate/ exit rate for this bank</a:t>
            </a:r>
          </a:p>
        </p:txBody>
      </p:sp>
      <p:pic>
        <p:nvPicPr>
          <p:cNvPr id="6" name="Picture 5">
            <a:extLst>
              <a:ext uri="{FF2B5EF4-FFF2-40B4-BE49-F238E27FC236}">
                <a16:creationId xmlns:a16="http://schemas.microsoft.com/office/drawing/2014/main" id="{14FBCD75-B9B8-49C8-AE88-36A7261F9A58}"/>
              </a:ext>
            </a:extLst>
          </p:cNvPr>
          <p:cNvPicPr>
            <a:picLocks noChangeAspect="1"/>
          </p:cNvPicPr>
          <p:nvPr/>
        </p:nvPicPr>
        <p:blipFill rotWithShape="1">
          <a:blip r:embed="rId2"/>
          <a:srcRect r="22529"/>
          <a:stretch/>
        </p:blipFill>
        <p:spPr>
          <a:xfrm>
            <a:off x="20" y="10"/>
            <a:ext cx="4635571" cy="6857990"/>
          </a:xfrm>
          <a:prstGeom prst="rect">
            <a:avLst/>
          </a:prstGeom>
          <a:effectLst/>
        </p:spPr>
      </p:pic>
      <p:cxnSp>
        <p:nvCxnSpPr>
          <p:cNvPr id="21"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A5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01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2AE03-4C3C-4B26-9C93-A87A74DB7B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dirty="0">
                <a:solidFill>
                  <a:srgbClr val="FFFFFF"/>
                </a:solidFill>
                <a:latin typeface="+mj-lt"/>
                <a:ea typeface="+mj-ea"/>
                <a:cs typeface="+mj-cs"/>
              </a:rPr>
              <a:t>Country-wise exit rate split </a:t>
            </a:r>
            <a:br>
              <a:rPr lang="en-US" sz="1700" kern="1200" dirty="0">
                <a:solidFill>
                  <a:srgbClr val="FFFFFF"/>
                </a:solidFill>
                <a:latin typeface="+mj-lt"/>
                <a:ea typeface="+mj-ea"/>
                <a:cs typeface="+mj-cs"/>
              </a:rPr>
            </a:br>
            <a:br>
              <a:rPr lang="en-US" sz="1700" kern="1200" dirty="0">
                <a:solidFill>
                  <a:srgbClr val="FFFFFF"/>
                </a:solidFill>
                <a:latin typeface="+mj-lt"/>
                <a:ea typeface="+mj-ea"/>
                <a:cs typeface="+mj-cs"/>
              </a:rPr>
            </a:br>
            <a:r>
              <a:rPr lang="en-US" sz="1700" kern="1200" dirty="0">
                <a:solidFill>
                  <a:srgbClr val="FFFFFF"/>
                </a:solidFill>
                <a:latin typeface="+mj-lt"/>
                <a:ea typeface="+mj-ea"/>
                <a:cs typeface="+mj-cs"/>
              </a:rPr>
              <a:t>Germany with highest exit rate</a:t>
            </a:r>
            <a:br>
              <a:rPr lang="en-US" sz="1700" dirty="0">
                <a:solidFill>
                  <a:srgbClr val="FFFFFF"/>
                </a:solidFill>
              </a:rPr>
            </a:br>
            <a:br>
              <a:rPr lang="en-US" sz="1700" dirty="0">
                <a:solidFill>
                  <a:srgbClr val="FFFFFF"/>
                </a:solidFill>
              </a:rPr>
            </a:br>
            <a:r>
              <a:rPr lang="en-US" sz="1700" kern="1200" dirty="0">
                <a:solidFill>
                  <a:srgbClr val="FFFFFF"/>
                </a:solidFill>
                <a:latin typeface="+mj-lt"/>
                <a:ea typeface="+mj-ea"/>
                <a:cs typeface="+mj-cs"/>
              </a:rPr>
              <a:t>The feature ‘Country’ does have an impact on exit rates</a:t>
            </a:r>
            <a:br>
              <a:rPr lang="en-US" sz="1700" kern="1200" dirty="0">
                <a:solidFill>
                  <a:srgbClr val="FFFFFF"/>
                </a:solidFill>
                <a:latin typeface="+mj-lt"/>
                <a:ea typeface="+mj-ea"/>
                <a:cs typeface="+mj-cs"/>
              </a:rPr>
            </a:br>
            <a:endParaRPr lang="en-US" sz="17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33435E64-615E-4320-87CC-ED5F3930BA8B}"/>
              </a:ext>
            </a:extLst>
          </p:cNvPr>
          <p:cNvPicPr>
            <a:picLocks noChangeAspect="1"/>
          </p:cNvPicPr>
          <p:nvPr/>
        </p:nvPicPr>
        <p:blipFill rotWithShape="1">
          <a:blip r:embed="rId2"/>
          <a:srcRect t="947" r="-1" b="-1"/>
          <a:stretch/>
        </p:blipFill>
        <p:spPr>
          <a:xfrm>
            <a:off x="4945902" y="643466"/>
            <a:ext cx="6443528" cy="5568739"/>
          </a:xfrm>
          <a:prstGeom prst="rect">
            <a:avLst/>
          </a:prstGeom>
        </p:spPr>
      </p:pic>
    </p:spTree>
    <p:extLst>
      <p:ext uri="{BB962C8B-B14F-4D97-AF65-F5344CB8AC3E}">
        <p14:creationId xmlns:p14="http://schemas.microsoft.com/office/powerpoint/2010/main" val="192356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8C4B900-A1BA-4AC1-963C-908CFCD290E3}"/>
              </a:ext>
            </a:extLst>
          </p:cNvPr>
          <p:cNvSpPr>
            <a:spLocks noGrp="1"/>
          </p:cNvSpPr>
          <p:nvPr>
            <p:ph idx="1"/>
          </p:nvPr>
        </p:nvSpPr>
        <p:spPr>
          <a:xfrm>
            <a:off x="648930" y="2438400"/>
            <a:ext cx="5127029" cy="3785419"/>
          </a:xfrm>
        </p:spPr>
        <p:txBody>
          <a:bodyPr>
            <a:normAutofit/>
          </a:bodyPr>
          <a:lstStyle/>
          <a:p>
            <a:r>
              <a:rPr lang="en-US" sz="2400" dirty="0"/>
              <a:t>There is almost no difference(1%) whether a customer has a credit card or not </a:t>
            </a:r>
          </a:p>
          <a:p>
            <a:r>
              <a:rPr lang="en-US" sz="2400" dirty="0"/>
              <a:t>Therefore, the feature ‘Has Cr Card’ is not significant</a:t>
            </a:r>
          </a:p>
          <a:p>
            <a:r>
              <a:rPr lang="en-US" sz="2400" dirty="0"/>
              <a:t>We can also run a Chi-squared test to verify our claim, we get the same result</a:t>
            </a:r>
          </a:p>
        </p:txBody>
      </p:sp>
      <p:pic>
        <p:nvPicPr>
          <p:cNvPr id="4" name="Content Placeholder 3">
            <a:extLst>
              <a:ext uri="{FF2B5EF4-FFF2-40B4-BE49-F238E27FC236}">
                <a16:creationId xmlns:a16="http://schemas.microsoft.com/office/drawing/2014/main" id="{07E6014E-8009-4085-8D9D-DADC8064E246}"/>
              </a:ext>
            </a:extLst>
          </p:cNvPr>
          <p:cNvPicPr>
            <a:picLocks noChangeAspect="1"/>
          </p:cNvPicPr>
          <p:nvPr/>
        </p:nvPicPr>
        <p:blipFill rotWithShape="1">
          <a:blip r:embed="rId2"/>
          <a:srcRect t="17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49314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 name="Content Placeholder 7">
            <a:extLst>
              <a:ext uri="{FF2B5EF4-FFF2-40B4-BE49-F238E27FC236}">
                <a16:creationId xmlns:a16="http://schemas.microsoft.com/office/drawing/2014/main" id="{B07DFA88-CD81-4164-91F5-80C5F89508E2}"/>
              </a:ext>
            </a:extLst>
          </p:cNvPr>
          <p:cNvSpPr>
            <a:spLocks noGrp="1"/>
          </p:cNvSpPr>
          <p:nvPr>
            <p:ph idx="1"/>
          </p:nvPr>
        </p:nvSpPr>
        <p:spPr>
          <a:xfrm>
            <a:off x="841248" y="2898648"/>
            <a:ext cx="4892040" cy="3209544"/>
          </a:xfrm>
        </p:spPr>
        <p:txBody>
          <a:bodyPr anchor="t">
            <a:normAutofit/>
          </a:bodyPr>
          <a:lstStyle/>
          <a:p>
            <a:r>
              <a:rPr lang="en-US" sz="2000"/>
              <a:t>Observe that most customers exit the bank who have not been active members</a:t>
            </a:r>
            <a:endParaRPr lang="en-US" sz="2000" dirty="0"/>
          </a:p>
        </p:txBody>
      </p:sp>
      <p:cxnSp>
        <p:nvCxnSpPr>
          <p:cNvPr id="15" name="Straight Connector 14">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25543637-0896-4604-9884-DDF0561326A2}"/>
              </a:ext>
            </a:extLst>
          </p:cNvPr>
          <p:cNvPicPr>
            <a:picLocks noChangeAspect="1"/>
          </p:cNvPicPr>
          <p:nvPr/>
        </p:nvPicPr>
        <p:blipFill rotWithShape="1">
          <a:blip r:embed="rId2"/>
          <a:srcRect t="526" r="3" b="3"/>
          <a:stretch/>
        </p:blipFill>
        <p:spPr>
          <a:xfrm>
            <a:off x="6748272" y="609228"/>
            <a:ext cx="5025525" cy="5648688"/>
          </a:xfrm>
          <a:prstGeom prst="rect">
            <a:avLst/>
          </a:prstGeom>
        </p:spPr>
      </p:pic>
    </p:spTree>
    <p:extLst>
      <p:ext uri="{BB962C8B-B14F-4D97-AF65-F5344CB8AC3E}">
        <p14:creationId xmlns:p14="http://schemas.microsoft.com/office/powerpoint/2010/main" val="40929718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465</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Tw Cen MT</vt:lpstr>
      <vt:lpstr>Office Theme</vt:lpstr>
      <vt:lpstr>Data Mining Using Tableau</vt:lpstr>
      <vt:lpstr>What is Churn Rate?</vt:lpstr>
      <vt:lpstr>About the Dataset</vt:lpstr>
      <vt:lpstr>Data mining in Tableau- Insights</vt:lpstr>
      <vt:lpstr>PowerPoint Presentation</vt:lpstr>
      <vt:lpstr>PowerPoint Presentation</vt:lpstr>
      <vt:lpstr>Country-wise exit rate split   Germany with highest exit rate  The feature ‘Country’ does have an impact on exit rates </vt:lpstr>
      <vt:lpstr>PowerPoint Presentation</vt:lpstr>
      <vt:lpstr>PowerPoint Presentation</vt:lpstr>
      <vt:lpstr>Errors in data collection</vt:lpstr>
      <vt:lpstr>Unique ways of viewing churn data</vt:lpstr>
      <vt:lpstr>Business Insights</vt:lpstr>
      <vt:lpstr>Understanding our Audience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Using Tableau</dc:title>
  <dc:creator>Vasim Shaikh</dc:creator>
  <cp:lastModifiedBy>Vasim Shaikh</cp:lastModifiedBy>
  <cp:revision>2</cp:revision>
  <dcterms:created xsi:type="dcterms:W3CDTF">2020-02-11T22:48:35Z</dcterms:created>
  <dcterms:modified xsi:type="dcterms:W3CDTF">2020-02-11T22:49:39Z</dcterms:modified>
</cp:coreProperties>
</file>