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76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BFC"/>
    <a:srgbClr val="1533C7"/>
    <a:srgbClr val="AC75D5"/>
    <a:srgbClr val="7030A0"/>
    <a:srgbClr val="35B8E7"/>
    <a:srgbClr val="E91717"/>
    <a:srgbClr val="0ECC3B"/>
    <a:srgbClr val="0025DE"/>
    <a:srgbClr val="F09A00"/>
    <a:srgbClr val="FBA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59" d="100"/>
          <a:sy n="59" d="100"/>
        </p:scale>
        <p:origin x="384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CS2016Person\Book1%20(Recovered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S2016Person\Book1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CS2016Person\Book1%20(Recovered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S2016Person\Book1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(Recovered).xlsx]Sheet1!PivotTable1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1200" b="1" cap="none" spc="0" baseline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PERCENTAGE OF LANGUAGES SPOKEN PER PROVINCE </a:t>
            </a:r>
            <a:endParaRPr lang="en-ZA" sz="12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baseline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>
              <a:alpha val="77000"/>
            </a:schemeClr>
          </a:solidFill>
          <a:ln w="0"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pct5">
            <a:fgClr>
              <a:schemeClr val="bg1"/>
            </a:fgClr>
            <a:bgClr>
              <a:srgbClr val="FF9933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rgbClr val="663300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1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rgbClr val="FFFF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 w="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pct5">
            <a:fgClr>
              <a:schemeClr val="bg1"/>
            </a:fgClr>
            <a:bgClr>
              <a:srgbClr val="FF9933"/>
            </a:bgClr>
          </a:patt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 w="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FF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tx1">
              <a:alpha val="77000"/>
            </a:schemeClr>
          </a:solidFill>
          <a:ln w="0"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pattFill prst="pct5">
            <a:fgClr>
              <a:schemeClr val="bg1"/>
            </a:fgClr>
            <a:bgClr>
              <a:srgbClr val="FF9933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pattFill prst="pct5">
            <a:fgClr>
              <a:schemeClr val="bg1"/>
            </a:fgClr>
            <a:bgClr>
              <a:srgbClr val="FF9933"/>
            </a:bgClr>
          </a:patt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rgbClr val="663300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40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 w="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FF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tx1">
              <a:alpha val="77000"/>
            </a:schemeClr>
          </a:solidFill>
          <a:ln w="0"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tx1"/>
          </a:solid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tx1"/>
          </a:solid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7030A0"/>
          </a:solidFill>
          <a:ln w="22225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7030A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60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tx1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tx1"/>
          </a:solid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tx1"/>
          </a:solid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tx1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rgbClr val="7030A0"/>
          </a:solidFill>
          <a:ln w="22225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rgbClr val="7030A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80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8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8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tx1"/>
          </a:solid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tx1"/>
          </a:solid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tx1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rgbClr val="7030A0"/>
          </a:solidFill>
          <a:ln w="22225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rgbClr val="7030A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98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Ndebele</c:v>
                </c:pt>
              </c:strCache>
            </c:strRef>
          </c:tx>
          <c:spPr>
            <a:solidFill>
              <a:srgbClr val="AC75D5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Sheet1!$B$5:$B$14</c:f>
              <c:numCache>
                <c:formatCode>0.00%</c:formatCode>
                <c:ptCount val="9"/>
                <c:pt idx="0">
                  <c:v>1.5660913942888309E-3</c:v>
                </c:pt>
                <c:pt idx="1">
                  <c:v>6.4338235294117646E-4</c:v>
                </c:pt>
                <c:pt idx="2">
                  <c:v>2.787864526790346E-2</c:v>
                </c:pt>
                <c:pt idx="3">
                  <c:v>3.9143198869196475E-4</c:v>
                </c:pt>
                <c:pt idx="4">
                  <c:v>1.4496745117676514E-2</c:v>
                </c:pt>
                <c:pt idx="5">
                  <c:v>0.11884894625390743</c:v>
                </c:pt>
                <c:pt idx="6">
                  <c:v>4.2922696787857399E-3</c:v>
                </c:pt>
                <c:pt idx="7">
                  <c:v>5.0817311764207675E-4</c:v>
                </c:pt>
                <c:pt idx="8">
                  <c:v>3.0752982107355863E-3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Xhosa</c:v>
                </c:pt>
              </c:strCache>
            </c:strRef>
          </c:tx>
          <c:spPr>
            <a:solidFill>
              <a:srgbClr val="0ECC3B">
                <a:alpha val="89804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ECC3B">
                  <a:alpha val="89804"/>
                </a:srgbClr>
              </a:solidFill>
              <a:ln w="25400"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ECC3B">
                  <a:alpha val="89804"/>
                </a:srgbClr>
              </a:solidFill>
              <a:ln w="25400">
                <a:noFill/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Sheet1!$C$5:$C$14</c:f>
              <c:numCache>
                <c:formatCode>0.00%</c:formatCode>
                <c:ptCount val="9"/>
                <c:pt idx="0">
                  <c:v>0.96920799407846037</c:v>
                </c:pt>
                <c:pt idx="1">
                  <c:v>6.3694852941176466E-2</c:v>
                </c:pt>
                <c:pt idx="2">
                  <c:v>8.6160148457930685E-2</c:v>
                </c:pt>
                <c:pt idx="3">
                  <c:v>3.3364140480591498E-2</c:v>
                </c:pt>
                <c:pt idx="4">
                  <c:v>2.7624770489066935E-3</c:v>
                </c:pt>
                <c:pt idx="5">
                  <c:v>1.0272763940707875E-2</c:v>
                </c:pt>
                <c:pt idx="6">
                  <c:v>5.4669961171902579E-2</c:v>
                </c:pt>
                <c:pt idx="7">
                  <c:v>0.10553061743033794</c:v>
                </c:pt>
                <c:pt idx="8">
                  <c:v>0.95380839960238573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Zulu</c:v>
                </c:pt>
              </c:strCache>
            </c:strRef>
          </c:tx>
          <c:spPr>
            <a:solidFill>
              <a:srgbClr val="0025DE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25DE">
                  <a:alpha val="80000"/>
                </a:srgbClr>
              </a:solidFill>
              <a:ln w="22225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25DE">
                  <a:alpha val="80000"/>
                </a:srgbClr>
              </a:solidFill>
              <a:ln w="25400">
                <a:noFill/>
              </a:ln>
              <a:effectLst/>
            </c:spPr>
          </c:dPt>
          <c:dLbls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Sheet1!$D$5:$D$14</c:f>
              <c:numCache>
                <c:formatCode>0.00%</c:formatCode>
                <c:ptCount val="9"/>
                <c:pt idx="0">
                  <c:v>3.2178892827924733E-3</c:v>
                </c:pt>
                <c:pt idx="1">
                  <c:v>4.2904411764705885E-2</c:v>
                </c:pt>
                <c:pt idx="2">
                  <c:v>0.30442432442550099</c:v>
                </c:pt>
                <c:pt idx="3">
                  <c:v>0.95905186473850168</c:v>
                </c:pt>
                <c:pt idx="4">
                  <c:v>6.7434485060924717E-3</c:v>
                </c:pt>
                <c:pt idx="5">
                  <c:v>0.27799485731572049</c:v>
                </c:pt>
                <c:pt idx="6">
                  <c:v>1.5884221673138015E-2</c:v>
                </c:pt>
                <c:pt idx="7">
                  <c:v>4.065384941136614E-3</c:v>
                </c:pt>
                <c:pt idx="8">
                  <c:v>8.604622266401591E-3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Sepedi</c:v>
                </c:pt>
              </c:strCache>
            </c:strRef>
          </c:tx>
          <c:spPr>
            <a:solidFill>
              <a:schemeClr val="bg1">
                <a:alpha val="90000"/>
              </a:schemeClr>
            </a:solidFill>
            <a:ln w="9525">
              <a:solidFill>
                <a:schemeClr val="tx1"/>
              </a:solidFill>
              <a:prstDash val="sysDash"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bg1">
                  <a:alpha val="90000"/>
                </a:schemeClr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dPt>
          <c:dLbls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Sheet1!$E$5:$E$14</c:f>
              <c:numCache>
                <c:formatCode>0.00%</c:formatCode>
                <c:ptCount val="9"/>
                <c:pt idx="0">
                  <c:v>1.09080992637033E-4</c:v>
                </c:pt>
                <c:pt idx="1">
                  <c:v>2.8676470588235295E-3</c:v>
                </c:pt>
                <c:pt idx="2">
                  <c:v>0.14865045537438032</c:v>
                </c:pt>
                <c:pt idx="3">
                  <c:v>5.2190931825595304E-4</c:v>
                </c:pt>
                <c:pt idx="4">
                  <c:v>0.58132198297446169</c:v>
                </c:pt>
                <c:pt idx="5">
                  <c:v>0.10076131894726227</c:v>
                </c:pt>
                <c:pt idx="6">
                  <c:v>1.9371690787151431E-2</c:v>
                </c:pt>
                <c:pt idx="7">
                  <c:v>2.2867790293893452E-3</c:v>
                </c:pt>
                <c:pt idx="8">
                  <c:v>9.0084493041749504E-4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Sesotho</c:v>
                </c:pt>
              </c:strCache>
            </c:strRef>
          </c:tx>
          <c:spPr>
            <a:solidFill>
              <a:srgbClr val="FFFA1D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A1D"/>
              </a:solidFill>
              <a:ln w="25400">
                <a:noFill/>
              </a:ln>
              <a:effectLst/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Sheet1!$F$5:$F$14</c:f>
              <c:numCache>
                <c:formatCode>0.00%</c:formatCode>
                <c:ptCount val="9"/>
                <c:pt idx="0">
                  <c:v>2.513537730336203E-2</c:v>
                </c:pt>
                <c:pt idx="1">
                  <c:v>0.8265073529411765</c:v>
                </c:pt>
                <c:pt idx="2">
                  <c:v>0.1771494579895074</c:v>
                </c:pt>
                <c:pt idx="3">
                  <c:v>5.3386974013265196E-3</c:v>
                </c:pt>
                <c:pt idx="4">
                  <c:v>1.1834418294107828E-2</c:v>
                </c:pt>
                <c:pt idx="5">
                  <c:v>3.4914792780074616E-2</c:v>
                </c:pt>
                <c:pt idx="6">
                  <c:v>6.192728556300741E-2</c:v>
                </c:pt>
                <c:pt idx="7">
                  <c:v>2.3291267891928518E-2</c:v>
                </c:pt>
                <c:pt idx="8">
                  <c:v>2.6621520874751493E-2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Setswana</c:v>
                </c:pt>
              </c:strCache>
            </c:strRef>
          </c:tx>
          <c:spPr>
            <a:solidFill>
              <a:schemeClr val="tx1"/>
            </a:solidFill>
            <a:ln w="6350">
              <a:noFill/>
            </a:ln>
            <a:effectLst/>
          </c:spPr>
          <c:invertIfNegative val="0"/>
          <c:dPt>
            <c:idx val="4"/>
            <c:invertIfNegative val="0"/>
            <c:bubble3D val="0"/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25400"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 w="25400">
                <a:noFill/>
              </a:ln>
              <a:effectLst/>
            </c:spPr>
          </c:dPt>
          <c:dLbls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spPr>
                <a:solidFill>
                  <a:schemeClr val="tx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Sheet1!$G$5:$G$14</c:f>
              <c:numCache>
                <c:formatCode>0.00%</c:formatCode>
                <c:ptCount val="9"/>
                <c:pt idx="0">
                  <c:v>3.4282597685924654E-4</c:v>
                </c:pt>
                <c:pt idx="1">
                  <c:v>6.0808823529411762E-2</c:v>
                </c:pt>
                <c:pt idx="2">
                  <c:v>0.13705084256293151</c:v>
                </c:pt>
                <c:pt idx="3">
                  <c:v>2.4464499293247796E-4</c:v>
                </c:pt>
                <c:pt idx="4">
                  <c:v>1.9354031046569856E-2</c:v>
                </c:pt>
                <c:pt idx="5">
                  <c:v>1.8944741353231823E-2</c:v>
                </c:pt>
                <c:pt idx="6">
                  <c:v>0.81085774797034949</c:v>
                </c:pt>
                <c:pt idx="7">
                  <c:v>0.85982891505039383</c:v>
                </c:pt>
                <c:pt idx="8">
                  <c:v>2.8889165009940358E-3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Swati</c:v>
                </c:pt>
              </c:strCache>
            </c:strRef>
          </c:tx>
          <c:spPr>
            <a:solidFill>
              <a:srgbClr val="E91717"/>
            </a:solidFill>
            <a:ln w="22225"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E91717"/>
              </a:solidFill>
              <a:ln w="25400">
                <a:noFill/>
              </a:ln>
              <a:effectLst/>
            </c:spPr>
          </c:dPt>
          <c:dLbls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Sheet1!$H$5:$H$14</c:f>
              <c:numCache>
                <c:formatCode>0.00%</c:formatCode>
                <c:ptCount val="9"/>
                <c:pt idx="0">
                  <c:v>7.0123495266664071E-5</c:v>
                </c:pt>
                <c:pt idx="1">
                  <c:v>5.5147058823529411E-4</c:v>
                </c:pt>
                <c:pt idx="2">
                  <c:v>1.218788270967811E-2</c:v>
                </c:pt>
                <c:pt idx="3">
                  <c:v>5.8171142763944767E-4</c:v>
                </c:pt>
                <c:pt idx="4">
                  <c:v>4.2563845768652979E-3</c:v>
                </c:pt>
                <c:pt idx="5">
                  <c:v>0.32265302006655239</c:v>
                </c:pt>
                <c:pt idx="6">
                  <c:v>2.2590893046240735E-3</c:v>
                </c:pt>
                <c:pt idx="7">
                  <c:v>3.3878207842805115E-4</c:v>
                </c:pt>
                <c:pt idx="8">
                  <c:v>6.8339960238568594E-4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Venda</c:v>
                </c:pt>
              </c:strCache>
            </c:strRef>
          </c:tx>
          <c:spPr>
            <a:solidFill>
              <a:srgbClr val="42CBFC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2CBFC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42CBFC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</c:dPt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Sheet1!$I$5:$I$14</c:f>
              <c:numCache>
                <c:formatCode>0.00%</c:formatCode>
                <c:ptCount val="9"/>
                <c:pt idx="0">
                  <c:v>7.791499474073786E-5</c:v>
                </c:pt>
                <c:pt idx="1">
                  <c:v>5.3308823529411766E-4</c:v>
                </c:pt>
                <c:pt idx="2">
                  <c:v>2.6311708175347212E-2</c:v>
                </c:pt>
                <c:pt idx="3">
                  <c:v>1.7396977275198434E-4</c:v>
                </c:pt>
                <c:pt idx="4">
                  <c:v>0.18543648806543148</c:v>
                </c:pt>
                <c:pt idx="5">
                  <c:v>2.1427851164666735E-3</c:v>
                </c:pt>
                <c:pt idx="6">
                  <c:v>3.4168725732439112E-3</c:v>
                </c:pt>
                <c:pt idx="7">
                  <c:v>1.2704327941051919E-3</c:v>
                </c:pt>
                <c:pt idx="8">
                  <c:v>1.180417495029821E-3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Tsonga</c:v>
                </c:pt>
              </c:strCache>
            </c:strRef>
          </c:tx>
          <c:spPr>
            <a:solidFill>
              <a:srgbClr val="F09A0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Sheet1!$J$5:$J$14</c:f>
              <c:numCache>
                <c:formatCode>0.00%</c:formatCode>
                <c:ptCount val="9"/>
                <c:pt idx="0">
                  <c:v>2.7270248159258248E-4</c:v>
                </c:pt>
                <c:pt idx="1">
                  <c:v>1.4889705882352941E-3</c:v>
                </c:pt>
                <c:pt idx="2">
                  <c:v>8.0186535036820342E-2</c:v>
                </c:pt>
                <c:pt idx="3">
                  <c:v>3.3162987930847017E-4</c:v>
                </c:pt>
                <c:pt idx="4">
                  <c:v>0.17379402436988817</c:v>
                </c:pt>
                <c:pt idx="5">
                  <c:v>0.11346677422607643</c:v>
                </c:pt>
                <c:pt idx="6">
                  <c:v>2.7320861277797388E-2</c:v>
                </c:pt>
                <c:pt idx="7">
                  <c:v>2.8796476666384349E-3</c:v>
                </c:pt>
                <c:pt idx="8">
                  <c:v>2.2365805168986083E-3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313322128"/>
        <c:axId val="1313324848"/>
      </c:barChart>
      <c:catAx>
        <c:axId val="1313322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Copperplate Gothic Light" panose="020E0507020206020404" pitchFamily="34" charset="0"/>
                <a:ea typeface="+mn-ea"/>
                <a:cs typeface="+mn-cs"/>
              </a:defRPr>
            </a:pPr>
            <a:endParaRPr lang="en-US"/>
          </a:p>
        </c:txPr>
        <c:crossAx val="1313324848"/>
        <c:crosses val="autoZero"/>
        <c:auto val="1"/>
        <c:lblAlgn val="ctr"/>
        <c:lblOffset val="100"/>
        <c:noMultiLvlLbl val="0"/>
      </c:catAx>
      <c:valAx>
        <c:axId val="131332484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32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ZA" sz="1200" b="1" i="0" u="none" strike="noStrike" kern="1200" cap="none" spc="0" baseline="0" dirty="0" smtClean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1200" b="1" i="0" u="none" strike="noStrike" kern="1200" cap="none" spc="0" baseline="0" dirty="0" smtClean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PERCENTAGE OF LANUAGE SPOKEN IN SOUTH AFRICA</a:t>
            </a:r>
          </a:p>
        </c:rich>
      </c:tx>
      <c:layout>
        <c:manualLayout>
          <c:xMode val="edge"/>
          <c:yMode val="edge"/>
          <c:x val="0.18381702790116114"/>
          <c:y val="4.917304109317478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ZA" sz="1200" b="1" i="0" u="none" strike="noStrike" kern="1200" cap="none" spc="0" baseline="0" dirty="0" smtClean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2.950382465590487E-2"/>
          <c:w val="0.9388657016571017"/>
          <c:h val="0.724630969878221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Ndebele</c:v>
                </c:pt>
              </c:strCache>
            </c:strRef>
          </c:tx>
          <c:spPr>
            <a:solidFill>
              <a:srgbClr val="AC75D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C75D5"/>
              </a:solidFill>
              <a:ln>
                <a:noFill/>
              </a:ln>
              <a:effectLst/>
            </c:spPr>
          </c:dPt>
          <c:val>
            <c:numRef>
              <c:f>Sheet2!$B$2</c:f>
              <c:numCache>
                <c:formatCode>0.00%</c:formatCode>
                <c:ptCount val="1"/>
                <c:pt idx="0">
                  <c:v>1.9703706777125445E-2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Xhosa</c:v>
                </c:pt>
              </c:strCache>
            </c:strRef>
          </c:tx>
          <c:spPr>
            <a:solidFill>
              <a:srgbClr val="0ECC3B">
                <a:alpha val="90000"/>
              </a:srgbClr>
            </a:solidFill>
            <a:ln>
              <a:noFill/>
            </a:ln>
            <a:effectLst/>
          </c:spPr>
          <c:invertIfNegative val="0"/>
          <c:val>
            <c:numRef>
              <c:f>Sheet2!$C$2</c:f>
              <c:numCache>
                <c:formatCode>0.00%</c:formatCode>
                <c:ptCount val="1"/>
                <c:pt idx="0">
                  <c:v>0.21561013952566346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Zulu</c:v>
                </c:pt>
              </c:strCache>
            </c:strRef>
          </c:tx>
          <c:spPr>
            <a:solidFill>
              <a:srgbClr val="1533C7"/>
            </a:solidFill>
            <a:ln w="15875"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Sheet2!$D$2</c:f>
              <c:numCache>
                <c:formatCode>0.00%</c:formatCode>
                <c:ptCount val="1"/>
                <c:pt idx="0">
                  <c:v>0.30011041267602062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Sepedi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  <a:effectLst/>
          </c:spPr>
          <c:invertIfNegative val="0"/>
          <c:val>
            <c:numRef>
              <c:f>Sheet2!$E$2</c:f>
              <c:numCache>
                <c:formatCode>0.00%</c:formatCode>
                <c:ptCount val="1"/>
                <c:pt idx="0">
                  <c:v>0.12348009690498747</c:v>
                </c:pt>
              </c:numCache>
            </c:numRef>
          </c:val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Sesotho</c:v>
                </c:pt>
              </c:strCache>
            </c:strRef>
          </c:tx>
          <c:spPr>
            <a:solidFill>
              <a:srgbClr val="FFFA1D"/>
            </a:solidFill>
            <a:ln>
              <a:noFill/>
            </a:ln>
            <a:effectLst/>
          </c:spPr>
          <c:invertIfNegative val="0"/>
          <c:val>
            <c:numRef>
              <c:f>Sheet2!$F$2</c:f>
              <c:numCache>
                <c:formatCode>0.00%</c:formatCode>
                <c:ptCount val="1"/>
                <c:pt idx="0">
                  <c:v>0.10603420257383704</c:v>
                </c:pt>
              </c:numCache>
            </c:numRef>
          </c:val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Setswana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Sheet2!$G$2</c:f>
              <c:numCache>
                <c:formatCode>0.00%</c:formatCode>
                <c:ptCount val="1"/>
                <c:pt idx="0">
                  <c:v>0.11585263250097388</c:v>
                </c:pt>
              </c:numCache>
            </c:numRef>
          </c:val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Swati</c:v>
                </c:pt>
              </c:strCache>
            </c:strRef>
          </c:tx>
          <c:spPr>
            <a:solidFill>
              <a:srgbClr val="E91717"/>
            </a:solidFill>
            <a:ln>
              <a:noFill/>
            </a:ln>
            <a:effectLst/>
          </c:spPr>
          <c:invertIfNegative val="0"/>
          <c:val>
            <c:numRef>
              <c:f>Sheet2!$H$2</c:f>
              <c:numCache>
                <c:formatCode>0.00%</c:formatCode>
                <c:ptCount val="1"/>
                <c:pt idx="0">
                  <c:v>3.309959960998278E-2</c:v>
                </c:pt>
              </c:numCache>
            </c:numRef>
          </c:val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Venda</c:v>
                </c:pt>
              </c:strCache>
            </c:strRef>
          </c:tx>
          <c:spPr>
            <a:solidFill>
              <a:srgbClr val="42CBFC"/>
            </a:solidFill>
            <a:ln>
              <a:noFill/>
            </a:ln>
            <a:effectLst/>
          </c:spPr>
          <c:invertIfNegative val="0"/>
          <c:val>
            <c:numRef>
              <c:f>Sheet2!$I$2</c:f>
              <c:numCache>
                <c:formatCode>0.00%</c:formatCode>
                <c:ptCount val="1"/>
                <c:pt idx="0">
                  <c:v>3.1896354998651538E-2</c:v>
                </c:pt>
              </c:numCache>
            </c:numRef>
          </c:val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Tsonga</c:v>
                </c:pt>
              </c:strCache>
            </c:strRef>
          </c:tx>
          <c:spPr>
            <a:solidFill>
              <a:srgbClr val="F09A00"/>
            </a:solidFill>
            <a:ln>
              <a:noFill/>
            </a:ln>
            <a:effectLst/>
          </c:spPr>
          <c:invertIfNegative val="0"/>
          <c:val>
            <c:numRef>
              <c:f>Sheet2!$J$2</c:f>
              <c:numCache>
                <c:formatCode>0.00%</c:formatCode>
                <c:ptCount val="1"/>
                <c:pt idx="0">
                  <c:v>5.4212854432757758E-2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479597008"/>
        <c:axId val="1479597552"/>
      </c:barChart>
      <c:catAx>
        <c:axId val="1479597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79597552"/>
        <c:crosses val="autoZero"/>
        <c:auto val="0"/>
        <c:lblAlgn val="ctr"/>
        <c:lblOffset val="100"/>
        <c:noMultiLvlLbl val="0"/>
      </c:catAx>
      <c:valAx>
        <c:axId val="14795975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147959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(Recovered).xlsx]Sheet1!PivotTable1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1200" b="1" cap="none" spc="0" baseline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PERCENTAGE OF LANGUAGES SPOKEN PER PROVINCE </a:t>
            </a:r>
            <a:endParaRPr lang="en-ZA" sz="12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baseline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>
              <a:alpha val="77000"/>
            </a:schemeClr>
          </a:solidFill>
          <a:ln w="0"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pct5">
            <a:fgClr>
              <a:schemeClr val="bg1"/>
            </a:fgClr>
            <a:bgClr>
              <a:srgbClr val="FF9933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rgbClr val="663300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1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rgbClr val="FFFF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 w="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pct5">
            <a:fgClr>
              <a:schemeClr val="bg1"/>
            </a:fgClr>
            <a:bgClr>
              <a:srgbClr val="FF9933"/>
            </a:bgClr>
          </a:patt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 w="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FF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tx1">
              <a:alpha val="77000"/>
            </a:schemeClr>
          </a:solidFill>
          <a:ln w="0"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pattFill prst="pct5">
            <a:fgClr>
              <a:schemeClr val="bg1"/>
            </a:fgClr>
            <a:bgClr>
              <a:srgbClr val="FF9933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pattFill prst="pct5">
            <a:fgClr>
              <a:schemeClr val="bg1"/>
            </a:fgClr>
            <a:bgClr>
              <a:srgbClr val="FF9933"/>
            </a:bgClr>
          </a:patt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blipFill dpi="0" rotWithShape="1">
            <a:blip xmlns:r="http://schemas.openxmlformats.org/officeDocument/2006/relationships" r:embed="rId3"/>
            <a:srcRect/>
            <a:stretch>
              <a:fillRect/>
            </a:stretch>
          </a:blip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rgbClr val="663300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flip="none" rotWithShape="1">
            <a:gsLst>
              <a:gs pos="0">
                <a:schemeClr val="accent2">
                  <a:lumMod val="99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40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 w="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FF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tx1">
              <a:alpha val="77000"/>
            </a:schemeClr>
          </a:solidFill>
          <a:ln w="0"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tx1"/>
          </a:solid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tx1"/>
          </a:solid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7030A0"/>
          </a:solidFill>
          <a:ln w="22225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7030A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60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tx1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tx1"/>
          </a:solid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tx1"/>
          </a:solid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tx1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rgbClr val="7030A0"/>
          </a:solidFill>
          <a:ln w="22225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rgbClr val="7030A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80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8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8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rgbClr val="00B05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rgbClr val="000099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rgbClr val="000099">
              <a:alpha val="80000"/>
            </a:srgbClr>
          </a:solidFill>
          <a:ln w="22225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rgbClr val="000099">
              <a:alpha val="80000"/>
            </a:srgbClr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bg1">
              <a:alpha val="9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bg1">
              <a:alpha val="90000"/>
            </a:schemeClr>
          </a:solidFill>
          <a:ln w="28575">
            <a:solidFill>
              <a:schemeClr val="tx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rgbClr val="FFFF0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tx1"/>
          </a:solidFill>
          <a:ln w="63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tx1"/>
          </a:solidFill>
          <a:ln w="25400">
            <a:solidFill>
              <a:schemeClr val="bg1">
                <a:alpha val="99000"/>
              </a:schemeClr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tx1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rgbClr val="7030A0"/>
          </a:solidFill>
          <a:ln w="22225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rgbClr val="7030A0"/>
          </a:solidFill>
          <a:ln w="2540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pattFill prst="trellis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98"/>
        <c:spPr>
          <a:pattFill prst="shingle">
            <a:fgClr>
              <a:srgbClr val="FF6699"/>
            </a:fgClr>
            <a:bgClr>
              <a:srgbClr val="FF0066"/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Ndebele</c:v>
                </c:pt>
              </c:strCache>
            </c:strRef>
          </c:tx>
          <c:spPr>
            <a:solidFill>
              <a:srgbClr val="AC75D5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Sheet1!$B$5:$B$14</c:f>
              <c:numCache>
                <c:formatCode>0.00%</c:formatCode>
                <c:ptCount val="9"/>
                <c:pt idx="0">
                  <c:v>1.5660913942888309E-3</c:v>
                </c:pt>
                <c:pt idx="1">
                  <c:v>6.4338235294117646E-4</c:v>
                </c:pt>
                <c:pt idx="2">
                  <c:v>2.787864526790346E-2</c:v>
                </c:pt>
                <c:pt idx="3">
                  <c:v>3.9143198869196475E-4</c:v>
                </c:pt>
                <c:pt idx="4">
                  <c:v>1.4496745117676514E-2</c:v>
                </c:pt>
                <c:pt idx="5">
                  <c:v>0.11884894625390743</c:v>
                </c:pt>
                <c:pt idx="6">
                  <c:v>4.2922696787857399E-3</c:v>
                </c:pt>
                <c:pt idx="7">
                  <c:v>5.0817311764207675E-4</c:v>
                </c:pt>
                <c:pt idx="8">
                  <c:v>3.0752982107355863E-3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Xhosa</c:v>
                </c:pt>
              </c:strCache>
            </c:strRef>
          </c:tx>
          <c:spPr>
            <a:solidFill>
              <a:srgbClr val="0ECC3B">
                <a:alpha val="89804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ECC3B">
                  <a:alpha val="89804"/>
                </a:srgbClr>
              </a:solidFill>
              <a:ln w="25400"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ECC3B">
                  <a:alpha val="89804"/>
                </a:srgbClr>
              </a:solidFill>
              <a:ln w="25400">
                <a:noFill/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Sheet1!$C$5:$C$14</c:f>
              <c:numCache>
                <c:formatCode>0.00%</c:formatCode>
                <c:ptCount val="9"/>
                <c:pt idx="0">
                  <c:v>0.96920799407846037</c:v>
                </c:pt>
                <c:pt idx="1">
                  <c:v>6.3694852941176466E-2</c:v>
                </c:pt>
                <c:pt idx="2">
                  <c:v>8.6160148457930685E-2</c:v>
                </c:pt>
                <c:pt idx="3">
                  <c:v>3.3364140480591498E-2</c:v>
                </c:pt>
                <c:pt idx="4">
                  <c:v>2.7624770489066935E-3</c:v>
                </c:pt>
                <c:pt idx="5">
                  <c:v>1.0272763940707875E-2</c:v>
                </c:pt>
                <c:pt idx="6">
                  <c:v>5.4669961171902579E-2</c:v>
                </c:pt>
                <c:pt idx="7">
                  <c:v>0.10553061743033794</c:v>
                </c:pt>
                <c:pt idx="8">
                  <c:v>0.95380839960238573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Zulu</c:v>
                </c:pt>
              </c:strCache>
            </c:strRef>
          </c:tx>
          <c:spPr>
            <a:solidFill>
              <a:srgbClr val="0025DE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25DE">
                  <a:alpha val="80000"/>
                </a:srgbClr>
              </a:solidFill>
              <a:ln w="22225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25DE">
                  <a:alpha val="80000"/>
                </a:srgbClr>
              </a:solidFill>
              <a:ln w="25400">
                <a:noFill/>
              </a:ln>
              <a:effectLst/>
            </c:spPr>
          </c:dPt>
          <c:dLbls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Sheet1!$D$5:$D$14</c:f>
              <c:numCache>
                <c:formatCode>0.00%</c:formatCode>
                <c:ptCount val="9"/>
                <c:pt idx="0">
                  <c:v>3.2178892827924733E-3</c:v>
                </c:pt>
                <c:pt idx="1">
                  <c:v>4.2904411764705885E-2</c:v>
                </c:pt>
                <c:pt idx="2">
                  <c:v>0.30442432442550099</c:v>
                </c:pt>
                <c:pt idx="3">
                  <c:v>0.95905186473850168</c:v>
                </c:pt>
                <c:pt idx="4">
                  <c:v>6.7434485060924717E-3</c:v>
                </c:pt>
                <c:pt idx="5">
                  <c:v>0.27799485731572049</c:v>
                </c:pt>
                <c:pt idx="6">
                  <c:v>1.5884221673138015E-2</c:v>
                </c:pt>
                <c:pt idx="7">
                  <c:v>4.065384941136614E-3</c:v>
                </c:pt>
                <c:pt idx="8">
                  <c:v>8.604622266401591E-3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Sepedi</c:v>
                </c:pt>
              </c:strCache>
            </c:strRef>
          </c:tx>
          <c:spPr>
            <a:solidFill>
              <a:schemeClr val="bg1">
                <a:alpha val="90000"/>
              </a:schemeClr>
            </a:solidFill>
            <a:ln w="9525">
              <a:solidFill>
                <a:schemeClr val="tx1"/>
              </a:solidFill>
              <a:prstDash val="sysDash"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bg1">
                  <a:alpha val="90000"/>
                </a:schemeClr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dPt>
          <c:dLbls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Sheet1!$E$5:$E$14</c:f>
              <c:numCache>
                <c:formatCode>0.00%</c:formatCode>
                <c:ptCount val="9"/>
                <c:pt idx="0">
                  <c:v>1.09080992637033E-4</c:v>
                </c:pt>
                <c:pt idx="1">
                  <c:v>2.8676470588235295E-3</c:v>
                </c:pt>
                <c:pt idx="2">
                  <c:v>0.14865045537438032</c:v>
                </c:pt>
                <c:pt idx="3">
                  <c:v>5.2190931825595304E-4</c:v>
                </c:pt>
                <c:pt idx="4">
                  <c:v>0.58132198297446169</c:v>
                </c:pt>
                <c:pt idx="5">
                  <c:v>0.10076131894726227</c:v>
                </c:pt>
                <c:pt idx="6">
                  <c:v>1.9371690787151431E-2</c:v>
                </c:pt>
                <c:pt idx="7">
                  <c:v>2.2867790293893452E-3</c:v>
                </c:pt>
                <c:pt idx="8">
                  <c:v>9.0084493041749504E-4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Sesotho</c:v>
                </c:pt>
              </c:strCache>
            </c:strRef>
          </c:tx>
          <c:spPr>
            <a:solidFill>
              <a:srgbClr val="FFFA1D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A1D"/>
              </a:solidFill>
              <a:ln w="25400">
                <a:noFill/>
              </a:ln>
              <a:effectLst/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Sheet1!$F$5:$F$14</c:f>
              <c:numCache>
                <c:formatCode>0.00%</c:formatCode>
                <c:ptCount val="9"/>
                <c:pt idx="0">
                  <c:v>2.513537730336203E-2</c:v>
                </c:pt>
                <c:pt idx="1">
                  <c:v>0.8265073529411765</c:v>
                </c:pt>
                <c:pt idx="2">
                  <c:v>0.1771494579895074</c:v>
                </c:pt>
                <c:pt idx="3">
                  <c:v>5.3386974013265196E-3</c:v>
                </c:pt>
                <c:pt idx="4">
                  <c:v>1.1834418294107828E-2</c:v>
                </c:pt>
                <c:pt idx="5">
                  <c:v>3.4914792780074616E-2</c:v>
                </c:pt>
                <c:pt idx="6">
                  <c:v>6.192728556300741E-2</c:v>
                </c:pt>
                <c:pt idx="7">
                  <c:v>2.3291267891928518E-2</c:v>
                </c:pt>
                <c:pt idx="8">
                  <c:v>2.6621520874751493E-2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Setswana</c:v>
                </c:pt>
              </c:strCache>
            </c:strRef>
          </c:tx>
          <c:spPr>
            <a:solidFill>
              <a:schemeClr val="tx1"/>
            </a:solidFill>
            <a:ln w="6350">
              <a:noFill/>
            </a:ln>
            <a:effectLst/>
          </c:spPr>
          <c:invertIfNegative val="0"/>
          <c:dPt>
            <c:idx val="4"/>
            <c:invertIfNegative val="0"/>
            <c:bubble3D val="0"/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25400"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 w="25400">
                <a:noFill/>
              </a:ln>
              <a:effectLst/>
            </c:spPr>
          </c:dPt>
          <c:dLbls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spPr>
                <a:solidFill>
                  <a:schemeClr val="tx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Sheet1!$G$5:$G$14</c:f>
              <c:numCache>
                <c:formatCode>0.00%</c:formatCode>
                <c:ptCount val="9"/>
                <c:pt idx="0">
                  <c:v>3.4282597685924654E-4</c:v>
                </c:pt>
                <c:pt idx="1">
                  <c:v>6.0808823529411762E-2</c:v>
                </c:pt>
                <c:pt idx="2">
                  <c:v>0.13705084256293151</c:v>
                </c:pt>
                <c:pt idx="3">
                  <c:v>2.4464499293247796E-4</c:v>
                </c:pt>
                <c:pt idx="4">
                  <c:v>1.9354031046569856E-2</c:v>
                </c:pt>
                <c:pt idx="5">
                  <c:v>1.8944741353231823E-2</c:v>
                </c:pt>
                <c:pt idx="6">
                  <c:v>0.81085774797034949</c:v>
                </c:pt>
                <c:pt idx="7">
                  <c:v>0.85982891505039383</c:v>
                </c:pt>
                <c:pt idx="8">
                  <c:v>2.8889165009940358E-3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Swati</c:v>
                </c:pt>
              </c:strCache>
            </c:strRef>
          </c:tx>
          <c:spPr>
            <a:solidFill>
              <a:srgbClr val="E91717"/>
            </a:solidFill>
            <a:ln w="22225"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E91717"/>
              </a:solidFill>
              <a:ln w="25400">
                <a:noFill/>
              </a:ln>
              <a:effectLst/>
            </c:spPr>
          </c:dPt>
          <c:dLbls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Sheet1!$H$5:$H$14</c:f>
              <c:numCache>
                <c:formatCode>0.00%</c:formatCode>
                <c:ptCount val="9"/>
                <c:pt idx="0">
                  <c:v>7.0123495266664071E-5</c:v>
                </c:pt>
                <c:pt idx="1">
                  <c:v>5.5147058823529411E-4</c:v>
                </c:pt>
                <c:pt idx="2">
                  <c:v>1.218788270967811E-2</c:v>
                </c:pt>
                <c:pt idx="3">
                  <c:v>5.8171142763944767E-4</c:v>
                </c:pt>
                <c:pt idx="4">
                  <c:v>4.2563845768652979E-3</c:v>
                </c:pt>
                <c:pt idx="5">
                  <c:v>0.32265302006655239</c:v>
                </c:pt>
                <c:pt idx="6">
                  <c:v>2.2590893046240735E-3</c:v>
                </c:pt>
                <c:pt idx="7">
                  <c:v>3.3878207842805115E-4</c:v>
                </c:pt>
                <c:pt idx="8">
                  <c:v>6.8339960238568594E-4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Venda</c:v>
                </c:pt>
              </c:strCache>
            </c:strRef>
          </c:tx>
          <c:spPr>
            <a:solidFill>
              <a:srgbClr val="42CBFC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2CBFC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42CBFC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</c:dPt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Sheet1!$I$5:$I$14</c:f>
              <c:numCache>
                <c:formatCode>0.00%</c:formatCode>
                <c:ptCount val="9"/>
                <c:pt idx="0">
                  <c:v>7.791499474073786E-5</c:v>
                </c:pt>
                <c:pt idx="1">
                  <c:v>5.3308823529411766E-4</c:v>
                </c:pt>
                <c:pt idx="2">
                  <c:v>2.6311708175347212E-2</c:v>
                </c:pt>
                <c:pt idx="3">
                  <c:v>1.7396977275198434E-4</c:v>
                </c:pt>
                <c:pt idx="4">
                  <c:v>0.18543648806543148</c:v>
                </c:pt>
                <c:pt idx="5">
                  <c:v>2.1427851164666735E-3</c:v>
                </c:pt>
                <c:pt idx="6">
                  <c:v>3.4168725732439112E-3</c:v>
                </c:pt>
                <c:pt idx="7">
                  <c:v>1.2704327941051919E-3</c:v>
                </c:pt>
                <c:pt idx="8">
                  <c:v>1.180417495029821E-3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Tsonga</c:v>
                </c:pt>
              </c:strCache>
            </c:strRef>
          </c:tx>
          <c:spPr>
            <a:solidFill>
              <a:srgbClr val="F09A0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cat>
            <c:strRef>
              <c:f>Sheet1!$A$5:$A$14</c:f>
              <c:strCache>
                <c:ptCount val="9"/>
                <c:pt idx="0">
                  <c:v>EC</c:v>
                </c:pt>
                <c:pt idx="1">
                  <c:v>FS</c:v>
                </c:pt>
                <c:pt idx="2">
                  <c:v>GP</c:v>
                </c:pt>
                <c:pt idx="3">
                  <c:v>KZN</c:v>
                </c:pt>
                <c:pt idx="4">
                  <c:v>L</c:v>
                </c:pt>
                <c:pt idx="5">
                  <c:v>MP</c:v>
                </c:pt>
                <c:pt idx="6">
                  <c:v>NW</c:v>
                </c:pt>
                <c:pt idx="7">
                  <c:v>NC</c:v>
                </c:pt>
                <c:pt idx="8">
                  <c:v>WC</c:v>
                </c:pt>
              </c:strCache>
            </c:strRef>
          </c:cat>
          <c:val>
            <c:numRef>
              <c:f>Sheet1!$J$5:$J$14</c:f>
              <c:numCache>
                <c:formatCode>0.00%</c:formatCode>
                <c:ptCount val="9"/>
                <c:pt idx="0">
                  <c:v>2.7270248159258248E-4</c:v>
                </c:pt>
                <c:pt idx="1">
                  <c:v>1.4889705882352941E-3</c:v>
                </c:pt>
                <c:pt idx="2">
                  <c:v>8.0186535036820342E-2</c:v>
                </c:pt>
                <c:pt idx="3">
                  <c:v>3.3162987930847017E-4</c:v>
                </c:pt>
                <c:pt idx="4">
                  <c:v>0.17379402436988817</c:v>
                </c:pt>
                <c:pt idx="5">
                  <c:v>0.11346677422607643</c:v>
                </c:pt>
                <c:pt idx="6">
                  <c:v>2.7320861277797388E-2</c:v>
                </c:pt>
                <c:pt idx="7">
                  <c:v>2.8796476666384349E-3</c:v>
                </c:pt>
                <c:pt idx="8">
                  <c:v>2.2365805168986083E-3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310318544"/>
        <c:axId val="1310318000"/>
      </c:barChart>
      <c:catAx>
        <c:axId val="131031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Copperplate Gothic Light" panose="020E0507020206020404" pitchFamily="34" charset="0"/>
                <a:ea typeface="+mn-ea"/>
                <a:cs typeface="+mn-cs"/>
              </a:defRPr>
            </a:pPr>
            <a:endParaRPr lang="en-US"/>
          </a:p>
        </c:txPr>
        <c:crossAx val="1310318000"/>
        <c:crosses val="autoZero"/>
        <c:auto val="1"/>
        <c:lblAlgn val="ctr"/>
        <c:lblOffset val="100"/>
        <c:noMultiLvlLbl val="0"/>
      </c:catAx>
      <c:valAx>
        <c:axId val="13103180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31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ZA" sz="1200" b="1" i="0" u="none" strike="noStrike" kern="1200" cap="none" spc="0" baseline="0" dirty="0" smtClean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1200" b="1" i="0" u="none" strike="noStrike" kern="1200" cap="none" spc="0" baseline="0" dirty="0" smtClean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PERCENTAGE OF LANUAGE SPOKEN IN SOUTH AFRICA</a:t>
            </a:r>
          </a:p>
        </c:rich>
      </c:tx>
      <c:layout>
        <c:manualLayout>
          <c:xMode val="edge"/>
          <c:yMode val="edge"/>
          <c:x val="0.18381702790116114"/>
          <c:y val="4.917304109317478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ZA" sz="1200" b="1" i="0" u="none" strike="noStrike" kern="1200" cap="none" spc="0" baseline="0" dirty="0" smtClean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2.950382465590487E-2"/>
          <c:w val="0.9388657016571017"/>
          <c:h val="0.724630969878221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Ndebele</c:v>
                </c:pt>
              </c:strCache>
            </c:strRef>
          </c:tx>
          <c:spPr>
            <a:solidFill>
              <a:srgbClr val="AC75D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C75D5"/>
              </a:solidFill>
              <a:ln>
                <a:noFill/>
              </a:ln>
              <a:effectLst/>
            </c:spPr>
          </c:dPt>
          <c:val>
            <c:numRef>
              <c:f>Sheet2!$B$2</c:f>
              <c:numCache>
                <c:formatCode>0.00%</c:formatCode>
                <c:ptCount val="1"/>
                <c:pt idx="0">
                  <c:v>1.9703706777125445E-2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Xhosa</c:v>
                </c:pt>
              </c:strCache>
            </c:strRef>
          </c:tx>
          <c:spPr>
            <a:solidFill>
              <a:srgbClr val="0ECC3B">
                <a:alpha val="90000"/>
              </a:srgbClr>
            </a:solidFill>
            <a:ln>
              <a:noFill/>
            </a:ln>
            <a:effectLst/>
          </c:spPr>
          <c:invertIfNegative val="0"/>
          <c:val>
            <c:numRef>
              <c:f>Sheet2!$C$2</c:f>
              <c:numCache>
                <c:formatCode>0.00%</c:formatCode>
                <c:ptCount val="1"/>
                <c:pt idx="0">
                  <c:v>0.21561013952566346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Zulu</c:v>
                </c:pt>
              </c:strCache>
            </c:strRef>
          </c:tx>
          <c:spPr>
            <a:solidFill>
              <a:srgbClr val="1533C7"/>
            </a:solidFill>
            <a:ln w="15875"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Sheet2!$D$2</c:f>
              <c:numCache>
                <c:formatCode>0.00%</c:formatCode>
                <c:ptCount val="1"/>
                <c:pt idx="0">
                  <c:v>0.30011041267602062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Sepedi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  <a:effectLst/>
          </c:spPr>
          <c:invertIfNegative val="0"/>
          <c:val>
            <c:numRef>
              <c:f>Sheet2!$E$2</c:f>
              <c:numCache>
                <c:formatCode>0.00%</c:formatCode>
                <c:ptCount val="1"/>
                <c:pt idx="0">
                  <c:v>0.12348009690498747</c:v>
                </c:pt>
              </c:numCache>
            </c:numRef>
          </c:val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Sesotho</c:v>
                </c:pt>
              </c:strCache>
            </c:strRef>
          </c:tx>
          <c:spPr>
            <a:solidFill>
              <a:srgbClr val="FFFA1D"/>
            </a:solidFill>
            <a:ln>
              <a:noFill/>
            </a:ln>
            <a:effectLst/>
          </c:spPr>
          <c:invertIfNegative val="0"/>
          <c:val>
            <c:numRef>
              <c:f>Sheet2!$F$2</c:f>
              <c:numCache>
                <c:formatCode>0.00%</c:formatCode>
                <c:ptCount val="1"/>
                <c:pt idx="0">
                  <c:v>0.10603420257383704</c:v>
                </c:pt>
              </c:numCache>
            </c:numRef>
          </c:val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Setswana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Sheet2!$G$2</c:f>
              <c:numCache>
                <c:formatCode>0.00%</c:formatCode>
                <c:ptCount val="1"/>
                <c:pt idx="0">
                  <c:v>0.11585263250097388</c:v>
                </c:pt>
              </c:numCache>
            </c:numRef>
          </c:val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Swati</c:v>
                </c:pt>
              </c:strCache>
            </c:strRef>
          </c:tx>
          <c:spPr>
            <a:solidFill>
              <a:srgbClr val="E91717"/>
            </a:solidFill>
            <a:ln>
              <a:noFill/>
            </a:ln>
            <a:effectLst/>
          </c:spPr>
          <c:invertIfNegative val="0"/>
          <c:val>
            <c:numRef>
              <c:f>Sheet2!$H$2</c:f>
              <c:numCache>
                <c:formatCode>0.00%</c:formatCode>
                <c:ptCount val="1"/>
                <c:pt idx="0">
                  <c:v>3.309959960998278E-2</c:v>
                </c:pt>
              </c:numCache>
            </c:numRef>
          </c:val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Venda</c:v>
                </c:pt>
              </c:strCache>
            </c:strRef>
          </c:tx>
          <c:spPr>
            <a:solidFill>
              <a:srgbClr val="42CBFC"/>
            </a:solidFill>
            <a:ln>
              <a:noFill/>
            </a:ln>
            <a:effectLst/>
          </c:spPr>
          <c:invertIfNegative val="0"/>
          <c:val>
            <c:numRef>
              <c:f>Sheet2!$I$2</c:f>
              <c:numCache>
                <c:formatCode>0.00%</c:formatCode>
                <c:ptCount val="1"/>
                <c:pt idx="0">
                  <c:v>3.1896354998651538E-2</c:v>
                </c:pt>
              </c:numCache>
            </c:numRef>
          </c:val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Tsonga</c:v>
                </c:pt>
              </c:strCache>
            </c:strRef>
          </c:tx>
          <c:spPr>
            <a:solidFill>
              <a:srgbClr val="F09A00"/>
            </a:solidFill>
            <a:ln>
              <a:noFill/>
            </a:ln>
            <a:effectLst/>
          </c:spPr>
          <c:invertIfNegative val="0"/>
          <c:val>
            <c:numRef>
              <c:f>Sheet2!$J$2</c:f>
              <c:numCache>
                <c:formatCode>0.00%</c:formatCode>
                <c:ptCount val="1"/>
                <c:pt idx="0">
                  <c:v>5.4212854432757758E-2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310320176"/>
        <c:axId val="1310313104"/>
      </c:barChart>
      <c:catAx>
        <c:axId val="1310320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10313104"/>
        <c:crosses val="autoZero"/>
        <c:auto val="0"/>
        <c:lblAlgn val="ctr"/>
        <c:lblOffset val="100"/>
        <c:noMultiLvlLbl val="0"/>
      </c:catAx>
      <c:valAx>
        <c:axId val="131031310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131032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76DDC-01AE-4F1D-9A19-2785E660F9C0}" type="datetimeFigureOut">
              <a:rPr lang="en-ZA" smtClean="0"/>
              <a:t>02/04/2018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F84D8-1FC7-4F45-A361-A26FFE43A8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393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888E7-1C13-46F5-A718-8C04F9764DEF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00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888E7-1C13-46F5-A718-8C04F9764DEF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583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6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0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BA47-04E4-4B96-A92A-3DEFA8257886}" type="datetimeFigureOut">
              <a:rPr lang="en-ZA" smtClean="0"/>
              <a:t>02/04/2018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57B-2E99-49FD-8F5C-AED3B8AD53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78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0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3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8D56-B0C7-4A8C-9FBE-668E8DA6BA20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02/04/2018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B865-C387-4FE9-A6D9-121563408A4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6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5.wdp"/><Relationship Id="rId18" Type="http://schemas.openxmlformats.org/officeDocument/2006/relationships/image" Target="../media/image9.png"/><Relationship Id="rId26" Type="http://schemas.openxmlformats.org/officeDocument/2006/relationships/image" Target="../media/image15.png"/><Relationship Id="rId39" Type="http://schemas.microsoft.com/office/2007/relationships/hdphoto" Target="../media/hdphoto11.wdp"/><Relationship Id="rId21" Type="http://schemas.microsoft.com/office/2007/relationships/hdphoto" Target="../media/hdphoto9.wdp"/><Relationship Id="rId34" Type="http://schemas.openxmlformats.org/officeDocument/2006/relationships/chart" Target="../charts/chart1.xml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microsoft.com/office/2007/relationships/hdphoto" Target="../media/hdphoto10.wdp"/><Relationship Id="rId40" Type="http://schemas.openxmlformats.org/officeDocument/2006/relationships/image" Target="../media/image26.png"/><Relationship Id="rId5" Type="http://schemas.microsoft.com/office/2007/relationships/hdphoto" Target="../media/hdphoto1.wdp"/><Relationship Id="rId15" Type="http://schemas.microsoft.com/office/2007/relationships/hdphoto" Target="../media/hdphoto6.wdp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4.png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31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chart" Target="../charts/chart2.xml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hdphoto" Target="../media/hdphoto5.wdp"/><Relationship Id="rId18" Type="http://schemas.openxmlformats.org/officeDocument/2006/relationships/image" Target="../media/image9.png"/><Relationship Id="rId26" Type="http://schemas.openxmlformats.org/officeDocument/2006/relationships/image" Target="../media/image15.png"/><Relationship Id="rId39" Type="http://schemas.microsoft.com/office/2007/relationships/hdphoto" Target="../media/hdphoto11.wdp"/><Relationship Id="rId21" Type="http://schemas.microsoft.com/office/2007/relationships/hdphoto" Target="../media/hdphoto9.wdp"/><Relationship Id="rId34" Type="http://schemas.openxmlformats.org/officeDocument/2006/relationships/chart" Target="../charts/chart3.xml"/><Relationship Id="rId42" Type="http://schemas.microsoft.com/office/2007/relationships/hdphoto" Target="../media/hdphoto12.wdp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8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microsoft.com/office/2007/relationships/hdphoto" Target="../media/hdphoto10.wdp"/><Relationship Id="rId40" Type="http://schemas.openxmlformats.org/officeDocument/2006/relationships/image" Target="../media/image26.png"/><Relationship Id="rId5" Type="http://schemas.microsoft.com/office/2007/relationships/hdphoto" Target="../media/hdphoto1.wdp"/><Relationship Id="rId15" Type="http://schemas.microsoft.com/office/2007/relationships/hdphoto" Target="../media/hdphoto6.wdp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4.png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31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chart" Target="../charts/chart4.xml"/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5199475" y="162194"/>
            <a:ext cx="6562947" cy="1131201"/>
          </a:xfrm>
          <a:prstGeom prst="wedgeRoundRectCallout">
            <a:avLst>
              <a:gd name="adj1" fmla="val -52367"/>
              <a:gd name="adj2" fmla="val 73727"/>
              <a:gd name="adj3" fmla="val 16667"/>
            </a:avLst>
          </a:prstGeom>
          <a:solidFill>
            <a:schemeClr val="tx1">
              <a:lumMod val="85000"/>
              <a:lumOff val="15000"/>
              <a:alpha val="33000"/>
            </a:schemeClr>
          </a:solidFill>
          <a:ln w="28575">
            <a:solidFill>
              <a:srgbClr val="080808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2800" dirty="0" smtClean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SOUTH AFRICAN </a:t>
            </a:r>
            <a:r>
              <a:rPr lang="en-ZA" sz="2800" dirty="0" smtClean="0">
                <a:ln w="0">
                  <a:noFill/>
                </a:ln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BANTU</a:t>
            </a:r>
            <a:r>
              <a:rPr lang="en-ZA" sz="2800" dirty="0" smtClean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LANGUAGE DISTRIBUTION</a:t>
            </a:r>
            <a:r>
              <a:rPr lang="en-ZA" sz="1000" dirty="0" smtClean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1000" dirty="0">
              <a:ln w="0"/>
              <a:solidFill>
                <a:schemeClr val="bg2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18900000" algn="bl" rotWithShape="0">
                  <a:srgbClr val="FFC000">
                    <a:alpha val="77000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05" y="667962"/>
            <a:ext cx="731061" cy="549735"/>
          </a:xfrm>
          <a:prstGeom prst="rect">
            <a:avLst/>
          </a:prstGeom>
          <a:effectLst>
            <a:outerShdw blurRad="50800" dist="1016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57" name="Group 156"/>
          <p:cNvGrpSpPr/>
          <p:nvPr/>
        </p:nvGrpSpPr>
        <p:grpSpPr>
          <a:xfrm>
            <a:off x="39629" y="53209"/>
            <a:ext cx="4334943" cy="4426552"/>
            <a:chOff x="-135393" y="-40866"/>
            <a:chExt cx="4334943" cy="4426552"/>
          </a:xfrm>
        </p:grpSpPr>
        <p:grpSp>
          <p:nvGrpSpPr>
            <p:cNvPr id="94" name="Group 93"/>
            <p:cNvGrpSpPr/>
            <p:nvPr/>
          </p:nvGrpSpPr>
          <p:grpSpPr>
            <a:xfrm>
              <a:off x="-135393" y="-40866"/>
              <a:ext cx="4334943" cy="4426552"/>
              <a:chOff x="0" y="19032"/>
              <a:chExt cx="6513900" cy="5985681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35" b="98765" l="2081" r="98023"/>
                        </a14:imgEffect>
                        <a14:imgEffect>
                          <a14:artisticWatercolorSponge/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7000" contrast="7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847" y="1419017"/>
                <a:ext cx="1099248" cy="1112495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0" y="19032"/>
                <a:ext cx="6513900" cy="5985681"/>
                <a:chOff x="0" y="19032"/>
                <a:chExt cx="6513900" cy="5985681"/>
              </a:xfrm>
            </p:grpSpPr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lum contrast="87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394" b="99468" l="797" r="99602"/>
                          </a14:imgEffect>
                          <a14:imgEffect>
                            <a14:artisticLightScreen gridSize="9"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-23000" contrast="8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91" y="4144342"/>
                  <a:ext cx="2085975" cy="15640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412" b="99059" l="526" r="100000"/>
                          </a14:imgEffect>
                          <a14:imgEffect>
                            <a14:artisticLightScreen gridSize="9"/>
                          </a14:imgEffect>
                          <a14:imgEffect>
                            <a14:sharpenSoften amount="100000"/>
                          </a14:imgEffect>
                          <a14:imgEffect>
                            <a14:colorTemperature colorTemp="6439"/>
                          </a14:imgEffect>
                          <a14:imgEffect>
                            <a14:brightnessContrast bright="-25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756">
                  <a:off x="4479038" y="2718811"/>
                  <a:ext cx="1578610" cy="1765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174" b="99253" l="2403" r="97951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contrast="-3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05385">
                  <a:off x="4009063" y="19032"/>
                  <a:ext cx="2311400" cy="1476375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12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lum contrast="85000"/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3909" b="100000" l="0" r="96940"/>
                          </a14:imgEffect>
                          <a14:imgEffect>
                            <a14:artisticLightScreen gridSize="8"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-23000" contrast="8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29" y="4135273"/>
                  <a:ext cx="2325369" cy="18694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1132" b="99383" l="3745" r="99494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21000" contrast="-27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169994"/>
                  <a:ext cx="3074035" cy="2727325"/>
                </a:xfrm>
                <a:prstGeom prst="rect">
                  <a:avLst/>
                </a:prstGeom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0" b="97001" l="1131" r="98163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saturation sat="85000"/>
                          </a14:imgEffect>
                          <a14:imgEffect>
                            <a14:brightnessContrast contrast="-27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6225" y="1131424"/>
                  <a:ext cx="2712720" cy="1853565"/>
                </a:xfrm>
                <a:prstGeom prst="rect">
                  <a:avLst/>
                </a:prstGeom>
              </p:spPr>
            </p:pic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4630" b="99383" l="1475" r="97640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contrast="-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848" y="2374711"/>
                  <a:ext cx="2113280" cy="18173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2410" b="100000" l="2675" r="99177"/>
                          </a14:imgEffect>
                          <a14:imgEffect>
                            <a14:artisticLightScreen gridSize="9"/>
                          </a14:imgEffect>
                          <a14:imgEffect>
                            <a14:sharpenSoften amount="100000"/>
                          </a14:imgEffect>
                          <a14:imgEffect>
                            <a14:saturation sat="66000"/>
                          </a14:imgEffect>
                          <a14:imgEffect>
                            <a14:brightnessContrast bright="-23000" contrast="8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3929" y="1105857"/>
                  <a:ext cx="1699971" cy="17417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8" name="Text Box 59"/>
            <p:cNvSpPr txBox="1"/>
            <p:nvPr/>
          </p:nvSpPr>
          <p:spPr>
            <a:xfrm>
              <a:off x="555180" y="119032"/>
              <a:ext cx="1714279" cy="29279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ZA" sz="1000" b="1" dirty="0">
                  <a:solidFill>
                    <a:srgbClr val="FFFFFF"/>
                  </a:solidFill>
                  <a:effectLst>
                    <a:outerShdw blurRad="63500" dist="50800" dir="13500000" sx="0" sy="0">
                      <a:srgbClr val="000000">
                        <a:alpha val="50000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More than 10% of the Bantu population in the province speak this language</a:t>
              </a:r>
              <a:endParaRPr lang="en-ZA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4" t="-22943" r="-12170" b="-21716"/>
          <a:stretch/>
        </p:blipFill>
        <p:spPr>
          <a:xfrm>
            <a:off x="3298182" y="290235"/>
            <a:ext cx="280097" cy="322797"/>
          </a:xfrm>
          <a:prstGeom prst="ellipse">
            <a:avLst/>
          </a:prstGeom>
          <a:solidFill>
            <a:schemeClr val="bg1">
              <a:alpha val="68000"/>
            </a:schemeClr>
          </a:solidFill>
          <a:ln w="19050">
            <a:solidFill>
              <a:srgbClr val="FF8700"/>
            </a:solidFill>
          </a:ln>
          <a:effectLst/>
        </p:spPr>
      </p:pic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08326"/>
              </p:ext>
            </p:extLst>
          </p:nvPr>
        </p:nvGraphicFramePr>
        <p:xfrm>
          <a:off x="10568935" y="1988339"/>
          <a:ext cx="1767911" cy="48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96"/>
                <a:gridCol w="958115"/>
              </a:tblGrid>
              <a:tr h="391080">
                <a:tc>
                  <a:txBody>
                    <a:bodyPr/>
                    <a:lstStyle/>
                    <a:p>
                      <a:pPr algn="l"/>
                      <a:r>
                        <a:rPr lang="en-ZA" sz="1000" b="1" dirty="0" smtClean="0">
                          <a:solidFill>
                            <a:srgbClr val="92D050"/>
                          </a:solidFill>
                        </a:rPr>
                        <a:t>DOMINANT</a:t>
                      </a:r>
                      <a:r>
                        <a:rPr lang="en-ZA" sz="1000" b="1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ZA" sz="1000" b="1" dirty="0" smtClean="0">
                          <a:solidFill>
                            <a:srgbClr val="92D050"/>
                          </a:solidFill>
                        </a:rPr>
                        <a:t>LANGUAGE</a:t>
                      </a:r>
                      <a:endParaRPr lang="en-ZA" sz="10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b="1" dirty="0" smtClean="0">
                          <a:solidFill>
                            <a:srgbClr val="92D050"/>
                          </a:solidFill>
                        </a:rPr>
                        <a:t>DOMINANT BRANCH</a:t>
                      </a:r>
                      <a:r>
                        <a:rPr lang="en-ZA" sz="1000" b="1" baseline="0" dirty="0" smtClean="0">
                          <a:solidFill>
                            <a:srgbClr val="92D050"/>
                          </a:solidFill>
                        </a:rPr>
                        <a:t> OF LANGUAGE</a:t>
                      </a:r>
                      <a:endParaRPr lang="en-ZA" sz="10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24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1544616" y="2589083"/>
            <a:ext cx="460695" cy="3954731"/>
            <a:chOff x="11525566" y="2594666"/>
            <a:chExt cx="460695" cy="3954731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525566" y="2594666"/>
              <a:ext cx="460695" cy="3399482"/>
              <a:chOff x="11609574" y="2640974"/>
              <a:chExt cx="460695" cy="3399482"/>
            </a:xfrm>
          </p:grpSpPr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3039810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3430240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4219656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5333566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22594" y="2640974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5" y="3800938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5" y="4560450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5" y="4957368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4" name="Picture 193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4" y="5735656"/>
                <a:ext cx="447675" cy="304800"/>
              </a:xfrm>
              <a:prstGeom prst="rect">
                <a:avLst/>
              </a:prstGeom>
            </p:spPr>
          </p:pic>
        </p:grp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4">
              <a:grayscl/>
            </a:blip>
            <a:stretch>
              <a:fillRect/>
            </a:stretch>
          </p:blipFill>
          <p:spPr>
            <a:xfrm>
              <a:off x="11538585" y="6244597"/>
              <a:ext cx="447675" cy="304800"/>
            </a:xfrm>
            <a:prstGeom prst="rect">
              <a:avLst/>
            </a:prstGeom>
          </p:spPr>
        </p:pic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98" y="225893"/>
            <a:ext cx="324000" cy="324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42CBFC"/>
            </a:solidFill>
          </a:ln>
          <a:effectLst/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36" t="-11036" r="-16799" b="-23497"/>
          <a:stretch/>
        </p:blipFill>
        <p:spPr>
          <a:xfrm>
            <a:off x="2923385" y="504397"/>
            <a:ext cx="327131" cy="32713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36" t="-11036" r="-16799" b="-23497"/>
          <a:stretch/>
        </p:blipFill>
        <p:spPr>
          <a:xfrm>
            <a:off x="2954640" y="1033561"/>
            <a:ext cx="327131" cy="32713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</p:pic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36" t="-11036" r="-16799" b="-23497"/>
          <a:stretch/>
        </p:blipFill>
        <p:spPr>
          <a:xfrm>
            <a:off x="3299602" y="1567693"/>
            <a:ext cx="302150" cy="3021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13459" r="-26062" b="-21374"/>
          <a:stretch/>
        </p:blipFill>
        <p:spPr>
          <a:xfrm>
            <a:off x="1337854" y="2325678"/>
            <a:ext cx="295075" cy="2950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  <a:effectLst/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13459" r="-26062" b="-21374"/>
          <a:stretch/>
        </p:blipFill>
        <p:spPr>
          <a:xfrm>
            <a:off x="2144777" y="1296981"/>
            <a:ext cx="295645" cy="29564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  <a:effectLst/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13459" r="-26062" b="-21374"/>
          <a:stretch/>
        </p:blipFill>
        <p:spPr>
          <a:xfrm>
            <a:off x="2861142" y="1597243"/>
            <a:ext cx="285006" cy="285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  <a:effectLst/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6" t="-4131" r="-21108" b="-14781"/>
          <a:stretch/>
        </p:blipFill>
        <p:spPr>
          <a:xfrm>
            <a:off x="2393858" y="2152235"/>
            <a:ext cx="299520" cy="2995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A1D"/>
            </a:solidFill>
          </a:ln>
          <a:effectLst/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6" t="-4131" r="-21108" b="-14781"/>
          <a:stretch/>
        </p:blipFill>
        <p:spPr>
          <a:xfrm>
            <a:off x="2637906" y="1323674"/>
            <a:ext cx="299520" cy="2995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A1D"/>
            </a:solidFill>
          </a:ln>
          <a:effectLst/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2" t="-21296" r="-11985" b="-23148"/>
          <a:stretch/>
        </p:blipFill>
        <p:spPr>
          <a:xfrm>
            <a:off x="3304659" y="2515246"/>
            <a:ext cx="310414" cy="310414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25DE"/>
            </a:solidFill>
          </a:ln>
          <a:effectLst/>
        </p:spPr>
      </p:pic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2" t="-21296" r="-11985" b="-23148"/>
          <a:stretch/>
        </p:blipFill>
        <p:spPr>
          <a:xfrm>
            <a:off x="3002042" y="1342605"/>
            <a:ext cx="310414" cy="310414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25DE"/>
            </a:solidFill>
          </a:ln>
          <a:effectLst/>
        </p:spPr>
      </p:pic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2" t="-21296" r="-11985" b="-23148"/>
          <a:stretch/>
        </p:blipFill>
        <p:spPr>
          <a:xfrm>
            <a:off x="3653054" y="1629957"/>
            <a:ext cx="303601" cy="303601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25DE"/>
            </a:solidFill>
          </a:ln>
          <a:effectLst/>
        </p:spPr>
      </p:pic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3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7" t="-16667" r="-16667" b="-16667"/>
          <a:stretch/>
        </p:blipFill>
        <p:spPr>
          <a:xfrm rot="5400000">
            <a:off x="3504658" y="1272367"/>
            <a:ext cx="301934" cy="301934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E91717"/>
            </a:solidFill>
          </a:ln>
          <a:effectLst/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3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0" r="-1181" b="-11111"/>
          <a:stretch/>
        </p:blipFill>
        <p:spPr>
          <a:xfrm>
            <a:off x="721787" y="3948097"/>
            <a:ext cx="303772" cy="303772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00DC34"/>
            </a:solidFill>
          </a:ln>
          <a:effectLst/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3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0" r="-1181" b="-11111"/>
          <a:stretch/>
        </p:blipFill>
        <p:spPr>
          <a:xfrm>
            <a:off x="2172389" y="3549413"/>
            <a:ext cx="303772" cy="303772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00DC34"/>
            </a:solidFill>
          </a:ln>
          <a:effectLst/>
        </p:spPr>
      </p:pic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3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0" r="-1181" b="-11111"/>
          <a:stretch/>
        </p:blipFill>
        <p:spPr>
          <a:xfrm>
            <a:off x="934671" y="2601594"/>
            <a:ext cx="303772" cy="303772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00DC34"/>
            </a:solidFill>
          </a:ln>
          <a:effectLst/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3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2" t="-2" r="-12392" b="-22225"/>
          <a:stretch/>
        </p:blipFill>
        <p:spPr>
          <a:xfrm>
            <a:off x="4061179" y="1006819"/>
            <a:ext cx="315506" cy="315506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7030A0"/>
            </a:solidFill>
          </a:ln>
          <a:effectLst/>
        </p:spPr>
      </p:pic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4" t="-22943" r="-12170" b="-21716"/>
          <a:stretch/>
        </p:blipFill>
        <p:spPr>
          <a:xfrm>
            <a:off x="3837154" y="1270393"/>
            <a:ext cx="275727" cy="308631"/>
          </a:xfrm>
          <a:prstGeom prst="ellipse">
            <a:avLst/>
          </a:prstGeom>
          <a:solidFill>
            <a:schemeClr val="bg1"/>
          </a:solidFill>
          <a:ln w="15875">
            <a:solidFill>
              <a:srgbClr val="FF8700"/>
            </a:solidFill>
          </a:ln>
        </p:spPr>
      </p:pic>
      <p:grpSp>
        <p:nvGrpSpPr>
          <p:cNvPr id="53" name="Group 52"/>
          <p:cNvGrpSpPr/>
          <p:nvPr/>
        </p:nvGrpSpPr>
        <p:grpSpPr>
          <a:xfrm>
            <a:off x="10721879" y="2614226"/>
            <a:ext cx="360237" cy="3957770"/>
            <a:chOff x="10702829" y="2619809"/>
            <a:chExt cx="360237" cy="3957770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3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30" r="-1181" b="-11111"/>
            <a:stretch/>
          </p:blipFill>
          <p:spPr>
            <a:xfrm>
              <a:off x="10724876" y="2619809"/>
              <a:ext cx="310988" cy="310988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ECC3B"/>
              </a:solidFill>
            </a:ln>
            <a:effectLst/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 rotWithShape="1">
            <a:blip r:embed="rId3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30" r="-1181" b="-11111"/>
            <a:stretch/>
          </p:blipFill>
          <p:spPr>
            <a:xfrm>
              <a:off x="10718065" y="5640971"/>
              <a:ext cx="310988" cy="310988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B050"/>
              </a:solidFill>
            </a:ln>
            <a:effectLst/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142" t="-21296" r="-11985" b="-23148"/>
            <a:stretch/>
          </p:blipFill>
          <p:spPr>
            <a:xfrm>
              <a:off x="10702829" y="6267165"/>
              <a:ext cx="310414" cy="31041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0025DE"/>
              </a:solidFill>
            </a:ln>
            <a:effectLst/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142" t="-21296" r="-11985" b="-23148"/>
            <a:stretch/>
          </p:blipFill>
          <p:spPr>
            <a:xfrm>
              <a:off x="10725750" y="4885394"/>
              <a:ext cx="310414" cy="31041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0025DE"/>
              </a:solidFill>
            </a:ln>
            <a:effectLst/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142" t="-21296" r="-11985" b="-23148"/>
            <a:stretch/>
          </p:blipFill>
          <p:spPr>
            <a:xfrm>
              <a:off x="10730926" y="4511335"/>
              <a:ext cx="310414" cy="31041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0025DE"/>
              </a:solidFill>
            </a:ln>
            <a:effectLst/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626" t="-4131" r="-21108" b="-14781"/>
            <a:stretch/>
          </p:blipFill>
          <p:spPr>
            <a:xfrm>
              <a:off x="10726339" y="5271197"/>
              <a:ext cx="308815" cy="3088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FA1D"/>
              </a:solidFill>
            </a:ln>
            <a:effectLst/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771" t="-13459" r="-26062" b="-21374"/>
            <a:stretch/>
          </p:blipFill>
          <p:spPr>
            <a:xfrm>
              <a:off x="10735087" y="3376237"/>
              <a:ext cx="321940" cy="3219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80808"/>
              </a:solidFill>
            </a:ln>
            <a:effectLst/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771" t="-13459" r="-26062" b="-21374"/>
            <a:stretch/>
          </p:blipFill>
          <p:spPr>
            <a:xfrm>
              <a:off x="10719400" y="2990482"/>
              <a:ext cx="321940" cy="3219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80808"/>
              </a:solidFill>
            </a:ln>
            <a:effectLst/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 rotWithShape="1">
            <a:blip r:embed="rId3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667" t="-16667" r="-16667" b="-16667"/>
            <a:stretch/>
          </p:blipFill>
          <p:spPr>
            <a:xfrm rot="5400000">
              <a:off x="10713086" y="3747531"/>
              <a:ext cx="349980" cy="3499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E91717"/>
              </a:solidFill>
            </a:ln>
            <a:effectLst/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736" t="-11036" r="-16799" b="-23497"/>
            <a:stretch/>
          </p:blipFill>
          <p:spPr>
            <a:xfrm>
              <a:off x="10722902" y="4121372"/>
              <a:ext cx="327131" cy="32713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</p:pic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5" y="297347"/>
            <a:ext cx="324000" cy="324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42CBFC"/>
            </a:solidFill>
          </a:ln>
          <a:effectLst/>
        </p:spPr>
      </p:pic>
      <p:grpSp>
        <p:nvGrpSpPr>
          <p:cNvPr id="55" name="Group 54"/>
          <p:cNvGrpSpPr/>
          <p:nvPr/>
        </p:nvGrpSpPr>
        <p:grpSpPr>
          <a:xfrm>
            <a:off x="4179132" y="1874708"/>
            <a:ext cx="6658276" cy="5342967"/>
            <a:chOff x="4160082" y="1735913"/>
            <a:chExt cx="6658276" cy="5342967"/>
          </a:xfrm>
        </p:grpSpPr>
        <p:grpSp>
          <p:nvGrpSpPr>
            <p:cNvPr id="205" name="Group 204"/>
            <p:cNvGrpSpPr/>
            <p:nvPr/>
          </p:nvGrpSpPr>
          <p:grpSpPr>
            <a:xfrm>
              <a:off x="4160082" y="1735913"/>
              <a:ext cx="6658276" cy="5342967"/>
              <a:chOff x="4159490" y="1897205"/>
              <a:chExt cx="6658276" cy="5342967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4159490" y="1897205"/>
                <a:ext cx="6658276" cy="5342967"/>
                <a:chOff x="4159490" y="1897205"/>
                <a:chExt cx="6658276" cy="5342967"/>
              </a:xfrm>
            </p:grpSpPr>
            <p:graphicFrame>
              <p:nvGraphicFramePr>
                <p:cNvPr id="197" name="Chart 196"/>
                <p:cNvGraphicFramePr/>
                <p:nvPr>
                  <p:extLst>
                    <p:ext uri="{D42A27DB-BD31-4B8C-83A1-F6EECF244321}">
                      <p14:modId xmlns:p14="http://schemas.microsoft.com/office/powerpoint/2010/main" val="2190212198"/>
                    </p:ext>
                  </p:extLst>
                </p:nvPr>
              </p:nvGraphicFramePr>
              <p:xfrm>
                <a:off x="4159490" y="1897205"/>
                <a:ext cx="6604815" cy="424197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4"/>
                </a:graphicData>
              </a:graphic>
            </p:graphicFrame>
            <p:graphicFrame>
              <p:nvGraphicFramePr>
                <p:cNvPr id="200" name="Chart 19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9956897"/>
                    </p:ext>
                  </p:extLst>
                </p:nvPr>
              </p:nvGraphicFramePr>
              <p:xfrm>
                <a:off x="4656302" y="5948814"/>
                <a:ext cx="6161464" cy="12913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5"/>
                </a:graphicData>
              </a:graphic>
            </p:graphicFrame>
          </p:grpSp>
          <p:sp>
            <p:nvSpPr>
              <p:cNvPr id="204" name="TextBox 203"/>
              <p:cNvSpPr txBox="1"/>
              <p:nvPr/>
            </p:nvSpPr>
            <p:spPr>
              <a:xfrm>
                <a:off x="4214342" y="629554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b="1" dirty="0" smtClean="0">
                    <a:solidFill>
                      <a:schemeClr val="bg1"/>
                    </a:solidFill>
                    <a:latin typeface="Copperplate Gothic Light" panose="020E0507020206020404" pitchFamily="34" charset="0"/>
                  </a:rPr>
                  <a:t>SA</a:t>
                </a:r>
                <a:endParaRPr lang="en-ZA" sz="1400" b="1" dirty="0">
                  <a:solidFill>
                    <a:schemeClr val="bg1"/>
                  </a:solidFill>
                  <a:latin typeface="Copperplate Gothic Light" panose="020E0507020206020404" pitchFamily="34" charset="0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656894" y="6077646"/>
              <a:ext cx="0" cy="50244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3039009" y="4846728"/>
            <a:ext cx="1213733" cy="491230"/>
            <a:chOff x="1798921" y="6225525"/>
            <a:chExt cx="1213733" cy="491230"/>
          </a:xfrm>
        </p:grpSpPr>
        <p:sp>
          <p:nvSpPr>
            <p:cNvPr id="229" name="Rectangle 228"/>
            <p:cNvSpPr/>
            <p:nvPr/>
          </p:nvSpPr>
          <p:spPr>
            <a:xfrm>
              <a:off x="1798921" y="6225525"/>
              <a:ext cx="1213733" cy="457845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842565" y="6264716"/>
              <a:ext cx="1142349" cy="452039"/>
              <a:chOff x="2411027" y="5666978"/>
              <a:chExt cx="1142349" cy="452039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2411027" y="5709442"/>
                <a:ext cx="1142349" cy="409575"/>
                <a:chOff x="1" y="69127"/>
                <a:chExt cx="1142414" cy="409575"/>
              </a:xfrm>
            </p:grpSpPr>
            <p:sp>
              <p:nvSpPr>
                <p:cNvPr id="233" name="Oval 232"/>
                <p:cNvSpPr>
                  <a:spLocks noChangeAspect="1"/>
                </p:cNvSpPr>
                <p:nvPr/>
              </p:nvSpPr>
              <p:spPr>
                <a:xfrm>
                  <a:off x="1" y="126124"/>
                  <a:ext cx="151200" cy="151200"/>
                </a:xfrm>
                <a:prstGeom prst="ellipse">
                  <a:avLst/>
                </a:prstGeom>
                <a:solidFill>
                  <a:srgbClr val="FF8700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34" name="Text Box 47"/>
                <p:cNvSpPr txBox="1"/>
                <p:nvPr/>
              </p:nvSpPr>
              <p:spPr>
                <a:xfrm>
                  <a:off x="119805" y="69127"/>
                  <a:ext cx="1022610" cy="4095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TSONGA</a:t>
                  </a:r>
                </a:p>
              </p:txBody>
            </p:sp>
          </p:grpSp>
          <p:pic>
            <p:nvPicPr>
              <p:cNvPr id="232" name="Picture 231"/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724" t="-22943" r="-12170" b="-21716"/>
              <a:stretch/>
            </p:blipFill>
            <p:spPr>
              <a:xfrm>
                <a:off x="3199815" y="5666978"/>
                <a:ext cx="312794" cy="35012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FF8700"/>
                </a:solidFill>
              </a:ln>
            </p:spPr>
          </p:pic>
        </p:grpSp>
      </p:grpSp>
      <p:grpSp>
        <p:nvGrpSpPr>
          <p:cNvPr id="235" name="Group 234"/>
          <p:cNvGrpSpPr/>
          <p:nvPr/>
        </p:nvGrpSpPr>
        <p:grpSpPr>
          <a:xfrm>
            <a:off x="104857" y="4586653"/>
            <a:ext cx="1810281" cy="1441298"/>
            <a:chOff x="185539" y="4586653"/>
            <a:chExt cx="1810281" cy="1441298"/>
          </a:xfrm>
        </p:grpSpPr>
        <p:grpSp>
          <p:nvGrpSpPr>
            <p:cNvPr id="236" name="Group 235"/>
            <p:cNvGrpSpPr/>
            <p:nvPr/>
          </p:nvGrpSpPr>
          <p:grpSpPr>
            <a:xfrm>
              <a:off x="185539" y="4586653"/>
              <a:ext cx="1548066" cy="1441298"/>
              <a:chOff x="2995620" y="56155"/>
              <a:chExt cx="1548066" cy="1441298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36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7">
                        <a14:imgEffect>
                          <a14:artisticMarker trans="100000"/>
                        </a14:imgEffect>
                        <a14:imgEffect>
                          <a14:saturation sat="47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95620" y="333540"/>
                <a:ext cx="1475448" cy="1163913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sp>
            <p:nvSpPr>
              <p:cNvPr id="253" name="Text Box 59"/>
              <p:cNvSpPr txBox="1"/>
              <p:nvPr/>
            </p:nvSpPr>
            <p:spPr>
              <a:xfrm>
                <a:off x="3231074" y="56155"/>
                <a:ext cx="1312612" cy="2008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>
                  <a:lnSpc>
                    <a:spcPct val="107000"/>
                  </a:lnSpc>
                  <a:spcAft>
                    <a:spcPts val="800"/>
                  </a:spcAft>
                  <a:defRPr sz="1050" b="1">
                    <a:solidFill>
                      <a:srgbClr val="FFFFFF"/>
                    </a:solidFill>
                    <a:effectLst>
                      <a:outerShdw blurRad="63500" dist="50800" dir="13500000" sx="0" sy="0">
                        <a:srgbClr val="000000">
                          <a:alpha val="5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sz="1200" i="1" dirty="0" smtClean="0">
                    <a:ln w="0"/>
                    <a:solidFill>
                      <a:srgbClr val="92D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gency FB" panose="020B0503020202020204" pitchFamily="34" charset="0"/>
                  </a:rPr>
                  <a:t>SOTHO  BRANCH</a:t>
                </a:r>
                <a:endParaRPr lang="en-ZA" sz="1200" i="1" dirty="0">
                  <a:ln w="0"/>
                  <a:solidFill>
                    <a:srgbClr val="92D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281650" y="5667052"/>
              <a:ext cx="1252192" cy="327131"/>
              <a:chOff x="2557966" y="5285698"/>
              <a:chExt cx="1252192" cy="327131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557966" y="5297581"/>
                <a:ext cx="1203741" cy="293453"/>
                <a:chOff x="145312" y="14483"/>
                <a:chExt cx="1204015" cy="293453"/>
              </a:xfrm>
            </p:grpSpPr>
            <p:sp>
              <p:nvSpPr>
                <p:cNvPr id="250" name="Oval 249"/>
                <p:cNvSpPr>
                  <a:spLocks noChangeAspect="1"/>
                </p:cNvSpPr>
                <p:nvPr/>
              </p:nvSpPr>
              <p:spPr>
                <a:xfrm>
                  <a:off x="145312" y="72846"/>
                  <a:ext cx="151200" cy="151200"/>
                </a:xfrm>
                <a:prstGeom prst="ellipse">
                  <a:avLst/>
                </a:prstGeom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51" name="Text Box 40"/>
                <p:cNvSpPr txBox="1"/>
                <p:nvPr/>
              </p:nvSpPr>
              <p:spPr>
                <a:xfrm>
                  <a:off x="395736" y="14483"/>
                  <a:ext cx="953591" cy="2934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SEPEDI</a:t>
                  </a:r>
                </a:p>
              </p:txBody>
            </p:sp>
          </p:grpSp>
          <p:pic>
            <p:nvPicPr>
              <p:cNvPr id="249" name="Picture 248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7736" t="-11036" r="-16799" b="-23497"/>
              <a:stretch/>
            </p:blipFill>
            <p:spPr>
              <a:xfrm>
                <a:off x="3483027" y="5285698"/>
                <a:ext cx="327131" cy="32713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  <a:effectLst/>
            </p:spPr>
          </p:pic>
        </p:grpSp>
        <p:grpSp>
          <p:nvGrpSpPr>
            <p:cNvPr id="238" name="Group 237"/>
            <p:cNvGrpSpPr/>
            <p:nvPr/>
          </p:nvGrpSpPr>
          <p:grpSpPr>
            <a:xfrm>
              <a:off x="281650" y="4907030"/>
              <a:ext cx="1714170" cy="440213"/>
              <a:chOff x="107846" y="4766766"/>
              <a:chExt cx="1714170" cy="44021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107846" y="4797404"/>
                <a:ext cx="1714170" cy="409575"/>
                <a:chOff x="0" y="97803"/>
                <a:chExt cx="1714581" cy="409575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>
                  <a:off x="0" y="173421"/>
                  <a:ext cx="158115" cy="158115"/>
                </a:xfrm>
                <a:prstGeom prst="ellipse">
                  <a:avLst/>
                </a:prstGeom>
                <a:solidFill>
                  <a:srgbClr val="FFFA1D"/>
                </a:solidFill>
                <a:ln w="6350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47" name="Text Box 42"/>
                <p:cNvSpPr txBox="1"/>
                <p:nvPr/>
              </p:nvSpPr>
              <p:spPr>
                <a:xfrm>
                  <a:off x="192359" y="97803"/>
                  <a:ext cx="1522222" cy="4095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SESOTHO</a:t>
                  </a:r>
                </a:p>
              </p:txBody>
            </p:sp>
          </p:grpSp>
          <p:pic>
            <p:nvPicPr>
              <p:cNvPr id="245" name="Picture 244"/>
              <p:cNvPicPr>
                <a:picLocks noChangeAspect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1626" t="-4131" r="-21108" b="-14781"/>
              <a:stretch/>
            </p:blipFill>
            <p:spPr>
              <a:xfrm>
                <a:off x="1066265" y="4766766"/>
                <a:ext cx="308815" cy="30881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FA1D"/>
                </a:solidFill>
              </a:ln>
              <a:effectLst/>
            </p:spPr>
          </p:pic>
        </p:grpSp>
        <p:grpSp>
          <p:nvGrpSpPr>
            <p:cNvPr id="239" name="Group 238"/>
            <p:cNvGrpSpPr/>
            <p:nvPr/>
          </p:nvGrpSpPr>
          <p:grpSpPr>
            <a:xfrm>
              <a:off x="273746" y="5281183"/>
              <a:ext cx="1275845" cy="321940"/>
              <a:chOff x="259637" y="4353522"/>
              <a:chExt cx="1275845" cy="321940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59637" y="4376227"/>
                <a:ext cx="1211645" cy="284510"/>
                <a:chOff x="150625" y="537"/>
                <a:chExt cx="1211731" cy="284510"/>
              </a:xfrm>
            </p:grpSpPr>
            <p:sp>
              <p:nvSpPr>
                <p:cNvPr id="242" name="Oval 241"/>
                <p:cNvSpPr>
                  <a:spLocks noChangeAspect="1"/>
                </p:cNvSpPr>
                <p:nvPr/>
              </p:nvSpPr>
              <p:spPr>
                <a:xfrm>
                  <a:off x="150625" y="51306"/>
                  <a:ext cx="158115" cy="158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43" name="Text Box 41"/>
                <p:cNvSpPr txBox="1"/>
                <p:nvPr/>
              </p:nvSpPr>
              <p:spPr>
                <a:xfrm>
                  <a:off x="291230" y="537"/>
                  <a:ext cx="1071126" cy="2845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SETSWANA</a:t>
                  </a:r>
                </a:p>
              </p:txBody>
            </p:sp>
          </p:grpSp>
          <p:pic>
            <p:nvPicPr>
              <p:cNvPr id="241" name="Picture 240"/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71" t="-13459" r="-26062" b="-21374"/>
              <a:stretch/>
            </p:blipFill>
            <p:spPr>
              <a:xfrm>
                <a:off x="1213542" y="4353522"/>
                <a:ext cx="321940" cy="3219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80808"/>
                </a:solidFill>
              </a:ln>
              <a:effectLst/>
            </p:spPr>
          </p:pic>
        </p:grpSp>
      </p:grpSp>
      <p:grpSp>
        <p:nvGrpSpPr>
          <p:cNvPr id="254" name="Group 253"/>
          <p:cNvGrpSpPr/>
          <p:nvPr/>
        </p:nvGrpSpPr>
        <p:grpSpPr>
          <a:xfrm>
            <a:off x="3021754" y="5337958"/>
            <a:ext cx="1327139" cy="663958"/>
            <a:chOff x="181961" y="5999551"/>
            <a:chExt cx="1327139" cy="663958"/>
          </a:xfrm>
        </p:grpSpPr>
        <p:grpSp>
          <p:nvGrpSpPr>
            <p:cNvPr id="255" name="Group 254"/>
            <p:cNvGrpSpPr/>
            <p:nvPr/>
          </p:nvGrpSpPr>
          <p:grpSpPr>
            <a:xfrm>
              <a:off x="181961" y="5999551"/>
              <a:ext cx="1236344" cy="663958"/>
              <a:chOff x="5552794" y="1728153"/>
              <a:chExt cx="1236344" cy="663958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5552794" y="1947311"/>
                <a:ext cx="1228953" cy="444800"/>
              </a:xfrm>
              <a:prstGeom prst="rect">
                <a:avLst/>
              </a:prstGeom>
              <a:pattFill prst="zigZ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2" name="Text Box 59"/>
              <p:cNvSpPr txBox="1"/>
              <p:nvPr/>
            </p:nvSpPr>
            <p:spPr>
              <a:xfrm>
                <a:off x="5749392" y="1728153"/>
                <a:ext cx="1039746" cy="25309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>
                  <a:lnSpc>
                    <a:spcPct val="107000"/>
                  </a:lnSpc>
                  <a:spcAft>
                    <a:spcPts val="800"/>
                  </a:spcAft>
                  <a:defRPr sz="1050" b="1" i="1">
                    <a:ln w="0"/>
                    <a:solidFill>
                      <a:srgbClr val="92D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dirty="0" smtClean="0"/>
                  <a:t>VENDA BRANCH</a:t>
                </a:r>
                <a:endParaRPr lang="en-ZA" dirty="0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263204" y="6288016"/>
              <a:ext cx="1245896" cy="345743"/>
              <a:chOff x="127485" y="3214641"/>
              <a:chExt cx="1245896" cy="345743"/>
            </a:xfrm>
            <a:effectLst/>
          </p:grpSpPr>
          <p:grpSp>
            <p:nvGrpSpPr>
              <p:cNvPr id="257" name="Group 256"/>
              <p:cNvGrpSpPr/>
              <p:nvPr/>
            </p:nvGrpSpPr>
            <p:grpSpPr>
              <a:xfrm>
                <a:off x="127485" y="3244102"/>
                <a:ext cx="1245896" cy="316282"/>
                <a:chOff x="-5406" y="66996"/>
                <a:chExt cx="1245961" cy="316282"/>
              </a:xfrm>
            </p:grpSpPr>
            <p:sp>
              <p:nvSpPr>
                <p:cNvPr id="259" name="Oval 258"/>
                <p:cNvSpPr>
                  <a:spLocks noChangeAspect="1"/>
                </p:cNvSpPr>
                <p:nvPr/>
              </p:nvSpPr>
              <p:spPr>
                <a:xfrm>
                  <a:off x="-5406" y="113424"/>
                  <a:ext cx="151200" cy="151200"/>
                </a:xfrm>
                <a:prstGeom prst="ellipse">
                  <a:avLst/>
                </a:prstGeom>
                <a:solidFill>
                  <a:srgbClr val="42CBFC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60" name="Text Box 48"/>
                <p:cNvSpPr txBox="1"/>
                <p:nvPr/>
              </p:nvSpPr>
              <p:spPr>
                <a:xfrm>
                  <a:off x="101951" y="66996"/>
                  <a:ext cx="1138604" cy="31628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 smtClean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VENDA </a:t>
                  </a:r>
                  <a:endParaRPr lang="en-ZA" sz="110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58" name="Picture 257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01" y="3214641"/>
                <a:ext cx="324000" cy="3240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rgbClr val="42CBFC"/>
                </a:solidFill>
              </a:ln>
              <a:effectLst/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718773" y="4849711"/>
            <a:ext cx="1298965" cy="1590800"/>
            <a:chOff x="1799455" y="4849711"/>
            <a:chExt cx="1298965" cy="1590800"/>
          </a:xfrm>
        </p:grpSpPr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sharpenSoften amount="200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9455" y="4849711"/>
              <a:ext cx="1185459" cy="1524896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grpSp>
          <p:nvGrpSpPr>
            <p:cNvPr id="265" name="Group 264"/>
            <p:cNvGrpSpPr/>
            <p:nvPr/>
          </p:nvGrpSpPr>
          <p:grpSpPr>
            <a:xfrm>
              <a:off x="1821187" y="4890874"/>
              <a:ext cx="1277233" cy="1549637"/>
              <a:chOff x="1821187" y="4890874"/>
              <a:chExt cx="1277233" cy="1549637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1826962" y="5262684"/>
                <a:ext cx="1119946" cy="424735"/>
                <a:chOff x="149256" y="5178636"/>
                <a:chExt cx="927686" cy="424735"/>
              </a:xfrm>
            </p:grpSpPr>
            <p:grpSp>
              <p:nvGrpSpPr>
                <p:cNvPr id="282" name="Group 281"/>
                <p:cNvGrpSpPr/>
                <p:nvPr/>
              </p:nvGrpSpPr>
              <p:grpSpPr>
                <a:xfrm>
                  <a:off x="149256" y="5193796"/>
                  <a:ext cx="927686" cy="409575"/>
                  <a:chOff x="25435" y="109283"/>
                  <a:chExt cx="927833" cy="409575"/>
                </a:xfrm>
              </p:grpSpPr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>
                    <a:off x="25435" y="182521"/>
                    <a:ext cx="125264" cy="151200"/>
                  </a:xfrm>
                  <a:prstGeom prst="ellipse">
                    <a:avLst/>
                  </a:prstGeom>
                  <a:solidFill>
                    <a:srgbClr val="0025DE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/>
                  </a:p>
                </p:txBody>
              </p:sp>
              <p:sp>
                <p:nvSpPr>
                  <p:cNvPr id="285" name="Text Box 43"/>
                  <p:cNvSpPr txBox="1"/>
                  <p:nvPr/>
                </p:nvSpPr>
                <p:spPr>
                  <a:xfrm>
                    <a:off x="194756" y="109283"/>
                    <a:ext cx="758512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ZULU</a:t>
                    </a:r>
                  </a:p>
                </p:txBody>
              </p:sp>
            </p:grpSp>
            <p:pic>
              <p:nvPicPr>
                <p:cNvPr id="283" name="Picture 282"/>
                <p:cNvPicPr>
                  <a:picLocks noChangeAspect="1"/>
                </p:cNvPicPr>
                <p:nvPr/>
              </p:nvPicPr>
              <p:blipFill rotWithShape="1"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7142" t="-21296" r="-11985" b="-23148"/>
                <a:stretch/>
              </p:blipFill>
              <p:spPr>
                <a:xfrm>
                  <a:off x="767400" y="5178636"/>
                  <a:ext cx="268379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9050">
                  <a:solidFill>
                    <a:srgbClr val="0025DE"/>
                  </a:solidFill>
                </a:ln>
                <a:effectLst/>
              </p:spPr>
            </p:pic>
          </p:grpSp>
          <p:grpSp>
            <p:nvGrpSpPr>
              <p:cNvPr id="267" name="Group 266"/>
              <p:cNvGrpSpPr/>
              <p:nvPr/>
            </p:nvGrpSpPr>
            <p:grpSpPr>
              <a:xfrm>
                <a:off x="1823517" y="5644596"/>
                <a:ext cx="1274903" cy="445493"/>
                <a:chOff x="133745" y="6229160"/>
                <a:chExt cx="1274903" cy="445493"/>
              </a:xfrm>
            </p:grpSpPr>
            <p:grpSp>
              <p:nvGrpSpPr>
                <p:cNvPr id="278" name="Group 277"/>
                <p:cNvGrpSpPr/>
                <p:nvPr/>
              </p:nvGrpSpPr>
              <p:grpSpPr>
                <a:xfrm>
                  <a:off x="133745" y="6265078"/>
                  <a:ext cx="1274903" cy="409575"/>
                  <a:chOff x="0" y="83101"/>
                  <a:chExt cx="1274968" cy="409575"/>
                </a:xfrm>
              </p:grpSpPr>
              <p:sp>
                <p:nvSpPr>
                  <p:cNvPr id="280" name="Oval 279"/>
                  <p:cNvSpPr>
                    <a:spLocks noChangeAspect="1"/>
                  </p:cNvSpPr>
                  <p:nvPr/>
                </p:nvSpPr>
                <p:spPr>
                  <a:xfrm>
                    <a:off x="0" y="141890"/>
                    <a:ext cx="151200" cy="151200"/>
                  </a:xfrm>
                  <a:prstGeom prst="ellipse">
                    <a:avLst/>
                  </a:prstGeom>
                  <a:solidFill>
                    <a:srgbClr val="AC75D5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/>
                  </a:p>
                </p:txBody>
              </p:sp>
              <p:sp>
                <p:nvSpPr>
                  <p:cNvPr id="281" name="Text Box 46"/>
                  <p:cNvSpPr txBox="1"/>
                  <p:nvPr/>
                </p:nvSpPr>
                <p:spPr>
                  <a:xfrm>
                    <a:off x="106700" y="83101"/>
                    <a:ext cx="1168268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NDEBELE</a:t>
                    </a:r>
                    <a:r>
                      <a:rPr lang="en-ZA" sz="1100" b="1" dirty="0" smtClean="0">
                        <a:solidFill>
                          <a:srgbClr val="FFFFFF"/>
                        </a:solidFill>
                        <a:effectLst>
                          <a:outerShdw blurRad="63500" dist="50800" dir="13500000" sx="0" sy="0">
                            <a:srgbClr val="000000">
                              <a:alpha val="50000"/>
                            </a:srgb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endParaRPr lang="en-ZA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279" name="Picture 278"/>
                <p:cNvPicPr>
                  <a:picLocks noChangeAspect="1"/>
                </p:cNvPicPr>
                <p:nvPr/>
              </p:nvPicPr>
              <p:blipFill rotWithShape="1">
                <a:blip r:embed="rId3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832" t="-2" r="-12392" b="-22225"/>
                <a:stretch/>
              </p:blipFill>
              <p:spPr>
                <a:xfrm>
                  <a:off x="897320" y="6229160"/>
                  <a:ext cx="324000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5875">
                  <a:solidFill>
                    <a:srgbClr val="AC75D5"/>
                  </a:solidFill>
                </a:ln>
                <a:effectLst/>
              </p:spPr>
            </p:pic>
          </p:grpSp>
          <p:grpSp>
            <p:nvGrpSpPr>
              <p:cNvPr id="268" name="Group 267"/>
              <p:cNvGrpSpPr/>
              <p:nvPr/>
            </p:nvGrpSpPr>
            <p:grpSpPr>
              <a:xfrm>
                <a:off x="1821187" y="6027951"/>
                <a:ext cx="1092764" cy="412560"/>
                <a:chOff x="160699" y="5852360"/>
                <a:chExt cx="1092764" cy="412560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160699" y="5855345"/>
                  <a:ext cx="720892" cy="409575"/>
                  <a:chOff x="34032" y="13176"/>
                  <a:chExt cx="720958" cy="409575"/>
                </a:xfrm>
              </p:grpSpPr>
              <p:sp>
                <p:nvSpPr>
                  <p:cNvPr id="276" name="Oval 275"/>
                  <p:cNvSpPr>
                    <a:spLocks noChangeAspect="1"/>
                  </p:cNvSpPr>
                  <p:nvPr/>
                </p:nvSpPr>
                <p:spPr>
                  <a:xfrm>
                    <a:off x="34032" y="62775"/>
                    <a:ext cx="151200" cy="151200"/>
                  </a:xfrm>
                  <a:prstGeom prst="ellipse">
                    <a:avLst/>
                  </a:prstGeom>
                  <a:solidFill>
                    <a:srgbClr val="00DC34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/>
                  </a:p>
                </p:txBody>
              </p:sp>
              <p:sp>
                <p:nvSpPr>
                  <p:cNvPr id="277" name="Text Box 45"/>
                  <p:cNvSpPr txBox="1"/>
                  <p:nvPr/>
                </p:nvSpPr>
                <p:spPr>
                  <a:xfrm>
                    <a:off x="190943" y="13176"/>
                    <a:ext cx="564047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XHOSA</a:t>
                    </a:r>
                  </a:p>
                </p:txBody>
              </p:sp>
            </p:grp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31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930" r="-1181" b="-11111"/>
                <a:stretch/>
              </p:blipFill>
              <p:spPr>
                <a:xfrm>
                  <a:off x="929463" y="5852360"/>
                  <a:ext cx="324000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5875">
                  <a:solidFill>
                    <a:srgbClr val="00DC34"/>
                  </a:solidFill>
                </a:ln>
                <a:effectLst/>
              </p:spPr>
            </p:pic>
          </p:grpSp>
          <p:grpSp>
            <p:nvGrpSpPr>
              <p:cNvPr id="269" name="Group 268"/>
              <p:cNvGrpSpPr/>
              <p:nvPr/>
            </p:nvGrpSpPr>
            <p:grpSpPr>
              <a:xfrm>
                <a:off x="1826907" y="4890874"/>
                <a:ext cx="1123780" cy="431828"/>
                <a:chOff x="110582" y="5683216"/>
                <a:chExt cx="1123780" cy="431828"/>
              </a:xfrm>
            </p:grpSpPr>
            <p:grpSp>
              <p:nvGrpSpPr>
                <p:cNvPr id="270" name="Group 269"/>
                <p:cNvGrpSpPr/>
                <p:nvPr/>
              </p:nvGrpSpPr>
              <p:grpSpPr>
                <a:xfrm>
                  <a:off x="110582" y="5705469"/>
                  <a:ext cx="1123780" cy="409575"/>
                  <a:chOff x="18115" y="49341"/>
                  <a:chExt cx="1123949" cy="409575"/>
                </a:xfrm>
              </p:grpSpPr>
              <p:sp>
                <p:nvSpPr>
                  <p:cNvPr id="272" name="Oval 271"/>
                  <p:cNvSpPr>
                    <a:spLocks noChangeAspect="1"/>
                  </p:cNvSpPr>
                  <p:nvPr/>
                </p:nvSpPr>
                <p:spPr>
                  <a:xfrm>
                    <a:off x="18115" y="119764"/>
                    <a:ext cx="151200" cy="1512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 dirty="0"/>
                  </a:p>
                </p:txBody>
              </p:sp>
              <p:sp>
                <p:nvSpPr>
                  <p:cNvPr id="273" name="Text Box 44"/>
                  <p:cNvSpPr txBox="1"/>
                  <p:nvPr/>
                </p:nvSpPr>
                <p:spPr>
                  <a:xfrm>
                    <a:off x="210589" y="49341"/>
                    <a:ext cx="931475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SWATI</a:t>
                    </a:r>
                  </a:p>
                </p:txBody>
              </p:sp>
            </p:grpSp>
            <p:pic>
              <p:nvPicPr>
                <p:cNvPr id="271" name="Picture 270"/>
                <p:cNvPicPr>
                  <a:picLocks noChangeAspect="1"/>
                </p:cNvPicPr>
                <p:nvPr/>
              </p:nvPicPr>
              <p:blipFill rotWithShape="1">
                <a:blip r:embed="rId40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6667" t="-16667" r="-16667" b="-16667"/>
                <a:stretch/>
              </p:blipFill>
              <p:spPr>
                <a:xfrm rot="5400000">
                  <a:off x="869960" y="5683216"/>
                  <a:ext cx="324000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5875">
                  <a:solidFill>
                    <a:srgbClr val="FF0000"/>
                  </a:solidFill>
                </a:ln>
                <a:effectLst/>
              </p:spPr>
            </p:pic>
          </p:grpSp>
        </p:grpSp>
      </p:grpSp>
      <p:sp>
        <p:nvSpPr>
          <p:cNvPr id="288" name="Text Box 59"/>
          <p:cNvSpPr txBox="1"/>
          <p:nvPr/>
        </p:nvSpPr>
        <p:spPr>
          <a:xfrm>
            <a:off x="1797102" y="4595210"/>
            <a:ext cx="1312612" cy="200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050" b="1"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ZA" i="1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NGUNI  BRANCH</a:t>
            </a:r>
            <a:endParaRPr lang="en-ZA" i="1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89" name="Text Box 59"/>
          <p:cNvSpPr txBox="1"/>
          <p:nvPr/>
        </p:nvSpPr>
        <p:spPr>
          <a:xfrm>
            <a:off x="3098317" y="4605576"/>
            <a:ext cx="1039746" cy="2530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050" b="1" i="1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ZA" dirty="0" smtClean="0"/>
              <a:t>TSONGA BRANCH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4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02"/>
            <a:ext cx="12184623" cy="6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5199475" y="162194"/>
            <a:ext cx="6562947" cy="1131201"/>
          </a:xfrm>
          <a:prstGeom prst="wedgeRoundRectCallout">
            <a:avLst>
              <a:gd name="adj1" fmla="val -52367"/>
              <a:gd name="adj2" fmla="val 73727"/>
              <a:gd name="adj3" fmla="val 16667"/>
            </a:avLst>
          </a:prstGeom>
          <a:solidFill>
            <a:schemeClr val="tx1">
              <a:lumMod val="85000"/>
              <a:lumOff val="15000"/>
              <a:alpha val="33000"/>
            </a:schemeClr>
          </a:solidFill>
          <a:ln w="28575">
            <a:solidFill>
              <a:srgbClr val="080808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2800" dirty="0" smtClean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SOUTH AFRICAN </a:t>
            </a:r>
            <a:r>
              <a:rPr lang="en-ZA" sz="2800" dirty="0" smtClean="0">
                <a:ln w="0">
                  <a:noFill/>
                </a:ln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BANTU</a:t>
            </a:r>
            <a:r>
              <a:rPr lang="en-ZA" sz="2800" dirty="0" smtClean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LANGUAGE DISTRIBUTION</a:t>
            </a:r>
            <a:r>
              <a:rPr lang="en-ZA" sz="1000" dirty="0" smtClean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srgbClr val="FFC000">
                      <a:alpha val="77000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1000" dirty="0">
              <a:ln w="0"/>
              <a:solidFill>
                <a:schemeClr val="bg2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18900000" algn="bl" rotWithShape="0">
                  <a:srgbClr val="FFC000">
                    <a:alpha val="77000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05" y="667962"/>
            <a:ext cx="731061" cy="549735"/>
          </a:xfrm>
          <a:prstGeom prst="rect">
            <a:avLst/>
          </a:prstGeom>
          <a:effectLst>
            <a:outerShdw blurRad="50800" dist="1016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57" name="Group 156"/>
          <p:cNvGrpSpPr/>
          <p:nvPr/>
        </p:nvGrpSpPr>
        <p:grpSpPr>
          <a:xfrm>
            <a:off x="39629" y="53209"/>
            <a:ext cx="4334943" cy="4426552"/>
            <a:chOff x="-135393" y="-40866"/>
            <a:chExt cx="4334943" cy="4426552"/>
          </a:xfrm>
        </p:grpSpPr>
        <p:grpSp>
          <p:nvGrpSpPr>
            <p:cNvPr id="94" name="Group 93"/>
            <p:cNvGrpSpPr/>
            <p:nvPr/>
          </p:nvGrpSpPr>
          <p:grpSpPr>
            <a:xfrm>
              <a:off x="-135393" y="-40866"/>
              <a:ext cx="4334943" cy="4426552"/>
              <a:chOff x="0" y="19032"/>
              <a:chExt cx="6513900" cy="5985681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35" b="98765" l="2081" r="98023"/>
                        </a14:imgEffect>
                        <a14:imgEffect>
                          <a14:artisticWatercolorSponge/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7000" contrast="7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847" y="1419017"/>
                <a:ext cx="1099248" cy="1112495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0" y="19032"/>
                <a:ext cx="6513900" cy="5985681"/>
                <a:chOff x="0" y="19032"/>
                <a:chExt cx="6513900" cy="5985681"/>
              </a:xfrm>
            </p:grpSpPr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lum contrast="87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394" b="99468" l="797" r="99602"/>
                          </a14:imgEffect>
                          <a14:imgEffect>
                            <a14:artisticLightScreen gridSize="9"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-23000" contrast="8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91" y="4144342"/>
                  <a:ext cx="2085975" cy="15640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412" b="99059" l="526" r="100000"/>
                          </a14:imgEffect>
                          <a14:imgEffect>
                            <a14:artisticLightScreen gridSize="9"/>
                          </a14:imgEffect>
                          <a14:imgEffect>
                            <a14:sharpenSoften amount="100000"/>
                          </a14:imgEffect>
                          <a14:imgEffect>
                            <a14:colorTemperature colorTemp="6439"/>
                          </a14:imgEffect>
                          <a14:imgEffect>
                            <a14:brightnessContrast bright="-25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756">
                  <a:off x="4479038" y="2718811"/>
                  <a:ext cx="1578610" cy="1765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174" b="99253" l="2403" r="97951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contrast="-3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05385">
                  <a:off x="4009063" y="19032"/>
                  <a:ext cx="2311400" cy="1476375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12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lum contrast="85000"/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3909" b="100000" l="0" r="96940"/>
                          </a14:imgEffect>
                          <a14:imgEffect>
                            <a14:artisticLightScreen gridSize="8"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-23000" contrast="8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29" y="4135273"/>
                  <a:ext cx="2325369" cy="18694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1132" b="99383" l="3745" r="99494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bright="21000" contrast="-27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169994"/>
                  <a:ext cx="3074035" cy="2727325"/>
                </a:xfrm>
                <a:prstGeom prst="rect">
                  <a:avLst/>
                </a:prstGeom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0" b="97001" l="1131" r="98163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saturation sat="85000"/>
                          </a14:imgEffect>
                          <a14:imgEffect>
                            <a14:brightnessContrast contrast="-27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6225" y="1131424"/>
                  <a:ext cx="2712720" cy="1853565"/>
                </a:xfrm>
                <a:prstGeom prst="rect">
                  <a:avLst/>
                </a:prstGeom>
              </p:spPr>
            </p:pic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4630" b="99383" l="1475" r="97640"/>
                          </a14:imgEffect>
                          <a14:imgEffect>
                            <a14:artisticWatercolorSponge/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contrast="-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848" y="2374711"/>
                  <a:ext cx="2113280" cy="18173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2410" b="100000" l="2675" r="99177"/>
                          </a14:imgEffect>
                          <a14:imgEffect>
                            <a14:artisticLightScreen gridSize="9"/>
                          </a14:imgEffect>
                          <a14:imgEffect>
                            <a14:sharpenSoften amount="100000"/>
                          </a14:imgEffect>
                          <a14:imgEffect>
                            <a14:saturation sat="66000"/>
                          </a14:imgEffect>
                          <a14:imgEffect>
                            <a14:brightnessContrast bright="-23000" contrast="8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3929" y="1105857"/>
                  <a:ext cx="1699971" cy="17417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8" name="Text Box 59"/>
            <p:cNvSpPr txBox="1"/>
            <p:nvPr/>
          </p:nvSpPr>
          <p:spPr>
            <a:xfrm>
              <a:off x="555180" y="119032"/>
              <a:ext cx="1714279" cy="29279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ZA" sz="1000" b="1" dirty="0">
                  <a:solidFill>
                    <a:srgbClr val="FFFFFF"/>
                  </a:solidFill>
                  <a:effectLst>
                    <a:outerShdw blurRad="63500" dist="50800" dir="13500000" sx="0" sy="0">
                      <a:srgbClr val="000000">
                        <a:alpha val="50000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More than 10% of the Bantu population in the province speak this language</a:t>
              </a:r>
              <a:endParaRPr lang="en-ZA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4" t="-22943" r="-12170" b="-21716"/>
          <a:stretch/>
        </p:blipFill>
        <p:spPr>
          <a:xfrm>
            <a:off x="3298182" y="290235"/>
            <a:ext cx="280097" cy="322797"/>
          </a:xfrm>
          <a:prstGeom prst="ellipse">
            <a:avLst/>
          </a:prstGeom>
          <a:solidFill>
            <a:schemeClr val="bg1">
              <a:alpha val="68000"/>
            </a:schemeClr>
          </a:solidFill>
          <a:ln w="19050">
            <a:solidFill>
              <a:srgbClr val="FF8700"/>
            </a:solidFill>
          </a:ln>
          <a:effectLst/>
        </p:spPr>
      </p:pic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08326"/>
              </p:ext>
            </p:extLst>
          </p:nvPr>
        </p:nvGraphicFramePr>
        <p:xfrm>
          <a:off x="10568935" y="1988339"/>
          <a:ext cx="1767911" cy="48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96"/>
                <a:gridCol w="958115"/>
              </a:tblGrid>
              <a:tr h="391080">
                <a:tc>
                  <a:txBody>
                    <a:bodyPr/>
                    <a:lstStyle/>
                    <a:p>
                      <a:pPr algn="l"/>
                      <a:r>
                        <a:rPr lang="en-ZA" sz="1000" b="1" dirty="0" smtClean="0">
                          <a:solidFill>
                            <a:srgbClr val="92D050"/>
                          </a:solidFill>
                        </a:rPr>
                        <a:t>DOMINANT</a:t>
                      </a:r>
                      <a:r>
                        <a:rPr lang="en-ZA" sz="1000" b="1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ZA" sz="1000" b="1" dirty="0" smtClean="0">
                          <a:solidFill>
                            <a:srgbClr val="92D050"/>
                          </a:solidFill>
                        </a:rPr>
                        <a:t>LANGUAGE</a:t>
                      </a:r>
                      <a:endParaRPr lang="en-ZA" sz="10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b="1" dirty="0" smtClean="0">
                          <a:solidFill>
                            <a:srgbClr val="92D050"/>
                          </a:solidFill>
                        </a:rPr>
                        <a:t>DOMINANT BRANCH</a:t>
                      </a:r>
                      <a:r>
                        <a:rPr lang="en-ZA" sz="1000" b="1" baseline="0" dirty="0" smtClean="0">
                          <a:solidFill>
                            <a:srgbClr val="92D050"/>
                          </a:solidFill>
                        </a:rPr>
                        <a:t> OF LANGUAGE</a:t>
                      </a:r>
                      <a:endParaRPr lang="en-ZA" sz="10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24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8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1544616" y="2589083"/>
            <a:ext cx="460695" cy="3954731"/>
            <a:chOff x="11525566" y="2594666"/>
            <a:chExt cx="460695" cy="3954731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525566" y="2594666"/>
              <a:ext cx="460695" cy="3399482"/>
              <a:chOff x="11609574" y="2640974"/>
              <a:chExt cx="460695" cy="3399482"/>
            </a:xfrm>
          </p:grpSpPr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3039810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3430240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4219656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23">
                <a:grayscl/>
              </a:blip>
              <a:stretch>
                <a:fillRect/>
              </a:stretch>
            </p:blipFill>
            <p:spPr>
              <a:xfrm>
                <a:off x="11622594" y="5333566"/>
                <a:ext cx="421639" cy="29722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22594" y="2640974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5" y="3800938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5" y="4560450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5" y="4957368"/>
                <a:ext cx="447675" cy="304800"/>
              </a:xfrm>
              <a:prstGeom prst="rect">
                <a:avLst/>
              </a:prstGeom>
            </p:spPr>
          </p:pic>
          <p:pic>
            <p:nvPicPr>
              <p:cNvPr id="194" name="Picture 193"/>
              <p:cNvPicPr>
                <a:picLocks noChangeAspect="1"/>
              </p:cNvPicPr>
              <p:nvPr/>
            </p:nvPicPr>
            <p:blipFill>
              <a:blip r:embed="rId24">
                <a:grayscl/>
              </a:blip>
              <a:stretch>
                <a:fillRect/>
              </a:stretch>
            </p:blipFill>
            <p:spPr>
              <a:xfrm>
                <a:off x="11609574" y="5735656"/>
                <a:ext cx="447675" cy="304800"/>
              </a:xfrm>
              <a:prstGeom prst="rect">
                <a:avLst/>
              </a:prstGeom>
            </p:spPr>
          </p:pic>
        </p:grp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4">
              <a:grayscl/>
            </a:blip>
            <a:stretch>
              <a:fillRect/>
            </a:stretch>
          </p:blipFill>
          <p:spPr>
            <a:xfrm>
              <a:off x="11538585" y="6244597"/>
              <a:ext cx="447675" cy="304800"/>
            </a:xfrm>
            <a:prstGeom prst="rect">
              <a:avLst/>
            </a:prstGeom>
          </p:spPr>
        </p:pic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98" y="225893"/>
            <a:ext cx="324000" cy="324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42CBFC"/>
            </a:solidFill>
          </a:ln>
          <a:effectLst/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36" t="-11036" r="-16799" b="-23497"/>
          <a:stretch/>
        </p:blipFill>
        <p:spPr>
          <a:xfrm>
            <a:off x="2923385" y="504397"/>
            <a:ext cx="327131" cy="32713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36" t="-11036" r="-16799" b="-23497"/>
          <a:stretch/>
        </p:blipFill>
        <p:spPr>
          <a:xfrm>
            <a:off x="2954640" y="1033561"/>
            <a:ext cx="327131" cy="32713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</p:pic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36" t="-11036" r="-16799" b="-23497"/>
          <a:stretch/>
        </p:blipFill>
        <p:spPr>
          <a:xfrm>
            <a:off x="3299602" y="1567693"/>
            <a:ext cx="302150" cy="3021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13459" r="-26062" b="-21374"/>
          <a:stretch/>
        </p:blipFill>
        <p:spPr>
          <a:xfrm>
            <a:off x="1337854" y="2325678"/>
            <a:ext cx="295075" cy="2950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  <a:effectLst/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13459" r="-26062" b="-21374"/>
          <a:stretch/>
        </p:blipFill>
        <p:spPr>
          <a:xfrm>
            <a:off x="2144777" y="1296981"/>
            <a:ext cx="295645" cy="29564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  <a:effectLst/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13459" r="-26062" b="-21374"/>
          <a:stretch/>
        </p:blipFill>
        <p:spPr>
          <a:xfrm>
            <a:off x="2861142" y="1597243"/>
            <a:ext cx="285006" cy="285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80808"/>
            </a:solidFill>
          </a:ln>
          <a:effectLst/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6" t="-4131" r="-21108" b="-14781"/>
          <a:stretch/>
        </p:blipFill>
        <p:spPr>
          <a:xfrm>
            <a:off x="2393858" y="2152235"/>
            <a:ext cx="299520" cy="2995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A1D"/>
            </a:solidFill>
          </a:ln>
          <a:effectLst/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6" t="-4131" r="-21108" b="-14781"/>
          <a:stretch/>
        </p:blipFill>
        <p:spPr>
          <a:xfrm>
            <a:off x="2637906" y="1323674"/>
            <a:ext cx="299520" cy="2995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A1D"/>
            </a:solidFill>
          </a:ln>
          <a:effectLst/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2" t="-21296" r="-11985" b="-23148"/>
          <a:stretch/>
        </p:blipFill>
        <p:spPr>
          <a:xfrm>
            <a:off x="3304659" y="2515246"/>
            <a:ext cx="310414" cy="310414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25DE"/>
            </a:solidFill>
          </a:ln>
          <a:effectLst/>
        </p:spPr>
      </p:pic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2" t="-21296" r="-11985" b="-23148"/>
          <a:stretch/>
        </p:blipFill>
        <p:spPr>
          <a:xfrm>
            <a:off x="3002042" y="1342605"/>
            <a:ext cx="310414" cy="310414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25DE"/>
            </a:solidFill>
          </a:ln>
          <a:effectLst/>
        </p:spPr>
      </p:pic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2" t="-21296" r="-11985" b="-23148"/>
          <a:stretch/>
        </p:blipFill>
        <p:spPr>
          <a:xfrm>
            <a:off x="3653054" y="1629957"/>
            <a:ext cx="303601" cy="303601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25DE"/>
            </a:solidFill>
          </a:ln>
          <a:effectLst/>
        </p:spPr>
      </p:pic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3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7" t="-16667" r="-16667" b="-16667"/>
          <a:stretch/>
        </p:blipFill>
        <p:spPr>
          <a:xfrm rot="5400000">
            <a:off x="3504658" y="1272367"/>
            <a:ext cx="301934" cy="301934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E91717"/>
            </a:solidFill>
          </a:ln>
          <a:effectLst/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3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0" r="-1181" b="-11111"/>
          <a:stretch/>
        </p:blipFill>
        <p:spPr>
          <a:xfrm>
            <a:off x="721787" y="3948097"/>
            <a:ext cx="303772" cy="303772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00DC34"/>
            </a:solidFill>
          </a:ln>
          <a:effectLst/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3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0" r="-1181" b="-11111"/>
          <a:stretch/>
        </p:blipFill>
        <p:spPr>
          <a:xfrm>
            <a:off x="2172389" y="3549413"/>
            <a:ext cx="303772" cy="303772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00DC34"/>
            </a:solidFill>
          </a:ln>
          <a:effectLst/>
        </p:spPr>
      </p:pic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3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0" r="-1181" b="-11111"/>
          <a:stretch/>
        </p:blipFill>
        <p:spPr>
          <a:xfrm>
            <a:off x="934671" y="2601594"/>
            <a:ext cx="303772" cy="303772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00DC34"/>
            </a:solidFill>
          </a:ln>
          <a:effectLst/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3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2" t="-2" r="-12392" b="-22225"/>
          <a:stretch/>
        </p:blipFill>
        <p:spPr>
          <a:xfrm>
            <a:off x="4061179" y="1006819"/>
            <a:ext cx="315506" cy="315506"/>
          </a:xfrm>
          <a:prstGeom prst="flowChartConnector">
            <a:avLst/>
          </a:prstGeom>
          <a:solidFill>
            <a:schemeClr val="bg1"/>
          </a:solidFill>
          <a:ln w="15875">
            <a:solidFill>
              <a:srgbClr val="7030A0"/>
            </a:solidFill>
          </a:ln>
          <a:effectLst/>
        </p:spPr>
      </p:pic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4" t="-22943" r="-12170" b="-21716"/>
          <a:stretch/>
        </p:blipFill>
        <p:spPr>
          <a:xfrm>
            <a:off x="3837154" y="1270393"/>
            <a:ext cx="275727" cy="308631"/>
          </a:xfrm>
          <a:prstGeom prst="ellipse">
            <a:avLst/>
          </a:prstGeom>
          <a:solidFill>
            <a:schemeClr val="bg1"/>
          </a:solidFill>
          <a:ln w="15875">
            <a:solidFill>
              <a:srgbClr val="FF8700"/>
            </a:solidFill>
          </a:ln>
        </p:spPr>
      </p:pic>
      <p:grpSp>
        <p:nvGrpSpPr>
          <p:cNvPr id="53" name="Group 52"/>
          <p:cNvGrpSpPr/>
          <p:nvPr/>
        </p:nvGrpSpPr>
        <p:grpSpPr>
          <a:xfrm>
            <a:off x="10721879" y="2614226"/>
            <a:ext cx="360237" cy="3957770"/>
            <a:chOff x="10702829" y="2619809"/>
            <a:chExt cx="360237" cy="3957770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3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30" r="-1181" b="-11111"/>
            <a:stretch/>
          </p:blipFill>
          <p:spPr>
            <a:xfrm>
              <a:off x="10724876" y="2619809"/>
              <a:ext cx="310988" cy="310988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ECC3B"/>
              </a:solidFill>
            </a:ln>
            <a:effectLst/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 rotWithShape="1">
            <a:blip r:embed="rId3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30" r="-1181" b="-11111"/>
            <a:stretch/>
          </p:blipFill>
          <p:spPr>
            <a:xfrm>
              <a:off x="10718065" y="5640971"/>
              <a:ext cx="310988" cy="310988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B050"/>
              </a:solidFill>
            </a:ln>
            <a:effectLst/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142" t="-21296" r="-11985" b="-23148"/>
            <a:stretch/>
          </p:blipFill>
          <p:spPr>
            <a:xfrm>
              <a:off x="10702829" y="6267165"/>
              <a:ext cx="310414" cy="31041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0025DE"/>
              </a:solidFill>
            </a:ln>
            <a:effectLst/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142" t="-21296" r="-11985" b="-23148"/>
            <a:stretch/>
          </p:blipFill>
          <p:spPr>
            <a:xfrm>
              <a:off x="10725750" y="4885394"/>
              <a:ext cx="310414" cy="31041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0025DE"/>
              </a:solidFill>
            </a:ln>
            <a:effectLst/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142" t="-21296" r="-11985" b="-23148"/>
            <a:stretch/>
          </p:blipFill>
          <p:spPr>
            <a:xfrm>
              <a:off x="10730926" y="4511335"/>
              <a:ext cx="310414" cy="31041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0025DE"/>
              </a:solidFill>
            </a:ln>
            <a:effectLst/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626" t="-4131" r="-21108" b="-14781"/>
            <a:stretch/>
          </p:blipFill>
          <p:spPr>
            <a:xfrm>
              <a:off x="10726339" y="5271197"/>
              <a:ext cx="308815" cy="3088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FA1D"/>
              </a:solidFill>
            </a:ln>
            <a:effectLst/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771" t="-13459" r="-26062" b="-21374"/>
            <a:stretch/>
          </p:blipFill>
          <p:spPr>
            <a:xfrm>
              <a:off x="10735087" y="3376237"/>
              <a:ext cx="321940" cy="3219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80808"/>
              </a:solidFill>
            </a:ln>
            <a:effectLst/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771" t="-13459" r="-26062" b="-21374"/>
            <a:stretch/>
          </p:blipFill>
          <p:spPr>
            <a:xfrm>
              <a:off x="10719400" y="2990482"/>
              <a:ext cx="321940" cy="3219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80808"/>
              </a:solidFill>
            </a:ln>
            <a:effectLst/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 rotWithShape="1">
            <a:blip r:embed="rId3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667" t="-16667" r="-16667" b="-16667"/>
            <a:stretch/>
          </p:blipFill>
          <p:spPr>
            <a:xfrm rot="5400000">
              <a:off x="10713086" y="3747531"/>
              <a:ext cx="349980" cy="3499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E91717"/>
              </a:solidFill>
            </a:ln>
            <a:effectLst/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736" t="-11036" r="-16799" b="-23497"/>
            <a:stretch/>
          </p:blipFill>
          <p:spPr>
            <a:xfrm>
              <a:off x="10722902" y="4121372"/>
              <a:ext cx="327131" cy="32713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</p:pic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5" y="297347"/>
            <a:ext cx="324000" cy="324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42CBFC"/>
            </a:solidFill>
          </a:ln>
          <a:effectLst/>
        </p:spPr>
      </p:pic>
      <p:grpSp>
        <p:nvGrpSpPr>
          <p:cNvPr id="55" name="Group 54"/>
          <p:cNvGrpSpPr/>
          <p:nvPr/>
        </p:nvGrpSpPr>
        <p:grpSpPr>
          <a:xfrm>
            <a:off x="4179132" y="1874708"/>
            <a:ext cx="6658276" cy="5342967"/>
            <a:chOff x="4160082" y="1735913"/>
            <a:chExt cx="6658276" cy="5342967"/>
          </a:xfrm>
        </p:grpSpPr>
        <p:grpSp>
          <p:nvGrpSpPr>
            <p:cNvPr id="205" name="Group 204"/>
            <p:cNvGrpSpPr/>
            <p:nvPr/>
          </p:nvGrpSpPr>
          <p:grpSpPr>
            <a:xfrm>
              <a:off x="4160082" y="1735913"/>
              <a:ext cx="6658276" cy="5342967"/>
              <a:chOff x="4159490" y="1897205"/>
              <a:chExt cx="6658276" cy="5342967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4159490" y="1897205"/>
                <a:ext cx="6658276" cy="5342967"/>
                <a:chOff x="4159490" y="1897205"/>
                <a:chExt cx="6658276" cy="5342967"/>
              </a:xfrm>
            </p:grpSpPr>
            <p:graphicFrame>
              <p:nvGraphicFramePr>
                <p:cNvPr id="197" name="Chart 196"/>
                <p:cNvGraphicFramePr/>
                <p:nvPr>
                  <p:extLst>
                    <p:ext uri="{D42A27DB-BD31-4B8C-83A1-F6EECF244321}">
                      <p14:modId xmlns:p14="http://schemas.microsoft.com/office/powerpoint/2010/main" val="2190212198"/>
                    </p:ext>
                  </p:extLst>
                </p:nvPr>
              </p:nvGraphicFramePr>
              <p:xfrm>
                <a:off x="4159490" y="1897205"/>
                <a:ext cx="6604815" cy="424197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4"/>
                </a:graphicData>
              </a:graphic>
            </p:graphicFrame>
            <p:graphicFrame>
              <p:nvGraphicFramePr>
                <p:cNvPr id="200" name="Chart 19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9956897"/>
                    </p:ext>
                  </p:extLst>
                </p:nvPr>
              </p:nvGraphicFramePr>
              <p:xfrm>
                <a:off x="4656302" y="5948814"/>
                <a:ext cx="6161464" cy="12913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5"/>
                </a:graphicData>
              </a:graphic>
            </p:graphicFrame>
          </p:grpSp>
          <p:sp>
            <p:nvSpPr>
              <p:cNvPr id="204" name="TextBox 203"/>
              <p:cNvSpPr txBox="1"/>
              <p:nvPr/>
            </p:nvSpPr>
            <p:spPr>
              <a:xfrm>
                <a:off x="4214342" y="629554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b="1" dirty="0" smtClean="0">
                    <a:solidFill>
                      <a:schemeClr val="bg1"/>
                    </a:solidFill>
                    <a:latin typeface="Copperplate Gothic Light" panose="020E0507020206020404" pitchFamily="34" charset="0"/>
                  </a:rPr>
                  <a:t>SA</a:t>
                </a:r>
                <a:endParaRPr lang="en-ZA" sz="1400" b="1" dirty="0">
                  <a:solidFill>
                    <a:schemeClr val="bg1"/>
                  </a:solidFill>
                  <a:latin typeface="Copperplate Gothic Light" panose="020E0507020206020404" pitchFamily="34" charset="0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656894" y="6077646"/>
              <a:ext cx="0" cy="50244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3039009" y="4846728"/>
            <a:ext cx="1213733" cy="491230"/>
            <a:chOff x="1798921" y="6225525"/>
            <a:chExt cx="1213733" cy="491230"/>
          </a:xfrm>
        </p:grpSpPr>
        <p:sp>
          <p:nvSpPr>
            <p:cNvPr id="229" name="Rectangle 228"/>
            <p:cNvSpPr/>
            <p:nvPr/>
          </p:nvSpPr>
          <p:spPr>
            <a:xfrm>
              <a:off x="1798921" y="6225525"/>
              <a:ext cx="1213733" cy="457845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842565" y="6264716"/>
              <a:ext cx="1142349" cy="452039"/>
              <a:chOff x="2411027" y="5666978"/>
              <a:chExt cx="1142349" cy="452039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2411027" y="5709442"/>
                <a:ext cx="1142349" cy="409575"/>
                <a:chOff x="1" y="69127"/>
                <a:chExt cx="1142414" cy="409575"/>
              </a:xfrm>
            </p:grpSpPr>
            <p:sp>
              <p:nvSpPr>
                <p:cNvPr id="233" name="Oval 232"/>
                <p:cNvSpPr>
                  <a:spLocks noChangeAspect="1"/>
                </p:cNvSpPr>
                <p:nvPr/>
              </p:nvSpPr>
              <p:spPr>
                <a:xfrm>
                  <a:off x="1" y="126124"/>
                  <a:ext cx="151200" cy="151200"/>
                </a:xfrm>
                <a:prstGeom prst="ellipse">
                  <a:avLst/>
                </a:prstGeom>
                <a:solidFill>
                  <a:srgbClr val="FF8700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34" name="Text Box 47"/>
                <p:cNvSpPr txBox="1"/>
                <p:nvPr/>
              </p:nvSpPr>
              <p:spPr>
                <a:xfrm>
                  <a:off x="119805" y="69127"/>
                  <a:ext cx="1022610" cy="4095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TSONGA</a:t>
                  </a:r>
                </a:p>
              </p:txBody>
            </p:sp>
          </p:grpSp>
          <p:pic>
            <p:nvPicPr>
              <p:cNvPr id="232" name="Picture 231"/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724" t="-22943" r="-12170" b="-21716"/>
              <a:stretch/>
            </p:blipFill>
            <p:spPr>
              <a:xfrm>
                <a:off x="3199815" y="5666978"/>
                <a:ext cx="312794" cy="35012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FF8700"/>
                </a:solidFill>
              </a:ln>
            </p:spPr>
          </p:pic>
        </p:grpSp>
      </p:grpSp>
      <p:grpSp>
        <p:nvGrpSpPr>
          <p:cNvPr id="235" name="Group 234"/>
          <p:cNvGrpSpPr/>
          <p:nvPr/>
        </p:nvGrpSpPr>
        <p:grpSpPr>
          <a:xfrm>
            <a:off x="104857" y="4602982"/>
            <a:ext cx="1810281" cy="1424969"/>
            <a:chOff x="185539" y="4602982"/>
            <a:chExt cx="1810281" cy="1424969"/>
          </a:xfrm>
        </p:grpSpPr>
        <p:grpSp>
          <p:nvGrpSpPr>
            <p:cNvPr id="236" name="Group 235"/>
            <p:cNvGrpSpPr/>
            <p:nvPr/>
          </p:nvGrpSpPr>
          <p:grpSpPr>
            <a:xfrm>
              <a:off x="185539" y="4602982"/>
              <a:ext cx="1613382" cy="1424969"/>
              <a:chOff x="2995620" y="72484"/>
              <a:chExt cx="1613382" cy="1424969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36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7">
                        <a14:imgEffect>
                          <a14:artisticMarker trans="100000"/>
                        </a14:imgEffect>
                        <a14:imgEffect>
                          <a14:saturation sat="47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95620" y="333540"/>
                <a:ext cx="1475448" cy="1163913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</p:pic>
          <p:sp>
            <p:nvSpPr>
              <p:cNvPr id="253" name="Text Box 59"/>
              <p:cNvSpPr txBox="1"/>
              <p:nvPr/>
            </p:nvSpPr>
            <p:spPr>
              <a:xfrm>
                <a:off x="3296390" y="72484"/>
                <a:ext cx="1312612" cy="2008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>
                  <a:lnSpc>
                    <a:spcPct val="107000"/>
                  </a:lnSpc>
                  <a:spcAft>
                    <a:spcPts val="800"/>
                  </a:spcAft>
                  <a:defRPr sz="1050" b="1">
                    <a:solidFill>
                      <a:srgbClr val="FFFFFF"/>
                    </a:solidFill>
                    <a:effectLst>
                      <a:outerShdw blurRad="63500" dist="50800" dir="13500000" sx="0" sy="0">
                        <a:srgbClr val="000000">
                          <a:alpha val="5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i="1" dirty="0" smtClean="0">
                    <a:ln w="0"/>
                    <a:solidFill>
                      <a:srgbClr val="92D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gency FB" panose="020B0503020202020204" pitchFamily="34" charset="0"/>
                  </a:rPr>
                  <a:t>SOTHO  BRANCH</a:t>
                </a:r>
                <a:endParaRPr lang="en-ZA" i="1" dirty="0">
                  <a:ln w="0"/>
                  <a:solidFill>
                    <a:srgbClr val="92D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281650" y="5667052"/>
              <a:ext cx="1252192" cy="327131"/>
              <a:chOff x="2557966" y="5285698"/>
              <a:chExt cx="1252192" cy="327131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557966" y="5297581"/>
                <a:ext cx="1203741" cy="293453"/>
                <a:chOff x="145312" y="14483"/>
                <a:chExt cx="1204015" cy="293453"/>
              </a:xfrm>
            </p:grpSpPr>
            <p:sp>
              <p:nvSpPr>
                <p:cNvPr id="250" name="Oval 249"/>
                <p:cNvSpPr>
                  <a:spLocks noChangeAspect="1"/>
                </p:cNvSpPr>
                <p:nvPr/>
              </p:nvSpPr>
              <p:spPr>
                <a:xfrm>
                  <a:off x="145312" y="72846"/>
                  <a:ext cx="151200" cy="151200"/>
                </a:xfrm>
                <a:prstGeom prst="ellipse">
                  <a:avLst/>
                </a:prstGeom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51" name="Text Box 40"/>
                <p:cNvSpPr txBox="1"/>
                <p:nvPr/>
              </p:nvSpPr>
              <p:spPr>
                <a:xfrm>
                  <a:off x="395736" y="14483"/>
                  <a:ext cx="953591" cy="2934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SEPEDI</a:t>
                  </a:r>
                </a:p>
              </p:txBody>
            </p:sp>
          </p:grpSp>
          <p:pic>
            <p:nvPicPr>
              <p:cNvPr id="249" name="Picture 248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7736" t="-11036" r="-16799" b="-23497"/>
              <a:stretch/>
            </p:blipFill>
            <p:spPr>
              <a:xfrm>
                <a:off x="3483027" y="5285698"/>
                <a:ext cx="327131" cy="32713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  <a:effectLst/>
            </p:spPr>
          </p:pic>
        </p:grpSp>
        <p:grpSp>
          <p:nvGrpSpPr>
            <p:cNvPr id="238" name="Group 237"/>
            <p:cNvGrpSpPr/>
            <p:nvPr/>
          </p:nvGrpSpPr>
          <p:grpSpPr>
            <a:xfrm>
              <a:off x="281650" y="4907030"/>
              <a:ext cx="1714170" cy="440213"/>
              <a:chOff x="107846" y="4766766"/>
              <a:chExt cx="1714170" cy="44021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107846" y="4797404"/>
                <a:ext cx="1714170" cy="409575"/>
                <a:chOff x="0" y="97803"/>
                <a:chExt cx="1714581" cy="409575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>
                  <a:off x="0" y="173421"/>
                  <a:ext cx="158115" cy="158115"/>
                </a:xfrm>
                <a:prstGeom prst="ellipse">
                  <a:avLst/>
                </a:prstGeom>
                <a:solidFill>
                  <a:srgbClr val="FFFA1D"/>
                </a:solidFill>
                <a:ln w="6350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47" name="Text Box 42"/>
                <p:cNvSpPr txBox="1"/>
                <p:nvPr/>
              </p:nvSpPr>
              <p:spPr>
                <a:xfrm>
                  <a:off x="192359" y="97803"/>
                  <a:ext cx="1522222" cy="4095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SESOTHO</a:t>
                  </a:r>
                </a:p>
              </p:txBody>
            </p:sp>
          </p:grpSp>
          <p:pic>
            <p:nvPicPr>
              <p:cNvPr id="245" name="Picture 244"/>
              <p:cNvPicPr>
                <a:picLocks noChangeAspect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1626" t="-4131" r="-21108" b="-14781"/>
              <a:stretch/>
            </p:blipFill>
            <p:spPr>
              <a:xfrm>
                <a:off x="1066265" y="4766766"/>
                <a:ext cx="308815" cy="30881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FA1D"/>
                </a:solidFill>
              </a:ln>
              <a:effectLst/>
            </p:spPr>
          </p:pic>
        </p:grpSp>
        <p:grpSp>
          <p:nvGrpSpPr>
            <p:cNvPr id="239" name="Group 238"/>
            <p:cNvGrpSpPr/>
            <p:nvPr/>
          </p:nvGrpSpPr>
          <p:grpSpPr>
            <a:xfrm>
              <a:off x="273746" y="5281183"/>
              <a:ext cx="1275845" cy="321940"/>
              <a:chOff x="259637" y="4353522"/>
              <a:chExt cx="1275845" cy="321940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59637" y="4376227"/>
                <a:ext cx="1211645" cy="284510"/>
                <a:chOff x="150625" y="537"/>
                <a:chExt cx="1211731" cy="284510"/>
              </a:xfrm>
            </p:grpSpPr>
            <p:sp>
              <p:nvSpPr>
                <p:cNvPr id="242" name="Oval 241"/>
                <p:cNvSpPr>
                  <a:spLocks noChangeAspect="1"/>
                </p:cNvSpPr>
                <p:nvPr/>
              </p:nvSpPr>
              <p:spPr>
                <a:xfrm>
                  <a:off x="150625" y="51306"/>
                  <a:ext cx="158115" cy="1581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43" name="Text Box 41"/>
                <p:cNvSpPr txBox="1"/>
                <p:nvPr/>
              </p:nvSpPr>
              <p:spPr>
                <a:xfrm>
                  <a:off x="291230" y="537"/>
                  <a:ext cx="1071126" cy="2845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SETSWANA</a:t>
                  </a:r>
                </a:p>
              </p:txBody>
            </p:sp>
          </p:grpSp>
          <p:pic>
            <p:nvPicPr>
              <p:cNvPr id="241" name="Picture 240"/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71" t="-13459" r="-26062" b="-21374"/>
              <a:stretch/>
            </p:blipFill>
            <p:spPr>
              <a:xfrm>
                <a:off x="1213542" y="4353522"/>
                <a:ext cx="321940" cy="3219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80808"/>
                </a:solidFill>
              </a:ln>
              <a:effectLst/>
            </p:spPr>
          </p:pic>
        </p:grpSp>
      </p:grpSp>
      <p:grpSp>
        <p:nvGrpSpPr>
          <p:cNvPr id="254" name="Group 253"/>
          <p:cNvGrpSpPr/>
          <p:nvPr/>
        </p:nvGrpSpPr>
        <p:grpSpPr>
          <a:xfrm>
            <a:off x="3021754" y="5337958"/>
            <a:ext cx="1327139" cy="663958"/>
            <a:chOff x="181961" y="5999551"/>
            <a:chExt cx="1327139" cy="663958"/>
          </a:xfrm>
        </p:grpSpPr>
        <p:grpSp>
          <p:nvGrpSpPr>
            <p:cNvPr id="255" name="Group 254"/>
            <p:cNvGrpSpPr/>
            <p:nvPr/>
          </p:nvGrpSpPr>
          <p:grpSpPr>
            <a:xfrm>
              <a:off x="181961" y="5999551"/>
              <a:ext cx="1236344" cy="663958"/>
              <a:chOff x="5552794" y="1728153"/>
              <a:chExt cx="1236344" cy="663958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5552794" y="1947311"/>
                <a:ext cx="1228953" cy="444800"/>
              </a:xfrm>
              <a:prstGeom prst="rect">
                <a:avLst/>
              </a:prstGeom>
              <a:pattFill prst="zigZ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2" name="Text Box 59"/>
              <p:cNvSpPr txBox="1"/>
              <p:nvPr/>
            </p:nvSpPr>
            <p:spPr>
              <a:xfrm>
                <a:off x="5749392" y="1728153"/>
                <a:ext cx="1039746" cy="25309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>
                  <a:lnSpc>
                    <a:spcPct val="107000"/>
                  </a:lnSpc>
                  <a:spcAft>
                    <a:spcPts val="800"/>
                  </a:spcAft>
                  <a:defRPr sz="1050" b="1" i="1">
                    <a:ln w="0"/>
                    <a:solidFill>
                      <a:srgbClr val="92D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dirty="0" smtClean="0"/>
                  <a:t>VENDA BRANCH</a:t>
                </a:r>
                <a:endParaRPr lang="en-ZA" dirty="0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263204" y="6288016"/>
              <a:ext cx="1245896" cy="345743"/>
              <a:chOff x="127485" y="3214641"/>
              <a:chExt cx="1245896" cy="345743"/>
            </a:xfrm>
            <a:effectLst/>
          </p:grpSpPr>
          <p:grpSp>
            <p:nvGrpSpPr>
              <p:cNvPr id="257" name="Group 256"/>
              <p:cNvGrpSpPr/>
              <p:nvPr/>
            </p:nvGrpSpPr>
            <p:grpSpPr>
              <a:xfrm>
                <a:off x="127485" y="3244102"/>
                <a:ext cx="1245896" cy="316282"/>
                <a:chOff x="-5406" y="66996"/>
                <a:chExt cx="1245961" cy="316282"/>
              </a:xfrm>
            </p:grpSpPr>
            <p:sp>
              <p:nvSpPr>
                <p:cNvPr id="259" name="Oval 258"/>
                <p:cNvSpPr>
                  <a:spLocks noChangeAspect="1"/>
                </p:cNvSpPr>
                <p:nvPr/>
              </p:nvSpPr>
              <p:spPr>
                <a:xfrm>
                  <a:off x="-5406" y="113424"/>
                  <a:ext cx="151200" cy="151200"/>
                </a:xfrm>
                <a:prstGeom prst="ellipse">
                  <a:avLst/>
                </a:prstGeom>
                <a:solidFill>
                  <a:srgbClr val="42CBFC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ZA" sz="1100"/>
                </a:p>
              </p:txBody>
            </p:sp>
            <p:sp>
              <p:nvSpPr>
                <p:cNvPr id="260" name="Text Box 48"/>
                <p:cNvSpPr txBox="1"/>
                <p:nvPr/>
              </p:nvSpPr>
              <p:spPr>
                <a:xfrm>
                  <a:off x="101951" y="66996"/>
                  <a:ext cx="1138604" cy="31628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ZA" sz="1100" b="1" dirty="0" smtClean="0">
                      <a:ln w="3175"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VENDA </a:t>
                  </a:r>
                  <a:endParaRPr lang="en-ZA" sz="110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58" name="Picture 257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01" y="3214641"/>
                <a:ext cx="324000" cy="3240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rgbClr val="42CBFC"/>
                </a:solidFill>
              </a:ln>
              <a:effectLst/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718773" y="4849711"/>
            <a:ext cx="1298965" cy="1590800"/>
            <a:chOff x="1799455" y="4849711"/>
            <a:chExt cx="1298965" cy="1590800"/>
          </a:xfrm>
        </p:grpSpPr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sharpenSoften amount="200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9455" y="4849711"/>
              <a:ext cx="1185459" cy="1524896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grpSp>
          <p:nvGrpSpPr>
            <p:cNvPr id="265" name="Group 264"/>
            <p:cNvGrpSpPr/>
            <p:nvPr/>
          </p:nvGrpSpPr>
          <p:grpSpPr>
            <a:xfrm>
              <a:off x="1821187" y="4890874"/>
              <a:ext cx="1277233" cy="1549637"/>
              <a:chOff x="1821187" y="4890874"/>
              <a:chExt cx="1277233" cy="1549637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1826962" y="5262684"/>
                <a:ext cx="1119946" cy="424735"/>
                <a:chOff x="149256" y="5178636"/>
                <a:chExt cx="927686" cy="424735"/>
              </a:xfrm>
            </p:grpSpPr>
            <p:grpSp>
              <p:nvGrpSpPr>
                <p:cNvPr id="282" name="Group 281"/>
                <p:cNvGrpSpPr/>
                <p:nvPr/>
              </p:nvGrpSpPr>
              <p:grpSpPr>
                <a:xfrm>
                  <a:off x="149256" y="5193796"/>
                  <a:ext cx="927686" cy="409575"/>
                  <a:chOff x="25435" y="109283"/>
                  <a:chExt cx="927833" cy="409575"/>
                </a:xfrm>
              </p:grpSpPr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>
                    <a:off x="25435" y="182521"/>
                    <a:ext cx="125264" cy="151200"/>
                  </a:xfrm>
                  <a:prstGeom prst="ellipse">
                    <a:avLst/>
                  </a:prstGeom>
                  <a:solidFill>
                    <a:srgbClr val="0025DE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/>
                  </a:p>
                </p:txBody>
              </p:sp>
              <p:sp>
                <p:nvSpPr>
                  <p:cNvPr id="285" name="Text Box 43"/>
                  <p:cNvSpPr txBox="1"/>
                  <p:nvPr/>
                </p:nvSpPr>
                <p:spPr>
                  <a:xfrm>
                    <a:off x="194756" y="109283"/>
                    <a:ext cx="758512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ZULU</a:t>
                    </a:r>
                  </a:p>
                </p:txBody>
              </p:sp>
            </p:grpSp>
            <p:pic>
              <p:nvPicPr>
                <p:cNvPr id="283" name="Picture 282"/>
                <p:cNvPicPr>
                  <a:picLocks noChangeAspect="1"/>
                </p:cNvPicPr>
                <p:nvPr/>
              </p:nvPicPr>
              <p:blipFill rotWithShape="1"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7142" t="-21296" r="-11985" b="-23148"/>
                <a:stretch/>
              </p:blipFill>
              <p:spPr>
                <a:xfrm>
                  <a:off x="767400" y="5178636"/>
                  <a:ext cx="268379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9050">
                  <a:solidFill>
                    <a:srgbClr val="0025DE"/>
                  </a:solidFill>
                </a:ln>
                <a:effectLst/>
              </p:spPr>
            </p:pic>
          </p:grpSp>
          <p:grpSp>
            <p:nvGrpSpPr>
              <p:cNvPr id="267" name="Group 266"/>
              <p:cNvGrpSpPr/>
              <p:nvPr/>
            </p:nvGrpSpPr>
            <p:grpSpPr>
              <a:xfrm>
                <a:off x="1823517" y="5644596"/>
                <a:ext cx="1274903" cy="445493"/>
                <a:chOff x="133745" y="6229160"/>
                <a:chExt cx="1274903" cy="445493"/>
              </a:xfrm>
            </p:grpSpPr>
            <p:grpSp>
              <p:nvGrpSpPr>
                <p:cNvPr id="278" name="Group 277"/>
                <p:cNvGrpSpPr/>
                <p:nvPr/>
              </p:nvGrpSpPr>
              <p:grpSpPr>
                <a:xfrm>
                  <a:off x="133745" y="6265078"/>
                  <a:ext cx="1274903" cy="409575"/>
                  <a:chOff x="0" y="83101"/>
                  <a:chExt cx="1274968" cy="409575"/>
                </a:xfrm>
              </p:grpSpPr>
              <p:sp>
                <p:nvSpPr>
                  <p:cNvPr id="280" name="Oval 279"/>
                  <p:cNvSpPr>
                    <a:spLocks noChangeAspect="1"/>
                  </p:cNvSpPr>
                  <p:nvPr/>
                </p:nvSpPr>
                <p:spPr>
                  <a:xfrm>
                    <a:off x="0" y="141890"/>
                    <a:ext cx="151200" cy="151200"/>
                  </a:xfrm>
                  <a:prstGeom prst="ellipse">
                    <a:avLst/>
                  </a:prstGeom>
                  <a:solidFill>
                    <a:srgbClr val="AC75D5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/>
                  </a:p>
                </p:txBody>
              </p:sp>
              <p:sp>
                <p:nvSpPr>
                  <p:cNvPr id="281" name="Text Box 46"/>
                  <p:cNvSpPr txBox="1"/>
                  <p:nvPr/>
                </p:nvSpPr>
                <p:spPr>
                  <a:xfrm>
                    <a:off x="106700" y="83101"/>
                    <a:ext cx="1168268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NDEBELE</a:t>
                    </a:r>
                    <a:r>
                      <a:rPr lang="en-ZA" sz="1100" b="1" dirty="0" smtClean="0">
                        <a:solidFill>
                          <a:srgbClr val="FFFFFF"/>
                        </a:solidFill>
                        <a:effectLst>
                          <a:outerShdw blurRad="63500" dist="50800" dir="13500000" sx="0" sy="0">
                            <a:srgbClr val="000000">
                              <a:alpha val="50000"/>
                            </a:srgb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endParaRPr lang="en-ZA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279" name="Picture 278"/>
                <p:cNvPicPr>
                  <a:picLocks noChangeAspect="1"/>
                </p:cNvPicPr>
                <p:nvPr/>
              </p:nvPicPr>
              <p:blipFill rotWithShape="1">
                <a:blip r:embed="rId3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832" t="-2" r="-12392" b="-22225"/>
                <a:stretch/>
              </p:blipFill>
              <p:spPr>
                <a:xfrm>
                  <a:off x="897320" y="6229160"/>
                  <a:ext cx="324000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5875">
                  <a:solidFill>
                    <a:srgbClr val="AC75D5"/>
                  </a:solidFill>
                </a:ln>
                <a:effectLst/>
              </p:spPr>
            </p:pic>
          </p:grpSp>
          <p:grpSp>
            <p:nvGrpSpPr>
              <p:cNvPr id="268" name="Group 267"/>
              <p:cNvGrpSpPr/>
              <p:nvPr/>
            </p:nvGrpSpPr>
            <p:grpSpPr>
              <a:xfrm>
                <a:off x="1821187" y="6027951"/>
                <a:ext cx="1092764" cy="412560"/>
                <a:chOff x="160699" y="5852360"/>
                <a:chExt cx="1092764" cy="412560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160699" y="5855345"/>
                  <a:ext cx="720892" cy="409575"/>
                  <a:chOff x="34032" y="13176"/>
                  <a:chExt cx="720958" cy="409575"/>
                </a:xfrm>
              </p:grpSpPr>
              <p:sp>
                <p:nvSpPr>
                  <p:cNvPr id="276" name="Oval 275"/>
                  <p:cNvSpPr>
                    <a:spLocks noChangeAspect="1"/>
                  </p:cNvSpPr>
                  <p:nvPr/>
                </p:nvSpPr>
                <p:spPr>
                  <a:xfrm>
                    <a:off x="34032" y="62775"/>
                    <a:ext cx="151200" cy="151200"/>
                  </a:xfrm>
                  <a:prstGeom prst="ellipse">
                    <a:avLst/>
                  </a:prstGeom>
                  <a:solidFill>
                    <a:srgbClr val="00DC34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/>
                  </a:p>
                </p:txBody>
              </p:sp>
              <p:sp>
                <p:nvSpPr>
                  <p:cNvPr id="277" name="Text Box 45"/>
                  <p:cNvSpPr txBox="1"/>
                  <p:nvPr/>
                </p:nvSpPr>
                <p:spPr>
                  <a:xfrm>
                    <a:off x="190943" y="13176"/>
                    <a:ext cx="564047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XHOSA</a:t>
                    </a:r>
                  </a:p>
                </p:txBody>
              </p:sp>
            </p:grp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31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930" r="-1181" b="-11111"/>
                <a:stretch/>
              </p:blipFill>
              <p:spPr>
                <a:xfrm>
                  <a:off x="929463" y="5852360"/>
                  <a:ext cx="324000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5875">
                  <a:solidFill>
                    <a:srgbClr val="00DC34"/>
                  </a:solidFill>
                </a:ln>
                <a:effectLst/>
              </p:spPr>
            </p:pic>
          </p:grpSp>
          <p:grpSp>
            <p:nvGrpSpPr>
              <p:cNvPr id="269" name="Group 268"/>
              <p:cNvGrpSpPr/>
              <p:nvPr/>
            </p:nvGrpSpPr>
            <p:grpSpPr>
              <a:xfrm>
                <a:off x="1826907" y="4890874"/>
                <a:ext cx="1123780" cy="431828"/>
                <a:chOff x="110582" y="5683216"/>
                <a:chExt cx="1123780" cy="431828"/>
              </a:xfrm>
            </p:grpSpPr>
            <p:grpSp>
              <p:nvGrpSpPr>
                <p:cNvPr id="270" name="Group 269"/>
                <p:cNvGrpSpPr/>
                <p:nvPr/>
              </p:nvGrpSpPr>
              <p:grpSpPr>
                <a:xfrm>
                  <a:off x="110582" y="5705469"/>
                  <a:ext cx="1123780" cy="409575"/>
                  <a:chOff x="18115" y="49341"/>
                  <a:chExt cx="1123949" cy="409575"/>
                </a:xfrm>
              </p:grpSpPr>
              <p:sp>
                <p:nvSpPr>
                  <p:cNvPr id="272" name="Oval 271"/>
                  <p:cNvSpPr>
                    <a:spLocks noChangeAspect="1"/>
                  </p:cNvSpPr>
                  <p:nvPr/>
                </p:nvSpPr>
                <p:spPr>
                  <a:xfrm>
                    <a:off x="18115" y="119764"/>
                    <a:ext cx="151200" cy="1512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ZA" sz="1100" dirty="0"/>
                  </a:p>
                </p:txBody>
              </p:sp>
              <p:sp>
                <p:nvSpPr>
                  <p:cNvPr id="273" name="Text Box 44"/>
                  <p:cNvSpPr txBox="1"/>
                  <p:nvPr/>
                </p:nvSpPr>
                <p:spPr>
                  <a:xfrm>
                    <a:off x="210589" y="49341"/>
                    <a:ext cx="931475" cy="4095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ZA" sz="1100" b="1" dirty="0">
                        <a:ln w="3175"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SWATI</a:t>
                    </a:r>
                  </a:p>
                </p:txBody>
              </p:sp>
            </p:grpSp>
            <p:pic>
              <p:nvPicPr>
                <p:cNvPr id="271" name="Picture 270"/>
                <p:cNvPicPr>
                  <a:picLocks noChangeAspect="1"/>
                </p:cNvPicPr>
                <p:nvPr/>
              </p:nvPicPr>
              <p:blipFill rotWithShape="1">
                <a:blip r:embed="rId40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6667" t="-16667" r="-16667" b="-16667"/>
                <a:stretch/>
              </p:blipFill>
              <p:spPr>
                <a:xfrm rot="5400000">
                  <a:off x="869960" y="5683216"/>
                  <a:ext cx="324000" cy="324000"/>
                </a:xfrm>
                <a:prstGeom prst="flowChartConnector">
                  <a:avLst/>
                </a:prstGeom>
                <a:solidFill>
                  <a:schemeClr val="bg1"/>
                </a:solidFill>
                <a:ln w="15875">
                  <a:solidFill>
                    <a:srgbClr val="FF0000"/>
                  </a:solidFill>
                </a:ln>
                <a:effectLst/>
              </p:spPr>
            </p:pic>
          </p:grpSp>
        </p:grpSp>
      </p:grpSp>
      <p:sp>
        <p:nvSpPr>
          <p:cNvPr id="288" name="Text Box 59"/>
          <p:cNvSpPr txBox="1"/>
          <p:nvPr/>
        </p:nvSpPr>
        <p:spPr>
          <a:xfrm>
            <a:off x="1797102" y="4595210"/>
            <a:ext cx="1312612" cy="200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050" b="1"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ZA" i="1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NGUNI  BRANCH</a:t>
            </a:r>
            <a:endParaRPr lang="en-ZA" i="1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89" name="Text Box 59"/>
          <p:cNvSpPr txBox="1"/>
          <p:nvPr/>
        </p:nvSpPr>
        <p:spPr>
          <a:xfrm>
            <a:off x="3098317" y="4605576"/>
            <a:ext cx="1039746" cy="2530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050" b="1" i="1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ZA" dirty="0" smtClean="0"/>
              <a:t>TSONGA BRANCH</a:t>
            </a:r>
            <a:endParaRPr lang="en-ZA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0249" y="764701"/>
            <a:ext cx="1119040" cy="1110510"/>
            <a:chOff x="87143" y="845383"/>
            <a:chExt cx="1119040" cy="1110510"/>
          </a:xfrm>
        </p:grpSpPr>
        <p:sp>
          <p:nvSpPr>
            <p:cNvPr id="129" name="TextBox 128"/>
            <p:cNvSpPr txBox="1"/>
            <p:nvPr/>
          </p:nvSpPr>
          <p:spPr>
            <a:xfrm>
              <a:off x="87143" y="847897"/>
              <a:ext cx="11190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000" b="1" u="sng" dirty="0" smtClean="0">
                  <a:solidFill>
                    <a:schemeClr val="bg1"/>
                  </a:solidFill>
                </a:rPr>
                <a:t>Xhosa</a:t>
              </a:r>
            </a:p>
            <a:p>
              <a:r>
                <a:rPr lang="en-ZA" sz="800" i="1" dirty="0" smtClean="0">
                  <a:solidFill>
                    <a:schemeClr val="bg1"/>
                  </a:solidFill>
                </a:rPr>
                <a:t>Province of Origin:</a:t>
              </a:r>
            </a:p>
            <a:p>
              <a:r>
                <a:rPr lang="en-ZA" sz="800" dirty="0" smtClean="0">
                  <a:solidFill>
                    <a:schemeClr val="bg1"/>
                  </a:solidFill>
                </a:rPr>
                <a:t>EC</a:t>
              </a:r>
            </a:p>
            <a:p>
              <a:r>
                <a:rPr lang="en-ZA" sz="800" i="1" dirty="0" smtClean="0">
                  <a:solidFill>
                    <a:schemeClr val="bg1"/>
                  </a:solidFill>
                </a:rPr>
                <a:t>Most speakers outside of province of origin:</a:t>
              </a:r>
            </a:p>
            <a:p>
              <a:r>
                <a:rPr lang="en-ZA" sz="800" dirty="0" smtClean="0">
                  <a:solidFill>
                    <a:schemeClr val="bg1"/>
                  </a:solidFill>
                </a:rPr>
                <a:t>WC</a:t>
              </a:r>
            </a:p>
            <a:p>
              <a:r>
                <a:rPr lang="en-ZA" sz="800" dirty="0" smtClean="0">
                  <a:solidFill>
                    <a:schemeClr val="bg1"/>
                  </a:solidFill>
                </a:rPr>
                <a:t> </a:t>
              </a:r>
            </a:p>
            <a:p>
              <a:endParaRPr lang="en-ZA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5" name="Rounded Rectangular Callout 134"/>
            <p:cNvSpPr/>
            <p:nvPr/>
          </p:nvSpPr>
          <p:spPr>
            <a:xfrm>
              <a:off x="110489" y="845383"/>
              <a:ext cx="1064447" cy="847725"/>
            </a:xfrm>
            <a:prstGeom prst="wedgeRoundRectCallout">
              <a:avLst>
                <a:gd name="adj1" fmla="val 32705"/>
                <a:gd name="adj2" fmla="val 172671"/>
                <a:gd name="adj3" fmla="val 16667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140" name="Picture 139"/>
          <p:cNvPicPr>
            <a:picLocks noChangeAspect="1"/>
          </p:cNvPicPr>
          <p:nvPr/>
        </p:nvPicPr>
        <p:blipFill>
          <a:blip r:embed="rId41" cstate="print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27711">
            <a:off x="575101" y="2680772"/>
            <a:ext cx="561183" cy="5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2489</TotalTime>
  <Words>190</Words>
  <Application>Microsoft Office PowerPoint</Application>
  <PresentationFormat>Widescreen</PresentationFormat>
  <Paragraphs>68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Copperplate Gothic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project iteration 1</dc:title>
  <dc:creator>Masego Modibane</dc:creator>
  <cp:lastModifiedBy>Masego Modibane</cp:lastModifiedBy>
  <cp:revision>114</cp:revision>
  <dcterms:created xsi:type="dcterms:W3CDTF">2018-03-10T17:49:24Z</dcterms:created>
  <dcterms:modified xsi:type="dcterms:W3CDTF">2018-04-02T09:38:33Z</dcterms:modified>
</cp:coreProperties>
</file>