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2" r:id="rId7"/>
    <p:sldId id="354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5226" autoAdjust="0"/>
  </p:normalViewPr>
  <p:slideViewPr>
    <p:cSldViewPr snapToGrid="0">
      <p:cViewPr varScale="1">
        <p:scale>
          <a:sx n="73" d="100"/>
          <a:sy n="73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21/09/2023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36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079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49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21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21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21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21 settembre 2023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it-IT" dirty="0"/>
              <a:t>I-</a:t>
            </a:r>
            <a:r>
              <a:rPr lang="it-IT" dirty="0" err="1"/>
              <a:t>dOne</a:t>
            </a:r>
            <a:endParaRPr lang="it-IT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69CE058C-1BB9-1867-9F15-145048AE57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4" y="4405839"/>
            <a:ext cx="3136616" cy="556579"/>
          </a:xfrm>
        </p:spPr>
        <p:txBody>
          <a:bodyPr rtlCol="0"/>
          <a:lstStyle/>
          <a:p>
            <a:pPr rtl="0"/>
            <a:r>
              <a:rPr lang="en-US" dirty="0"/>
              <a:t>Next generation bacterial identification</a:t>
            </a:r>
            <a:endParaRPr lang="it-IT" dirty="0"/>
          </a:p>
        </p:txBody>
      </p:sp>
      <p:pic>
        <p:nvPicPr>
          <p:cNvPr id="4" name="Immagine 3" descr="Immagine che contiene Carattere, simbolo, Elementi grafici, logo&#10;&#10;Descrizione generata automaticamente">
            <a:extLst>
              <a:ext uri="{FF2B5EF4-FFF2-40B4-BE49-F238E27FC236}">
                <a16:creationId xmlns:a16="http://schemas.microsoft.com/office/drawing/2014/main" id="{FFCEE37B-EF46-4E34-2EAC-2343672C8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74" y="201836"/>
            <a:ext cx="2801983" cy="28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33188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I-</a:t>
            </a:r>
            <a:r>
              <a:rPr lang="it-IT" dirty="0" err="1"/>
              <a:t>dOne</a:t>
            </a:r>
            <a:r>
              <a:rPr lang="it-IT" dirty="0"/>
              <a:t> do?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381" y="2361298"/>
            <a:ext cx="4724619" cy="2889971"/>
          </a:xfrm>
        </p:spPr>
        <p:txBody>
          <a:bodyPr rtlCol="0"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Mulish"/>
              </a:rPr>
              <a:t>I-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ulish"/>
              </a:rPr>
              <a:t>dOne</a:t>
            </a:r>
            <a:r>
              <a:rPr lang="en-US" b="0" i="0" dirty="0">
                <a:solidFill>
                  <a:srgbClr val="333333"/>
                </a:solidFill>
                <a:effectLst/>
                <a:latin typeface="Mulish"/>
              </a:rPr>
              <a:t> analyses the spectrum produced by the interaction between intact microbial cells and IR light through the vibrational state of their chemical bonds.  Each species produces a unique fingerprint-like FTIR spectrum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Mulish"/>
              </a:rPr>
              <a:t>Results are reported as Microorganism ID along with relative score that represents the reliability of the identification to known vibrational profiles  of species present in the reference database</a:t>
            </a:r>
          </a:p>
          <a:p>
            <a:pPr rtl="0"/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4E49E5E-5146-6812-5D5F-FEEB8D1B9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915" y="1862137"/>
            <a:ext cx="52197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290320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How </a:t>
            </a:r>
            <a:r>
              <a:rPr lang="it-IT" dirty="0" err="1"/>
              <a:t>does</a:t>
            </a:r>
            <a:r>
              <a:rPr lang="it-IT" dirty="0"/>
              <a:t> I-</a:t>
            </a:r>
            <a:r>
              <a:rPr lang="it-IT" dirty="0" err="1"/>
              <a:t>dOne</a:t>
            </a:r>
            <a:r>
              <a:rPr lang="it-IT" dirty="0"/>
              <a:t> work?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DA84F3A-CFF2-E0F8-406D-552C29D5C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503" y="2251665"/>
            <a:ext cx="5561578" cy="3169421"/>
          </a:xfrm>
          <a:prstGeom prst="rect">
            <a:avLst/>
          </a:prstGeom>
        </p:spPr>
      </p:pic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2ED9DCC4-B4A2-1DAD-4D69-57969A274D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3106168"/>
            <a:ext cx="4724619" cy="2001410"/>
          </a:xfrm>
        </p:spPr>
        <p:txBody>
          <a:bodyPr rtlCol="0"/>
          <a:lstStyle/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Mulish"/>
              </a:rPr>
              <a:t>A sample of the bacteria is deployed on the FTIR device’s crystal. I-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Mulish"/>
              </a:rPr>
              <a:t>dOne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ulish"/>
              </a:rPr>
              <a:t> will collect the bacteria spectrum, analyze it and identify the bacteria’s species based on its own reference spectra database.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96505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Tech </a:t>
            </a:r>
            <a:r>
              <a:rPr lang="en-US" b="1" dirty="0"/>
              <a:t>stack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221555182"/>
              </p:ext>
            </p:extLst>
          </p:nvPr>
        </p:nvGraphicFramePr>
        <p:xfrm>
          <a:off x="971550" y="2213361"/>
          <a:ext cx="10496551" cy="215923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496551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1079619">
                <a:tc>
                  <a:txBody>
                    <a:bodyPr/>
                    <a:lstStyle/>
                    <a:p>
                      <a:pPr algn="ctr" rtl="0"/>
                      <a:endParaRPr lang="it-I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8143"/>
                  </a:ext>
                </a:extLst>
              </a:tr>
              <a:tr h="1079619">
                <a:tc>
                  <a:txBody>
                    <a:bodyPr/>
                    <a:lstStyle/>
                    <a:p>
                      <a:pPr algn="ctr" rtl="0"/>
                      <a:endParaRPr lang="it-I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409596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1D3CC2-CA62-0F21-34FD-FE3600C2DD10}"/>
              </a:ext>
            </a:extLst>
          </p:cNvPr>
          <p:cNvSpPr txBox="1"/>
          <p:nvPr/>
        </p:nvSpPr>
        <p:spPr>
          <a:xfrm>
            <a:off x="1252222" y="2373159"/>
            <a:ext cx="3338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b="1" i="0" dirty="0">
                <a:solidFill>
                  <a:schemeClr val="bg1"/>
                </a:solidFill>
                <a:latin typeface="+mn-lt"/>
              </a:rPr>
              <a:t>Main application</a:t>
            </a:r>
          </a:p>
          <a:p>
            <a:pPr algn="ctr" rtl="0"/>
            <a:r>
              <a:rPr lang="en-US" sz="1600" dirty="0">
                <a:solidFill>
                  <a:schemeClr val="bg1"/>
                </a:solidFill>
              </a:rPr>
              <a:t>Desktop application developed in C#  + WPF + SQLite </a:t>
            </a:r>
            <a:endParaRPr lang="en-US" sz="1600" i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014FA6F-0977-13CE-3B33-1E42010B1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708" y="3457827"/>
            <a:ext cx="820418" cy="81352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131E80-C631-5D5D-D6FC-9B76BBE7F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873" y="2320595"/>
            <a:ext cx="2340311" cy="9361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8536B9A-577E-A0B4-BDC9-97923652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59" y="3363953"/>
            <a:ext cx="694581" cy="92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98B2C8C-F7A4-9491-5C1C-2BDE7041B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601" y="3403927"/>
            <a:ext cx="1220460" cy="82146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699B523-688D-B53F-AC1E-D57E32519606}"/>
              </a:ext>
            </a:extLst>
          </p:cNvPr>
          <p:cNvSpPr txBox="1"/>
          <p:nvPr/>
        </p:nvSpPr>
        <p:spPr>
          <a:xfrm>
            <a:off x="1252222" y="3440354"/>
            <a:ext cx="333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b="1" i="0" dirty="0">
                <a:solidFill>
                  <a:schemeClr val="bg1"/>
                </a:solidFill>
                <a:latin typeface="+mn-lt"/>
              </a:rPr>
              <a:t>Identification engine</a:t>
            </a:r>
          </a:p>
          <a:p>
            <a:pPr algn="ctr" rtl="0"/>
            <a:r>
              <a:rPr lang="en-US" sz="1600" dirty="0">
                <a:solidFill>
                  <a:schemeClr val="bg1"/>
                </a:solidFill>
              </a:rPr>
              <a:t>Python + Pandas + Scikit Learn</a:t>
            </a:r>
            <a:endParaRPr lang="en-US" sz="1600" i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700554F-FCC6-5678-E9DA-EA99150E8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602" y="2449416"/>
            <a:ext cx="718457" cy="71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{C3ECDD94-36EC-464B-8BE7-9465E4958F99}tf78853419_win32</Template>
  <TotalTime>447</TotalTime>
  <Words>139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Mulish</vt:lpstr>
      <vt:lpstr>Wingdings</vt:lpstr>
      <vt:lpstr>Personalizzata</vt:lpstr>
      <vt:lpstr>I-dOne</vt:lpstr>
      <vt:lpstr>What does I-dOne do?</vt:lpstr>
      <vt:lpstr>How does I-dOne work?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Relazione annuale</dc:title>
  <dc:creator>Marco Masello</dc:creator>
  <cp:lastModifiedBy>Marco Masello</cp:lastModifiedBy>
  <cp:revision>25</cp:revision>
  <dcterms:created xsi:type="dcterms:W3CDTF">2023-09-18T15:43:30Z</dcterms:created>
  <dcterms:modified xsi:type="dcterms:W3CDTF">2023-09-21T15:43:48Z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