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62" r:id="rId7"/>
    <p:sldId id="354" r:id="rId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5226" autoAdjust="0"/>
  </p:normalViewPr>
  <p:slideViewPr>
    <p:cSldViewPr snapToGrid="0">
      <p:cViewPr varScale="1">
        <p:scale>
          <a:sx n="73" d="100"/>
          <a:sy n="73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20/09/2023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36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079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49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20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20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20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20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20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20 settembre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20 settembre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20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20 settembre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20 settembre 2023</a:t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it-IT" dirty="0"/>
              <a:t>MES</a:t>
            </a:r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69CE058C-1BB9-1867-9F15-145048AE57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4" y="4405839"/>
            <a:ext cx="3136616" cy="556579"/>
          </a:xfrm>
        </p:spPr>
        <p:txBody>
          <a:bodyPr rtlCol="0"/>
          <a:lstStyle/>
          <a:p>
            <a:pPr rtl="0"/>
            <a:r>
              <a:rPr lang="en-US" dirty="0"/>
              <a:t>Industry manufacturing execution system</a:t>
            </a:r>
            <a:endParaRPr lang="it-IT" dirty="0"/>
          </a:p>
        </p:txBody>
      </p:sp>
      <p:pic>
        <p:nvPicPr>
          <p:cNvPr id="5" name="Immagine 4" descr="Immagine che contiene cerchio, testo, schermata, Elementi grafici&#10;&#10;Descrizione generata automaticamente">
            <a:extLst>
              <a:ext uri="{FF2B5EF4-FFF2-40B4-BE49-F238E27FC236}">
                <a16:creationId xmlns:a16="http://schemas.microsoft.com/office/drawing/2014/main" id="{F3461DBB-7835-CF76-6A49-FEDAE551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32" y="611024"/>
            <a:ext cx="1807436" cy="18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33188" cy="610863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MES software?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4784" y="2152293"/>
            <a:ext cx="4724619" cy="3826644"/>
          </a:xfrm>
        </p:spPr>
        <p:txBody>
          <a:bodyPr rtlCol="0"/>
          <a:lstStyle/>
          <a:p>
            <a:pPr algn="just" rtl="0"/>
            <a:r>
              <a:rPr lang="en-US" dirty="0"/>
              <a:t>A Manufacturing Execution System (MES) software is a computer-based system used in manufacturing industries to monitor, control, and optimize production processes on the shop floor.</a:t>
            </a:r>
          </a:p>
          <a:p>
            <a:pPr rtl="0"/>
            <a:r>
              <a:rPr lang="en-US" dirty="0"/>
              <a:t>Main functions: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Process Monitoring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Production Scheduling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Quality Control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Traceability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Performance analysis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Systems Integration</a:t>
            </a:r>
          </a:p>
          <a:p>
            <a:pPr rtl="0"/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  <p:pic>
        <p:nvPicPr>
          <p:cNvPr id="2050" name="Picture 2" descr="Hệ thống MES là gì? Hệ thống MES có lợi ích gì? - TopViec">
            <a:extLst>
              <a:ext uri="{FF2B5EF4-FFF2-40B4-BE49-F238E27FC236}">
                <a16:creationId xmlns:a16="http://schemas.microsoft.com/office/drawing/2014/main" id="{2B9BA2CC-C3BE-3B6A-C67A-4CE287F06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39279"/>
            <a:ext cx="6105352" cy="29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290320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interfaces</a:t>
            </a:r>
            <a:r>
              <a:rPr lang="it-IT" dirty="0"/>
              <a:t> for </a:t>
            </a:r>
            <a:r>
              <a:rPr lang="it-IT" dirty="0" err="1"/>
              <a:t>different</a:t>
            </a:r>
            <a:r>
              <a:rPr lang="it-IT" dirty="0"/>
              <a:t> users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</a:t>
            </a:fld>
            <a:endParaRPr lang="it-IT"/>
          </a:p>
        </p:txBody>
      </p:sp>
      <p:pic>
        <p:nvPicPr>
          <p:cNvPr id="8" name="Immagine 7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F54537BA-5525-85D4-145A-C9A20E672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3" y="2305451"/>
            <a:ext cx="3696751" cy="2932755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74702315-B385-C448-4962-F2D2A1336A09}"/>
              </a:ext>
            </a:extLst>
          </p:cNvPr>
          <p:cNvSpPr/>
          <p:nvPr/>
        </p:nvSpPr>
        <p:spPr>
          <a:xfrm>
            <a:off x="1839215" y="5499463"/>
            <a:ext cx="1946365" cy="742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pic>
        <p:nvPicPr>
          <p:cNvPr id="11" name="Immagine 10" descr="Immagine che contiene testo, schermata, Dispositivo elettronico, multimediale&#10;&#10;Descrizione generata automaticamente">
            <a:extLst>
              <a:ext uri="{FF2B5EF4-FFF2-40B4-BE49-F238E27FC236}">
                <a16:creationId xmlns:a16="http://schemas.microsoft.com/office/drawing/2014/main" id="{AB4AB8FB-9CC7-9C03-7DA7-8622FECBF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01" y="2168435"/>
            <a:ext cx="1217733" cy="3069771"/>
          </a:xfrm>
          <a:prstGeom prst="rect">
            <a:avLst/>
          </a:prstGeom>
        </p:spPr>
      </p:pic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1F68628-AB10-6377-0F7C-667F34EEAD2E}"/>
              </a:ext>
            </a:extLst>
          </p:cNvPr>
          <p:cNvSpPr/>
          <p:nvPr/>
        </p:nvSpPr>
        <p:spPr>
          <a:xfrm>
            <a:off x="5549411" y="5499463"/>
            <a:ext cx="2098512" cy="742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field device</a:t>
            </a:r>
          </a:p>
        </p:txBody>
      </p:sp>
      <p:pic>
        <p:nvPicPr>
          <p:cNvPr id="14" name="Immagine 13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0EDA3451-EB84-6C9E-51A7-0B47B90F2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61" y="2449766"/>
            <a:ext cx="3332930" cy="2644124"/>
          </a:xfrm>
          <a:prstGeom prst="rect">
            <a:avLst/>
          </a:prstGeom>
        </p:spPr>
      </p:pic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9538E10-BCFD-CD58-A5A0-992715EDD42C}"/>
              </a:ext>
            </a:extLst>
          </p:cNvPr>
          <p:cNvSpPr/>
          <p:nvPr/>
        </p:nvSpPr>
        <p:spPr>
          <a:xfrm>
            <a:off x="9153770" y="5488033"/>
            <a:ext cx="2098512" cy="742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 screen field device</a:t>
            </a:r>
          </a:p>
        </p:txBody>
      </p:sp>
    </p:spTree>
    <p:extLst>
      <p:ext uri="{BB962C8B-B14F-4D97-AF65-F5344CB8AC3E}">
        <p14:creationId xmlns:p14="http://schemas.microsoft.com/office/powerpoint/2010/main" val="39373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96505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Tech </a:t>
            </a:r>
            <a:r>
              <a:rPr lang="en-US" b="1" dirty="0"/>
              <a:t>stack</a:t>
            </a:r>
          </a:p>
        </p:txBody>
      </p:sp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065570826"/>
              </p:ext>
            </p:extLst>
          </p:nvPr>
        </p:nvGraphicFramePr>
        <p:xfrm>
          <a:off x="971550" y="2213361"/>
          <a:ext cx="10496551" cy="323885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0496551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1079619">
                <a:tc>
                  <a:txBody>
                    <a:bodyPr/>
                    <a:lstStyle/>
                    <a:p>
                      <a:pPr algn="ctr" rtl="0"/>
                      <a:endParaRPr lang="it-I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08143"/>
                  </a:ext>
                </a:extLst>
              </a:tr>
              <a:tr h="1079619">
                <a:tc>
                  <a:txBody>
                    <a:bodyPr/>
                    <a:lstStyle/>
                    <a:p>
                      <a:pPr algn="ctr" rtl="0"/>
                      <a:endParaRPr lang="it-I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409596"/>
                  </a:ext>
                </a:extLst>
              </a:tr>
              <a:tr h="1079619">
                <a:tc>
                  <a:txBody>
                    <a:bodyPr/>
                    <a:lstStyle/>
                    <a:p>
                      <a:pPr algn="ctr" rtl="0"/>
                      <a:endParaRPr lang="it-I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28C9F177-893D-BE96-A6A7-5E0D4F625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623" y="3466800"/>
            <a:ext cx="802106" cy="80210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11D3CC2-CA62-0F21-34FD-FE3600C2DD10}"/>
              </a:ext>
            </a:extLst>
          </p:cNvPr>
          <p:cNvSpPr txBox="1"/>
          <p:nvPr/>
        </p:nvSpPr>
        <p:spPr>
          <a:xfrm>
            <a:off x="1252222" y="2373159"/>
            <a:ext cx="3338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b="1" i="0" dirty="0">
                <a:solidFill>
                  <a:schemeClr val="bg1"/>
                </a:solidFill>
                <a:latin typeface="+mn-lt"/>
              </a:rPr>
              <a:t>Back end</a:t>
            </a:r>
          </a:p>
          <a:p>
            <a:pPr algn="ctr" rtl="0"/>
            <a:r>
              <a:rPr lang="en-US" sz="1600" i="0" dirty="0">
                <a:solidFill>
                  <a:schemeClr val="bg1"/>
                </a:solidFill>
                <a:latin typeface="+mn-lt"/>
              </a:rPr>
              <a:t>.</a:t>
            </a:r>
            <a:r>
              <a:rPr lang="en-US" sz="1600" i="0" dirty="0" err="1">
                <a:solidFill>
                  <a:schemeClr val="bg1"/>
                </a:solidFill>
                <a:latin typeface="+mn-lt"/>
              </a:rPr>
              <a:t>NetCore</a:t>
            </a:r>
            <a:r>
              <a:rPr lang="en-US" sz="1600" i="0" dirty="0">
                <a:solidFill>
                  <a:schemeClr val="bg1"/>
                </a:solidFill>
                <a:latin typeface="+mn-lt"/>
              </a:rPr>
              <a:t> + Python + </a:t>
            </a:r>
            <a:r>
              <a:rPr lang="en-US" sz="1600" i="0" dirty="0" err="1">
                <a:solidFill>
                  <a:schemeClr val="bg1"/>
                </a:solidFill>
                <a:latin typeface="+mn-lt"/>
              </a:rPr>
              <a:t>RabbitMq</a:t>
            </a:r>
            <a:r>
              <a:rPr lang="en-US" sz="1600" i="0" dirty="0">
                <a:solidFill>
                  <a:schemeClr val="bg1"/>
                </a:solidFill>
                <a:latin typeface="+mn-lt"/>
              </a:rPr>
              <a:t> + </a:t>
            </a:r>
            <a:r>
              <a:rPr lang="en-US" sz="1600" i="0" dirty="0" err="1">
                <a:solidFill>
                  <a:schemeClr val="bg1"/>
                </a:solidFill>
                <a:latin typeface="+mn-lt"/>
              </a:rPr>
              <a:t>MongoDb</a:t>
            </a:r>
            <a:endParaRPr lang="en-US" sz="1600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1C910B-F5B1-E262-68F2-3A65549D9F3D}"/>
              </a:ext>
            </a:extLst>
          </p:cNvPr>
          <p:cNvSpPr txBox="1"/>
          <p:nvPr/>
        </p:nvSpPr>
        <p:spPr>
          <a:xfrm>
            <a:off x="1252222" y="3522547"/>
            <a:ext cx="354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it-IT" sz="1600" b="1" i="0" noProof="0" dirty="0">
                <a:solidFill>
                  <a:schemeClr val="bg1"/>
                </a:solidFill>
                <a:latin typeface="+mn-lt"/>
              </a:rPr>
              <a:t>Web Front end</a:t>
            </a:r>
          </a:p>
          <a:p>
            <a:pPr algn="ctr" rtl="0"/>
            <a:r>
              <a:rPr lang="it-IT" sz="1600" b="0" i="0" noProof="0" dirty="0">
                <a:solidFill>
                  <a:schemeClr val="bg1"/>
                </a:solidFill>
                <a:latin typeface="+mn-lt"/>
              </a:rPr>
              <a:t>Angular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41E741E-0DAF-3EDE-4B14-E2D00D475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23" y="2402050"/>
            <a:ext cx="753906" cy="75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bbitMQ Monitoring and Performance Management with Instana | IBM">
            <a:extLst>
              <a:ext uri="{FF2B5EF4-FFF2-40B4-BE49-F238E27FC236}">
                <a16:creationId xmlns:a16="http://schemas.microsoft.com/office/drawing/2014/main" id="{B67F8685-3A94-8BFD-5CA5-F7EDE8BE6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00" y="2082408"/>
            <a:ext cx="1872540" cy="141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014FA6F-0977-13CE-3B33-1E42010B1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9841" y="2402050"/>
            <a:ext cx="820418" cy="813524"/>
          </a:xfrm>
          <a:prstGeom prst="rect">
            <a:avLst/>
          </a:prstGeom>
        </p:spPr>
      </p:pic>
      <p:pic>
        <p:nvPicPr>
          <p:cNvPr id="1030" name="Picture 6" descr="Share 74+ mongodb logo png super hot - ceg.edu.vn">
            <a:extLst>
              <a:ext uri="{FF2B5EF4-FFF2-40B4-BE49-F238E27FC236}">
                <a16:creationId xmlns:a16="http://schemas.microsoft.com/office/drawing/2014/main" id="{21703CDA-F3F7-F5BC-DFDA-8B9AD016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1" y="2356246"/>
            <a:ext cx="845514" cy="84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AA009A2-F94F-0119-EF7A-6EEAA39D8E1F}"/>
              </a:ext>
            </a:extLst>
          </p:cNvPr>
          <p:cNvSpPr txBox="1"/>
          <p:nvPr/>
        </p:nvSpPr>
        <p:spPr>
          <a:xfrm>
            <a:off x="1354772" y="4556373"/>
            <a:ext cx="354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it-IT" sz="1600" b="1" i="0" noProof="0" dirty="0">
                <a:solidFill>
                  <a:schemeClr val="bg1"/>
                </a:solidFill>
                <a:latin typeface="+mn-lt"/>
              </a:rPr>
              <a:t>Mobile App (Android)</a:t>
            </a:r>
            <a:endParaRPr lang="it-IT" sz="1600" b="0" i="0" noProof="0" dirty="0">
              <a:solidFill>
                <a:schemeClr val="bg1"/>
              </a:solidFill>
              <a:latin typeface="+mn-lt"/>
            </a:endParaRPr>
          </a:p>
          <a:p>
            <a:pPr algn="ctr" rtl="0"/>
            <a:r>
              <a:rPr lang="it-IT" sz="1600" b="0" i="0" noProof="0" dirty="0">
                <a:solidFill>
                  <a:schemeClr val="bg1"/>
                </a:solidFill>
                <a:latin typeface="+mn-lt"/>
              </a:rPr>
              <a:t>Angular + </a:t>
            </a:r>
            <a:r>
              <a:rPr lang="it-IT" sz="1600" b="0" i="0" noProof="0" dirty="0" err="1">
                <a:solidFill>
                  <a:schemeClr val="bg1"/>
                </a:solidFill>
                <a:latin typeface="+mn-lt"/>
              </a:rPr>
              <a:t>Ionic</a:t>
            </a:r>
            <a:r>
              <a:rPr lang="it-IT" sz="1600" b="0" i="0" noProof="0" dirty="0">
                <a:solidFill>
                  <a:schemeClr val="bg1"/>
                </a:solidFill>
                <a:latin typeface="+mn-lt"/>
              </a:rPr>
              <a:t> + </a:t>
            </a:r>
            <a:r>
              <a:rPr lang="it-IT" sz="1600" b="0" i="0" noProof="0" dirty="0" err="1">
                <a:solidFill>
                  <a:schemeClr val="bg1"/>
                </a:solidFill>
                <a:latin typeface="+mn-lt"/>
              </a:rPr>
              <a:t>Capacitor</a:t>
            </a:r>
            <a:endParaRPr lang="it-IT" sz="1600" b="0" i="0" noProof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4" name="Picture 4" descr="Ionic new logo transparent PNG - StickPNG">
            <a:extLst>
              <a:ext uri="{FF2B5EF4-FFF2-40B4-BE49-F238E27FC236}">
                <a16:creationId xmlns:a16="http://schemas.microsoft.com/office/drawing/2014/main" id="{8449B629-A131-4B59-BB72-A90D9D8AB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809" y="4465142"/>
            <a:ext cx="853458" cy="85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4ED08F6-7BE3-14FA-3F4B-505ECF40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715" y="4473384"/>
            <a:ext cx="802106" cy="802106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19A1B583-313A-AE26-C387-90A3247C2F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9255" y="4473384"/>
            <a:ext cx="796442" cy="80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{C3ECDD94-36EC-464B-8BE7-9465E4958F99}tf78853419_win32</Template>
  <TotalTime>394</TotalTime>
  <Words>102</Words>
  <Application>Microsoft Office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</vt:lpstr>
      <vt:lpstr>Personalizzata</vt:lpstr>
      <vt:lpstr>MES</vt:lpstr>
      <vt:lpstr>What is a MES software?</vt:lpstr>
      <vt:lpstr>Different interfaces for different users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Relazione annuale</dc:title>
  <dc:creator>Marco Masello</dc:creator>
  <cp:lastModifiedBy>Masenello Marco</cp:lastModifiedBy>
  <cp:revision>21</cp:revision>
  <dcterms:created xsi:type="dcterms:W3CDTF">2023-09-18T15:43:30Z</dcterms:created>
  <dcterms:modified xsi:type="dcterms:W3CDTF">2023-09-20T13:42:37Z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