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679"/>
  </p:normalViewPr>
  <p:slideViewPr>
    <p:cSldViewPr snapToGrid="0">
      <p:cViewPr>
        <p:scale>
          <a:sx n="100" d="100"/>
          <a:sy n="100" d="100"/>
        </p:scale>
        <p:origin x="4176" y="2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4CDA-0695-2D4E-81F4-D28EE29C28E7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5F29-4741-0A4B-AF43-2950CA91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9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4CDA-0695-2D4E-81F4-D28EE29C28E7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5F29-4741-0A4B-AF43-2950CA91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4CDA-0695-2D4E-81F4-D28EE29C28E7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5F29-4741-0A4B-AF43-2950CA91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9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4CDA-0695-2D4E-81F4-D28EE29C28E7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5F29-4741-0A4B-AF43-2950CA91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4CDA-0695-2D4E-81F4-D28EE29C28E7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5F29-4741-0A4B-AF43-2950CA91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6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4CDA-0695-2D4E-81F4-D28EE29C28E7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5F29-4741-0A4B-AF43-2950CA91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6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4CDA-0695-2D4E-81F4-D28EE29C28E7}" type="datetimeFigureOut">
              <a:rPr lang="en-US" smtClean="0"/>
              <a:t>7/25/23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5F29-4741-0A4B-AF43-2950CA91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4CDA-0695-2D4E-81F4-D28EE29C28E7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5F29-4741-0A4B-AF43-2950CA91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3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4CDA-0695-2D4E-81F4-D28EE29C28E7}" type="datetimeFigureOut">
              <a:rPr lang="en-US" smtClean="0"/>
              <a:t>7/25/23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5F29-4741-0A4B-AF43-2950CA91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4CDA-0695-2D4E-81F4-D28EE29C28E7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5F29-4741-0A4B-AF43-2950CA91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4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4CDA-0695-2D4E-81F4-D28EE29C28E7}" type="datetimeFigureOut">
              <a:rPr lang="en-US" smtClean="0"/>
              <a:t>7/25/23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5F29-4741-0A4B-AF43-2950CA91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3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C4CDA-0695-2D4E-81F4-D28EE29C28E7}" type="datetimeFigureOut">
              <a:rPr lang="en-US" smtClean="0"/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5F29-4741-0A4B-AF43-2950CA91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1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.astro.41.011802.094927" TargetMode="External"/><Relationship Id="rId2" Type="http://schemas.openxmlformats.org/officeDocument/2006/relationships/hyperlink" Target="https://doi.org/10.1146/annurev.astro.45.051806.11054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Large-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DBBE-9ECF-3202-107D-E15DD36CC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Probing the AGN Nature of Maser Galaxy Hosts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C29AC-A184-5BDD-8AD3-ADA089CB5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Gaudeor</a:t>
            </a:r>
            <a:r>
              <a:rPr lang="en-US" dirty="0"/>
              <a:t> </a:t>
            </a:r>
            <a:r>
              <a:rPr lang="en-US" dirty="0" err="1"/>
              <a:t>Rudmin</a:t>
            </a:r>
            <a:endParaRPr lang="en-US" dirty="0"/>
          </a:p>
          <a:p>
            <a:r>
              <a:rPr lang="en-US" dirty="0"/>
              <a:t>Dr. Anca Constantin</a:t>
            </a:r>
          </a:p>
          <a:p>
            <a:r>
              <a:rPr lang="en-US" dirty="0"/>
              <a:t>James Madison University</a:t>
            </a:r>
          </a:p>
          <a:p>
            <a:r>
              <a:rPr lang="en-US" dirty="0"/>
              <a:t>Summer 2023</a:t>
            </a:r>
          </a:p>
        </p:txBody>
      </p:sp>
    </p:spTree>
    <p:extLst>
      <p:ext uri="{BB962C8B-B14F-4D97-AF65-F5344CB8AC3E}">
        <p14:creationId xmlns:p14="http://schemas.microsoft.com/office/powerpoint/2010/main" val="38362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744C-B949-C874-BFCC-5A65D7BF5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higher percentage of</a:t>
            </a:r>
          </a:p>
          <a:p>
            <a:pPr marL="0" indent="0">
              <a:buNone/>
            </a:pPr>
            <a:r>
              <a:rPr lang="en-US" dirty="0"/>
              <a:t>Masers have coronal</a:t>
            </a:r>
          </a:p>
          <a:p>
            <a:pPr marL="0" indent="0">
              <a:buNone/>
            </a:pPr>
            <a:r>
              <a:rPr lang="en-US" dirty="0"/>
              <a:t>Lines (so are AGN) than</a:t>
            </a:r>
          </a:p>
          <a:p>
            <a:pPr marL="0" indent="0">
              <a:buNone/>
            </a:pPr>
            <a:r>
              <a:rPr lang="en-US" dirty="0" err="1"/>
              <a:t>Nonmasers</a:t>
            </a:r>
            <a:r>
              <a:rPr lang="en-US" dirty="0"/>
              <a:t>.</a:t>
            </a:r>
          </a:p>
          <a:p>
            <a:r>
              <a:rPr lang="en-US" dirty="0"/>
              <a:t>Physical Properties</a:t>
            </a:r>
          </a:p>
          <a:p>
            <a:pPr marL="0" indent="0">
              <a:buNone/>
            </a:pPr>
            <a:r>
              <a:rPr lang="en-US" dirty="0"/>
              <a:t>Associated with </a:t>
            </a:r>
          </a:p>
          <a:p>
            <a:pPr marL="0" indent="0">
              <a:buNone/>
            </a:pPr>
            <a:r>
              <a:rPr lang="en-US" dirty="0"/>
              <a:t>Coronal Lines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6E9A0-BC4B-6A9F-944A-8B0AF7DB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1102088"/>
            <a:ext cx="6985000" cy="306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41C93-5892-870E-67E8-B89196969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415" y="4279351"/>
            <a:ext cx="3759708" cy="2578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EB7A76-4710-57FC-DC6F-500604E2B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123" y="4279351"/>
            <a:ext cx="3589759" cy="2462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BBFB94-9F3A-F464-07C2-42716095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Masers VS Coronal Line AGN</a:t>
            </a:r>
          </a:p>
        </p:txBody>
      </p:sp>
    </p:spTree>
    <p:extLst>
      <p:ext uri="{BB962C8B-B14F-4D97-AF65-F5344CB8AC3E}">
        <p14:creationId xmlns:p14="http://schemas.microsoft.com/office/powerpoint/2010/main" val="277620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A34D-ED69-42D7-CECC-1639CA3D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Masers VS Optical Line AGN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71B5F-BE7D-5B24-CCEA-9C28CBD20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8" y="3812731"/>
            <a:ext cx="8078714" cy="2652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321C4-64DB-1775-4C33-7E4A47D05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740" y="146086"/>
            <a:ext cx="3173476" cy="631935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646BDF-8B5D-69DA-7250-B3C5056A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22682" cy="1987106"/>
          </a:xfrm>
        </p:spPr>
        <p:txBody>
          <a:bodyPr/>
          <a:lstStyle/>
          <a:p>
            <a:r>
              <a:rPr lang="en-US" dirty="0"/>
              <a:t>Masers are concentrated in the </a:t>
            </a:r>
            <a:r>
              <a:rPr lang="en-US" dirty="0" err="1"/>
              <a:t>Seyfert</a:t>
            </a:r>
            <a:r>
              <a:rPr lang="en-US" dirty="0"/>
              <a:t> AGN area.</a:t>
            </a:r>
          </a:p>
          <a:p>
            <a:r>
              <a:rPr lang="en-US" dirty="0"/>
              <a:t>Disk Masers are almost exclusively </a:t>
            </a:r>
            <a:r>
              <a:rPr lang="en-US" dirty="0" err="1"/>
              <a:t>Seyfert</a:t>
            </a:r>
            <a:r>
              <a:rPr lang="en-US" dirty="0"/>
              <a:t> AGNs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1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02FC-3920-3A66-4BCF-5677DAB4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86808"/>
            <a:ext cx="10515600" cy="1325563"/>
          </a:xfrm>
        </p:spPr>
        <p:txBody>
          <a:bodyPr/>
          <a:lstStyle/>
          <a:p>
            <a:r>
              <a:rPr lang="en-US" dirty="0"/>
              <a:t>Masers VS Cosmic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DF0B2-B2AB-CF02-D1D0-20812E34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028" y="3169290"/>
            <a:ext cx="7772400" cy="36195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A249CD-22A7-78EE-23B4-81AEC19DD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72" y="1340490"/>
            <a:ext cx="3881559" cy="302761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E2D119-6748-736C-24A6-014AF7050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45285"/>
              </p:ext>
            </p:extLst>
          </p:nvPr>
        </p:nvGraphicFramePr>
        <p:xfrm>
          <a:off x="4598704" y="1340490"/>
          <a:ext cx="68610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016">
                  <a:extLst>
                    <a:ext uri="{9D8B030D-6E8A-4147-A177-3AD203B41FA5}">
                      <a16:colId xmlns:a16="http://schemas.microsoft.com/office/drawing/2014/main" val="2009709622"/>
                    </a:ext>
                  </a:extLst>
                </a:gridCol>
                <a:gridCol w="2287016">
                  <a:extLst>
                    <a:ext uri="{9D8B030D-6E8A-4147-A177-3AD203B41FA5}">
                      <a16:colId xmlns:a16="http://schemas.microsoft.com/office/drawing/2014/main" val="1586884653"/>
                    </a:ext>
                  </a:extLst>
                </a:gridCol>
                <a:gridCol w="2287016">
                  <a:extLst>
                    <a:ext uri="{9D8B030D-6E8A-4147-A177-3AD203B41FA5}">
                      <a16:colId xmlns:a16="http://schemas.microsoft.com/office/drawing/2014/main" val="3580145166"/>
                    </a:ext>
                  </a:extLst>
                </a:gridCol>
              </a:tblGrid>
              <a:tr h="3385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Nonmasers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993596"/>
                  </a:ext>
                </a:extLst>
              </a:tr>
              <a:tr h="338536">
                <a:tc>
                  <a:txBody>
                    <a:bodyPr/>
                    <a:lstStyle/>
                    <a:p>
                      <a:r>
                        <a:rPr lang="en-US" dirty="0"/>
                        <a:t>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44.4% +/- 10.9%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48.7% +/- 1.8%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414184"/>
                  </a:ext>
                </a:extLst>
              </a:tr>
              <a:tr h="338536"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18.5% +/- 6.4%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20.9% +/- 1.1%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54769"/>
                  </a:ext>
                </a:extLst>
              </a:tr>
              <a:tr h="338536">
                <a:tc>
                  <a:txBody>
                    <a:bodyPr/>
                    <a:lstStyle/>
                    <a:p>
                      <a:r>
                        <a:rPr lang="en-US" dirty="0"/>
                        <a:t>Inconclusive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27.8% +/- 8.1%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19.0% +/- 1.0%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17437"/>
                  </a:ext>
                </a:extLst>
              </a:tr>
              <a:tr h="338536"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9.3% +/- 4.3%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11.3% +/- 0.8%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70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5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77E0-C1E2-B93F-AB31-E7544146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CF14-54EF-8E13-A39A-3B245DDD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statistically significant differences between Masers and </a:t>
            </a:r>
            <a:r>
              <a:rPr lang="en-US" dirty="0" err="1"/>
              <a:t>Nonmasers</a:t>
            </a:r>
            <a:r>
              <a:rPr lang="en-US" dirty="0"/>
              <a:t> using:</a:t>
            </a:r>
          </a:p>
          <a:p>
            <a:pPr lvl="1"/>
            <a:r>
              <a:rPr lang="en-US" dirty="0"/>
              <a:t>Coronal Line AGN Detection</a:t>
            </a:r>
          </a:p>
          <a:p>
            <a:pPr lvl="1"/>
            <a:r>
              <a:rPr lang="en-US" dirty="0"/>
              <a:t>Optical Line AGN Detection</a:t>
            </a:r>
          </a:p>
          <a:p>
            <a:r>
              <a:rPr lang="en-US" dirty="0"/>
              <a:t>They may be useful tools in narrowing the search for usable Maser Disks</a:t>
            </a:r>
          </a:p>
          <a:p>
            <a:r>
              <a:rPr lang="en-US" dirty="0"/>
              <a:t>Galaxy’s location in the cosmic environment does not seem to be a useful tool.</a:t>
            </a:r>
          </a:p>
        </p:txBody>
      </p:sp>
    </p:spTree>
    <p:extLst>
      <p:ext uri="{BB962C8B-B14F-4D97-AF65-F5344CB8AC3E}">
        <p14:creationId xmlns:p14="http://schemas.microsoft.com/office/powerpoint/2010/main" val="103251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2FEE-282B-0B48-5C9E-846638E7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DAAA-F029-4A02-DABC-2074EC68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Ho, L. C. (2008). Nuclear Activity in Nearby Galaxies. Annual Review of Astronomy and Astrophysics, 	46(1), 475–539. </a:t>
            </a:r>
            <a:r>
              <a:rPr lang="en-US" dirty="0">
                <a:hlinkClick r:id="rId2"/>
              </a:rPr>
              <a:t>https://doi.org/10.1146/annurev.astro.45.051806.110546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Keel, B. (2002, November). Optical Spectra of Various Kinds of Active Galactic Nuclei. Active Galaxies 	and Quasars - Spectrum 	Comparison. 	https://</a:t>
            </a:r>
            <a:r>
              <a:rPr lang="en-US" dirty="0" err="1"/>
              <a:t>pages.astronomy.ua.edu</a:t>
            </a:r>
            <a:r>
              <a:rPr lang="en-US" dirty="0"/>
              <a:t>/keel/</a:t>
            </a:r>
            <a:r>
              <a:rPr lang="en-US" dirty="0" err="1"/>
              <a:t>agn</a:t>
            </a:r>
            <a:r>
              <a:rPr lang="en-US" dirty="0"/>
              <a:t>/</a:t>
            </a:r>
            <a:r>
              <a:rPr lang="en-US" dirty="0" err="1"/>
              <a:t>spectra.html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Lo, K. Y. (2005). Mega-masers and Galaxies. Annual Review of 	Astronomy and Astrophysics, 43(1), 	625–676. </a:t>
            </a:r>
            <a:r>
              <a:rPr lang="en-US" dirty="0">
                <a:hlinkClick r:id="rId3"/>
              </a:rPr>
              <a:t>https://doi.org/10.1146/annurev.astro.41.011802.094927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Pontzen</a:t>
            </a:r>
            <a:r>
              <a:rPr lang="en-US" dirty="0"/>
              <a:t>, A., &amp;amp; </a:t>
            </a:r>
            <a:r>
              <a:rPr lang="en-US" dirty="0" err="1"/>
              <a:t>Governato</a:t>
            </a:r>
            <a:r>
              <a:rPr lang="en-US" dirty="0"/>
              <a:t>, F. (2014). Large-scale Structure of Light 	Distribution in the Universe. 	Wikimedia Commons. Retrieved July 25, 2023, from 	</a:t>
            </a:r>
            <a:r>
              <a:rPr lang="en-US" dirty="0">
                <a:hlinkClick r:id="rId4"/>
              </a:rPr>
              <a:t>https://commons.wikimedia.org/wiki/File:Large-</a:t>
            </a:r>
            <a:r>
              <a:rPr lang="en-US" dirty="0"/>
              <a:t>	</a:t>
            </a:r>
            <a:r>
              <a:rPr lang="en-US" dirty="0" err="1"/>
              <a:t>scale_structure_of_light_distribution_in_the_universe.jpg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Reefe</a:t>
            </a:r>
            <a:r>
              <a:rPr lang="en-US" dirty="0"/>
              <a:t>, M., Satyapal, S., Sexton, R. O., Doan, S. M., </a:t>
            </a:r>
            <a:r>
              <a:rPr lang="en-US" dirty="0" err="1"/>
              <a:t>Secrest</a:t>
            </a:r>
            <a:r>
              <a:rPr lang="en-US" dirty="0"/>
              <a:t>, N. J., &amp;amp; </a:t>
            </a:r>
            <a:r>
              <a:rPr lang="en-US" dirty="0" err="1"/>
              <a:t>Cann</a:t>
            </a:r>
            <a:r>
              <a:rPr lang="en-US" dirty="0"/>
              <a:t>, J. M. (2022). </a:t>
            </a:r>
          </a:p>
          <a:p>
            <a:pPr marL="0" indent="0">
              <a:buNone/>
            </a:pPr>
            <a:r>
              <a:rPr lang="en-US" dirty="0"/>
              <a:t>	Class: Coronal line activity spectroscopic survey. The Astrophysical Journal, 936(2), 140. </a:t>
            </a:r>
          </a:p>
          <a:p>
            <a:pPr marL="0" indent="0">
              <a:buNone/>
            </a:pPr>
            <a:r>
              <a:rPr lang="en-US" dirty="0"/>
              <a:t>	https://</a:t>
            </a:r>
            <a:r>
              <a:rPr lang="en-US" dirty="0" err="1"/>
              <a:t>doi.org</a:t>
            </a:r>
            <a:r>
              <a:rPr lang="en-US" dirty="0"/>
              <a:t>/10.3847/1538-4357/ac8981 </a:t>
            </a:r>
          </a:p>
        </p:txBody>
      </p:sp>
    </p:spTree>
    <p:extLst>
      <p:ext uri="{BB962C8B-B14F-4D97-AF65-F5344CB8AC3E}">
        <p14:creationId xmlns:p14="http://schemas.microsoft.com/office/powerpoint/2010/main" val="275365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DB72-D7FD-8F52-E1C7-04F89746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6E73-102A-9397-7232-8A6DED307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</a:t>
            </a:r>
          </a:p>
        </p:txBody>
      </p:sp>
    </p:spTree>
    <p:extLst>
      <p:ext uri="{BB962C8B-B14F-4D97-AF65-F5344CB8AC3E}">
        <p14:creationId xmlns:p14="http://schemas.microsoft.com/office/powerpoint/2010/main" val="251441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A415-8BF9-83AD-294F-931654C0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C354-7863-CFA6-BDFF-3051D113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refine cosmological models?</a:t>
            </a:r>
          </a:p>
          <a:p>
            <a:r>
              <a:rPr lang="en-US" dirty="0"/>
              <a:t>How massive are supermassive black holes?</a:t>
            </a:r>
          </a:p>
          <a:p>
            <a:r>
              <a:rPr lang="en-US" dirty="0"/>
              <a:t>How far away are other galaxies?</a:t>
            </a:r>
          </a:p>
          <a:p>
            <a:r>
              <a:rPr lang="en-US" dirty="0"/>
              <a:t>What is the fate of the universe?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722C-0CF0-F657-5BEA-CFB01417B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69889"/>
            <a:ext cx="2771601" cy="2522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46ECDD-FC47-D720-C4A8-595457682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3962400"/>
            <a:ext cx="2590800" cy="156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DE1DA-E1DA-BEBB-AFCD-00BC98E0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0" y="1333500"/>
            <a:ext cx="2298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8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B0EC-AA69-27F7-5CCC-65B91D46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answer these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6A4E-379B-FBD4-5311-6C38A5468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Maser Disks provide direct geometric measurement of distance and mass</a:t>
            </a:r>
          </a:p>
        </p:txBody>
      </p:sp>
    </p:spTree>
    <p:extLst>
      <p:ext uri="{BB962C8B-B14F-4D97-AF65-F5344CB8AC3E}">
        <p14:creationId xmlns:p14="http://schemas.microsoft.com/office/powerpoint/2010/main" val="354399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F3B3-678B-B153-FD1B-EEAA547A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Masers?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D90A-F0B0-8DFA-0C44-EF5E6B43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Laser in Microwave</a:t>
            </a:r>
          </a:p>
          <a:p>
            <a:r>
              <a:rPr lang="en-US" dirty="0"/>
              <a:t>Emitted by hot gas with a nearby energy source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53D60-4484-8BF7-176A-C00624AD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2756452"/>
            <a:ext cx="6362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3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94F0-9138-149C-C673-FF6DD4B8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3793-2ECD-3B89-3860-44150803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Star-forming</a:t>
            </a:r>
          </a:p>
          <a:p>
            <a:r>
              <a:rPr lang="en-US" dirty="0" err="1"/>
              <a:t>MegaMasers</a:t>
            </a:r>
            <a:r>
              <a:rPr lang="en-US" dirty="0"/>
              <a:t> (1 M x more luminous)</a:t>
            </a:r>
          </a:p>
          <a:p>
            <a:pPr lvl="1"/>
            <a:r>
              <a:rPr lang="en-US" dirty="0"/>
              <a:t>From Galaxy Centers</a:t>
            </a:r>
          </a:p>
          <a:p>
            <a:r>
              <a:rPr lang="en-US" dirty="0"/>
              <a:t>Maser Disks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3F010-155E-D825-4003-581B2AC3C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05275"/>
            <a:ext cx="3441700" cy="238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53B7C0-CB22-95D7-4C9D-5911AB81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3597087"/>
            <a:ext cx="7772400" cy="30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3D3F-8C0B-DD69-C13E-D7813EF6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859C-3520-B374-1EE1-CE5C2613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Masers, and especially Maser Disks, are hard to find.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Megamaser</a:t>
            </a:r>
            <a:r>
              <a:rPr lang="en-US" dirty="0"/>
              <a:t> Cosmology Project (MCP) found only 3% of surveyed sky objects were masers. (180 total)</a:t>
            </a:r>
          </a:p>
          <a:p>
            <a:pPr lvl="1"/>
            <a:r>
              <a:rPr lang="en-US" dirty="0"/>
              <a:t>Only 19% of Masers are Maser Disks (34 total)</a:t>
            </a:r>
          </a:p>
          <a:p>
            <a:r>
              <a:rPr lang="en-US" dirty="0"/>
              <a:t>To answer the Universal Questions, we need to find more maser disks.</a:t>
            </a:r>
          </a:p>
        </p:txBody>
      </p:sp>
    </p:spTree>
    <p:extLst>
      <p:ext uri="{BB962C8B-B14F-4D97-AF65-F5344CB8AC3E}">
        <p14:creationId xmlns:p14="http://schemas.microsoft.com/office/powerpoint/2010/main" val="80604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58AC-757A-765A-CD44-8D0C8F29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more Masers: AGN?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23EF-B5ED-D263-4072-BF71E6F90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Galactic Nuclei (AGN)</a:t>
            </a:r>
          </a:p>
          <a:p>
            <a:r>
              <a:rPr lang="en-US" dirty="0"/>
              <a:t>Hungry Black Hole at the center of a Galaxy</a:t>
            </a:r>
          </a:p>
          <a:p>
            <a:r>
              <a:rPr lang="en-US" dirty="0"/>
              <a:t>Accretion disk of gas and dust</a:t>
            </a:r>
          </a:p>
          <a:p>
            <a:r>
              <a:rPr lang="en-US" dirty="0"/>
              <a:t>We investigate using AGN </a:t>
            </a:r>
          </a:p>
          <a:p>
            <a:pPr marL="0" indent="0">
              <a:buNone/>
            </a:pPr>
            <a:r>
              <a:rPr lang="en-US" dirty="0"/>
              <a:t>	Identifiers to find masers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DFE09-F5D2-DBCD-05B4-A99C8F3E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54" y="2763350"/>
            <a:ext cx="5417746" cy="387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5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F33-EC6B-427E-A937-74CC4F28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95E41-6555-9697-0F53-82DE93C0A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X-Ray</a:t>
            </a:r>
          </a:p>
          <a:p>
            <a:r>
              <a:rPr lang="en-US" dirty="0"/>
              <a:t>Optical Lines</a:t>
            </a:r>
          </a:p>
          <a:p>
            <a:r>
              <a:rPr lang="en-US" dirty="0"/>
              <a:t>Mid-infrared &amp; Variability </a:t>
            </a:r>
          </a:p>
          <a:p>
            <a:pPr lvl="1"/>
            <a:r>
              <a:rPr lang="en-US" dirty="0"/>
              <a:t>Covered by Emily McPike</a:t>
            </a:r>
          </a:p>
          <a:p>
            <a:r>
              <a:rPr lang="en-US" dirty="0"/>
              <a:t>Coronal Lines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Used Optical and Coronal 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7566E-8E05-356E-2A1B-D6BF95955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849" y="1098101"/>
            <a:ext cx="4245864" cy="31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0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B684-E9A6-8AAB-8318-2C5685A5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01C0E-C0CC-FDDD-702B-89C87EA99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56" y="1481328"/>
            <a:ext cx="9198864" cy="53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2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F2B2E"/>
      </a:dk1>
      <a:lt1>
        <a:srgbClr val="FEFFFF"/>
      </a:lt1>
      <a:dk2>
        <a:srgbClr val="808080"/>
      </a:dk2>
      <a:lt2>
        <a:srgbClr val="FEFFFF"/>
      </a:lt2>
      <a:accent1>
        <a:srgbClr val="01C0FE"/>
      </a:accent1>
      <a:accent2>
        <a:srgbClr val="FC7D00"/>
      </a:accent2>
      <a:accent3>
        <a:srgbClr val="A9A6A8"/>
      </a:accent3>
      <a:accent4>
        <a:srgbClr val="FFB100"/>
      </a:accent4>
      <a:accent5>
        <a:srgbClr val="5B9BD5"/>
      </a:accent5>
      <a:accent6>
        <a:srgbClr val="03FA03"/>
      </a:accent6>
      <a:hlink>
        <a:srgbClr val="0C79AC"/>
      </a:hlink>
      <a:folHlink>
        <a:srgbClr val="AC564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</TotalTime>
  <Words>634</Words>
  <Application>Microsoft Macintosh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Probing the AGN Nature of Maser Galaxy Hosts</vt:lpstr>
      <vt:lpstr>Universal Questions</vt:lpstr>
      <vt:lpstr>How do we answer these questions?</vt:lpstr>
      <vt:lpstr>What are Masers?</vt:lpstr>
      <vt:lpstr>Types of Masers</vt:lpstr>
      <vt:lpstr>The Problem</vt:lpstr>
      <vt:lpstr>How to find more Masers: AGN?</vt:lpstr>
      <vt:lpstr>Identifying AGN</vt:lpstr>
      <vt:lpstr>The Data</vt:lpstr>
      <vt:lpstr>Masers VS Coronal Line AGN</vt:lpstr>
      <vt:lpstr>Masers VS Optical Line AGN</vt:lpstr>
      <vt:lpstr>Masers VS Cosmic Environment</vt:lpstr>
      <vt:lpstr>Conclusions</vt:lpstr>
      <vt:lpstr>References</vt:lpstr>
      <vt:lpstr>Thanks 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Probing the AGN Nature of Maser Galaxy Hosts</dc:title>
  <dc:creator>Gaudeor Rudmin</dc:creator>
  <cp:lastModifiedBy>Gaudeor Rudmin</cp:lastModifiedBy>
  <cp:revision>1</cp:revision>
  <dcterms:created xsi:type="dcterms:W3CDTF">2023-07-25T16:16:42Z</dcterms:created>
  <dcterms:modified xsi:type="dcterms:W3CDTF">2023-07-25T18:07:08Z</dcterms:modified>
</cp:coreProperties>
</file>