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EFCO Brookshire" charset="1" panose="00000000000000000000"/>
      <p:regular r:id="rId16"/>
    </p:embeddedFont>
    <p:embeddedFont>
      <p:font typeface="Katibeh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embeddings/oleObject1.bin" Type="http://schemas.openxmlformats.org/officeDocument/2006/relationships/oleObject"/><Relationship Id="rId7" Target="../media/image12.png" Type="http://schemas.openxmlformats.org/officeDocument/2006/relationships/image"/><Relationship Id="rId8" Target="../embeddings/oleObject2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7336" y="1826207"/>
            <a:ext cx="14133328" cy="4903319"/>
          </a:xfrm>
          <a:custGeom>
            <a:avLst/>
            <a:gdLst/>
            <a:ahLst/>
            <a:cxnLst/>
            <a:rect r="r" b="b" t="t" l="l"/>
            <a:pathLst>
              <a:path h="4903319" w="14133328">
                <a:moveTo>
                  <a:pt x="0" y="0"/>
                </a:moveTo>
                <a:lnTo>
                  <a:pt x="14133328" y="0"/>
                </a:lnTo>
                <a:lnTo>
                  <a:pt x="14133328" y="4903319"/>
                </a:lnTo>
                <a:lnTo>
                  <a:pt x="0" y="4903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66138" y="3728933"/>
            <a:ext cx="1080217" cy="1097867"/>
          </a:xfrm>
          <a:custGeom>
            <a:avLst/>
            <a:gdLst/>
            <a:ahLst/>
            <a:cxnLst/>
            <a:rect r="r" b="b" t="t" l="l"/>
            <a:pathLst>
              <a:path h="1097867" w="108021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84206" y="3118650"/>
            <a:ext cx="10719588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Grupo 1 Data Science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67661" y="6390887"/>
            <a:ext cx="6352679" cy="358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Integrantes: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César Avalos U202310307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Fabian Rojas U202218498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Piero Rivas U202122405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Leonel Alzamora U20231C427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7336" y="2691840"/>
            <a:ext cx="14133328" cy="4903319"/>
          </a:xfrm>
          <a:custGeom>
            <a:avLst/>
            <a:gdLst/>
            <a:ahLst/>
            <a:cxnLst/>
            <a:rect r="r" b="b" t="t" l="l"/>
            <a:pathLst>
              <a:path h="4903319" w="14133328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6138" y="3814920"/>
            <a:ext cx="10555724" cy="213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Gracias &lt;3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4991" y="3886857"/>
            <a:ext cx="5372776" cy="4114800"/>
          </a:xfrm>
          <a:custGeom>
            <a:avLst/>
            <a:gdLst/>
            <a:ahLst/>
            <a:cxnLst/>
            <a:rect r="r" b="b" t="t" l="l"/>
            <a:pathLst>
              <a:path h="4114800" w="5372776">
                <a:moveTo>
                  <a:pt x="0" y="0"/>
                </a:moveTo>
                <a:lnTo>
                  <a:pt x="5372776" y="0"/>
                </a:lnTo>
                <a:lnTo>
                  <a:pt x="53727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9307" y="3270852"/>
            <a:ext cx="8041608" cy="559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242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Origen de datos</a:t>
            </a:r>
          </a:p>
          <a:p>
            <a:pPr algn="ctr">
              <a:lnSpc>
                <a:spcPts val="2931"/>
              </a:lnSpc>
            </a:pPr>
            <a:r>
              <a:rPr lang="en-US" sz="242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El conjunto de datos “Hotel Booking Demand” fue originalmente recopilado por los investigadores Nuno Antonio, Ana de Almeida y Luis Nunes como parte de un estudio publicado en la revista Data in Brief (2018) bajo el título Hotel booking demand datasets https://www.sciencedirect.com/science/article/pii/S2352340918315191.</a:t>
            </a:r>
          </a:p>
          <a:p>
            <a:pPr algn="ctr">
              <a:lnSpc>
                <a:spcPts val="2931"/>
              </a:lnSpc>
            </a:pPr>
          </a:p>
          <a:p>
            <a:pPr algn="ctr">
              <a:lnSpc>
                <a:spcPts val="2931"/>
              </a:lnSpc>
            </a:pPr>
            <a:r>
              <a:rPr lang="en-US" sz="242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Estos datos provienen de registros administrativos de dos hoteles ubicados en Portugal: uno de tipo urbano (City Hotel) y otro de tipo resort (Resort Hotel). Se recolectaron entre julio de 2015 y agosto de 2017. La fuente original, alojada en Kaggle, fue modificada para fines educativos en esta evaluación, introduciendo valores faltantes y outliers deliberadamente para ejercitar técnicas de limpieza y análisis de datos. La base es considerada confiable, ya que fue construida a partir de datos reales y revisada por pares para su publicación científica.</a:t>
            </a:r>
          </a:p>
          <a:p>
            <a:pPr algn="ctr">
              <a:lnSpc>
                <a:spcPts val="293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66138" y="1095166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Caso de Analisis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21438" y="1028700"/>
            <a:ext cx="3033461" cy="3386312"/>
          </a:xfrm>
          <a:custGeom>
            <a:avLst/>
            <a:gdLst/>
            <a:ahLst/>
            <a:cxnLst/>
            <a:rect r="r" b="b" t="t" l="l"/>
            <a:pathLst>
              <a:path h="3386312" w="3033461">
                <a:moveTo>
                  <a:pt x="0" y="0"/>
                </a:moveTo>
                <a:lnTo>
                  <a:pt x="3033461" y="0"/>
                </a:lnTo>
                <a:lnTo>
                  <a:pt x="3033461" y="3386312"/>
                </a:lnTo>
                <a:lnTo>
                  <a:pt x="0" y="3386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5292" y="4508400"/>
            <a:ext cx="6128555" cy="485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Este análisis puede ser de gran utilidad para:</a:t>
            </a: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Gerentes y administradores de hoteles (para mejorar la gestión de reservas y la ocupación).</a:t>
            </a:r>
          </a:p>
          <a:p>
            <a:pPr algn="l">
              <a:lnSpc>
                <a:spcPts val="3185"/>
              </a:lnSpc>
            </a:pP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Departamentos de marketing (para planificar campañas en temporadas altas o bajas).</a:t>
            </a:r>
          </a:p>
          <a:p>
            <a:pPr algn="l">
              <a:lnSpc>
                <a:spcPts val="3185"/>
              </a:lnSpc>
            </a:pP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Agencias de viajes (para conocer tendencias de demanda).</a:t>
            </a:r>
          </a:p>
          <a:p>
            <a:pPr algn="l">
              <a:lnSpc>
                <a:spcPts val="3185"/>
              </a:lnSpc>
            </a:pP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Empresas de análisis turístico o consultoras en hotelería.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66138" y="1095166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Caso de Analisis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88405" y="3451247"/>
            <a:ext cx="6128555" cy="6454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¿Qué problemas o necesidades responde este análisis? (ejemplo, optimización de ocupación, predicción de demanda, etc)</a:t>
            </a: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Optimización de ocupación hotelera: identificar períodos de alta demanda para ajustar precios y personal.</a:t>
            </a: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Predicción de cancelaciones: comprender en qué momentos o bajo qué condiciones se producen más cancelaciones.</a:t>
            </a: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Segmentación de clientes: distinguir perfiles de huéspedes según tipo de reserva, duración de estancia o características familiares.</a:t>
            </a:r>
          </a:p>
          <a:p>
            <a:pPr algn="l">
              <a:lnSpc>
                <a:spcPts val="3185"/>
              </a:lnSpc>
            </a:pPr>
            <a:r>
              <a:rPr lang="en-US" sz="2632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- Toma de decisiones estratégicas: fundamentar decisiones de inversión o expansión a partir del comportamiento histórico de las reservas.</a:t>
            </a:r>
          </a:p>
          <a:p>
            <a:pPr algn="l">
              <a:lnSpc>
                <a:spcPts val="318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6138" y="782644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Conjunto de datos</a:t>
            </a:r>
          </a:p>
        </p:txBody>
      </p:sp>
      <p:graphicFrame>
        <p:nvGraphicFramePr>
          <p:cNvPr name="Object 8" id="8"/>
          <p:cNvGraphicFramePr/>
          <p:nvPr/>
        </p:nvGraphicFramePr>
        <p:xfrm>
          <a:off x="1494561" y="2951883"/>
          <a:ext cx="6934200" cy="13830300"/>
        </p:xfrm>
        <a:graphic>
          <a:graphicData uri="http://schemas.openxmlformats.org/presentationml/2006/ole">
            <p:oleObj imgW="9690100" imgH="165862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9" id="9"/>
          <p:cNvGraphicFramePr/>
          <p:nvPr/>
        </p:nvGraphicFramePr>
        <p:xfrm>
          <a:off x="9532362" y="2951883"/>
          <a:ext cx="6934200" cy="6705600"/>
        </p:xfrm>
        <a:graphic>
          <a:graphicData uri="http://schemas.openxmlformats.org/presentationml/2006/ole">
            <p:oleObj imgW="8318500" imgH="8089900" r:id="rId8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9820" y="3002096"/>
            <a:ext cx="10584316" cy="4895246"/>
          </a:xfrm>
          <a:custGeom>
            <a:avLst/>
            <a:gdLst/>
            <a:ahLst/>
            <a:cxnLst/>
            <a:rect r="r" b="b" t="t" l="l"/>
            <a:pathLst>
              <a:path h="4895246" w="10584316">
                <a:moveTo>
                  <a:pt x="0" y="0"/>
                </a:moveTo>
                <a:lnTo>
                  <a:pt x="10584316" y="0"/>
                </a:lnTo>
                <a:lnTo>
                  <a:pt x="10584316" y="4895246"/>
                </a:lnTo>
                <a:lnTo>
                  <a:pt x="0" y="48952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34136" y="3286853"/>
            <a:ext cx="6449626" cy="4325731"/>
          </a:xfrm>
          <a:custGeom>
            <a:avLst/>
            <a:gdLst/>
            <a:ahLst/>
            <a:cxnLst/>
            <a:rect r="r" b="b" t="t" l="l"/>
            <a:pathLst>
              <a:path h="4325731" w="6449626">
                <a:moveTo>
                  <a:pt x="0" y="0"/>
                </a:moveTo>
                <a:lnTo>
                  <a:pt x="6449626" y="0"/>
                </a:lnTo>
                <a:lnTo>
                  <a:pt x="6449626" y="4325731"/>
                </a:lnTo>
                <a:lnTo>
                  <a:pt x="0" y="4325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1694" y="838200"/>
            <a:ext cx="1560461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Analisis Exploratorio de Datos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3600" y="2649148"/>
            <a:ext cx="15020801" cy="6609152"/>
          </a:xfrm>
          <a:custGeom>
            <a:avLst/>
            <a:gdLst/>
            <a:ahLst/>
            <a:cxnLst/>
            <a:rect r="r" b="b" t="t" l="l"/>
            <a:pathLst>
              <a:path h="6609152" w="15020801">
                <a:moveTo>
                  <a:pt x="0" y="0"/>
                </a:moveTo>
                <a:lnTo>
                  <a:pt x="15020800" y="0"/>
                </a:lnTo>
                <a:lnTo>
                  <a:pt x="15020800" y="6609152"/>
                </a:lnTo>
                <a:lnTo>
                  <a:pt x="0" y="6609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3544" y="587763"/>
            <a:ext cx="1601788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Analisis Exploratorio de Datos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3544" y="3166566"/>
            <a:ext cx="15179400" cy="5066125"/>
          </a:xfrm>
          <a:custGeom>
            <a:avLst/>
            <a:gdLst/>
            <a:ahLst/>
            <a:cxnLst/>
            <a:rect r="r" b="b" t="t" l="l"/>
            <a:pathLst>
              <a:path h="5066125" w="15179400">
                <a:moveTo>
                  <a:pt x="0" y="0"/>
                </a:moveTo>
                <a:lnTo>
                  <a:pt x="15179400" y="0"/>
                </a:lnTo>
                <a:lnTo>
                  <a:pt x="15179400" y="5066125"/>
                </a:lnTo>
                <a:lnTo>
                  <a:pt x="0" y="5066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3544" y="587763"/>
            <a:ext cx="1601788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Analisis Exploratorio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6138" y="1095166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9580" y="2746166"/>
            <a:ext cx="15347326" cy="617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 Existe una preferencia por los hoteles en ubicaciones urbanas, probablemente por la cercanía a más servicios.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 Demanda con sostenido crecimiento en el tiempo, y con esto la evolución del negocio hotelero. Lo que muestra que las estrategias de negocios aplicadas por los hoteles están funcionando.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Durante los meses de verano hay una alta demanda, mientras que invierno y primavera/otoño por otro lado muestran una demanda baja y media respectivamente.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La duración de las estancias varían dependiendo el tipo de hotel, en los resorts son más prolongadas, 4.5 días en promedio, y en city hotel 3 días en promedio.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El city hotel atrae mayor cantidad de familias, probablemente en el city hotel las familias encuentran más accesibilidad para viajes cortos.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La alta demanda que se ve en agosto también puede generar cancelaciones en las reservas debido a cambios de planes o sobre reservas.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Canales como Corporate, Direct Y GDS tienen bajas tasas de cancelación mientras que TA/TO y los undefined presentan mayor riesgo.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6138" y="1095166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recomendación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3609" y="2927359"/>
            <a:ext cx="16560782" cy="4612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264" indent="-313132" lvl="1">
              <a:lnSpc>
                <a:spcPts val="4061"/>
              </a:lnSpc>
              <a:spcBef>
                <a:spcPct val="0"/>
              </a:spcBef>
              <a:buAutoNum type="arabi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Cl</a:t>
            </a: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aridad en las Visualizaciones</a:t>
            </a:r>
          </a:p>
          <a:p>
            <a:pPr algn="l" marL="1252529" indent="-417510" lvl="2">
              <a:lnSpc>
                <a:spcPts val="4061"/>
              </a:lnSpc>
              <a:spcBef>
                <a:spcPct val="0"/>
              </a:spcBef>
              <a:buAutoNum type="alpha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Todos los gráficos deben llevar títulos claros, etiquetas en ejes y leyendas explicativas.</a:t>
            </a:r>
          </a:p>
          <a:p>
            <a:pPr algn="l" marL="1252529" indent="-417510" lvl="2">
              <a:lnSpc>
                <a:spcPts val="4061"/>
              </a:lnSpc>
              <a:spcBef>
                <a:spcPct val="0"/>
              </a:spcBef>
              <a:buAutoNum type="alpha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Si se comparan variables por tipo de hotel (City vs Resort), usar colores consistentes y separar los gráficos si es necesario para facilitar la interpretación.</a:t>
            </a:r>
          </a:p>
          <a:p>
            <a:pPr algn="l" marL="1252529" indent="-417510" lvl="2">
              <a:lnSpc>
                <a:spcPts val="4061"/>
              </a:lnSpc>
              <a:spcBef>
                <a:spcPct val="0"/>
              </a:spcBef>
              <a:buAutoNum type="alpha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Visualizaciones sugeridas:</a:t>
            </a:r>
          </a:p>
          <a:p>
            <a:pPr algn="l" marL="1878793" indent="-469698" lvl="3">
              <a:lnSpc>
                <a:spcPts val="4061"/>
              </a:lnSpc>
              <a:spcBef>
                <a:spcPct val="0"/>
              </a:spcBef>
              <a:buAutoNum type="roman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Barras comparativas por tipo de hotel y por canal de distribución.</a:t>
            </a:r>
          </a:p>
          <a:p>
            <a:pPr algn="l" marL="1878793" indent="-469698" lvl="3">
              <a:lnSpc>
                <a:spcPts val="4061"/>
              </a:lnSpc>
              <a:spcBef>
                <a:spcPct val="0"/>
              </a:spcBef>
              <a:buAutoNum type="roman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Series temporales para observar la evolución mensual de reservas y cancelaciones.</a:t>
            </a:r>
          </a:p>
          <a:p>
            <a:pPr algn="l" marL="1878793" indent="-469698" lvl="3">
              <a:lnSpc>
                <a:spcPts val="4061"/>
              </a:lnSpc>
              <a:spcBef>
                <a:spcPct val="0"/>
              </a:spcBef>
              <a:buAutoNum type="romanLcPeriod" startAt="1"/>
            </a:pPr>
            <a:r>
              <a:rPr lang="en-US" sz="29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Mapas de calor o gráficos de líneas para identificar temporadas altas/bajas.</a:t>
            </a:r>
          </a:p>
          <a:p>
            <a:pPr algn="l">
              <a:lnSpc>
                <a:spcPts val="40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DAGnTHhpcDU</dc:identifier>
  <dcterms:modified xsi:type="dcterms:W3CDTF">2011-08-01T06:04:30Z</dcterms:modified>
  <cp:revision>1</cp:revision>
  <dc:title>Grupo 1 Data Science</dc:title>
</cp:coreProperties>
</file>