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1" r:id="rId11"/>
    <p:sldId id="272" r:id="rId12"/>
    <p:sldId id="273" r:id="rId13"/>
    <p:sldId id="264" r:id="rId14"/>
    <p:sldId id="274" r:id="rId15"/>
    <p:sldId id="275" r:id="rId16"/>
    <p:sldId id="269" r:id="rId17"/>
    <p:sldId id="278" r:id="rId18"/>
    <p:sldId id="265" r:id="rId19"/>
    <p:sldId id="270" r:id="rId20"/>
    <p:sldId id="276" r:id="rId21"/>
    <p:sldId id="277" r:id="rId22"/>
    <p:sldId id="266" r:id="rId23"/>
    <p:sldId id="26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AEEE1-ED77-4C7D-974D-F010551DC4BB}" v="29" dt="2020-09-27T13:41:21.869"/>
    <p1510:client id="{9EB845FE-C3A9-42BB-95CD-6A117D4B90B3}" v="409" dt="2020-09-23T08:58:13.070"/>
    <p1510:client id="{B6C4E2C9-FEA6-4C44-B829-BDDDC3AF92DA}" v="3135" dt="2020-09-23T11:07:19.371"/>
    <p1510:client id="{D5162C5E-6C50-4454-8C75-7DD0587731B3}" v="832" dt="2020-09-27T15:37:45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8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2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01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44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15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4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35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8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8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1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65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FAAA6-DA77-406F-A172-91B7B0F17E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9091" r="19192"/>
          <a:stretch/>
        </p:blipFill>
        <p:spPr>
          <a:xfrm>
            <a:off x="20" y="-46453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6175" y="128239"/>
            <a:ext cx="10303194" cy="87631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2800" dirty="0">
                <a:cs typeface="Calibri Light"/>
              </a:rPr>
              <a:t>Национальный исследовательский ядерный университет "МИФИ"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00175" y="2119672"/>
            <a:ext cx="10042999" cy="8614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sz="5400" dirty="0">
                <a:cs typeface="Calibri"/>
              </a:rPr>
              <a:t>Презентация информационной системы "ОКА"</a:t>
            </a:r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326C2-5288-4D69-AFD7-1C3925E47D17}"/>
              </a:ext>
            </a:extLst>
          </p:cNvPr>
          <p:cNvSpPr txBox="1"/>
          <p:nvPr/>
        </p:nvSpPr>
        <p:spPr>
          <a:xfrm>
            <a:off x="8151233" y="5480497"/>
            <a:ext cx="4153810" cy="194960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600" dirty="0">
                <a:solidFill>
                  <a:srgbClr val="FFFFFF"/>
                </a:solidFill>
              </a:rPr>
              <a:t>Студент: Оганян А.С.</a:t>
            </a:r>
          </a:p>
          <a:p>
            <a:pPr algn="ctr">
              <a:spcAft>
                <a:spcPts val="600"/>
              </a:spcAft>
            </a:pPr>
            <a:r>
              <a:rPr lang="ru-RU" sz="1600" dirty="0">
                <a:solidFill>
                  <a:srgbClr val="FFFFFF"/>
                </a:solidFill>
              </a:rPr>
              <a:t>Группа: ИС-Б18</a:t>
            </a:r>
          </a:p>
          <a:p>
            <a:pPr algn="ctr">
              <a:spcAft>
                <a:spcPts val="600"/>
              </a:spcAft>
            </a:pPr>
            <a:r>
              <a:rPr lang="ru-RU" sz="1600" dirty="0">
                <a:solidFill>
                  <a:srgbClr val="FFFFFF"/>
                </a:solidFill>
              </a:rPr>
              <a:t>Преподаватель: </a:t>
            </a:r>
            <a:r>
              <a:rPr lang="ru-RU" sz="1600" dirty="0" err="1">
                <a:solidFill>
                  <a:srgbClr val="FFFFFF"/>
                </a:solidFill>
              </a:rPr>
              <a:t>Кофтан</a:t>
            </a:r>
            <a:r>
              <a:rPr lang="ru-RU" sz="1600" dirty="0">
                <a:solidFill>
                  <a:srgbClr val="FFFFFF"/>
                </a:solidFill>
              </a:rPr>
              <a:t> Ю.Р.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94752-4506-43EC-B14A-643674D6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a typeface="+mj-lt"/>
                <a:cs typeface="+mj-lt"/>
              </a:rPr>
              <a:t>Скриншоты проверки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6D554A-F671-4E5C-8DAE-1562B64EC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408" y="1905000"/>
            <a:ext cx="4674243" cy="576262"/>
          </a:xfrm>
        </p:spPr>
        <p:txBody>
          <a:bodyPr/>
          <a:lstStyle/>
          <a:p>
            <a:pPr algn="ctr"/>
            <a:r>
              <a:rPr lang="ru-RU" dirty="0"/>
              <a:t>Выбрать файл и нажать </a:t>
            </a:r>
            <a:r>
              <a:rPr lang="ru-RU"/>
              <a:t>кнопку "Открыть "</a:t>
            </a:r>
          </a:p>
        </p:txBody>
      </p:sp>
      <p:pic>
        <p:nvPicPr>
          <p:cNvPr id="7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A3548F2-2814-45F6-8BEB-4F7520C41B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520" y="2557847"/>
            <a:ext cx="5277092" cy="2962517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7887EE5-5A23-4A06-AEDF-F2098B891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896036"/>
            <a:ext cx="5678291" cy="907955"/>
          </a:xfrm>
        </p:spPr>
        <p:txBody>
          <a:bodyPr/>
          <a:lstStyle/>
          <a:p>
            <a:r>
              <a:rPr lang="ru-RU" dirty="0"/>
              <a:t>Файл ЯОД стал доступен для записывания и кнопка "Записать DDL" стала </a:t>
            </a:r>
            <a:r>
              <a:rPr lang="ru-RU"/>
              <a:t>доступна для нажатия</a:t>
            </a:r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F568690-86E8-4C3C-BC05-4DF6E84705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54495" y="3143542"/>
            <a:ext cx="6072739" cy="1802536"/>
          </a:xfrm>
        </p:spPr>
      </p:pic>
    </p:spTree>
    <p:extLst>
      <p:ext uri="{BB962C8B-B14F-4D97-AF65-F5344CB8AC3E}">
        <p14:creationId xmlns:p14="http://schemas.microsoft.com/office/powerpoint/2010/main" val="168091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4932A-B5A1-426A-8039-E61770A3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a typeface="+mj-lt"/>
                <a:cs typeface="+mj-lt"/>
              </a:rPr>
              <a:t>Скриншоты проверки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4CC828-9FE4-4F07-9287-631E9C9DA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Нажать кнопку отмена при выборе файла ЯОД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E382693-0AEB-4FBF-90CE-9FE5361543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881" y="2705782"/>
            <a:ext cx="4980209" cy="280391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438C969-F200-4124-8D5C-732397E0D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970080" cy="576262"/>
          </a:xfrm>
        </p:spPr>
        <p:txBody>
          <a:bodyPr/>
          <a:lstStyle/>
          <a:p>
            <a:r>
              <a:rPr lang="ru-RU" dirty="0"/>
              <a:t>Файл ЯОД не будет </a:t>
            </a:r>
            <a:r>
              <a:rPr lang="ru-RU"/>
              <a:t>выбран. Поле слева останется пустым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A97971B7-194F-436A-A401-D69153761B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39960" y="3152496"/>
            <a:ext cx="5534856" cy="1657724"/>
          </a:xfrm>
        </p:spPr>
      </p:pic>
    </p:spTree>
    <p:extLst>
      <p:ext uri="{BB962C8B-B14F-4D97-AF65-F5344CB8AC3E}">
        <p14:creationId xmlns:p14="http://schemas.microsoft.com/office/powerpoint/2010/main" val="145990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6F3F4-0EBC-4209-9237-D4DA9984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70" y="425824"/>
            <a:ext cx="9404723" cy="1400530"/>
          </a:xfrm>
        </p:spPr>
        <p:txBody>
          <a:bodyPr/>
          <a:lstStyle/>
          <a:p>
            <a:pPr algn="ctr"/>
            <a:r>
              <a:rPr lang="ru-RU">
                <a:ea typeface="+mj-lt"/>
                <a:cs typeface="+mj-lt"/>
              </a:rPr>
              <a:t>Скриншоты проверки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45C2A0-76BA-4E6C-ACBF-E331B1F5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90" y="2012576"/>
            <a:ext cx="4889396" cy="576262"/>
          </a:xfrm>
        </p:spPr>
        <p:txBody>
          <a:bodyPr/>
          <a:lstStyle/>
          <a:p>
            <a:pPr algn="ctr"/>
            <a:r>
              <a:rPr lang="ru-RU" dirty="0"/>
              <a:t>Выбрать другой файл ddl в </a:t>
            </a:r>
            <a:r>
              <a:rPr lang="ru-RU"/>
              <a:t>файловой системе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FA571500-30A6-4AD3-85F1-19236AA092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654" y="2980219"/>
            <a:ext cx="4396339" cy="2953934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769E729F-292B-4E6E-A2E8-9466B263D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3083" y="1905000"/>
            <a:ext cx="4548738" cy="683838"/>
          </a:xfrm>
        </p:spPr>
        <p:txBody>
          <a:bodyPr/>
          <a:lstStyle/>
          <a:p>
            <a:pPr algn="ctr"/>
            <a:r>
              <a:rPr lang="ru-RU"/>
              <a:t>Заменят ЯОД на новый выбранный</a:t>
            </a:r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7B36E0-E95B-4482-A354-CD515A6781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54495" y="3365588"/>
            <a:ext cx="5525891" cy="16632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B30FB-0D40-4EC5-AED2-E7DBDEC956C5}"/>
              </a:ext>
            </a:extLst>
          </p:cNvPr>
          <p:cNvSpPr txBox="1"/>
          <p:nvPr/>
        </p:nvSpPr>
        <p:spPr>
          <a:xfrm>
            <a:off x="4285130" y="13447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EBEBEB"/>
                </a:solidFill>
              </a:rPr>
              <a:t>Если ЯОД уже выбран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7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36438-883C-40E2-9804-F9F684F9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8" y="1717287"/>
            <a:ext cx="4298089" cy="340550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sz="4800" i="1">
                <a:solidFill>
                  <a:srgbClr val="EBEBEB"/>
                </a:solidFill>
                <a:ea typeface="+mj-lt"/>
                <a:cs typeface="+mj-lt"/>
              </a:rPr>
              <a:t>Алгоритм проверки сценария "Выбор бинарного файла"</a:t>
            </a:r>
            <a:endParaRPr lang="ru-RU" sz="4800">
              <a:solidFill>
                <a:srgbClr val="EBEBEB"/>
              </a:solidFill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86A7DE8-667B-44F4-BF68-0A268E8D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673" y="1447799"/>
            <a:ext cx="5337402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7880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41A7C-CC91-4446-A5AD-FFD4743C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1" y="452718"/>
            <a:ext cx="8947523" cy="1400530"/>
          </a:xfrm>
        </p:spPr>
        <p:txBody>
          <a:bodyPr/>
          <a:lstStyle/>
          <a:p>
            <a:pPr algn="ctr"/>
            <a:r>
              <a:rPr lang="ru-RU">
                <a:ea typeface="+mj-lt"/>
                <a:cs typeface="+mj-lt"/>
              </a:rPr>
              <a:t>Скриншоты проверки</a:t>
            </a:r>
          </a:p>
          <a:p>
            <a:pPr algn="ctr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D02F83-4344-4503-86D8-0C7CFB47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845" y="1905000"/>
            <a:ext cx="4396338" cy="576262"/>
          </a:xfrm>
        </p:spPr>
        <p:txBody>
          <a:bodyPr/>
          <a:lstStyle/>
          <a:p>
            <a:pPr algn="ctr"/>
            <a:r>
              <a:rPr lang="ru-RU" dirty="0"/>
              <a:t>Нажать на вторую кнопку </a:t>
            </a:r>
            <a:r>
              <a:rPr lang="ru-RU"/>
              <a:t>"Выбрать файл"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42A8E3E-B4DD-4098-92B1-F81DC74076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961" y="3118208"/>
            <a:ext cx="4990105" cy="150532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7A1A863C-86FD-4B96-9420-8546A26F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9819" y="1687286"/>
            <a:ext cx="4604157" cy="566366"/>
          </a:xfrm>
        </p:spPr>
        <p:txBody>
          <a:bodyPr/>
          <a:lstStyle/>
          <a:p>
            <a:r>
              <a:rPr lang="ru-RU">
                <a:ea typeface="+mj-lt"/>
                <a:cs typeface="+mj-lt"/>
              </a:rPr>
              <a:t>Открытие проводника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B23692E4-54B0-49B0-B2D4-C9B560D912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43561" y="2492214"/>
            <a:ext cx="5257300" cy="2965134"/>
          </a:xfrm>
        </p:spPr>
      </p:pic>
    </p:spTree>
    <p:extLst>
      <p:ext uri="{BB962C8B-B14F-4D97-AF65-F5344CB8AC3E}">
        <p14:creationId xmlns:p14="http://schemas.microsoft.com/office/powerpoint/2010/main" val="98438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6C730-C050-418D-BEDF-8BA52425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Скриншоты проверок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D2CE7C-4960-4DF1-8323-C5E1AE4A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014" y="2013857"/>
            <a:ext cx="4396338" cy="576262"/>
          </a:xfrm>
        </p:spPr>
        <p:txBody>
          <a:bodyPr/>
          <a:lstStyle/>
          <a:p>
            <a:r>
              <a:rPr lang="ru-RU">
                <a:ea typeface="+mj-lt"/>
                <a:cs typeface="+mj-lt"/>
              </a:rPr>
              <a:t>Выбрать бинарный файл и нажать кнопку "Открыть "</a:t>
            </a:r>
          </a:p>
        </p:txBody>
      </p:sp>
      <p:pic>
        <p:nvPicPr>
          <p:cNvPr id="7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A856F06-ADC5-4054-A7D8-5452592D65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6013" y="3414160"/>
            <a:ext cx="4396339" cy="2477007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A4456DD7-5528-496C-953A-D36687BCC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2624" y="2489337"/>
            <a:ext cx="6266702" cy="605950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Бинарный файл стал доступен для записывания </a:t>
            </a:r>
            <a:r>
              <a:rPr lang="ru-RU">
                <a:ea typeface="+mj-lt"/>
                <a:cs typeface="+mj-lt"/>
              </a:rPr>
              <a:t>и кнопка "Записать бинарный файл" </a:t>
            </a:r>
            <a:r>
              <a:rPr lang="ru-RU" dirty="0">
                <a:ea typeface="+mj-lt"/>
                <a:cs typeface="+mj-lt"/>
              </a:rPr>
              <a:t>стала доступна для нажатия</a:t>
            </a:r>
            <a:endParaRPr lang="ru-RU"/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20559AF-F919-4897-886C-D078807918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16082" y="3719777"/>
            <a:ext cx="6180315" cy="1866471"/>
          </a:xfrm>
        </p:spPr>
      </p:pic>
    </p:spTree>
    <p:extLst>
      <p:ext uri="{BB962C8B-B14F-4D97-AF65-F5344CB8AC3E}">
        <p14:creationId xmlns:p14="http://schemas.microsoft.com/office/powerpoint/2010/main" val="381939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79C5E-A665-457B-A6E3-50A6DF49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a typeface="+mj-lt"/>
                <a:cs typeface="+mj-lt"/>
              </a:rPr>
              <a:t>Скриншоты проверок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915D9D-0F30-4422-A613-62BC33BB6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Нажать кнопку "Отмена" при выборе бинарного </a:t>
            </a:r>
            <a:r>
              <a:rPr lang="ru-RU"/>
              <a:t>файла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35B435F-7E5E-441D-83F2-609AF5F017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641" y="2862418"/>
            <a:ext cx="5068691" cy="2857842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3D0897DD-677C-4D5E-A5B4-F9B84B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4425" y="1851212"/>
            <a:ext cx="4396339" cy="576262"/>
          </a:xfrm>
        </p:spPr>
        <p:txBody>
          <a:bodyPr/>
          <a:lstStyle/>
          <a:p>
            <a:r>
              <a:rPr lang="ru-RU">
                <a:ea typeface="+mj-lt"/>
                <a:cs typeface="+mj-lt"/>
              </a:rPr>
              <a:t>Бинарный файл не </a:t>
            </a:r>
            <a:r>
              <a:rPr lang="ru-RU" dirty="0">
                <a:ea typeface="+mj-lt"/>
                <a:cs typeface="+mj-lt"/>
              </a:rPr>
              <a:t>будет выбран. Поле слева останется пустым</a:t>
            </a:r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2CED488C-2218-4B93-B3E9-A3506D4B0D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2072" y="3404674"/>
            <a:ext cx="6072738" cy="1818153"/>
          </a:xfrm>
        </p:spPr>
      </p:pic>
    </p:spTree>
    <p:extLst>
      <p:ext uri="{BB962C8B-B14F-4D97-AF65-F5344CB8AC3E}">
        <p14:creationId xmlns:p14="http://schemas.microsoft.com/office/powerpoint/2010/main" val="70239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9F8DE-0F56-4CD6-9D5B-9AD3F95A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Скриншоты проверки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62525B-5297-4719-BCE2-5D20B8DA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398" y="1914896"/>
            <a:ext cx="5964112" cy="576262"/>
          </a:xfrm>
        </p:spPr>
        <p:txBody>
          <a:bodyPr/>
          <a:lstStyle/>
          <a:p>
            <a:r>
              <a:rPr lang="ru-RU">
                <a:ea typeface="+mj-lt"/>
                <a:cs typeface="+mj-lt"/>
              </a:rPr>
              <a:t>Выбрать другой бинарный  файл  в файловой </a:t>
            </a:r>
            <a:r>
              <a:rPr lang="ru-RU" dirty="0">
                <a:ea typeface="+mj-lt"/>
                <a:cs typeface="+mj-lt"/>
              </a:rPr>
              <a:t>системе</a:t>
            </a:r>
            <a:endParaRPr lang="ru-RU" dirty="0"/>
          </a:p>
        </p:txBody>
      </p:sp>
      <p:pic>
        <p:nvPicPr>
          <p:cNvPr id="9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C9680C0-136E-49BE-84E6-06E70E355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8273" y="2957849"/>
            <a:ext cx="4396339" cy="2973994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671F5EA-2EC0-4015-A778-935CB0CDA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2972" y="1914663"/>
            <a:ext cx="4396339" cy="576262"/>
          </a:xfrm>
        </p:spPr>
        <p:txBody>
          <a:bodyPr/>
          <a:lstStyle/>
          <a:p>
            <a:r>
              <a:rPr lang="ru-RU" dirty="0"/>
              <a:t>Заменит бинарный файл </a:t>
            </a:r>
            <a:r>
              <a:rPr lang="ru-RU"/>
              <a:t>на выбранный </a:t>
            </a:r>
          </a:p>
        </p:txBody>
      </p:sp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5C25F03-9653-474F-A640-970DCF1FD5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48755" y="3428675"/>
            <a:ext cx="6237014" cy="18740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FF40F-B511-4CEF-943C-1A50B8438C6F}"/>
              </a:ext>
            </a:extLst>
          </p:cNvPr>
          <p:cNvSpPr txBox="1"/>
          <p:nvPr/>
        </p:nvSpPr>
        <p:spPr>
          <a:xfrm>
            <a:off x="3227295" y="1156447"/>
            <a:ext cx="449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EBEBEB"/>
                </a:solidFill>
              </a:rPr>
              <a:t>Если бинарный файл уже </a:t>
            </a:r>
            <a:r>
              <a:rPr lang="ru-RU" dirty="0">
                <a:solidFill>
                  <a:srgbClr val="EBEBEB"/>
                </a:solidFill>
              </a:rPr>
              <a:t>выбран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6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C1ADC-4E85-4382-B9EE-6137E915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" y="666437"/>
            <a:ext cx="4296860" cy="559455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800" i="1">
                <a:solidFill>
                  <a:srgbClr val="EBEBEB"/>
                </a:solidFill>
                <a:ea typeface="+mj-lt"/>
                <a:cs typeface="+mj-lt"/>
              </a:rPr>
              <a:t>Алгоритм проверки сценария "Сохранение результатов"</a:t>
            </a:r>
            <a:endParaRPr lang="ru-RU" sz="4800">
              <a:solidFill>
                <a:srgbClr val="EBEBEB"/>
              </a:solidFill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2F0C67D-4C7B-4371-A8E1-DA8FA8FBB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64" y="2094151"/>
            <a:ext cx="6025652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469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A4306-D029-40F0-9B97-C3AC3DD4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a typeface="+mj-lt"/>
                <a:cs typeface="+mj-lt"/>
              </a:rPr>
              <a:t>Скриншоты проверки</a:t>
            </a:r>
          </a:p>
          <a:p>
            <a:pPr algn="ctr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8AE71A-1009-44FD-87C1-122FB7BCB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008" y="1905000"/>
            <a:ext cx="4826643" cy="576262"/>
          </a:xfrm>
        </p:spPr>
        <p:txBody>
          <a:bodyPr/>
          <a:lstStyle/>
          <a:p>
            <a:r>
              <a:rPr lang="ru-RU"/>
              <a:t>Нажать кнопку "Bыбрать </a:t>
            </a:r>
            <a:r>
              <a:rPr lang="ru-RU" dirty="0"/>
              <a:t>путь"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7B6C5A-2C7C-473A-A4DA-E197DC80D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5212127" cy="576262"/>
          </a:xfrm>
        </p:spPr>
        <p:txBody>
          <a:bodyPr/>
          <a:lstStyle/>
          <a:p>
            <a:pPr algn="ctr"/>
            <a:r>
              <a:rPr lang="ru-RU" dirty="0"/>
              <a:t>Октрытие диалогового </a:t>
            </a:r>
            <a:r>
              <a:rPr lang="ru-RU"/>
              <a:t>окна для сохранения файла</a:t>
            </a:r>
            <a:endParaRPr lang="ru-RU" dirty="0"/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8F4D123B-ED76-425B-BB04-2E3CA31208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8346" y="3156934"/>
            <a:ext cx="4862503" cy="1598672"/>
          </a:xfr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1B26D567-C8E2-4476-B44B-E9ED2C09F3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1708" y="2586761"/>
            <a:ext cx="5382456" cy="2979549"/>
          </a:xfrm>
        </p:spPr>
      </p:pic>
    </p:spTree>
    <p:extLst>
      <p:ext uri="{BB962C8B-B14F-4D97-AF65-F5344CB8AC3E}">
        <p14:creationId xmlns:p14="http://schemas.microsoft.com/office/powerpoint/2010/main" val="149729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336CA-710B-4C3B-8E4B-A04B9992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CCC70-48F7-4BE5-95DC-094CC01F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Получение, обработка и запись океанографических данных о состоянии окружающей среды, обеспечение их сохранности для сбора статистики</a:t>
            </a:r>
          </a:p>
        </p:txBody>
      </p:sp>
    </p:spTree>
    <p:extLst>
      <p:ext uri="{BB962C8B-B14F-4D97-AF65-F5344CB8AC3E}">
        <p14:creationId xmlns:p14="http://schemas.microsoft.com/office/powerpoint/2010/main" val="4285883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F96E8-A3D3-445E-9AB6-87F23D9F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6083"/>
          </a:xfrm>
        </p:spPr>
        <p:txBody>
          <a:bodyPr/>
          <a:lstStyle/>
          <a:p>
            <a:pPr algn="ctr"/>
            <a:r>
              <a:rPr lang="ru-RU"/>
              <a:t>Скриншоты проверки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859D48-46CD-4949-B988-7EA100A5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67" y="1707777"/>
            <a:ext cx="5570713" cy="1158967"/>
          </a:xfrm>
        </p:spPr>
        <p:txBody>
          <a:bodyPr/>
          <a:lstStyle/>
          <a:p>
            <a:pPr algn="just"/>
            <a:r>
              <a:rPr lang="ru-RU" dirty="0"/>
              <a:t>Выбрать имя файла и указав тип "txt" и нажать на кнопку </a:t>
            </a:r>
            <a:r>
              <a:rPr lang="ru-RU"/>
              <a:t>"Cохранить"</a:t>
            </a:r>
          </a:p>
        </p:txBody>
      </p:sp>
      <p:pic>
        <p:nvPicPr>
          <p:cNvPr id="7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436EC42-E10F-4FE7-A94C-7FF3A46859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606" y="3104849"/>
            <a:ext cx="4781821" cy="266881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41983BC-01DA-4905-B530-0E8B0CD22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3107" y="1653988"/>
            <a:ext cx="5292808" cy="818310"/>
          </a:xfrm>
        </p:spPr>
        <p:txBody>
          <a:bodyPr/>
          <a:lstStyle/>
          <a:p>
            <a:r>
              <a:rPr lang="ru-RU" dirty="0"/>
              <a:t>Файл с результатами </a:t>
            </a:r>
            <a:r>
              <a:rPr lang="ru-RU"/>
              <a:t>парсинга будет сохранён</a:t>
            </a:r>
            <a:endParaRPr lang="ru-RU" dirty="0"/>
          </a:p>
        </p:txBody>
      </p:sp>
      <p:pic>
        <p:nvPicPr>
          <p:cNvPr id="8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D8DE9A9-A405-40F7-83CC-0E2F4D8FB0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1342" y="2840162"/>
            <a:ext cx="4396339" cy="3144401"/>
          </a:xfrm>
        </p:spPr>
      </p:pic>
    </p:spTree>
    <p:extLst>
      <p:ext uri="{BB962C8B-B14F-4D97-AF65-F5344CB8AC3E}">
        <p14:creationId xmlns:p14="http://schemas.microsoft.com/office/powerpoint/2010/main" val="146668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10ABB-E7D8-4ACC-B49C-4576476A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Скриншоты проверки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508628-833E-4BFA-8D5B-B9D71566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9172" y="2191871"/>
            <a:ext cx="4396338" cy="576262"/>
          </a:xfrm>
        </p:spPr>
        <p:txBody>
          <a:bodyPr/>
          <a:lstStyle/>
          <a:p>
            <a:r>
              <a:rPr lang="ru-RU"/>
              <a:t>Нажать кнопку "Отмена" при выборе файла для сохранения </a:t>
            </a:r>
          </a:p>
        </p:txBody>
      </p:sp>
      <p:pic>
        <p:nvPicPr>
          <p:cNvPr id="8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0A00ADB-E995-4D1B-8C06-791C471ADC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" y="2974982"/>
            <a:ext cx="4889397" cy="2722362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52EBA91E-38D2-4F3F-BE29-F29E76A27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9977" y="1896035"/>
            <a:ext cx="4396339" cy="576262"/>
          </a:xfrm>
        </p:spPr>
        <p:txBody>
          <a:bodyPr/>
          <a:lstStyle/>
          <a:p>
            <a:r>
              <a:rPr lang="ru-RU"/>
              <a:t>Файл не будет сохранён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2080988-3396-4399-98B8-BEB155CD5A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45531" y="3271379"/>
            <a:ext cx="5185233" cy="1717189"/>
          </a:xfrm>
        </p:spPr>
      </p:pic>
    </p:spTree>
    <p:extLst>
      <p:ext uri="{BB962C8B-B14F-4D97-AF65-F5344CB8AC3E}">
        <p14:creationId xmlns:p14="http://schemas.microsoft.com/office/powerpoint/2010/main" val="4201663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0C6FC-8E0B-4FCC-AC1E-8CF906F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 sz="2900">
                <a:solidFill>
                  <a:srgbClr val="FFFFFF"/>
                </a:solidFill>
              </a:rPr>
              <a:t>Аннотированное руководство пользователя: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C28C4-60B5-4B06-841D-26BFB9FDB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Оглавление руководства пользователя разбито по задачам</a:t>
            </a:r>
          </a:p>
          <a:p>
            <a:r>
              <a:rPr lang="ru-RU" dirty="0"/>
              <a:t>Задача 1: "Обработка данных"</a:t>
            </a:r>
          </a:p>
          <a:p>
            <a:r>
              <a:rPr lang="ru-RU" dirty="0"/>
              <a:t>В этой части руководства поясняется о том, как выбрать файлы для </a:t>
            </a:r>
            <a:r>
              <a:rPr lang="ru-RU" dirty="0" err="1"/>
              <a:t>парсинга</a:t>
            </a:r>
            <a:r>
              <a:rPr lang="ru-RU" dirty="0"/>
              <a:t> и создания переведённого бинарного файла.</a:t>
            </a:r>
          </a:p>
          <a:p>
            <a:r>
              <a:rPr lang="ru-RU" dirty="0">
                <a:ea typeface="+mj-lt"/>
                <a:cs typeface="+mj-lt"/>
              </a:rPr>
              <a:t>Задача 2: "Обработка данных"</a:t>
            </a:r>
          </a:p>
          <a:p>
            <a:r>
              <a:rPr lang="ru-RU" dirty="0">
                <a:ea typeface="+mj-lt"/>
                <a:cs typeface="+mj-lt"/>
              </a:rPr>
              <a:t>В этой части руководства поясняется о том, как сохранить переведённый бинарный файл в текстовый документ.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64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14330-C8AA-4A7B-B24A-302061BE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F8D04-18AD-4534-B217-C0755501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ИС "ОКА" соответствует требованиям, указанным в ТЗ:</a:t>
            </a:r>
          </a:p>
          <a:p>
            <a:pPr>
              <a:lnSpc>
                <a:spcPct val="90000"/>
              </a:lnSpc>
            </a:pPr>
            <a:r>
              <a:rPr lang="ru-RU" dirty="0"/>
              <a:t>ИС разработана с использованием кроссплатформенного фреймворка Qt5 на языке C++.</a:t>
            </a:r>
          </a:p>
          <a:p>
            <a:pPr>
              <a:lnSpc>
                <a:spcPct val="90000"/>
              </a:lnSpc>
            </a:pPr>
            <a:r>
              <a:rPr lang="ru-RU" dirty="0"/>
              <a:t>ИС имеет заявленную в ТЗ структуру</a:t>
            </a:r>
          </a:p>
          <a:p>
            <a:pPr>
              <a:lnSpc>
                <a:spcPct val="90000"/>
              </a:lnSpc>
            </a:pPr>
            <a:r>
              <a:rPr lang="ru-RU" dirty="0"/>
              <a:t>1. Парсер </a:t>
            </a:r>
          </a:p>
          <a:p>
            <a:pPr>
              <a:lnSpc>
                <a:spcPct val="90000"/>
              </a:lnSpc>
            </a:pPr>
            <a:r>
              <a:rPr lang="ru-RU" dirty="0"/>
              <a:t>2. Сборщик данных</a:t>
            </a:r>
          </a:p>
          <a:p>
            <a:pPr>
              <a:lnSpc>
                <a:spcPct val="90000"/>
              </a:lnSpc>
            </a:pPr>
            <a:r>
              <a:rPr lang="ru-RU" dirty="0"/>
              <a:t>3. Графический интерфейс</a:t>
            </a:r>
          </a:p>
          <a:p>
            <a:pPr>
              <a:lnSpc>
                <a:spcPct val="90000"/>
              </a:lnSpc>
            </a:pPr>
            <a:r>
              <a:rPr lang="ru-RU" dirty="0"/>
              <a:t>И выполняет все поставленные задачи: сбор и обработка данных, сохранение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90670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71FDA-3CF6-43BC-8EA2-A8FBDFD8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Требования к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7FB76-17F1-43DE-87CB-1E4CF221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Осуществление связывание запросов ЯОД с получаемыми бинарными файлами.</a:t>
            </a:r>
          </a:p>
          <a:p>
            <a:endParaRPr lang="ru-RU" dirty="0"/>
          </a:p>
          <a:p>
            <a:r>
              <a:rPr lang="ru-RU" dirty="0"/>
              <a:t>Нахождения отсутствующих данных.</a:t>
            </a:r>
          </a:p>
          <a:p>
            <a:endParaRPr lang="ru-RU" dirty="0"/>
          </a:p>
          <a:p>
            <a:r>
              <a:rPr lang="ru-RU" dirty="0"/>
              <a:t>Хранение результата считанного файла в отдельном текстовом документе.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589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7E4F-BD66-4D8C-BFDC-85E58790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Структура классов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7F157-D0EB-4795-8972-70923BCB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solidFill>
                  <a:srgbClr val="EE36F5"/>
                </a:solidFill>
              </a:rPr>
              <a:t>Elem</a:t>
            </a:r>
            <a:r>
              <a:rPr lang="ru-RU" dirty="0">
                <a:solidFill>
                  <a:srgbClr val="EE36F5"/>
                </a:solidFill>
              </a:rPr>
              <a:t>  </a:t>
            </a:r>
            <a:r>
              <a:rPr lang="ru-RU" dirty="0"/>
              <a:t>- базовый абстрактный класс любого элемента.</a:t>
            </a:r>
          </a:p>
          <a:p>
            <a:r>
              <a:rPr lang="ru-RU" err="1">
                <a:solidFill>
                  <a:srgbClr val="EE36F5"/>
                </a:solidFill>
              </a:rPr>
              <a:t>Parser</a:t>
            </a:r>
            <a:r>
              <a:rPr lang="ru-RU" dirty="0"/>
              <a:t> - класс, считывающий файл </a:t>
            </a:r>
            <a:r>
              <a:rPr lang="ru-RU" err="1"/>
              <a:t>ddl</a:t>
            </a:r>
            <a:r>
              <a:rPr lang="ru-RU" dirty="0"/>
              <a:t> и записывающий его в структуру данных</a:t>
            </a:r>
          </a:p>
          <a:p>
            <a:r>
              <a:rPr lang="ru-RU" err="1">
                <a:solidFill>
                  <a:srgbClr val="EE36F5"/>
                </a:solidFill>
              </a:rPr>
              <a:t>Reader</a:t>
            </a:r>
            <a:r>
              <a:rPr lang="ru-RU" dirty="0">
                <a:solidFill>
                  <a:srgbClr val="EE36F5"/>
                </a:solidFill>
              </a:rPr>
              <a:t> </a:t>
            </a:r>
            <a:r>
              <a:rPr lang="ru-RU"/>
              <a:t>- класс, считывающий бинарный </a:t>
            </a:r>
            <a:r>
              <a:rPr lang="ru-RU" dirty="0"/>
              <a:t>файл и переводящий его в текстовый вид.</a:t>
            </a:r>
          </a:p>
        </p:txBody>
      </p:sp>
    </p:spTree>
    <p:extLst>
      <p:ext uri="{BB962C8B-B14F-4D97-AF65-F5344CB8AC3E}">
        <p14:creationId xmlns:p14="http://schemas.microsoft.com/office/powerpoint/2010/main" val="3172549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CC10-E5CC-40F5-841D-B128990B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Подклассы класса Elem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4F0D1-7196-4E33-AB99-DFC11047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811600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ru-RU" err="1">
                <a:solidFill>
                  <a:srgbClr val="EE36F5"/>
                </a:solidFill>
              </a:rPr>
              <a:t>SimElem</a:t>
            </a:r>
            <a:r>
              <a:rPr lang="ru-RU" dirty="0">
                <a:solidFill>
                  <a:srgbClr val="EE36F5"/>
                </a:solidFill>
              </a:rPr>
              <a:t> </a:t>
            </a:r>
            <a:r>
              <a:rPr lang="ru-RU"/>
              <a:t>- любой элемент, кроме группы(MIT, CHA)</a:t>
            </a:r>
          </a:p>
          <a:p>
            <a:pPr>
              <a:buFont typeface="Arial" charset="2"/>
              <a:buChar char="•"/>
            </a:pPr>
            <a:r>
              <a:rPr lang="ru-RU" err="1">
                <a:solidFill>
                  <a:srgbClr val="EE36F5"/>
                </a:solidFill>
              </a:rPr>
              <a:t>Group</a:t>
            </a:r>
            <a:r>
              <a:rPr lang="ru-RU" dirty="0">
                <a:solidFill>
                  <a:srgbClr val="EE36F5"/>
                </a:solidFill>
              </a:rPr>
              <a:t> </a:t>
            </a:r>
            <a:r>
              <a:rPr lang="ru-RU"/>
              <a:t>- классы групп(GRP, GRK)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58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CB266-E83B-4366-B397-24B926F2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46" y="103094"/>
            <a:ext cx="9404723" cy="1050907"/>
          </a:xfrm>
        </p:spPr>
        <p:txBody>
          <a:bodyPr/>
          <a:lstStyle/>
          <a:p>
            <a:r>
              <a:rPr lang="ru-RU"/>
              <a:t>Графический интерфейс</a:t>
            </a:r>
          </a:p>
        </p:txBody>
      </p:sp>
      <p:pic>
        <p:nvPicPr>
          <p:cNvPr id="4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686879A-A2B6-4175-9F1E-066A42F03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327" y="834791"/>
            <a:ext cx="7896048" cy="2481844"/>
          </a:xfrm>
        </p:spPr>
      </p:pic>
      <p:pic>
        <p:nvPicPr>
          <p:cNvPr id="6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90E5D07-B134-4598-8D4E-D24A606C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102" y="3827570"/>
            <a:ext cx="6339468" cy="2091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82B21-883F-4CF8-A257-39266CED0212}"/>
              </a:ext>
            </a:extLst>
          </p:cNvPr>
          <p:cNvSpPr txBox="1"/>
          <p:nvPr/>
        </p:nvSpPr>
        <p:spPr>
          <a:xfrm>
            <a:off x="314859" y="3395547"/>
            <a:ext cx="114273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При входе в программу требуется выбрать файл ddl и бинарный файл и затем нажать </a:t>
            </a:r>
            <a:r>
              <a:rPr lang="ru-RU"/>
              <a:t>кнопку "Считать"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A1AFC-D210-4ED1-BEA7-4CF4C3905D80}"/>
              </a:ext>
            </a:extLst>
          </p:cNvPr>
          <p:cNvSpPr txBox="1"/>
          <p:nvPr/>
        </p:nvSpPr>
        <p:spPr>
          <a:xfrm>
            <a:off x="923680" y="5995188"/>
            <a:ext cx="93529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После выполнения программы </a:t>
            </a:r>
            <a:r>
              <a:rPr lang="ru-RU"/>
              <a:t>предлагается сохранить файл в текстоввый документ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95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F8407-E155-46D1-BE9C-3E5BF320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>
                <a:solidFill>
                  <a:srgbClr val="FFFFFF"/>
                </a:solidFill>
              </a:rPr>
              <a:t>Алгоритм проверки требований ТЗ и порядок проведения испытаний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C56B4B-F446-47E6-80AF-B7041A81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Порядок проведения был разбит на сценарии, которые выполняются последовательно.</a:t>
            </a:r>
          </a:p>
          <a:p>
            <a:r>
              <a:rPr lang="ru-RU"/>
              <a:t>Каждый сценарий имеет определённый набор действий, представленный в таблице, и результат.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813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73393-DD92-4570-A8D9-F949A689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50" y="629266"/>
            <a:ext cx="3274666" cy="5594554"/>
          </a:xfrm>
        </p:spPr>
        <p:txBody>
          <a:bodyPr anchor="ctr">
            <a:normAutofit/>
          </a:bodyPr>
          <a:lstStyle/>
          <a:p>
            <a:r>
              <a:rPr lang="ru-RU" sz="4800" i="1" dirty="0">
                <a:solidFill>
                  <a:srgbClr val="EBEBEB"/>
                </a:solidFill>
              </a:rPr>
              <a:t>Алгоритм проверк</a:t>
            </a:r>
            <a:r>
              <a:rPr lang="ru-RU" sz="4800" i="1">
                <a:solidFill>
                  <a:srgbClr val="EBEBEB"/>
                </a:solidFill>
              </a:rPr>
              <a:t>и сценария "Выбор </a:t>
            </a:r>
            <a:r>
              <a:rPr lang="ru-RU" sz="4800" i="1" dirty="0">
                <a:solidFill>
                  <a:srgbClr val="EBEBEB"/>
                </a:solidFill>
              </a:rPr>
              <a:t>ЯОД"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Рисунок 1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42E0C45-943C-4C69-BF56-2275BB17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062" y="1499419"/>
            <a:ext cx="5767272" cy="35256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05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EFB7-7EB5-4C6E-8F0D-EA397474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Скриншоты проверки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33EA82-6E95-438A-BF35-8B311811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89" y="1851212"/>
            <a:ext cx="5669326" cy="576262"/>
          </a:xfrm>
        </p:spPr>
        <p:txBody>
          <a:bodyPr/>
          <a:lstStyle/>
          <a:p>
            <a:r>
              <a:rPr lang="ru-RU"/>
              <a:t>Нажать на кнопку "Выбрать файл"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8D92198F-DE9A-4D30-BAE5-FE96B50E3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3383" y="3242606"/>
            <a:ext cx="5194197" cy="168508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806D520-44E6-4B88-BE97-17E2C56EC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2354" y="1851212"/>
            <a:ext cx="5140409" cy="576262"/>
          </a:xfrm>
        </p:spPr>
        <p:txBody>
          <a:bodyPr/>
          <a:lstStyle/>
          <a:p>
            <a:r>
              <a:rPr lang="ru-RU"/>
              <a:t>Открытие проводника</a:t>
            </a:r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9330E76-49BE-44AC-9B3A-65E3CB0130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78613" y="2517837"/>
            <a:ext cx="5794833" cy="3295991"/>
          </a:xfrm>
        </p:spPr>
      </p:pic>
    </p:spTree>
    <p:extLst>
      <p:ext uri="{BB962C8B-B14F-4D97-AF65-F5344CB8AC3E}">
        <p14:creationId xmlns:p14="http://schemas.microsoft.com/office/powerpoint/2010/main" val="1179182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Ion</vt:lpstr>
      <vt:lpstr>Национальный исследовательский ядерный университет "МИФИ"</vt:lpstr>
      <vt:lpstr>Предметная область</vt:lpstr>
      <vt:lpstr>Требования к ИС</vt:lpstr>
      <vt:lpstr>Структура классов ИС</vt:lpstr>
      <vt:lpstr>Подклассы класса Elem</vt:lpstr>
      <vt:lpstr>Графический интерфейс</vt:lpstr>
      <vt:lpstr>Алгоритм проверки требований ТЗ и порядок проведения испытаний </vt:lpstr>
      <vt:lpstr>Алгоритм проверки сценария "Выбор ЯОД"</vt:lpstr>
      <vt:lpstr>Скриншоты проверки</vt:lpstr>
      <vt:lpstr>Скриншоты проверки </vt:lpstr>
      <vt:lpstr>Скриншоты проверки</vt:lpstr>
      <vt:lpstr>Скриншоты проверки </vt:lpstr>
      <vt:lpstr>Алгоритм проверки сценария "Выбор бинарного файла"</vt:lpstr>
      <vt:lpstr>Скриншоты проверки </vt:lpstr>
      <vt:lpstr>Скриншоты проверок</vt:lpstr>
      <vt:lpstr>Скриншоты проверок </vt:lpstr>
      <vt:lpstr>Скриншоты проверки</vt:lpstr>
      <vt:lpstr>Алгоритм проверки сценария "Сохранение результатов"</vt:lpstr>
      <vt:lpstr>Скриншоты проверки </vt:lpstr>
      <vt:lpstr>Скриншоты проверки</vt:lpstr>
      <vt:lpstr>Скриншоты проверки</vt:lpstr>
      <vt:lpstr>Аннотированное руководство пользователя: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779</cp:revision>
  <dcterms:created xsi:type="dcterms:W3CDTF">2020-09-23T08:50:53Z</dcterms:created>
  <dcterms:modified xsi:type="dcterms:W3CDTF">2020-09-27T15:43:15Z</dcterms:modified>
</cp:coreProperties>
</file>