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95" r:id="rId7"/>
    <p:sldId id="306" r:id="rId8"/>
    <p:sldId id="301" r:id="rId9"/>
    <p:sldId id="286" r:id="rId10"/>
    <p:sldId id="310" r:id="rId11"/>
    <p:sldId id="347" r:id="rId12"/>
    <p:sldId id="348" r:id="rId13"/>
    <p:sldId id="333" r:id="rId14"/>
    <p:sldId id="292" r:id="rId15"/>
    <p:sldId id="358" r:id="rId16"/>
    <p:sldId id="359" r:id="rId17"/>
    <p:sldId id="360" r:id="rId18"/>
    <p:sldId id="350" r:id="rId19"/>
    <p:sldId id="352" r:id="rId20"/>
    <p:sldId id="287" r:id="rId21"/>
    <p:sldId id="357" r:id="rId22"/>
    <p:sldId id="355" r:id="rId23"/>
    <p:sldId id="281" r:id="rId24"/>
  </p:sldIdLst>
  <p:sldSz cx="12192000" cy="6858000"/>
  <p:notesSz cx="6858000" cy="9144000"/>
  <p:embeddedFontLst>
    <p:embeddedFont>
      <p:font typeface="微软雅黑" panose="020B0503020204020204" charset="-122"/>
      <p:regular r:id="rId28"/>
    </p:embeddedFont>
    <p:embeddedFont>
      <p:font typeface="等线" panose="02010600030101010101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08" autoAdjust="0"/>
  </p:normalViewPr>
  <p:slideViewPr>
    <p:cSldViewPr snapToGrid="0">
      <p:cViewPr>
        <p:scale>
          <a:sx n="50" d="100"/>
          <a:sy n="50" d="100"/>
        </p:scale>
        <p:origin x="-264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09BC8-07F5-404F-BEE1-F5E4626D66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3B14A-456A-4813-9F5F-D323F4AC7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E90E-5776-4F8A-ACD8-F3C897C88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添加页面标题内容</a:t>
            </a:r>
            <a:endParaRPr lang="zh-CN" altLang="en-US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88853" y="85573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  <a:endParaRPr lang="zh-CN" altLang="en-US" sz="11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endParaRPr lang="zh-CN" altLang="en-US" sz="11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891A-55CC-4120-842E-9EFD23CD22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8460-A3A7-4F6D-AC69-897ED1A14C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.xml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6" Type="http://schemas.openxmlformats.org/officeDocument/2006/relationships/notesSlide" Target="../notesSlides/notesSlide5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37457" y="1376212"/>
            <a:ext cx="7117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spc="1900">
                <a:solidFill>
                  <a:schemeClr val="accent2"/>
                </a:solidFill>
                <a:latin typeface="造字工房力黑（非商用）常规体" pitchFamily="50" charset="-122"/>
                <a:ea typeface="造字工房力黑（非商用）常规体" pitchFamily="50" charset="-122"/>
                <a:sym typeface="+mn-ea"/>
              </a:rPr>
              <a:t>基于蚁群的</a:t>
            </a:r>
            <a:endParaRPr lang="en-US" altLang="zh-CN" sz="115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spc="1900">
                <a:solidFill>
                  <a:schemeClr val="accent2"/>
                </a:solidFill>
                <a:latin typeface="造字工房力黑（非商用）常规体" pitchFamily="50" charset="-122"/>
                <a:ea typeface="造字工房力黑（非商用）常规体" pitchFamily="50" charset="-122"/>
                <a:sym typeface="+mn-ea"/>
              </a:rPr>
              <a:t>生产调度算法</a:t>
            </a:r>
            <a:endParaRPr kumimoji="0" lang="zh-CN" altLang="en-US" sz="7200" b="1" i="0" u="none" strike="noStrike" kern="1200" cap="none" spc="19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造字工房力黑（非商用）常规体" pitchFamily="50" charset="-122"/>
              <a:ea typeface="造字工房力黑（非商用）常规体" pitchFamily="50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7420" y="4113530"/>
            <a:ext cx="268668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汇报人：艾德润  杨二贺  王久铭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911225" y="1923415"/>
            <a:ext cx="3275330" cy="3190240"/>
            <a:chOff x="1685615" y="2147007"/>
            <a:chExt cx="3275300" cy="3190374"/>
          </a:xfrm>
        </p:grpSpPr>
        <p:sp>
          <p:nvSpPr>
            <p:cNvPr id="13" name="íślíḋè-Rectangle 33"/>
            <p:cNvSpPr/>
            <p:nvPr/>
          </p:nvSpPr>
          <p:spPr bwMode="auto">
            <a:xfrm>
              <a:off x="2318819" y="4779982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88000" anchor="t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íślíḋè-Rectangle 29"/>
            <p:cNvSpPr/>
            <p:nvPr/>
          </p:nvSpPr>
          <p:spPr bwMode="auto">
            <a:xfrm>
              <a:off x="2318819" y="2381369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88000" anchor="t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íślíḋè-Freeform: Shape 37"/>
            <p:cNvSpPr/>
            <p:nvPr/>
          </p:nvSpPr>
          <p:spPr bwMode="auto">
            <a:xfrm>
              <a:off x="1685615" y="2147007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布局算法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3.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放置前进行废弃空间合并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íślíḋè-TextBox 30"/>
          <p:cNvSpPr txBox="1"/>
          <p:nvPr/>
        </p:nvSpPr>
        <p:spPr bwMode="auto">
          <a:xfrm>
            <a:off x="1379855" y="2892425"/>
            <a:ext cx="2970530" cy="26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按照上述步骤划分区域，势必会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产生废料区域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(</a:t>
            </a: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即不能放入任何零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件的区域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),</a:t>
            </a: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为了减少区域的浪费，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设计了区域合并的准则：如果两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个相邻区域的顶部平齐，且其中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至少有一个区域为废料区域，则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将两个区域将合并。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 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íślíḋè-TextBox 30"/>
          <p:cNvSpPr txBox="1"/>
          <p:nvPr/>
        </p:nvSpPr>
        <p:spPr bwMode="auto">
          <a:xfrm>
            <a:off x="6643370" y="2837815"/>
            <a:ext cx="4074795" cy="304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(1)  </a:t>
            </a: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相邻两个区域高度相等，则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直接合并成一个可用区域；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(2)  </a:t>
            </a: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左侧区域高度大于右侧区域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高度，将左侧区域长出的部分舍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弃，再进行合并；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(3)  </a:t>
            </a: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左侧区域高度小于右侧区域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高度，则将右侧区域长出的部分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划分成新区域，再将原区域合并。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 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íślíḋè-Freeform: Shape 35"/>
          <p:cNvSpPr/>
          <p:nvPr/>
        </p:nvSpPr>
        <p:spPr bwMode="auto">
          <a:xfrm>
            <a:off x="6392235" y="1923555"/>
            <a:ext cx="633204" cy="633204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íślíḋè-TextBox 32"/>
          <p:cNvSpPr txBox="1"/>
          <p:nvPr/>
        </p:nvSpPr>
        <p:spPr bwMode="auto">
          <a:xfrm>
            <a:off x="7025330" y="2049852"/>
            <a:ext cx="2642235" cy="57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FB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三种情况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6FB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54987a7-5116-44b3-b610-ad3ec0a7e6e9"/>
          <p:cNvGrpSpPr>
            <a:grpSpLocks noChangeAspect="1"/>
          </p:cNvGrpSpPr>
          <p:nvPr/>
        </p:nvGrpSpPr>
        <p:grpSpPr>
          <a:xfrm>
            <a:off x="1100149" y="4405630"/>
            <a:ext cx="9577682" cy="1554097"/>
            <a:chOff x="1334762" y="3760217"/>
            <a:chExt cx="9577722" cy="1604899"/>
          </a:xfrm>
        </p:grpSpPr>
        <p:sp>
          <p:nvSpPr>
            <p:cNvPr id="24" name="ïşḻïďê-Rectangle 23"/>
            <p:cNvSpPr/>
            <p:nvPr/>
          </p:nvSpPr>
          <p:spPr>
            <a:xfrm>
              <a:off x="1334762" y="5044122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左侧废料区域高度等于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右侧可用区域高度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ïşḻïďê-Rectangle 21"/>
            <p:cNvSpPr/>
            <p:nvPr/>
          </p:nvSpPr>
          <p:spPr>
            <a:xfrm>
              <a:off x="4813336" y="5044122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6FB8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左侧废料区域高度大于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FB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6FB8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右侧可用区域高度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FB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ïşḻïďê-Rectangle 19"/>
            <p:cNvSpPr/>
            <p:nvPr/>
          </p:nvSpPr>
          <p:spPr>
            <a:xfrm>
              <a:off x="8334455" y="5044122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左侧废料区域高度小于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右侧可用区域高度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10" name="ïşḻïďê-Straight Arrow Connector 9"/>
            <p:cNvCxnSpPr/>
            <p:nvPr/>
          </p:nvCxnSpPr>
          <p:spPr>
            <a:xfrm>
              <a:off x="2220588" y="4454162"/>
              <a:ext cx="8604956" cy="0"/>
            </a:xfrm>
            <a:prstGeom prst="straightConnector1">
              <a:avLst/>
            </a:prstGeom>
            <a:ln w="57150" cap="rnd">
              <a:solidFill>
                <a:schemeClr val="tx1">
                  <a:lumMod val="40000"/>
                  <a:lumOff val="6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ïşḻïďê-Straight Connector 10"/>
            <p:cNvCxnSpPr>
              <a:endCxn id="16" idx="1"/>
            </p:cNvCxnSpPr>
            <p:nvPr/>
          </p:nvCxnSpPr>
          <p:spPr>
            <a:xfrm>
              <a:off x="2479977" y="3783169"/>
              <a:ext cx="253366" cy="578378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ïşḻïďê-Straight Connector 11"/>
            <p:cNvCxnSpPr>
              <a:endCxn id="18" idx="1"/>
            </p:cNvCxnSpPr>
            <p:nvPr/>
          </p:nvCxnSpPr>
          <p:spPr>
            <a:xfrm>
              <a:off x="6003607" y="3760217"/>
              <a:ext cx="234316" cy="60133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ïşḻïďê-Straight Connector 12"/>
            <p:cNvCxnSpPr>
              <a:endCxn id="25" idx="1"/>
            </p:cNvCxnSpPr>
            <p:nvPr/>
          </p:nvCxnSpPr>
          <p:spPr>
            <a:xfrm>
              <a:off x="9727898" y="3783169"/>
              <a:ext cx="231776" cy="539688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şḻïďê-Oval 15"/>
            <p:cNvSpPr/>
            <p:nvPr/>
          </p:nvSpPr>
          <p:spPr>
            <a:xfrm>
              <a:off x="2695301" y="4323576"/>
              <a:ext cx="261236" cy="26123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ïşḻïďê-Oval 16"/>
            <p:cNvSpPr/>
            <p:nvPr/>
          </p:nvSpPr>
          <p:spPr>
            <a:xfrm>
              <a:off x="6199571" y="4323576"/>
              <a:ext cx="261236" cy="26123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ïşḻïďê-Oval 17"/>
            <p:cNvSpPr/>
            <p:nvPr/>
          </p:nvSpPr>
          <p:spPr>
            <a:xfrm>
              <a:off x="9921648" y="4284886"/>
              <a:ext cx="261236" cy="26123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布局算法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íślíḋè-文本框 85"/>
          <p:cNvSpPr txBox="1"/>
          <p:nvPr/>
        </p:nvSpPr>
        <p:spPr bwMode="auto">
          <a:xfrm>
            <a:off x="338276" y="1335012"/>
            <a:ext cx="2416175" cy="394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图片 4" descr="]~C_Y(2N5(W5M}3V5T3$@X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312670"/>
            <a:ext cx="3669665" cy="2092960"/>
          </a:xfrm>
          <a:prstGeom prst="rect">
            <a:avLst/>
          </a:prstGeom>
        </p:spPr>
      </p:pic>
      <p:pic>
        <p:nvPicPr>
          <p:cNvPr id="9" name="图片 8" descr="R{G%ENB$RM{ZNN{KNF[WXR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40" y="2335530"/>
            <a:ext cx="3626485" cy="2092325"/>
          </a:xfrm>
          <a:prstGeom prst="rect">
            <a:avLst/>
          </a:prstGeom>
        </p:spPr>
      </p:pic>
      <p:pic>
        <p:nvPicPr>
          <p:cNvPr id="17" name="图片 16" descr="R8{D9}[X2A7[8EJFU2DL}F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60" y="2380615"/>
            <a:ext cx="3621405" cy="2047240"/>
          </a:xfrm>
          <a:prstGeom prst="rect">
            <a:avLst/>
          </a:prstGeom>
        </p:spPr>
      </p:pic>
      <p:sp>
        <p:nvSpPr>
          <p:cNvPr id="19" name="íślíḋè-Freeform: Shape 35"/>
          <p:cNvSpPr/>
          <p:nvPr/>
        </p:nvSpPr>
        <p:spPr bwMode="auto">
          <a:xfrm>
            <a:off x="689935" y="1490485"/>
            <a:ext cx="633204" cy="633204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íślíḋè-TextBox 32"/>
          <p:cNvSpPr txBox="1"/>
          <p:nvPr/>
        </p:nvSpPr>
        <p:spPr bwMode="auto">
          <a:xfrm>
            <a:off x="1437005" y="1546225"/>
            <a:ext cx="2708910" cy="57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FB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三种情况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6FB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ïşḻïďê-Rectangle 23"/>
          <p:cNvSpPr/>
          <p:nvPr/>
        </p:nvSpPr>
        <p:spPr>
          <a:xfrm>
            <a:off x="4145609" y="1650934"/>
            <a:ext cx="2578018" cy="310833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阴影部分为废弃区域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33495" y="1923567"/>
            <a:ext cx="2908615" cy="3292958"/>
            <a:chOff x="916655" y="2155342"/>
            <a:chExt cx="2908615" cy="3292958"/>
          </a:xfrm>
        </p:grpSpPr>
        <p:sp>
          <p:nvSpPr>
            <p:cNvPr id="5" name="îṥļîḑé-Freeform: Shape 3"/>
            <p:cNvSpPr/>
            <p:nvPr/>
          </p:nvSpPr>
          <p:spPr bwMode="auto">
            <a:xfrm>
              <a:off x="1466420" y="4012109"/>
              <a:ext cx="2358850" cy="14361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l" defTabSz="30924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此部分内容作为文字排版占位显示（建议使用主题字体）通常规则为在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PPT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文档下中英文各使用一种字体以保持全文档统一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916655" y="2155342"/>
              <a:ext cx="510367" cy="558214"/>
            </a:xfrm>
            <a:custGeom>
              <a:avLst/>
              <a:gdLst>
                <a:gd name="T0" fmla="*/ 508000 w 21600"/>
                <a:gd name="T1" fmla="*/ 555625 h 21600"/>
                <a:gd name="T2" fmla="*/ 508000 w 21600"/>
                <a:gd name="T3" fmla="*/ 555625 h 21600"/>
                <a:gd name="T4" fmla="*/ 508000 w 21600"/>
                <a:gd name="T5" fmla="*/ 555625 h 21600"/>
                <a:gd name="T6" fmla="*/ 508000 w 21600"/>
                <a:gd name="T7" fmla="*/ 5556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15882" y="21599"/>
                  </a:lnTo>
                  <a:lnTo>
                    <a:pt x="15882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  <a:moveTo>
                    <a:pt x="13658" y="21599"/>
                  </a:moveTo>
                  <a:lnTo>
                    <a:pt x="7941" y="21599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599"/>
                    <a:pt x="13658" y="21599"/>
                  </a:cubicBezTo>
                  <a:close/>
                  <a:moveTo>
                    <a:pt x="5717" y="21599"/>
                  </a:moveTo>
                  <a:lnTo>
                    <a:pt x="0" y="21599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599"/>
                    <a:pt x="5717" y="21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蚁群算法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1.</a:t>
            </a:r>
            <a:r>
              <a:rPr lang="en-US" altLang="zh-CN" sz="2400" b="1" noProof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构造路径图</a:t>
            </a:r>
            <a:endParaRPr kumimoji="0" lang="zh-CN" altLang="en-US" sz="2400" b="1" i="0" kern="1200" cap="none" spc="0" normalizeH="0" baseline="0" noProof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6" name="Group 13"/>
          <p:cNvGrpSpPr/>
          <p:nvPr/>
        </p:nvGrpSpPr>
        <p:grpSpPr>
          <a:xfrm>
            <a:off x="5751195" y="2450465"/>
            <a:ext cx="4891405" cy="3063875"/>
            <a:chOff x="5915980" y="2147007"/>
            <a:chExt cx="4891088" cy="3063875"/>
          </a:xfrm>
        </p:grpSpPr>
        <p:sp>
          <p:nvSpPr>
            <p:cNvPr id="37" name="íślíḋè-Freeform: Shape 2"/>
            <p:cNvSpPr/>
            <p:nvPr/>
          </p:nvSpPr>
          <p:spPr bwMode="auto">
            <a:xfrm>
              <a:off x="5915980" y="2816932"/>
              <a:ext cx="2324100" cy="2011362"/>
            </a:xfrm>
            <a:custGeom>
              <a:avLst/>
              <a:gdLst>
                <a:gd name="T0" fmla="*/ 1256 w 2521"/>
                <a:gd name="T1" fmla="*/ 2181 h 2182"/>
                <a:gd name="T2" fmla="*/ 1256 w 2521"/>
                <a:gd name="T3" fmla="*/ 2181 h 2182"/>
                <a:gd name="T4" fmla="*/ 444 w 2521"/>
                <a:gd name="T5" fmla="*/ 774 h 2182"/>
                <a:gd name="T6" fmla="*/ 2077 w 2521"/>
                <a:gd name="T7" fmla="*/ 774 h 2182"/>
                <a:gd name="T8" fmla="*/ 1256 w 2521"/>
                <a:gd name="T9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1" h="2182">
                  <a:moveTo>
                    <a:pt x="1256" y="2181"/>
                  </a:moveTo>
                  <a:lnTo>
                    <a:pt x="1256" y="2181"/>
                  </a:lnTo>
                  <a:cubicBezTo>
                    <a:pt x="359" y="2181"/>
                    <a:pt x="0" y="1548"/>
                    <a:pt x="444" y="774"/>
                  </a:cubicBezTo>
                  <a:cubicBezTo>
                    <a:pt x="897" y="0"/>
                    <a:pt x="1624" y="0"/>
                    <a:pt x="2077" y="774"/>
                  </a:cubicBezTo>
                  <a:cubicBezTo>
                    <a:pt x="2520" y="1548"/>
                    <a:pt x="2153" y="2181"/>
                    <a:pt x="1256" y="21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8" name="íślíḋè-Freeform: Shape 3"/>
            <p:cNvSpPr/>
            <p:nvPr/>
          </p:nvSpPr>
          <p:spPr bwMode="auto">
            <a:xfrm>
              <a:off x="6655755" y="2261307"/>
              <a:ext cx="844550" cy="625476"/>
            </a:xfrm>
            <a:custGeom>
              <a:avLst/>
              <a:gdLst>
                <a:gd name="T0" fmla="*/ 850 w 916"/>
                <a:gd name="T1" fmla="*/ 113 h 681"/>
                <a:gd name="T2" fmla="*/ 850 w 916"/>
                <a:gd name="T3" fmla="*/ 113 h 681"/>
                <a:gd name="T4" fmla="*/ 727 w 916"/>
                <a:gd name="T5" fmla="*/ 160 h 681"/>
                <a:gd name="T6" fmla="*/ 651 w 916"/>
                <a:gd name="T7" fmla="*/ 132 h 681"/>
                <a:gd name="T8" fmla="*/ 623 w 916"/>
                <a:gd name="T9" fmla="*/ 75 h 681"/>
                <a:gd name="T10" fmla="*/ 566 w 916"/>
                <a:gd name="T11" fmla="*/ 0 h 681"/>
                <a:gd name="T12" fmla="*/ 519 w 916"/>
                <a:gd name="T13" fmla="*/ 75 h 681"/>
                <a:gd name="T14" fmla="*/ 491 w 916"/>
                <a:gd name="T15" fmla="*/ 132 h 681"/>
                <a:gd name="T16" fmla="*/ 415 w 916"/>
                <a:gd name="T17" fmla="*/ 142 h 681"/>
                <a:gd name="T18" fmla="*/ 406 w 916"/>
                <a:gd name="T19" fmla="*/ 142 h 681"/>
                <a:gd name="T20" fmla="*/ 340 w 916"/>
                <a:gd name="T21" fmla="*/ 75 h 681"/>
                <a:gd name="T22" fmla="*/ 283 w 916"/>
                <a:gd name="T23" fmla="*/ 142 h 681"/>
                <a:gd name="T24" fmla="*/ 264 w 916"/>
                <a:gd name="T25" fmla="*/ 170 h 681"/>
                <a:gd name="T26" fmla="*/ 189 w 916"/>
                <a:gd name="T27" fmla="*/ 179 h 681"/>
                <a:gd name="T28" fmla="*/ 189 w 916"/>
                <a:gd name="T29" fmla="*/ 179 h 681"/>
                <a:gd name="T30" fmla="*/ 66 w 916"/>
                <a:gd name="T31" fmla="*/ 113 h 681"/>
                <a:gd name="T32" fmla="*/ 57 w 916"/>
                <a:gd name="T33" fmla="*/ 113 h 681"/>
                <a:gd name="T34" fmla="*/ 9 w 916"/>
                <a:gd name="T35" fmla="*/ 189 h 681"/>
                <a:gd name="T36" fmla="*/ 151 w 916"/>
                <a:gd name="T37" fmla="*/ 613 h 681"/>
                <a:gd name="T38" fmla="*/ 245 w 916"/>
                <a:gd name="T39" fmla="*/ 680 h 681"/>
                <a:gd name="T40" fmla="*/ 661 w 916"/>
                <a:gd name="T41" fmla="*/ 680 h 681"/>
                <a:gd name="T42" fmla="*/ 764 w 916"/>
                <a:gd name="T43" fmla="*/ 613 h 681"/>
                <a:gd name="T44" fmla="*/ 906 w 916"/>
                <a:gd name="T45" fmla="*/ 189 h 681"/>
                <a:gd name="T46" fmla="*/ 850 w 916"/>
                <a:gd name="T47" fmla="*/ 11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6" h="681">
                  <a:moveTo>
                    <a:pt x="850" y="113"/>
                  </a:moveTo>
                  <a:lnTo>
                    <a:pt x="850" y="113"/>
                  </a:lnTo>
                  <a:cubicBezTo>
                    <a:pt x="802" y="113"/>
                    <a:pt x="755" y="132"/>
                    <a:pt x="727" y="160"/>
                  </a:cubicBezTo>
                  <a:cubicBezTo>
                    <a:pt x="699" y="179"/>
                    <a:pt x="670" y="170"/>
                    <a:pt x="651" y="132"/>
                  </a:cubicBezTo>
                  <a:cubicBezTo>
                    <a:pt x="623" y="75"/>
                    <a:pt x="623" y="75"/>
                    <a:pt x="623" y="75"/>
                  </a:cubicBezTo>
                  <a:cubicBezTo>
                    <a:pt x="604" y="38"/>
                    <a:pt x="585" y="0"/>
                    <a:pt x="566" y="0"/>
                  </a:cubicBezTo>
                  <a:cubicBezTo>
                    <a:pt x="557" y="0"/>
                    <a:pt x="538" y="38"/>
                    <a:pt x="519" y="75"/>
                  </a:cubicBezTo>
                  <a:cubicBezTo>
                    <a:pt x="491" y="132"/>
                    <a:pt x="491" y="132"/>
                    <a:pt x="491" y="132"/>
                  </a:cubicBezTo>
                  <a:cubicBezTo>
                    <a:pt x="472" y="170"/>
                    <a:pt x="434" y="170"/>
                    <a:pt x="415" y="142"/>
                  </a:cubicBezTo>
                  <a:cubicBezTo>
                    <a:pt x="406" y="142"/>
                    <a:pt x="406" y="142"/>
                    <a:pt x="406" y="142"/>
                  </a:cubicBezTo>
                  <a:cubicBezTo>
                    <a:pt x="387" y="104"/>
                    <a:pt x="359" y="75"/>
                    <a:pt x="340" y="75"/>
                  </a:cubicBezTo>
                  <a:cubicBezTo>
                    <a:pt x="330" y="75"/>
                    <a:pt x="302" y="113"/>
                    <a:pt x="283" y="142"/>
                  </a:cubicBezTo>
                  <a:cubicBezTo>
                    <a:pt x="264" y="170"/>
                    <a:pt x="264" y="170"/>
                    <a:pt x="264" y="170"/>
                  </a:cubicBezTo>
                  <a:cubicBezTo>
                    <a:pt x="245" y="207"/>
                    <a:pt x="208" y="207"/>
                    <a:pt x="189" y="179"/>
                  </a:cubicBezTo>
                  <a:lnTo>
                    <a:pt x="189" y="179"/>
                  </a:lnTo>
                  <a:cubicBezTo>
                    <a:pt x="160" y="142"/>
                    <a:pt x="104" y="113"/>
                    <a:pt x="66" y="113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19" y="113"/>
                    <a:pt x="0" y="151"/>
                    <a:pt x="9" y="189"/>
                  </a:cubicBezTo>
                  <a:cubicBezTo>
                    <a:pt x="151" y="613"/>
                    <a:pt x="151" y="613"/>
                    <a:pt x="151" y="613"/>
                  </a:cubicBezTo>
                  <a:cubicBezTo>
                    <a:pt x="160" y="651"/>
                    <a:pt x="208" y="680"/>
                    <a:pt x="245" y="680"/>
                  </a:cubicBezTo>
                  <a:cubicBezTo>
                    <a:pt x="661" y="680"/>
                    <a:pt x="661" y="680"/>
                    <a:pt x="661" y="680"/>
                  </a:cubicBezTo>
                  <a:cubicBezTo>
                    <a:pt x="708" y="680"/>
                    <a:pt x="746" y="651"/>
                    <a:pt x="764" y="613"/>
                  </a:cubicBezTo>
                  <a:cubicBezTo>
                    <a:pt x="906" y="189"/>
                    <a:pt x="906" y="189"/>
                    <a:pt x="906" y="189"/>
                  </a:cubicBezTo>
                  <a:cubicBezTo>
                    <a:pt x="915" y="151"/>
                    <a:pt x="897" y="113"/>
                    <a:pt x="850" y="1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9" name="íślíḋè-Freeform: Shape 4"/>
            <p:cNvSpPr/>
            <p:nvPr/>
          </p:nvSpPr>
          <p:spPr bwMode="auto">
            <a:xfrm>
              <a:off x="6744703" y="2870309"/>
              <a:ext cx="662164" cy="174732"/>
            </a:xfrm>
            <a:custGeom>
              <a:avLst/>
              <a:gdLst>
                <a:gd name="T0" fmla="*/ 92996688 w 719"/>
                <a:gd name="T1" fmla="*/ 12262909 h 190"/>
                <a:gd name="T2" fmla="*/ 92996688 w 719"/>
                <a:gd name="T3" fmla="*/ 12262909 h 190"/>
                <a:gd name="T4" fmla="*/ 78360619 w 719"/>
                <a:gd name="T5" fmla="*/ 24396478 h 190"/>
                <a:gd name="T6" fmla="*/ 15931318 w 719"/>
                <a:gd name="T7" fmla="*/ 24396478 h 190"/>
                <a:gd name="T8" fmla="*/ 0 w 719"/>
                <a:gd name="T9" fmla="*/ 12262909 h 190"/>
                <a:gd name="T10" fmla="*/ 15931318 w 719"/>
                <a:gd name="T11" fmla="*/ 0 h 190"/>
                <a:gd name="T12" fmla="*/ 78360619 w 719"/>
                <a:gd name="T13" fmla="*/ 0 h 190"/>
                <a:gd name="T14" fmla="*/ 92996688 w 719"/>
                <a:gd name="T15" fmla="*/ 12262909 h 1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9" h="190">
                  <a:moveTo>
                    <a:pt x="718" y="95"/>
                  </a:moveTo>
                  <a:lnTo>
                    <a:pt x="718" y="95"/>
                  </a:lnTo>
                  <a:cubicBezTo>
                    <a:pt x="718" y="152"/>
                    <a:pt x="670" y="189"/>
                    <a:pt x="605" y="189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57" y="189"/>
                    <a:pt x="0" y="152"/>
                    <a:pt x="0" y="95"/>
                  </a:cubicBezTo>
                  <a:cubicBezTo>
                    <a:pt x="0" y="48"/>
                    <a:pt x="57" y="0"/>
                    <a:pt x="123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70" y="0"/>
                    <a:pt x="718" y="48"/>
                    <a:pt x="718" y="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0" name="íślíḋè-Freeform: Shape 6"/>
            <p:cNvSpPr/>
            <p:nvPr/>
          </p:nvSpPr>
          <p:spPr bwMode="auto">
            <a:xfrm>
              <a:off x="8665530" y="2748670"/>
              <a:ext cx="2141538" cy="1865312"/>
            </a:xfrm>
            <a:custGeom>
              <a:avLst/>
              <a:gdLst>
                <a:gd name="T0" fmla="*/ 1161 w 2323"/>
                <a:gd name="T1" fmla="*/ 2021 h 2022"/>
                <a:gd name="T2" fmla="*/ 1161 w 2323"/>
                <a:gd name="T3" fmla="*/ 2021 h 2022"/>
                <a:gd name="T4" fmla="*/ 415 w 2323"/>
                <a:gd name="T5" fmla="*/ 718 h 2022"/>
                <a:gd name="T6" fmla="*/ 1916 w 2323"/>
                <a:gd name="T7" fmla="*/ 718 h 2022"/>
                <a:gd name="T8" fmla="*/ 1161 w 2323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3" h="2022">
                  <a:moveTo>
                    <a:pt x="1161" y="2021"/>
                  </a:moveTo>
                  <a:lnTo>
                    <a:pt x="1161" y="2021"/>
                  </a:lnTo>
                  <a:cubicBezTo>
                    <a:pt x="340" y="2021"/>
                    <a:pt x="0" y="1435"/>
                    <a:pt x="415" y="718"/>
                  </a:cubicBezTo>
                  <a:cubicBezTo>
                    <a:pt x="821" y="0"/>
                    <a:pt x="1501" y="0"/>
                    <a:pt x="1916" y="718"/>
                  </a:cubicBezTo>
                  <a:cubicBezTo>
                    <a:pt x="2322" y="1435"/>
                    <a:pt x="1992" y="2021"/>
                    <a:pt x="1161" y="20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1" name="íślíḋè-Freeform: Shape 7"/>
            <p:cNvSpPr/>
            <p:nvPr/>
          </p:nvSpPr>
          <p:spPr bwMode="auto">
            <a:xfrm>
              <a:off x="9344980" y="2243845"/>
              <a:ext cx="784225" cy="577851"/>
            </a:xfrm>
            <a:custGeom>
              <a:avLst/>
              <a:gdLst>
                <a:gd name="T0" fmla="*/ 784 w 851"/>
                <a:gd name="T1" fmla="*/ 104 h 624"/>
                <a:gd name="T2" fmla="*/ 784 w 851"/>
                <a:gd name="T3" fmla="*/ 104 h 624"/>
                <a:gd name="T4" fmla="*/ 680 w 851"/>
                <a:gd name="T5" fmla="*/ 141 h 624"/>
                <a:gd name="T6" fmla="*/ 604 w 851"/>
                <a:gd name="T7" fmla="*/ 123 h 624"/>
                <a:gd name="T8" fmla="*/ 576 w 851"/>
                <a:gd name="T9" fmla="*/ 66 h 624"/>
                <a:gd name="T10" fmla="*/ 529 w 851"/>
                <a:gd name="T11" fmla="*/ 0 h 624"/>
                <a:gd name="T12" fmla="*/ 481 w 851"/>
                <a:gd name="T13" fmla="*/ 66 h 624"/>
                <a:gd name="T14" fmla="*/ 453 w 851"/>
                <a:gd name="T15" fmla="*/ 123 h 624"/>
                <a:gd name="T16" fmla="*/ 387 w 851"/>
                <a:gd name="T17" fmla="*/ 132 h 624"/>
                <a:gd name="T18" fmla="*/ 387 w 851"/>
                <a:gd name="T19" fmla="*/ 123 h 624"/>
                <a:gd name="T20" fmla="*/ 321 w 851"/>
                <a:gd name="T21" fmla="*/ 75 h 624"/>
                <a:gd name="T22" fmla="*/ 264 w 851"/>
                <a:gd name="T23" fmla="*/ 132 h 624"/>
                <a:gd name="T24" fmla="*/ 255 w 851"/>
                <a:gd name="T25" fmla="*/ 161 h 624"/>
                <a:gd name="T26" fmla="*/ 179 w 851"/>
                <a:gd name="T27" fmla="*/ 161 h 624"/>
                <a:gd name="T28" fmla="*/ 179 w 851"/>
                <a:gd name="T29" fmla="*/ 161 h 624"/>
                <a:gd name="T30" fmla="*/ 66 w 851"/>
                <a:gd name="T31" fmla="*/ 104 h 624"/>
                <a:gd name="T32" fmla="*/ 66 w 851"/>
                <a:gd name="T33" fmla="*/ 104 h 624"/>
                <a:gd name="T34" fmla="*/ 19 w 851"/>
                <a:gd name="T35" fmla="*/ 170 h 624"/>
                <a:gd name="T36" fmla="*/ 142 w 851"/>
                <a:gd name="T37" fmla="*/ 557 h 624"/>
                <a:gd name="T38" fmla="*/ 236 w 851"/>
                <a:gd name="T39" fmla="*/ 623 h 624"/>
                <a:gd name="T40" fmla="*/ 614 w 851"/>
                <a:gd name="T41" fmla="*/ 623 h 624"/>
                <a:gd name="T42" fmla="*/ 708 w 851"/>
                <a:gd name="T43" fmla="*/ 557 h 624"/>
                <a:gd name="T44" fmla="*/ 840 w 851"/>
                <a:gd name="T45" fmla="*/ 170 h 624"/>
                <a:gd name="T46" fmla="*/ 793 w 851"/>
                <a:gd name="T47" fmla="*/ 104 h 624"/>
                <a:gd name="T48" fmla="*/ 784 w 851"/>
                <a:gd name="T49" fmla="*/ 10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1" h="624">
                  <a:moveTo>
                    <a:pt x="784" y="104"/>
                  </a:moveTo>
                  <a:lnTo>
                    <a:pt x="784" y="104"/>
                  </a:lnTo>
                  <a:cubicBezTo>
                    <a:pt x="746" y="104"/>
                    <a:pt x="699" y="123"/>
                    <a:pt x="680" y="141"/>
                  </a:cubicBezTo>
                  <a:cubicBezTo>
                    <a:pt x="652" y="170"/>
                    <a:pt x="623" y="151"/>
                    <a:pt x="604" y="123"/>
                  </a:cubicBezTo>
                  <a:cubicBezTo>
                    <a:pt x="576" y="66"/>
                    <a:pt x="576" y="66"/>
                    <a:pt x="576" y="66"/>
                  </a:cubicBezTo>
                  <a:cubicBezTo>
                    <a:pt x="566" y="28"/>
                    <a:pt x="538" y="0"/>
                    <a:pt x="529" y="0"/>
                  </a:cubicBezTo>
                  <a:cubicBezTo>
                    <a:pt x="519" y="0"/>
                    <a:pt x="501" y="28"/>
                    <a:pt x="481" y="66"/>
                  </a:cubicBezTo>
                  <a:cubicBezTo>
                    <a:pt x="453" y="123"/>
                    <a:pt x="453" y="123"/>
                    <a:pt x="453" y="123"/>
                  </a:cubicBezTo>
                  <a:cubicBezTo>
                    <a:pt x="444" y="151"/>
                    <a:pt x="406" y="161"/>
                    <a:pt x="387" y="132"/>
                  </a:cubicBezTo>
                  <a:cubicBezTo>
                    <a:pt x="387" y="123"/>
                    <a:pt x="387" y="123"/>
                    <a:pt x="387" y="123"/>
                  </a:cubicBezTo>
                  <a:cubicBezTo>
                    <a:pt x="359" y="94"/>
                    <a:pt x="330" y="75"/>
                    <a:pt x="321" y="75"/>
                  </a:cubicBezTo>
                  <a:cubicBezTo>
                    <a:pt x="312" y="75"/>
                    <a:pt x="283" y="94"/>
                    <a:pt x="264" y="132"/>
                  </a:cubicBezTo>
                  <a:cubicBezTo>
                    <a:pt x="255" y="161"/>
                    <a:pt x="255" y="161"/>
                    <a:pt x="255" y="161"/>
                  </a:cubicBezTo>
                  <a:cubicBezTo>
                    <a:pt x="236" y="189"/>
                    <a:pt x="198" y="189"/>
                    <a:pt x="179" y="161"/>
                  </a:cubicBezTo>
                  <a:lnTo>
                    <a:pt x="179" y="161"/>
                  </a:lnTo>
                  <a:cubicBezTo>
                    <a:pt x="151" y="132"/>
                    <a:pt x="104" y="104"/>
                    <a:pt x="66" y="104"/>
                  </a:cubicBezTo>
                  <a:lnTo>
                    <a:pt x="66" y="104"/>
                  </a:lnTo>
                  <a:cubicBezTo>
                    <a:pt x="28" y="104"/>
                    <a:pt x="0" y="132"/>
                    <a:pt x="19" y="170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61" y="595"/>
                    <a:pt x="198" y="623"/>
                    <a:pt x="236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52" y="623"/>
                    <a:pt x="699" y="595"/>
                    <a:pt x="708" y="557"/>
                  </a:cubicBezTo>
                  <a:cubicBezTo>
                    <a:pt x="840" y="170"/>
                    <a:pt x="840" y="170"/>
                    <a:pt x="840" y="170"/>
                  </a:cubicBezTo>
                  <a:cubicBezTo>
                    <a:pt x="850" y="132"/>
                    <a:pt x="831" y="104"/>
                    <a:pt x="793" y="104"/>
                  </a:cubicBezTo>
                  <a:lnTo>
                    <a:pt x="784" y="10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2" name="íślíḋè-Freeform: Shape 8"/>
            <p:cNvSpPr/>
            <p:nvPr/>
          </p:nvSpPr>
          <p:spPr bwMode="auto">
            <a:xfrm>
              <a:off x="9429925" y="2801231"/>
              <a:ext cx="609355" cy="166602"/>
            </a:xfrm>
            <a:custGeom>
              <a:avLst/>
              <a:gdLst>
                <a:gd name="T0" fmla="*/ 85525363 w 662"/>
                <a:gd name="T1" fmla="*/ 12421131 h 180"/>
                <a:gd name="T2" fmla="*/ 85525363 w 662"/>
                <a:gd name="T3" fmla="*/ 12421131 h 180"/>
                <a:gd name="T4" fmla="*/ 72198637 w 662"/>
                <a:gd name="T5" fmla="*/ 23404200 h 180"/>
                <a:gd name="T6" fmla="*/ 14750081 w 662"/>
                <a:gd name="T7" fmla="*/ 23404200 h 180"/>
                <a:gd name="T8" fmla="*/ 0 w 662"/>
                <a:gd name="T9" fmla="*/ 12421131 h 180"/>
                <a:gd name="T10" fmla="*/ 14750081 w 662"/>
                <a:gd name="T11" fmla="*/ 0 h 180"/>
                <a:gd name="T12" fmla="*/ 72198637 w 662"/>
                <a:gd name="T13" fmla="*/ 0 h 180"/>
                <a:gd name="T14" fmla="*/ 85525363 w 662"/>
                <a:gd name="T15" fmla="*/ 12421131 h 1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2" h="180">
                  <a:moveTo>
                    <a:pt x="661" y="95"/>
                  </a:moveTo>
                  <a:lnTo>
                    <a:pt x="661" y="95"/>
                  </a:lnTo>
                  <a:cubicBezTo>
                    <a:pt x="661" y="142"/>
                    <a:pt x="614" y="179"/>
                    <a:pt x="558" y="179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57" y="179"/>
                    <a:pt x="0" y="142"/>
                    <a:pt x="0" y="95"/>
                  </a:cubicBezTo>
                  <a:cubicBezTo>
                    <a:pt x="0" y="47"/>
                    <a:pt x="57" y="0"/>
                    <a:pt x="11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614" y="0"/>
                    <a:pt x="661" y="47"/>
                    <a:pt x="661" y="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íślíḋè-Freeform: Shape 10"/>
            <p:cNvSpPr/>
            <p:nvPr/>
          </p:nvSpPr>
          <p:spPr bwMode="auto">
            <a:xfrm>
              <a:off x="7057393" y="2808994"/>
              <a:ext cx="2774950" cy="2401888"/>
            </a:xfrm>
            <a:custGeom>
              <a:avLst/>
              <a:gdLst>
                <a:gd name="T0" fmla="*/ 1500 w 3012"/>
                <a:gd name="T1" fmla="*/ 2605 h 2606"/>
                <a:gd name="T2" fmla="*/ 1500 w 3012"/>
                <a:gd name="T3" fmla="*/ 2605 h 2606"/>
                <a:gd name="T4" fmla="*/ 538 w 3012"/>
                <a:gd name="T5" fmla="*/ 925 h 2606"/>
                <a:gd name="T6" fmla="*/ 2473 w 3012"/>
                <a:gd name="T7" fmla="*/ 925 h 2606"/>
                <a:gd name="T8" fmla="*/ 1500 w 3012"/>
                <a:gd name="T9" fmla="*/ 2605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2" h="2606">
                  <a:moveTo>
                    <a:pt x="1500" y="2605"/>
                  </a:moveTo>
                  <a:lnTo>
                    <a:pt x="1500" y="2605"/>
                  </a:lnTo>
                  <a:cubicBezTo>
                    <a:pt x="434" y="2605"/>
                    <a:pt x="0" y="1850"/>
                    <a:pt x="538" y="925"/>
                  </a:cubicBezTo>
                  <a:cubicBezTo>
                    <a:pt x="1066" y="0"/>
                    <a:pt x="1944" y="0"/>
                    <a:pt x="2473" y="925"/>
                  </a:cubicBezTo>
                  <a:cubicBezTo>
                    <a:pt x="3011" y="1850"/>
                    <a:pt x="2576" y="2605"/>
                    <a:pt x="1500" y="26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4" name="íślíḋè-Freeform: Shape 11"/>
            <p:cNvSpPr/>
            <p:nvPr/>
          </p:nvSpPr>
          <p:spPr bwMode="auto">
            <a:xfrm>
              <a:off x="7935279" y="2147007"/>
              <a:ext cx="1016001" cy="747714"/>
            </a:xfrm>
            <a:custGeom>
              <a:avLst/>
              <a:gdLst>
                <a:gd name="T0" fmla="*/ 1018 w 1104"/>
                <a:gd name="T1" fmla="*/ 142 h 813"/>
                <a:gd name="T2" fmla="*/ 1018 w 1104"/>
                <a:gd name="T3" fmla="*/ 142 h 813"/>
                <a:gd name="T4" fmla="*/ 877 w 1104"/>
                <a:gd name="T5" fmla="*/ 189 h 813"/>
                <a:gd name="T6" fmla="*/ 782 w 1104"/>
                <a:gd name="T7" fmla="*/ 151 h 813"/>
                <a:gd name="T8" fmla="*/ 745 w 1104"/>
                <a:gd name="T9" fmla="*/ 85 h 813"/>
                <a:gd name="T10" fmla="*/ 688 w 1104"/>
                <a:gd name="T11" fmla="*/ 0 h 813"/>
                <a:gd name="T12" fmla="*/ 622 w 1104"/>
                <a:gd name="T13" fmla="*/ 85 h 813"/>
                <a:gd name="T14" fmla="*/ 584 w 1104"/>
                <a:gd name="T15" fmla="*/ 151 h 813"/>
                <a:gd name="T16" fmla="*/ 499 w 1104"/>
                <a:gd name="T17" fmla="*/ 161 h 813"/>
                <a:gd name="T18" fmla="*/ 499 w 1104"/>
                <a:gd name="T19" fmla="*/ 161 h 813"/>
                <a:gd name="T20" fmla="*/ 414 w 1104"/>
                <a:gd name="T21" fmla="*/ 94 h 813"/>
                <a:gd name="T22" fmla="*/ 348 w 1104"/>
                <a:gd name="T23" fmla="*/ 170 h 813"/>
                <a:gd name="T24" fmla="*/ 329 w 1104"/>
                <a:gd name="T25" fmla="*/ 198 h 813"/>
                <a:gd name="T26" fmla="*/ 225 w 1104"/>
                <a:gd name="T27" fmla="*/ 208 h 813"/>
                <a:gd name="T28" fmla="*/ 225 w 1104"/>
                <a:gd name="T29" fmla="*/ 208 h 813"/>
                <a:gd name="T30" fmla="*/ 84 w 1104"/>
                <a:gd name="T31" fmla="*/ 142 h 813"/>
                <a:gd name="T32" fmla="*/ 75 w 1104"/>
                <a:gd name="T33" fmla="*/ 142 h 813"/>
                <a:gd name="T34" fmla="*/ 18 w 1104"/>
                <a:gd name="T35" fmla="*/ 227 h 813"/>
                <a:gd name="T36" fmla="*/ 187 w 1104"/>
                <a:gd name="T37" fmla="*/ 727 h 813"/>
                <a:gd name="T38" fmla="*/ 301 w 1104"/>
                <a:gd name="T39" fmla="*/ 812 h 813"/>
                <a:gd name="T40" fmla="*/ 801 w 1104"/>
                <a:gd name="T41" fmla="*/ 812 h 813"/>
                <a:gd name="T42" fmla="*/ 914 w 1104"/>
                <a:gd name="T43" fmla="*/ 727 h 813"/>
                <a:gd name="T44" fmla="*/ 1084 w 1104"/>
                <a:gd name="T45" fmla="*/ 227 h 813"/>
                <a:gd name="T46" fmla="*/ 1018 w 1104"/>
                <a:gd name="T47" fmla="*/ 14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4" h="813">
                  <a:moveTo>
                    <a:pt x="1018" y="142"/>
                  </a:moveTo>
                  <a:lnTo>
                    <a:pt x="1018" y="142"/>
                  </a:lnTo>
                  <a:cubicBezTo>
                    <a:pt x="971" y="142"/>
                    <a:pt x="905" y="161"/>
                    <a:pt x="877" y="189"/>
                  </a:cubicBezTo>
                  <a:cubicBezTo>
                    <a:pt x="848" y="217"/>
                    <a:pt x="801" y="198"/>
                    <a:pt x="782" y="151"/>
                  </a:cubicBezTo>
                  <a:cubicBezTo>
                    <a:pt x="745" y="85"/>
                    <a:pt x="745" y="85"/>
                    <a:pt x="745" y="85"/>
                  </a:cubicBezTo>
                  <a:cubicBezTo>
                    <a:pt x="726" y="38"/>
                    <a:pt x="697" y="0"/>
                    <a:pt x="688" y="0"/>
                  </a:cubicBezTo>
                  <a:cubicBezTo>
                    <a:pt x="669" y="0"/>
                    <a:pt x="641" y="38"/>
                    <a:pt x="622" y="85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565" y="198"/>
                    <a:pt x="527" y="208"/>
                    <a:pt x="499" y="161"/>
                  </a:cubicBezTo>
                  <a:lnTo>
                    <a:pt x="499" y="161"/>
                  </a:lnTo>
                  <a:cubicBezTo>
                    <a:pt x="461" y="123"/>
                    <a:pt x="433" y="94"/>
                    <a:pt x="414" y="94"/>
                  </a:cubicBezTo>
                  <a:cubicBezTo>
                    <a:pt x="405" y="94"/>
                    <a:pt x="367" y="123"/>
                    <a:pt x="348" y="170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01" y="245"/>
                    <a:pt x="254" y="245"/>
                    <a:pt x="225" y="208"/>
                  </a:cubicBezTo>
                  <a:lnTo>
                    <a:pt x="225" y="208"/>
                  </a:lnTo>
                  <a:cubicBezTo>
                    <a:pt x="197" y="170"/>
                    <a:pt x="131" y="142"/>
                    <a:pt x="84" y="142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28" y="142"/>
                    <a:pt x="0" y="179"/>
                    <a:pt x="18" y="227"/>
                  </a:cubicBezTo>
                  <a:cubicBezTo>
                    <a:pt x="187" y="727"/>
                    <a:pt x="187" y="727"/>
                    <a:pt x="187" y="727"/>
                  </a:cubicBezTo>
                  <a:cubicBezTo>
                    <a:pt x="197" y="774"/>
                    <a:pt x="254" y="812"/>
                    <a:pt x="301" y="812"/>
                  </a:cubicBezTo>
                  <a:cubicBezTo>
                    <a:pt x="801" y="812"/>
                    <a:pt x="801" y="812"/>
                    <a:pt x="801" y="812"/>
                  </a:cubicBezTo>
                  <a:cubicBezTo>
                    <a:pt x="848" y="812"/>
                    <a:pt x="896" y="774"/>
                    <a:pt x="914" y="727"/>
                  </a:cubicBezTo>
                  <a:cubicBezTo>
                    <a:pt x="1084" y="227"/>
                    <a:pt x="1084" y="227"/>
                    <a:pt x="1084" y="227"/>
                  </a:cubicBezTo>
                  <a:cubicBezTo>
                    <a:pt x="1103" y="179"/>
                    <a:pt x="1075" y="142"/>
                    <a:pt x="1018" y="1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íślíḋè-Freeform: Shape 12"/>
            <p:cNvSpPr/>
            <p:nvPr/>
          </p:nvSpPr>
          <p:spPr bwMode="auto">
            <a:xfrm>
              <a:off x="8048721" y="2870309"/>
              <a:ext cx="792163" cy="211302"/>
            </a:xfrm>
            <a:custGeom>
              <a:avLst/>
              <a:gdLst>
                <a:gd name="T0" fmla="*/ 111299777 w 860"/>
                <a:gd name="T1" fmla="*/ 14944084 h 228"/>
                <a:gd name="T2" fmla="*/ 111299777 w 860"/>
                <a:gd name="T3" fmla="*/ 14944084 h 228"/>
                <a:gd name="T4" fmla="*/ 93030521 w 860"/>
                <a:gd name="T5" fmla="*/ 29757103 h 228"/>
                <a:gd name="T6" fmla="*/ 18398841 w 860"/>
                <a:gd name="T7" fmla="*/ 29757103 h 228"/>
                <a:gd name="T8" fmla="*/ 0 w 860"/>
                <a:gd name="T9" fmla="*/ 14944084 h 228"/>
                <a:gd name="T10" fmla="*/ 18398841 w 860"/>
                <a:gd name="T11" fmla="*/ 0 h 228"/>
                <a:gd name="T12" fmla="*/ 93030521 w 860"/>
                <a:gd name="T13" fmla="*/ 0 h 228"/>
                <a:gd name="T14" fmla="*/ 111299777 w 860"/>
                <a:gd name="T15" fmla="*/ 14944084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0" h="228">
                  <a:moveTo>
                    <a:pt x="859" y="114"/>
                  </a:moveTo>
                  <a:lnTo>
                    <a:pt x="859" y="114"/>
                  </a:lnTo>
                  <a:cubicBezTo>
                    <a:pt x="859" y="180"/>
                    <a:pt x="793" y="227"/>
                    <a:pt x="718" y="227"/>
                  </a:cubicBezTo>
                  <a:cubicBezTo>
                    <a:pt x="142" y="227"/>
                    <a:pt x="142" y="227"/>
                    <a:pt x="142" y="227"/>
                  </a:cubicBezTo>
                  <a:cubicBezTo>
                    <a:pt x="66" y="227"/>
                    <a:pt x="0" y="180"/>
                    <a:pt x="0" y="114"/>
                  </a:cubicBezTo>
                  <a:cubicBezTo>
                    <a:pt x="0" y="57"/>
                    <a:pt x="66" y="0"/>
                    <a:pt x="142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93" y="0"/>
                    <a:pt x="859" y="57"/>
                    <a:pt x="859" y="1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6" name="íślíḋè-Freeform: Shape 26"/>
            <p:cNvSpPr/>
            <p:nvPr/>
          </p:nvSpPr>
          <p:spPr bwMode="auto">
            <a:xfrm>
              <a:off x="8126677" y="3735673"/>
              <a:ext cx="633204" cy="633204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íślíḋè-Freeform: Shape 27"/>
            <p:cNvSpPr/>
            <p:nvPr/>
          </p:nvSpPr>
          <p:spPr bwMode="auto">
            <a:xfrm>
              <a:off x="9496001" y="3414041"/>
              <a:ext cx="633204" cy="63320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íślíḋè-Freeform: Shape 28"/>
            <p:cNvSpPr/>
            <p:nvPr/>
          </p:nvSpPr>
          <p:spPr bwMode="auto">
            <a:xfrm>
              <a:off x="6730480" y="3524957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1" name="íślíḋè-TextBox 30"/>
          <p:cNvSpPr txBox="1"/>
          <p:nvPr/>
        </p:nvSpPr>
        <p:spPr bwMode="auto">
          <a:xfrm>
            <a:off x="1170305" y="3104515"/>
            <a:ext cx="2970530" cy="26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为提高搜索最优解效率，根据部件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种类的数量来构造路径图G=(V,E)，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路径中的结点V表示部件的种类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,</a:t>
            </a: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两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个结点之间的边E表示两种部件面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积之和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;</a:t>
            </a: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每个蚂蚁通过觅食策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略遍历图中所有结点，得到一个路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径链，即是一种部件放置顺序。</a:t>
            </a:r>
            <a:endParaRPr lang="zh-CN" altLang="en-US" sz="2000" dirty="0">
              <a:solidFill>
                <a:schemeClr val="accent1"/>
              </a:solidFill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 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33495" y="1923567"/>
            <a:ext cx="2908615" cy="3292958"/>
            <a:chOff x="916655" y="2155342"/>
            <a:chExt cx="2908615" cy="3292958"/>
          </a:xfrm>
        </p:grpSpPr>
        <p:sp>
          <p:nvSpPr>
            <p:cNvPr id="5" name="îṥļîḑé-Freeform: Shape 3"/>
            <p:cNvSpPr/>
            <p:nvPr/>
          </p:nvSpPr>
          <p:spPr bwMode="auto">
            <a:xfrm>
              <a:off x="1466420" y="4012109"/>
              <a:ext cx="2358850" cy="14361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l" defTabSz="30924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916655" y="2155342"/>
              <a:ext cx="510367" cy="558214"/>
            </a:xfrm>
            <a:custGeom>
              <a:avLst/>
              <a:gdLst>
                <a:gd name="T0" fmla="*/ 508000 w 21600"/>
                <a:gd name="T1" fmla="*/ 555625 h 21600"/>
                <a:gd name="T2" fmla="*/ 508000 w 21600"/>
                <a:gd name="T3" fmla="*/ 555625 h 21600"/>
                <a:gd name="T4" fmla="*/ 508000 w 21600"/>
                <a:gd name="T5" fmla="*/ 555625 h 21600"/>
                <a:gd name="T6" fmla="*/ 508000 w 21600"/>
                <a:gd name="T7" fmla="*/ 5556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15882" y="21599"/>
                  </a:lnTo>
                  <a:lnTo>
                    <a:pt x="15882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  <a:moveTo>
                    <a:pt x="13658" y="21599"/>
                  </a:moveTo>
                  <a:lnTo>
                    <a:pt x="7941" y="21599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599"/>
                    <a:pt x="13658" y="21599"/>
                  </a:cubicBezTo>
                  <a:close/>
                  <a:moveTo>
                    <a:pt x="5717" y="21599"/>
                  </a:moveTo>
                  <a:lnTo>
                    <a:pt x="0" y="21599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599"/>
                    <a:pt x="5717" y="21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蚁群算法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2.基于多种约束条件更新信息素</a:t>
            </a:r>
            <a:endParaRPr kumimoji="0" lang="zh-CN" altLang="en-US" sz="2400" b="1" i="0" kern="1200" cap="none" spc="0" normalizeH="0" baseline="0" noProof="0" dirty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5962" y="2777052"/>
            <a:ext cx="9182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对于信息素的更新</a:t>
            </a:r>
            <a:r>
              <a:rPr lang="zh-CN" altLang="zh-CN" sz="3200" kern="1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可以采用局部和全局两种形式对图中结点的信息素进行动态更新</a:t>
            </a:r>
            <a:r>
              <a:rPr lang="zh-CN" altLang="en-US" sz="3200" kern="1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，下面对局部更新和</a:t>
            </a:r>
            <a:r>
              <a:rPr lang="zh-CN" altLang="en-US" sz="3200" kern="100" dirty="0">
                <a:solidFill>
                  <a:schemeClr val="accent1"/>
                </a:solidFill>
                <a:latin typeface="+mj-ea"/>
                <a:ea typeface="+mj-ea"/>
              </a:rPr>
              <a:t>全局更新进行一些讲解</a:t>
            </a:r>
            <a:endParaRPr lang="zh-CN" altLang="zh-CN" sz="3200" kern="1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cs typeface="+mn-ea"/>
              </a:rPr>
              <a:t>		</a:t>
            </a:r>
            <a:endParaRPr lang="zh-CN" sz="3200" dirty="0">
              <a:solidFill>
                <a:schemeClr val="accent1"/>
              </a:solidFill>
              <a:latin typeface="+mj-ea"/>
              <a:ea typeface="+mj-ea"/>
              <a:cs typeface="+mn-ea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543862" y="4315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33495" y="1923567"/>
            <a:ext cx="2908615" cy="3292958"/>
            <a:chOff x="916655" y="2155342"/>
            <a:chExt cx="2908615" cy="3292958"/>
          </a:xfrm>
        </p:grpSpPr>
        <p:sp>
          <p:nvSpPr>
            <p:cNvPr id="5" name="îṥļîḑé-Freeform: Shape 3"/>
            <p:cNvSpPr/>
            <p:nvPr/>
          </p:nvSpPr>
          <p:spPr bwMode="auto">
            <a:xfrm>
              <a:off x="1466420" y="4012109"/>
              <a:ext cx="2358850" cy="14361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l" defTabSz="30924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916655" y="2155342"/>
              <a:ext cx="510367" cy="558214"/>
            </a:xfrm>
            <a:custGeom>
              <a:avLst/>
              <a:gdLst>
                <a:gd name="T0" fmla="*/ 508000 w 21600"/>
                <a:gd name="T1" fmla="*/ 555625 h 21600"/>
                <a:gd name="T2" fmla="*/ 508000 w 21600"/>
                <a:gd name="T3" fmla="*/ 555625 h 21600"/>
                <a:gd name="T4" fmla="*/ 508000 w 21600"/>
                <a:gd name="T5" fmla="*/ 555625 h 21600"/>
                <a:gd name="T6" fmla="*/ 508000 w 21600"/>
                <a:gd name="T7" fmla="*/ 5556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15882" y="21599"/>
                  </a:lnTo>
                  <a:lnTo>
                    <a:pt x="15882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  <a:moveTo>
                    <a:pt x="13658" y="21599"/>
                  </a:moveTo>
                  <a:lnTo>
                    <a:pt x="7941" y="21599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599"/>
                    <a:pt x="13658" y="21599"/>
                  </a:cubicBezTo>
                  <a:close/>
                  <a:moveTo>
                    <a:pt x="5717" y="21599"/>
                  </a:moveTo>
                  <a:lnTo>
                    <a:pt x="0" y="21599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599"/>
                    <a:pt x="5717" y="21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蚁群算法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2.基于多种约束条件更新信息素</a:t>
            </a:r>
            <a:endParaRPr kumimoji="0" lang="zh-CN" altLang="en-US" sz="2400" b="1" i="0" kern="1200" cap="none" spc="0" normalizeH="0" baseline="0" noProof="0" dirty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83260" y="2530830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局部更新：当蚂蚁访问一个结点后，更新刚访问结点的信息素，其更新信息素量的计算公式如下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: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44515" y="3250731"/>
            <a:ext cx="60960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</a:t>
            </a:r>
            <a:r>
              <a:rPr lang="zh-CN" altLang="zh-CN" sz="1400" dirty="0"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表示某一时刻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35484" y="3780321"/>
            <a:ext cx="6096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</a:rPr>
              <a:t>（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</a:rPr>
              <a:t>t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</a:rPr>
              <a:t>）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</a:rPr>
              <a:t>表示蚂蚁在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</a:rPr>
              <a:t>t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</a:rPr>
              <a:t>时刻从结点</a:t>
            </a:r>
            <a:r>
              <a:rPr lang="en-US" altLang="zh-CN" sz="1400" kern="100" dirty="0" err="1">
                <a:solidFill>
                  <a:schemeClr val="accent1"/>
                </a:solidFill>
                <a:effectLst/>
                <a:latin typeface="+mn-ea"/>
              </a:rPr>
              <a:t>i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</a:rPr>
              <a:t>到结点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</a:rPr>
              <a:t>j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</a:rPr>
              <a:t>边上信息素量</a:t>
            </a:r>
            <a:endParaRPr lang="zh-CN" altLang="zh-CN" sz="1400" kern="100" dirty="0">
              <a:solidFill>
                <a:schemeClr val="accent1"/>
              </a:solidFill>
              <a:effectLst/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ele attr="{1BFCC5B7-A730-4E6B-9FD9-11BC329B9141}"/>
                  </a:ext>
                </a:extLst>
              </p:cNvPr>
              <p:cNvSpPr txBox="1"/>
              <p:nvPr/>
            </p:nvSpPr>
            <p:spPr>
              <a:xfrm>
                <a:off x="1317458" y="5020702"/>
                <a:ext cx="6096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53" y="3694822"/>
                <a:ext cx="6096000" cy="391646"/>
              </a:xfrm>
              <a:prstGeom prst="rect">
                <a:avLst/>
              </a:prstGeom>
              <a:blipFill rotWithShape="1">
                <a:blip r:embed="rId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5644515" y="4431063"/>
            <a:ext cx="6096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kern="100" dirty="0">
                <a:solidFill>
                  <a:schemeClr val="accent1"/>
                </a:solidFill>
                <a:effectLst/>
                <a:latin typeface="+mn-ea"/>
              </a:rPr>
              <a:t>λ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</a:rPr>
              <a:t>是局部挥发因子，通常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</a:rPr>
              <a:t>λ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  <a:cs typeface="Arial" panose="020B0604020202020204" pitchFamily="34" charset="0"/>
              </a:rPr>
              <a:t>取值为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cs typeface="Arial" panose="020B0604020202020204" pitchFamily="34" charset="0"/>
              </a:rPr>
              <a:t>0&lt;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</a:rPr>
              <a:t>λ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cs typeface="Arial" panose="020B0604020202020204" pitchFamily="34" charset="0"/>
              </a:rPr>
              <a:t>&lt;0.5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</a:rPr>
              <a:t>A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n-ea"/>
              </a:rPr>
              <a:t>是总部件的面积常数；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79495" y="37801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0750" y="3270568"/>
          <a:ext cx="19050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90500" imgH="316865" progId="Equation.KSEE3">
                  <p:embed/>
                </p:oleObj>
              </mc:Choice>
              <mc:Fallback>
                <p:oleObj name="" r:id="rId2" imgW="1905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0750" y="3270568"/>
                        <a:ext cx="190500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1130" y="3489643"/>
          <a:ext cx="36315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701800" imgH="279400" progId="Equation.KSEE3">
                  <p:embed/>
                </p:oleObj>
              </mc:Choice>
              <mc:Fallback>
                <p:oleObj name="" r:id="rId4" imgW="17018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1130" y="3489643"/>
                        <a:ext cx="363156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33495" y="1923567"/>
            <a:ext cx="2908615" cy="3292958"/>
            <a:chOff x="916655" y="2155342"/>
            <a:chExt cx="2908615" cy="3292958"/>
          </a:xfrm>
        </p:grpSpPr>
        <p:sp>
          <p:nvSpPr>
            <p:cNvPr id="5" name="îṥļîḑé-Freeform: Shape 3"/>
            <p:cNvSpPr/>
            <p:nvPr/>
          </p:nvSpPr>
          <p:spPr bwMode="auto">
            <a:xfrm>
              <a:off x="1466420" y="4012109"/>
              <a:ext cx="2358850" cy="14361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l" defTabSz="30924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916655" y="2155342"/>
              <a:ext cx="510367" cy="558214"/>
            </a:xfrm>
            <a:custGeom>
              <a:avLst/>
              <a:gdLst>
                <a:gd name="T0" fmla="*/ 508000 w 21600"/>
                <a:gd name="T1" fmla="*/ 555625 h 21600"/>
                <a:gd name="T2" fmla="*/ 508000 w 21600"/>
                <a:gd name="T3" fmla="*/ 555625 h 21600"/>
                <a:gd name="T4" fmla="*/ 508000 w 21600"/>
                <a:gd name="T5" fmla="*/ 555625 h 21600"/>
                <a:gd name="T6" fmla="*/ 508000 w 21600"/>
                <a:gd name="T7" fmla="*/ 5556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15882" y="21599"/>
                  </a:lnTo>
                  <a:lnTo>
                    <a:pt x="15882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  <a:moveTo>
                    <a:pt x="13658" y="21599"/>
                  </a:moveTo>
                  <a:lnTo>
                    <a:pt x="7941" y="21599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599"/>
                    <a:pt x="13658" y="21599"/>
                  </a:cubicBezTo>
                  <a:close/>
                  <a:moveTo>
                    <a:pt x="5717" y="21599"/>
                  </a:moveTo>
                  <a:lnTo>
                    <a:pt x="0" y="21599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599"/>
                    <a:pt x="5717" y="21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蚁群算法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2.基于多种约束条件更新信息素</a:t>
            </a:r>
            <a:endParaRPr kumimoji="0" lang="zh-CN" altLang="en-US" sz="2400" b="1" i="0" kern="1200" cap="none" spc="0" normalizeH="0" baseline="0" noProof="0" dirty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1031" y="2620700"/>
            <a:ext cx="604472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全局更新：当蚂蚁访问所有结点后，需要更新所有结点的信息素，其更新信息素量的计算公式如下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:</a:t>
            </a:r>
            <a:endParaRPr lang="zh-CN" altLang="zh-CN" sz="1400" kern="1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+mn-ea"/>
              </a:rPr>
              <a:t>		</a:t>
            </a:r>
            <a:endParaRPr lang="zh-CN" sz="2400" dirty="0">
              <a:solidFill>
                <a:schemeClr val="accent1"/>
              </a:solidFill>
              <a:latin typeface="+mj-ea"/>
              <a:ea typeface="+mj-ea"/>
              <a:cs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41928" y="3490982"/>
            <a:ext cx="6096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k</a:t>
            </a:r>
            <a:r>
              <a:rPr lang="zh-CN" altLang="zh-CN" sz="14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为某一只蚂蚁</a:t>
            </a:r>
            <a:r>
              <a:rPr lang="zh-CN" altLang="zh-CN" sz="1400" dirty="0">
                <a:solidFill>
                  <a:schemeClr val="accent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640555" y="1303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为第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只蚂蚁在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时刻释放的信息素量；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1810" y="3389630"/>
          <a:ext cx="371919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095500" imgH="304800" progId="Equation.KSEE3">
                  <p:embed/>
                </p:oleObj>
              </mc:Choice>
              <mc:Fallback>
                <p:oleObj name="" r:id="rId1" imgW="20955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1810" y="3389630"/>
                        <a:ext cx="371919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1810" y="4405630"/>
          <a:ext cx="2007870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257300" imgH="508000" progId="Equation.KSEE3">
                  <p:embed/>
                </p:oleObj>
              </mc:Choice>
              <mc:Fallback>
                <p:oleObj name="" r:id="rId3" imgW="1257300" imgH="508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810" y="4405630"/>
                        <a:ext cx="2007870" cy="81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45" y="3930987"/>
                <a:ext cx="1538950" cy="332463"/>
              </a:xfrm>
              <a:prstGeom prst="rect">
                <a:avLst/>
              </a:prstGeom>
              <a:blipFill rotWithShape="1">
                <a:blip r:embed="rId5"/>
                <a:stretch>
                  <a:fillRect b="-25455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880735" y="3931285"/>
            <a:ext cx="4860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n>
                  <a:noFill/>
                </a:ln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t+1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是从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t+1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时刻留在从结点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到结点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边上信息素量</a:t>
            </a:r>
            <a:r>
              <a:rPr lang="zh-CN" altLang="en-US" sz="1400" dirty="0">
                <a:ln>
                  <a:noFill/>
                </a:ln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641975" y="4387850"/>
            <a:ext cx="5516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i="1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ρ 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为全局更新信息素因子，</a:t>
            </a:r>
            <a:r>
              <a:rPr lang="en-US" altLang="zh-CN" sz="1400" i="1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ρ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取值为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0&lt;</a:t>
            </a:r>
            <a:r>
              <a:rPr lang="en-US" altLang="zh-CN" sz="1400" i="1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ρ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&lt;1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，取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0.5&lt;</a:t>
            </a:r>
            <a:r>
              <a:rPr lang="en-US" altLang="zh-CN" sz="1400" i="1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ρ</a:t>
            </a:r>
            <a:r>
              <a:rPr lang="en-US" altLang="zh-CN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&lt;0.9</a:t>
            </a:r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，以</a:t>
            </a:r>
            <a:endParaRPr lang="zh-CN" altLang="en-US" sz="1400" dirty="0">
              <a:ln>
                <a:noFill/>
              </a:ln>
              <a:solidFill>
                <a:schemeClr val="accent1"/>
              </a:solidFill>
              <a:effectLst/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400" dirty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防止信息量的无限增加，它决定蚂蚁选择结点以及蚂蚁的移动方向，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6278880" y="4922520"/>
            <a:ext cx="31902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为第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k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只蚂蚁在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t</a:t>
            </a:r>
            <a:r>
              <a:rPr lang="zh-CN" altLang="zh-CN" sz="1400" kern="100" dirty="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时刻释放的信息素量；</a:t>
            </a:r>
            <a:endParaRPr lang="zh-CN" altLang="en-US" sz="1400"/>
          </a:p>
        </p:txBody>
      </p:sp>
      <p:graphicFrame>
        <p:nvGraphicFramePr>
          <p:cNvPr id="18" name="对象 17"/>
          <p:cNvGraphicFramePr/>
          <p:nvPr/>
        </p:nvGraphicFramePr>
        <p:xfrm>
          <a:off x="5724525" y="4922520"/>
          <a:ext cx="478790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6" imgW="654050" imgH="374650" progId="Equation.KSEE3">
                  <p:embed/>
                </p:oleObj>
              </mc:Choice>
              <mc:Fallback>
                <p:oleObj name="" r:id="rId6" imgW="654050" imgH="37465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4525" y="4922520"/>
                        <a:ext cx="478790" cy="29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33495" y="1923567"/>
            <a:ext cx="2908615" cy="3292958"/>
            <a:chOff x="916655" y="2155342"/>
            <a:chExt cx="2908615" cy="3292958"/>
          </a:xfrm>
        </p:grpSpPr>
        <p:sp>
          <p:nvSpPr>
            <p:cNvPr id="5" name="îṥļîḑé-Freeform: Shape 3"/>
            <p:cNvSpPr/>
            <p:nvPr/>
          </p:nvSpPr>
          <p:spPr bwMode="auto">
            <a:xfrm>
              <a:off x="1466420" y="4012109"/>
              <a:ext cx="2358850" cy="14361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l" defTabSz="30924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916655" y="2155342"/>
              <a:ext cx="510367" cy="558214"/>
            </a:xfrm>
            <a:custGeom>
              <a:avLst/>
              <a:gdLst>
                <a:gd name="T0" fmla="*/ 508000 w 21600"/>
                <a:gd name="T1" fmla="*/ 555625 h 21600"/>
                <a:gd name="T2" fmla="*/ 508000 w 21600"/>
                <a:gd name="T3" fmla="*/ 555625 h 21600"/>
                <a:gd name="T4" fmla="*/ 508000 w 21600"/>
                <a:gd name="T5" fmla="*/ 555625 h 21600"/>
                <a:gd name="T6" fmla="*/ 508000 w 21600"/>
                <a:gd name="T7" fmla="*/ 5556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15882" y="21599"/>
                  </a:lnTo>
                  <a:lnTo>
                    <a:pt x="15882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  <a:moveTo>
                    <a:pt x="13658" y="21599"/>
                  </a:moveTo>
                  <a:lnTo>
                    <a:pt x="7941" y="21599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599"/>
                    <a:pt x="13658" y="21599"/>
                  </a:cubicBezTo>
                  <a:close/>
                  <a:moveTo>
                    <a:pt x="5717" y="21599"/>
                  </a:moveTo>
                  <a:lnTo>
                    <a:pt x="0" y="21599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599"/>
                    <a:pt x="5717" y="21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蚁群算法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2.基于多种约束条件更新信息素</a:t>
            </a:r>
            <a:endParaRPr kumimoji="0" lang="zh-CN" altLang="en-US" sz="2400" b="1" i="0" kern="1200" cap="none" spc="0" normalizeH="0" baseline="0" noProof="0" dirty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5460" y="3064917"/>
            <a:ext cx="16141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chemeClr val="accent1"/>
                </a:solidFill>
                <a:latin typeface="+mn-ea"/>
                <a:cs typeface="+mn-ea"/>
              </a:rPr>
              <a:t>约束条件：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</a:rPr>
              <a:t>		</a:t>
            </a:r>
            <a:endParaRPr lang="zh-CN" sz="200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15515" y="2909646"/>
          <a:ext cx="2157730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1" imgW="1193800" imgH="431800" progId="Equation.KSEE3">
                  <p:embed/>
                </p:oleObj>
              </mc:Choice>
              <mc:Fallback>
                <p:oleObj name="" r:id="rId1" imgW="1193800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5515" y="2909646"/>
                        <a:ext cx="2157730" cy="78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903720" y="3064917"/>
            <a:ext cx="186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规格约束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903955" y="3969792"/>
            <a:ext cx="186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重量约束</a:t>
            </a:r>
            <a:endParaRPr lang="zh-CN" altLang="en-US" dirty="0"/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15910" y="3780334"/>
          <a:ext cx="1649730" cy="74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3" imgW="952500" imgH="431800" progId="Equation.KSEE3">
                  <p:embed/>
                </p:oleObj>
              </mc:Choice>
              <mc:Fallback>
                <p:oleObj name="" r:id="rId3" imgW="9525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5910" y="3780334"/>
                        <a:ext cx="1649730" cy="74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ṥļîḑé-Freeform: Shape 4"/>
          <p:cNvSpPr/>
          <p:nvPr/>
        </p:nvSpPr>
        <p:spPr bwMode="auto">
          <a:xfrm>
            <a:off x="1033780" y="1923415"/>
            <a:ext cx="510540" cy="558165"/>
          </a:xfrm>
          <a:custGeom>
            <a:avLst/>
            <a:gdLst>
              <a:gd name="T0" fmla="*/ 508000 w 21600"/>
              <a:gd name="T1" fmla="*/ 555625 h 21600"/>
              <a:gd name="T2" fmla="*/ 508000 w 21600"/>
              <a:gd name="T3" fmla="*/ 555625 h 21600"/>
              <a:gd name="T4" fmla="*/ 508000 w 21600"/>
              <a:gd name="T5" fmla="*/ 555625 h 21600"/>
              <a:gd name="T6" fmla="*/ 508000 w 21600"/>
              <a:gd name="T7" fmla="*/ 5556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21599"/>
                </a:moveTo>
                <a:lnTo>
                  <a:pt x="15882" y="21599"/>
                </a:lnTo>
                <a:lnTo>
                  <a:pt x="15882" y="0"/>
                </a:lnTo>
                <a:lnTo>
                  <a:pt x="21599" y="0"/>
                </a:lnTo>
                <a:cubicBezTo>
                  <a:pt x="21599" y="0"/>
                  <a:pt x="21599" y="21599"/>
                  <a:pt x="21599" y="21599"/>
                </a:cubicBezTo>
                <a:close/>
                <a:moveTo>
                  <a:pt x="13658" y="21599"/>
                </a:moveTo>
                <a:lnTo>
                  <a:pt x="7941" y="21599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599"/>
                  <a:pt x="13658" y="21599"/>
                </a:cubicBezTo>
                <a:close/>
                <a:moveTo>
                  <a:pt x="5717" y="21599"/>
                </a:moveTo>
                <a:lnTo>
                  <a:pt x="0" y="21599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599"/>
                  <a:pt x="5717" y="215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蚁群算法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íślíḋè-TextBox 30"/>
          <p:cNvSpPr txBox="1"/>
          <p:nvPr/>
        </p:nvSpPr>
        <p:spPr bwMode="auto">
          <a:xfrm>
            <a:off x="1544410" y="2049874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>
                <a:solidFill>
                  <a:srgbClr val="013365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3.基于多种约束条件的适宜值判定</a:t>
            </a:r>
            <a:endParaRPr kumimoji="0" lang="en-US" altLang="zh-CN" sz="2400" b="1" i="0" kern="1200" cap="none" spc="0" normalizeH="0" baseline="0" noProof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67635" y="3675698"/>
          <a:ext cx="2625725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" r:id="rId1" imgW="1270000" imgH="431800" progId="Equation.KSEE3">
                  <p:embed/>
                </p:oleObj>
              </mc:Choice>
              <mc:Fallback>
                <p:oleObj name="" r:id="rId1" imgW="1270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635" y="3675698"/>
                        <a:ext cx="2625725" cy="89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45860" y="3836670"/>
          <a:ext cx="1148080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" r:id="rId3" imgW="457200" imgH="228600" progId="Equation.KSEE3">
                  <p:embed/>
                </p:oleObj>
              </mc:Choice>
              <mc:Fallback>
                <p:oleObj name="" r:id="rId3" imgW="457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5860" y="3836670"/>
                        <a:ext cx="1148080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íślíḋè-TextBox 30"/>
          <p:cNvSpPr txBox="1"/>
          <p:nvPr/>
        </p:nvSpPr>
        <p:spPr bwMode="auto">
          <a:xfrm>
            <a:off x="1162050" y="3104515"/>
            <a:ext cx="5636895" cy="45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目标函数：面积利用率最大</a:t>
            </a:r>
            <a:endParaRPr kumimoji="0" lang="zh-CN" sz="2000" i="0" u="none" strike="noStrike" kern="1200" cap="none" spc="0" normalizeH="0" baseline="0">
              <a:solidFill>
                <a:schemeClr val="accent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 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75760" y="2795253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rPr>
              <a:t>成果展示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43925" y="1515436"/>
            <a:ext cx="1104150" cy="1104149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$liḋe-Trapezoid 4"/>
          <p:cNvSpPr/>
          <p:nvPr/>
        </p:nvSpPr>
        <p:spPr>
          <a:xfrm>
            <a:off x="932180" y="1638300"/>
            <a:ext cx="3699510" cy="548005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设置材料参数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i$liḋe-Trapezoid 5"/>
          <p:cNvSpPr/>
          <p:nvPr/>
        </p:nvSpPr>
        <p:spPr>
          <a:xfrm>
            <a:off x="851535" y="3083560"/>
            <a:ext cx="3780155" cy="54800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导入零件规格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i$liḋe-Trapezoid 6"/>
          <p:cNvSpPr/>
          <p:nvPr/>
        </p:nvSpPr>
        <p:spPr>
          <a:xfrm>
            <a:off x="852170" y="4529455"/>
            <a:ext cx="3779520" cy="548005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设置算法参数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3.1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10760" y="284463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交互界面展示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1" name="图片 10" descr="初始界面"/>
          <p:cNvPicPr>
            <a:picLocks noChangeAspect="1"/>
          </p:cNvPicPr>
          <p:nvPr/>
        </p:nvPicPr>
        <p:blipFill>
          <a:blip r:embed="rId1"/>
          <a:srcRect t="3903"/>
          <a:stretch>
            <a:fillRect/>
          </a:stretch>
        </p:blipFill>
        <p:spPr>
          <a:xfrm>
            <a:off x="4631690" y="1395095"/>
            <a:ext cx="6459220" cy="473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6633029" y="1911124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问题展示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636990" y="1863637"/>
            <a:ext cx="755949" cy="75594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633210" y="3105785"/>
            <a:ext cx="315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006F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主要研究内容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006F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636990" y="3024401"/>
            <a:ext cx="755949" cy="755948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693989" y="4218258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成果展示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36990" y="4107695"/>
            <a:ext cx="755949" cy="755948"/>
          </a:xfrm>
          <a:prstGeom prst="ellipse">
            <a:avLst/>
          </a:prstGeom>
          <a:solidFill>
            <a:schemeClr val="accent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756008" y="1942091"/>
            <a:ext cx="1661993" cy="29216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 录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17668" y="1478466"/>
            <a:ext cx="1015663" cy="39010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80808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2874337" y="1426293"/>
            <a:ext cx="0" cy="395323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49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4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49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44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0" grpId="0"/>
      <p:bldP spid="81" grpId="0" bldLvl="0" animBg="1"/>
      <p:bldP spid="82" grpId="0"/>
      <p:bldP spid="8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íślíḋè-TextBox 30"/>
          <p:cNvSpPr txBox="1"/>
          <p:nvPr/>
        </p:nvSpPr>
        <p:spPr bwMode="auto">
          <a:xfrm>
            <a:off x="1148715" y="1786255"/>
            <a:ext cx="3568700" cy="135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kern="1200" cap="none" spc="0" normalizeH="0" baseline="0" noProof="0">
              <a:solidFill>
                <a:srgbClr val="013365"/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零件布局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3.2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1134110"/>
            <a:ext cx="6048375" cy="5532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12464" y="1453242"/>
            <a:ext cx="616707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THANKS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75760" y="2795253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rPr>
              <a:t>问题展示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43925" y="1515436"/>
            <a:ext cx="1104150" cy="1104149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951220" y="1905635"/>
            <a:ext cx="5324475" cy="3378200"/>
            <a:chOff x="5800090" y="1739900"/>
            <a:chExt cx="5324475" cy="3378200"/>
          </a:xfrm>
        </p:grpSpPr>
        <p:sp>
          <p:nvSpPr>
            <p:cNvPr id="3" name="íṩľíḍè-Freeform 2"/>
            <p:cNvSpPr/>
            <p:nvPr/>
          </p:nvSpPr>
          <p:spPr>
            <a:xfrm>
              <a:off x="5800090" y="1739900"/>
              <a:ext cx="3119522" cy="3378200"/>
            </a:xfrm>
            <a:custGeom>
              <a:avLst/>
              <a:gdLst>
                <a:gd name="connsiteX0" fmla="*/ 1689100 w 3119522"/>
                <a:gd name="connsiteY0" fmla="*/ 0 h 3378200"/>
                <a:gd name="connsiteX1" fmla="*/ 3089728 w 3119522"/>
                <a:gd name="connsiteY1" fmla="*/ 744708 h 3378200"/>
                <a:gd name="connsiteX2" fmla="*/ 3119522 w 3119522"/>
                <a:gd name="connsiteY2" fmla="*/ 793750 h 3378200"/>
                <a:gd name="connsiteX3" fmla="*/ 2303088 w 3119522"/>
                <a:gd name="connsiteY3" fmla="*/ 793750 h 3378200"/>
                <a:gd name="connsiteX4" fmla="*/ 2296249 w 3119522"/>
                <a:gd name="connsiteY4" fmla="*/ 788636 h 3378200"/>
                <a:gd name="connsiteX5" fmla="*/ 1689100 w 3119522"/>
                <a:gd name="connsiteY5" fmla="*/ 603178 h 3378200"/>
                <a:gd name="connsiteX6" fmla="*/ 603178 w 3119522"/>
                <a:gd name="connsiteY6" fmla="*/ 1689100 h 3378200"/>
                <a:gd name="connsiteX7" fmla="*/ 1689100 w 3119522"/>
                <a:gd name="connsiteY7" fmla="*/ 2775022 h 3378200"/>
                <a:gd name="connsiteX8" fmla="*/ 2296249 w 3119522"/>
                <a:gd name="connsiteY8" fmla="*/ 2589564 h 3378200"/>
                <a:gd name="connsiteX9" fmla="*/ 2303088 w 3119522"/>
                <a:gd name="connsiteY9" fmla="*/ 2584450 h 3378200"/>
                <a:gd name="connsiteX10" fmla="*/ 3119522 w 3119522"/>
                <a:gd name="connsiteY10" fmla="*/ 2584450 h 3378200"/>
                <a:gd name="connsiteX11" fmla="*/ 3089728 w 3119522"/>
                <a:gd name="connsiteY11" fmla="*/ 2633492 h 3378200"/>
                <a:gd name="connsiteX12" fmla="*/ 1689100 w 3119522"/>
                <a:gd name="connsiteY12" fmla="*/ 3378200 h 3378200"/>
                <a:gd name="connsiteX13" fmla="*/ 0 w 3119522"/>
                <a:gd name="connsiteY13" fmla="*/ 1689100 h 3378200"/>
                <a:gd name="connsiteX14" fmla="*/ 1689100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689100" y="0"/>
                  </a:moveTo>
                  <a:cubicBezTo>
                    <a:pt x="2272140" y="0"/>
                    <a:pt x="2786185" y="295405"/>
                    <a:pt x="3089728" y="744708"/>
                  </a:cubicBezTo>
                  <a:lnTo>
                    <a:pt x="3119522" y="793750"/>
                  </a:lnTo>
                  <a:lnTo>
                    <a:pt x="2303088" y="793750"/>
                  </a:lnTo>
                  <a:lnTo>
                    <a:pt x="2296249" y="788636"/>
                  </a:lnTo>
                  <a:cubicBezTo>
                    <a:pt x="2122935" y="671548"/>
                    <a:pt x="1914002" y="603178"/>
                    <a:pt x="1689100" y="603178"/>
                  </a:cubicBezTo>
                  <a:cubicBezTo>
                    <a:pt x="1089362" y="603178"/>
                    <a:pt x="603178" y="1089362"/>
                    <a:pt x="603178" y="1689100"/>
                  </a:cubicBezTo>
                  <a:cubicBezTo>
                    <a:pt x="603178" y="2288838"/>
                    <a:pt x="1089362" y="2775022"/>
                    <a:pt x="1689100" y="2775022"/>
                  </a:cubicBezTo>
                  <a:cubicBezTo>
                    <a:pt x="1914002" y="2775022"/>
                    <a:pt x="2122935" y="2706653"/>
                    <a:pt x="2296249" y="2589564"/>
                  </a:cubicBezTo>
                  <a:lnTo>
                    <a:pt x="2303088" y="2584450"/>
                  </a:lnTo>
                  <a:lnTo>
                    <a:pt x="3119522" y="2584450"/>
                  </a:lnTo>
                  <a:lnTo>
                    <a:pt x="3089728" y="2633492"/>
                  </a:lnTo>
                  <a:cubicBezTo>
                    <a:pt x="2786185" y="3082796"/>
                    <a:pt x="2272140" y="3378200"/>
                    <a:pt x="1689100" y="3378200"/>
                  </a:cubicBezTo>
                  <a:cubicBezTo>
                    <a:pt x="756236" y="3378200"/>
                    <a:pt x="0" y="2621964"/>
                    <a:pt x="0" y="1689100"/>
                  </a:cubicBezTo>
                  <a:cubicBezTo>
                    <a:pt x="0" y="756236"/>
                    <a:pt x="756236" y="0"/>
                    <a:pt x="1689100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íṩľíḍè-Freeform 5"/>
            <p:cNvSpPr/>
            <p:nvPr/>
          </p:nvSpPr>
          <p:spPr bwMode="auto">
            <a:xfrm>
              <a:off x="7051699" y="2791434"/>
              <a:ext cx="969322" cy="1221690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íṩľíḍè-TextBox 6"/>
            <p:cNvSpPr txBox="1"/>
            <p:nvPr/>
          </p:nvSpPr>
          <p:spPr>
            <a:xfrm>
              <a:off x="8637270" y="3226435"/>
              <a:ext cx="2487295" cy="937895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待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加工部件根据多种约束生成队列（每个部件尺寸不同），放入多个不同尺寸的加工板中加工，实现在满足约束前提下总加工时间最短。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íṩľíḍè-Rectangle 7"/>
            <p:cNvSpPr/>
            <p:nvPr/>
          </p:nvSpPr>
          <p:spPr>
            <a:xfrm>
              <a:off x="8667115" y="2716530"/>
              <a:ext cx="2457450" cy="509905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FB8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算法要求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FB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4418" y="1905635"/>
            <a:ext cx="5259547" cy="3378200"/>
            <a:chOff x="1145063" y="1739900"/>
            <a:chExt cx="5259547" cy="3378200"/>
          </a:xfrm>
        </p:grpSpPr>
        <p:sp>
          <p:nvSpPr>
            <p:cNvPr id="4" name="íṩľíḍè-Freeform 3"/>
            <p:cNvSpPr/>
            <p:nvPr/>
          </p:nvSpPr>
          <p:spPr>
            <a:xfrm>
              <a:off x="3285088" y="1739900"/>
              <a:ext cx="3119522" cy="3378200"/>
            </a:xfrm>
            <a:custGeom>
              <a:avLst/>
              <a:gdLst>
                <a:gd name="connsiteX0" fmla="*/ 1430422 w 3119522"/>
                <a:gd name="connsiteY0" fmla="*/ 0 h 3378200"/>
                <a:gd name="connsiteX1" fmla="*/ 3119522 w 3119522"/>
                <a:gd name="connsiteY1" fmla="*/ 1689100 h 3378200"/>
                <a:gd name="connsiteX2" fmla="*/ 1430422 w 3119522"/>
                <a:gd name="connsiteY2" fmla="*/ 3378200 h 3378200"/>
                <a:gd name="connsiteX3" fmla="*/ 29794 w 3119522"/>
                <a:gd name="connsiteY3" fmla="*/ 2633492 h 3378200"/>
                <a:gd name="connsiteX4" fmla="*/ 0 w 3119522"/>
                <a:gd name="connsiteY4" fmla="*/ 2584450 h 3378200"/>
                <a:gd name="connsiteX5" fmla="*/ 816434 w 3119522"/>
                <a:gd name="connsiteY5" fmla="*/ 2584450 h 3378200"/>
                <a:gd name="connsiteX6" fmla="*/ 823273 w 3119522"/>
                <a:gd name="connsiteY6" fmla="*/ 2589564 h 3378200"/>
                <a:gd name="connsiteX7" fmla="*/ 1430422 w 3119522"/>
                <a:gd name="connsiteY7" fmla="*/ 2775022 h 3378200"/>
                <a:gd name="connsiteX8" fmla="*/ 2516344 w 3119522"/>
                <a:gd name="connsiteY8" fmla="*/ 1689100 h 3378200"/>
                <a:gd name="connsiteX9" fmla="*/ 1430422 w 3119522"/>
                <a:gd name="connsiteY9" fmla="*/ 603178 h 3378200"/>
                <a:gd name="connsiteX10" fmla="*/ 823273 w 3119522"/>
                <a:gd name="connsiteY10" fmla="*/ 788636 h 3378200"/>
                <a:gd name="connsiteX11" fmla="*/ 816434 w 3119522"/>
                <a:gd name="connsiteY11" fmla="*/ 793750 h 3378200"/>
                <a:gd name="connsiteX12" fmla="*/ 0 w 3119522"/>
                <a:gd name="connsiteY12" fmla="*/ 793750 h 3378200"/>
                <a:gd name="connsiteX13" fmla="*/ 29794 w 3119522"/>
                <a:gd name="connsiteY13" fmla="*/ 744708 h 3378200"/>
                <a:gd name="connsiteX14" fmla="*/ 1430422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430422" y="0"/>
                  </a:moveTo>
                  <a:cubicBezTo>
                    <a:pt x="2363286" y="0"/>
                    <a:pt x="3119522" y="756236"/>
                    <a:pt x="3119522" y="1689100"/>
                  </a:cubicBezTo>
                  <a:cubicBezTo>
                    <a:pt x="3119522" y="2621964"/>
                    <a:pt x="2363286" y="3378200"/>
                    <a:pt x="1430422" y="3378200"/>
                  </a:cubicBezTo>
                  <a:cubicBezTo>
                    <a:pt x="847382" y="3378200"/>
                    <a:pt x="333337" y="3082796"/>
                    <a:pt x="29794" y="2633492"/>
                  </a:cubicBezTo>
                  <a:lnTo>
                    <a:pt x="0" y="2584450"/>
                  </a:lnTo>
                  <a:lnTo>
                    <a:pt x="816434" y="2584450"/>
                  </a:lnTo>
                  <a:lnTo>
                    <a:pt x="823273" y="2589564"/>
                  </a:lnTo>
                  <a:cubicBezTo>
                    <a:pt x="996587" y="2706653"/>
                    <a:pt x="1205520" y="2775022"/>
                    <a:pt x="1430422" y="2775022"/>
                  </a:cubicBezTo>
                  <a:cubicBezTo>
                    <a:pt x="2030160" y="2775022"/>
                    <a:pt x="2516344" y="2288838"/>
                    <a:pt x="2516344" y="1689100"/>
                  </a:cubicBezTo>
                  <a:cubicBezTo>
                    <a:pt x="2516344" y="1089362"/>
                    <a:pt x="2030160" y="603178"/>
                    <a:pt x="1430422" y="603178"/>
                  </a:cubicBezTo>
                  <a:cubicBezTo>
                    <a:pt x="1205520" y="603178"/>
                    <a:pt x="996587" y="671547"/>
                    <a:pt x="823273" y="788636"/>
                  </a:cubicBezTo>
                  <a:lnTo>
                    <a:pt x="816434" y="793750"/>
                  </a:lnTo>
                  <a:lnTo>
                    <a:pt x="0" y="793750"/>
                  </a:lnTo>
                  <a:lnTo>
                    <a:pt x="29794" y="744708"/>
                  </a:lnTo>
                  <a:cubicBezTo>
                    <a:pt x="333337" y="295405"/>
                    <a:pt x="847382" y="0"/>
                    <a:pt x="1430422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" name="íṩľíḍè-Freeform 4"/>
            <p:cNvSpPr/>
            <p:nvPr/>
          </p:nvSpPr>
          <p:spPr bwMode="auto">
            <a:xfrm>
              <a:off x="4180609" y="2856121"/>
              <a:ext cx="1072470" cy="1052330"/>
            </a:xfrm>
            <a:custGeom>
              <a:avLst/>
              <a:gdLst>
                <a:gd name="connsiteX0" fmla="*/ 44450 w 338138"/>
                <a:gd name="connsiteY0" fmla="*/ 285750 h 331788"/>
                <a:gd name="connsiteX1" fmla="*/ 293688 w 338138"/>
                <a:gd name="connsiteY1" fmla="*/ 285750 h 331788"/>
                <a:gd name="connsiteX2" fmla="*/ 246464 w 338138"/>
                <a:gd name="connsiteY2" fmla="*/ 331788 h 331788"/>
                <a:gd name="connsiteX3" fmla="*/ 91674 w 338138"/>
                <a:gd name="connsiteY3" fmla="*/ 331788 h 331788"/>
                <a:gd name="connsiteX4" fmla="*/ 44450 w 338138"/>
                <a:gd name="connsiteY4" fmla="*/ 285750 h 331788"/>
                <a:gd name="connsiteX5" fmla="*/ 27738 w 338138"/>
                <a:gd name="connsiteY5" fmla="*/ 139700 h 331788"/>
                <a:gd name="connsiteX6" fmla="*/ 79251 w 338138"/>
                <a:gd name="connsiteY6" fmla="*/ 169963 h 331788"/>
                <a:gd name="connsiteX7" fmla="*/ 87176 w 338138"/>
                <a:gd name="connsiteY7" fmla="*/ 169963 h 331788"/>
                <a:gd name="connsiteX8" fmla="*/ 87176 w 338138"/>
                <a:gd name="connsiteY8" fmla="*/ 204173 h 331788"/>
                <a:gd name="connsiteX9" fmla="*/ 99064 w 338138"/>
                <a:gd name="connsiteY9" fmla="*/ 216014 h 331788"/>
                <a:gd name="connsiteX10" fmla="*/ 110951 w 338138"/>
                <a:gd name="connsiteY10" fmla="*/ 204173 h 331788"/>
                <a:gd name="connsiteX11" fmla="*/ 110951 w 338138"/>
                <a:gd name="connsiteY11" fmla="*/ 169963 h 331788"/>
                <a:gd name="connsiteX12" fmla="*/ 227187 w 338138"/>
                <a:gd name="connsiteY12" fmla="*/ 169963 h 331788"/>
                <a:gd name="connsiteX13" fmla="*/ 227187 w 338138"/>
                <a:gd name="connsiteY13" fmla="*/ 204173 h 331788"/>
                <a:gd name="connsiteX14" fmla="*/ 239074 w 338138"/>
                <a:gd name="connsiteY14" fmla="*/ 216014 h 331788"/>
                <a:gd name="connsiteX15" fmla="*/ 250962 w 338138"/>
                <a:gd name="connsiteY15" fmla="*/ 204173 h 331788"/>
                <a:gd name="connsiteX16" fmla="*/ 250962 w 338138"/>
                <a:gd name="connsiteY16" fmla="*/ 169963 h 331788"/>
                <a:gd name="connsiteX17" fmla="*/ 258887 w 338138"/>
                <a:gd name="connsiteY17" fmla="*/ 169963 h 331788"/>
                <a:gd name="connsiteX18" fmla="*/ 310400 w 338138"/>
                <a:gd name="connsiteY18" fmla="*/ 139700 h 331788"/>
                <a:gd name="connsiteX19" fmla="*/ 338138 w 338138"/>
                <a:gd name="connsiteY19" fmla="*/ 183120 h 331788"/>
                <a:gd name="connsiteX20" fmla="*/ 338138 w 338138"/>
                <a:gd name="connsiteY20" fmla="*/ 239698 h 331788"/>
                <a:gd name="connsiteX21" fmla="*/ 294550 w 338138"/>
                <a:gd name="connsiteY21" fmla="*/ 285750 h 331788"/>
                <a:gd name="connsiteX22" fmla="*/ 294550 w 338138"/>
                <a:gd name="connsiteY22" fmla="*/ 263382 h 331788"/>
                <a:gd name="connsiteX23" fmla="*/ 43588 w 338138"/>
                <a:gd name="connsiteY23" fmla="*/ 263382 h 331788"/>
                <a:gd name="connsiteX24" fmla="*/ 43588 w 338138"/>
                <a:gd name="connsiteY24" fmla="*/ 285750 h 331788"/>
                <a:gd name="connsiteX25" fmla="*/ 0 w 338138"/>
                <a:gd name="connsiteY25" fmla="*/ 239698 h 331788"/>
                <a:gd name="connsiteX26" fmla="*/ 0 w 338138"/>
                <a:gd name="connsiteY26" fmla="*/ 183120 h 331788"/>
                <a:gd name="connsiteX27" fmla="*/ 27738 w 338138"/>
                <a:gd name="connsiteY27" fmla="*/ 139700 h 331788"/>
                <a:gd name="connsiteX28" fmla="*/ 169070 w 338138"/>
                <a:gd name="connsiteY28" fmla="*/ 22225 h 331788"/>
                <a:gd name="connsiteX29" fmla="*/ 153988 w 338138"/>
                <a:gd name="connsiteY29" fmla="*/ 38100 h 331788"/>
                <a:gd name="connsiteX30" fmla="*/ 184151 w 338138"/>
                <a:gd name="connsiteY30" fmla="*/ 38100 h 331788"/>
                <a:gd name="connsiteX31" fmla="*/ 169070 w 338138"/>
                <a:gd name="connsiteY31" fmla="*/ 22225 h 331788"/>
                <a:gd name="connsiteX32" fmla="*/ 169069 w 338138"/>
                <a:gd name="connsiteY32" fmla="*/ 0 h 331788"/>
                <a:gd name="connsiteX33" fmla="*/ 200552 w 338138"/>
                <a:gd name="connsiteY33" fmla="*/ 15818 h 331788"/>
                <a:gd name="connsiteX34" fmla="*/ 208422 w 338138"/>
                <a:gd name="connsiteY34" fmla="*/ 38228 h 331788"/>
                <a:gd name="connsiteX35" fmla="*/ 258270 w 338138"/>
                <a:gd name="connsiteY35" fmla="*/ 38228 h 331788"/>
                <a:gd name="connsiteX36" fmla="*/ 293688 w 338138"/>
                <a:gd name="connsiteY36" fmla="*/ 73819 h 331788"/>
                <a:gd name="connsiteX37" fmla="*/ 293688 w 338138"/>
                <a:gd name="connsiteY37" fmla="*/ 112047 h 331788"/>
                <a:gd name="connsiteX38" fmla="*/ 258270 w 338138"/>
                <a:gd name="connsiteY38" fmla="*/ 147638 h 331788"/>
                <a:gd name="connsiteX39" fmla="*/ 250399 w 338138"/>
                <a:gd name="connsiteY39" fmla="*/ 147638 h 331788"/>
                <a:gd name="connsiteX40" fmla="*/ 250399 w 338138"/>
                <a:gd name="connsiteY40" fmla="*/ 102819 h 331788"/>
                <a:gd name="connsiteX41" fmla="*/ 238593 w 338138"/>
                <a:gd name="connsiteY41" fmla="*/ 90956 h 331788"/>
                <a:gd name="connsiteX42" fmla="*/ 226787 w 338138"/>
                <a:gd name="connsiteY42" fmla="*/ 102819 h 331788"/>
                <a:gd name="connsiteX43" fmla="*/ 226787 w 338138"/>
                <a:gd name="connsiteY43" fmla="*/ 147638 h 331788"/>
                <a:gd name="connsiteX44" fmla="*/ 111351 w 338138"/>
                <a:gd name="connsiteY44" fmla="*/ 147638 h 331788"/>
                <a:gd name="connsiteX45" fmla="*/ 111351 w 338138"/>
                <a:gd name="connsiteY45" fmla="*/ 102819 h 331788"/>
                <a:gd name="connsiteX46" fmla="*/ 99545 w 338138"/>
                <a:gd name="connsiteY46" fmla="*/ 90956 h 331788"/>
                <a:gd name="connsiteX47" fmla="*/ 87739 w 338138"/>
                <a:gd name="connsiteY47" fmla="*/ 102819 h 331788"/>
                <a:gd name="connsiteX48" fmla="*/ 87739 w 338138"/>
                <a:gd name="connsiteY48" fmla="*/ 147638 h 331788"/>
                <a:gd name="connsiteX49" fmla="*/ 79868 w 338138"/>
                <a:gd name="connsiteY49" fmla="*/ 147638 h 331788"/>
                <a:gd name="connsiteX50" fmla="*/ 44450 w 338138"/>
                <a:gd name="connsiteY50" fmla="*/ 112047 h 331788"/>
                <a:gd name="connsiteX51" fmla="*/ 44450 w 338138"/>
                <a:gd name="connsiteY51" fmla="*/ 73819 h 331788"/>
                <a:gd name="connsiteX52" fmla="*/ 79868 w 338138"/>
                <a:gd name="connsiteY52" fmla="*/ 38228 h 331788"/>
                <a:gd name="connsiteX53" fmla="*/ 131027 w 338138"/>
                <a:gd name="connsiteY53" fmla="*/ 38228 h 331788"/>
                <a:gd name="connsiteX54" fmla="*/ 138898 w 338138"/>
                <a:gd name="connsiteY54" fmla="*/ 15818 h 331788"/>
                <a:gd name="connsiteX55" fmla="*/ 169069 w 338138"/>
                <a:gd name="connsiteY5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8138" h="331788">
                  <a:moveTo>
                    <a:pt x="44450" y="285750"/>
                  </a:moveTo>
                  <a:cubicBezTo>
                    <a:pt x="44450" y="285750"/>
                    <a:pt x="44450" y="285750"/>
                    <a:pt x="293688" y="285750"/>
                  </a:cubicBezTo>
                  <a:cubicBezTo>
                    <a:pt x="292376" y="312057"/>
                    <a:pt x="272700" y="331788"/>
                    <a:pt x="246464" y="331788"/>
                  </a:cubicBezTo>
                  <a:cubicBezTo>
                    <a:pt x="246464" y="331788"/>
                    <a:pt x="246464" y="331788"/>
                    <a:pt x="91674" y="331788"/>
                  </a:cubicBezTo>
                  <a:cubicBezTo>
                    <a:pt x="66750" y="331788"/>
                    <a:pt x="45762" y="312057"/>
                    <a:pt x="44450" y="285750"/>
                  </a:cubicBezTo>
                  <a:close/>
                  <a:moveTo>
                    <a:pt x="27738" y="139700"/>
                  </a:moveTo>
                  <a:cubicBezTo>
                    <a:pt x="38305" y="158121"/>
                    <a:pt x="58117" y="169963"/>
                    <a:pt x="79251" y="169963"/>
                  </a:cubicBezTo>
                  <a:cubicBezTo>
                    <a:pt x="79251" y="169963"/>
                    <a:pt x="79251" y="169963"/>
                    <a:pt x="87176" y="169963"/>
                  </a:cubicBezTo>
                  <a:cubicBezTo>
                    <a:pt x="87176" y="169963"/>
                    <a:pt x="87176" y="169963"/>
                    <a:pt x="87176" y="204173"/>
                  </a:cubicBezTo>
                  <a:cubicBezTo>
                    <a:pt x="87176" y="210751"/>
                    <a:pt x="92460" y="216014"/>
                    <a:pt x="99064" y="216014"/>
                  </a:cubicBezTo>
                  <a:cubicBezTo>
                    <a:pt x="105668" y="216014"/>
                    <a:pt x="110951" y="210751"/>
                    <a:pt x="110951" y="204173"/>
                  </a:cubicBezTo>
                  <a:cubicBezTo>
                    <a:pt x="110951" y="204173"/>
                    <a:pt x="110951" y="204173"/>
                    <a:pt x="110951" y="169963"/>
                  </a:cubicBezTo>
                  <a:cubicBezTo>
                    <a:pt x="110951" y="169963"/>
                    <a:pt x="110951" y="169963"/>
                    <a:pt x="227187" y="169963"/>
                  </a:cubicBezTo>
                  <a:cubicBezTo>
                    <a:pt x="227187" y="169963"/>
                    <a:pt x="227187" y="169963"/>
                    <a:pt x="227187" y="204173"/>
                  </a:cubicBezTo>
                  <a:cubicBezTo>
                    <a:pt x="227187" y="210751"/>
                    <a:pt x="232470" y="216014"/>
                    <a:pt x="239074" y="216014"/>
                  </a:cubicBezTo>
                  <a:cubicBezTo>
                    <a:pt x="245678" y="216014"/>
                    <a:pt x="250962" y="210751"/>
                    <a:pt x="250962" y="204173"/>
                  </a:cubicBezTo>
                  <a:cubicBezTo>
                    <a:pt x="250962" y="204173"/>
                    <a:pt x="250962" y="204173"/>
                    <a:pt x="250962" y="169963"/>
                  </a:cubicBezTo>
                  <a:cubicBezTo>
                    <a:pt x="250962" y="169963"/>
                    <a:pt x="250962" y="169963"/>
                    <a:pt x="258887" y="169963"/>
                  </a:cubicBezTo>
                  <a:cubicBezTo>
                    <a:pt x="281341" y="169963"/>
                    <a:pt x="299833" y="158121"/>
                    <a:pt x="310400" y="139700"/>
                  </a:cubicBezTo>
                  <a:cubicBezTo>
                    <a:pt x="326250" y="146279"/>
                    <a:pt x="338138" y="163384"/>
                    <a:pt x="338138" y="183120"/>
                  </a:cubicBezTo>
                  <a:cubicBezTo>
                    <a:pt x="338138" y="183120"/>
                    <a:pt x="338138" y="183120"/>
                    <a:pt x="338138" y="239698"/>
                  </a:cubicBezTo>
                  <a:cubicBezTo>
                    <a:pt x="338138" y="264698"/>
                    <a:pt x="319646" y="285750"/>
                    <a:pt x="294550" y="285750"/>
                  </a:cubicBezTo>
                  <a:cubicBezTo>
                    <a:pt x="294550" y="285750"/>
                    <a:pt x="294550" y="285750"/>
                    <a:pt x="294550" y="263382"/>
                  </a:cubicBezTo>
                  <a:cubicBezTo>
                    <a:pt x="294550" y="263382"/>
                    <a:pt x="294550" y="263382"/>
                    <a:pt x="43588" y="263382"/>
                  </a:cubicBezTo>
                  <a:cubicBezTo>
                    <a:pt x="43588" y="263382"/>
                    <a:pt x="43588" y="263382"/>
                    <a:pt x="43588" y="285750"/>
                  </a:cubicBezTo>
                  <a:cubicBezTo>
                    <a:pt x="19813" y="285750"/>
                    <a:pt x="0" y="264698"/>
                    <a:pt x="0" y="239698"/>
                  </a:cubicBezTo>
                  <a:cubicBezTo>
                    <a:pt x="0" y="239698"/>
                    <a:pt x="0" y="239698"/>
                    <a:pt x="0" y="183120"/>
                  </a:cubicBezTo>
                  <a:cubicBezTo>
                    <a:pt x="0" y="163384"/>
                    <a:pt x="11888" y="146279"/>
                    <a:pt x="27738" y="139700"/>
                  </a:cubicBezTo>
                  <a:close/>
                  <a:moveTo>
                    <a:pt x="169070" y="22225"/>
                  </a:moveTo>
                  <a:cubicBezTo>
                    <a:pt x="161529" y="22225"/>
                    <a:pt x="153988" y="30163"/>
                    <a:pt x="153988" y="38100"/>
                  </a:cubicBezTo>
                  <a:cubicBezTo>
                    <a:pt x="153988" y="38100"/>
                    <a:pt x="153988" y="38100"/>
                    <a:pt x="184151" y="38100"/>
                  </a:cubicBezTo>
                  <a:cubicBezTo>
                    <a:pt x="184151" y="30163"/>
                    <a:pt x="177867" y="22225"/>
                    <a:pt x="169070" y="22225"/>
                  </a:cubicBezTo>
                  <a:close/>
                  <a:moveTo>
                    <a:pt x="169069" y="0"/>
                  </a:moveTo>
                  <a:cubicBezTo>
                    <a:pt x="182187" y="0"/>
                    <a:pt x="193993" y="6591"/>
                    <a:pt x="200552" y="15818"/>
                  </a:cubicBezTo>
                  <a:cubicBezTo>
                    <a:pt x="205799" y="22409"/>
                    <a:pt x="208422" y="30319"/>
                    <a:pt x="208422" y="38228"/>
                  </a:cubicBezTo>
                  <a:cubicBezTo>
                    <a:pt x="208422" y="38228"/>
                    <a:pt x="208422" y="38228"/>
                    <a:pt x="258270" y="38228"/>
                  </a:cubicBezTo>
                  <a:cubicBezTo>
                    <a:pt x="277947" y="38228"/>
                    <a:pt x="293688" y="55364"/>
                    <a:pt x="293688" y="73819"/>
                  </a:cubicBezTo>
                  <a:cubicBezTo>
                    <a:pt x="293688" y="73819"/>
                    <a:pt x="293688" y="73819"/>
                    <a:pt x="293688" y="112047"/>
                  </a:cubicBezTo>
                  <a:cubicBezTo>
                    <a:pt x="293688" y="130501"/>
                    <a:pt x="277947" y="147638"/>
                    <a:pt x="258270" y="147638"/>
                  </a:cubicBezTo>
                  <a:cubicBezTo>
                    <a:pt x="258270" y="147638"/>
                    <a:pt x="258270" y="147638"/>
                    <a:pt x="250399" y="147638"/>
                  </a:cubicBezTo>
                  <a:cubicBezTo>
                    <a:pt x="250399" y="147638"/>
                    <a:pt x="250399" y="147638"/>
                    <a:pt x="250399" y="102819"/>
                  </a:cubicBezTo>
                  <a:cubicBezTo>
                    <a:pt x="250399" y="96228"/>
                    <a:pt x="245152" y="90956"/>
                    <a:pt x="238593" y="90956"/>
                  </a:cubicBezTo>
                  <a:cubicBezTo>
                    <a:pt x="232034" y="90956"/>
                    <a:pt x="226787" y="96228"/>
                    <a:pt x="226787" y="102819"/>
                  </a:cubicBezTo>
                  <a:cubicBezTo>
                    <a:pt x="226787" y="102819"/>
                    <a:pt x="226787" y="102819"/>
                    <a:pt x="226787" y="147638"/>
                  </a:cubicBezTo>
                  <a:cubicBezTo>
                    <a:pt x="226787" y="147638"/>
                    <a:pt x="226787" y="147638"/>
                    <a:pt x="111351" y="147638"/>
                  </a:cubicBezTo>
                  <a:cubicBezTo>
                    <a:pt x="111351" y="147638"/>
                    <a:pt x="111351" y="147638"/>
                    <a:pt x="111351" y="102819"/>
                  </a:cubicBezTo>
                  <a:cubicBezTo>
                    <a:pt x="111351" y="96228"/>
                    <a:pt x="106104" y="90956"/>
                    <a:pt x="99545" y="90956"/>
                  </a:cubicBezTo>
                  <a:cubicBezTo>
                    <a:pt x="92986" y="90956"/>
                    <a:pt x="87739" y="96228"/>
                    <a:pt x="87739" y="102819"/>
                  </a:cubicBezTo>
                  <a:cubicBezTo>
                    <a:pt x="87739" y="102819"/>
                    <a:pt x="87739" y="102819"/>
                    <a:pt x="87739" y="147638"/>
                  </a:cubicBezTo>
                  <a:cubicBezTo>
                    <a:pt x="87739" y="147638"/>
                    <a:pt x="87739" y="147638"/>
                    <a:pt x="79868" y="147638"/>
                  </a:cubicBezTo>
                  <a:cubicBezTo>
                    <a:pt x="61503" y="147638"/>
                    <a:pt x="44450" y="130501"/>
                    <a:pt x="44450" y="112047"/>
                  </a:cubicBezTo>
                  <a:cubicBezTo>
                    <a:pt x="44450" y="112047"/>
                    <a:pt x="44450" y="112047"/>
                    <a:pt x="44450" y="73819"/>
                  </a:cubicBezTo>
                  <a:cubicBezTo>
                    <a:pt x="44450" y="55364"/>
                    <a:pt x="61503" y="38228"/>
                    <a:pt x="79868" y="38228"/>
                  </a:cubicBezTo>
                  <a:cubicBezTo>
                    <a:pt x="79868" y="38228"/>
                    <a:pt x="79868" y="38228"/>
                    <a:pt x="131027" y="38228"/>
                  </a:cubicBezTo>
                  <a:cubicBezTo>
                    <a:pt x="131027" y="30319"/>
                    <a:pt x="133651" y="22409"/>
                    <a:pt x="138898" y="15818"/>
                  </a:cubicBezTo>
                  <a:cubicBezTo>
                    <a:pt x="145457" y="6591"/>
                    <a:pt x="157263" y="0"/>
                    <a:pt x="16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íṩľíḍè-文本框 10"/>
            <p:cNvSpPr txBox="1"/>
            <p:nvPr/>
          </p:nvSpPr>
          <p:spPr>
            <a:xfrm>
              <a:off x="1621313" y="3226435"/>
              <a:ext cx="2009140" cy="896620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本项目来源于实际生产作业。在保证多种约束条件的前提下，能够提高对原材料的利用率，降低生产成本，提高经济效益。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íṩľíḍè-Rectangle 9"/>
            <p:cNvSpPr/>
            <p:nvPr/>
          </p:nvSpPr>
          <p:spPr>
            <a:xfrm>
              <a:off x="1145063" y="2633980"/>
              <a:ext cx="2407920" cy="592455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项目背景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1.1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文字描述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66" y="2093481"/>
            <a:ext cx="8353254" cy="3394340"/>
            <a:chOff x="6138528" y="2060919"/>
            <a:chExt cx="8353254" cy="3394340"/>
          </a:xfrm>
        </p:grpSpPr>
        <p:grpSp>
          <p:nvGrpSpPr>
            <p:cNvPr id="77" name="组合 76"/>
            <p:cNvGrpSpPr/>
            <p:nvPr/>
          </p:nvGrpSpPr>
          <p:grpSpPr>
            <a:xfrm>
              <a:off x="7015292" y="2060919"/>
              <a:ext cx="7476490" cy="1195070"/>
              <a:chOff x="7522976" y="2470671"/>
              <a:chExt cx="7476490" cy="1195070"/>
            </a:xfrm>
          </p:grpSpPr>
          <p:sp>
            <p:nvSpPr>
              <p:cNvPr id="96" name="îṥļîḑé-文本框 79"/>
              <p:cNvSpPr txBox="1"/>
              <p:nvPr/>
            </p:nvSpPr>
            <p:spPr>
              <a:xfrm>
                <a:off x="8356096" y="2470671"/>
                <a:ext cx="6643370" cy="1195070"/>
              </a:xfrm>
              <a:prstGeom prst="rect">
                <a:avLst/>
              </a:prstGeom>
            </p:spPr>
            <p:txBody>
              <a:bodyPr vert="horz" wrap="square" lIns="108745" tIns="54373" rIns="108745" bIns="54373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M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个矩形加工区域，i =0， n-1，其长L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、宽W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、承载重量WG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P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个部件，i=0，1  ，2，…， m-1，其长l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、宽w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、重量wg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i</a:t>
                </a:r>
                <a:r>
                  <a:rPr lang="zh-CN" altLang="en-US" sz="160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的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约束条件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7522976" y="2554426"/>
                <a:ext cx="665882" cy="666409"/>
                <a:chOff x="12188503" y="4014252"/>
                <a:chExt cx="4083160" cy="4086395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2188503" y="4014252"/>
                  <a:ext cx="4083160" cy="4086395"/>
                  <a:chOff x="13330222" y="5764695"/>
                  <a:chExt cx="2321989" cy="2323829"/>
                </a:xfrm>
              </p:grpSpPr>
              <p:sp>
                <p:nvSpPr>
                  <p:cNvPr id="101" name="îṥļîḑé-Oval 100"/>
                  <p:cNvSpPr/>
                  <p:nvPr/>
                </p:nvSpPr>
                <p:spPr>
                  <a:xfrm rot="11840417">
                    <a:off x="13330222" y="5766832"/>
                    <a:ext cx="2321691" cy="2321692"/>
                  </a:xfrm>
                  <a:prstGeom prst="ellipse">
                    <a:avLst/>
                  </a:pr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îṥļîḑé-Pie 101"/>
                  <p:cNvSpPr/>
                  <p:nvPr/>
                </p:nvSpPr>
                <p:spPr>
                  <a:xfrm rot="5422425">
                    <a:off x="13345422" y="5764398"/>
                    <a:ext cx="2306492" cy="2307086"/>
                  </a:xfrm>
                  <a:prstGeom prst="pie">
                    <a:avLst>
                      <a:gd name="adj1" fmla="val 10766470"/>
                      <a:gd name="adj2" fmla="val 93710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dist="38100" algn="ctr" rotWithShape="0">
                      <a:srgbClr val="000000">
                        <a:alpha val="1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îṥļîḑé-Oval 102"/>
                  <p:cNvSpPr/>
                  <p:nvPr/>
                </p:nvSpPr>
                <p:spPr>
                  <a:xfrm rot="5422425">
                    <a:off x="13578017" y="6023651"/>
                    <a:ext cx="1826101" cy="1826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0" name="îṥļîḑé-Freeform 99"/>
                <p:cNvSpPr/>
                <p:nvPr/>
              </p:nvSpPr>
              <p:spPr bwMode="auto">
                <a:xfrm>
                  <a:off x="13746204" y="5634280"/>
                  <a:ext cx="993968" cy="985868"/>
                </a:xfrm>
                <a:custGeom>
                  <a:avLst/>
                  <a:gdLst>
                    <a:gd name="T0" fmla="*/ 381 w 417"/>
                    <a:gd name="T1" fmla="*/ 203 h 417"/>
                    <a:gd name="T2" fmla="*/ 381 w 417"/>
                    <a:gd name="T3" fmla="*/ 203 h 417"/>
                    <a:gd name="T4" fmla="*/ 416 w 417"/>
                    <a:gd name="T5" fmla="*/ 141 h 417"/>
                    <a:gd name="T6" fmla="*/ 408 w 417"/>
                    <a:gd name="T7" fmla="*/ 106 h 417"/>
                    <a:gd name="T8" fmla="*/ 337 w 417"/>
                    <a:gd name="T9" fmla="*/ 79 h 417"/>
                    <a:gd name="T10" fmla="*/ 319 w 417"/>
                    <a:gd name="T11" fmla="*/ 17 h 417"/>
                    <a:gd name="T12" fmla="*/ 275 w 417"/>
                    <a:gd name="T13" fmla="*/ 0 h 417"/>
                    <a:gd name="T14" fmla="*/ 213 w 417"/>
                    <a:gd name="T15" fmla="*/ 35 h 417"/>
                    <a:gd name="T16" fmla="*/ 151 w 417"/>
                    <a:gd name="T17" fmla="*/ 0 h 417"/>
                    <a:gd name="T18" fmla="*/ 107 w 417"/>
                    <a:gd name="T19" fmla="*/ 17 h 417"/>
                    <a:gd name="T20" fmla="*/ 89 w 417"/>
                    <a:gd name="T21" fmla="*/ 79 h 417"/>
                    <a:gd name="T22" fmla="*/ 18 w 417"/>
                    <a:gd name="T23" fmla="*/ 106 h 417"/>
                    <a:gd name="T24" fmla="*/ 0 w 417"/>
                    <a:gd name="T25" fmla="*/ 141 h 417"/>
                    <a:gd name="T26" fmla="*/ 44 w 417"/>
                    <a:gd name="T27" fmla="*/ 203 h 417"/>
                    <a:gd name="T28" fmla="*/ 0 w 417"/>
                    <a:gd name="T29" fmla="*/ 275 h 417"/>
                    <a:gd name="T30" fmla="*/ 18 w 417"/>
                    <a:gd name="T31" fmla="*/ 310 h 417"/>
                    <a:gd name="T32" fmla="*/ 89 w 417"/>
                    <a:gd name="T33" fmla="*/ 328 h 417"/>
                    <a:gd name="T34" fmla="*/ 107 w 417"/>
                    <a:gd name="T35" fmla="*/ 398 h 417"/>
                    <a:gd name="T36" fmla="*/ 151 w 417"/>
                    <a:gd name="T37" fmla="*/ 416 h 417"/>
                    <a:gd name="T38" fmla="*/ 213 w 417"/>
                    <a:gd name="T39" fmla="*/ 372 h 417"/>
                    <a:gd name="T40" fmla="*/ 275 w 417"/>
                    <a:gd name="T41" fmla="*/ 416 h 417"/>
                    <a:gd name="T42" fmla="*/ 319 w 417"/>
                    <a:gd name="T43" fmla="*/ 398 h 417"/>
                    <a:gd name="T44" fmla="*/ 337 w 417"/>
                    <a:gd name="T45" fmla="*/ 328 h 417"/>
                    <a:gd name="T46" fmla="*/ 408 w 417"/>
                    <a:gd name="T47" fmla="*/ 310 h 417"/>
                    <a:gd name="T48" fmla="*/ 416 w 417"/>
                    <a:gd name="T49" fmla="*/ 265 h 417"/>
                    <a:gd name="T50" fmla="*/ 381 w 417"/>
                    <a:gd name="T51" fmla="*/ 203 h 417"/>
                    <a:gd name="T52" fmla="*/ 213 w 417"/>
                    <a:gd name="T53" fmla="*/ 292 h 417"/>
                    <a:gd name="T54" fmla="*/ 213 w 417"/>
                    <a:gd name="T55" fmla="*/ 292 h 417"/>
                    <a:gd name="T56" fmla="*/ 125 w 417"/>
                    <a:gd name="T57" fmla="*/ 203 h 417"/>
                    <a:gd name="T58" fmla="*/ 213 w 417"/>
                    <a:gd name="T59" fmla="*/ 115 h 417"/>
                    <a:gd name="T60" fmla="*/ 301 w 417"/>
                    <a:gd name="T61" fmla="*/ 203 h 417"/>
                    <a:gd name="T62" fmla="*/ 213 w 417"/>
                    <a:gd name="T63" fmla="*/ 292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17" h="417">
                      <a:moveTo>
                        <a:pt x="381" y="203"/>
                      </a:moveTo>
                      <a:lnTo>
                        <a:pt x="381" y="203"/>
                      </a:lnTo>
                      <a:cubicBezTo>
                        <a:pt x="381" y="177"/>
                        <a:pt x="399" y="159"/>
                        <a:pt x="416" y="141"/>
                      </a:cubicBezTo>
                      <a:cubicBezTo>
                        <a:pt x="416" y="132"/>
                        <a:pt x="408" y="115"/>
                        <a:pt x="408" y="106"/>
                      </a:cubicBezTo>
                      <a:cubicBezTo>
                        <a:pt x="372" y="115"/>
                        <a:pt x="354" y="97"/>
                        <a:pt x="337" y="79"/>
                      </a:cubicBezTo>
                      <a:cubicBezTo>
                        <a:pt x="319" y="62"/>
                        <a:pt x="310" y="44"/>
                        <a:pt x="319" y="17"/>
                      </a:cubicBezTo>
                      <a:cubicBezTo>
                        <a:pt x="310" y="9"/>
                        <a:pt x="293" y="0"/>
                        <a:pt x="275" y="0"/>
                      </a:cubicBezTo>
                      <a:cubicBezTo>
                        <a:pt x="266" y="17"/>
                        <a:pt x="240" y="35"/>
                        <a:pt x="213" y="35"/>
                      </a:cubicBezTo>
                      <a:cubicBezTo>
                        <a:pt x="187" y="35"/>
                        <a:pt x="160" y="17"/>
                        <a:pt x="151" y="0"/>
                      </a:cubicBezTo>
                      <a:cubicBezTo>
                        <a:pt x="133" y="0"/>
                        <a:pt x="116" y="9"/>
                        <a:pt x="107" y="17"/>
                      </a:cubicBezTo>
                      <a:cubicBezTo>
                        <a:pt x="116" y="44"/>
                        <a:pt x="107" y="62"/>
                        <a:pt x="89" y="79"/>
                      </a:cubicBezTo>
                      <a:cubicBezTo>
                        <a:pt x="72" y="97"/>
                        <a:pt x="44" y="115"/>
                        <a:pt x="18" y="106"/>
                      </a:cubicBezTo>
                      <a:cubicBezTo>
                        <a:pt x="18" y="115"/>
                        <a:pt x="9" y="132"/>
                        <a:pt x="0" y="141"/>
                      </a:cubicBezTo>
                      <a:cubicBezTo>
                        <a:pt x="27" y="159"/>
                        <a:pt x="44" y="177"/>
                        <a:pt x="44" y="203"/>
                      </a:cubicBezTo>
                      <a:cubicBezTo>
                        <a:pt x="44" y="230"/>
                        <a:pt x="27" y="256"/>
                        <a:pt x="0" y="275"/>
                      </a:cubicBezTo>
                      <a:cubicBezTo>
                        <a:pt x="9" y="283"/>
                        <a:pt x="18" y="301"/>
                        <a:pt x="18" y="310"/>
                      </a:cubicBezTo>
                      <a:cubicBezTo>
                        <a:pt x="44" y="310"/>
                        <a:pt x="72" y="310"/>
                        <a:pt x="89" y="328"/>
                      </a:cubicBezTo>
                      <a:cubicBezTo>
                        <a:pt x="107" y="345"/>
                        <a:pt x="116" y="372"/>
                        <a:pt x="107" y="398"/>
                      </a:cubicBezTo>
                      <a:cubicBezTo>
                        <a:pt x="116" y="407"/>
                        <a:pt x="133" y="407"/>
                        <a:pt x="151" y="416"/>
                      </a:cubicBezTo>
                      <a:cubicBezTo>
                        <a:pt x="160" y="389"/>
                        <a:pt x="187" y="372"/>
                        <a:pt x="213" y="372"/>
                      </a:cubicBezTo>
                      <a:cubicBezTo>
                        <a:pt x="240" y="372"/>
                        <a:pt x="266" y="389"/>
                        <a:pt x="275" y="416"/>
                      </a:cubicBezTo>
                      <a:cubicBezTo>
                        <a:pt x="293" y="407"/>
                        <a:pt x="310" y="407"/>
                        <a:pt x="319" y="398"/>
                      </a:cubicBezTo>
                      <a:cubicBezTo>
                        <a:pt x="310" y="372"/>
                        <a:pt x="319" y="345"/>
                        <a:pt x="337" y="328"/>
                      </a:cubicBezTo>
                      <a:cubicBezTo>
                        <a:pt x="354" y="310"/>
                        <a:pt x="372" y="301"/>
                        <a:pt x="408" y="310"/>
                      </a:cubicBezTo>
                      <a:cubicBezTo>
                        <a:pt x="408" y="292"/>
                        <a:pt x="416" y="283"/>
                        <a:pt x="416" y="265"/>
                      </a:cubicBezTo>
                      <a:cubicBezTo>
                        <a:pt x="399" y="256"/>
                        <a:pt x="381" y="230"/>
                        <a:pt x="381" y="203"/>
                      </a:cubicBezTo>
                      <a:close/>
                      <a:moveTo>
                        <a:pt x="213" y="292"/>
                      </a:moveTo>
                      <a:lnTo>
                        <a:pt x="213" y="292"/>
                      </a:lnTo>
                      <a:cubicBezTo>
                        <a:pt x="160" y="292"/>
                        <a:pt x="125" y="256"/>
                        <a:pt x="125" y="203"/>
                      </a:cubicBezTo>
                      <a:cubicBezTo>
                        <a:pt x="125" y="159"/>
                        <a:pt x="160" y="115"/>
                        <a:pt x="213" y="115"/>
                      </a:cubicBezTo>
                      <a:cubicBezTo>
                        <a:pt x="266" y="115"/>
                        <a:pt x="301" y="159"/>
                        <a:pt x="301" y="203"/>
                      </a:cubicBezTo>
                      <a:cubicBezTo>
                        <a:pt x="301" y="256"/>
                        <a:pt x="266" y="292"/>
                        <a:pt x="213" y="29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8" name="组合 77"/>
            <p:cNvGrpSpPr/>
            <p:nvPr/>
          </p:nvGrpSpPr>
          <p:grpSpPr>
            <a:xfrm>
              <a:off x="6138528" y="2249329"/>
              <a:ext cx="6167755" cy="1920875"/>
              <a:chOff x="6646212" y="1374026"/>
              <a:chExt cx="6167755" cy="1920875"/>
            </a:xfrm>
          </p:grpSpPr>
          <p:sp>
            <p:nvSpPr>
              <p:cNvPr id="88" name="îṥļîḑé-文本框 98"/>
              <p:cNvSpPr txBox="1"/>
              <p:nvPr/>
            </p:nvSpPr>
            <p:spPr>
              <a:xfrm>
                <a:off x="8356267" y="2492896"/>
                <a:ext cx="4457700" cy="802005"/>
              </a:xfrm>
              <a:prstGeom prst="rect">
                <a:avLst/>
              </a:prstGeom>
            </p:spPr>
            <p:txBody>
              <a:bodyPr vert="horz" wrap="square" lIns="108745" tIns="54373" rIns="108745" bIns="54373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求合理布局</a:t>
                </a:r>
                <a:r>
                  <a:rPr lang="en-US" altLang="zh-CN" sz="160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sz="160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提升原材料利用率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9" name="îṥļîḑé-文本框 99"/>
              <p:cNvSpPr txBox="1"/>
              <p:nvPr/>
            </p:nvSpPr>
            <p:spPr>
              <a:xfrm>
                <a:off x="6646212" y="1374026"/>
                <a:ext cx="647065" cy="450215"/>
              </a:xfrm>
              <a:prstGeom prst="rect">
                <a:avLst/>
              </a:prstGeom>
              <a:noFill/>
            </p:spPr>
            <p:txBody>
              <a:bodyPr wrap="none" anchor="ctr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已知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7522976" y="2554426"/>
                <a:ext cx="665882" cy="666409"/>
                <a:chOff x="12188503" y="4014252"/>
                <a:chExt cx="4083160" cy="4086395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12188503" y="4014252"/>
                  <a:ext cx="4083160" cy="4086395"/>
                  <a:chOff x="13330222" y="5764695"/>
                  <a:chExt cx="2321989" cy="2323829"/>
                </a:xfrm>
              </p:grpSpPr>
              <p:sp>
                <p:nvSpPr>
                  <p:cNvPr id="93" name="îṥļîḑé-Oval 92"/>
                  <p:cNvSpPr/>
                  <p:nvPr/>
                </p:nvSpPr>
                <p:spPr>
                  <a:xfrm rot="11840417">
                    <a:off x="13330222" y="5766832"/>
                    <a:ext cx="2321691" cy="2321692"/>
                  </a:xfrm>
                  <a:prstGeom prst="ellipse">
                    <a:avLst/>
                  </a:pr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4" name="îṥļîḑé-Pie 93"/>
                  <p:cNvSpPr/>
                  <p:nvPr/>
                </p:nvSpPr>
                <p:spPr>
                  <a:xfrm rot="5422425">
                    <a:off x="13345422" y="5764398"/>
                    <a:ext cx="2306492" cy="2307086"/>
                  </a:xfrm>
                  <a:prstGeom prst="pie">
                    <a:avLst>
                      <a:gd name="adj1" fmla="val 10766470"/>
                      <a:gd name="adj2" fmla="val 93710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dist="38100" algn="ctr" rotWithShape="0">
                      <a:srgbClr val="000000">
                        <a:alpha val="1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5" name="îṥļîḑé-Oval 94"/>
                  <p:cNvSpPr/>
                  <p:nvPr/>
                </p:nvSpPr>
                <p:spPr>
                  <a:xfrm rot="5422425">
                    <a:off x="13578017" y="6023651"/>
                    <a:ext cx="1826101" cy="1826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2" name="îṥļîḑé-Freeform 91"/>
                <p:cNvSpPr/>
                <p:nvPr/>
              </p:nvSpPr>
              <p:spPr bwMode="auto">
                <a:xfrm>
                  <a:off x="13746204" y="5634280"/>
                  <a:ext cx="993968" cy="985868"/>
                </a:xfrm>
                <a:custGeom>
                  <a:avLst/>
                  <a:gdLst>
                    <a:gd name="T0" fmla="*/ 381 w 417"/>
                    <a:gd name="T1" fmla="*/ 203 h 417"/>
                    <a:gd name="T2" fmla="*/ 381 w 417"/>
                    <a:gd name="T3" fmla="*/ 203 h 417"/>
                    <a:gd name="T4" fmla="*/ 416 w 417"/>
                    <a:gd name="T5" fmla="*/ 141 h 417"/>
                    <a:gd name="T6" fmla="*/ 408 w 417"/>
                    <a:gd name="T7" fmla="*/ 106 h 417"/>
                    <a:gd name="T8" fmla="*/ 337 w 417"/>
                    <a:gd name="T9" fmla="*/ 79 h 417"/>
                    <a:gd name="T10" fmla="*/ 319 w 417"/>
                    <a:gd name="T11" fmla="*/ 17 h 417"/>
                    <a:gd name="T12" fmla="*/ 275 w 417"/>
                    <a:gd name="T13" fmla="*/ 0 h 417"/>
                    <a:gd name="T14" fmla="*/ 213 w 417"/>
                    <a:gd name="T15" fmla="*/ 35 h 417"/>
                    <a:gd name="T16" fmla="*/ 151 w 417"/>
                    <a:gd name="T17" fmla="*/ 0 h 417"/>
                    <a:gd name="T18" fmla="*/ 107 w 417"/>
                    <a:gd name="T19" fmla="*/ 17 h 417"/>
                    <a:gd name="T20" fmla="*/ 89 w 417"/>
                    <a:gd name="T21" fmla="*/ 79 h 417"/>
                    <a:gd name="T22" fmla="*/ 18 w 417"/>
                    <a:gd name="T23" fmla="*/ 106 h 417"/>
                    <a:gd name="T24" fmla="*/ 0 w 417"/>
                    <a:gd name="T25" fmla="*/ 141 h 417"/>
                    <a:gd name="T26" fmla="*/ 44 w 417"/>
                    <a:gd name="T27" fmla="*/ 203 h 417"/>
                    <a:gd name="T28" fmla="*/ 0 w 417"/>
                    <a:gd name="T29" fmla="*/ 275 h 417"/>
                    <a:gd name="T30" fmla="*/ 18 w 417"/>
                    <a:gd name="T31" fmla="*/ 310 h 417"/>
                    <a:gd name="T32" fmla="*/ 89 w 417"/>
                    <a:gd name="T33" fmla="*/ 328 h 417"/>
                    <a:gd name="T34" fmla="*/ 107 w 417"/>
                    <a:gd name="T35" fmla="*/ 398 h 417"/>
                    <a:gd name="T36" fmla="*/ 151 w 417"/>
                    <a:gd name="T37" fmla="*/ 416 h 417"/>
                    <a:gd name="T38" fmla="*/ 213 w 417"/>
                    <a:gd name="T39" fmla="*/ 372 h 417"/>
                    <a:gd name="T40" fmla="*/ 275 w 417"/>
                    <a:gd name="T41" fmla="*/ 416 h 417"/>
                    <a:gd name="T42" fmla="*/ 319 w 417"/>
                    <a:gd name="T43" fmla="*/ 398 h 417"/>
                    <a:gd name="T44" fmla="*/ 337 w 417"/>
                    <a:gd name="T45" fmla="*/ 328 h 417"/>
                    <a:gd name="T46" fmla="*/ 408 w 417"/>
                    <a:gd name="T47" fmla="*/ 310 h 417"/>
                    <a:gd name="T48" fmla="*/ 416 w 417"/>
                    <a:gd name="T49" fmla="*/ 265 h 417"/>
                    <a:gd name="T50" fmla="*/ 381 w 417"/>
                    <a:gd name="T51" fmla="*/ 203 h 417"/>
                    <a:gd name="T52" fmla="*/ 213 w 417"/>
                    <a:gd name="T53" fmla="*/ 292 h 417"/>
                    <a:gd name="T54" fmla="*/ 213 w 417"/>
                    <a:gd name="T55" fmla="*/ 292 h 417"/>
                    <a:gd name="T56" fmla="*/ 125 w 417"/>
                    <a:gd name="T57" fmla="*/ 203 h 417"/>
                    <a:gd name="T58" fmla="*/ 213 w 417"/>
                    <a:gd name="T59" fmla="*/ 115 h 417"/>
                    <a:gd name="T60" fmla="*/ 301 w 417"/>
                    <a:gd name="T61" fmla="*/ 203 h 417"/>
                    <a:gd name="T62" fmla="*/ 213 w 417"/>
                    <a:gd name="T63" fmla="*/ 292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17" h="417">
                      <a:moveTo>
                        <a:pt x="381" y="203"/>
                      </a:moveTo>
                      <a:lnTo>
                        <a:pt x="381" y="203"/>
                      </a:lnTo>
                      <a:cubicBezTo>
                        <a:pt x="381" y="177"/>
                        <a:pt x="399" y="159"/>
                        <a:pt x="416" y="141"/>
                      </a:cubicBezTo>
                      <a:cubicBezTo>
                        <a:pt x="416" y="132"/>
                        <a:pt x="408" y="115"/>
                        <a:pt x="408" y="106"/>
                      </a:cubicBezTo>
                      <a:cubicBezTo>
                        <a:pt x="372" y="115"/>
                        <a:pt x="354" y="97"/>
                        <a:pt x="337" y="79"/>
                      </a:cubicBezTo>
                      <a:cubicBezTo>
                        <a:pt x="319" y="62"/>
                        <a:pt x="310" y="44"/>
                        <a:pt x="319" y="17"/>
                      </a:cubicBezTo>
                      <a:cubicBezTo>
                        <a:pt x="310" y="9"/>
                        <a:pt x="293" y="0"/>
                        <a:pt x="275" y="0"/>
                      </a:cubicBezTo>
                      <a:cubicBezTo>
                        <a:pt x="266" y="17"/>
                        <a:pt x="240" y="35"/>
                        <a:pt x="213" y="35"/>
                      </a:cubicBezTo>
                      <a:cubicBezTo>
                        <a:pt x="187" y="35"/>
                        <a:pt x="160" y="17"/>
                        <a:pt x="151" y="0"/>
                      </a:cubicBezTo>
                      <a:cubicBezTo>
                        <a:pt x="133" y="0"/>
                        <a:pt x="116" y="9"/>
                        <a:pt x="107" y="17"/>
                      </a:cubicBezTo>
                      <a:cubicBezTo>
                        <a:pt x="116" y="44"/>
                        <a:pt x="107" y="62"/>
                        <a:pt x="89" y="79"/>
                      </a:cubicBezTo>
                      <a:cubicBezTo>
                        <a:pt x="72" y="97"/>
                        <a:pt x="44" y="115"/>
                        <a:pt x="18" y="106"/>
                      </a:cubicBezTo>
                      <a:cubicBezTo>
                        <a:pt x="18" y="115"/>
                        <a:pt x="9" y="132"/>
                        <a:pt x="0" y="141"/>
                      </a:cubicBezTo>
                      <a:cubicBezTo>
                        <a:pt x="27" y="159"/>
                        <a:pt x="44" y="177"/>
                        <a:pt x="44" y="203"/>
                      </a:cubicBezTo>
                      <a:cubicBezTo>
                        <a:pt x="44" y="230"/>
                        <a:pt x="27" y="256"/>
                        <a:pt x="0" y="275"/>
                      </a:cubicBezTo>
                      <a:cubicBezTo>
                        <a:pt x="9" y="283"/>
                        <a:pt x="18" y="301"/>
                        <a:pt x="18" y="310"/>
                      </a:cubicBezTo>
                      <a:cubicBezTo>
                        <a:pt x="44" y="310"/>
                        <a:pt x="72" y="310"/>
                        <a:pt x="89" y="328"/>
                      </a:cubicBezTo>
                      <a:cubicBezTo>
                        <a:pt x="107" y="345"/>
                        <a:pt x="116" y="372"/>
                        <a:pt x="107" y="398"/>
                      </a:cubicBezTo>
                      <a:cubicBezTo>
                        <a:pt x="116" y="407"/>
                        <a:pt x="133" y="407"/>
                        <a:pt x="151" y="416"/>
                      </a:cubicBezTo>
                      <a:cubicBezTo>
                        <a:pt x="160" y="389"/>
                        <a:pt x="187" y="372"/>
                        <a:pt x="213" y="372"/>
                      </a:cubicBezTo>
                      <a:cubicBezTo>
                        <a:pt x="240" y="372"/>
                        <a:pt x="266" y="389"/>
                        <a:pt x="275" y="416"/>
                      </a:cubicBezTo>
                      <a:cubicBezTo>
                        <a:pt x="293" y="407"/>
                        <a:pt x="310" y="407"/>
                        <a:pt x="319" y="398"/>
                      </a:cubicBezTo>
                      <a:cubicBezTo>
                        <a:pt x="310" y="372"/>
                        <a:pt x="319" y="345"/>
                        <a:pt x="337" y="328"/>
                      </a:cubicBezTo>
                      <a:cubicBezTo>
                        <a:pt x="354" y="310"/>
                        <a:pt x="372" y="301"/>
                        <a:pt x="408" y="310"/>
                      </a:cubicBezTo>
                      <a:cubicBezTo>
                        <a:pt x="408" y="292"/>
                        <a:pt x="416" y="283"/>
                        <a:pt x="416" y="265"/>
                      </a:cubicBezTo>
                      <a:cubicBezTo>
                        <a:pt x="399" y="256"/>
                        <a:pt x="381" y="230"/>
                        <a:pt x="381" y="203"/>
                      </a:cubicBezTo>
                      <a:close/>
                      <a:moveTo>
                        <a:pt x="213" y="292"/>
                      </a:moveTo>
                      <a:lnTo>
                        <a:pt x="213" y="292"/>
                      </a:lnTo>
                      <a:cubicBezTo>
                        <a:pt x="160" y="292"/>
                        <a:pt x="125" y="256"/>
                        <a:pt x="125" y="203"/>
                      </a:cubicBezTo>
                      <a:cubicBezTo>
                        <a:pt x="125" y="159"/>
                        <a:pt x="160" y="115"/>
                        <a:pt x="213" y="115"/>
                      </a:cubicBezTo>
                      <a:cubicBezTo>
                        <a:pt x="266" y="115"/>
                        <a:pt x="301" y="159"/>
                        <a:pt x="301" y="203"/>
                      </a:cubicBezTo>
                      <a:cubicBezTo>
                        <a:pt x="301" y="256"/>
                        <a:pt x="266" y="292"/>
                        <a:pt x="213" y="29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8080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6139163" y="3502634"/>
              <a:ext cx="5726430" cy="1952625"/>
              <a:chOff x="6646847" y="1342276"/>
              <a:chExt cx="5726430" cy="1952625"/>
            </a:xfrm>
          </p:grpSpPr>
          <p:sp>
            <p:nvSpPr>
              <p:cNvPr id="80" name="îṥļîḑé-文本框 107"/>
              <p:cNvSpPr txBox="1"/>
              <p:nvPr/>
            </p:nvSpPr>
            <p:spPr>
              <a:xfrm>
                <a:off x="8356267" y="2471306"/>
                <a:ext cx="4017010" cy="823595"/>
              </a:xfrm>
              <a:prstGeom prst="rect">
                <a:avLst/>
              </a:prstGeom>
            </p:spPr>
            <p:txBody>
              <a:bodyPr vert="horz" wrap="square" lIns="108745" tIns="54373" rIns="108745" bIns="54373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1" name="îṥļîḑé-文本框 108"/>
              <p:cNvSpPr txBox="1"/>
              <p:nvPr/>
            </p:nvSpPr>
            <p:spPr>
              <a:xfrm>
                <a:off x="6646847" y="1342276"/>
                <a:ext cx="646430" cy="374650"/>
              </a:xfrm>
              <a:prstGeom prst="rect">
                <a:avLst/>
              </a:prstGeom>
              <a:noFill/>
            </p:spPr>
            <p:txBody>
              <a:bodyPr wrap="none" anchor="ctr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目标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1.2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问题模型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20705" y="1842135"/>
            <a:ext cx="8713470" cy="1544955"/>
            <a:chOff x="917892" y="1110889"/>
            <a:chExt cx="8677422" cy="1525228"/>
          </a:xfrm>
        </p:grpSpPr>
        <p:sp>
          <p:nvSpPr>
            <p:cNvPr id="3" name="îṥļîḑé-Freeform: Shape 1"/>
            <p:cNvSpPr/>
            <p:nvPr/>
          </p:nvSpPr>
          <p:spPr bwMode="auto">
            <a:xfrm>
              <a:off x="917892" y="2098907"/>
              <a:ext cx="797560" cy="53721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" name="îṥļîḑé-Freeform: Shape 2"/>
            <p:cNvSpPr/>
            <p:nvPr/>
          </p:nvSpPr>
          <p:spPr bwMode="auto">
            <a:xfrm>
              <a:off x="1340317" y="2060630"/>
              <a:ext cx="1555005" cy="5754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584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4D4E4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①目标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E4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1001365" y="1110889"/>
              <a:ext cx="8593949" cy="708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设k个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矩形加工区域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，每个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矩形加工区域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(P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k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, k=1…K)最多放n个工件(N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, i=1…N)，每个</a:t>
              </a:r>
              <a:r>
                <a:rPr lang="zh-CN" altLang="en-US" sz="1400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矩形加工区域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长L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、宽W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、承载重量WG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，每个</a:t>
              </a:r>
              <a:r>
                <a:rPr lang="zh-CN" altLang="en-US" sz="1400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零件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长l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、宽w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、重量wg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的约束条件。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08309" y="2732678"/>
            <a:ext cx="4817745" cy="1492250"/>
            <a:chOff x="3553119" y="2060848"/>
            <a:chExt cx="4817745" cy="1492250"/>
          </a:xfrm>
        </p:grpSpPr>
        <p:sp>
          <p:nvSpPr>
            <p:cNvPr id="7" name="îṥļîḑé-Freeform: Shape 5"/>
            <p:cNvSpPr/>
            <p:nvPr/>
          </p:nvSpPr>
          <p:spPr bwMode="auto">
            <a:xfrm>
              <a:off x="3553119" y="2100218"/>
              <a:ext cx="737870" cy="536575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îṥļîḑé-Freeform: Shape 6"/>
            <p:cNvSpPr/>
            <p:nvPr/>
          </p:nvSpPr>
          <p:spPr bwMode="auto">
            <a:xfrm>
              <a:off x="4074454" y="2060848"/>
              <a:ext cx="1591945" cy="575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584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4D4E4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②约束条件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D4E4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îṥļîḑé-Freeform: Shape 7"/>
            <p:cNvSpPr/>
            <p:nvPr/>
          </p:nvSpPr>
          <p:spPr bwMode="auto">
            <a:xfrm>
              <a:off x="5888014" y="3154953"/>
              <a:ext cx="2482850" cy="3981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l" defTabSz="825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规格约束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1.2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数学模型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íślíḋè-TextBox 30"/>
          <p:cNvSpPr txBox="1"/>
          <p:nvPr/>
        </p:nvSpPr>
        <p:spPr bwMode="auto">
          <a:xfrm>
            <a:off x="842100" y="1179289"/>
            <a:ext cx="2970440" cy="4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布局,提升原材料利用率</a:t>
            </a:r>
            <a:endParaRPr lang="en-US" altLang="zh-CN" sz="24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08710" y="3826510"/>
          <a:ext cx="236283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" r:id="rId1" imgW="1270000" imgH="431800" progId="Equation.KSEE3">
                  <p:embed/>
                </p:oleObj>
              </mc:Choice>
              <mc:Fallback>
                <p:oleObj name="" r:id="rId1" imgW="1270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710" y="3826510"/>
                        <a:ext cx="236283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59480" y="4001135"/>
          <a:ext cx="135953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" r:id="rId3" imgW="596900" imgH="228600" progId="Equation.KSEE3">
                  <p:embed/>
                </p:oleObj>
              </mc:Choice>
              <mc:Fallback>
                <p:oleObj name="" r:id="rId3" imgW="5969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480" y="4001135"/>
                        <a:ext cx="135953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88648" y="3719830"/>
          <a:ext cx="1809115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" r:id="rId5" imgW="1193800" imgH="431800" progId="Equation.KSEE3">
                  <p:embed/>
                </p:oleObj>
              </mc:Choice>
              <mc:Fallback>
                <p:oleObj name="" r:id="rId5" imgW="1193800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8648" y="3719830"/>
                        <a:ext cx="1809115" cy="65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08015" y="4374515"/>
          <a:ext cx="135128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" r:id="rId7" imgW="952500" imgH="431800" progId="Equation.KSEE3">
                  <p:embed/>
                </p:oleObj>
              </mc:Choice>
              <mc:Fallback>
                <p:oleObj name="" r:id="rId7" imgW="9525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8015" y="4374515"/>
                        <a:ext cx="135128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îṥļîḑé-Freeform: Shape 7"/>
          <p:cNvSpPr/>
          <p:nvPr/>
        </p:nvSpPr>
        <p:spPr bwMode="auto">
          <a:xfrm>
            <a:off x="8043204" y="4461148"/>
            <a:ext cx="2482850" cy="3981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重量约束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îṥļîḑé-Freeform: Shape 7"/>
          <p:cNvSpPr/>
          <p:nvPr/>
        </p:nvSpPr>
        <p:spPr bwMode="auto">
          <a:xfrm>
            <a:off x="8043204" y="5077098"/>
            <a:ext cx="2482850" cy="3981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长度约束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îṥļîḑé-Freeform: Shape 7"/>
          <p:cNvSpPr/>
          <p:nvPr/>
        </p:nvSpPr>
        <p:spPr bwMode="auto">
          <a:xfrm>
            <a:off x="8043204" y="5648598"/>
            <a:ext cx="2482850" cy="3981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宽度约束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08015" y="4987290"/>
          <a:ext cx="100139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" r:id="rId9" imgW="571500" imgH="444500" progId="Equation.KSEE3">
                  <p:embed/>
                </p:oleObj>
              </mc:Choice>
              <mc:Fallback>
                <p:oleObj name="" r:id="rId9" imgW="5715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8015" y="4987290"/>
                        <a:ext cx="100139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08015" y="5563870"/>
          <a:ext cx="115760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" r:id="rId11" imgW="660400" imgH="444500" progId="Equation.KSEE3">
                  <p:embed/>
                </p:oleObj>
              </mc:Choice>
              <mc:Fallback>
                <p:oleObj name="" r:id="rId11" imgW="6604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8015" y="5563870"/>
                        <a:ext cx="115760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61360" y="2795253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rPr>
              <a:t>主要研究内容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43925" y="1515436"/>
            <a:ext cx="1104150" cy="1104149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911225" y="1923415"/>
            <a:ext cx="3603625" cy="3190240"/>
            <a:chOff x="1685615" y="2147007"/>
            <a:chExt cx="3603734" cy="3190374"/>
          </a:xfrm>
        </p:grpSpPr>
        <p:sp>
          <p:nvSpPr>
            <p:cNvPr id="13" name="íślíḋè-Rectangle 33"/>
            <p:cNvSpPr/>
            <p:nvPr/>
          </p:nvSpPr>
          <p:spPr bwMode="auto">
            <a:xfrm>
              <a:off x="2318819" y="4779982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88000" anchor="t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318819" y="2273471"/>
              <a:ext cx="2970530" cy="665297"/>
              <a:chOff x="2591258" y="2273471"/>
              <a:chExt cx="2970530" cy="665297"/>
            </a:xfrm>
          </p:grpSpPr>
          <p:sp>
            <p:nvSpPr>
              <p:cNvPr id="11" name="íślíḋè-Rectangle 29"/>
              <p:cNvSpPr/>
              <p:nvPr/>
            </p:nvSpPr>
            <p:spPr bwMode="auto">
              <a:xfrm>
                <a:off x="2591258" y="2381369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íślíḋè-TextBox 30"/>
              <p:cNvSpPr txBox="1"/>
              <p:nvPr/>
            </p:nvSpPr>
            <p:spPr bwMode="auto">
              <a:xfrm>
                <a:off x="2591258" y="2273471"/>
                <a:ext cx="297053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13365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1.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13365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基于左下原则放置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íślíḋè-Freeform: Shape 37"/>
            <p:cNvSpPr/>
            <p:nvPr/>
          </p:nvSpPr>
          <p:spPr bwMode="auto">
            <a:xfrm>
              <a:off x="1685615" y="2147007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布局算法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íślíḋè-TextBox 30"/>
          <p:cNvSpPr txBox="1"/>
          <p:nvPr/>
        </p:nvSpPr>
        <p:spPr bwMode="auto">
          <a:xfrm>
            <a:off x="1379855" y="2892425"/>
            <a:ext cx="2970530" cy="26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为了保证零件紧密靠接且排放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过程可控制，将第一个零件放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置在板材的左下角，其它零件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依次靠接其放置，顺序是：尽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可能先放置在其上部，若上部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没有空闲区域，则放置在其右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侧区域。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ïşḻïďê-Rectangle 2"/>
          <p:cNvSpPr/>
          <p:nvPr/>
        </p:nvSpPr>
        <p:spPr>
          <a:xfrm>
            <a:off x="6223635" y="1934210"/>
            <a:ext cx="3240405" cy="3179446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911225" y="1923415"/>
            <a:ext cx="4465410" cy="3190240"/>
            <a:chOff x="1685615" y="2147007"/>
            <a:chExt cx="4465545" cy="3190374"/>
          </a:xfrm>
        </p:grpSpPr>
        <p:grpSp>
          <p:nvGrpSpPr>
            <p:cNvPr id="7" name="Group 5"/>
            <p:cNvGrpSpPr/>
            <p:nvPr/>
          </p:nvGrpSpPr>
          <p:grpSpPr>
            <a:xfrm>
              <a:off x="2140379" y="3115639"/>
              <a:ext cx="4010781" cy="2221742"/>
              <a:chOff x="2412818" y="3115639"/>
              <a:chExt cx="4010781" cy="2221742"/>
            </a:xfrm>
          </p:grpSpPr>
          <p:sp>
            <p:nvSpPr>
              <p:cNvPr id="13" name="íślíḋè-Rectangle 33"/>
              <p:cNvSpPr/>
              <p:nvPr/>
            </p:nvSpPr>
            <p:spPr bwMode="auto">
              <a:xfrm>
                <a:off x="2591258" y="4779982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íślíḋè-TextBox 34"/>
              <p:cNvSpPr txBox="1"/>
              <p:nvPr/>
            </p:nvSpPr>
            <p:spPr bwMode="auto">
              <a:xfrm>
                <a:off x="2412818" y="3115639"/>
                <a:ext cx="4010781" cy="19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+mn-ea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318819" y="2273471"/>
              <a:ext cx="2970530" cy="665297"/>
              <a:chOff x="2591258" y="2273471"/>
              <a:chExt cx="2970530" cy="665297"/>
            </a:xfrm>
          </p:grpSpPr>
          <p:sp>
            <p:nvSpPr>
              <p:cNvPr id="11" name="íślíḋè-Rectangle 29"/>
              <p:cNvSpPr/>
              <p:nvPr/>
            </p:nvSpPr>
            <p:spPr bwMode="auto">
              <a:xfrm>
                <a:off x="2591258" y="2381369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íślíḋè-TextBox 30"/>
              <p:cNvSpPr txBox="1"/>
              <p:nvPr/>
            </p:nvSpPr>
            <p:spPr bwMode="auto">
              <a:xfrm>
                <a:off x="2591258" y="2273471"/>
                <a:ext cx="297053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13365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rPr>
                  <a:t>2.</a:t>
                </a:r>
                <a:r>
                  <a:rPr lang="zh-CN" altLang="en-US" sz="2400" b="1" noProof="0">
                    <a:ln>
                      <a:noFill/>
                    </a:ln>
                    <a:solidFill>
                      <a:srgbClr val="013365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放置后进行空间分割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13365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íślíḋè-Freeform: Shape 37"/>
            <p:cNvSpPr/>
            <p:nvPr/>
          </p:nvSpPr>
          <p:spPr bwMode="auto">
            <a:xfrm>
              <a:off x="1685615" y="2147007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008120" y="132715"/>
            <a:ext cx="897890" cy="887095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  <a:t>2.1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160" y="28446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布局算法</a:t>
            </a:r>
            <a:endParaRPr lang="zh-CN" altLang="en-US" sz="3200" b="1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íślíḋè-TextBox 30"/>
          <p:cNvSpPr txBox="1"/>
          <p:nvPr/>
        </p:nvSpPr>
        <p:spPr bwMode="auto">
          <a:xfrm>
            <a:off x="1380490" y="2891790"/>
            <a:ext cx="2970530" cy="26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每排放一个（或一块）零件之后，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剩余区域有可能会变成非矩形形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状。为了简化排样过程，将每次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产生的非矩形剩余区域沿已放置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零件右边纵向划分，将当前剩余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区域分为左右两部分</a:t>
            </a:r>
            <a:r>
              <a:rPr kumimoji="0" lang="zh-CN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。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>
                <a:ln>
                  <a:noFill/>
                </a:ln>
                <a:solidFill>
                  <a:srgbClr val="013365"/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 </a:t>
            </a:r>
            <a:endParaRPr kumimoji="0" sz="2000" i="0" u="none" strike="noStrike" kern="1200" cap="none" spc="0" normalizeH="0" baseline="0" noProof="0">
              <a:ln>
                <a:noFill/>
              </a:ln>
              <a:solidFill>
                <a:srgbClr val="013365"/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ïşḻïďê-Rectangle 5"/>
          <p:cNvSpPr/>
          <p:nvPr/>
        </p:nvSpPr>
        <p:spPr>
          <a:xfrm>
            <a:off x="6813550" y="2230755"/>
            <a:ext cx="3361690" cy="32346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ISLIDE.DIAGRAM" val="3004f51d-dab1-4770-9008-184873e01893"/>
</p:tagLst>
</file>

<file path=ppt/tags/tag10.xml><?xml version="1.0" encoding="utf-8"?>
<p:tagLst xmlns:p="http://schemas.openxmlformats.org/presentationml/2006/main">
  <p:tag name="ISLIDE.DIAGRAM" val="ce0ea950-1db6-4686-8f79-5a9f8afd2361"/>
</p:tagLst>
</file>

<file path=ppt/tags/tag11.xml><?xml version="1.0" encoding="utf-8"?>
<p:tagLst xmlns:p="http://schemas.openxmlformats.org/presentationml/2006/main">
  <p:tag name="ISLIDE.DIAGRAM" val="ce0ea950-1db6-4686-8f79-5a9f8afd2361"/>
</p:tagLst>
</file>

<file path=ppt/tags/tag12.xml><?xml version="1.0" encoding="utf-8"?>
<p:tagLst xmlns:p="http://schemas.openxmlformats.org/presentationml/2006/main">
  <p:tag name="ISLIDE.DIAGRAM" val="ce0ea950-1db6-4686-8f79-5a9f8afd2361"/>
</p:tagLst>
</file>

<file path=ppt/tags/tag13.xml><?xml version="1.0" encoding="utf-8"?>
<p:tagLst xmlns:p="http://schemas.openxmlformats.org/presentationml/2006/main">
  <p:tag name="ISLIDE.DIAGRAM" val="ce0ea950-1db6-4686-8f79-5a9f8afd2361"/>
</p:tagLst>
</file>

<file path=ppt/tags/tag2.xml><?xml version="1.0" encoding="utf-8"?>
<p:tagLst xmlns:p="http://schemas.openxmlformats.org/presentationml/2006/main">
  <p:tag name="ISLIDE.DIAGRAM" val="995b51d3-047e-49ff-bc9b-98f67546f6a4"/>
</p:tagLst>
</file>

<file path=ppt/tags/tag3.xml><?xml version="1.0" encoding="utf-8"?>
<p:tagLst xmlns:p="http://schemas.openxmlformats.org/presentationml/2006/main">
  <p:tag name="ISLIDE.DIAGRAM" val="8e72b6b5-6543-420a-88f7-a9d484a187b6"/>
</p:tagLst>
</file>

<file path=ppt/tags/tag4.xml><?xml version="1.0" encoding="utf-8"?>
<p:tagLst xmlns:p="http://schemas.openxmlformats.org/presentationml/2006/main">
  <p:tag name="ISLIDE.DIAGRAM" val="108b1467-9889-40dc-affc-8ed7be52286d"/>
</p:tagLst>
</file>

<file path=ppt/tags/tag5.xml><?xml version="1.0" encoding="utf-8"?>
<p:tagLst xmlns:p="http://schemas.openxmlformats.org/presentationml/2006/main">
  <p:tag name="ISLIDE.DIAGRAM" val="58c4f7eb-1b16-44de-90a7-b6339bf5b933"/>
</p:tagLst>
</file>

<file path=ppt/tags/tag6.xml><?xml version="1.0" encoding="utf-8"?>
<p:tagLst xmlns:p="http://schemas.openxmlformats.org/presentationml/2006/main">
  <p:tag name="ISLIDE.DIAGRAM" val="58c4f7eb-1b16-44de-90a7-b6339bf5b933"/>
</p:tagLst>
</file>

<file path=ppt/tags/tag7.xml><?xml version="1.0" encoding="utf-8"?>
<p:tagLst xmlns:p="http://schemas.openxmlformats.org/presentationml/2006/main">
  <p:tag name="ISLIDE.DIAGRAM" val="58c4f7eb-1b16-44de-90a7-b6339bf5b933"/>
</p:tagLst>
</file>

<file path=ppt/tags/tag8.xml><?xml version="1.0" encoding="utf-8"?>
<p:tagLst xmlns:p="http://schemas.openxmlformats.org/presentationml/2006/main">
  <p:tag name="ISLIDE.DIAGRAM" val="ce0ea950-1db6-4686-8f79-5a9f8afd2361"/>
</p:tagLst>
</file>

<file path=ppt/tags/tag9.xml><?xml version="1.0" encoding="utf-8"?>
<p:tagLst xmlns:p="http://schemas.openxmlformats.org/presentationml/2006/main">
  <p:tag name="ISLIDE.DIAGRAM" val="ce0ea950-1db6-4686-8f79-5a9f8afd2361"/>
</p:tagLst>
</file>

<file path=ppt/theme/theme1.xml><?xml version="1.0" encoding="utf-8"?>
<a:theme xmlns:a="http://schemas.openxmlformats.org/drawingml/2006/main" name="1_Office 主题​​">
  <a:themeElements>
    <a:clrScheme name="自定义 111">
      <a:dk1>
        <a:srgbClr val="080808"/>
      </a:dk1>
      <a:lt1>
        <a:sysClr val="window" lastClr="FFFFFF"/>
      </a:lt1>
      <a:dk2>
        <a:srgbClr val="080808"/>
      </a:dk2>
      <a:lt2>
        <a:srgbClr val="E7E6E6"/>
      </a:lt2>
      <a:accent1>
        <a:srgbClr val="013365"/>
      </a:accent1>
      <a:accent2>
        <a:srgbClr val="006FB8"/>
      </a:accent2>
      <a:accent3>
        <a:srgbClr val="013365"/>
      </a:accent3>
      <a:accent4>
        <a:srgbClr val="006FB8"/>
      </a:accent4>
      <a:accent5>
        <a:srgbClr val="013365"/>
      </a:accent5>
      <a:accent6>
        <a:srgbClr val="006FB8"/>
      </a:accent6>
      <a:hlink>
        <a:srgbClr val="013365"/>
      </a:hlink>
      <a:folHlink>
        <a:srgbClr val="006FB8"/>
      </a:folHlink>
    </a:clrScheme>
    <a:fontScheme name="ncav4uj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演示</Application>
  <PresentationFormat>宽屏</PresentationFormat>
  <Paragraphs>259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宋体</vt:lpstr>
      <vt:lpstr>Wingdings</vt:lpstr>
      <vt:lpstr>造字工房力黑（非商用）常规体</vt:lpstr>
      <vt:lpstr>黑体</vt:lpstr>
      <vt:lpstr>Arial</vt:lpstr>
      <vt:lpstr>微软雅黑</vt:lpstr>
      <vt:lpstr>等线</vt:lpstr>
      <vt:lpstr>Arial Unicode MS</vt:lpstr>
      <vt:lpstr>Times New Roman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城北徐公</cp:lastModifiedBy>
  <cp:revision>88</cp:revision>
  <dcterms:created xsi:type="dcterms:W3CDTF">2018-04-03T12:27:00Z</dcterms:created>
  <dcterms:modified xsi:type="dcterms:W3CDTF">2020-07-06T15:04:50Z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