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256" r:id="rId3"/>
    <p:sldId id="259" r:id="rId4"/>
    <p:sldId id="262" r:id="rId5"/>
    <p:sldId id="261" r:id="rId6"/>
    <p:sldId id="266" r:id="rId7"/>
    <p:sldId id="263" r:id="rId8"/>
    <p:sldId id="264" r:id="rId9"/>
    <p:sldId id="265" r:id="rId10"/>
    <p:sldId id="273" r:id="rId11"/>
    <p:sldId id="274" r:id="rId12"/>
    <p:sldId id="276" r:id="rId13"/>
    <p:sldId id="268" r:id="rId14"/>
    <p:sldId id="269" r:id="rId15"/>
    <p:sldId id="270" r:id="rId16"/>
    <p:sldId id="271" r:id="rId17"/>
    <p:sldId id="272" r:id="rId18"/>
    <p:sldId id="277" r:id="rId19"/>
  </p:sldIdLst>
  <p:sldSz cx="12192000" cy="6858000"/>
  <p:notesSz cx="9144000" cy="6858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162" autoAdjust="0"/>
  </p:normalViewPr>
  <p:slideViewPr>
    <p:cSldViewPr snapToGrid="0">
      <p:cViewPr varScale="1">
        <p:scale>
          <a:sx n="101" d="100"/>
          <a:sy n="101" d="100"/>
        </p:scale>
        <p:origin x="99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E73DC817-CDF3-46C3-9FFA-31846AC0F7B0}" type="datetimeFigureOut">
              <a:rPr lang="es-ES" smtClean="0"/>
              <a:t>05/02/2024</a:t>
            </a:fld>
            <a:endParaRPr lang="es-ES"/>
          </a:p>
        </p:txBody>
      </p:sp>
      <p:sp>
        <p:nvSpPr>
          <p:cNvPr id="4" name="Marcador de imagen de diapositiva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8EF1CB70-B0B1-4A84-9044-A0F53B8C523A}" type="slidenum">
              <a:rPr lang="es-ES" smtClean="0"/>
              <a:t>‹Nº›</a:t>
            </a:fld>
            <a:endParaRPr lang="es-ES"/>
          </a:p>
        </p:txBody>
      </p:sp>
    </p:spTree>
    <p:extLst>
      <p:ext uri="{BB962C8B-B14F-4D97-AF65-F5344CB8AC3E}">
        <p14:creationId xmlns:p14="http://schemas.microsoft.com/office/powerpoint/2010/main" val="1011998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Buenas, me llamo Eduardo Mora González y con esta presentación, quiero exponer mi Trabajo de Fin de Máster titulado "</a:t>
            </a:r>
            <a:r>
              <a:rPr lang="es-ES" sz="1200" b="1" dirty="0"/>
              <a:t>Análisis Avanzado de Datos para la Predicción de Movimientos en el Mercado de Valores y la Identificación de Factores Influyentes en Empresas del Sector Eléctrico del IBEX-35</a:t>
            </a:r>
            <a:r>
              <a:rPr lang="es-ES" dirty="0"/>
              <a:t>", realizado bajo la tutela del profesor Diego Calvo Barreno.</a:t>
            </a:r>
          </a:p>
        </p:txBody>
      </p:sp>
      <p:sp>
        <p:nvSpPr>
          <p:cNvPr id="4" name="Marcador de número de diapositiva 3"/>
          <p:cNvSpPr>
            <a:spLocks noGrp="1"/>
          </p:cNvSpPr>
          <p:nvPr>
            <p:ph type="sldNum" sz="quarter" idx="5"/>
          </p:nvPr>
        </p:nvSpPr>
        <p:spPr/>
        <p:txBody>
          <a:bodyPr/>
          <a:lstStyle/>
          <a:p>
            <a:fld id="{8EF1CB70-B0B1-4A84-9044-A0F53B8C523A}" type="slidenum">
              <a:rPr lang="es-ES" smtClean="0"/>
              <a:t>1</a:t>
            </a:fld>
            <a:endParaRPr lang="es-ES"/>
          </a:p>
        </p:txBody>
      </p:sp>
    </p:spTree>
    <p:extLst>
      <p:ext uri="{BB962C8B-B14F-4D97-AF65-F5344CB8AC3E}">
        <p14:creationId xmlns:p14="http://schemas.microsoft.com/office/powerpoint/2010/main" val="1033653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la fase final del análisis, se han identificado las discrepancias superiores al 2% entre la apertura y el cierre de las acciones. Este proceso ha incluido un conteo de estas discrepancias, clasificándolas por años, días de la semana y meses correspondientes. Posteriormente, se han identificado los cinco días con la mayor diferencia porcentual tanto positiva como negativa, y se ha llevado a cabo un análisis manual en busca de explicaciones. Se ha observado que cada uno de estos cambios significativos está vinculado a noticias relevantes que se han producido en esos días, proporcionando así un contexto explicativo para las variaciones en el mercado.</a:t>
            </a:r>
          </a:p>
        </p:txBody>
      </p:sp>
      <p:sp>
        <p:nvSpPr>
          <p:cNvPr id="4" name="Marcador de número de diapositiva 3"/>
          <p:cNvSpPr>
            <a:spLocks noGrp="1"/>
          </p:cNvSpPr>
          <p:nvPr>
            <p:ph type="sldNum" sz="quarter" idx="5"/>
          </p:nvPr>
        </p:nvSpPr>
        <p:spPr/>
        <p:txBody>
          <a:bodyPr/>
          <a:lstStyle/>
          <a:p>
            <a:fld id="{8EF1CB70-B0B1-4A84-9044-A0F53B8C523A}" type="slidenum">
              <a:rPr lang="es-ES" smtClean="0"/>
              <a:t>11</a:t>
            </a:fld>
            <a:endParaRPr lang="es-ES"/>
          </a:p>
        </p:txBody>
      </p:sp>
    </p:spTree>
    <p:extLst>
      <p:ext uri="{BB962C8B-B14F-4D97-AF65-F5344CB8AC3E}">
        <p14:creationId xmlns:p14="http://schemas.microsoft.com/office/powerpoint/2010/main" val="3544466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Después de realizar el análisis, se procedió a utilizar los datos e implementar los dos modelos. Al comparar los resultados, se observa lo siguiente:</a:t>
            </a:r>
          </a:p>
          <a:p>
            <a:endParaRPr lang="es-ES" dirty="0"/>
          </a:p>
          <a:p>
            <a:r>
              <a:rPr lang="es-ES" dirty="0"/>
              <a:t>- **</a:t>
            </a:r>
            <a:r>
              <a:rPr lang="es-ES" dirty="0" err="1"/>
              <a:t>XGBoost</a:t>
            </a:r>
            <a:r>
              <a:rPr lang="es-ES" dirty="0"/>
              <a:t>:**</a:t>
            </a:r>
          </a:p>
          <a:p>
            <a:r>
              <a:rPr lang="es-ES" dirty="0"/>
              <a:t>  - La mediana del Error Cuadrático Medio (MSE) es relativamente baja (3.4718), indicando consistencia en el rendimiento del modelo.</a:t>
            </a:r>
          </a:p>
          <a:p>
            <a:r>
              <a:rPr lang="es-ES" dirty="0"/>
              <a:t>  - La media del MSE (17.1820) es más alta que la mediana, sugiriendo la posible influencia de </a:t>
            </a:r>
            <a:r>
              <a:rPr lang="es-ES" dirty="0" err="1"/>
              <a:t>outliers</a:t>
            </a:r>
            <a:r>
              <a:rPr lang="es-ES" dirty="0"/>
              <a:t>.</a:t>
            </a:r>
          </a:p>
          <a:p>
            <a:endParaRPr lang="es-ES" dirty="0"/>
          </a:p>
          <a:p>
            <a:r>
              <a:rPr lang="es-ES" dirty="0"/>
              <a:t>- **Holt-</a:t>
            </a:r>
            <a:r>
              <a:rPr lang="es-ES" dirty="0" err="1"/>
              <a:t>Winters</a:t>
            </a:r>
            <a:r>
              <a:rPr lang="es-ES" dirty="0"/>
              <a:t>:**</a:t>
            </a:r>
          </a:p>
          <a:p>
            <a:r>
              <a:rPr lang="es-ES" dirty="0"/>
              <a:t>  - La mediana del MSE es más alta que la de </a:t>
            </a:r>
            <a:r>
              <a:rPr lang="es-ES" dirty="0" err="1"/>
              <a:t>XGBoost</a:t>
            </a:r>
            <a:r>
              <a:rPr lang="es-ES" dirty="0"/>
              <a:t> (9.1971), indicando menos consistencia en el rendimiento.</a:t>
            </a:r>
          </a:p>
          <a:p>
            <a:r>
              <a:rPr lang="es-ES" dirty="0"/>
              <a:t>  - La media del MSE (17.9741) es similar a la de </a:t>
            </a:r>
            <a:r>
              <a:rPr lang="es-ES" dirty="0" err="1"/>
              <a:t>XGBoost</a:t>
            </a:r>
            <a:r>
              <a:rPr lang="es-ES" dirty="0"/>
              <a:t>, posiblemente debido a la sensibilidad a ciertos patrones de datos.</a:t>
            </a:r>
          </a:p>
          <a:p>
            <a:endParaRPr lang="es-ES" dirty="0"/>
          </a:p>
          <a:p>
            <a:r>
              <a:rPr lang="es-ES" dirty="0"/>
              <a:t>**Comparación:**</a:t>
            </a:r>
          </a:p>
          <a:p>
            <a:r>
              <a:rPr lang="es-ES" dirty="0" err="1"/>
              <a:t>XGBoost</a:t>
            </a:r>
            <a:r>
              <a:rPr lang="es-ES" dirty="0"/>
              <a:t> muestra una mediana y media de MSE inferiores en comparación con Holt-</a:t>
            </a:r>
            <a:r>
              <a:rPr lang="es-ES" dirty="0" err="1"/>
              <a:t>Winters</a:t>
            </a:r>
            <a:r>
              <a:rPr lang="es-ES" dirty="0"/>
              <a:t>, sugiriendo un rendimiento global más consistente y potencialmente mejor en términos de error cuadrático medio.</a:t>
            </a:r>
          </a:p>
        </p:txBody>
      </p:sp>
      <p:sp>
        <p:nvSpPr>
          <p:cNvPr id="4" name="Marcador de número de diapositiva 3"/>
          <p:cNvSpPr>
            <a:spLocks noGrp="1"/>
          </p:cNvSpPr>
          <p:nvPr>
            <p:ph type="sldNum" sz="quarter" idx="5"/>
          </p:nvPr>
        </p:nvSpPr>
        <p:spPr/>
        <p:txBody>
          <a:bodyPr/>
          <a:lstStyle/>
          <a:p>
            <a:fld id="{8EF1CB70-B0B1-4A84-9044-A0F53B8C523A}" type="slidenum">
              <a:rPr lang="es-ES" smtClean="0"/>
              <a:t>12</a:t>
            </a:fld>
            <a:endParaRPr lang="es-ES"/>
          </a:p>
        </p:txBody>
      </p:sp>
    </p:spTree>
    <p:extLst>
      <p:ext uri="{BB962C8B-B14F-4D97-AF65-F5344CB8AC3E}">
        <p14:creationId xmlns:p14="http://schemas.microsoft.com/office/powerpoint/2010/main" val="3633032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un esfuerzo por mejorar los resultados anteriores, se tomó la decisión de analizar noticias del sector para integrarlas al modelo. Para llevar a cabo esta tarea, se utilizó la técnica de Web </a:t>
            </a:r>
            <a:r>
              <a:rPr lang="es-ES" dirty="0" err="1"/>
              <a:t>Scraping</a:t>
            </a:r>
            <a:r>
              <a:rPr lang="es-ES" dirty="0"/>
              <a:t> en la sección de noticias del sector eléctrico de El País, resultando en un total de 8,305 noticias recopiladas.</a:t>
            </a:r>
          </a:p>
          <a:p>
            <a:endParaRPr lang="es-ES" dirty="0"/>
          </a:p>
          <a:p>
            <a:r>
              <a:rPr lang="es-ES" dirty="0"/>
              <a:t>Se destaca que se encontraron limitaciones en el uso de </a:t>
            </a:r>
            <a:r>
              <a:rPr lang="es-ES" dirty="0" err="1"/>
              <a:t>API's</a:t>
            </a:r>
            <a:r>
              <a:rPr lang="es-ES" dirty="0"/>
              <a:t> de noticias durante este proceso, como la API de Twitter que ahora es de pago. Posteriormente, se empleó el modelo GPT para analizar estas noticias, generando archivos en formato JSON con la siguiente información:</a:t>
            </a:r>
          </a:p>
          <a:p>
            <a:endParaRPr lang="es-ES" dirty="0"/>
          </a:p>
          <a:p>
            <a:r>
              <a:rPr lang="es-ES" dirty="0"/>
              <a:t>- **Empresa:** Sector Energético, Iberdrola, Endesa, </a:t>
            </a:r>
            <a:r>
              <a:rPr lang="es-ES" dirty="0" err="1"/>
              <a:t>Naturgy</a:t>
            </a:r>
            <a:r>
              <a:rPr lang="es-ES" dirty="0"/>
              <a:t>, Acciona y </a:t>
            </a:r>
            <a:r>
              <a:rPr lang="es-ES" dirty="0" err="1"/>
              <a:t>Solaria</a:t>
            </a:r>
            <a:r>
              <a:rPr lang="es-ES" dirty="0"/>
              <a:t>.</a:t>
            </a:r>
          </a:p>
          <a:p>
            <a:r>
              <a:rPr lang="es-ES" dirty="0"/>
              <a:t>- **Tipo:** Negocios y finanzas Corporativas, Regulación y Asuntos legales, Desarrollo infraestructuras y Proyectos, Estrategia y planificación empresarial, Dividendos.</a:t>
            </a:r>
          </a:p>
          <a:p>
            <a:r>
              <a:rPr lang="es-ES" dirty="0"/>
              <a:t>- **Sentido:** [-1, 1], refleja la dirección de la noticia, siendo -1 muy negativa y 1 muy positiva.</a:t>
            </a:r>
          </a:p>
          <a:p>
            <a:endParaRPr lang="es-ES" dirty="0"/>
          </a:p>
        </p:txBody>
      </p:sp>
      <p:sp>
        <p:nvSpPr>
          <p:cNvPr id="4" name="Marcador de número de diapositiva 3"/>
          <p:cNvSpPr>
            <a:spLocks noGrp="1"/>
          </p:cNvSpPr>
          <p:nvPr>
            <p:ph type="sldNum" sz="quarter" idx="5"/>
          </p:nvPr>
        </p:nvSpPr>
        <p:spPr/>
        <p:txBody>
          <a:bodyPr/>
          <a:lstStyle/>
          <a:p>
            <a:fld id="{8EF1CB70-B0B1-4A84-9044-A0F53B8C523A}" type="slidenum">
              <a:rPr lang="es-ES" smtClean="0"/>
              <a:t>13</a:t>
            </a:fld>
            <a:endParaRPr lang="es-ES"/>
          </a:p>
        </p:txBody>
      </p:sp>
    </p:spTree>
    <p:extLst>
      <p:ext uri="{BB962C8B-B14F-4D97-AF65-F5344CB8AC3E}">
        <p14:creationId xmlns:p14="http://schemas.microsoft.com/office/powerpoint/2010/main" val="1549424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Tras la incorporación de noticias al modelo </a:t>
            </a:r>
            <a:r>
              <a:rPr lang="es-ES" dirty="0" err="1"/>
              <a:t>XGBoost</a:t>
            </a:r>
            <a:r>
              <a:rPr lang="es-ES" dirty="0"/>
              <a:t>, los nuevos resultados indican una mejora significativa. La mediana del Error Cuadrático Medio (MSE) disminuye de 3.4718 a 1.5926, lo que sugiere una reducción en los errores medianos. Además, la media del MSE disminuye de 17.1820 a 3.85137, indicando una mejora promedio en la precisión del modelo. La inclusión de noticias contribuye positivamente a la capacidad del modelo para generar respuestas más precisas.</a:t>
            </a:r>
          </a:p>
          <a:p>
            <a:endParaRPr lang="es-ES" dirty="0"/>
          </a:p>
          <a:p>
            <a:r>
              <a:rPr lang="es-ES" dirty="0"/>
              <a:t>Una vez que el modelo estaba preparado, se procedió a reentrenarlo para obtener diferentes características importantes (</a:t>
            </a:r>
            <a:r>
              <a:rPr lang="es-ES" dirty="0" err="1"/>
              <a:t>feature</a:t>
            </a:r>
            <a:r>
              <a:rPr lang="es-ES" dirty="0"/>
              <a:t> </a:t>
            </a:r>
            <a:r>
              <a:rPr lang="es-ES" dirty="0" err="1"/>
              <a:t>importances</a:t>
            </a:r>
            <a:r>
              <a:rPr lang="es-ES" dirty="0"/>
              <a:t>) y para evaluar qué noticias tienen una mayor o menor influencia en el precio de las acciones. Este enfoque permitió identificar las noticias más relevantes y su impacto en las predicciones del modelo.</a:t>
            </a:r>
          </a:p>
        </p:txBody>
      </p:sp>
      <p:sp>
        <p:nvSpPr>
          <p:cNvPr id="4" name="Marcador de número de diapositiva 3"/>
          <p:cNvSpPr>
            <a:spLocks noGrp="1"/>
          </p:cNvSpPr>
          <p:nvPr>
            <p:ph type="sldNum" sz="quarter" idx="5"/>
          </p:nvPr>
        </p:nvSpPr>
        <p:spPr/>
        <p:txBody>
          <a:bodyPr/>
          <a:lstStyle/>
          <a:p>
            <a:fld id="{8EF1CB70-B0B1-4A84-9044-A0F53B8C523A}" type="slidenum">
              <a:rPr lang="es-ES" smtClean="0"/>
              <a:t>14</a:t>
            </a:fld>
            <a:endParaRPr lang="es-ES"/>
          </a:p>
        </p:txBody>
      </p:sp>
    </p:spTree>
    <p:extLst>
      <p:ext uri="{BB962C8B-B14F-4D97-AF65-F5344CB8AC3E}">
        <p14:creationId xmlns:p14="http://schemas.microsoft.com/office/powerpoint/2010/main" val="2474157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Finalmente, llevé a cabo una verificación de la importancia de las noticias, seleccionando un día en el que se presentaron tres noticias positivas. En esta evaluación, se buscó la variación entre el precio de apertura y cierre de las acciones. </a:t>
            </a:r>
          </a:p>
          <a:p>
            <a:endParaRPr lang="es-ES" dirty="0"/>
          </a:p>
          <a:p>
            <a:r>
              <a:rPr lang="es-ES" dirty="0"/>
              <a:t>Como se ilustra en la imagen, las noticias tuvieron un impacto muy significativo, provocando un aumento en el valor de las acciones de casi un 6%. Este análisis destaca la influencia directa y considerable que las noticias seleccionadas ejercieron sobre el comportamiento del mercado en el día específico examinado.</a:t>
            </a:r>
          </a:p>
        </p:txBody>
      </p:sp>
      <p:sp>
        <p:nvSpPr>
          <p:cNvPr id="4" name="Marcador de número de diapositiva 3"/>
          <p:cNvSpPr>
            <a:spLocks noGrp="1"/>
          </p:cNvSpPr>
          <p:nvPr>
            <p:ph type="sldNum" sz="quarter" idx="5"/>
          </p:nvPr>
        </p:nvSpPr>
        <p:spPr/>
        <p:txBody>
          <a:bodyPr/>
          <a:lstStyle/>
          <a:p>
            <a:fld id="{8EF1CB70-B0B1-4A84-9044-A0F53B8C523A}" type="slidenum">
              <a:rPr lang="es-ES" smtClean="0"/>
              <a:t>15</a:t>
            </a:fld>
            <a:endParaRPr lang="es-ES"/>
          </a:p>
        </p:txBody>
      </p:sp>
    </p:spTree>
    <p:extLst>
      <p:ext uri="{BB962C8B-B14F-4D97-AF65-F5344CB8AC3E}">
        <p14:creationId xmlns:p14="http://schemas.microsoft.com/office/powerpoint/2010/main" val="3195107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br>
              <a:rPr lang="es-ES" dirty="0"/>
            </a:br>
            <a:r>
              <a:rPr lang="es-ES" b="0" i="0" dirty="0">
                <a:solidFill>
                  <a:srgbClr val="D1D5DB"/>
                </a:solidFill>
                <a:effectLst/>
                <a:latin typeface="Söhne"/>
              </a:rPr>
              <a:t>Luego de completar todo el proceso descrito anteriormente, se han derivado las siguientes conclusiones:</a:t>
            </a:r>
            <a:endParaRPr lang="es-ES" dirty="0"/>
          </a:p>
        </p:txBody>
      </p:sp>
      <p:sp>
        <p:nvSpPr>
          <p:cNvPr id="4" name="Marcador de número de diapositiva 3"/>
          <p:cNvSpPr>
            <a:spLocks noGrp="1"/>
          </p:cNvSpPr>
          <p:nvPr>
            <p:ph type="sldNum" sz="quarter" idx="5"/>
          </p:nvPr>
        </p:nvSpPr>
        <p:spPr/>
        <p:txBody>
          <a:bodyPr/>
          <a:lstStyle/>
          <a:p>
            <a:fld id="{8EF1CB70-B0B1-4A84-9044-A0F53B8C523A}" type="slidenum">
              <a:rPr lang="es-ES" smtClean="0"/>
              <a:t>16</a:t>
            </a:fld>
            <a:endParaRPr lang="es-ES"/>
          </a:p>
        </p:txBody>
      </p:sp>
    </p:spTree>
    <p:extLst>
      <p:ext uri="{BB962C8B-B14F-4D97-AF65-F5344CB8AC3E}">
        <p14:creationId xmlns:p14="http://schemas.microsoft.com/office/powerpoint/2010/main" val="424990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D1D5DB"/>
                </a:solidFill>
                <a:effectLst/>
                <a:latin typeface="Söhne"/>
              </a:rPr>
              <a:t>Para dar continuidad a esta investigación, se proponen los siguientes puntos a seguir como líneas de trabajo futuro:</a:t>
            </a:r>
            <a:endParaRPr lang="es-ES" dirty="0"/>
          </a:p>
        </p:txBody>
      </p:sp>
      <p:sp>
        <p:nvSpPr>
          <p:cNvPr id="4" name="Marcador de número de diapositiva 3"/>
          <p:cNvSpPr>
            <a:spLocks noGrp="1"/>
          </p:cNvSpPr>
          <p:nvPr>
            <p:ph type="sldNum" sz="quarter" idx="5"/>
          </p:nvPr>
        </p:nvSpPr>
        <p:spPr/>
        <p:txBody>
          <a:bodyPr/>
          <a:lstStyle/>
          <a:p>
            <a:fld id="{8EF1CB70-B0B1-4A84-9044-A0F53B8C523A}" type="slidenum">
              <a:rPr lang="es-ES" smtClean="0"/>
              <a:t>17</a:t>
            </a:fld>
            <a:endParaRPr lang="es-ES"/>
          </a:p>
        </p:txBody>
      </p:sp>
    </p:spTree>
    <p:extLst>
      <p:ext uri="{BB962C8B-B14F-4D97-AF65-F5344CB8AC3E}">
        <p14:creationId xmlns:p14="http://schemas.microsoft.com/office/powerpoint/2010/main" val="41960719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Muchas gracias por su tiempo. Un saludo.</a:t>
            </a:r>
          </a:p>
        </p:txBody>
      </p:sp>
      <p:sp>
        <p:nvSpPr>
          <p:cNvPr id="4" name="Marcador de número de diapositiva 3"/>
          <p:cNvSpPr>
            <a:spLocks noGrp="1"/>
          </p:cNvSpPr>
          <p:nvPr>
            <p:ph type="sldNum" sz="quarter" idx="5"/>
          </p:nvPr>
        </p:nvSpPr>
        <p:spPr/>
        <p:txBody>
          <a:bodyPr/>
          <a:lstStyle/>
          <a:p>
            <a:fld id="{8EF1CB70-B0B1-4A84-9044-A0F53B8C523A}" type="slidenum">
              <a:rPr lang="es-ES" smtClean="0"/>
              <a:t>18</a:t>
            </a:fld>
            <a:endParaRPr lang="es-ES"/>
          </a:p>
        </p:txBody>
      </p:sp>
    </p:spTree>
    <p:extLst>
      <p:ext uri="{BB962C8B-B14F-4D97-AF65-F5344CB8AC3E}">
        <p14:creationId xmlns:p14="http://schemas.microsoft.com/office/powerpoint/2010/main" val="2165253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 aspectos a abordar en la presente exposición se dividen en los siguientes puntos:</a:t>
            </a:r>
          </a:p>
          <a:p>
            <a:endParaRPr lang="es-ES" dirty="0"/>
          </a:p>
          <a:p>
            <a:r>
              <a:rPr lang="es-ES" dirty="0"/>
              <a:t>1. **Objetivo Principal:** </a:t>
            </a:r>
          </a:p>
          <a:p>
            <a:r>
              <a:rPr lang="es-ES" dirty="0"/>
              <a:t>   Se delineará el propósito central que </a:t>
            </a:r>
            <a:r>
              <a:rPr lang="es-ES" dirty="0" err="1"/>
              <a:t>guió</a:t>
            </a:r>
            <a:r>
              <a:rPr lang="es-ES" dirty="0"/>
              <a:t> la investigación.</a:t>
            </a:r>
          </a:p>
          <a:p>
            <a:endParaRPr lang="es-ES" dirty="0"/>
          </a:p>
          <a:p>
            <a:r>
              <a:rPr lang="es-ES" dirty="0"/>
              <a:t>2. **Fundamentos:**</a:t>
            </a:r>
          </a:p>
          <a:p>
            <a:r>
              <a:rPr lang="es-ES" dirty="0"/>
              <a:t>   Se abordarán los fundamentos teóricos y conceptuales que sirvieron como base para el estudio.</a:t>
            </a:r>
          </a:p>
          <a:p>
            <a:endParaRPr lang="es-ES" dirty="0"/>
          </a:p>
          <a:p>
            <a:r>
              <a:rPr lang="es-ES" dirty="0"/>
              <a:t>3. **Diseño e Implementación:**</a:t>
            </a:r>
          </a:p>
          <a:p>
            <a:r>
              <a:rPr lang="es-ES" dirty="0"/>
              <a:t>   Se detallará la estructura utilizada para llevar a cabo el trabajo, incluyendo aspectos relacionados con la implementación práctica de la investigación.</a:t>
            </a:r>
          </a:p>
          <a:p>
            <a:endParaRPr lang="es-ES" dirty="0"/>
          </a:p>
          <a:p>
            <a:r>
              <a:rPr lang="es-ES" dirty="0"/>
              <a:t>4. **Contrastación Práctica del Estudio:**</a:t>
            </a:r>
          </a:p>
          <a:p>
            <a:r>
              <a:rPr lang="es-ES" dirty="0"/>
              <a:t>Donde se presentará un caso que corrobora las conclusiones del estudio</a:t>
            </a:r>
          </a:p>
          <a:p>
            <a:endParaRPr lang="es-ES" dirty="0"/>
          </a:p>
          <a:p>
            <a:r>
              <a:rPr lang="es-ES" dirty="0"/>
              <a:t>5. **Conclusiones:**</a:t>
            </a:r>
          </a:p>
          <a:p>
            <a:r>
              <a:rPr lang="es-ES" dirty="0"/>
              <a:t>   Se ofrecerán las conclusiones derivadas del estudio, destacando los hallazgos más significativos .</a:t>
            </a:r>
          </a:p>
          <a:p>
            <a:endParaRPr lang="es-ES" dirty="0"/>
          </a:p>
          <a:p>
            <a:r>
              <a:rPr lang="es-ES" dirty="0"/>
              <a:t>6. **Trabajo Futuro:**</a:t>
            </a:r>
          </a:p>
          <a:p>
            <a:r>
              <a:rPr lang="es-ES" dirty="0"/>
              <a:t>   Se proyectarán posibles líneas de investigación y desarrollo que podrían surgir a partir de los resultados obtenidos, abriendo la puerta a futuras investigaciones y mejoras.</a:t>
            </a:r>
          </a:p>
          <a:p>
            <a:endParaRPr lang="es-ES" dirty="0"/>
          </a:p>
        </p:txBody>
      </p:sp>
      <p:sp>
        <p:nvSpPr>
          <p:cNvPr id="4" name="Marcador de número de diapositiva 3"/>
          <p:cNvSpPr>
            <a:spLocks noGrp="1"/>
          </p:cNvSpPr>
          <p:nvPr>
            <p:ph type="sldNum" sz="quarter" idx="5"/>
          </p:nvPr>
        </p:nvSpPr>
        <p:spPr/>
        <p:txBody>
          <a:bodyPr/>
          <a:lstStyle/>
          <a:p>
            <a:fld id="{8EF1CB70-B0B1-4A84-9044-A0F53B8C523A}" type="slidenum">
              <a:rPr lang="es-ES" smtClean="0"/>
              <a:t>2</a:t>
            </a:fld>
            <a:endParaRPr lang="es-ES"/>
          </a:p>
        </p:txBody>
      </p:sp>
    </p:spTree>
    <p:extLst>
      <p:ext uri="{BB962C8B-B14F-4D97-AF65-F5344CB8AC3E}">
        <p14:creationId xmlns:p14="http://schemas.microsoft.com/office/powerpoint/2010/main" val="3115258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EF1CB70-B0B1-4A84-9044-A0F53B8C523A}" type="slidenum">
              <a:rPr lang="es-ES" smtClean="0"/>
              <a:t>3</a:t>
            </a:fld>
            <a:endParaRPr lang="es-ES"/>
          </a:p>
        </p:txBody>
      </p:sp>
    </p:spTree>
    <p:extLst>
      <p:ext uri="{BB962C8B-B14F-4D97-AF65-F5344CB8AC3E}">
        <p14:creationId xmlns:p14="http://schemas.microsoft.com/office/powerpoint/2010/main" val="1777749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Después de haber delineado el objetivo, procederemos a abordar algunos conceptos fundamentales, tanto en el ámbito financiero como en el de modelos de ciencia de datos, con el fin de facilitar la comprensión del Trabajo de Fin de Máster (TFM). Comenzando con los conceptos financieros generales, se destacan:</a:t>
            </a:r>
          </a:p>
          <a:p>
            <a:endParaRPr lang="es-ES" dirty="0"/>
          </a:p>
          <a:p>
            <a:endParaRPr lang="es-ES" dirty="0"/>
          </a:p>
          <a:p>
            <a:r>
              <a:rPr lang="es-ES" dirty="0"/>
              <a:t>Estos dividendos se descuentan del precio de la acción.</a:t>
            </a:r>
          </a:p>
        </p:txBody>
      </p:sp>
      <p:sp>
        <p:nvSpPr>
          <p:cNvPr id="4" name="Marcador de número de diapositiva 3"/>
          <p:cNvSpPr>
            <a:spLocks noGrp="1"/>
          </p:cNvSpPr>
          <p:nvPr>
            <p:ph type="sldNum" sz="quarter" idx="5"/>
          </p:nvPr>
        </p:nvSpPr>
        <p:spPr/>
        <p:txBody>
          <a:bodyPr/>
          <a:lstStyle/>
          <a:p>
            <a:fld id="{8EF1CB70-B0B1-4A84-9044-A0F53B8C523A}" type="slidenum">
              <a:rPr lang="es-ES" smtClean="0"/>
              <a:t>4</a:t>
            </a:fld>
            <a:endParaRPr lang="es-ES"/>
          </a:p>
        </p:txBody>
      </p:sp>
    </p:spTree>
    <p:extLst>
      <p:ext uri="{BB962C8B-B14F-4D97-AF65-F5344CB8AC3E}">
        <p14:creationId xmlns:p14="http://schemas.microsoft.com/office/powerpoint/2010/main" val="1269175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relación al análisis técnico que se realiza sobre las acciones, se destacan los siguientes conceptos:</a:t>
            </a:r>
          </a:p>
        </p:txBody>
      </p:sp>
      <p:sp>
        <p:nvSpPr>
          <p:cNvPr id="4" name="Marcador de número de diapositiva 3"/>
          <p:cNvSpPr>
            <a:spLocks noGrp="1"/>
          </p:cNvSpPr>
          <p:nvPr>
            <p:ph type="sldNum" sz="quarter" idx="5"/>
          </p:nvPr>
        </p:nvSpPr>
        <p:spPr/>
        <p:txBody>
          <a:bodyPr/>
          <a:lstStyle/>
          <a:p>
            <a:fld id="{8EF1CB70-B0B1-4A84-9044-A0F53B8C523A}" type="slidenum">
              <a:rPr lang="es-ES" smtClean="0"/>
              <a:t>5</a:t>
            </a:fld>
            <a:endParaRPr lang="es-ES"/>
          </a:p>
        </p:txBody>
      </p:sp>
    </p:spTree>
    <p:extLst>
      <p:ext uri="{BB962C8B-B14F-4D97-AF65-F5344CB8AC3E}">
        <p14:creationId xmlns:p14="http://schemas.microsoft.com/office/powerpoint/2010/main" val="2934203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Con respecto a los modelos de minería de datos empleados en este Trabajo de Fin de Máster (TFM), se destacan los siguientes dos:</a:t>
            </a:r>
          </a:p>
        </p:txBody>
      </p:sp>
      <p:sp>
        <p:nvSpPr>
          <p:cNvPr id="4" name="Marcador de número de diapositiva 3"/>
          <p:cNvSpPr>
            <a:spLocks noGrp="1"/>
          </p:cNvSpPr>
          <p:nvPr>
            <p:ph type="sldNum" sz="quarter" idx="5"/>
          </p:nvPr>
        </p:nvSpPr>
        <p:spPr/>
        <p:txBody>
          <a:bodyPr/>
          <a:lstStyle/>
          <a:p>
            <a:fld id="{8EF1CB70-B0B1-4A84-9044-A0F53B8C523A}" type="slidenum">
              <a:rPr lang="es-ES" smtClean="0"/>
              <a:t>6</a:t>
            </a:fld>
            <a:endParaRPr lang="es-ES"/>
          </a:p>
        </p:txBody>
      </p:sp>
    </p:spTree>
    <p:extLst>
      <p:ext uri="{BB962C8B-B14F-4D97-AF65-F5344CB8AC3E}">
        <p14:creationId xmlns:p14="http://schemas.microsoft.com/office/powerpoint/2010/main" val="4161967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Después de haber revisado a un nivel general los fundamentos teóricos, procederemos a explorar el desarrollo del Trabajo de Fin de Máster (TFM). Como se puede apreciar en la imagen, el proceso se ha estructurado en cinco etapas, las cuales describiré a continuación de manera detallada.</a:t>
            </a:r>
          </a:p>
        </p:txBody>
      </p:sp>
      <p:sp>
        <p:nvSpPr>
          <p:cNvPr id="4" name="Marcador de número de diapositiva 3"/>
          <p:cNvSpPr>
            <a:spLocks noGrp="1"/>
          </p:cNvSpPr>
          <p:nvPr>
            <p:ph type="sldNum" sz="quarter" idx="5"/>
          </p:nvPr>
        </p:nvSpPr>
        <p:spPr/>
        <p:txBody>
          <a:bodyPr/>
          <a:lstStyle/>
          <a:p>
            <a:fld id="{8EF1CB70-B0B1-4A84-9044-A0F53B8C523A}" type="slidenum">
              <a:rPr lang="es-ES" smtClean="0"/>
              <a:t>7</a:t>
            </a:fld>
            <a:endParaRPr lang="es-ES"/>
          </a:p>
        </p:txBody>
      </p:sp>
    </p:spTree>
    <p:extLst>
      <p:ext uri="{BB962C8B-B14F-4D97-AF65-F5344CB8AC3E}">
        <p14:creationId xmlns:p14="http://schemas.microsoft.com/office/powerpoint/2010/main" val="3276682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el proceso de análisis de los datos, se ha realizado una exploración exhaustiva de cada una de las empresas mencionadas anteriormente. A modo de ejemplo, se ha examinado detalladamente las variaciones en las cotizaciones de las empresas y se han calculado las medias móviles de 50 y 200 días para proporcionar una perspectiva más amplia y suavizada de la tendencia a lo largo del tiempo.</a:t>
            </a:r>
          </a:p>
        </p:txBody>
      </p:sp>
      <p:sp>
        <p:nvSpPr>
          <p:cNvPr id="4" name="Marcador de número de diapositiva 3"/>
          <p:cNvSpPr>
            <a:spLocks noGrp="1"/>
          </p:cNvSpPr>
          <p:nvPr>
            <p:ph type="sldNum" sz="quarter" idx="5"/>
          </p:nvPr>
        </p:nvSpPr>
        <p:spPr/>
        <p:txBody>
          <a:bodyPr/>
          <a:lstStyle/>
          <a:p>
            <a:fld id="{8EF1CB70-B0B1-4A84-9044-A0F53B8C523A}" type="slidenum">
              <a:rPr lang="es-ES" smtClean="0"/>
              <a:t>9</a:t>
            </a:fld>
            <a:endParaRPr lang="es-ES"/>
          </a:p>
        </p:txBody>
      </p:sp>
    </p:spTree>
    <p:extLst>
      <p:ext uri="{BB962C8B-B14F-4D97-AF65-F5344CB8AC3E}">
        <p14:creationId xmlns:p14="http://schemas.microsoft.com/office/powerpoint/2010/main" val="1566155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Adicionalmente, se han calculado los cruces de las medias móviles para identificar los momentos en los que se ha producido un "Golden Cross" o un "</a:t>
            </a:r>
            <a:r>
              <a:rPr lang="es-ES" dirty="0" err="1"/>
              <a:t>Death</a:t>
            </a:r>
            <a:r>
              <a:rPr lang="es-ES" dirty="0"/>
              <a:t> Cross". Además, en el caso de las empresas que distribuyen dividendos, se ha llevado a cabo una comparativa de los precios de las acciones, descontando y sin descontar el dividendo, con el fin de obtener el precio "real" de estas.</a:t>
            </a:r>
          </a:p>
          <a:p>
            <a:endParaRPr lang="es-ES" dirty="0"/>
          </a:p>
          <a:p>
            <a:r>
              <a:rPr lang="es-ES" dirty="0"/>
              <a:t>Por otro lado, se ha examinado la correlación existente entre las cinco empresas. Se destaca que la correlación positiva más fuerte se observa entre Acciona Energía y </a:t>
            </a:r>
            <a:r>
              <a:rPr lang="es-ES" dirty="0" err="1"/>
              <a:t>Solaria</a:t>
            </a:r>
            <a:r>
              <a:rPr lang="es-ES" dirty="0"/>
              <a:t>, con un valor de 0,9. En contraste, la correlación negativa más marcada se presenta entre Endesa e Iberdrola, con un valor de -0,53. </a:t>
            </a:r>
          </a:p>
        </p:txBody>
      </p:sp>
      <p:sp>
        <p:nvSpPr>
          <p:cNvPr id="4" name="Marcador de número de diapositiva 3"/>
          <p:cNvSpPr>
            <a:spLocks noGrp="1"/>
          </p:cNvSpPr>
          <p:nvPr>
            <p:ph type="sldNum" sz="quarter" idx="5"/>
          </p:nvPr>
        </p:nvSpPr>
        <p:spPr/>
        <p:txBody>
          <a:bodyPr/>
          <a:lstStyle/>
          <a:p>
            <a:fld id="{8EF1CB70-B0B1-4A84-9044-A0F53B8C523A}" type="slidenum">
              <a:rPr lang="es-ES" smtClean="0"/>
              <a:t>10</a:t>
            </a:fld>
            <a:endParaRPr lang="es-ES"/>
          </a:p>
        </p:txBody>
      </p:sp>
    </p:spTree>
    <p:extLst>
      <p:ext uri="{BB962C8B-B14F-4D97-AF65-F5344CB8AC3E}">
        <p14:creationId xmlns:p14="http://schemas.microsoft.com/office/powerpoint/2010/main" val="2318730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D569E9-1D24-5D97-C6B7-193D31D438E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7CC0082A-0E97-7A92-9186-3D4DADC88B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51908388-548E-F62D-1067-807BDA3FD1B4}"/>
              </a:ext>
            </a:extLst>
          </p:cNvPr>
          <p:cNvSpPr>
            <a:spLocks noGrp="1"/>
          </p:cNvSpPr>
          <p:nvPr>
            <p:ph type="dt" sz="half" idx="10"/>
          </p:nvPr>
        </p:nvSpPr>
        <p:spPr/>
        <p:txBody>
          <a:bodyPr/>
          <a:lstStyle/>
          <a:p>
            <a:fld id="{5A8D4DBE-09CA-4EC7-A034-D7CC0D4AC05E}" type="datetimeFigureOut">
              <a:rPr lang="es-ES" smtClean="0"/>
              <a:t>05/02/2024</a:t>
            </a:fld>
            <a:endParaRPr lang="es-ES"/>
          </a:p>
        </p:txBody>
      </p:sp>
      <p:sp>
        <p:nvSpPr>
          <p:cNvPr id="5" name="Marcador de pie de página 4">
            <a:extLst>
              <a:ext uri="{FF2B5EF4-FFF2-40B4-BE49-F238E27FC236}">
                <a16:creationId xmlns:a16="http://schemas.microsoft.com/office/drawing/2014/main" id="{576AB783-FCA1-BD58-2ABF-CF7C3E9EB43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84A6D90-5ED7-9184-616B-984F52A4683A}"/>
              </a:ext>
            </a:extLst>
          </p:cNvPr>
          <p:cNvSpPr>
            <a:spLocks noGrp="1"/>
          </p:cNvSpPr>
          <p:nvPr>
            <p:ph type="sldNum" sz="quarter" idx="12"/>
          </p:nvPr>
        </p:nvSpPr>
        <p:spPr/>
        <p:txBody>
          <a:bodyPr/>
          <a:lstStyle/>
          <a:p>
            <a:fld id="{8AA18C14-7EEB-4892-BEAC-FBB1906EAAF9}" type="slidenum">
              <a:rPr lang="es-ES" smtClean="0"/>
              <a:t>‹Nº›</a:t>
            </a:fld>
            <a:endParaRPr lang="es-ES"/>
          </a:p>
        </p:txBody>
      </p:sp>
    </p:spTree>
    <p:extLst>
      <p:ext uri="{BB962C8B-B14F-4D97-AF65-F5344CB8AC3E}">
        <p14:creationId xmlns:p14="http://schemas.microsoft.com/office/powerpoint/2010/main" val="1296612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874CC9-BC78-D388-CFD6-417970271EAE}"/>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601C9DC-8A48-275F-B105-68B1687E411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D37E3C8-108D-C5C6-651F-3D3ABAEB9550}"/>
              </a:ext>
            </a:extLst>
          </p:cNvPr>
          <p:cNvSpPr>
            <a:spLocks noGrp="1"/>
          </p:cNvSpPr>
          <p:nvPr>
            <p:ph type="dt" sz="half" idx="10"/>
          </p:nvPr>
        </p:nvSpPr>
        <p:spPr/>
        <p:txBody>
          <a:bodyPr/>
          <a:lstStyle/>
          <a:p>
            <a:fld id="{5A8D4DBE-09CA-4EC7-A034-D7CC0D4AC05E}" type="datetimeFigureOut">
              <a:rPr lang="es-ES" smtClean="0"/>
              <a:t>05/02/2024</a:t>
            </a:fld>
            <a:endParaRPr lang="es-ES"/>
          </a:p>
        </p:txBody>
      </p:sp>
      <p:sp>
        <p:nvSpPr>
          <p:cNvPr id="5" name="Marcador de pie de página 4">
            <a:extLst>
              <a:ext uri="{FF2B5EF4-FFF2-40B4-BE49-F238E27FC236}">
                <a16:creationId xmlns:a16="http://schemas.microsoft.com/office/drawing/2014/main" id="{7DC2F3F1-91C0-0A78-4EE4-DAA0E6E1241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3D411EB-8BCB-9DFD-E711-A2F7744CBB80}"/>
              </a:ext>
            </a:extLst>
          </p:cNvPr>
          <p:cNvSpPr>
            <a:spLocks noGrp="1"/>
          </p:cNvSpPr>
          <p:nvPr>
            <p:ph type="sldNum" sz="quarter" idx="12"/>
          </p:nvPr>
        </p:nvSpPr>
        <p:spPr/>
        <p:txBody>
          <a:bodyPr/>
          <a:lstStyle/>
          <a:p>
            <a:fld id="{8AA18C14-7EEB-4892-BEAC-FBB1906EAAF9}" type="slidenum">
              <a:rPr lang="es-ES" smtClean="0"/>
              <a:t>‹Nº›</a:t>
            </a:fld>
            <a:endParaRPr lang="es-ES"/>
          </a:p>
        </p:txBody>
      </p:sp>
    </p:spTree>
    <p:extLst>
      <p:ext uri="{BB962C8B-B14F-4D97-AF65-F5344CB8AC3E}">
        <p14:creationId xmlns:p14="http://schemas.microsoft.com/office/powerpoint/2010/main" val="3584168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DFA6A88-50B6-0446-25A1-EDAF036ABF9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99294C9B-338A-304C-87E0-FCE91B076FA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FCBBF72-6B5B-4CEE-477A-1A4218C29FA8}"/>
              </a:ext>
            </a:extLst>
          </p:cNvPr>
          <p:cNvSpPr>
            <a:spLocks noGrp="1"/>
          </p:cNvSpPr>
          <p:nvPr>
            <p:ph type="dt" sz="half" idx="10"/>
          </p:nvPr>
        </p:nvSpPr>
        <p:spPr/>
        <p:txBody>
          <a:bodyPr/>
          <a:lstStyle/>
          <a:p>
            <a:fld id="{5A8D4DBE-09CA-4EC7-A034-D7CC0D4AC05E}" type="datetimeFigureOut">
              <a:rPr lang="es-ES" smtClean="0"/>
              <a:t>05/02/2024</a:t>
            </a:fld>
            <a:endParaRPr lang="es-ES"/>
          </a:p>
        </p:txBody>
      </p:sp>
      <p:sp>
        <p:nvSpPr>
          <p:cNvPr id="5" name="Marcador de pie de página 4">
            <a:extLst>
              <a:ext uri="{FF2B5EF4-FFF2-40B4-BE49-F238E27FC236}">
                <a16:creationId xmlns:a16="http://schemas.microsoft.com/office/drawing/2014/main" id="{76953D0D-C633-B76A-3C2D-306B134AA7E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D6D2086-EE1E-261C-C7B5-8CFFB735F759}"/>
              </a:ext>
            </a:extLst>
          </p:cNvPr>
          <p:cNvSpPr>
            <a:spLocks noGrp="1"/>
          </p:cNvSpPr>
          <p:nvPr>
            <p:ph type="sldNum" sz="quarter" idx="12"/>
          </p:nvPr>
        </p:nvSpPr>
        <p:spPr/>
        <p:txBody>
          <a:bodyPr/>
          <a:lstStyle/>
          <a:p>
            <a:fld id="{8AA18C14-7EEB-4892-BEAC-FBB1906EAAF9}" type="slidenum">
              <a:rPr lang="es-ES" smtClean="0"/>
              <a:t>‹Nº›</a:t>
            </a:fld>
            <a:endParaRPr lang="es-ES"/>
          </a:p>
        </p:txBody>
      </p:sp>
    </p:spTree>
    <p:extLst>
      <p:ext uri="{BB962C8B-B14F-4D97-AF65-F5344CB8AC3E}">
        <p14:creationId xmlns:p14="http://schemas.microsoft.com/office/powerpoint/2010/main" val="2527403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6AC2E1-5574-CA8F-688A-7999735501D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0B0DF3E-868C-E48C-2649-61AEAB6BFBF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E924350-284C-4F79-8B8B-38BFB59D5B4D}"/>
              </a:ext>
            </a:extLst>
          </p:cNvPr>
          <p:cNvSpPr>
            <a:spLocks noGrp="1"/>
          </p:cNvSpPr>
          <p:nvPr>
            <p:ph type="dt" sz="half" idx="10"/>
          </p:nvPr>
        </p:nvSpPr>
        <p:spPr/>
        <p:txBody>
          <a:bodyPr/>
          <a:lstStyle/>
          <a:p>
            <a:fld id="{5A8D4DBE-09CA-4EC7-A034-D7CC0D4AC05E}" type="datetimeFigureOut">
              <a:rPr lang="es-ES" smtClean="0"/>
              <a:t>05/02/2024</a:t>
            </a:fld>
            <a:endParaRPr lang="es-ES"/>
          </a:p>
        </p:txBody>
      </p:sp>
      <p:sp>
        <p:nvSpPr>
          <p:cNvPr id="5" name="Marcador de pie de página 4">
            <a:extLst>
              <a:ext uri="{FF2B5EF4-FFF2-40B4-BE49-F238E27FC236}">
                <a16:creationId xmlns:a16="http://schemas.microsoft.com/office/drawing/2014/main" id="{6EB940D2-FF3E-D0CB-EFBB-D51B4B36164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BC398E7-8A2D-FE3E-57A1-795FDDC3547B}"/>
              </a:ext>
            </a:extLst>
          </p:cNvPr>
          <p:cNvSpPr>
            <a:spLocks noGrp="1"/>
          </p:cNvSpPr>
          <p:nvPr>
            <p:ph type="sldNum" sz="quarter" idx="12"/>
          </p:nvPr>
        </p:nvSpPr>
        <p:spPr/>
        <p:txBody>
          <a:bodyPr/>
          <a:lstStyle/>
          <a:p>
            <a:fld id="{8AA18C14-7EEB-4892-BEAC-FBB1906EAAF9}" type="slidenum">
              <a:rPr lang="es-ES" smtClean="0"/>
              <a:t>‹Nº›</a:t>
            </a:fld>
            <a:endParaRPr lang="es-ES"/>
          </a:p>
        </p:txBody>
      </p:sp>
    </p:spTree>
    <p:extLst>
      <p:ext uri="{BB962C8B-B14F-4D97-AF65-F5344CB8AC3E}">
        <p14:creationId xmlns:p14="http://schemas.microsoft.com/office/powerpoint/2010/main" val="1820774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E350A-FA9E-E3E7-B286-DD3206B3C71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C34F8CA0-6E14-5CF9-8EC3-EE3AC2339E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896A049-3384-6CF9-390B-59F9F34A5C6D}"/>
              </a:ext>
            </a:extLst>
          </p:cNvPr>
          <p:cNvSpPr>
            <a:spLocks noGrp="1"/>
          </p:cNvSpPr>
          <p:nvPr>
            <p:ph type="dt" sz="half" idx="10"/>
          </p:nvPr>
        </p:nvSpPr>
        <p:spPr/>
        <p:txBody>
          <a:bodyPr/>
          <a:lstStyle/>
          <a:p>
            <a:fld id="{5A8D4DBE-09CA-4EC7-A034-D7CC0D4AC05E}" type="datetimeFigureOut">
              <a:rPr lang="es-ES" smtClean="0"/>
              <a:t>05/02/2024</a:t>
            </a:fld>
            <a:endParaRPr lang="es-ES"/>
          </a:p>
        </p:txBody>
      </p:sp>
      <p:sp>
        <p:nvSpPr>
          <p:cNvPr id="5" name="Marcador de pie de página 4">
            <a:extLst>
              <a:ext uri="{FF2B5EF4-FFF2-40B4-BE49-F238E27FC236}">
                <a16:creationId xmlns:a16="http://schemas.microsoft.com/office/drawing/2014/main" id="{C580F505-B5D6-0385-29C8-65D61F59E22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71489CC-285E-DEE5-831D-13B53E791A19}"/>
              </a:ext>
            </a:extLst>
          </p:cNvPr>
          <p:cNvSpPr>
            <a:spLocks noGrp="1"/>
          </p:cNvSpPr>
          <p:nvPr>
            <p:ph type="sldNum" sz="quarter" idx="12"/>
          </p:nvPr>
        </p:nvSpPr>
        <p:spPr/>
        <p:txBody>
          <a:bodyPr/>
          <a:lstStyle/>
          <a:p>
            <a:fld id="{8AA18C14-7EEB-4892-BEAC-FBB1906EAAF9}" type="slidenum">
              <a:rPr lang="es-ES" smtClean="0"/>
              <a:t>‹Nº›</a:t>
            </a:fld>
            <a:endParaRPr lang="es-ES"/>
          </a:p>
        </p:txBody>
      </p:sp>
    </p:spTree>
    <p:extLst>
      <p:ext uri="{BB962C8B-B14F-4D97-AF65-F5344CB8AC3E}">
        <p14:creationId xmlns:p14="http://schemas.microsoft.com/office/powerpoint/2010/main" val="1226697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718628-E406-1803-FDDE-C712E6F857DE}"/>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20BA5A6-FF8B-87FA-9D68-E8A0B5A1214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4520D20B-27A4-9A99-5B53-E72F32679FF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EC8094ED-4D13-4E70-1CFD-FBF20E58712B}"/>
              </a:ext>
            </a:extLst>
          </p:cNvPr>
          <p:cNvSpPr>
            <a:spLocks noGrp="1"/>
          </p:cNvSpPr>
          <p:nvPr>
            <p:ph type="dt" sz="half" idx="10"/>
          </p:nvPr>
        </p:nvSpPr>
        <p:spPr/>
        <p:txBody>
          <a:bodyPr/>
          <a:lstStyle/>
          <a:p>
            <a:fld id="{5A8D4DBE-09CA-4EC7-A034-D7CC0D4AC05E}" type="datetimeFigureOut">
              <a:rPr lang="es-ES" smtClean="0"/>
              <a:t>05/02/2024</a:t>
            </a:fld>
            <a:endParaRPr lang="es-ES"/>
          </a:p>
        </p:txBody>
      </p:sp>
      <p:sp>
        <p:nvSpPr>
          <p:cNvPr id="6" name="Marcador de pie de página 5">
            <a:extLst>
              <a:ext uri="{FF2B5EF4-FFF2-40B4-BE49-F238E27FC236}">
                <a16:creationId xmlns:a16="http://schemas.microsoft.com/office/drawing/2014/main" id="{938E66D5-D6B3-4C43-C3ED-3CB722DA14B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0798592-5555-90A0-1588-2EBCD8808363}"/>
              </a:ext>
            </a:extLst>
          </p:cNvPr>
          <p:cNvSpPr>
            <a:spLocks noGrp="1"/>
          </p:cNvSpPr>
          <p:nvPr>
            <p:ph type="sldNum" sz="quarter" idx="12"/>
          </p:nvPr>
        </p:nvSpPr>
        <p:spPr/>
        <p:txBody>
          <a:bodyPr/>
          <a:lstStyle/>
          <a:p>
            <a:fld id="{8AA18C14-7EEB-4892-BEAC-FBB1906EAAF9}" type="slidenum">
              <a:rPr lang="es-ES" smtClean="0"/>
              <a:t>‹Nº›</a:t>
            </a:fld>
            <a:endParaRPr lang="es-ES"/>
          </a:p>
        </p:txBody>
      </p:sp>
    </p:spTree>
    <p:extLst>
      <p:ext uri="{BB962C8B-B14F-4D97-AF65-F5344CB8AC3E}">
        <p14:creationId xmlns:p14="http://schemas.microsoft.com/office/powerpoint/2010/main" val="107328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738C03-BFF5-1397-4574-7F1FF5572CEB}"/>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649FAFE-F381-545B-06E9-E9D1AF4C72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F92C8B8-CF4B-F2AB-D387-2BB4C2F6417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9A811BA-8800-1809-8CEA-ABC3D952F4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6A01458-069E-0D62-EAAD-3793F07A690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0DF433E5-170D-2075-B794-2C816AC6D245}"/>
              </a:ext>
            </a:extLst>
          </p:cNvPr>
          <p:cNvSpPr>
            <a:spLocks noGrp="1"/>
          </p:cNvSpPr>
          <p:nvPr>
            <p:ph type="dt" sz="half" idx="10"/>
          </p:nvPr>
        </p:nvSpPr>
        <p:spPr/>
        <p:txBody>
          <a:bodyPr/>
          <a:lstStyle/>
          <a:p>
            <a:fld id="{5A8D4DBE-09CA-4EC7-A034-D7CC0D4AC05E}" type="datetimeFigureOut">
              <a:rPr lang="es-ES" smtClean="0"/>
              <a:t>05/02/2024</a:t>
            </a:fld>
            <a:endParaRPr lang="es-ES"/>
          </a:p>
        </p:txBody>
      </p:sp>
      <p:sp>
        <p:nvSpPr>
          <p:cNvPr id="8" name="Marcador de pie de página 7">
            <a:extLst>
              <a:ext uri="{FF2B5EF4-FFF2-40B4-BE49-F238E27FC236}">
                <a16:creationId xmlns:a16="http://schemas.microsoft.com/office/drawing/2014/main" id="{DAAC105A-6767-BBDD-D167-853DECEA32C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E25AB70D-0B79-3921-8775-ECC963E97B43}"/>
              </a:ext>
            </a:extLst>
          </p:cNvPr>
          <p:cNvSpPr>
            <a:spLocks noGrp="1"/>
          </p:cNvSpPr>
          <p:nvPr>
            <p:ph type="sldNum" sz="quarter" idx="12"/>
          </p:nvPr>
        </p:nvSpPr>
        <p:spPr/>
        <p:txBody>
          <a:bodyPr/>
          <a:lstStyle/>
          <a:p>
            <a:fld id="{8AA18C14-7EEB-4892-BEAC-FBB1906EAAF9}" type="slidenum">
              <a:rPr lang="es-ES" smtClean="0"/>
              <a:t>‹Nº›</a:t>
            </a:fld>
            <a:endParaRPr lang="es-ES"/>
          </a:p>
        </p:txBody>
      </p:sp>
    </p:spTree>
    <p:extLst>
      <p:ext uri="{BB962C8B-B14F-4D97-AF65-F5344CB8AC3E}">
        <p14:creationId xmlns:p14="http://schemas.microsoft.com/office/powerpoint/2010/main" val="1125231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032222-F007-7A23-A050-67B0C2E51B5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744FA491-AAC5-337B-867D-DD225178BC77}"/>
              </a:ext>
            </a:extLst>
          </p:cNvPr>
          <p:cNvSpPr>
            <a:spLocks noGrp="1"/>
          </p:cNvSpPr>
          <p:nvPr>
            <p:ph type="dt" sz="half" idx="10"/>
          </p:nvPr>
        </p:nvSpPr>
        <p:spPr/>
        <p:txBody>
          <a:bodyPr/>
          <a:lstStyle/>
          <a:p>
            <a:fld id="{5A8D4DBE-09CA-4EC7-A034-D7CC0D4AC05E}" type="datetimeFigureOut">
              <a:rPr lang="es-ES" smtClean="0"/>
              <a:t>05/02/2024</a:t>
            </a:fld>
            <a:endParaRPr lang="es-ES"/>
          </a:p>
        </p:txBody>
      </p:sp>
      <p:sp>
        <p:nvSpPr>
          <p:cNvPr id="4" name="Marcador de pie de página 3">
            <a:extLst>
              <a:ext uri="{FF2B5EF4-FFF2-40B4-BE49-F238E27FC236}">
                <a16:creationId xmlns:a16="http://schemas.microsoft.com/office/drawing/2014/main" id="{ED2D10E4-1496-6A5C-5B6D-32694093164A}"/>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654D2F34-43F0-5FAF-9FF8-1F2C14EF71A7}"/>
              </a:ext>
            </a:extLst>
          </p:cNvPr>
          <p:cNvSpPr>
            <a:spLocks noGrp="1"/>
          </p:cNvSpPr>
          <p:nvPr>
            <p:ph type="sldNum" sz="quarter" idx="12"/>
          </p:nvPr>
        </p:nvSpPr>
        <p:spPr/>
        <p:txBody>
          <a:bodyPr/>
          <a:lstStyle/>
          <a:p>
            <a:fld id="{8AA18C14-7EEB-4892-BEAC-FBB1906EAAF9}" type="slidenum">
              <a:rPr lang="es-ES" smtClean="0"/>
              <a:t>‹Nº›</a:t>
            </a:fld>
            <a:endParaRPr lang="es-ES"/>
          </a:p>
        </p:txBody>
      </p:sp>
    </p:spTree>
    <p:extLst>
      <p:ext uri="{BB962C8B-B14F-4D97-AF65-F5344CB8AC3E}">
        <p14:creationId xmlns:p14="http://schemas.microsoft.com/office/powerpoint/2010/main" val="3460289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9E8739A-4CD2-1079-B22A-A57C7083AF71}"/>
              </a:ext>
            </a:extLst>
          </p:cNvPr>
          <p:cNvSpPr>
            <a:spLocks noGrp="1"/>
          </p:cNvSpPr>
          <p:nvPr>
            <p:ph type="dt" sz="half" idx="10"/>
          </p:nvPr>
        </p:nvSpPr>
        <p:spPr/>
        <p:txBody>
          <a:bodyPr/>
          <a:lstStyle/>
          <a:p>
            <a:fld id="{5A8D4DBE-09CA-4EC7-A034-D7CC0D4AC05E}" type="datetimeFigureOut">
              <a:rPr lang="es-ES" smtClean="0"/>
              <a:t>05/02/2024</a:t>
            </a:fld>
            <a:endParaRPr lang="es-ES"/>
          </a:p>
        </p:txBody>
      </p:sp>
      <p:sp>
        <p:nvSpPr>
          <p:cNvPr id="3" name="Marcador de pie de página 2">
            <a:extLst>
              <a:ext uri="{FF2B5EF4-FFF2-40B4-BE49-F238E27FC236}">
                <a16:creationId xmlns:a16="http://schemas.microsoft.com/office/drawing/2014/main" id="{40F625FD-A026-76A1-E345-97BA463D1FF2}"/>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21E7E6DD-AE36-4DA9-A89E-83EA9D3601AB}"/>
              </a:ext>
            </a:extLst>
          </p:cNvPr>
          <p:cNvSpPr>
            <a:spLocks noGrp="1"/>
          </p:cNvSpPr>
          <p:nvPr>
            <p:ph type="sldNum" sz="quarter" idx="12"/>
          </p:nvPr>
        </p:nvSpPr>
        <p:spPr/>
        <p:txBody>
          <a:bodyPr/>
          <a:lstStyle/>
          <a:p>
            <a:fld id="{8AA18C14-7EEB-4892-BEAC-FBB1906EAAF9}" type="slidenum">
              <a:rPr lang="es-ES" smtClean="0"/>
              <a:t>‹Nº›</a:t>
            </a:fld>
            <a:endParaRPr lang="es-ES"/>
          </a:p>
        </p:txBody>
      </p:sp>
    </p:spTree>
    <p:extLst>
      <p:ext uri="{BB962C8B-B14F-4D97-AF65-F5344CB8AC3E}">
        <p14:creationId xmlns:p14="http://schemas.microsoft.com/office/powerpoint/2010/main" val="391946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BA7EB3-691A-E949-2B5C-C4B234F944E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7952C20-F094-D66D-F33C-37578A07BF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20777847-4BDA-1824-5364-D13450C182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6B0DFB5-7205-3748-1645-D3FDC7FBD1AE}"/>
              </a:ext>
            </a:extLst>
          </p:cNvPr>
          <p:cNvSpPr>
            <a:spLocks noGrp="1"/>
          </p:cNvSpPr>
          <p:nvPr>
            <p:ph type="dt" sz="half" idx="10"/>
          </p:nvPr>
        </p:nvSpPr>
        <p:spPr/>
        <p:txBody>
          <a:bodyPr/>
          <a:lstStyle/>
          <a:p>
            <a:fld id="{5A8D4DBE-09CA-4EC7-A034-D7CC0D4AC05E}" type="datetimeFigureOut">
              <a:rPr lang="es-ES" smtClean="0"/>
              <a:t>05/02/2024</a:t>
            </a:fld>
            <a:endParaRPr lang="es-ES"/>
          </a:p>
        </p:txBody>
      </p:sp>
      <p:sp>
        <p:nvSpPr>
          <p:cNvPr id="6" name="Marcador de pie de página 5">
            <a:extLst>
              <a:ext uri="{FF2B5EF4-FFF2-40B4-BE49-F238E27FC236}">
                <a16:creationId xmlns:a16="http://schemas.microsoft.com/office/drawing/2014/main" id="{C7D6B3D7-7094-80B0-592A-866C1290506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31E3BF1-C10F-E04E-052C-9FA09D35511E}"/>
              </a:ext>
            </a:extLst>
          </p:cNvPr>
          <p:cNvSpPr>
            <a:spLocks noGrp="1"/>
          </p:cNvSpPr>
          <p:nvPr>
            <p:ph type="sldNum" sz="quarter" idx="12"/>
          </p:nvPr>
        </p:nvSpPr>
        <p:spPr/>
        <p:txBody>
          <a:bodyPr/>
          <a:lstStyle/>
          <a:p>
            <a:fld id="{8AA18C14-7EEB-4892-BEAC-FBB1906EAAF9}" type="slidenum">
              <a:rPr lang="es-ES" smtClean="0"/>
              <a:t>‹Nº›</a:t>
            </a:fld>
            <a:endParaRPr lang="es-ES"/>
          </a:p>
        </p:txBody>
      </p:sp>
    </p:spTree>
    <p:extLst>
      <p:ext uri="{BB962C8B-B14F-4D97-AF65-F5344CB8AC3E}">
        <p14:creationId xmlns:p14="http://schemas.microsoft.com/office/powerpoint/2010/main" val="639397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687B3B-217B-2313-78CA-9083FCF8C7E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28DB1829-E0D7-68A9-D089-7708499ED9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27C3CB65-49FA-9F7C-7554-25C29EEFCA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1481D36-AAAD-EA00-0E04-C7E4F16B65EE}"/>
              </a:ext>
            </a:extLst>
          </p:cNvPr>
          <p:cNvSpPr>
            <a:spLocks noGrp="1"/>
          </p:cNvSpPr>
          <p:nvPr>
            <p:ph type="dt" sz="half" idx="10"/>
          </p:nvPr>
        </p:nvSpPr>
        <p:spPr/>
        <p:txBody>
          <a:bodyPr/>
          <a:lstStyle/>
          <a:p>
            <a:fld id="{5A8D4DBE-09CA-4EC7-A034-D7CC0D4AC05E}" type="datetimeFigureOut">
              <a:rPr lang="es-ES" smtClean="0"/>
              <a:t>05/02/2024</a:t>
            </a:fld>
            <a:endParaRPr lang="es-ES"/>
          </a:p>
        </p:txBody>
      </p:sp>
      <p:sp>
        <p:nvSpPr>
          <p:cNvPr id="6" name="Marcador de pie de página 5">
            <a:extLst>
              <a:ext uri="{FF2B5EF4-FFF2-40B4-BE49-F238E27FC236}">
                <a16:creationId xmlns:a16="http://schemas.microsoft.com/office/drawing/2014/main" id="{396AAEB6-7069-A169-0DD6-68B7E445350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03C8202-7B81-9A65-806E-0083F898AE9C}"/>
              </a:ext>
            </a:extLst>
          </p:cNvPr>
          <p:cNvSpPr>
            <a:spLocks noGrp="1"/>
          </p:cNvSpPr>
          <p:nvPr>
            <p:ph type="sldNum" sz="quarter" idx="12"/>
          </p:nvPr>
        </p:nvSpPr>
        <p:spPr/>
        <p:txBody>
          <a:bodyPr/>
          <a:lstStyle/>
          <a:p>
            <a:fld id="{8AA18C14-7EEB-4892-BEAC-FBB1906EAAF9}" type="slidenum">
              <a:rPr lang="es-ES" smtClean="0"/>
              <a:t>‹Nº›</a:t>
            </a:fld>
            <a:endParaRPr lang="es-ES"/>
          </a:p>
        </p:txBody>
      </p:sp>
    </p:spTree>
    <p:extLst>
      <p:ext uri="{BB962C8B-B14F-4D97-AF65-F5344CB8AC3E}">
        <p14:creationId xmlns:p14="http://schemas.microsoft.com/office/powerpoint/2010/main" val="678148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6730F7D-2417-80E1-F106-A3495AB234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7138101-1D63-4FD0-F492-A67159BA75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5FB3F40-A70C-5729-05A0-EE33EB3CDE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8D4DBE-09CA-4EC7-A034-D7CC0D4AC05E}" type="datetimeFigureOut">
              <a:rPr lang="es-ES" smtClean="0"/>
              <a:t>05/02/2024</a:t>
            </a:fld>
            <a:endParaRPr lang="es-ES"/>
          </a:p>
        </p:txBody>
      </p:sp>
      <p:sp>
        <p:nvSpPr>
          <p:cNvPr id="5" name="Marcador de pie de página 4">
            <a:extLst>
              <a:ext uri="{FF2B5EF4-FFF2-40B4-BE49-F238E27FC236}">
                <a16:creationId xmlns:a16="http://schemas.microsoft.com/office/drawing/2014/main" id="{7AC202B2-12AB-AC38-34C6-748E7FA290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648C3BD8-90AA-288B-24B6-8AE4CF1969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18C14-7EEB-4892-BEAC-FBB1906EAAF9}" type="slidenum">
              <a:rPr lang="es-ES" smtClean="0"/>
              <a:t>‹Nº›</a:t>
            </a:fld>
            <a:endParaRPr lang="es-ES"/>
          </a:p>
        </p:txBody>
      </p:sp>
    </p:spTree>
    <p:extLst>
      <p:ext uri="{BB962C8B-B14F-4D97-AF65-F5344CB8AC3E}">
        <p14:creationId xmlns:p14="http://schemas.microsoft.com/office/powerpoint/2010/main" val="3269221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jp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6.jp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34.jpe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5D9FC6AC-4A12-4825-8ABE-0732B8EF4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Un fondo blanco con aún más elementos de ciencia de datos e informáticos, y elementos de mercado de valores en las esquinas">
            <a:extLst>
              <a:ext uri="{FF2B5EF4-FFF2-40B4-BE49-F238E27FC236}">
                <a16:creationId xmlns:a16="http://schemas.microsoft.com/office/drawing/2014/main" id="{E79832EF-3B4F-162B-5CC2-CF747E60F27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830" t="23983" b="18206"/>
          <a:stretch/>
        </p:blipFill>
        <p:spPr bwMode="auto">
          <a:xfrm>
            <a:off x="6140696" y="10"/>
            <a:ext cx="5832820" cy="6857990"/>
          </a:xfrm>
          <a:custGeom>
            <a:avLst/>
            <a:gdLst/>
            <a:ahLst/>
            <a:cxnLst/>
            <a:rect l="l" t="t" r="r" b="b"/>
            <a:pathLst>
              <a:path w="11862683" h="6858000">
                <a:moveTo>
                  <a:pt x="0" y="0"/>
                </a:moveTo>
                <a:lnTo>
                  <a:pt x="4038600" y="0"/>
                </a:lnTo>
                <a:lnTo>
                  <a:pt x="4114800" y="0"/>
                </a:lnTo>
                <a:lnTo>
                  <a:pt x="4282294" y="0"/>
                </a:lnTo>
                <a:lnTo>
                  <a:pt x="6139260" y="0"/>
                </a:lnTo>
                <a:lnTo>
                  <a:pt x="6362810" y="0"/>
                </a:lnTo>
                <a:lnTo>
                  <a:pt x="7272221" y="0"/>
                </a:lnTo>
                <a:lnTo>
                  <a:pt x="10815342" y="0"/>
                </a:lnTo>
                <a:cubicBezTo>
                  <a:pt x="10709672" y="35571"/>
                  <a:pt x="10607020" y="78255"/>
                  <a:pt x="10501350" y="110269"/>
                </a:cubicBezTo>
                <a:cubicBezTo>
                  <a:pt x="10516447" y="145839"/>
                  <a:pt x="10531542" y="138725"/>
                  <a:pt x="10546639" y="135168"/>
                </a:cubicBezTo>
                <a:cubicBezTo>
                  <a:pt x="10637212" y="120941"/>
                  <a:pt x="10730806" y="110269"/>
                  <a:pt x="10818360" y="71141"/>
                </a:cubicBezTo>
                <a:cubicBezTo>
                  <a:pt x="10839496" y="64027"/>
                  <a:pt x="10863648" y="64027"/>
                  <a:pt x="10872705" y="88927"/>
                </a:cubicBezTo>
                <a:cubicBezTo>
                  <a:pt x="10887801" y="124497"/>
                  <a:pt x="10866668" y="145839"/>
                  <a:pt x="10845532" y="163625"/>
                </a:cubicBezTo>
                <a:cubicBezTo>
                  <a:pt x="10809304" y="195638"/>
                  <a:pt x="10767036" y="188525"/>
                  <a:pt x="10727787" y="192082"/>
                </a:cubicBezTo>
                <a:cubicBezTo>
                  <a:pt x="10619098" y="209867"/>
                  <a:pt x="10567772" y="259665"/>
                  <a:pt x="10543619" y="373491"/>
                </a:cubicBezTo>
                <a:cubicBezTo>
                  <a:pt x="10637212" y="327250"/>
                  <a:pt x="10730806" y="384162"/>
                  <a:pt x="10821380" y="352148"/>
                </a:cubicBezTo>
                <a:cubicBezTo>
                  <a:pt x="10845532" y="345034"/>
                  <a:pt x="10881763" y="355706"/>
                  <a:pt x="10869686" y="394834"/>
                </a:cubicBezTo>
                <a:cubicBezTo>
                  <a:pt x="10857610" y="430405"/>
                  <a:pt x="10818360" y="458860"/>
                  <a:pt x="10887801" y="451747"/>
                </a:cubicBezTo>
                <a:cubicBezTo>
                  <a:pt x="10939127" y="448189"/>
                  <a:pt x="10954222" y="405504"/>
                  <a:pt x="10969318" y="359262"/>
                </a:cubicBezTo>
                <a:cubicBezTo>
                  <a:pt x="10981394" y="334364"/>
                  <a:pt x="11014605" y="320135"/>
                  <a:pt x="11038758" y="334364"/>
                </a:cubicBezTo>
                <a:cubicBezTo>
                  <a:pt x="11068949" y="348592"/>
                  <a:pt x="11059892" y="387720"/>
                  <a:pt x="11059892" y="416176"/>
                </a:cubicBezTo>
                <a:cubicBezTo>
                  <a:pt x="11062912" y="469532"/>
                  <a:pt x="11038758" y="494431"/>
                  <a:pt x="10996491" y="505101"/>
                </a:cubicBezTo>
                <a:cubicBezTo>
                  <a:pt x="10945164" y="519330"/>
                  <a:pt x="10893840" y="537116"/>
                  <a:pt x="10827418" y="558458"/>
                </a:cubicBezTo>
                <a:cubicBezTo>
                  <a:pt x="10899878" y="594028"/>
                  <a:pt x="10954222" y="586915"/>
                  <a:pt x="11008566" y="558458"/>
                </a:cubicBezTo>
                <a:cubicBezTo>
                  <a:pt x="11074988" y="526444"/>
                  <a:pt x="11162542" y="483759"/>
                  <a:pt x="11216886" y="522887"/>
                </a:cubicBezTo>
                <a:cubicBezTo>
                  <a:pt x="11298403" y="579800"/>
                  <a:pt x="11364824" y="544229"/>
                  <a:pt x="11437284" y="533558"/>
                </a:cubicBezTo>
                <a:cubicBezTo>
                  <a:pt x="11588242" y="512216"/>
                  <a:pt x="11494648" y="480203"/>
                  <a:pt x="11645605" y="462417"/>
                </a:cubicBezTo>
                <a:cubicBezTo>
                  <a:pt x="11705988" y="455303"/>
                  <a:pt x="11769390" y="426847"/>
                  <a:pt x="11856944" y="465975"/>
                </a:cubicBezTo>
                <a:cubicBezTo>
                  <a:pt x="11461437" y="672284"/>
                  <a:pt x="11274250" y="658055"/>
                  <a:pt x="10921012" y="910606"/>
                </a:cubicBezTo>
                <a:cubicBezTo>
                  <a:pt x="10936107" y="935506"/>
                  <a:pt x="10951202" y="924835"/>
                  <a:pt x="10966299" y="921277"/>
                </a:cubicBezTo>
                <a:cubicBezTo>
                  <a:pt x="10990452" y="917720"/>
                  <a:pt x="11020644" y="903491"/>
                  <a:pt x="11026682" y="949734"/>
                </a:cubicBezTo>
                <a:cubicBezTo>
                  <a:pt x="11029702" y="985305"/>
                  <a:pt x="11011585" y="1003089"/>
                  <a:pt x="10981394" y="1006647"/>
                </a:cubicBezTo>
                <a:cubicBezTo>
                  <a:pt x="10893840" y="1020875"/>
                  <a:pt x="10815342" y="1070674"/>
                  <a:pt x="10736844" y="1113358"/>
                </a:cubicBezTo>
                <a:cubicBezTo>
                  <a:pt x="10700615" y="1131144"/>
                  <a:pt x="10661366" y="1156043"/>
                  <a:pt x="10676462" y="1220069"/>
                </a:cubicBezTo>
                <a:cubicBezTo>
                  <a:pt x="10706652" y="1237855"/>
                  <a:pt x="10727787" y="1212955"/>
                  <a:pt x="10751940" y="1209399"/>
                </a:cubicBezTo>
                <a:cubicBezTo>
                  <a:pt x="10776093" y="1205842"/>
                  <a:pt x="10833457" y="1220069"/>
                  <a:pt x="10818360" y="1230741"/>
                </a:cubicBezTo>
                <a:cubicBezTo>
                  <a:pt x="10748920" y="1269868"/>
                  <a:pt x="10875724" y="1365909"/>
                  <a:pt x="10791190" y="1365909"/>
                </a:cubicBezTo>
                <a:cubicBezTo>
                  <a:pt x="10652309" y="1365909"/>
                  <a:pt x="10576830" y="1536647"/>
                  <a:pt x="10443988" y="1540204"/>
                </a:cubicBezTo>
                <a:cubicBezTo>
                  <a:pt x="10422854" y="1540204"/>
                  <a:pt x="10413797" y="1572219"/>
                  <a:pt x="10413797" y="1597117"/>
                </a:cubicBezTo>
                <a:cubicBezTo>
                  <a:pt x="10413797" y="1629132"/>
                  <a:pt x="10434930" y="1632688"/>
                  <a:pt x="10456064" y="1636245"/>
                </a:cubicBezTo>
                <a:cubicBezTo>
                  <a:pt x="10489275" y="1639802"/>
                  <a:pt x="10525504" y="1597117"/>
                  <a:pt x="10567772" y="1657587"/>
                </a:cubicBezTo>
                <a:cubicBezTo>
                  <a:pt x="10489275" y="1693158"/>
                  <a:pt x="10407758" y="1728729"/>
                  <a:pt x="10410777" y="1849668"/>
                </a:cubicBezTo>
                <a:cubicBezTo>
                  <a:pt x="10410777" y="1881683"/>
                  <a:pt x="10377566" y="1895910"/>
                  <a:pt x="10353413" y="1903025"/>
                </a:cubicBezTo>
                <a:cubicBezTo>
                  <a:pt x="10311146" y="1917252"/>
                  <a:pt x="10277935" y="1938595"/>
                  <a:pt x="10253782" y="1984836"/>
                </a:cubicBezTo>
                <a:cubicBezTo>
                  <a:pt x="10253782" y="1995507"/>
                  <a:pt x="10253782" y="2002622"/>
                  <a:pt x="10253782" y="2013292"/>
                </a:cubicBezTo>
                <a:cubicBezTo>
                  <a:pt x="10259820" y="2123562"/>
                  <a:pt x="10320202" y="2120004"/>
                  <a:pt x="10386624" y="2102219"/>
                </a:cubicBezTo>
                <a:cubicBezTo>
                  <a:pt x="10465122" y="2080877"/>
                  <a:pt x="10543619" y="2038192"/>
                  <a:pt x="10628156" y="2077320"/>
                </a:cubicBezTo>
                <a:cubicBezTo>
                  <a:pt x="10510408" y="2130676"/>
                  <a:pt x="10380586" y="2134233"/>
                  <a:pt x="10271896" y="2208931"/>
                </a:cubicBezTo>
                <a:cubicBezTo>
                  <a:pt x="10676462" y="2223159"/>
                  <a:pt x="11032720" y="1984836"/>
                  <a:pt x="11425208" y="1892353"/>
                </a:cubicBezTo>
                <a:cubicBezTo>
                  <a:pt x="11413131" y="1952823"/>
                  <a:pt x="11379920" y="1967051"/>
                  <a:pt x="11352748" y="1974165"/>
                </a:cubicBezTo>
                <a:cubicBezTo>
                  <a:pt x="11207830" y="2020407"/>
                  <a:pt x="11081026" y="2112891"/>
                  <a:pt x="10948184" y="2191146"/>
                </a:cubicBezTo>
                <a:cubicBezTo>
                  <a:pt x="10893840" y="2223159"/>
                  <a:pt x="10854590" y="2258731"/>
                  <a:pt x="10833457" y="2326314"/>
                </a:cubicBezTo>
                <a:cubicBezTo>
                  <a:pt x="10815342" y="2390340"/>
                  <a:pt x="10779112" y="2418796"/>
                  <a:pt x="10712690" y="2401012"/>
                </a:cubicBezTo>
                <a:cubicBezTo>
                  <a:pt x="10658346" y="2386784"/>
                  <a:pt x="10600982" y="2393898"/>
                  <a:pt x="10543619" y="2401012"/>
                </a:cubicBezTo>
                <a:cubicBezTo>
                  <a:pt x="10480218" y="2408126"/>
                  <a:pt x="10407758" y="2479267"/>
                  <a:pt x="10422854" y="2518395"/>
                </a:cubicBezTo>
                <a:cubicBezTo>
                  <a:pt x="10453044" y="2582422"/>
                  <a:pt x="10504370" y="2550408"/>
                  <a:pt x="10546639" y="2543294"/>
                </a:cubicBezTo>
                <a:cubicBezTo>
                  <a:pt x="10597964" y="2536181"/>
                  <a:pt x="10691556" y="2518395"/>
                  <a:pt x="10691556" y="2525509"/>
                </a:cubicBezTo>
                <a:cubicBezTo>
                  <a:pt x="10724768" y="2685576"/>
                  <a:pt x="10800246" y="2564636"/>
                  <a:pt x="10854590" y="2564636"/>
                </a:cubicBezTo>
                <a:cubicBezTo>
                  <a:pt x="10905916" y="2564636"/>
                  <a:pt x="10957241" y="2546851"/>
                  <a:pt x="11005548" y="2532623"/>
                </a:cubicBezTo>
                <a:cubicBezTo>
                  <a:pt x="11068949" y="2514837"/>
                  <a:pt x="11126312" y="2546851"/>
                  <a:pt x="11186696" y="2553965"/>
                </a:cubicBezTo>
                <a:cubicBezTo>
                  <a:pt x="11241040" y="2561080"/>
                  <a:pt x="11210850" y="2653563"/>
                  <a:pt x="11244060" y="2692689"/>
                </a:cubicBezTo>
                <a:cubicBezTo>
                  <a:pt x="11250097" y="2703362"/>
                  <a:pt x="11256136" y="2703362"/>
                  <a:pt x="11262174" y="2703362"/>
                </a:cubicBezTo>
                <a:cubicBezTo>
                  <a:pt x="11280289" y="2980812"/>
                  <a:pt x="11597299" y="2913227"/>
                  <a:pt x="11597299" y="2923898"/>
                </a:cubicBezTo>
                <a:cubicBezTo>
                  <a:pt x="11624471" y="2941684"/>
                  <a:pt x="11657682" y="2899000"/>
                  <a:pt x="11690892" y="2941684"/>
                </a:cubicBezTo>
                <a:cubicBezTo>
                  <a:pt x="11548993" y="3137322"/>
                  <a:pt x="11331614" y="3183563"/>
                  <a:pt x="11138390" y="3329402"/>
                </a:cubicBezTo>
                <a:cubicBezTo>
                  <a:pt x="11298403" y="3379202"/>
                  <a:pt x="11391998" y="3208463"/>
                  <a:pt x="11509744" y="3229805"/>
                </a:cubicBezTo>
                <a:cubicBezTo>
                  <a:pt x="11567107" y="3283162"/>
                  <a:pt x="11395016" y="3368530"/>
                  <a:pt x="11561068" y="3393429"/>
                </a:cubicBezTo>
                <a:cubicBezTo>
                  <a:pt x="11488610" y="3439672"/>
                  <a:pt x="11437284" y="3485914"/>
                  <a:pt x="11385959" y="3539269"/>
                </a:cubicBezTo>
                <a:cubicBezTo>
                  <a:pt x="11298403" y="3635309"/>
                  <a:pt x="11280289" y="3699337"/>
                  <a:pt x="11322556" y="3827390"/>
                </a:cubicBezTo>
                <a:cubicBezTo>
                  <a:pt x="11349730" y="3912759"/>
                  <a:pt x="11388978" y="3991015"/>
                  <a:pt x="11352748" y="4090612"/>
                </a:cubicBezTo>
                <a:cubicBezTo>
                  <a:pt x="11328595" y="4158196"/>
                  <a:pt x="11337653" y="4204438"/>
                  <a:pt x="11428226" y="4172424"/>
                </a:cubicBezTo>
                <a:cubicBezTo>
                  <a:pt x="11524840" y="4140411"/>
                  <a:pt x="11561068" y="4200882"/>
                  <a:pt x="11536915" y="4321821"/>
                </a:cubicBezTo>
                <a:cubicBezTo>
                  <a:pt x="11521821" y="4400076"/>
                  <a:pt x="11536915" y="4424975"/>
                  <a:pt x="11603338" y="4414305"/>
                </a:cubicBezTo>
                <a:cubicBezTo>
                  <a:pt x="11675796" y="4403633"/>
                  <a:pt x="11745236" y="4353835"/>
                  <a:pt x="11835811" y="4378734"/>
                </a:cubicBezTo>
                <a:cubicBezTo>
                  <a:pt x="11763352" y="4521016"/>
                  <a:pt x="11609374" y="4478331"/>
                  <a:pt x="11524840" y="4613499"/>
                </a:cubicBezTo>
                <a:cubicBezTo>
                  <a:pt x="11624471" y="4613499"/>
                  <a:pt x="11702969" y="4613499"/>
                  <a:pt x="11775427" y="4585042"/>
                </a:cubicBezTo>
                <a:cubicBezTo>
                  <a:pt x="11805619" y="4574373"/>
                  <a:pt x="11838830" y="4560144"/>
                  <a:pt x="11856944" y="4602828"/>
                </a:cubicBezTo>
                <a:cubicBezTo>
                  <a:pt x="11878080" y="4652628"/>
                  <a:pt x="11835811" y="4670412"/>
                  <a:pt x="11811658" y="4677526"/>
                </a:cubicBezTo>
                <a:cubicBezTo>
                  <a:pt x="11742216" y="4702425"/>
                  <a:pt x="11687874" y="4759339"/>
                  <a:pt x="11627490" y="4805580"/>
                </a:cubicBezTo>
                <a:cubicBezTo>
                  <a:pt x="11497668" y="4905177"/>
                  <a:pt x="11355767" y="4990547"/>
                  <a:pt x="11247078" y="5154171"/>
                </a:cubicBezTo>
                <a:cubicBezTo>
                  <a:pt x="11382940" y="5111487"/>
                  <a:pt x="11485590" y="5011889"/>
                  <a:pt x="11615414" y="4994104"/>
                </a:cubicBezTo>
                <a:cubicBezTo>
                  <a:pt x="11503704" y="5143500"/>
                  <a:pt x="11361806" y="5243097"/>
                  <a:pt x="11228964" y="5353367"/>
                </a:cubicBezTo>
                <a:cubicBezTo>
                  <a:pt x="11189714" y="5385379"/>
                  <a:pt x="11150466" y="5406721"/>
                  <a:pt x="11144428" y="5474306"/>
                </a:cubicBezTo>
                <a:cubicBezTo>
                  <a:pt x="11126312" y="5605917"/>
                  <a:pt x="11078008" y="5712629"/>
                  <a:pt x="10969318" y="5769542"/>
                </a:cubicBezTo>
                <a:cubicBezTo>
                  <a:pt x="10969318" y="5769542"/>
                  <a:pt x="10975356" y="5790884"/>
                  <a:pt x="10978374" y="5801555"/>
                </a:cubicBezTo>
                <a:cubicBezTo>
                  <a:pt x="11044797" y="5805112"/>
                  <a:pt x="11096122" y="5726858"/>
                  <a:pt x="11177639" y="5755314"/>
                </a:cubicBezTo>
                <a:cubicBezTo>
                  <a:pt x="11096122" y="5862025"/>
                  <a:pt x="11029702" y="5954508"/>
                  <a:pt x="10917992" y="6004307"/>
                </a:cubicBezTo>
                <a:cubicBezTo>
                  <a:pt x="10827418" y="6043434"/>
                  <a:pt x="10715710" y="6068335"/>
                  <a:pt x="10649289" y="6196388"/>
                </a:cubicBezTo>
                <a:cubicBezTo>
                  <a:pt x="10724768" y="6221287"/>
                  <a:pt x="10782132" y="6189274"/>
                  <a:pt x="10839496" y="6167932"/>
                </a:cubicBezTo>
                <a:cubicBezTo>
                  <a:pt x="10927050" y="6132361"/>
                  <a:pt x="11014605" y="6093234"/>
                  <a:pt x="11102160" y="6057663"/>
                </a:cubicBezTo>
                <a:cubicBezTo>
                  <a:pt x="11135372" y="6043434"/>
                  <a:pt x="11171600" y="6036320"/>
                  <a:pt x="11192734" y="6100347"/>
                </a:cubicBezTo>
                <a:cubicBezTo>
                  <a:pt x="11081026" y="6114575"/>
                  <a:pt x="11014605" y="6199945"/>
                  <a:pt x="10945164" y="6281757"/>
                </a:cubicBezTo>
                <a:cubicBezTo>
                  <a:pt x="10905916" y="6327999"/>
                  <a:pt x="10872705" y="6388469"/>
                  <a:pt x="10803265" y="6367127"/>
                </a:cubicBezTo>
                <a:cubicBezTo>
                  <a:pt x="10767036" y="6356456"/>
                  <a:pt x="10742882" y="6388469"/>
                  <a:pt x="10745901" y="6431153"/>
                </a:cubicBezTo>
                <a:cubicBezTo>
                  <a:pt x="10760998" y="6580550"/>
                  <a:pt x="10673442" y="6630349"/>
                  <a:pt x="10582868" y="6658805"/>
                </a:cubicBezTo>
                <a:cubicBezTo>
                  <a:pt x="10450026" y="6701489"/>
                  <a:pt x="10332280" y="6786859"/>
                  <a:pt x="10208496" y="6858000"/>
                </a:cubicBezTo>
                <a:lnTo>
                  <a:pt x="7272221" y="6858000"/>
                </a:lnTo>
                <a:lnTo>
                  <a:pt x="6362810" y="6858000"/>
                </a:lnTo>
                <a:lnTo>
                  <a:pt x="6139260" y="6858000"/>
                </a:lnTo>
                <a:lnTo>
                  <a:pt x="4282294" y="6858000"/>
                </a:lnTo>
                <a:lnTo>
                  <a:pt x="4114800" y="6858000"/>
                </a:lnTo>
                <a:lnTo>
                  <a:pt x="40386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4" name="Picture 2" descr="Un fondo blanco con aún más elementos de ciencia de datos e informáticos, y elementos de mercado de valores en las esquinas">
            <a:extLst>
              <a:ext uri="{FF2B5EF4-FFF2-40B4-BE49-F238E27FC236}">
                <a16:creationId xmlns:a16="http://schemas.microsoft.com/office/drawing/2014/main" id="{7205E841-8425-1F6D-8022-3AD7E99730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983" r="27512" b="18206"/>
          <a:stretch/>
        </p:blipFill>
        <p:spPr bwMode="auto">
          <a:xfrm>
            <a:off x="107633" y="10"/>
            <a:ext cx="8599024" cy="6857990"/>
          </a:xfrm>
          <a:custGeom>
            <a:avLst/>
            <a:gdLst/>
            <a:ahLst/>
            <a:cxnLst/>
            <a:rect l="l" t="t" r="r" b="b"/>
            <a:pathLst>
              <a:path w="11862684" h="6858000">
                <a:moveTo>
                  <a:pt x="1047342" y="0"/>
                </a:moveTo>
                <a:lnTo>
                  <a:pt x="4590463" y="0"/>
                </a:lnTo>
                <a:lnTo>
                  <a:pt x="5499874" y="0"/>
                </a:lnTo>
                <a:lnTo>
                  <a:pt x="5723425" y="0"/>
                </a:lnTo>
                <a:lnTo>
                  <a:pt x="7580390" y="0"/>
                </a:lnTo>
                <a:lnTo>
                  <a:pt x="7747884" y="0"/>
                </a:lnTo>
                <a:lnTo>
                  <a:pt x="7824084" y="0"/>
                </a:lnTo>
                <a:lnTo>
                  <a:pt x="11862684" y="0"/>
                </a:lnTo>
                <a:lnTo>
                  <a:pt x="11862684" y="6858000"/>
                </a:lnTo>
                <a:lnTo>
                  <a:pt x="7824084" y="6858000"/>
                </a:lnTo>
                <a:lnTo>
                  <a:pt x="7747884" y="6858000"/>
                </a:lnTo>
                <a:lnTo>
                  <a:pt x="7580390" y="6858000"/>
                </a:lnTo>
                <a:lnTo>
                  <a:pt x="5723425" y="6858000"/>
                </a:lnTo>
                <a:lnTo>
                  <a:pt x="5499874" y="6858000"/>
                </a:lnTo>
                <a:lnTo>
                  <a:pt x="4590463" y="6858000"/>
                </a:lnTo>
                <a:lnTo>
                  <a:pt x="1654188" y="6858000"/>
                </a:lnTo>
                <a:cubicBezTo>
                  <a:pt x="1530404" y="6786859"/>
                  <a:pt x="1412658" y="6701489"/>
                  <a:pt x="1279816" y="6658805"/>
                </a:cubicBezTo>
                <a:cubicBezTo>
                  <a:pt x="1189242" y="6630349"/>
                  <a:pt x="1101686" y="6580550"/>
                  <a:pt x="1116783" y="6431153"/>
                </a:cubicBezTo>
                <a:cubicBezTo>
                  <a:pt x="1119802" y="6388469"/>
                  <a:pt x="1095648" y="6356456"/>
                  <a:pt x="1059419" y="6367127"/>
                </a:cubicBezTo>
                <a:cubicBezTo>
                  <a:pt x="989979" y="6388469"/>
                  <a:pt x="956768" y="6327999"/>
                  <a:pt x="917520" y="6281757"/>
                </a:cubicBezTo>
                <a:cubicBezTo>
                  <a:pt x="848079" y="6199945"/>
                  <a:pt x="781658" y="6114575"/>
                  <a:pt x="669950" y="6100347"/>
                </a:cubicBezTo>
                <a:cubicBezTo>
                  <a:pt x="691084" y="6036320"/>
                  <a:pt x="727312" y="6043434"/>
                  <a:pt x="760524" y="6057663"/>
                </a:cubicBezTo>
                <a:cubicBezTo>
                  <a:pt x="848079" y="6093234"/>
                  <a:pt x="935634" y="6132361"/>
                  <a:pt x="1023188" y="6167932"/>
                </a:cubicBezTo>
                <a:cubicBezTo>
                  <a:pt x="1080552" y="6189274"/>
                  <a:pt x="1137916" y="6221287"/>
                  <a:pt x="1213395" y="6196388"/>
                </a:cubicBezTo>
                <a:cubicBezTo>
                  <a:pt x="1146974" y="6068335"/>
                  <a:pt x="1035266" y="6043434"/>
                  <a:pt x="944692" y="6004307"/>
                </a:cubicBezTo>
                <a:cubicBezTo>
                  <a:pt x="832982" y="5954508"/>
                  <a:pt x="766562" y="5862025"/>
                  <a:pt x="685045" y="5755314"/>
                </a:cubicBezTo>
                <a:cubicBezTo>
                  <a:pt x="766562" y="5726858"/>
                  <a:pt x="817887" y="5805112"/>
                  <a:pt x="884310" y="5801555"/>
                </a:cubicBezTo>
                <a:cubicBezTo>
                  <a:pt x="887328" y="5790884"/>
                  <a:pt x="893366" y="5769542"/>
                  <a:pt x="893366" y="5769542"/>
                </a:cubicBezTo>
                <a:cubicBezTo>
                  <a:pt x="784676" y="5712629"/>
                  <a:pt x="736372" y="5605917"/>
                  <a:pt x="718256" y="5474306"/>
                </a:cubicBezTo>
                <a:cubicBezTo>
                  <a:pt x="712218" y="5406721"/>
                  <a:pt x="672970" y="5385379"/>
                  <a:pt x="633720" y="5353367"/>
                </a:cubicBezTo>
                <a:cubicBezTo>
                  <a:pt x="500878" y="5243097"/>
                  <a:pt x="358980" y="5143500"/>
                  <a:pt x="247270" y="4994104"/>
                </a:cubicBezTo>
                <a:cubicBezTo>
                  <a:pt x="377094" y="5011889"/>
                  <a:pt x="479744" y="5111487"/>
                  <a:pt x="615606" y="5154171"/>
                </a:cubicBezTo>
                <a:cubicBezTo>
                  <a:pt x="506917" y="4990547"/>
                  <a:pt x="365016" y="4905177"/>
                  <a:pt x="235194" y="4805580"/>
                </a:cubicBezTo>
                <a:cubicBezTo>
                  <a:pt x="174810" y="4759339"/>
                  <a:pt x="120468" y="4702425"/>
                  <a:pt x="51026" y="4677526"/>
                </a:cubicBezTo>
                <a:cubicBezTo>
                  <a:pt x="26873" y="4670412"/>
                  <a:pt x="-15396" y="4652628"/>
                  <a:pt x="5740" y="4602828"/>
                </a:cubicBezTo>
                <a:cubicBezTo>
                  <a:pt x="23854" y="4560144"/>
                  <a:pt x="57065" y="4574373"/>
                  <a:pt x="87257" y="4585042"/>
                </a:cubicBezTo>
                <a:cubicBezTo>
                  <a:pt x="159715" y="4613499"/>
                  <a:pt x="238213" y="4613499"/>
                  <a:pt x="337844" y="4613499"/>
                </a:cubicBezTo>
                <a:cubicBezTo>
                  <a:pt x="253310" y="4478331"/>
                  <a:pt x="99332" y="4521016"/>
                  <a:pt x="26873" y="4378734"/>
                </a:cubicBezTo>
                <a:cubicBezTo>
                  <a:pt x="117448" y="4353835"/>
                  <a:pt x="186888" y="4403633"/>
                  <a:pt x="259346" y="4414305"/>
                </a:cubicBezTo>
                <a:cubicBezTo>
                  <a:pt x="325769" y="4424975"/>
                  <a:pt x="340863" y="4400076"/>
                  <a:pt x="325769" y="4321821"/>
                </a:cubicBezTo>
                <a:cubicBezTo>
                  <a:pt x="301616" y="4200882"/>
                  <a:pt x="337844" y="4140411"/>
                  <a:pt x="434458" y="4172424"/>
                </a:cubicBezTo>
                <a:cubicBezTo>
                  <a:pt x="525031" y="4204438"/>
                  <a:pt x="534089" y="4158196"/>
                  <a:pt x="509936" y="4090612"/>
                </a:cubicBezTo>
                <a:cubicBezTo>
                  <a:pt x="473706" y="3991015"/>
                  <a:pt x="512954" y="3912759"/>
                  <a:pt x="540128" y="3827390"/>
                </a:cubicBezTo>
                <a:cubicBezTo>
                  <a:pt x="582395" y="3699337"/>
                  <a:pt x="564281" y="3635309"/>
                  <a:pt x="476725" y="3539269"/>
                </a:cubicBezTo>
                <a:cubicBezTo>
                  <a:pt x="425400" y="3485914"/>
                  <a:pt x="374074" y="3439672"/>
                  <a:pt x="301616" y="3393429"/>
                </a:cubicBezTo>
                <a:cubicBezTo>
                  <a:pt x="467668" y="3368530"/>
                  <a:pt x="295577" y="3283162"/>
                  <a:pt x="352940" y="3229805"/>
                </a:cubicBezTo>
                <a:cubicBezTo>
                  <a:pt x="470686" y="3208463"/>
                  <a:pt x="564281" y="3379202"/>
                  <a:pt x="724294" y="3329402"/>
                </a:cubicBezTo>
                <a:cubicBezTo>
                  <a:pt x="531070" y="3183563"/>
                  <a:pt x="313691" y="3137322"/>
                  <a:pt x="171792" y="2941684"/>
                </a:cubicBezTo>
                <a:cubicBezTo>
                  <a:pt x="205002" y="2899000"/>
                  <a:pt x="238213" y="2941684"/>
                  <a:pt x="265385" y="2923898"/>
                </a:cubicBezTo>
                <a:cubicBezTo>
                  <a:pt x="265385" y="2913227"/>
                  <a:pt x="582395" y="2980812"/>
                  <a:pt x="600510" y="2703362"/>
                </a:cubicBezTo>
                <a:cubicBezTo>
                  <a:pt x="606548" y="2703362"/>
                  <a:pt x="612587" y="2703362"/>
                  <a:pt x="618624" y="2692689"/>
                </a:cubicBezTo>
                <a:cubicBezTo>
                  <a:pt x="651834" y="2653563"/>
                  <a:pt x="621644" y="2561080"/>
                  <a:pt x="675988" y="2553965"/>
                </a:cubicBezTo>
                <a:cubicBezTo>
                  <a:pt x="736372" y="2546851"/>
                  <a:pt x="793735" y="2514837"/>
                  <a:pt x="857136" y="2532623"/>
                </a:cubicBezTo>
                <a:cubicBezTo>
                  <a:pt x="905443" y="2546851"/>
                  <a:pt x="956768" y="2564636"/>
                  <a:pt x="1008094" y="2564636"/>
                </a:cubicBezTo>
                <a:cubicBezTo>
                  <a:pt x="1062438" y="2564636"/>
                  <a:pt x="1137916" y="2685576"/>
                  <a:pt x="1171128" y="2525509"/>
                </a:cubicBezTo>
                <a:cubicBezTo>
                  <a:pt x="1171128" y="2518395"/>
                  <a:pt x="1264720" y="2536181"/>
                  <a:pt x="1316045" y="2543294"/>
                </a:cubicBezTo>
                <a:cubicBezTo>
                  <a:pt x="1358314" y="2550408"/>
                  <a:pt x="1409640" y="2582422"/>
                  <a:pt x="1439830" y="2518395"/>
                </a:cubicBezTo>
                <a:cubicBezTo>
                  <a:pt x="1454926" y="2479267"/>
                  <a:pt x="1382466" y="2408126"/>
                  <a:pt x="1319065" y="2401012"/>
                </a:cubicBezTo>
                <a:cubicBezTo>
                  <a:pt x="1261702" y="2393898"/>
                  <a:pt x="1204338" y="2386784"/>
                  <a:pt x="1149994" y="2401012"/>
                </a:cubicBezTo>
                <a:cubicBezTo>
                  <a:pt x="1083572" y="2418796"/>
                  <a:pt x="1047342" y="2390340"/>
                  <a:pt x="1029227" y="2326314"/>
                </a:cubicBezTo>
                <a:cubicBezTo>
                  <a:pt x="1008094" y="2258731"/>
                  <a:pt x="968844" y="2223159"/>
                  <a:pt x="914500" y="2191146"/>
                </a:cubicBezTo>
                <a:cubicBezTo>
                  <a:pt x="781658" y="2112891"/>
                  <a:pt x="654854" y="2020407"/>
                  <a:pt x="509936" y="1974165"/>
                </a:cubicBezTo>
                <a:cubicBezTo>
                  <a:pt x="482764" y="1967051"/>
                  <a:pt x="449553" y="1952823"/>
                  <a:pt x="437476" y="1892353"/>
                </a:cubicBezTo>
                <a:cubicBezTo>
                  <a:pt x="829964" y="1984836"/>
                  <a:pt x="1186222" y="2223159"/>
                  <a:pt x="1590788" y="2208931"/>
                </a:cubicBezTo>
                <a:cubicBezTo>
                  <a:pt x="1482098" y="2134233"/>
                  <a:pt x="1352276" y="2130676"/>
                  <a:pt x="1234528" y="2077320"/>
                </a:cubicBezTo>
                <a:cubicBezTo>
                  <a:pt x="1319065" y="2038192"/>
                  <a:pt x="1397562" y="2080877"/>
                  <a:pt x="1476060" y="2102219"/>
                </a:cubicBezTo>
                <a:cubicBezTo>
                  <a:pt x="1542482" y="2120004"/>
                  <a:pt x="1602864" y="2123562"/>
                  <a:pt x="1608902" y="2013292"/>
                </a:cubicBezTo>
                <a:cubicBezTo>
                  <a:pt x="1608902" y="2002622"/>
                  <a:pt x="1608902" y="1995507"/>
                  <a:pt x="1608902" y="1984836"/>
                </a:cubicBezTo>
                <a:cubicBezTo>
                  <a:pt x="1584749" y="1938595"/>
                  <a:pt x="1551538" y="1917252"/>
                  <a:pt x="1509271" y="1903025"/>
                </a:cubicBezTo>
                <a:cubicBezTo>
                  <a:pt x="1485118" y="1895910"/>
                  <a:pt x="1451907" y="1881683"/>
                  <a:pt x="1451907" y="1849668"/>
                </a:cubicBezTo>
                <a:cubicBezTo>
                  <a:pt x="1454926" y="1728729"/>
                  <a:pt x="1373409" y="1693158"/>
                  <a:pt x="1294912" y="1657587"/>
                </a:cubicBezTo>
                <a:cubicBezTo>
                  <a:pt x="1337180" y="1597117"/>
                  <a:pt x="1373409" y="1639802"/>
                  <a:pt x="1406620" y="1636245"/>
                </a:cubicBezTo>
                <a:cubicBezTo>
                  <a:pt x="1427754" y="1632688"/>
                  <a:pt x="1448887" y="1629132"/>
                  <a:pt x="1448887" y="1597117"/>
                </a:cubicBezTo>
                <a:cubicBezTo>
                  <a:pt x="1448887" y="1572219"/>
                  <a:pt x="1439830" y="1540204"/>
                  <a:pt x="1418696" y="1540204"/>
                </a:cubicBezTo>
                <a:cubicBezTo>
                  <a:pt x="1285854" y="1536647"/>
                  <a:pt x="1210375" y="1365909"/>
                  <a:pt x="1071494" y="1365909"/>
                </a:cubicBezTo>
                <a:cubicBezTo>
                  <a:pt x="986960" y="1365909"/>
                  <a:pt x="1113764" y="1269868"/>
                  <a:pt x="1044324" y="1230741"/>
                </a:cubicBezTo>
                <a:cubicBezTo>
                  <a:pt x="1029227" y="1220069"/>
                  <a:pt x="1086591" y="1205842"/>
                  <a:pt x="1110744" y="1209399"/>
                </a:cubicBezTo>
                <a:cubicBezTo>
                  <a:pt x="1134897" y="1212955"/>
                  <a:pt x="1156032" y="1237855"/>
                  <a:pt x="1186222" y="1220069"/>
                </a:cubicBezTo>
                <a:cubicBezTo>
                  <a:pt x="1201318" y="1156043"/>
                  <a:pt x="1162069" y="1131144"/>
                  <a:pt x="1125840" y="1113358"/>
                </a:cubicBezTo>
                <a:cubicBezTo>
                  <a:pt x="1047342" y="1070674"/>
                  <a:pt x="968844" y="1020875"/>
                  <a:pt x="881290" y="1006647"/>
                </a:cubicBezTo>
                <a:cubicBezTo>
                  <a:pt x="851099" y="1003089"/>
                  <a:pt x="832982" y="985305"/>
                  <a:pt x="836002" y="949734"/>
                </a:cubicBezTo>
                <a:cubicBezTo>
                  <a:pt x="842040" y="903491"/>
                  <a:pt x="872232" y="917720"/>
                  <a:pt x="896385" y="921277"/>
                </a:cubicBezTo>
                <a:cubicBezTo>
                  <a:pt x="911482" y="924835"/>
                  <a:pt x="926577" y="935506"/>
                  <a:pt x="941672" y="910606"/>
                </a:cubicBezTo>
                <a:cubicBezTo>
                  <a:pt x="588434" y="658055"/>
                  <a:pt x="401247" y="672284"/>
                  <a:pt x="5740" y="465975"/>
                </a:cubicBezTo>
                <a:cubicBezTo>
                  <a:pt x="93294" y="426847"/>
                  <a:pt x="156696" y="455303"/>
                  <a:pt x="217079" y="462417"/>
                </a:cubicBezTo>
                <a:cubicBezTo>
                  <a:pt x="368036" y="480203"/>
                  <a:pt x="274442" y="512216"/>
                  <a:pt x="425400" y="533558"/>
                </a:cubicBezTo>
                <a:cubicBezTo>
                  <a:pt x="497860" y="544229"/>
                  <a:pt x="564281" y="579800"/>
                  <a:pt x="645798" y="522887"/>
                </a:cubicBezTo>
                <a:cubicBezTo>
                  <a:pt x="700142" y="483759"/>
                  <a:pt x="787696" y="526444"/>
                  <a:pt x="854118" y="558458"/>
                </a:cubicBezTo>
                <a:cubicBezTo>
                  <a:pt x="908462" y="586915"/>
                  <a:pt x="962806" y="594028"/>
                  <a:pt x="1035266" y="558458"/>
                </a:cubicBezTo>
                <a:cubicBezTo>
                  <a:pt x="968844" y="537116"/>
                  <a:pt x="917520" y="519330"/>
                  <a:pt x="866193" y="505101"/>
                </a:cubicBezTo>
                <a:cubicBezTo>
                  <a:pt x="823926" y="494431"/>
                  <a:pt x="799772" y="469532"/>
                  <a:pt x="802792" y="416176"/>
                </a:cubicBezTo>
                <a:cubicBezTo>
                  <a:pt x="802792" y="387720"/>
                  <a:pt x="793735" y="348592"/>
                  <a:pt x="823926" y="334364"/>
                </a:cubicBezTo>
                <a:cubicBezTo>
                  <a:pt x="848079" y="320135"/>
                  <a:pt x="881290" y="334364"/>
                  <a:pt x="893366" y="359262"/>
                </a:cubicBezTo>
                <a:cubicBezTo>
                  <a:pt x="908462" y="405504"/>
                  <a:pt x="923557" y="448189"/>
                  <a:pt x="974883" y="451747"/>
                </a:cubicBezTo>
                <a:cubicBezTo>
                  <a:pt x="1044324" y="458860"/>
                  <a:pt x="1005074" y="430405"/>
                  <a:pt x="992998" y="394834"/>
                </a:cubicBezTo>
                <a:cubicBezTo>
                  <a:pt x="980921" y="355706"/>
                  <a:pt x="1017152" y="345034"/>
                  <a:pt x="1041304" y="352148"/>
                </a:cubicBezTo>
                <a:cubicBezTo>
                  <a:pt x="1131878" y="384162"/>
                  <a:pt x="1225472" y="327250"/>
                  <a:pt x="1319065" y="373491"/>
                </a:cubicBezTo>
                <a:cubicBezTo>
                  <a:pt x="1294912" y="259665"/>
                  <a:pt x="1243586" y="209867"/>
                  <a:pt x="1134897" y="192082"/>
                </a:cubicBezTo>
                <a:cubicBezTo>
                  <a:pt x="1095648" y="188525"/>
                  <a:pt x="1053380" y="195638"/>
                  <a:pt x="1017152" y="163625"/>
                </a:cubicBezTo>
                <a:cubicBezTo>
                  <a:pt x="996016" y="145839"/>
                  <a:pt x="974883" y="124497"/>
                  <a:pt x="989979" y="88927"/>
                </a:cubicBezTo>
                <a:cubicBezTo>
                  <a:pt x="999036" y="64027"/>
                  <a:pt x="1023188" y="64027"/>
                  <a:pt x="1044324" y="71141"/>
                </a:cubicBezTo>
                <a:cubicBezTo>
                  <a:pt x="1131878" y="110269"/>
                  <a:pt x="1225472" y="120941"/>
                  <a:pt x="1316045" y="135168"/>
                </a:cubicBezTo>
                <a:cubicBezTo>
                  <a:pt x="1331142" y="138725"/>
                  <a:pt x="1346237" y="145839"/>
                  <a:pt x="1361334" y="110269"/>
                </a:cubicBezTo>
                <a:cubicBezTo>
                  <a:pt x="1255664" y="78255"/>
                  <a:pt x="1153012" y="35571"/>
                  <a:pt x="1047342" y="0"/>
                </a:cubicBezTo>
                <a:close/>
              </a:path>
            </a:pathLst>
          </a:cu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725AA720-5458-0FEC-57B9-E9247418023C}"/>
              </a:ext>
            </a:extLst>
          </p:cNvPr>
          <p:cNvSpPr/>
          <p:nvPr/>
        </p:nvSpPr>
        <p:spPr>
          <a:xfrm>
            <a:off x="-3048" y="2229662"/>
            <a:ext cx="12192000" cy="2386816"/>
          </a:xfrm>
          <a:prstGeom prst="rect">
            <a:avLst/>
          </a:prstGeom>
          <a:solidFill>
            <a:schemeClr val="accent1">
              <a:lumMod val="20000"/>
              <a:lumOff val="80000"/>
              <a:alpha val="9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CuadroTexto 5">
            <a:extLst>
              <a:ext uri="{FF2B5EF4-FFF2-40B4-BE49-F238E27FC236}">
                <a16:creationId xmlns:a16="http://schemas.microsoft.com/office/drawing/2014/main" id="{2AE013B4-8CB8-C9CC-DC4F-83929E06C9A2}"/>
              </a:ext>
            </a:extLst>
          </p:cNvPr>
          <p:cNvSpPr txBox="1"/>
          <p:nvPr/>
        </p:nvSpPr>
        <p:spPr>
          <a:xfrm>
            <a:off x="0" y="2278825"/>
            <a:ext cx="12192000" cy="1384995"/>
          </a:xfrm>
          <a:prstGeom prst="rect">
            <a:avLst/>
          </a:prstGeom>
          <a:noFill/>
        </p:spPr>
        <p:txBody>
          <a:bodyPr wrap="square" rtlCol="0">
            <a:spAutoFit/>
          </a:bodyPr>
          <a:lstStyle/>
          <a:p>
            <a:pPr algn="ctr"/>
            <a:r>
              <a:rPr lang="es-ES" sz="2800" b="1" dirty="0"/>
              <a:t>Análisis Avanzado de Datos para la Predicción de Movimientos en el Mercado de Valores y la Identificación de Factores Influyentes en Empresas del Sector Eléctrico del IBEX-35</a:t>
            </a:r>
          </a:p>
        </p:txBody>
      </p:sp>
      <p:sp>
        <p:nvSpPr>
          <p:cNvPr id="7" name="CuadroTexto 6">
            <a:extLst>
              <a:ext uri="{FF2B5EF4-FFF2-40B4-BE49-F238E27FC236}">
                <a16:creationId xmlns:a16="http://schemas.microsoft.com/office/drawing/2014/main" id="{09F17306-05C3-E329-3685-BBEE3EE4740A}"/>
              </a:ext>
            </a:extLst>
          </p:cNvPr>
          <p:cNvSpPr txBox="1"/>
          <p:nvPr/>
        </p:nvSpPr>
        <p:spPr>
          <a:xfrm>
            <a:off x="4123059" y="3663820"/>
            <a:ext cx="4029177" cy="830997"/>
          </a:xfrm>
          <a:prstGeom prst="rect">
            <a:avLst/>
          </a:prstGeom>
          <a:noFill/>
        </p:spPr>
        <p:txBody>
          <a:bodyPr wrap="square" rtlCol="0">
            <a:spAutoFit/>
          </a:bodyPr>
          <a:lstStyle/>
          <a:p>
            <a:r>
              <a:rPr lang="es-ES" sz="2400" b="1" dirty="0"/>
              <a:t>Autor: </a:t>
            </a:r>
            <a:r>
              <a:rPr lang="es-ES" sz="2400" dirty="0"/>
              <a:t>Eduardo Mora González</a:t>
            </a:r>
          </a:p>
          <a:p>
            <a:r>
              <a:rPr lang="es-ES" sz="2400" b="1" dirty="0"/>
              <a:t>Tutor:  </a:t>
            </a:r>
            <a:r>
              <a:rPr lang="es-ES" sz="2400" dirty="0"/>
              <a:t>Diego Calvo Barreno</a:t>
            </a:r>
          </a:p>
        </p:txBody>
      </p:sp>
      <p:pic>
        <p:nvPicPr>
          <p:cNvPr id="10" name="Picture 12" descr="Actualización de la equivalencia de los certificados CTIC con los de la  ACTIC y ampliación en la FP. ACTIC">
            <a:extLst>
              <a:ext uri="{FF2B5EF4-FFF2-40B4-BE49-F238E27FC236}">
                <a16:creationId xmlns:a16="http://schemas.microsoft.com/office/drawing/2014/main" id="{17002E76-CC97-7BD7-7A75-722FDDEFE5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 y="0"/>
            <a:ext cx="1849101" cy="745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661631"/>
      </p:ext>
    </p:extLst>
  </p:cSld>
  <p:clrMapOvr>
    <a:masterClrMapping/>
  </p:clrMapOvr>
  <mc:AlternateContent xmlns:mc="http://schemas.openxmlformats.org/markup-compatibility/2006" xmlns:p14="http://schemas.microsoft.com/office/powerpoint/2010/main">
    <mc:Choice Requires="p14">
      <p:transition spd="slow" p14:dur="2000" advTm="24297"/>
    </mc:Choice>
    <mc:Fallback xmlns="">
      <p:transition spd="slow" advTm="2429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Un fondo blanco con elementos de ciencia de datos y mercado de valores en las esquinas">
            <a:extLst>
              <a:ext uri="{FF2B5EF4-FFF2-40B4-BE49-F238E27FC236}">
                <a16:creationId xmlns:a16="http://schemas.microsoft.com/office/drawing/2014/main" id="{28F46B65-9FF2-0E9C-DC05-5A0616CB1A7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004" r="37016"/>
          <a:stretch/>
        </p:blipFill>
        <p:spPr bwMode="auto">
          <a:xfrm>
            <a:off x="9578104" y="10"/>
            <a:ext cx="260465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3479CB77-B2C8-BAD4-14B4-313888B30966}"/>
              </a:ext>
            </a:extLst>
          </p:cNvPr>
          <p:cNvSpPr txBox="1"/>
          <p:nvPr/>
        </p:nvSpPr>
        <p:spPr>
          <a:xfrm>
            <a:off x="410040" y="280370"/>
            <a:ext cx="9161871" cy="769441"/>
          </a:xfrm>
          <a:prstGeom prst="rect">
            <a:avLst/>
          </a:prstGeom>
          <a:noFill/>
        </p:spPr>
        <p:txBody>
          <a:bodyPr wrap="square">
            <a:spAutoFit/>
          </a:bodyPr>
          <a:lstStyle/>
          <a:p>
            <a:pPr lvl="1" algn="ctr">
              <a:lnSpc>
                <a:spcPct val="100000"/>
              </a:lnSpc>
            </a:pPr>
            <a:r>
              <a:rPr lang="es-ES" sz="4400" dirty="0">
                <a:latin typeface="Bell MT" panose="02020503060305020303" pitchFamily="18" charset="0"/>
              </a:rPr>
              <a:t>ANÁLISIS DE LOS DATOS (II)</a:t>
            </a:r>
          </a:p>
        </p:txBody>
      </p:sp>
      <p:pic>
        <p:nvPicPr>
          <p:cNvPr id="11" name="Imagen 10">
            <a:extLst>
              <a:ext uri="{FF2B5EF4-FFF2-40B4-BE49-F238E27FC236}">
                <a16:creationId xmlns:a16="http://schemas.microsoft.com/office/drawing/2014/main" id="{A05D7E9C-2106-C4A8-7463-8A66E5A40467}"/>
              </a:ext>
            </a:extLst>
          </p:cNvPr>
          <p:cNvPicPr>
            <a:picLocks noChangeAspect="1"/>
          </p:cNvPicPr>
          <p:nvPr/>
        </p:nvPicPr>
        <p:blipFill>
          <a:blip r:embed="rId4"/>
          <a:stretch>
            <a:fillRect/>
          </a:stretch>
        </p:blipFill>
        <p:spPr>
          <a:xfrm>
            <a:off x="4194023" y="1330181"/>
            <a:ext cx="5474854" cy="1708583"/>
          </a:xfrm>
          <a:prstGeom prst="rect">
            <a:avLst/>
          </a:prstGeom>
        </p:spPr>
      </p:pic>
      <p:pic>
        <p:nvPicPr>
          <p:cNvPr id="12" name="Imagen 11">
            <a:extLst>
              <a:ext uri="{FF2B5EF4-FFF2-40B4-BE49-F238E27FC236}">
                <a16:creationId xmlns:a16="http://schemas.microsoft.com/office/drawing/2014/main" id="{63ADC2E7-506B-8C00-5CEF-927F20D847E3}"/>
              </a:ext>
            </a:extLst>
          </p:cNvPr>
          <p:cNvPicPr>
            <a:picLocks noChangeAspect="1"/>
          </p:cNvPicPr>
          <p:nvPr/>
        </p:nvPicPr>
        <p:blipFill>
          <a:blip r:embed="rId5"/>
          <a:stretch>
            <a:fillRect/>
          </a:stretch>
        </p:blipFill>
        <p:spPr>
          <a:xfrm>
            <a:off x="4023404" y="3443132"/>
            <a:ext cx="5548507" cy="2556321"/>
          </a:xfrm>
          <a:prstGeom prst="rect">
            <a:avLst/>
          </a:prstGeom>
        </p:spPr>
      </p:pic>
      <p:pic>
        <p:nvPicPr>
          <p:cNvPr id="14" name="Imagen 13" descr="Gráfico&#10;&#10;Descripción generada automáticamente">
            <a:extLst>
              <a:ext uri="{FF2B5EF4-FFF2-40B4-BE49-F238E27FC236}">
                <a16:creationId xmlns:a16="http://schemas.microsoft.com/office/drawing/2014/main" id="{513B370A-1CEE-F856-2CD0-9985E3CD23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040" y="2044904"/>
            <a:ext cx="3659104" cy="3215862"/>
          </a:xfrm>
          <a:prstGeom prst="rect">
            <a:avLst/>
          </a:prstGeom>
        </p:spPr>
      </p:pic>
    </p:spTree>
    <p:extLst>
      <p:ext uri="{BB962C8B-B14F-4D97-AF65-F5344CB8AC3E}">
        <p14:creationId xmlns:p14="http://schemas.microsoft.com/office/powerpoint/2010/main" val="2545707532"/>
      </p:ext>
    </p:extLst>
  </p:cSld>
  <p:clrMapOvr>
    <a:masterClrMapping/>
  </p:clrMapOvr>
  <mc:AlternateContent xmlns:mc="http://schemas.openxmlformats.org/markup-compatibility/2006" xmlns:p14="http://schemas.microsoft.com/office/powerpoint/2010/main">
    <mc:Choice Requires="p14">
      <p:transition spd="slow" p14:dur="2000" advTm="41223"/>
    </mc:Choice>
    <mc:Fallback xmlns="">
      <p:transition spd="slow" advTm="4122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5D9FC6AC-4A12-4825-8ABE-0732B8EF4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Un fondo blanco con aún más elementos de ciencia de datos e informáticos, y elementos de mercado de valores en las esquinas">
            <a:extLst>
              <a:ext uri="{FF2B5EF4-FFF2-40B4-BE49-F238E27FC236}">
                <a16:creationId xmlns:a16="http://schemas.microsoft.com/office/drawing/2014/main" id="{DC84F20B-8B27-62A3-CAD9-05818FCC93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0031" t="28243" r="17390" b="13946"/>
          <a:stretch/>
        </p:blipFill>
        <p:spPr bwMode="auto">
          <a:xfrm>
            <a:off x="617" y="10"/>
            <a:ext cx="2678530" cy="6857990"/>
          </a:xfrm>
          <a:custGeom>
            <a:avLst/>
            <a:gdLst/>
            <a:ahLst/>
            <a:cxnLst/>
            <a:rect l="l" t="t" r="r" b="b"/>
            <a:pathLst>
              <a:path w="11862683" h="6858000">
                <a:moveTo>
                  <a:pt x="0" y="0"/>
                </a:moveTo>
                <a:lnTo>
                  <a:pt x="4038600" y="0"/>
                </a:lnTo>
                <a:lnTo>
                  <a:pt x="4114800" y="0"/>
                </a:lnTo>
                <a:lnTo>
                  <a:pt x="4282294" y="0"/>
                </a:lnTo>
                <a:lnTo>
                  <a:pt x="6139260" y="0"/>
                </a:lnTo>
                <a:lnTo>
                  <a:pt x="6362810" y="0"/>
                </a:lnTo>
                <a:lnTo>
                  <a:pt x="7272221" y="0"/>
                </a:lnTo>
                <a:lnTo>
                  <a:pt x="10815342" y="0"/>
                </a:lnTo>
                <a:cubicBezTo>
                  <a:pt x="10709672" y="35571"/>
                  <a:pt x="10607020" y="78255"/>
                  <a:pt x="10501350" y="110269"/>
                </a:cubicBezTo>
                <a:cubicBezTo>
                  <a:pt x="10516447" y="145839"/>
                  <a:pt x="10531542" y="138725"/>
                  <a:pt x="10546639" y="135168"/>
                </a:cubicBezTo>
                <a:cubicBezTo>
                  <a:pt x="10637212" y="120941"/>
                  <a:pt x="10730806" y="110269"/>
                  <a:pt x="10818360" y="71141"/>
                </a:cubicBezTo>
                <a:cubicBezTo>
                  <a:pt x="10839496" y="64027"/>
                  <a:pt x="10863648" y="64027"/>
                  <a:pt x="10872705" y="88927"/>
                </a:cubicBezTo>
                <a:cubicBezTo>
                  <a:pt x="10887801" y="124497"/>
                  <a:pt x="10866668" y="145839"/>
                  <a:pt x="10845532" y="163625"/>
                </a:cubicBezTo>
                <a:cubicBezTo>
                  <a:pt x="10809304" y="195638"/>
                  <a:pt x="10767036" y="188525"/>
                  <a:pt x="10727787" y="192082"/>
                </a:cubicBezTo>
                <a:cubicBezTo>
                  <a:pt x="10619098" y="209867"/>
                  <a:pt x="10567772" y="259665"/>
                  <a:pt x="10543619" y="373491"/>
                </a:cubicBezTo>
                <a:cubicBezTo>
                  <a:pt x="10637212" y="327250"/>
                  <a:pt x="10730806" y="384162"/>
                  <a:pt x="10821380" y="352148"/>
                </a:cubicBezTo>
                <a:cubicBezTo>
                  <a:pt x="10845532" y="345034"/>
                  <a:pt x="10881763" y="355706"/>
                  <a:pt x="10869686" y="394834"/>
                </a:cubicBezTo>
                <a:cubicBezTo>
                  <a:pt x="10857610" y="430405"/>
                  <a:pt x="10818360" y="458860"/>
                  <a:pt x="10887801" y="451747"/>
                </a:cubicBezTo>
                <a:cubicBezTo>
                  <a:pt x="10939127" y="448189"/>
                  <a:pt x="10954222" y="405504"/>
                  <a:pt x="10969318" y="359262"/>
                </a:cubicBezTo>
                <a:cubicBezTo>
                  <a:pt x="10981394" y="334364"/>
                  <a:pt x="11014605" y="320135"/>
                  <a:pt x="11038758" y="334364"/>
                </a:cubicBezTo>
                <a:cubicBezTo>
                  <a:pt x="11068949" y="348592"/>
                  <a:pt x="11059892" y="387720"/>
                  <a:pt x="11059892" y="416176"/>
                </a:cubicBezTo>
                <a:cubicBezTo>
                  <a:pt x="11062912" y="469532"/>
                  <a:pt x="11038758" y="494431"/>
                  <a:pt x="10996491" y="505101"/>
                </a:cubicBezTo>
                <a:cubicBezTo>
                  <a:pt x="10945164" y="519330"/>
                  <a:pt x="10893840" y="537116"/>
                  <a:pt x="10827418" y="558458"/>
                </a:cubicBezTo>
                <a:cubicBezTo>
                  <a:pt x="10899878" y="594028"/>
                  <a:pt x="10954222" y="586915"/>
                  <a:pt x="11008566" y="558458"/>
                </a:cubicBezTo>
                <a:cubicBezTo>
                  <a:pt x="11074988" y="526444"/>
                  <a:pt x="11162542" y="483759"/>
                  <a:pt x="11216886" y="522887"/>
                </a:cubicBezTo>
                <a:cubicBezTo>
                  <a:pt x="11298403" y="579800"/>
                  <a:pt x="11364824" y="544229"/>
                  <a:pt x="11437284" y="533558"/>
                </a:cubicBezTo>
                <a:cubicBezTo>
                  <a:pt x="11588242" y="512216"/>
                  <a:pt x="11494648" y="480203"/>
                  <a:pt x="11645605" y="462417"/>
                </a:cubicBezTo>
                <a:cubicBezTo>
                  <a:pt x="11705988" y="455303"/>
                  <a:pt x="11769390" y="426847"/>
                  <a:pt x="11856944" y="465975"/>
                </a:cubicBezTo>
                <a:cubicBezTo>
                  <a:pt x="11461437" y="672284"/>
                  <a:pt x="11274250" y="658055"/>
                  <a:pt x="10921012" y="910606"/>
                </a:cubicBezTo>
                <a:cubicBezTo>
                  <a:pt x="10936107" y="935506"/>
                  <a:pt x="10951202" y="924835"/>
                  <a:pt x="10966299" y="921277"/>
                </a:cubicBezTo>
                <a:cubicBezTo>
                  <a:pt x="10990452" y="917720"/>
                  <a:pt x="11020644" y="903491"/>
                  <a:pt x="11026682" y="949734"/>
                </a:cubicBezTo>
                <a:cubicBezTo>
                  <a:pt x="11029702" y="985305"/>
                  <a:pt x="11011585" y="1003089"/>
                  <a:pt x="10981394" y="1006647"/>
                </a:cubicBezTo>
                <a:cubicBezTo>
                  <a:pt x="10893840" y="1020875"/>
                  <a:pt x="10815342" y="1070674"/>
                  <a:pt x="10736844" y="1113358"/>
                </a:cubicBezTo>
                <a:cubicBezTo>
                  <a:pt x="10700615" y="1131144"/>
                  <a:pt x="10661366" y="1156043"/>
                  <a:pt x="10676462" y="1220069"/>
                </a:cubicBezTo>
                <a:cubicBezTo>
                  <a:pt x="10706652" y="1237855"/>
                  <a:pt x="10727787" y="1212955"/>
                  <a:pt x="10751940" y="1209399"/>
                </a:cubicBezTo>
                <a:cubicBezTo>
                  <a:pt x="10776093" y="1205842"/>
                  <a:pt x="10833457" y="1220069"/>
                  <a:pt x="10818360" y="1230741"/>
                </a:cubicBezTo>
                <a:cubicBezTo>
                  <a:pt x="10748920" y="1269868"/>
                  <a:pt x="10875724" y="1365909"/>
                  <a:pt x="10791190" y="1365909"/>
                </a:cubicBezTo>
                <a:cubicBezTo>
                  <a:pt x="10652309" y="1365909"/>
                  <a:pt x="10576830" y="1536647"/>
                  <a:pt x="10443988" y="1540204"/>
                </a:cubicBezTo>
                <a:cubicBezTo>
                  <a:pt x="10422854" y="1540204"/>
                  <a:pt x="10413797" y="1572219"/>
                  <a:pt x="10413797" y="1597117"/>
                </a:cubicBezTo>
                <a:cubicBezTo>
                  <a:pt x="10413797" y="1629132"/>
                  <a:pt x="10434930" y="1632688"/>
                  <a:pt x="10456064" y="1636245"/>
                </a:cubicBezTo>
                <a:cubicBezTo>
                  <a:pt x="10489275" y="1639802"/>
                  <a:pt x="10525504" y="1597117"/>
                  <a:pt x="10567772" y="1657587"/>
                </a:cubicBezTo>
                <a:cubicBezTo>
                  <a:pt x="10489275" y="1693158"/>
                  <a:pt x="10407758" y="1728729"/>
                  <a:pt x="10410777" y="1849668"/>
                </a:cubicBezTo>
                <a:cubicBezTo>
                  <a:pt x="10410777" y="1881683"/>
                  <a:pt x="10377566" y="1895910"/>
                  <a:pt x="10353413" y="1903025"/>
                </a:cubicBezTo>
                <a:cubicBezTo>
                  <a:pt x="10311146" y="1917252"/>
                  <a:pt x="10277935" y="1938595"/>
                  <a:pt x="10253782" y="1984836"/>
                </a:cubicBezTo>
                <a:cubicBezTo>
                  <a:pt x="10253782" y="1995507"/>
                  <a:pt x="10253782" y="2002622"/>
                  <a:pt x="10253782" y="2013292"/>
                </a:cubicBezTo>
                <a:cubicBezTo>
                  <a:pt x="10259820" y="2123562"/>
                  <a:pt x="10320202" y="2120004"/>
                  <a:pt x="10386624" y="2102219"/>
                </a:cubicBezTo>
                <a:cubicBezTo>
                  <a:pt x="10465122" y="2080877"/>
                  <a:pt x="10543619" y="2038192"/>
                  <a:pt x="10628156" y="2077320"/>
                </a:cubicBezTo>
                <a:cubicBezTo>
                  <a:pt x="10510408" y="2130676"/>
                  <a:pt x="10380586" y="2134233"/>
                  <a:pt x="10271896" y="2208931"/>
                </a:cubicBezTo>
                <a:cubicBezTo>
                  <a:pt x="10676462" y="2223159"/>
                  <a:pt x="11032720" y="1984836"/>
                  <a:pt x="11425208" y="1892353"/>
                </a:cubicBezTo>
                <a:cubicBezTo>
                  <a:pt x="11413131" y="1952823"/>
                  <a:pt x="11379920" y="1967051"/>
                  <a:pt x="11352748" y="1974165"/>
                </a:cubicBezTo>
                <a:cubicBezTo>
                  <a:pt x="11207830" y="2020407"/>
                  <a:pt x="11081026" y="2112891"/>
                  <a:pt x="10948184" y="2191146"/>
                </a:cubicBezTo>
                <a:cubicBezTo>
                  <a:pt x="10893840" y="2223159"/>
                  <a:pt x="10854590" y="2258731"/>
                  <a:pt x="10833457" y="2326314"/>
                </a:cubicBezTo>
                <a:cubicBezTo>
                  <a:pt x="10815342" y="2390340"/>
                  <a:pt x="10779112" y="2418796"/>
                  <a:pt x="10712690" y="2401012"/>
                </a:cubicBezTo>
                <a:cubicBezTo>
                  <a:pt x="10658346" y="2386784"/>
                  <a:pt x="10600982" y="2393898"/>
                  <a:pt x="10543619" y="2401012"/>
                </a:cubicBezTo>
                <a:cubicBezTo>
                  <a:pt x="10480218" y="2408126"/>
                  <a:pt x="10407758" y="2479267"/>
                  <a:pt x="10422854" y="2518395"/>
                </a:cubicBezTo>
                <a:cubicBezTo>
                  <a:pt x="10453044" y="2582422"/>
                  <a:pt x="10504370" y="2550408"/>
                  <a:pt x="10546639" y="2543294"/>
                </a:cubicBezTo>
                <a:cubicBezTo>
                  <a:pt x="10597964" y="2536181"/>
                  <a:pt x="10691556" y="2518395"/>
                  <a:pt x="10691556" y="2525509"/>
                </a:cubicBezTo>
                <a:cubicBezTo>
                  <a:pt x="10724768" y="2685576"/>
                  <a:pt x="10800246" y="2564636"/>
                  <a:pt x="10854590" y="2564636"/>
                </a:cubicBezTo>
                <a:cubicBezTo>
                  <a:pt x="10905916" y="2564636"/>
                  <a:pt x="10957241" y="2546851"/>
                  <a:pt x="11005548" y="2532623"/>
                </a:cubicBezTo>
                <a:cubicBezTo>
                  <a:pt x="11068949" y="2514837"/>
                  <a:pt x="11126312" y="2546851"/>
                  <a:pt x="11186696" y="2553965"/>
                </a:cubicBezTo>
                <a:cubicBezTo>
                  <a:pt x="11241040" y="2561080"/>
                  <a:pt x="11210850" y="2653563"/>
                  <a:pt x="11244060" y="2692689"/>
                </a:cubicBezTo>
                <a:cubicBezTo>
                  <a:pt x="11250097" y="2703362"/>
                  <a:pt x="11256136" y="2703362"/>
                  <a:pt x="11262174" y="2703362"/>
                </a:cubicBezTo>
                <a:cubicBezTo>
                  <a:pt x="11280289" y="2980812"/>
                  <a:pt x="11597299" y="2913227"/>
                  <a:pt x="11597299" y="2923898"/>
                </a:cubicBezTo>
                <a:cubicBezTo>
                  <a:pt x="11624471" y="2941684"/>
                  <a:pt x="11657682" y="2899000"/>
                  <a:pt x="11690892" y="2941684"/>
                </a:cubicBezTo>
                <a:cubicBezTo>
                  <a:pt x="11548993" y="3137322"/>
                  <a:pt x="11331614" y="3183563"/>
                  <a:pt x="11138390" y="3329402"/>
                </a:cubicBezTo>
                <a:cubicBezTo>
                  <a:pt x="11298403" y="3379202"/>
                  <a:pt x="11391998" y="3208463"/>
                  <a:pt x="11509744" y="3229805"/>
                </a:cubicBezTo>
                <a:cubicBezTo>
                  <a:pt x="11567107" y="3283162"/>
                  <a:pt x="11395016" y="3368530"/>
                  <a:pt x="11561068" y="3393429"/>
                </a:cubicBezTo>
                <a:cubicBezTo>
                  <a:pt x="11488610" y="3439672"/>
                  <a:pt x="11437284" y="3485914"/>
                  <a:pt x="11385959" y="3539269"/>
                </a:cubicBezTo>
                <a:cubicBezTo>
                  <a:pt x="11298403" y="3635309"/>
                  <a:pt x="11280289" y="3699337"/>
                  <a:pt x="11322556" y="3827390"/>
                </a:cubicBezTo>
                <a:cubicBezTo>
                  <a:pt x="11349730" y="3912759"/>
                  <a:pt x="11388978" y="3991015"/>
                  <a:pt x="11352748" y="4090612"/>
                </a:cubicBezTo>
                <a:cubicBezTo>
                  <a:pt x="11328595" y="4158196"/>
                  <a:pt x="11337653" y="4204438"/>
                  <a:pt x="11428226" y="4172424"/>
                </a:cubicBezTo>
                <a:cubicBezTo>
                  <a:pt x="11524840" y="4140411"/>
                  <a:pt x="11561068" y="4200882"/>
                  <a:pt x="11536915" y="4321821"/>
                </a:cubicBezTo>
                <a:cubicBezTo>
                  <a:pt x="11521821" y="4400076"/>
                  <a:pt x="11536915" y="4424975"/>
                  <a:pt x="11603338" y="4414305"/>
                </a:cubicBezTo>
                <a:cubicBezTo>
                  <a:pt x="11675796" y="4403633"/>
                  <a:pt x="11745236" y="4353835"/>
                  <a:pt x="11835811" y="4378734"/>
                </a:cubicBezTo>
                <a:cubicBezTo>
                  <a:pt x="11763352" y="4521016"/>
                  <a:pt x="11609374" y="4478331"/>
                  <a:pt x="11524840" y="4613499"/>
                </a:cubicBezTo>
                <a:cubicBezTo>
                  <a:pt x="11624471" y="4613499"/>
                  <a:pt x="11702969" y="4613499"/>
                  <a:pt x="11775427" y="4585042"/>
                </a:cubicBezTo>
                <a:cubicBezTo>
                  <a:pt x="11805619" y="4574373"/>
                  <a:pt x="11838830" y="4560144"/>
                  <a:pt x="11856944" y="4602828"/>
                </a:cubicBezTo>
                <a:cubicBezTo>
                  <a:pt x="11878080" y="4652628"/>
                  <a:pt x="11835811" y="4670412"/>
                  <a:pt x="11811658" y="4677526"/>
                </a:cubicBezTo>
                <a:cubicBezTo>
                  <a:pt x="11742216" y="4702425"/>
                  <a:pt x="11687874" y="4759339"/>
                  <a:pt x="11627490" y="4805580"/>
                </a:cubicBezTo>
                <a:cubicBezTo>
                  <a:pt x="11497668" y="4905177"/>
                  <a:pt x="11355767" y="4990547"/>
                  <a:pt x="11247078" y="5154171"/>
                </a:cubicBezTo>
                <a:cubicBezTo>
                  <a:pt x="11382940" y="5111487"/>
                  <a:pt x="11485590" y="5011889"/>
                  <a:pt x="11615414" y="4994104"/>
                </a:cubicBezTo>
                <a:cubicBezTo>
                  <a:pt x="11503704" y="5143500"/>
                  <a:pt x="11361806" y="5243097"/>
                  <a:pt x="11228964" y="5353367"/>
                </a:cubicBezTo>
                <a:cubicBezTo>
                  <a:pt x="11189714" y="5385379"/>
                  <a:pt x="11150466" y="5406721"/>
                  <a:pt x="11144428" y="5474306"/>
                </a:cubicBezTo>
                <a:cubicBezTo>
                  <a:pt x="11126312" y="5605917"/>
                  <a:pt x="11078008" y="5712629"/>
                  <a:pt x="10969318" y="5769542"/>
                </a:cubicBezTo>
                <a:cubicBezTo>
                  <a:pt x="10969318" y="5769542"/>
                  <a:pt x="10975356" y="5790884"/>
                  <a:pt x="10978374" y="5801555"/>
                </a:cubicBezTo>
                <a:cubicBezTo>
                  <a:pt x="11044797" y="5805112"/>
                  <a:pt x="11096122" y="5726858"/>
                  <a:pt x="11177639" y="5755314"/>
                </a:cubicBezTo>
                <a:cubicBezTo>
                  <a:pt x="11096122" y="5862025"/>
                  <a:pt x="11029702" y="5954508"/>
                  <a:pt x="10917992" y="6004307"/>
                </a:cubicBezTo>
                <a:cubicBezTo>
                  <a:pt x="10827418" y="6043434"/>
                  <a:pt x="10715710" y="6068335"/>
                  <a:pt x="10649289" y="6196388"/>
                </a:cubicBezTo>
                <a:cubicBezTo>
                  <a:pt x="10724768" y="6221287"/>
                  <a:pt x="10782132" y="6189274"/>
                  <a:pt x="10839496" y="6167932"/>
                </a:cubicBezTo>
                <a:cubicBezTo>
                  <a:pt x="10927050" y="6132361"/>
                  <a:pt x="11014605" y="6093234"/>
                  <a:pt x="11102160" y="6057663"/>
                </a:cubicBezTo>
                <a:cubicBezTo>
                  <a:pt x="11135372" y="6043434"/>
                  <a:pt x="11171600" y="6036320"/>
                  <a:pt x="11192734" y="6100347"/>
                </a:cubicBezTo>
                <a:cubicBezTo>
                  <a:pt x="11081026" y="6114575"/>
                  <a:pt x="11014605" y="6199945"/>
                  <a:pt x="10945164" y="6281757"/>
                </a:cubicBezTo>
                <a:cubicBezTo>
                  <a:pt x="10905916" y="6327999"/>
                  <a:pt x="10872705" y="6388469"/>
                  <a:pt x="10803265" y="6367127"/>
                </a:cubicBezTo>
                <a:cubicBezTo>
                  <a:pt x="10767036" y="6356456"/>
                  <a:pt x="10742882" y="6388469"/>
                  <a:pt x="10745901" y="6431153"/>
                </a:cubicBezTo>
                <a:cubicBezTo>
                  <a:pt x="10760998" y="6580550"/>
                  <a:pt x="10673442" y="6630349"/>
                  <a:pt x="10582868" y="6658805"/>
                </a:cubicBezTo>
                <a:cubicBezTo>
                  <a:pt x="10450026" y="6701489"/>
                  <a:pt x="10332280" y="6786859"/>
                  <a:pt x="10208496" y="6858000"/>
                </a:cubicBezTo>
                <a:lnTo>
                  <a:pt x="7272221" y="6858000"/>
                </a:lnTo>
                <a:lnTo>
                  <a:pt x="6362810" y="6858000"/>
                </a:lnTo>
                <a:lnTo>
                  <a:pt x="6139260" y="6858000"/>
                </a:lnTo>
                <a:lnTo>
                  <a:pt x="4282294" y="6858000"/>
                </a:lnTo>
                <a:lnTo>
                  <a:pt x="4114800" y="6858000"/>
                </a:lnTo>
                <a:lnTo>
                  <a:pt x="40386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B4084FE1-4A73-1C65-A7D3-92578C8CA5A2}"/>
              </a:ext>
            </a:extLst>
          </p:cNvPr>
          <p:cNvSpPr txBox="1"/>
          <p:nvPr/>
        </p:nvSpPr>
        <p:spPr>
          <a:xfrm>
            <a:off x="2780779" y="315438"/>
            <a:ext cx="8482860" cy="769441"/>
          </a:xfrm>
          <a:prstGeom prst="rect">
            <a:avLst/>
          </a:prstGeom>
          <a:noFill/>
        </p:spPr>
        <p:txBody>
          <a:bodyPr wrap="square">
            <a:spAutoFit/>
          </a:bodyPr>
          <a:lstStyle/>
          <a:p>
            <a:pPr lvl="1" algn="l">
              <a:lnSpc>
                <a:spcPct val="100000"/>
              </a:lnSpc>
            </a:pPr>
            <a:r>
              <a:rPr lang="es-ES" sz="4400" dirty="0">
                <a:latin typeface="Bell MT" panose="02020503060305020303" pitchFamily="18" charset="0"/>
              </a:rPr>
              <a:t>ANÁLISIS DE LOS DATOS (III)</a:t>
            </a:r>
          </a:p>
        </p:txBody>
      </p:sp>
      <p:pic>
        <p:nvPicPr>
          <p:cNvPr id="11" name="Imagen 10" descr="Gráfico, Gráfico de barras, Histograma&#10;&#10;Descripción generada automáticamente">
            <a:extLst>
              <a:ext uri="{FF2B5EF4-FFF2-40B4-BE49-F238E27FC236}">
                <a16:creationId xmlns:a16="http://schemas.microsoft.com/office/drawing/2014/main" id="{91C18C85-261E-2279-B9FC-7C379435DC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0779" y="1240524"/>
            <a:ext cx="3478576" cy="5187967"/>
          </a:xfrm>
          <a:prstGeom prst="rect">
            <a:avLst/>
          </a:prstGeom>
        </p:spPr>
      </p:pic>
      <p:pic>
        <p:nvPicPr>
          <p:cNvPr id="13" name="Imagen 12" descr="Interfaz de usuario gráfica, Texto, Sitio web&#10;&#10;Descripción generada automáticamente">
            <a:extLst>
              <a:ext uri="{FF2B5EF4-FFF2-40B4-BE49-F238E27FC236}">
                <a16:creationId xmlns:a16="http://schemas.microsoft.com/office/drawing/2014/main" id="{6AD3F1E0-F384-6C60-E8CD-596C9B8CCB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63974" y="2925320"/>
            <a:ext cx="4920358" cy="3482379"/>
          </a:xfrm>
          <a:prstGeom prst="rect">
            <a:avLst/>
          </a:prstGeom>
        </p:spPr>
      </p:pic>
      <p:pic>
        <p:nvPicPr>
          <p:cNvPr id="15" name="Imagen 14">
            <a:extLst>
              <a:ext uri="{FF2B5EF4-FFF2-40B4-BE49-F238E27FC236}">
                <a16:creationId xmlns:a16="http://schemas.microsoft.com/office/drawing/2014/main" id="{E477F325-5316-A10D-D9D0-A81CF7F7F774}"/>
              </a:ext>
            </a:extLst>
          </p:cNvPr>
          <p:cNvPicPr>
            <a:picLocks noChangeAspect="1"/>
          </p:cNvPicPr>
          <p:nvPr/>
        </p:nvPicPr>
        <p:blipFill>
          <a:blip r:embed="rId6"/>
          <a:stretch>
            <a:fillRect/>
          </a:stretch>
        </p:blipFill>
        <p:spPr>
          <a:xfrm>
            <a:off x="6346306" y="1396862"/>
            <a:ext cx="5755694" cy="1351337"/>
          </a:xfrm>
          <a:prstGeom prst="rect">
            <a:avLst/>
          </a:prstGeom>
        </p:spPr>
      </p:pic>
    </p:spTree>
    <p:extLst>
      <p:ext uri="{BB962C8B-B14F-4D97-AF65-F5344CB8AC3E}">
        <p14:creationId xmlns:p14="http://schemas.microsoft.com/office/powerpoint/2010/main" val="1600759880"/>
      </p:ext>
    </p:extLst>
  </p:cSld>
  <p:clrMapOvr>
    <a:masterClrMapping/>
  </p:clrMapOvr>
  <mc:AlternateContent xmlns:mc="http://schemas.openxmlformats.org/markup-compatibility/2006" xmlns:p14="http://schemas.microsoft.com/office/powerpoint/2010/main">
    <mc:Choice Requires="p14">
      <p:transition spd="slow" p14:dur="2000" advTm="39304"/>
    </mc:Choice>
    <mc:Fallback xmlns="">
      <p:transition spd="slow" advTm="3930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Un fondo blanco con elementos de ciencia de datos y mercado de valores en las esquinas">
            <a:extLst>
              <a:ext uri="{FF2B5EF4-FFF2-40B4-BE49-F238E27FC236}">
                <a16:creationId xmlns:a16="http://schemas.microsoft.com/office/drawing/2014/main" id="{28F46B65-9FF2-0E9C-DC05-5A0616CB1A7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004" r="37016"/>
          <a:stretch/>
        </p:blipFill>
        <p:spPr bwMode="auto">
          <a:xfrm>
            <a:off x="9578104" y="10"/>
            <a:ext cx="260465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3226F796-4A12-5894-F9D8-CDA2B2E7457C}"/>
              </a:ext>
            </a:extLst>
          </p:cNvPr>
          <p:cNvPicPr>
            <a:picLocks noChangeAspect="1"/>
          </p:cNvPicPr>
          <p:nvPr/>
        </p:nvPicPr>
        <p:blipFill>
          <a:blip r:embed="rId4"/>
          <a:stretch>
            <a:fillRect/>
          </a:stretch>
        </p:blipFill>
        <p:spPr>
          <a:xfrm>
            <a:off x="63085" y="2019117"/>
            <a:ext cx="1905000" cy="2828925"/>
          </a:xfrm>
          <a:prstGeom prst="rect">
            <a:avLst/>
          </a:prstGeom>
        </p:spPr>
      </p:pic>
      <p:sp>
        <p:nvSpPr>
          <p:cNvPr id="11" name="CuadroTexto 10">
            <a:extLst>
              <a:ext uri="{FF2B5EF4-FFF2-40B4-BE49-F238E27FC236}">
                <a16:creationId xmlns:a16="http://schemas.microsoft.com/office/drawing/2014/main" id="{0C321F6B-E0E1-7748-77D0-53C0963890DA}"/>
              </a:ext>
            </a:extLst>
          </p:cNvPr>
          <p:cNvSpPr txBox="1"/>
          <p:nvPr/>
        </p:nvSpPr>
        <p:spPr>
          <a:xfrm>
            <a:off x="63085" y="613531"/>
            <a:ext cx="9423001" cy="769441"/>
          </a:xfrm>
          <a:prstGeom prst="rect">
            <a:avLst/>
          </a:prstGeom>
          <a:noFill/>
        </p:spPr>
        <p:txBody>
          <a:bodyPr wrap="square">
            <a:spAutoFit/>
          </a:bodyPr>
          <a:lstStyle/>
          <a:p>
            <a:pPr lvl="1" algn="ctr">
              <a:lnSpc>
                <a:spcPct val="100000"/>
              </a:lnSpc>
            </a:pPr>
            <a:r>
              <a:rPr lang="es-ES" sz="4400" dirty="0">
                <a:latin typeface="Bell MT" panose="02020503060305020303" pitchFamily="18" charset="0"/>
              </a:rPr>
              <a:t>Holt-</a:t>
            </a:r>
            <a:r>
              <a:rPr lang="es-ES" sz="4400" dirty="0" err="1">
                <a:latin typeface="Bell MT" panose="02020503060305020303" pitchFamily="18" charset="0"/>
              </a:rPr>
              <a:t>Winters</a:t>
            </a:r>
            <a:r>
              <a:rPr lang="es-ES" sz="4400" dirty="0">
                <a:latin typeface="Bell MT" panose="02020503060305020303" pitchFamily="18" charset="0"/>
              </a:rPr>
              <a:t> Vs </a:t>
            </a:r>
            <a:r>
              <a:rPr lang="es-ES" sz="4400" dirty="0" err="1">
                <a:latin typeface="Bell MT" panose="02020503060305020303" pitchFamily="18" charset="0"/>
              </a:rPr>
              <a:t>XGBoost</a:t>
            </a:r>
            <a:endParaRPr lang="es-ES" sz="4400" dirty="0">
              <a:latin typeface="Bell MT" panose="02020503060305020303" pitchFamily="18" charset="0"/>
            </a:endParaRPr>
          </a:p>
        </p:txBody>
      </p:sp>
      <p:sp>
        <p:nvSpPr>
          <p:cNvPr id="3" name="Marcador de contenido 3">
            <a:extLst>
              <a:ext uri="{FF2B5EF4-FFF2-40B4-BE49-F238E27FC236}">
                <a16:creationId xmlns:a16="http://schemas.microsoft.com/office/drawing/2014/main" id="{99BD6A7A-B539-8B23-F6E1-533265B43C34}"/>
              </a:ext>
            </a:extLst>
          </p:cNvPr>
          <p:cNvSpPr txBox="1">
            <a:spLocks/>
          </p:cNvSpPr>
          <p:nvPr/>
        </p:nvSpPr>
        <p:spPr>
          <a:xfrm>
            <a:off x="2031169" y="1996502"/>
            <a:ext cx="3582738" cy="28130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gn="just">
              <a:buFont typeface="+mj-lt"/>
              <a:buAutoNum type="arabicPeriod"/>
            </a:pPr>
            <a:r>
              <a:rPr lang="es-ES" sz="2000" dirty="0"/>
              <a:t>Inclusión de Dividendos</a:t>
            </a:r>
          </a:p>
          <a:p>
            <a:pPr marL="514350" indent="-514350" algn="just">
              <a:buFont typeface="+mj-lt"/>
              <a:buAutoNum type="arabicPeriod"/>
            </a:pPr>
            <a:r>
              <a:rPr lang="es-ES" sz="2000" dirty="0"/>
              <a:t>Validación Cruzada con Ventanas Temporales</a:t>
            </a:r>
          </a:p>
          <a:p>
            <a:pPr marL="514350" indent="-514350" algn="just">
              <a:buFont typeface="+mj-lt"/>
              <a:buAutoNum type="arabicPeriod"/>
            </a:pPr>
            <a:r>
              <a:rPr lang="es-ES" sz="2000" dirty="0"/>
              <a:t>Generación de Predicciones</a:t>
            </a:r>
          </a:p>
          <a:p>
            <a:pPr marL="514350" indent="-514350" algn="just">
              <a:buFont typeface="+mj-lt"/>
              <a:buAutoNum type="arabicPeriod"/>
            </a:pPr>
            <a:r>
              <a:rPr lang="es-ES" sz="2000" dirty="0"/>
              <a:t>Visualización de Predicciones</a:t>
            </a:r>
          </a:p>
        </p:txBody>
      </p:sp>
      <p:cxnSp>
        <p:nvCxnSpPr>
          <p:cNvPr id="9" name="Conector recto 8">
            <a:extLst>
              <a:ext uri="{FF2B5EF4-FFF2-40B4-BE49-F238E27FC236}">
                <a16:creationId xmlns:a16="http://schemas.microsoft.com/office/drawing/2014/main" id="{A1CA507E-1A51-C82C-4BF0-4D86447F1FB8}"/>
              </a:ext>
            </a:extLst>
          </p:cNvPr>
          <p:cNvCxnSpPr>
            <a:cxnSpLocks/>
          </p:cNvCxnSpPr>
          <p:nvPr/>
        </p:nvCxnSpPr>
        <p:spPr>
          <a:xfrm>
            <a:off x="5634395" y="1694862"/>
            <a:ext cx="0" cy="3153180"/>
          </a:xfrm>
          <a:prstGeom prst="line">
            <a:avLst/>
          </a:prstGeom>
        </p:spPr>
        <p:style>
          <a:lnRef idx="1">
            <a:schemeClr val="accent1"/>
          </a:lnRef>
          <a:fillRef idx="0">
            <a:schemeClr val="accent1"/>
          </a:fillRef>
          <a:effectRef idx="0">
            <a:schemeClr val="accent1"/>
          </a:effectRef>
          <a:fontRef idx="minor">
            <a:schemeClr val="tx1"/>
          </a:fontRef>
        </p:style>
      </p:cxnSp>
      <p:sp>
        <p:nvSpPr>
          <p:cNvPr id="14" name="Marcador de contenido 3">
            <a:extLst>
              <a:ext uri="{FF2B5EF4-FFF2-40B4-BE49-F238E27FC236}">
                <a16:creationId xmlns:a16="http://schemas.microsoft.com/office/drawing/2014/main" id="{484CEBBE-4CC0-7FC0-20B2-9FFC6B56B21A}"/>
              </a:ext>
            </a:extLst>
          </p:cNvPr>
          <p:cNvSpPr txBox="1">
            <a:spLocks/>
          </p:cNvSpPr>
          <p:nvPr/>
        </p:nvSpPr>
        <p:spPr>
          <a:xfrm>
            <a:off x="5726412" y="1914505"/>
            <a:ext cx="3759675" cy="28950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gn="just">
              <a:buFont typeface="+mj-lt"/>
              <a:buAutoNum type="arabicPeriod"/>
            </a:pPr>
            <a:r>
              <a:rPr lang="es-ES" sz="2000" dirty="0"/>
              <a:t>Preparación del </a:t>
            </a:r>
            <a:r>
              <a:rPr lang="es-ES" sz="2000" dirty="0" err="1"/>
              <a:t>DataFrame</a:t>
            </a:r>
            <a:r>
              <a:rPr lang="es-ES" sz="2000" dirty="0"/>
              <a:t> con </a:t>
            </a:r>
            <a:r>
              <a:rPr lang="es-ES" sz="2000" dirty="0" err="1"/>
              <a:t>lags</a:t>
            </a:r>
            <a:r>
              <a:rPr lang="es-ES" sz="2000" dirty="0"/>
              <a:t>.</a:t>
            </a:r>
          </a:p>
          <a:p>
            <a:pPr marL="514350" indent="-514350" algn="just">
              <a:buFont typeface="+mj-lt"/>
              <a:buAutoNum type="arabicPeriod"/>
            </a:pPr>
            <a:r>
              <a:rPr lang="es-ES" sz="2000" dirty="0"/>
              <a:t>Validación Cruzada con Ventanas Temporales</a:t>
            </a:r>
          </a:p>
          <a:p>
            <a:pPr marL="514350" indent="-514350" algn="just">
              <a:buFont typeface="+mj-lt"/>
              <a:buAutoNum type="arabicPeriod"/>
            </a:pPr>
            <a:r>
              <a:rPr lang="es-ES" sz="2000" dirty="0"/>
              <a:t>Búsqueda Hiperparámetros</a:t>
            </a:r>
          </a:p>
          <a:p>
            <a:pPr marL="514350" indent="-514350" algn="just">
              <a:buFont typeface="+mj-lt"/>
              <a:buAutoNum type="arabicPeriod"/>
            </a:pPr>
            <a:r>
              <a:rPr lang="es-ES" sz="2000" dirty="0"/>
              <a:t>Visualización Hiperparámetros</a:t>
            </a:r>
          </a:p>
        </p:txBody>
      </p:sp>
      <p:pic>
        <p:nvPicPr>
          <p:cNvPr id="17" name="Imagen 16">
            <a:extLst>
              <a:ext uri="{FF2B5EF4-FFF2-40B4-BE49-F238E27FC236}">
                <a16:creationId xmlns:a16="http://schemas.microsoft.com/office/drawing/2014/main" id="{D28B42AB-E689-7D1F-2B83-38B1FC8D5353}"/>
              </a:ext>
            </a:extLst>
          </p:cNvPr>
          <p:cNvPicPr>
            <a:picLocks noChangeAspect="1"/>
          </p:cNvPicPr>
          <p:nvPr/>
        </p:nvPicPr>
        <p:blipFill>
          <a:blip r:embed="rId5"/>
          <a:stretch>
            <a:fillRect/>
          </a:stretch>
        </p:blipFill>
        <p:spPr>
          <a:xfrm>
            <a:off x="2685996" y="4916277"/>
            <a:ext cx="5896798" cy="1124107"/>
          </a:xfrm>
          <a:prstGeom prst="rect">
            <a:avLst/>
          </a:prstGeom>
        </p:spPr>
      </p:pic>
    </p:spTree>
    <p:extLst>
      <p:ext uri="{BB962C8B-B14F-4D97-AF65-F5344CB8AC3E}">
        <p14:creationId xmlns:p14="http://schemas.microsoft.com/office/powerpoint/2010/main" val="1887171997"/>
      </p:ext>
    </p:extLst>
  </p:cSld>
  <p:clrMapOvr>
    <a:masterClrMapping/>
  </p:clrMapOvr>
  <mc:AlternateContent xmlns:mc="http://schemas.openxmlformats.org/markup-compatibility/2006" xmlns:p14="http://schemas.microsoft.com/office/powerpoint/2010/main">
    <mc:Choice Requires="p14">
      <p:transition spd="slow" p14:dur="2000" advTm="57649"/>
    </mc:Choice>
    <mc:Fallback xmlns="">
      <p:transition spd="slow" advTm="5764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5D9FC6AC-4A12-4825-8ABE-0732B8EF4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Un fondo blanco con aún más elementos de ciencia de datos e informáticos, y elementos de mercado de valores en las esquinas">
            <a:extLst>
              <a:ext uri="{FF2B5EF4-FFF2-40B4-BE49-F238E27FC236}">
                <a16:creationId xmlns:a16="http://schemas.microsoft.com/office/drawing/2014/main" id="{DC84F20B-8B27-62A3-CAD9-05818FCC93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0031" t="28243" r="17390" b="13946"/>
          <a:stretch/>
        </p:blipFill>
        <p:spPr bwMode="auto">
          <a:xfrm>
            <a:off x="617" y="10"/>
            <a:ext cx="2678530" cy="6857990"/>
          </a:xfrm>
          <a:custGeom>
            <a:avLst/>
            <a:gdLst/>
            <a:ahLst/>
            <a:cxnLst/>
            <a:rect l="l" t="t" r="r" b="b"/>
            <a:pathLst>
              <a:path w="11862683" h="6858000">
                <a:moveTo>
                  <a:pt x="0" y="0"/>
                </a:moveTo>
                <a:lnTo>
                  <a:pt x="4038600" y="0"/>
                </a:lnTo>
                <a:lnTo>
                  <a:pt x="4114800" y="0"/>
                </a:lnTo>
                <a:lnTo>
                  <a:pt x="4282294" y="0"/>
                </a:lnTo>
                <a:lnTo>
                  <a:pt x="6139260" y="0"/>
                </a:lnTo>
                <a:lnTo>
                  <a:pt x="6362810" y="0"/>
                </a:lnTo>
                <a:lnTo>
                  <a:pt x="7272221" y="0"/>
                </a:lnTo>
                <a:lnTo>
                  <a:pt x="10815342" y="0"/>
                </a:lnTo>
                <a:cubicBezTo>
                  <a:pt x="10709672" y="35571"/>
                  <a:pt x="10607020" y="78255"/>
                  <a:pt x="10501350" y="110269"/>
                </a:cubicBezTo>
                <a:cubicBezTo>
                  <a:pt x="10516447" y="145839"/>
                  <a:pt x="10531542" y="138725"/>
                  <a:pt x="10546639" y="135168"/>
                </a:cubicBezTo>
                <a:cubicBezTo>
                  <a:pt x="10637212" y="120941"/>
                  <a:pt x="10730806" y="110269"/>
                  <a:pt x="10818360" y="71141"/>
                </a:cubicBezTo>
                <a:cubicBezTo>
                  <a:pt x="10839496" y="64027"/>
                  <a:pt x="10863648" y="64027"/>
                  <a:pt x="10872705" y="88927"/>
                </a:cubicBezTo>
                <a:cubicBezTo>
                  <a:pt x="10887801" y="124497"/>
                  <a:pt x="10866668" y="145839"/>
                  <a:pt x="10845532" y="163625"/>
                </a:cubicBezTo>
                <a:cubicBezTo>
                  <a:pt x="10809304" y="195638"/>
                  <a:pt x="10767036" y="188525"/>
                  <a:pt x="10727787" y="192082"/>
                </a:cubicBezTo>
                <a:cubicBezTo>
                  <a:pt x="10619098" y="209867"/>
                  <a:pt x="10567772" y="259665"/>
                  <a:pt x="10543619" y="373491"/>
                </a:cubicBezTo>
                <a:cubicBezTo>
                  <a:pt x="10637212" y="327250"/>
                  <a:pt x="10730806" y="384162"/>
                  <a:pt x="10821380" y="352148"/>
                </a:cubicBezTo>
                <a:cubicBezTo>
                  <a:pt x="10845532" y="345034"/>
                  <a:pt x="10881763" y="355706"/>
                  <a:pt x="10869686" y="394834"/>
                </a:cubicBezTo>
                <a:cubicBezTo>
                  <a:pt x="10857610" y="430405"/>
                  <a:pt x="10818360" y="458860"/>
                  <a:pt x="10887801" y="451747"/>
                </a:cubicBezTo>
                <a:cubicBezTo>
                  <a:pt x="10939127" y="448189"/>
                  <a:pt x="10954222" y="405504"/>
                  <a:pt x="10969318" y="359262"/>
                </a:cubicBezTo>
                <a:cubicBezTo>
                  <a:pt x="10981394" y="334364"/>
                  <a:pt x="11014605" y="320135"/>
                  <a:pt x="11038758" y="334364"/>
                </a:cubicBezTo>
                <a:cubicBezTo>
                  <a:pt x="11068949" y="348592"/>
                  <a:pt x="11059892" y="387720"/>
                  <a:pt x="11059892" y="416176"/>
                </a:cubicBezTo>
                <a:cubicBezTo>
                  <a:pt x="11062912" y="469532"/>
                  <a:pt x="11038758" y="494431"/>
                  <a:pt x="10996491" y="505101"/>
                </a:cubicBezTo>
                <a:cubicBezTo>
                  <a:pt x="10945164" y="519330"/>
                  <a:pt x="10893840" y="537116"/>
                  <a:pt x="10827418" y="558458"/>
                </a:cubicBezTo>
                <a:cubicBezTo>
                  <a:pt x="10899878" y="594028"/>
                  <a:pt x="10954222" y="586915"/>
                  <a:pt x="11008566" y="558458"/>
                </a:cubicBezTo>
                <a:cubicBezTo>
                  <a:pt x="11074988" y="526444"/>
                  <a:pt x="11162542" y="483759"/>
                  <a:pt x="11216886" y="522887"/>
                </a:cubicBezTo>
                <a:cubicBezTo>
                  <a:pt x="11298403" y="579800"/>
                  <a:pt x="11364824" y="544229"/>
                  <a:pt x="11437284" y="533558"/>
                </a:cubicBezTo>
                <a:cubicBezTo>
                  <a:pt x="11588242" y="512216"/>
                  <a:pt x="11494648" y="480203"/>
                  <a:pt x="11645605" y="462417"/>
                </a:cubicBezTo>
                <a:cubicBezTo>
                  <a:pt x="11705988" y="455303"/>
                  <a:pt x="11769390" y="426847"/>
                  <a:pt x="11856944" y="465975"/>
                </a:cubicBezTo>
                <a:cubicBezTo>
                  <a:pt x="11461437" y="672284"/>
                  <a:pt x="11274250" y="658055"/>
                  <a:pt x="10921012" y="910606"/>
                </a:cubicBezTo>
                <a:cubicBezTo>
                  <a:pt x="10936107" y="935506"/>
                  <a:pt x="10951202" y="924835"/>
                  <a:pt x="10966299" y="921277"/>
                </a:cubicBezTo>
                <a:cubicBezTo>
                  <a:pt x="10990452" y="917720"/>
                  <a:pt x="11020644" y="903491"/>
                  <a:pt x="11026682" y="949734"/>
                </a:cubicBezTo>
                <a:cubicBezTo>
                  <a:pt x="11029702" y="985305"/>
                  <a:pt x="11011585" y="1003089"/>
                  <a:pt x="10981394" y="1006647"/>
                </a:cubicBezTo>
                <a:cubicBezTo>
                  <a:pt x="10893840" y="1020875"/>
                  <a:pt x="10815342" y="1070674"/>
                  <a:pt x="10736844" y="1113358"/>
                </a:cubicBezTo>
                <a:cubicBezTo>
                  <a:pt x="10700615" y="1131144"/>
                  <a:pt x="10661366" y="1156043"/>
                  <a:pt x="10676462" y="1220069"/>
                </a:cubicBezTo>
                <a:cubicBezTo>
                  <a:pt x="10706652" y="1237855"/>
                  <a:pt x="10727787" y="1212955"/>
                  <a:pt x="10751940" y="1209399"/>
                </a:cubicBezTo>
                <a:cubicBezTo>
                  <a:pt x="10776093" y="1205842"/>
                  <a:pt x="10833457" y="1220069"/>
                  <a:pt x="10818360" y="1230741"/>
                </a:cubicBezTo>
                <a:cubicBezTo>
                  <a:pt x="10748920" y="1269868"/>
                  <a:pt x="10875724" y="1365909"/>
                  <a:pt x="10791190" y="1365909"/>
                </a:cubicBezTo>
                <a:cubicBezTo>
                  <a:pt x="10652309" y="1365909"/>
                  <a:pt x="10576830" y="1536647"/>
                  <a:pt x="10443988" y="1540204"/>
                </a:cubicBezTo>
                <a:cubicBezTo>
                  <a:pt x="10422854" y="1540204"/>
                  <a:pt x="10413797" y="1572219"/>
                  <a:pt x="10413797" y="1597117"/>
                </a:cubicBezTo>
                <a:cubicBezTo>
                  <a:pt x="10413797" y="1629132"/>
                  <a:pt x="10434930" y="1632688"/>
                  <a:pt x="10456064" y="1636245"/>
                </a:cubicBezTo>
                <a:cubicBezTo>
                  <a:pt x="10489275" y="1639802"/>
                  <a:pt x="10525504" y="1597117"/>
                  <a:pt x="10567772" y="1657587"/>
                </a:cubicBezTo>
                <a:cubicBezTo>
                  <a:pt x="10489275" y="1693158"/>
                  <a:pt x="10407758" y="1728729"/>
                  <a:pt x="10410777" y="1849668"/>
                </a:cubicBezTo>
                <a:cubicBezTo>
                  <a:pt x="10410777" y="1881683"/>
                  <a:pt x="10377566" y="1895910"/>
                  <a:pt x="10353413" y="1903025"/>
                </a:cubicBezTo>
                <a:cubicBezTo>
                  <a:pt x="10311146" y="1917252"/>
                  <a:pt x="10277935" y="1938595"/>
                  <a:pt x="10253782" y="1984836"/>
                </a:cubicBezTo>
                <a:cubicBezTo>
                  <a:pt x="10253782" y="1995507"/>
                  <a:pt x="10253782" y="2002622"/>
                  <a:pt x="10253782" y="2013292"/>
                </a:cubicBezTo>
                <a:cubicBezTo>
                  <a:pt x="10259820" y="2123562"/>
                  <a:pt x="10320202" y="2120004"/>
                  <a:pt x="10386624" y="2102219"/>
                </a:cubicBezTo>
                <a:cubicBezTo>
                  <a:pt x="10465122" y="2080877"/>
                  <a:pt x="10543619" y="2038192"/>
                  <a:pt x="10628156" y="2077320"/>
                </a:cubicBezTo>
                <a:cubicBezTo>
                  <a:pt x="10510408" y="2130676"/>
                  <a:pt x="10380586" y="2134233"/>
                  <a:pt x="10271896" y="2208931"/>
                </a:cubicBezTo>
                <a:cubicBezTo>
                  <a:pt x="10676462" y="2223159"/>
                  <a:pt x="11032720" y="1984836"/>
                  <a:pt x="11425208" y="1892353"/>
                </a:cubicBezTo>
                <a:cubicBezTo>
                  <a:pt x="11413131" y="1952823"/>
                  <a:pt x="11379920" y="1967051"/>
                  <a:pt x="11352748" y="1974165"/>
                </a:cubicBezTo>
                <a:cubicBezTo>
                  <a:pt x="11207830" y="2020407"/>
                  <a:pt x="11081026" y="2112891"/>
                  <a:pt x="10948184" y="2191146"/>
                </a:cubicBezTo>
                <a:cubicBezTo>
                  <a:pt x="10893840" y="2223159"/>
                  <a:pt x="10854590" y="2258731"/>
                  <a:pt x="10833457" y="2326314"/>
                </a:cubicBezTo>
                <a:cubicBezTo>
                  <a:pt x="10815342" y="2390340"/>
                  <a:pt x="10779112" y="2418796"/>
                  <a:pt x="10712690" y="2401012"/>
                </a:cubicBezTo>
                <a:cubicBezTo>
                  <a:pt x="10658346" y="2386784"/>
                  <a:pt x="10600982" y="2393898"/>
                  <a:pt x="10543619" y="2401012"/>
                </a:cubicBezTo>
                <a:cubicBezTo>
                  <a:pt x="10480218" y="2408126"/>
                  <a:pt x="10407758" y="2479267"/>
                  <a:pt x="10422854" y="2518395"/>
                </a:cubicBezTo>
                <a:cubicBezTo>
                  <a:pt x="10453044" y="2582422"/>
                  <a:pt x="10504370" y="2550408"/>
                  <a:pt x="10546639" y="2543294"/>
                </a:cubicBezTo>
                <a:cubicBezTo>
                  <a:pt x="10597964" y="2536181"/>
                  <a:pt x="10691556" y="2518395"/>
                  <a:pt x="10691556" y="2525509"/>
                </a:cubicBezTo>
                <a:cubicBezTo>
                  <a:pt x="10724768" y="2685576"/>
                  <a:pt x="10800246" y="2564636"/>
                  <a:pt x="10854590" y="2564636"/>
                </a:cubicBezTo>
                <a:cubicBezTo>
                  <a:pt x="10905916" y="2564636"/>
                  <a:pt x="10957241" y="2546851"/>
                  <a:pt x="11005548" y="2532623"/>
                </a:cubicBezTo>
                <a:cubicBezTo>
                  <a:pt x="11068949" y="2514837"/>
                  <a:pt x="11126312" y="2546851"/>
                  <a:pt x="11186696" y="2553965"/>
                </a:cubicBezTo>
                <a:cubicBezTo>
                  <a:pt x="11241040" y="2561080"/>
                  <a:pt x="11210850" y="2653563"/>
                  <a:pt x="11244060" y="2692689"/>
                </a:cubicBezTo>
                <a:cubicBezTo>
                  <a:pt x="11250097" y="2703362"/>
                  <a:pt x="11256136" y="2703362"/>
                  <a:pt x="11262174" y="2703362"/>
                </a:cubicBezTo>
                <a:cubicBezTo>
                  <a:pt x="11280289" y="2980812"/>
                  <a:pt x="11597299" y="2913227"/>
                  <a:pt x="11597299" y="2923898"/>
                </a:cubicBezTo>
                <a:cubicBezTo>
                  <a:pt x="11624471" y="2941684"/>
                  <a:pt x="11657682" y="2899000"/>
                  <a:pt x="11690892" y="2941684"/>
                </a:cubicBezTo>
                <a:cubicBezTo>
                  <a:pt x="11548993" y="3137322"/>
                  <a:pt x="11331614" y="3183563"/>
                  <a:pt x="11138390" y="3329402"/>
                </a:cubicBezTo>
                <a:cubicBezTo>
                  <a:pt x="11298403" y="3379202"/>
                  <a:pt x="11391998" y="3208463"/>
                  <a:pt x="11509744" y="3229805"/>
                </a:cubicBezTo>
                <a:cubicBezTo>
                  <a:pt x="11567107" y="3283162"/>
                  <a:pt x="11395016" y="3368530"/>
                  <a:pt x="11561068" y="3393429"/>
                </a:cubicBezTo>
                <a:cubicBezTo>
                  <a:pt x="11488610" y="3439672"/>
                  <a:pt x="11437284" y="3485914"/>
                  <a:pt x="11385959" y="3539269"/>
                </a:cubicBezTo>
                <a:cubicBezTo>
                  <a:pt x="11298403" y="3635309"/>
                  <a:pt x="11280289" y="3699337"/>
                  <a:pt x="11322556" y="3827390"/>
                </a:cubicBezTo>
                <a:cubicBezTo>
                  <a:pt x="11349730" y="3912759"/>
                  <a:pt x="11388978" y="3991015"/>
                  <a:pt x="11352748" y="4090612"/>
                </a:cubicBezTo>
                <a:cubicBezTo>
                  <a:pt x="11328595" y="4158196"/>
                  <a:pt x="11337653" y="4204438"/>
                  <a:pt x="11428226" y="4172424"/>
                </a:cubicBezTo>
                <a:cubicBezTo>
                  <a:pt x="11524840" y="4140411"/>
                  <a:pt x="11561068" y="4200882"/>
                  <a:pt x="11536915" y="4321821"/>
                </a:cubicBezTo>
                <a:cubicBezTo>
                  <a:pt x="11521821" y="4400076"/>
                  <a:pt x="11536915" y="4424975"/>
                  <a:pt x="11603338" y="4414305"/>
                </a:cubicBezTo>
                <a:cubicBezTo>
                  <a:pt x="11675796" y="4403633"/>
                  <a:pt x="11745236" y="4353835"/>
                  <a:pt x="11835811" y="4378734"/>
                </a:cubicBezTo>
                <a:cubicBezTo>
                  <a:pt x="11763352" y="4521016"/>
                  <a:pt x="11609374" y="4478331"/>
                  <a:pt x="11524840" y="4613499"/>
                </a:cubicBezTo>
                <a:cubicBezTo>
                  <a:pt x="11624471" y="4613499"/>
                  <a:pt x="11702969" y="4613499"/>
                  <a:pt x="11775427" y="4585042"/>
                </a:cubicBezTo>
                <a:cubicBezTo>
                  <a:pt x="11805619" y="4574373"/>
                  <a:pt x="11838830" y="4560144"/>
                  <a:pt x="11856944" y="4602828"/>
                </a:cubicBezTo>
                <a:cubicBezTo>
                  <a:pt x="11878080" y="4652628"/>
                  <a:pt x="11835811" y="4670412"/>
                  <a:pt x="11811658" y="4677526"/>
                </a:cubicBezTo>
                <a:cubicBezTo>
                  <a:pt x="11742216" y="4702425"/>
                  <a:pt x="11687874" y="4759339"/>
                  <a:pt x="11627490" y="4805580"/>
                </a:cubicBezTo>
                <a:cubicBezTo>
                  <a:pt x="11497668" y="4905177"/>
                  <a:pt x="11355767" y="4990547"/>
                  <a:pt x="11247078" y="5154171"/>
                </a:cubicBezTo>
                <a:cubicBezTo>
                  <a:pt x="11382940" y="5111487"/>
                  <a:pt x="11485590" y="5011889"/>
                  <a:pt x="11615414" y="4994104"/>
                </a:cubicBezTo>
                <a:cubicBezTo>
                  <a:pt x="11503704" y="5143500"/>
                  <a:pt x="11361806" y="5243097"/>
                  <a:pt x="11228964" y="5353367"/>
                </a:cubicBezTo>
                <a:cubicBezTo>
                  <a:pt x="11189714" y="5385379"/>
                  <a:pt x="11150466" y="5406721"/>
                  <a:pt x="11144428" y="5474306"/>
                </a:cubicBezTo>
                <a:cubicBezTo>
                  <a:pt x="11126312" y="5605917"/>
                  <a:pt x="11078008" y="5712629"/>
                  <a:pt x="10969318" y="5769542"/>
                </a:cubicBezTo>
                <a:cubicBezTo>
                  <a:pt x="10969318" y="5769542"/>
                  <a:pt x="10975356" y="5790884"/>
                  <a:pt x="10978374" y="5801555"/>
                </a:cubicBezTo>
                <a:cubicBezTo>
                  <a:pt x="11044797" y="5805112"/>
                  <a:pt x="11096122" y="5726858"/>
                  <a:pt x="11177639" y="5755314"/>
                </a:cubicBezTo>
                <a:cubicBezTo>
                  <a:pt x="11096122" y="5862025"/>
                  <a:pt x="11029702" y="5954508"/>
                  <a:pt x="10917992" y="6004307"/>
                </a:cubicBezTo>
                <a:cubicBezTo>
                  <a:pt x="10827418" y="6043434"/>
                  <a:pt x="10715710" y="6068335"/>
                  <a:pt x="10649289" y="6196388"/>
                </a:cubicBezTo>
                <a:cubicBezTo>
                  <a:pt x="10724768" y="6221287"/>
                  <a:pt x="10782132" y="6189274"/>
                  <a:pt x="10839496" y="6167932"/>
                </a:cubicBezTo>
                <a:cubicBezTo>
                  <a:pt x="10927050" y="6132361"/>
                  <a:pt x="11014605" y="6093234"/>
                  <a:pt x="11102160" y="6057663"/>
                </a:cubicBezTo>
                <a:cubicBezTo>
                  <a:pt x="11135372" y="6043434"/>
                  <a:pt x="11171600" y="6036320"/>
                  <a:pt x="11192734" y="6100347"/>
                </a:cubicBezTo>
                <a:cubicBezTo>
                  <a:pt x="11081026" y="6114575"/>
                  <a:pt x="11014605" y="6199945"/>
                  <a:pt x="10945164" y="6281757"/>
                </a:cubicBezTo>
                <a:cubicBezTo>
                  <a:pt x="10905916" y="6327999"/>
                  <a:pt x="10872705" y="6388469"/>
                  <a:pt x="10803265" y="6367127"/>
                </a:cubicBezTo>
                <a:cubicBezTo>
                  <a:pt x="10767036" y="6356456"/>
                  <a:pt x="10742882" y="6388469"/>
                  <a:pt x="10745901" y="6431153"/>
                </a:cubicBezTo>
                <a:cubicBezTo>
                  <a:pt x="10760998" y="6580550"/>
                  <a:pt x="10673442" y="6630349"/>
                  <a:pt x="10582868" y="6658805"/>
                </a:cubicBezTo>
                <a:cubicBezTo>
                  <a:pt x="10450026" y="6701489"/>
                  <a:pt x="10332280" y="6786859"/>
                  <a:pt x="10208496" y="6858000"/>
                </a:cubicBezTo>
                <a:lnTo>
                  <a:pt x="7272221" y="6858000"/>
                </a:lnTo>
                <a:lnTo>
                  <a:pt x="6362810" y="6858000"/>
                </a:lnTo>
                <a:lnTo>
                  <a:pt x="6139260" y="6858000"/>
                </a:lnTo>
                <a:lnTo>
                  <a:pt x="4282294" y="6858000"/>
                </a:lnTo>
                <a:lnTo>
                  <a:pt x="4114800" y="6858000"/>
                </a:lnTo>
                <a:lnTo>
                  <a:pt x="40386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93A5EA4C-73B1-DB04-1E85-C9ECB9B70BE4}"/>
              </a:ext>
            </a:extLst>
          </p:cNvPr>
          <p:cNvPicPr>
            <a:picLocks noChangeAspect="1"/>
          </p:cNvPicPr>
          <p:nvPr/>
        </p:nvPicPr>
        <p:blipFill>
          <a:blip r:embed="rId4"/>
          <a:stretch>
            <a:fillRect/>
          </a:stretch>
        </p:blipFill>
        <p:spPr>
          <a:xfrm>
            <a:off x="10021614" y="1943100"/>
            <a:ext cx="1971675" cy="2971800"/>
          </a:xfrm>
          <a:prstGeom prst="rect">
            <a:avLst/>
          </a:prstGeom>
        </p:spPr>
      </p:pic>
      <p:sp>
        <p:nvSpPr>
          <p:cNvPr id="6" name="CuadroTexto 5">
            <a:extLst>
              <a:ext uri="{FF2B5EF4-FFF2-40B4-BE49-F238E27FC236}">
                <a16:creationId xmlns:a16="http://schemas.microsoft.com/office/drawing/2014/main" id="{A1061497-E945-5BA5-EC29-A022AF86F78A}"/>
              </a:ext>
            </a:extLst>
          </p:cNvPr>
          <p:cNvSpPr txBox="1"/>
          <p:nvPr/>
        </p:nvSpPr>
        <p:spPr>
          <a:xfrm>
            <a:off x="3010620" y="513413"/>
            <a:ext cx="8982670" cy="769441"/>
          </a:xfrm>
          <a:prstGeom prst="rect">
            <a:avLst/>
          </a:prstGeom>
          <a:noFill/>
        </p:spPr>
        <p:txBody>
          <a:bodyPr wrap="square">
            <a:spAutoFit/>
          </a:bodyPr>
          <a:lstStyle/>
          <a:p>
            <a:pPr algn="ctr"/>
            <a:r>
              <a:rPr lang="es-ES" sz="4400" dirty="0">
                <a:latin typeface="Bell MT" panose="02020503060305020303" pitchFamily="18" charset="0"/>
              </a:rPr>
              <a:t>Análisis de noticias</a:t>
            </a:r>
          </a:p>
        </p:txBody>
      </p:sp>
      <p:sp>
        <p:nvSpPr>
          <p:cNvPr id="7" name="CuadroTexto 6">
            <a:extLst>
              <a:ext uri="{FF2B5EF4-FFF2-40B4-BE49-F238E27FC236}">
                <a16:creationId xmlns:a16="http://schemas.microsoft.com/office/drawing/2014/main" id="{E43CD6C9-7A03-B134-E36C-5BE98C925B5F}"/>
              </a:ext>
            </a:extLst>
          </p:cNvPr>
          <p:cNvSpPr txBox="1"/>
          <p:nvPr/>
        </p:nvSpPr>
        <p:spPr>
          <a:xfrm>
            <a:off x="3010620" y="1452035"/>
            <a:ext cx="6815332" cy="4339650"/>
          </a:xfrm>
          <a:prstGeom prst="rect">
            <a:avLst/>
          </a:prstGeom>
          <a:noFill/>
        </p:spPr>
        <p:txBody>
          <a:bodyPr wrap="square" rtlCol="0">
            <a:spAutoFit/>
          </a:bodyPr>
          <a:lstStyle/>
          <a:p>
            <a:pPr marL="285750" indent="-285750" algn="just">
              <a:buFont typeface="Arial" panose="020B0604020202020204" pitchFamily="34" charset="0"/>
              <a:buChar char="•"/>
            </a:pPr>
            <a:r>
              <a:rPr lang="es-ES" sz="2000" b="1" dirty="0"/>
              <a:t>Web </a:t>
            </a:r>
            <a:r>
              <a:rPr lang="es-ES" sz="2000" b="1" dirty="0" err="1"/>
              <a:t>Scraping</a:t>
            </a:r>
            <a:endParaRPr lang="es-ES" sz="2000" b="1" dirty="0"/>
          </a:p>
          <a:p>
            <a:pPr marL="800100" lvl="1" indent="-342900" algn="just">
              <a:buBlip>
                <a:blip r:embed="rId5"/>
              </a:buBlip>
            </a:pPr>
            <a:r>
              <a:rPr lang="es-ES" sz="2000" dirty="0"/>
              <a:t>Sección de noticias del sector eléctrico de El País.</a:t>
            </a:r>
          </a:p>
          <a:p>
            <a:pPr marL="800100" lvl="1" indent="-342900" algn="just">
              <a:buBlip>
                <a:blip r:embed="rId5"/>
              </a:buBlip>
            </a:pPr>
            <a:r>
              <a:rPr lang="es-ES" sz="2000" dirty="0"/>
              <a:t>8305 noticias recopiladas.</a:t>
            </a:r>
          </a:p>
          <a:p>
            <a:pPr marL="800100" lvl="1" indent="-342900" algn="just">
              <a:buBlip>
                <a:blip r:embed="rId5"/>
              </a:buBlip>
            </a:pPr>
            <a:r>
              <a:rPr lang="es-ES" sz="2000" dirty="0"/>
              <a:t>Limitaciones </a:t>
            </a:r>
            <a:r>
              <a:rPr lang="es-ES" sz="2000" dirty="0" err="1"/>
              <a:t>API’s</a:t>
            </a:r>
            <a:r>
              <a:rPr lang="es-ES" sz="2000" dirty="0"/>
              <a:t> de noticias</a:t>
            </a:r>
          </a:p>
          <a:p>
            <a:pPr lvl="2" algn="just"/>
            <a:endParaRPr lang="es-ES" sz="2000" dirty="0"/>
          </a:p>
          <a:p>
            <a:pPr marL="285750" indent="-285750" algn="just">
              <a:buFont typeface="Arial" panose="020B0604020202020204" pitchFamily="34" charset="0"/>
              <a:buChar char="•"/>
            </a:pPr>
            <a:r>
              <a:rPr lang="es-ES" sz="2000" b="1" dirty="0"/>
              <a:t>GPT</a:t>
            </a:r>
            <a:endParaRPr lang="es-ES" sz="2000" dirty="0"/>
          </a:p>
          <a:p>
            <a:pPr marL="800100" lvl="1" indent="-342900" algn="just">
              <a:buBlip>
                <a:blip r:embed="rId6"/>
              </a:buBlip>
            </a:pPr>
            <a:r>
              <a:rPr lang="es-ES" sz="2000" u="sng" dirty="0"/>
              <a:t>Empresa:</a:t>
            </a:r>
            <a:r>
              <a:rPr lang="es-ES" sz="2000" dirty="0"/>
              <a:t> Sector Energético, Iberdrola, Endesa, </a:t>
            </a:r>
            <a:r>
              <a:rPr lang="es-ES" sz="2000" dirty="0" err="1"/>
              <a:t>Naturgy</a:t>
            </a:r>
            <a:r>
              <a:rPr lang="es-ES" sz="2000" dirty="0"/>
              <a:t>, Acciona y </a:t>
            </a:r>
            <a:r>
              <a:rPr lang="es-ES" sz="2000" dirty="0" err="1"/>
              <a:t>Solaria</a:t>
            </a:r>
            <a:r>
              <a:rPr lang="es-ES" sz="2000" dirty="0"/>
              <a:t>.</a:t>
            </a:r>
          </a:p>
          <a:p>
            <a:pPr marL="800100" lvl="1" indent="-342900" algn="just">
              <a:buBlip>
                <a:blip r:embed="rId6"/>
              </a:buBlip>
            </a:pPr>
            <a:r>
              <a:rPr lang="es-ES" sz="2000" u="sng" dirty="0"/>
              <a:t>Tipo:</a:t>
            </a:r>
            <a:r>
              <a:rPr lang="es-ES" sz="2000" dirty="0"/>
              <a:t> Negocios y finanzas Corporativas, Regulación y Asuntos legales, Desarrollo infraestructuras y Proyectos, Estrategia y planificación empresarial, Dividendos.</a:t>
            </a:r>
          </a:p>
          <a:p>
            <a:pPr marL="800100" lvl="1" indent="-342900" algn="just">
              <a:buBlip>
                <a:blip r:embed="rId6"/>
              </a:buBlip>
            </a:pPr>
            <a:r>
              <a:rPr lang="es-ES" sz="2000" u="sng" dirty="0"/>
              <a:t>Sentido:</a:t>
            </a:r>
            <a:r>
              <a:rPr lang="es-ES" sz="2000" dirty="0"/>
              <a:t> [-1, 1] refleja la dirección de la noticia.</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endParaRPr lang="es-ES" dirty="0"/>
          </a:p>
        </p:txBody>
      </p:sp>
      <p:pic>
        <p:nvPicPr>
          <p:cNvPr id="9" name="Imagen 8">
            <a:extLst>
              <a:ext uri="{FF2B5EF4-FFF2-40B4-BE49-F238E27FC236}">
                <a16:creationId xmlns:a16="http://schemas.microsoft.com/office/drawing/2014/main" id="{459E4FFE-B2B9-BB47-770B-50A706CA74C9}"/>
              </a:ext>
            </a:extLst>
          </p:cNvPr>
          <p:cNvPicPr>
            <a:picLocks noChangeAspect="1"/>
          </p:cNvPicPr>
          <p:nvPr/>
        </p:nvPicPr>
        <p:blipFill>
          <a:blip r:embed="rId7"/>
          <a:stretch>
            <a:fillRect/>
          </a:stretch>
        </p:blipFill>
        <p:spPr>
          <a:xfrm>
            <a:off x="5130035" y="5416226"/>
            <a:ext cx="2772162" cy="1181265"/>
          </a:xfrm>
          <a:prstGeom prst="rect">
            <a:avLst/>
          </a:prstGeom>
        </p:spPr>
      </p:pic>
    </p:spTree>
    <p:extLst>
      <p:ext uri="{BB962C8B-B14F-4D97-AF65-F5344CB8AC3E}">
        <p14:creationId xmlns:p14="http://schemas.microsoft.com/office/powerpoint/2010/main" val="1581207463"/>
      </p:ext>
    </p:extLst>
  </p:cSld>
  <p:clrMapOvr>
    <a:masterClrMapping/>
  </p:clrMapOvr>
  <mc:AlternateContent xmlns:mc="http://schemas.openxmlformats.org/markup-compatibility/2006" xmlns:p14="http://schemas.microsoft.com/office/powerpoint/2010/main">
    <mc:Choice Requires="p14">
      <p:transition spd="slow" p14:dur="2000" advTm="65135"/>
    </mc:Choice>
    <mc:Fallback xmlns="">
      <p:transition spd="slow" advTm="6513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Un fondo blanco con elementos de ciencia de datos y mercado de valores en las esquinas">
            <a:extLst>
              <a:ext uri="{FF2B5EF4-FFF2-40B4-BE49-F238E27FC236}">
                <a16:creationId xmlns:a16="http://schemas.microsoft.com/office/drawing/2014/main" id="{28F46B65-9FF2-0E9C-DC05-5A0616CB1A7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004" r="37016"/>
          <a:stretch/>
        </p:blipFill>
        <p:spPr bwMode="auto">
          <a:xfrm>
            <a:off x="9578104" y="10"/>
            <a:ext cx="260465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001E9DCB-E80B-7E93-4BE6-196E87FC02C7}"/>
              </a:ext>
            </a:extLst>
          </p:cNvPr>
          <p:cNvPicPr>
            <a:picLocks noChangeAspect="1"/>
          </p:cNvPicPr>
          <p:nvPr/>
        </p:nvPicPr>
        <p:blipFill>
          <a:blip r:embed="rId4"/>
          <a:stretch>
            <a:fillRect/>
          </a:stretch>
        </p:blipFill>
        <p:spPr>
          <a:xfrm>
            <a:off x="467894" y="2000250"/>
            <a:ext cx="1971675" cy="2857500"/>
          </a:xfrm>
          <a:prstGeom prst="rect">
            <a:avLst/>
          </a:prstGeom>
        </p:spPr>
      </p:pic>
      <p:sp>
        <p:nvSpPr>
          <p:cNvPr id="7" name="CuadroTexto 6">
            <a:extLst>
              <a:ext uri="{FF2B5EF4-FFF2-40B4-BE49-F238E27FC236}">
                <a16:creationId xmlns:a16="http://schemas.microsoft.com/office/drawing/2014/main" id="{D6AE9504-85BF-3EEB-FC0D-81E8DEC05643}"/>
              </a:ext>
            </a:extLst>
          </p:cNvPr>
          <p:cNvSpPr txBox="1"/>
          <p:nvPr/>
        </p:nvSpPr>
        <p:spPr>
          <a:xfrm>
            <a:off x="467895" y="547919"/>
            <a:ext cx="8378346" cy="769441"/>
          </a:xfrm>
          <a:prstGeom prst="rect">
            <a:avLst/>
          </a:prstGeom>
          <a:noFill/>
        </p:spPr>
        <p:txBody>
          <a:bodyPr wrap="square">
            <a:spAutoFit/>
          </a:bodyPr>
          <a:lstStyle/>
          <a:p>
            <a:pPr algn="ctr"/>
            <a:r>
              <a:rPr lang="es-ES" sz="4400" dirty="0">
                <a:latin typeface="Bell MT" panose="02020503060305020303" pitchFamily="18" charset="0"/>
              </a:rPr>
              <a:t>Nuevo Modelo </a:t>
            </a:r>
            <a:r>
              <a:rPr lang="es-ES" sz="4400" dirty="0" err="1">
                <a:latin typeface="Bell MT" panose="02020503060305020303" pitchFamily="18" charset="0"/>
              </a:rPr>
              <a:t>XGBoost</a:t>
            </a:r>
            <a:endParaRPr lang="es-ES" sz="4400" dirty="0">
              <a:latin typeface="Bell MT" panose="02020503060305020303" pitchFamily="18" charset="0"/>
            </a:endParaRPr>
          </a:p>
        </p:txBody>
      </p:sp>
      <p:pic>
        <p:nvPicPr>
          <p:cNvPr id="9" name="Imagen 8">
            <a:extLst>
              <a:ext uri="{FF2B5EF4-FFF2-40B4-BE49-F238E27FC236}">
                <a16:creationId xmlns:a16="http://schemas.microsoft.com/office/drawing/2014/main" id="{011C9A78-1E6F-C5A1-C7A0-9678A7A6989B}"/>
              </a:ext>
            </a:extLst>
          </p:cNvPr>
          <p:cNvPicPr>
            <a:picLocks noChangeAspect="1"/>
          </p:cNvPicPr>
          <p:nvPr/>
        </p:nvPicPr>
        <p:blipFill>
          <a:blip r:embed="rId5"/>
          <a:stretch>
            <a:fillRect/>
          </a:stretch>
        </p:blipFill>
        <p:spPr>
          <a:xfrm>
            <a:off x="2907464" y="1773021"/>
            <a:ext cx="5734850" cy="1200318"/>
          </a:xfrm>
          <a:prstGeom prst="rect">
            <a:avLst/>
          </a:prstGeom>
        </p:spPr>
      </p:pic>
      <p:pic>
        <p:nvPicPr>
          <p:cNvPr id="11" name="Imagen 10">
            <a:extLst>
              <a:ext uri="{FF2B5EF4-FFF2-40B4-BE49-F238E27FC236}">
                <a16:creationId xmlns:a16="http://schemas.microsoft.com/office/drawing/2014/main" id="{1652D125-F4C1-BDFB-7594-BDEAA688AAE1}"/>
              </a:ext>
            </a:extLst>
          </p:cNvPr>
          <p:cNvPicPr>
            <a:picLocks noChangeAspect="1"/>
          </p:cNvPicPr>
          <p:nvPr/>
        </p:nvPicPr>
        <p:blipFill>
          <a:blip r:embed="rId6"/>
          <a:stretch>
            <a:fillRect/>
          </a:stretch>
        </p:blipFill>
        <p:spPr>
          <a:xfrm>
            <a:off x="2703539" y="3359988"/>
            <a:ext cx="6142701" cy="2746961"/>
          </a:xfrm>
          <a:prstGeom prst="rect">
            <a:avLst/>
          </a:prstGeom>
        </p:spPr>
      </p:pic>
    </p:spTree>
    <p:extLst>
      <p:ext uri="{BB962C8B-B14F-4D97-AF65-F5344CB8AC3E}">
        <p14:creationId xmlns:p14="http://schemas.microsoft.com/office/powerpoint/2010/main" val="2258208549"/>
      </p:ext>
    </p:extLst>
  </p:cSld>
  <p:clrMapOvr>
    <a:masterClrMapping/>
  </p:clrMapOvr>
  <mc:AlternateContent xmlns:mc="http://schemas.openxmlformats.org/markup-compatibility/2006" xmlns:p14="http://schemas.microsoft.com/office/powerpoint/2010/main">
    <mc:Choice Requires="p14">
      <p:transition spd="slow" p14:dur="2000" advTm="60059"/>
    </mc:Choice>
    <mc:Fallback xmlns="">
      <p:transition spd="slow" advTm="6005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5D9FC6AC-4A12-4825-8ABE-0732B8EF4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Un fondo blanco con aún más elementos de ciencia de datos e informáticos, y elementos de mercado de valores en las esquinas">
            <a:extLst>
              <a:ext uri="{FF2B5EF4-FFF2-40B4-BE49-F238E27FC236}">
                <a16:creationId xmlns:a16="http://schemas.microsoft.com/office/drawing/2014/main" id="{DC84F20B-8B27-62A3-CAD9-05818FCC93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0031" t="28243" r="17390" b="13946"/>
          <a:stretch/>
        </p:blipFill>
        <p:spPr bwMode="auto">
          <a:xfrm>
            <a:off x="617" y="10"/>
            <a:ext cx="2678530" cy="6857990"/>
          </a:xfrm>
          <a:custGeom>
            <a:avLst/>
            <a:gdLst/>
            <a:ahLst/>
            <a:cxnLst/>
            <a:rect l="l" t="t" r="r" b="b"/>
            <a:pathLst>
              <a:path w="11862683" h="6858000">
                <a:moveTo>
                  <a:pt x="0" y="0"/>
                </a:moveTo>
                <a:lnTo>
                  <a:pt x="4038600" y="0"/>
                </a:lnTo>
                <a:lnTo>
                  <a:pt x="4114800" y="0"/>
                </a:lnTo>
                <a:lnTo>
                  <a:pt x="4282294" y="0"/>
                </a:lnTo>
                <a:lnTo>
                  <a:pt x="6139260" y="0"/>
                </a:lnTo>
                <a:lnTo>
                  <a:pt x="6362810" y="0"/>
                </a:lnTo>
                <a:lnTo>
                  <a:pt x="7272221" y="0"/>
                </a:lnTo>
                <a:lnTo>
                  <a:pt x="10815342" y="0"/>
                </a:lnTo>
                <a:cubicBezTo>
                  <a:pt x="10709672" y="35571"/>
                  <a:pt x="10607020" y="78255"/>
                  <a:pt x="10501350" y="110269"/>
                </a:cubicBezTo>
                <a:cubicBezTo>
                  <a:pt x="10516447" y="145839"/>
                  <a:pt x="10531542" y="138725"/>
                  <a:pt x="10546639" y="135168"/>
                </a:cubicBezTo>
                <a:cubicBezTo>
                  <a:pt x="10637212" y="120941"/>
                  <a:pt x="10730806" y="110269"/>
                  <a:pt x="10818360" y="71141"/>
                </a:cubicBezTo>
                <a:cubicBezTo>
                  <a:pt x="10839496" y="64027"/>
                  <a:pt x="10863648" y="64027"/>
                  <a:pt x="10872705" y="88927"/>
                </a:cubicBezTo>
                <a:cubicBezTo>
                  <a:pt x="10887801" y="124497"/>
                  <a:pt x="10866668" y="145839"/>
                  <a:pt x="10845532" y="163625"/>
                </a:cubicBezTo>
                <a:cubicBezTo>
                  <a:pt x="10809304" y="195638"/>
                  <a:pt x="10767036" y="188525"/>
                  <a:pt x="10727787" y="192082"/>
                </a:cubicBezTo>
                <a:cubicBezTo>
                  <a:pt x="10619098" y="209867"/>
                  <a:pt x="10567772" y="259665"/>
                  <a:pt x="10543619" y="373491"/>
                </a:cubicBezTo>
                <a:cubicBezTo>
                  <a:pt x="10637212" y="327250"/>
                  <a:pt x="10730806" y="384162"/>
                  <a:pt x="10821380" y="352148"/>
                </a:cubicBezTo>
                <a:cubicBezTo>
                  <a:pt x="10845532" y="345034"/>
                  <a:pt x="10881763" y="355706"/>
                  <a:pt x="10869686" y="394834"/>
                </a:cubicBezTo>
                <a:cubicBezTo>
                  <a:pt x="10857610" y="430405"/>
                  <a:pt x="10818360" y="458860"/>
                  <a:pt x="10887801" y="451747"/>
                </a:cubicBezTo>
                <a:cubicBezTo>
                  <a:pt x="10939127" y="448189"/>
                  <a:pt x="10954222" y="405504"/>
                  <a:pt x="10969318" y="359262"/>
                </a:cubicBezTo>
                <a:cubicBezTo>
                  <a:pt x="10981394" y="334364"/>
                  <a:pt x="11014605" y="320135"/>
                  <a:pt x="11038758" y="334364"/>
                </a:cubicBezTo>
                <a:cubicBezTo>
                  <a:pt x="11068949" y="348592"/>
                  <a:pt x="11059892" y="387720"/>
                  <a:pt x="11059892" y="416176"/>
                </a:cubicBezTo>
                <a:cubicBezTo>
                  <a:pt x="11062912" y="469532"/>
                  <a:pt x="11038758" y="494431"/>
                  <a:pt x="10996491" y="505101"/>
                </a:cubicBezTo>
                <a:cubicBezTo>
                  <a:pt x="10945164" y="519330"/>
                  <a:pt x="10893840" y="537116"/>
                  <a:pt x="10827418" y="558458"/>
                </a:cubicBezTo>
                <a:cubicBezTo>
                  <a:pt x="10899878" y="594028"/>
                  <a:pt x="10954222" y="586915"/>
                  <a:pt x="11008566" y="558458"/>
                </a:cubicBezTo>
                <a:cubicBezTo>
                  <a:pt x="11074988" y="526444"/>
                  <a:pt x="11162542" y="483759"/>
                  <a:pt x="11216886" y="522887"/>
                </a:cubicBezTo>
                <a:cubicBezTo>
                  <a:pt x="11298403" y="579800"/>
                  <a:pt x="11364824" y="544229"/>
                  <a:pt x="11437284" y="533558"/>
                </a:cubicBezTo>
                <a:cubicBezTo>
                  <a:pt x="11588242" y="512216"/>
                  <a:pt x="11494648" y="480203"/>
                  <a:pt x="11645605" y="462417"/>
                </a:cubicBezTo>
                <a:cubicBezTo>
                  <a:pt x="11705988" y="455303"/>
                  <a:pt x="11769390" y="426847"/>
                  <a:pt x="11856944" y="465975"/>
                </a:cubicBezTo>
                <a:cubicBezTo>
                  <a:pt x="11461437" y="672284"/>
                  <a:pt x="11274250" y="658055"/>
                  <a:pt x="10921012" y="910606"/>
                </a:cubicBezTo>
                <a:cubicBezTo>
                  <a:pt x="10936107" y="935506"/>
                  <a:pt x="10951202" y="924835"/>
                  <a:pt x="10966299" y="921277"/>
                </a:cubicBezTo>
                <a:cubicBezTo>
                  <a:pt x="10990452" y="917720"/>
                  <a:pt x="11020644" y="903491"/>
                  <a:pt x="11026682" y="949734"/>
                </a:cubicBezTo>
                <a:cubicBezTo>
                  <a:pt x="11029702" y="985305"/>
                  <a:pt x="11011585" y="1003089"/>
                  <a:pt x="10981394" y="1006647"/>
                </a:cubicBezTo>
                <a:cubicBezTo>
                  <a:pt x="10893840" y="1020875"/>
                  <a:pt x="10815342" y="1070674"/>
                  <a:pt x="10736844" y="1113358"/>
                </a:cubicBezTo>
                <a:cubicBezTo>
                  <a:pt x="10700615" y="1131144"/>
                  <a:pt x="10661366" y="1156043"/>
                  <a:pt x="10676462" y="1220069"/>
                </a:cubicBezTo>
                <a:cubicBezTo>
                  <a:pt x="10706652" y="1237855"/>
                  <a:pt x="10727787" y="1212955"/>
                  <a:pt x="10751940" y="1209399"/>
                </a:cubicBezTo>
                <a:cubicBezTo>
                  <a:pt x="10776093" y="1205842"/>
                  <a:pt x="10833457" y="1220069"/>
                  <a:pt x="10818360" y="1230741"/>
                </a:cubicBezTo>
                <a:cubicBezTo>
                  <a:pt x="10748920" y="1269868"/>
                  <a:pt x="10875724" y="1365909"/>
                  <a:pt x="10791190" y="1365909"/>
                </a:cubicBezTo>
                <a:cubicBezTo>
                  <a:pt x="10652309" y="1365909"/>
                  <a:pt x="10576830" y="1536647"/>
                  <a:pt x="10443988" y="1540204"/>
                </a:cubicBezTo>
                <a:cubicBezTo>
                  <a:pt x="10422854" y="1540204"/>
                  <a:pt x="10413797" y="1572219"/>
                  <a:pt x="10413797" y="1597117"/>
                </a:cubicBezTo>
                <a:cubicBezTo>
                  <a:pt x="10413797" y="1629132"/>
                  <a:pt x="10434930" y="1632688"/>
                  <a:pt x="10456064" y="1636245"/>
                </a:cubicBezTo>
                <a:cubicBezTo>
                  <a:pt x="10489275" y="1639802"/>
                  <a:pt x="10525504" y="1597117"/>
                  <a:pt x="10567772" y="1657587"/>
                </a:cubicBezTo>
                <a:cubicBezTo>
                  <a:pt x="10489275" y="1693158"/>
                  <a:pt x="10407758" y="1728729"/>
                  <a:pt x="10410777" y="1849668"/>
                </a:cubicBezTo>
                <a:cubicBezTo>
                  <a:pt x="10410777" y="1881683"/>
                  <a:pt x="10377566" y="1895910"/>
                  <a:pt x="10353413" y="1903025"/>
                </a:cubicBezTo>
                <a:cubicBezTo>
                  <a:pt x="10311146" y="1917252"/>
                  <a:pt x="10277935" y="1938595"/>
                  <a:pt x="10253782" y="1984836"/>
                </a:cubicBezTo>
                <a:cubicBezTo>
                  <a:pt x="10253782" y="1995507"/>
                  <a:pt x="10253782" y="2002622"/>
                  <a:pt x="10253782" y="2013292"/>
                </a:cubicBezTo>
                <a:cubicBezTo>
                  <a:pt x="10259820" y="2123562"/>
                  <a:pt x="10320202" y="2120004"/>
                  <a:pt x="10386624" y="2102219"/>
                </a:cubicBezTo>
                <a:cubicBezTo>
                  <a:pt x="10465122" y="2080877"/>
                  <a:pt x="10543619" y="2038192"/>
                  <a:pt x="10628156" y="2077320"/>
                </a:cubicBezTo>
                <a:cubicBezTo>
                  <a:pt x="10510408" y="2130676"/>
                  <a:pt x="10380586" y="2134233"/>
                  <a:pt x="10271896" y="2208931"/>
                </a:cubicBezTo>
                <a:cubicBezTo>
                  <a:pt x="10676462" y="2223159"/>
                  <a:pt x="11032720" y="1984836"/>
                  <a:pt x="11425208" y="1892353"/>
                </a:cubicBezTo>
                <a:cubicBezTo>
                  <a:pt x="11413131" y="1952823"/>
                  <a:pt x="11379920" y="1967051"/>
                  <a:pt x="11352748" y="1974165"/>
                </a:cubicBezTo>
                <a:cubicBezTo>
                  <a:pt x="11207830" y="2020407"/>
                  <a:pt x="11081026" y="2112891"/>
                  <a:pt x="10948184" y="2191146"/>
                </a:cubicBezTo>
                <a:cubicBezTo>
                  <a:pt x="10893840" y="2223159"/>
                  <a:pt x="10854590" y="2258731"/>
                  <a:pt x="10833457" y="2326314"/>
                </a:cubicBezTo>
                <a:cubicBezTo>
                  <a:pt x="10815342" y="2390340"/>
                  <a:pt x="10779112" y="2418796"/>
                  <a:pt x="10712690" y="2401012"/>
                </a:cubicBezTo>
                <a:cubicBezTo>
                  <a:pt x="10658346" y="2386784"/>
                  <a:pt x="10600982" y="2393898"/>
                  <a:pt x="10543619" y="2401012"/>
                </a:cubicBezTo>
                <a:cubicBezTo>
                  <a:pt x="10480218" y="2408126"/>
                  <a:pt x="10407758" y="2479267"/>
                  <a:pt x="10422854" y="2518395"/>
                </a:cubicBezTo>
                <a:cubicBezTo>
                  <a:pt x="10453044" y="2582422"/>
                  <a:pt x="10504370" y="2550408"/>
                  <a:pt x="10546639" y="2543294"/>
                </a:cubicBezTo>
                <a:cubicBezTo>
                  <a:pt x="10597964" y="2536181"/>
                  <a:pt x="10691556" y="2518395"/>
                  <a:pt x="10691556" y="2525509"/>
                </a:cubicBezTo>
                <a:cubicBezTo>
                  <a:pt x="10724768" y="2685576"/>
                  <a:pt x="10800246" y="2564636"/>
                  <a:pt x="10854590" y="2564636"/>
                </a:cubicBezTo>
                <a:cubicBezTo>
                  <a:pt x="10905916" y="2564636"/>
                  <a:pt x="10957241" y="2546851"/>
                  <a:pt x="11005548" y="2532623"/>
                </a:cubicBezTo>
                <a:cubicBezTo>
                  <a:pt x="11068949" y="2514837"/>
                  <a:pt x="11126312" y="2546851"/>
                  <a:pt x="11186696" y="2553965"/>
                </a:cubicBezTo>
                <a:cubicBezTo>
                  <a:pt x="11241040" y="2561080"/>
                  <a:pt x="11210850" y="2653563"/>
                  <a:pt x="11244060" y="2692689"/>
                </a:cubicBezTo>
                <a:cubicBezTo>
                  <a:pt x="11250097" y="2703362"/>
                  <a:pt x="11256136" y="2703362"/>
                  <a:pt x="11262174" y="2703362"/>
                </a:cubicBezTo>
                <a:cubicBezTo>
                  <a:pt x="11280289" y="2980812"/>
                  <a:pt x="11597299" y="2913227"/>
                  <a:pt x="11597299" y="2923898"/>
                </a:cubicBezTo>
                <a:cubicBezTo>
                  <a:pt x="11624471" y="2941684"/>
                  <a:pt x="11657682" y="2899000"/>
                  <a:pt x="11690892" y="2941684"/>
                </a:cubicBezTo>
                <a:cubicBezTo>
                  <a:pt x="11548993" y="3137322"/>
                  <a:pt x="11331614" y="3183563"/>
                  <a:pt x="11138390" y="3329402"/>
                </a:cubicBezTo>
                <a:cubicBezTo>
                  <a:pt x="11298403" y="3379202"/>
                  <a:pt x="11391998" y="3208463"/>
                  <a:pt x="11509744" y="3229805"/>
                </a:cubicBezTo>
                <a:cubicBezTo>
                  <a:pt x="11567107" y="3283162"/>
                  <a:pt x="11395016" y="3368530"/>
                  <a:pt x="11561068" y="3393429"/>
                </a:cubicBezTo>
                <a:cubicBezTo>
                  <a:pt x="11488610" y="3439672"/>
                  <a:pt x="11437284" y="3485914"/>
                  <a:pt x="11385959" y="3539269"/>
                </a:cubicBezTo>
                <a:cubicBezTo>
                  <a:pt x="11298403" y="3635309"/>
                  <a:pt x="11280289" y="3699337"/>
                  <a:pt x="11322556" y="3827390"/>
                </a:cubicBezTo>
                <a:cubicBezTo>
                  <a:pt x="11349730" y="3912759"/>
                  <a:pt x="11388978" y="3991015"/>
                  <a:pt x="11352748" y="4090612"/>
                </a:cubicBezTo>
                <a:cubicBezTo>
                  <a:pt x="11328595" y="4158196"/>
                  <a:pt x="11337653" y="4204438"/>
                  <a:pt x="11428226" y="4172424"/>
                </a:cubicBezTo>
                <a:cubicBezTo>
                  <a:pt x="11524840" y="4140411"/>
                  <a:pt x="11561068" y="4200882"/>
                  <a:pt x="11536915" y="4321821"/>
                </a:cubicBezTo>
                <a:cubicBezTo>
                  <a:pt x="11521821" y="4400076"/>
                  <a:pt x="11536915" y="4424975"/>
                  <a:pt x="11603338" y="4414305"/>
                </a:cubicBezTo>
                <a:cubicBezTo>
                  <a:pt x="11675796" y="4403633"/>
                  <a:pt x="11745236" y="4353835"/>
                  <a:pt x="11835811" y="4378734"/>
                </a:cubicBezTo>
                <a:cubicBezTo>
                  <a:pt x="11763352" y="4521016"/>
                  <a:pt x="11609374" y="4478331"/>
                  <a:pt x="11524840" y="4613499"/>
                </a:cubicBezTo>
                <a:cubicBezTo>
                  <a:pt x="11624471" y="4613499"/>
                  <a:pt x="11702969" y="4613499"/>
                  <a:pt x="11775427" y="4585042"/>
                </a:cubicBezTo>
                <a:cubicBezTo>
                  <a:pt x="11805619" y="4574373"/>
                  <a:pt x="11838830" y="4560144"/>
                  <a:pt x="11856944" y="4602828"/>
                </a:cubicBezTo>
                <a:cubicBezTo>
                  <a:pt x="11878080" y="4652628"/>
                  <a:pt x="11835811" y="4670412"/>
                  <a:pt x="11811658" y="4677526"/>
                </a:cubicBezTo>
                <a:cubicBezTo>
                  <a:pt x="11742216" y="4702425"/>
                  <a:pt x="11687874" y="4759339"/>
                  <a:pt x="11627490" y="4805580"/>
                </a:cubicBezTo>
                <a:cubicBezTo>
                  <a:pt x="11497668" y="4905177"/>
                  <a:pt x="11355767" y="4990547"/>
                  <a:pt x="11247078" y="5154171"/>
                </a:cubicBezTo>
                <a:cubicBezTo>
                  <a:pt x="11382940" y="5111487"/>
                  <a:pt x="11485590" y="5011889"/>
                  <a:pt x="11615414" y="4994104"/>
                </a:cubicBezTo>
                <a:cubicBezTo>
                  <a:pt x="11503704" y="5143500"/>
                  <a:pt x="11361806" y="5243097"/>
                  <a:pt x="11228964" y="5353367"/>
                </a:cubicBezTo>
                <a:cubicBezTo>
                  <a:pt x="11189714" y="5385379"/>
                  <a:pt x="11150466" y="5406721"/>
                  <a:pt x="11144428" y="5474306"/>
                </a:cubicBezTo>
                <a:cubicBezTo>
                  <a:pt x="11126312" y="5605917"/>
                  <a:pt x="11078008" y="5712629"/>
                  <a:pt x="10969318" y="5769542"/>
                </a:cubicBezTo>
                <a:cubicBezTo>
                  <a:pt x="10969318" y="5769542"/>
                  <a:pt x="10975356" y="5790884"/>
                  <a:pt x="10978374" y="5801555"/>
                </a:cubicBezTo>
                <a:cubicBezTo>
                  <a:pt x="11044797" y="5805112"/>
                  <a:pt x="11096122" y="5726858"/>
                  <a:pt x="11177639" y="5755314"/>
                </a:cubicBezTo>
                <a:cubicBezTo>
                  <a:pt x="11096122" y="5862025"/>
                  <a:pt x="11029702" y="5954508"/>
                  <a:pt x="10917992" y="6004307"/>
                </a:cubicBezTo>
                <a:cubicBezTo>
                  <a:pt x="10827418" y="6043434"/>
                  <a:pt x="10715710" y="6068335"/>
                  <a:pt x="10649289" y="6196388"/>
                </a:cubicBezTo>
                <a:cubicBezTo>
                  <a:pt x="10724768" y="6221287"/>
                  <a:pt x="10782132" y="6189274"/>
                  <a:pt x="10839496" y="6167932"/>
                </a:cubicBezTo>
                <a:cubicBezTo>
                  <a:pt x="10927050" y="6132361"/>
                  <a:pt x="11014605" y="6093234"/>
                  <a:pt x="11102160" y="6057663"/>
                </a:cubicBezTo>
                <a:cubicBezTo>
                  <a:pt x="11135372" y="6043434"/>
                  <a:pt x="11171600" y="6036320"/>
                  <a:pt x="11192734" y="6100347"/>
                </a:cubicBezTo>
                <a:cubicBezTo>
                  <a:pt x="11081026" y="6114575"/>
                  <a:pt x="11014605" y="6199945"/>
                  <a:pt x="10945164" y="6281757"/>
                </a:cubicBezTo>
                <a:cubicBezTo>
                  <a:pt x="10905916" y="6327999"/>
                  <a:pt x="10872705" y="6388469"/>
                  <a:pt x="10803265" y="6367127"/>
                </a:cubicBezTo>
                <a:cubicBezTo>
                  <a:pt x="10767036" y="6356456"/>
                  <a:pt x="10742882" y="6388469"/>
                  <a:pt x="10745901" y="6431153"/>
                </a:cubicBezTo>
                <a:cubicBezTo>
                  <a:pt x="10760998" y="6580550"/>
                  <a:pt x="10673442" y="6630349"/>
                  <a:pt x="10582868" y="6658805"/>
                </a:cubicBezTo>
                <a:cubicBezTo>
                  <a:pt x="10450026" y="6701489"/>
                  <a:pt x="10332280" y="6786859"/>
                  <a:pt x="10208496" y="6858000"/>
                </a:cubicBezTo>
                <a:lnTo>
                  <a:pt x="7272221" y="6858000"/>
                </a:lnTo>
                <a:lnTo>
                  <a:pt x="6362810" y="6858000"/>
                </a:lnTo>
                <a:lnTo>
                  <a:pt x="6139260" y="6858000"/>
                </a:lnTo>
                <a:lnTo>
                  <a:pt x="4282294" y="6858000"/>
                </a:lnTo>
                <a:lnTo>
                  <a:pt x="4114800" y="6858000"/>
                </a:lnTo>
                <a:lnTo>
                  <a:pt x="40386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B8D6F161-5ABE-3748-1F3D-114E7E5675F8}"/>
              </a:ext>
            </a:extLst>
          </p:cNvPr>
          <p:cNvSpPr txBox="1"/>
          <p:nvPr/>
        </p:nvSpPr>
        <p:spPr>
          <a:xfrm>
            <a:off x="2913667" y="521754"/>
            <a:ext cx="9040765" cy="769441"/>
          </a:xfrm>
          <a:prstGeom prst="rect">
            <a:avLst/>
          </a:prstGeom>
          <a:noFill/>
        </p:spPr>
        <p:txBody>
          <a:bodyPr wrap="square">
            <a:spAutoFit/>
          </a:bodyPr>
          <a:lstStyle/>
          <a:p>
            <a:pPr algn="ctr"/>
            <a:r>
              <a:rPr lang="es-ES" sz="4400" dirty="0">
                <a:latin typeface="Bell MT" panose="02020503060305020303" pitchFamily="18" charset="0"/>
              </a:rPr>
              <a:t>Contrastación Práctica del Estudio</a:t>
            </a:r>
          </a:p>
        </p:txBody>
      </p:sp>
      <p:pic>
        <p:nvPicPr>
          <p:cNvPr id="5" name="Imagen 4">
            <a:extLst>
              <a:ext uri="{FF2B5EF4-FFF2-40B4-BE49-F238E27FC236}">
                <a16:creationId xmlns:a16="http://schemas.microsoft.com/office/drawing/2014/main" id="{12B01C70-ACD2-07CA-4AA9-6B7A0C6E2185}"/>
              </a:ext>
            </a:extLst>
          </p:cNvPr>
          <p:cNvPicPr>
            <a:picLocks noChangeAspect="1"/>
          </p:cNvPicPr>
          <p:nvPr/>
        </p:nvPicPr>
        <p:blipFill>
          <a:blip r:embed="rId4"/>
          <a:stretch>
            <a:fillRect/>
          </a:stretch>
        </p:blipFill>
        <p:spPr>
          <a:xfrm>
            <a:off x="2913667" y="1635457"/>
            <a:ext cx="9040765" cy="1292587"/>
          </a:xfrm>
          <a:prstGeom prst="rect">
            <a:avLst/>
          </a:prstGeom>
        </p:spPr>
      </p:pic>
      <p:pic>
        <p:nvPicPr>
          <p:cNvPr id="7" name="Imagen 6" descr="Gráfico, Gráfico de líneas&#10;&#10;Descripción generada automáticamente">
            <a:extLst>
              <a:ext uri="{FF2B5EF4-FFF2-40B4-BE49-F238E27FC236}">
                <a16:creationId xmlns:a16="http://schemas.microsoft.com/office/drawing/2014/main" id="{1E7EA121-E1A6-64CB-57B7-CCE1AC2B95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1945" y="3067859"/>
            <a:ext cx="6804208" cy="3650326"/>
          </a:xfrm>
          <a:prstGeom prst="rect">
            <a:avLst/>
          </a:prstGeom>
        </p:spPr>
      </p:pic>
    </p:spTree>
    <p:extLst>
      <p:ext uri="{BB962C8B-B14F-4D97-AF65-F5344CB8AC3E}">
        <p14:creationId xmlns:p14="http://schemas.microsoft.com/office/powerpoint/2010/main" val="3290599915"/>
      </p:ext>
    </p:extLst>
  </p:cSld>
  <p:clrMapOvr>
    <a:masterClrMapping/>
  </p:clrMapOvr>
  <mc:AlternateContent xmlns:mc="http://schemas.openxmlformats.org/markup-compatibility/2006" xmlns:p14="http://schemas.microsoft.com/office/powerpoint/2010/main">
    <mc:Choice Requires="p14">
      <p:transition spd="slow" p14:dur="2000" advTm="32507"/>
    </mc:Choice>
    <mc:Fallback xmlns="">
      <p:transition spd="slow" advTm="3250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Un fondo blanco con elementos de ciencia de datos y mercado de valores en las esquinas">
            <a:extLst>
              <a:ext uri="{FF2B5EF4-FFF2-40B4-BE49-F238E27FC236}">
                <a16:creationId xmlns:a16="http://schemas.microsoft.com/office/drawing/2014/main" id="{28F46B65-9FF2-0E9C-DC05-5A0616CB1A7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004" r="37016"/>
          <a:stretch/>
        </p:blipFill>
        <p:spPr bwMode="auto">
          <a:xfrm>
            <a:off x="9578104" y="10"/>
            <a:ext cx="260465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03DA3885-FE53-B750-A4E5-AE9954472F88}"/>
              </a:ext>
            </a:extLst>
          </p:cNvPr>
          <p:cNvSpPr txBox="1"/>
          <p:nvPr/>
        </p:nvSpPr>
        <p:spPr>
          <a:xfrm>
            <a:off x="684095" y="379538"/>
            <a:ext cx="8600536" cy="769441"/>
          </a:xfrm>
          <a:prstGeom prst="rect">
            <a:avLst/>
          </a:prstGeom>
          <a:noFill/>
        </p:spPr>
        <p:txBody>
          <a:bodyPr wrap="square">
            <a:spAutoFit/>
          </a:bodyPr>
          <a:lstStyle/>
          <a:p>
            <a:pPr algn="ctr"/>
            <a:r>
              <a:rPr lang="es-ES" sz="4400" dirty="0">
                <a:latin typeface="Bell MT" panose="02020503060305020303" pitchFamily="18" charset="0"/>
              </a:rPr>
              <a:t>Conclusiones </a:t>
            </a:r>
          </a:p>
        </p:txBody>
      </p:sp>
      <p:sp>
        <p:nvSpPr>
          <p:cNvPr id="4" name="Marcador de contenido 3">
            <a:extLst>
              <a:ext uri="{FF2B5EF4-FFF2-40B4-BE49-F238E27FC236}">
                <a16:creationId xmlns:a16="http://schemas.microsoft.com/office/drawing/2014/main" id="{A00DB17A-E62B-0B39-228D-30B7AF3399FE}"/>
              </a:ext>
            </a:extLst>
          </p:cNvPr>
          <p:cNvSpPr txBox="1">
            <a:spLocks/>
          </p:cNvSpPr>
          <p:nvPr/>
        </p:nvSpPr>
        <p:spPr>
          <a:xfrm>
            <a:off x="396815" y="1996502"/>
            <a:ext cx="9175096" cy="28130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ES" sz="2000" dirty="0"/>
          </a:p>
        </p:txBody>
      </p:sp>
      <p:sp>
        <p:nvSpPr>
          <p:cNvPr id="6" name="CuadroTexto 5">
            <a:extLst>
              <a:ext uri="{FF2B5EF4-FFF2-40B4-BE49-F238E27FC236}">
                <a16:creationId xmlns:a16="http://schemas.microsoft.com/office/drawing/2014/main" id="{C0C1C8CD-FCAC-ABA3-0FDE-6A6399045174}"/>
              </a:ext>
            </a:extLst>
          </p:cNvPr>
          <p:cNvSpPr txBox="1"/>
          <p:nvPr/>
        </p:nvSpPr>
        <p:spPr>
          <a:xfrm>
            <a:off x="684095" y="1528517"/>
            <a:ext cx="8600536" cy="4093428"/>
          </a:xfrm>
          <a:prstGeom prst="rect">
            <a:avLst/>
          </a:prstGeom>
          <a:noFill/>
        </p:spPr>
        <p:txBody>
          <a:bodyPr wrap="square">
            <a:spAutoFit/>
          </a:bodyPr>
          <a:lstStyle/>
          <a:p>
            <a:pPr marL="285750" indent="-285750" algn="just">
              <a:buBlip>
                <a:blip r:embed="rId4"/>
              </a:buBlip>
            </a:pPr>
            <a:r>
              <a:rPr lang="es-ES" sz="2000" dirty="0"/>
              <a:t>Las noticias sobre el desarrollo de infraestructura y proyectos tienen un impacto considerable en las acciones de Endesa. </a:t>
            </a:r>
          </a:p>
          <a:p>
            <a:pPr marL="742950" lvl="1" indent="-285750" algn="just">
              <a:buBlip>
                <a:blip r:embed="rId4"/>
              </a:buBlip>
            </a:pPr>
            <a:endParaRPr lang="es-ES" sz="2000" dirty="0"/>
          </a:p>
          <a:p>
            <a:pPr marL="800100" lvl="1" indent="-342900" algn="just">
              <a:buBlip>
                <a:blip r:embed="rId5"/>
              </a:buBlip>
            </a:pPr>
            <a:r>
              <a:rPr lang="es-ES" sz="2000" dirty="0"/>
              <a:t>Las noticias positivas en este ámbito aumentan la probabilidad de que las acciones suban en los próximos 5 días en un 73.33%, con un aumento promedio del 1.28%. </a:t>
            </a:r>
          </a:p>
          <a:p>
            <a:pPr lvl="1" algn="just"/>
            <a:endParaRPr lang="es-ES" sz="2000" dirty="0"/>
          </a:p>
          <a:p>
            <a:pPr marL="285750" indent="-285750" algn="just">
              <a:buBlip>
                <a:blip r:embed="rId4"/>
              </a:buBlip>
            </a:pPr>
            <a:r>
              <a:rPr lang="es-ES" sz="2000" dirty="0"/>
              <a:t>Para empresas como Iberdrola, Accionas Energías, </a:t>
            </a:r>
            <a:r>
              <a:rPr lang="es-ES" sz="2000" dirty="0" err="1"/>
              <a:t>Solaria</a:t>
            </a:r>
            <a:r>
              <a:rPr lang="es-ES" sz="2000" dirty="0"/>
              <a:t> y </a:t>
            </a:r>
            <a:r>
              <a:rPr lang="es-ES" sz="2000" dirty="0" err="1"/>
              <a:t>Naturgy</a:t>
            </a:r>
            <a:r>
              <a:rPr lang="es-ES" sz="2000" dirty="0"/>
              <a:t>, se observa que el tipo de noticias vinculadas a negocios y finanzas corporativas ejerce la influencia más destacada en la variación del precio de sus acciones.</a:t>
            </a:r>
          </a:p>
          <a:p>
            <a:pPr marL="285750" indent="-285750" algn="just">
              <a:buBlip>
                <a:blip r:embed="rId4"/>
              </a:buBlip>
            </a:pPr>
            <a:endParaRPr lang="es-ES" sz="2000" dirty="0"/>
          </a:p>
          <a:p>
            <a:pPr marL="285750" indent="-285750" algn="just">
              <a:buBlip>
                <a:blip r:embed="rId4"/>
              </a:buBlip>
            </a:pPr>
            <a:r>
              <a:rPr lang="es-ES" sz="2000" dirty="0"/>
              <a:t>La comprensión del sentido o evaluación de las noticias es crucial para determinar su influencia en el precio de las acciones.</a:t>
            </a:r>
          </a:p>
        </p:txBody>
      </p:sp>
    </p:spTree>
    <p:extLst>
      <p:ext uri="{BB962C8B-B14F-4D97-AF65-F5344CB8AC3E}">
        <p14:creationId xmlns:p14="http://schemas.microsoft.com/office/powerpoint/2010/main" val="107024118"/>
      </p:ext>
    </p:extLst>
  </p:cSld>
  <p:clrMapOvr>
    <a:masterClrMapping/>
  </p:clrMapOvr>
  <mc:AlternateContent xmlns:mc="http://schemas.openxmlformats.org/markup-compatibility/2006" xmlns:p14="http://schemas.microsoft.com/office/powerpoint/2010/main">
    <mc:Choice Requires="p14">
      <p:transition spd="slow" p14:dur="2000" advTm="44604"/>
    </mc:Choice>
    <mc:Fallback xmlns="">
      <p:transition spd="slow" advTm="4460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5D9FC6AC-4A12-4825-8ABE-0732B8EF4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Un fondo blanco con aún más elementos de ciencia de datos e informáticos, y elementos de mercado de valores en las esquinas">
            <a:extLst>
              <a:ext uri="{FF2B5EF4-FFF2-40B4-BE49-F238E27FC236}">
                <a16:creationId xmlns:a16="http://schemas.microsoft.com/office/drawing/2014/main" id="{DC84F20B-8B27-62A3-CAD9-05818FCC93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0031" t="28243" r="17390" b="13946"/>
          <a:stretch/>
        </p:blipFill>
        <p:spPr bwMode="auto">
          <a:xfrm>
            <a:off x="617" y="10"/>
            <a:ext cx="2678530" cy="6857990"/>
          </a:xfrm>
          <a:custGeom>
            <a:avLst/>
            <a:gdLst/>
            <a:ahLst/>
            <a:cxnLst/>
            <a:rect l="l" t="t" r="r" b="b"/>
            <a:pathLst>
              <a:path w="11862683" h="6858000">
                <a:moveTo>
                  <a:pt x="0" y="0"/>
                </a:moveTo>
                <a:lnTo>
                  <a:pt x="4038600" y="0"/>
                </a:lnTo>
                <a:lnTo>
                  <a:pt x="4114800" y="0"/>
                </a:lnTo>
                <a:lnTo>
                  <a:pt x="4282294" y="0"/>
                </a:lnTo>
                <a:lnTo>
                  <a:pt x="6139260" y="0"/>
                </a:lnTo>
                <a:lnTo>
                  <a:pt x="6362810" y="0"/>
                </a:lnTo>
                <a:lnTo>
                  <a:pt x="7272221" y="0"/>
                </a:lnTo>
                <a:lnTo>
                  <a:pt x="10815342" y="0"/>
                </a:lnTo>
                <a:cubicBezTo>
                  <a:pt x="10709672" y="35571"/>
                  <a:pt x="10607020" y="78255"/>
                  <a:pt x="10501350" y="110269"/>
                </a:cubicBezTo>
                <a:cubicBezTo>
                  <a:pt x="10516447" y="145839"/>
                  <a:pt x="10531542" y="138725"/>
                  <a:pt x="10546639" y="135168"/>
                </a:cubicBezTo>
                <a:cubicBezTo>
                  <a:pt x="10637212" y="120941"/>
                  <a:pt x="10730806" y="110269"/>
                  <a:pt x="10818360" y="71141"/>
                </a:cubicBezTo>
                <a:cubicBezTo>
                  <a:pt x="10839496" y="64027"/>
                  <a:pt x="10863648" y="64027"/>
                  <a:pt x="10872705" y="88927"/>
                </a:cubicBezTo>
                <a:cubicBezTo>
                  <a:pt x="10887801" y="124497"/>
                  <a:pt x="10866668" y="145839"/>
                  <a:pt x="10845532" y="163625"/>
                </a:cubicBezTo>
                <a:cubicBezTo>
                  <a:pt x="10809304" y="195638"/>
                  <a:pt x="10767036" y="188525"/>
                  <a:pt x="10727787" y="192082"/>
                </a:cubicBezTo>
                <a:cubicBezTo>
                  <a:pt x="10619098" y="209867"/>
                  <a:pt x="10567772" y="259665"/>
                  <a:pt x="10543619" y="373491"/>
                </a:cubicBezTo>
                <a:cubicBezTo>
                  <a:pt x="10637212" y="327250"/>
                  <a:pt x="10730806" y="384162"/>
                  <a:pt x="10821380" y="352148"/>
                </a:cubicBezTo>
                <a:cubicBezTo>
                  <a:pt x="10845532" y="345034"/>
                  <a:pt x="10881763" y="355706"/>
                  <a:pt x="10869686" y="394834"/>
                </a:cubicBezTo>
                <a:cubicBezTo>
                  <a:pt x="10857610" y="430405"/>
                  <a:pt x="10818360" y="458860"/>
                  <a:pt x="10887801" y="451747"/>
                </a:cubicBezTo>
                <a:cubicBezTo>
                  <a:pt x="10939127" y="448189"/>
                  <a:pt x="10954222" y="405504"/>
                  <a:pt x="10969318" y="359262"/>
                </a:cubicBezTo>
                <a:cubicBezTo>
                  <a:pt x="10981394" y="334364"/>
                  <a:pt x="11014605" y="320135"/>
                  <a:pt x="11038758" y="334364"/>
                </a:cubicBezTo>
                <a:cubicBezTo>
                  <a:pt x="11068949" y="348592"/>
                  <a:pt x="11059892" y="387720"/>
                  <a:pt x="11059892" y="416176"/>
                </a:cubicBezTo>
                <a:cubicBezTo>
                  <a:pt x="11062912" y="469532"/>
                  <a:pt x="11038758" y="494431"/>
                  <a:pt x="10996491" y="505101"/>
                </a:cubicBezTo>
                <a:cubicBezTo>
                  <a:pt x="10945164" y="519330"/>
                  <a:pt x="10893840" y="537116"/>
                  <a:pt x="10827418" y="558458"/>
                </a:cubicBezTo>
                <a:cubicBezTo>
                  <a:pt x="10899878" y="594028"/>
                  <a:pt x="10954222" y="586915"/>
                  <a:pt x="11008566" y="558458"/>
                </a:cubicBezTo>
                <a:cubicBezTo>
                  <a:pt x="11074988" y="526444"/>
                  <a:pt x="11162542" y="483759"/>
                  <a:pt x="11216886" y="522887"/>
                </a:cubicBezTo>
                <a:cubicBezTo>
                  <a:pt x="11298403" y="579800"/>
                  <a:pt x="11364824" y="544229"/>
                  <a:pt x="11437284" y="533558"/>
                </a:cubicBezTo>
                <a:cubicBezTo>
                  <a:pt x="11588242" y="512216"/>
                  <a:pt x="11494648" y="480203"/>
                  <a:pt x="11645605" y="462417"/>
                </a:cubicBezTo>
                <a:cubicBezTo>
                  <a:pt x="11705988" y="455303"/>
                  <a:pt x="11769390" y="426847"/>
                  <a:pt x="11856944" y="465975"/>
                </a:cubicBezTo>
                <a:cubicBezTo>
                  <a:pt x="11461437" y="672284"/>
                  <a:pt x="11274250" y="658055"/>
                  <a:pt x="10921012" y="910606"/>
                </a:cubicBezTo>
                <a:cubicBezTo>
                  <a:pt x="10936107" y="935506"/>
                  <a:pt x="10951202" y="924835"/>
                  <a:pt x="10966299" y="921277"/>
                </a:cubicBezTo>
                <a:cubicBezTo>
                  <a:pt x="10990452" y="917720"/>
                  <a:pt x="11020644" y="903491"/>
                  <a:pt x="11026682" y="949734"/>
                </a:cubicBezTo>
                <a:cubicBezTo>
                  <a:pt x="11029702" y="985305"/>
                  <a:pt x="11011585" y="1003089"/>
                  <a:pt x="10981394" y="1006647"/>
                </a:cubicBezTo>
                <a:cubicBezTo>
                  <a:pt x="10893840" y="1020875"/>
                  <a:pt x="10815342" y="1070674"/>
                  <a:pt x="10736844" y="1113358"/>
                </a:cubicBezTo>
                <a:cubicBezTo>
                  <a:pt x="10700615" y="1131144"/>
                  <a:pt x="10661366" y="1156043"/>
                  <a:pt x="10676462" y="1220069"/>
                </a:cubicBezTo>
                <a:cubicBezTo>
                  <a:pt x="10706652" y="1237855"/>
                  <a:pt x="10727787" y="1212955"/>
                  <a:pt x="10751940" y="1209399"/>
                </a:cubicBezTo>
                <a:cubicBezTo>
                  <a:pt x="10776093" y="1205842"/>
                  <a:pt x="10833457" y="1220069"/>
                  <a:pt x="10818360" y="1230741"/>
                </a:cubicBezTo>
                <a:cubicBezTo>
                  <a:pt x="10748920" y="1269868"/>
                  <a:pt x="10875724" y="1365909"/>
                  <a:pt x="10791190" y="1365909"/>
                </a:cubicBezTo>
                <a:cubicBezTo>
                  <a:pt x="10652309" y="1365909"/>
                  <a:pt x="10576830" y="1536647"/>
                  <a:pt x="10443988" y="1540204"/>
                </a:cubicBezTo>
                <a:cubicBezTo>
                  <a:pt x="10422854" y="1540204"/>
                  <a:pt x="10413797" y="1572219"/>
                  <a:pt x="10413797" y="1597117"/>
                </a:cubicBezTo>
                <a:cubicBezTo>
                  <a:pt x="10413797" y="1629132"/>
                  <a:pt x="10434930" y="1632688"/>
                  <a:pt x="10456064" y="1636245"/>
                </a:cubicBezTo>
                <a:cubicBezTo>
                  <a:pt x="10489275" y="1639802"/>
                  <a:pt x="10525504" y="1597117"/>
                  <a:pt x="10567772" y="1657587"/>
                </a:cubicBezTo>
                <a:cubicBezTo>
                  <a:pt x="10489275" y="1693158"/>
                  <a:pt x="10407758" y="1728729"/>
                  <a:pt x="10410777" y="1849668"/>
                </a:cubicBezTo>
                <a:cubicBezTo>
                  <a:pt x="10410777" y="1881683"/>
                  <a:pt x="10377566" y="1895910"/>
                  <a:pt x="10353413" y="1903025"/>
                </a:cubicBezTo>
                <a:cubicBezTo>
                  <a:pt x="10311146" y="1917252"/>
                  <a:pt x="10277935" y="1938595"/>
                  <a:pt x="10253782" y="1984836"/>
                </a:cubicBezTo>
                <a:cubicBezTo>
                  <a:pt x="10253782" y="1995507"/>
                  <a:pt x="10253782" y="2002622"/>
                  <a:pt x="10253782" y="2013292"/>
                </a:cubicBezTo>
                <a:cubicBezTo>
                  <a:pt x="10259820" y="2123562"/>
                  <a:pt x="10320202" y="2120004"/>
                  <a:pt x="10386624" y="2102219"/>
                </a:cubicBezTo>
                <a:cubicBezTo>
                  <a:pt x="10465122" y="2080877"/>
                  <a:pt x="10543619" y="2038192"/>
                  <a:pt x="10628156" y="2077320"/>
                </a:cubicBezTo>
                <a:cubicBezTo>
                  <a:pt x="10510408" y="2130676"/>
                  <a:pt x="10380586" y="2134233"/>
                  <a:pt x="10271896" y="2208931"/>
                </a:cubicBezTo>
                <a:cubicBezTo>
                  <a:pt x="10676462" y="2223159"/>
                  <a:pt x="11032720" y="1984836"/>
                  <a:pt x="11425208" y="1892353"/>
                </a:cubicBezTo>
                <a:cubicBezTo>
                  <a:pt x="11413131" y="1952823"/>
                  <a:pt x="11379920" y="1967051"/>
                  <a:pt x="11352748" y="1974165"/>
                </a:cubicBezTo>
                <a:cubicBezTo>
                  <a:pt x="11207830" y="2020407"/>
                  <a:pt x="11081026" y="2112891"/>
                  <a:pt x="10948184" y="2191146"/>
                </a:cubicBezTo>
                <a:cubicBezTo>
                  <a:pt x="10893840" y="2223159"/>
                  <a:pt x="10854590" y="2258731"/>
                  <a:pt x="10833457" y="2326314"/>
                </a:cubicBezTo>
                <a:cubicBezTo>
                  <a:pt x="10815342" y="2390340"/>
                  <a:pt x="10779112" y="2418796"/>
                  <a:pt x="10712690" y="2401012"/>
                </a:cubicBezTo>
                <a:cubicBezTo>
                  <a:pt x="10658346" y="2386784"/>
                  <a:pt x="10600982" y="2393898"/>
                  <a:pt x="10543619" y="2401012"/>
                </a:cubicBezTo>
                <a:cubicBezTo>
                  <a:pt x="10480218" y="2408126"/>
                  <a:pt x="10407758" y="2479267"/>
                  <a:pt x="10422854" y="2518395"/>
                </a:cubicBezTo>
                <a:cubicBezTo>
                  <a:pt x="10453044" y="2582422"/>
                  <a:pt x="10504370" y="2550408"/>
                  <a:pt x="10546639" y="2543294"/>
                </a:cubicBezTo>
                <a:cubicBezTo>
                  <a:pt x="10597964" y="2536181"/>
                  <a:pt x="10691556" y="2518395"/>
                  <a:pt x="10691556" y="2525509"/>
                </a:cubicBezTo>
                <a:cubicBezTo>
                  <a:pt x="10724768" y="2685576"/>
                  <a:pt x="10800246" y="2564636"/>
                  <a:pt x="10854590" y="2564636"/>
                </a:cubicBezTo>
                <a:cubicBezTo>
                  <a:pt x="10905916" y="2564636"/>
                  <a:pt x="10957241" y="2546851"/>
                  <a:pt x="11005548" y="2532623"/>
                </a:cubicBezTo>
                <a:cubicBezTo>
                  <a:pt x="11068949" y="2514837"/>
                  <a:pt x="11126312" y="2546851"/>
                  <a:pt x="11186696" y="2553965"/>
                </a:cubicBezTo>
                <a:cubicBezTo>
                  <a:pt x="11241040" y="2561080"/>
                  <a:pt x="11210850" y="2653563"/>
                  <a:pt x="11244060" y="2692689"/>
                </a:cubicBezTo>
                <a:cubicBezTo>
                  <a:pt x="11250097" y="2703362"/>
                  <a:pt x="11256136" y="2703362"/>
                  <a:pt x="11262174" y="2703362"/>
                </a:cubicBezTo>
                <a:cubicBezTo>
                  <a:pt x="11280289" y="2980812"/>
                  <a:pt x="11597299" y="2913227"/>
                  <a:pt x="11597299" y="2923898"/>
                </a:cubicBezTo>
                <a:cubicBezTo>
                  <a:pt x="11624471" y="2941684"/>
                  <a:pt x="11657682" y="2899000"/>
                  <a:pt x="11690892" y="2941684"/>
                </a:cubicBezTo>
                <a:cubicBezTo>
                  <a:pt x="11548993" y="3137322"/>
                  <a:pt x="11331614" y="3183563"/>
                  <a:pt x="11138390" y="3329402"/>
                </a:cubicBezTo>
                <a:cubicBezTo>
                  <a:pt x="11298403" y="3379202"/>
                  <a:pt x="11391998" y="3208463"/>
                  <a:pt x="11509744" y="3229805"/>
                </a:cubicBezTo>
                <a:cubicBezTo>
                  <a:pt x="11567107" y="3283162"/>
                  <a:pt x="11395016" y="3368530"/>
                  <a:pt x="11561068" y="3393429"/>
                </a:cubicBezTo>
                <a:cubicBezTo>
                  <a:pt x="11488610" y="3439672"/>
                  <a:pt x="11437284" y="3485914"/>
                  <a:pt x="11385959" y="3539269"/>
                </a:cubicBezTo>
                <a:cubicBezTo>
                  <a:pt x="11298403" y="3635309"/>
                  <a:pt x="11280289" y="3699337"/>
                  <a:pt x="11322556" y="3827390"/>
                </a:cubicBezTo>
                <a:cubicBezTo>
                  <a:pt x="11349730" y="3912759"/>
                  <a:pt x="11388978" y="3991015"/>
                  <a:pt x="11352748" y="4090612"/>
                </a:cubicBezTo>
                <a:cubicBezTo>
                  <a:pt x="11328595" y="4158196"/>
                  <a:pt x="11337653" y="4204438"/>
                  <a:pt x="11428226" y="4172424"/>
                </a:cubicBezTo>
                <a:cubicBezTo>
                  <a:pt x="11524840" y="4140411"/>
                  <a:pt x="11561068" y="4200882"/>
                  <a:pt x="11536915" y="4321821"/>
                </a:cubicBezTo>
                <a:cubicBezTo>
                  <a:pt x="11521821" y="4400076"/>
                  <a:pt x="11536915" y="4424975"/>
                  <a:pt x="11603338" y="4414305"/>
                </a:cubicBezTo>
                <a:cubicBezTo>
                  <a:pt x="11675796" y="4403633"/>
                  <a:pt x="11745236" y="4353835"/>
                  <a:pt x="11835811" y="4378734"/>
                </a:cubicBezTo>
                <a:cubicBezTo>
                  <a:pt x="11763352" y="4521016"/>
                  <a:pt x="11609374" y="4478331"/>
                  <a:pt x="11524840" y="4613499"/>
                </a:cubicBezTo>
                <a:cubicBezTo>
                  <a:pt x="11624471" y="4613499"/>
                  <a:pt x="11702969" y="4613499"/>
                  <a:pt x="11775427" y="4585042"/>
                </a:cubicBezTo>
                <a:cubicBezTo>
                  <a:pt x="11805619" y="4574373"/>
                  <a:pt x="11838830" y="4560144"/>
                  <a:pt x="11856944" y="4602828"/>
                </a:cubicBezTo>
                <a:cubicBezTo>
                  <a:pt x="11878080" y="4652628"/>
                  <a:pt x="11835811" y="4670412"/>
                  <a:pt x="11811658" y="4677526"/>
                </a:cubicBezTo>
                <a:cubicBezTo>
                  <a:pt x="11742216" y="4702425"/>
                  <a:pt x="11687874" y="4759339"/>
                  <a:pt x="11627490" y="4805580"/>
                </a:cubicBezTo>
                <a:cubicBezTo>
                  <a:pt x="11497668" y="4905177"/>
                  <a:pt x="11355767" y="4990547"/>
                  <a:pt x="11247078" y="5154171"/>
                </a:cubicBezTo>
                <a:cubicBezTo>
                  <a:pt x="11382940" y="5111487"/>
                  <a:pt x="11485590" y="5011889"/>
                  <a:pt x="11615414" y="4994104"/>
                </a:cubicBezTo>
                <a:cubicBezTo>
                  <a:pt x="11503704" y="5143500"/>
                  <a:pt x="11361806" y="5243097"/>
                  <a:pt x="11228964" y="5353367"/>
                </a:cubicBezTo>
                <a:cubicBezTo>
                  <a:pt x="11189714" y="5385379"/>
                  <a:pt x="11150466" y="5406721"/>
                  <a:pt x="11144428" y="5474306"/>
                </a:cubicBezTo>
                <a:cubicBezTo>
                  <a:pt x="11126312" y="5605917"/>
                  <a:pt x="11078008" y="5712629"/>
                  <a:pt x="10969318" y="5769542"/>
                </a:cubicBezTo>
                <a:cubicBezTo>
                  <a:pt x="10969318" y="5769542"/>
                  <a:pt x="10975356" y="5790884"/>
                  <a:pt x="10978374" y="5801555"/>
                </a:cubicBezTo>
                <a:cubicBezTo>
                  <a:pt x="11044797" y="5805112"/>
                  <a:pt x="11096122" y="5726858"/>
                  <a:pt x="11177639" y="5755314"/>
                </a:cubicBezTo>
                <a:cubicBezTo>
                  <a:pt x="11096122" y="5862025"/>
                  <a:pt x="11029702" y="5954508"/>
                  <a:pt x="10917992" y="6004307"/>
                </a:cubicBezTo>
                <a:cubicBezTo>
                  <a:pt x="10827418" y="6043434"/>
                  <a:pt x="10715710" y="6068335"/>
                  <a:pt x="10649289" y="6196388"/>
                </a:cubicBezTo>
                <a:cubicBezTo>
                  <a:pt x="10724768" y="6221287"/>
                  <a:pt x="10782132" y="6189274"/>
                  <a:pt x="10839496" y="6167932"/>
                </a:cubicBezTo>
                <a:cubicBezTo>
                  <a:pt x="10927050" y="6132361"/>
                  <a:pt x="11014605" y="6093234"/>
                  <a:pt x="11102160" y="6057663"/>
                </a:cubicBezTo>
                <a:cubicBezTo>
                  <a:pt x="11135372" y="6043434"/>
                  <a:pt x="11171600" y="6036320"/>
                  <a:pt x="11192734" y="6100347"/>
                </a:cubicBezTo>
                <a:cubicBezTo>
                  <a:pt x="11081026" y="6114575"/>
                  <a:pt x="11014605" y="6199945"/>
                  <a:pt x="10945164" y="6281757"/>
                </a:cubicBezTo>
                <a:cubicBezTo>
                  <a:pt x="10905916" y="6327999"/>
                  <a:pt x="10872705" y="6388469"/>
                  <a:pt x="10803265" y="6367127"/>
                </a:cubicBezTo>
                <a:cubicBezTo>
                  <a:pt x="10767036" y="6356456"/>
                  <a:pt x="10742882" y="6388469"/>
                  <a:pt x="10745901" y="6431153"/>
                </a:cubicBezTo>
                <a:cubicBezTo>
                  <a:pt x="10760998" y="6580550"/>
                  <a:pt x="10673442" y="6630349"/>
                  <a:pt x="10582868" y="6658805"/>
                </a:cubicBezTo>
                <a:cubicBezTo>
                  <a:pt x="10450026" y="6701489"/>
                  <a:pt x="10332280" y="6786859"/>
                  <a:pt x="10208496" y="6858000"/>
                </a:cubicBezTo>
                <a:lnTo>
                  <a:pt x="7272221" y="6858000"/>
                </a:lnTo>
                <a:lnTo>
                  <a:pt x="6362810" y="6858000"/>
                </a:lnTo>
                <a:lnTo>
                  <a:pt x="6139260" y="6858000"/>
                </a:lnTo>
                <a:lnTo>
                  <a:pt x="4282294" y="6858000"/>
                </a:lnTo>
                <a:lnTo>
                  <a:pt x="4114800" y="6858000"/>
                </a:lnTo>
                <a:lnTo>
                  <a:pt x="40386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DD6BD794-BB0A-B57F-45B1-326607C5B23E}"/>
              </a:ext>
            </a:extLst>
          </p:cNvPr>
          <p:cNvSpPr txBox="1"/>
          <p:nvPr/>
        </p:nvSpPr>
        <p:spPr>
          <a:xfrm>
            <a:off x="3133780" y="614199"/>
            <a:ext cx="8600537" cy="769441"/>
          </a:xfrm>
          <a:prstGeom prst="rect">
            <a:avLst/>
          </a:prstGeom>
          <a:noFill/>
        </p:spPr>
        <p:txBody>
          <a:bodyPr wrap="square">
            <a:spAutoFit/>
          </a:bodyPr>
          <a:lstStyle/>
          <a:p>
            <a:pPr algn="ctr"/>
            <a:r>
              <a:rPr lang="es-ES" sz="4400" dirty="0">
                <a:latin typeface="Bell MT" panose="02020503060305020303" pitchFamily="18" charset="0"/>
              </a:rPr>
              <a:t>Trabajo Futuro</a:t>
            </a:r>
          </a:p>
        </p:txBody>
      </p:sp>
      <p:sp>
        <p:nvSpPr>
          <p:cNvPr id="4" name="CuadroTexto 3">
            <a:extLst>
              <a:ext uri="{FF2B5EF4-FFF2-40B4-BE49-F238E27FC236}">
                <a16:creationId xmlns:a16="http://schemas.microsoft.com/office/drawing/2014/main" id="{FE03199E-59DB-C99D-2C9A-88F68A063AAC}"/>
              </a:ext>
            </a:extLst>
          </p:cNvPr>
          <p:cNvSpPr txBox="1"/>
          <p:nvPr/>
        </p:nvSpPr>
        <p:spPr>
          <a:xfrm>
            <a:off x="3133781" y="1997839"/>
            <a:ext cx="8600536" cy="2862322"/>
          </a:xfrm>
          <a:prstGeom prst="rect">
            <a:avLst/>
          </a:prstGeom>
          <a:noFill/>
        </p:spPr>
        <p:txBody>
          <a:bodyPr wrap="square">
            <a:spAutoFit/>
          </a:bodyPr>
          <a:lstStyle/>
          <a:p>
            <a:pPr marL="285750" indent="-285750" algn="just">
              <a:buBlip>
                <a:blip r:embed="rId4"/>
              </a:buBlip>
            </a:pPr>
            <a:r>
              <a:rPr lang="es-ES" sz="2000" dirty="0"/>
              <a:t>Ampliación de Fuentes y Clasificación de Noticias.</a:t>
            </a:r>
          </a:p>
          <a:p>
            <a:pPr algn="just"/>
            <a:endParaRPr lang="es-ES" sz="2000" dirty="0"/>
          </a:p>
          <a:p>
            <a:pPr marL="285750" indent="-285750" algn="just">
              <a:buBlip>
                <a:blip r:embed="rId4"/>
              </a:buBlip>
            </a:pPr>
            <a:r>
              <a:rPr lang="es-ES" sz="2000" dirty="0"/>
              <a:t>Exploración de Otros Modelos.</a:t>
            </a:r>
          </a:p>
          <a:p>
            <a:pPr algn="just"/>
            <a:endParaRPr lang="es-ES" sz="2000" dirty="0"/>
          </a:p>
          <a:p>
            <a:pPr marL="285750" indent="-285750" algn="just">
              <a:buBlip>
                <a:blip r:embed="rId4"/>
              </a:buBlip>
            </a:pPr>
            <a:r>
              <a:rPr lang="es-ES" sz="2000" dirty="0"/>
              <a:t>Diversificación en Sectores de Aplicación.</a:t>
            </a:r>
          </a:p>
          <a:p>
            <a:pPr algn="just"/>
            <a:endParaRPr lang="es-ES" sz="2000" dirty="0"/>
          </a:p>
          <a:p>
            <a:pPr marL="285750" indent="-285750" algn="just">
              <a:buBlip>
                <a:blip r:embed="rId4"/>
              </a:buBlip>
            </a:pPr>
            <a:r>
              <a:rPr lang="es-ES" sz="2000" dirty="0"/>
              <a:t>Implementación de Tecnologías Emergentes.</a:t>
            </a:r>
          </a:p>
          <a:p>
            <a:pPr marL="285750" indent="-285750" algn="just">
              <a:buBlip>
                <a:blip r:embed="rId4"/>
              </a:buBlip>
            </a:pPr>
            <a:endParaRPr lang="es-ES" sz="2000" dirty="0"/>
          </a:p>
          <a:p>
            <a:pPr marL="285750" indent="-285750" algn="just">
              <a:buBlip>
                <a:blip r:embed="rId4"/>
              </a:buBlip>
            </a:pPr>
            <a:r>
              <a:rPr lang="es-ES" sz="2000" dirty="0"/>
              <a:t>Optimización Continua y Retroalimentación.</a:t>
            </a:r>
          </a:p>
        </p:txBody>
      </p:sp>
      <p:pic>
        <p:nvPicPr>
          <p:cNvPr id="1026" name="Picture 2" descr="Análisis del mercado de valores | Vector Gratis">
            <a:extLst>
              <a:ext uri="{FF2B5EF4-FFF2-40B4-BE49-F238E27FC236}">
                <a16:creationId xmlns:a16="http://schemas.microsoft.com/office/drawing/2014/main" id="{8E1DCD42-A06E-C6B9-421C-36E02AD3FC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19277" y="2282464"/>
            <a:ext cx="3442357" cy="2293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198916"/>
      </p:ext>
    </p:extLst>
  </p:cSld>
  <p:clrMapOvr>
    <a:masterClrMapping/>
  </p:clrMapOvr>
  <mc:AlternateContent xmlns:mc="http://schemas.openxmlformats.org/markup-compatibility/2006" xmlns:p14="http://schemas.microsoft.com/office/powerpoint/2010/main">
    <mc:Choice Requires="p14">
      <p:transition spd="slow" p14:dur="2000" advTm="62105"/>
    </mc:Choice>
    <mc:Fallback xmlns="">
      <p:transition spd="slow" advTm="6210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5D9FC6AC-4A12-4825-8ABE-0732B8EF4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Un fondo blanco con aún más elementos de ciencia de datos e informáticos, y elementos de mercado de valores en las esquinas">
            <a:extLst>
              <a:ext uri="{FF2B5EF4-FFF2-40B4-BE49-F238E27FC236}">
                <a16:creationId xmlns:a16="http://schemas.microsoft.com/office/drawing/2014/main" id="{E79832EF-3B4F-162B-5CC2-CF747E60F27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830" t="23983" b="18206"/>
          <a:stretch/>
        </p:blipFill>
        <p:spPr bwMode="auto">
          <a:xfrm>
            <a:off x="6140696" y="10"/>
            <a:ext cx="5832820" cy="6857990"/>
          </a:xfrm>
          <a:custGeom>
            <a:avLst/>
            <a:gdLst/>
            <a:ahLst/>
            <a:cxnLst/>
            <a:rect l="l" t="t" r="r" b="b"/>
            <a:pathLst>
              <a:path w="11862683" h="6858000">
                <a:moveTo>
                  <a:pt x="0" y="0"/>
                </a:moveTo>
                <a:lnTo>
                  <a:pt x="4038600" y="0"/>
                </a:lnTo>
                <a:lnTo>
                  <a:pt x="4114800" y="0"/>
                </a:lnTo>
                <a:lnTo>
                  <a:pt x="4282294" y="0"/>
                </a:lnTo>
                <a:lnTo>
                  <a:pt x="6139260" y="0"/>
                </a:lnTo>
                <a:lnTo>
                  <a:pt x="6362810" y="0"/>
                </a:lnTo>
                <a:lnTo>
                  <a:pt x="7272221" y="0"/>
                </a:lnTo>
                <a:lnTo>
                  <a:pt x="10815342" y="0"/>
                </a:lnTo>
                <a:cubicBezTo>
                  <a:pt x="10709672" y="35571"/>
                  <a:pt x="10607020" y="78255"/>
                  <a:pt x="10501350" y="110269"/>
                </a:cubicBezTo>
                <a:cubicBezTo>
                  <a:pt x="10516447" y="145839"/>
                  <a:pt x="10531542" y="138725"/>
                  <a:pt x="10546639" y="135168"/>
                </a:cubicBezTo>
                <a:cubicBezTo>
                  <a:pt x="10637212" y="120941"/>
                  <a:pt x="10730806" y="110269"/>
                  <a:pt x="10818360" y="71141"/>
                </a:cubicBezTo>
                <a:cubicBezTo>
                  <a:pt x="10839496" y="64027"/>
                  <a:pt x="10863648" y="64027"/>
                  <a:pt x="10872705" y="88927"/>
                </a:cubicBezTo>
                <a:cubicBezTo>
                  <a:pt x="10887801" y="124497"/>
                  <a:pt x="10866668" y="145839"/>
                  <a:pt x="10845532" y="163625"/>
                </a:cubicBezTo>
                <a:cubicBezTo>
                  <a:pt x="10809304" y="195638"/>
                  <a:pt x="10767036" y="188525"/>
                  <a:pt x="10727787" y="192082"/>
                </a:cubicBezTo>
                <a:cubicBezTo>
                  <a:pt x="10619098" y="209867"/>
                  <a:pt x="10567772" y="259665"/>
                  <a:pt x="10543619" y="373491"/>
                </a:cubicBezTo>
                <a:cubicBezTo>
                  <a:pt x="10637212" y="327250"/>
                  <a:pt x="10730806" y="384162"/>
                  <a:pt x="10821380" y="352148"/>
                </a:cubicBezTo>
                <a:cubicBezTo>
                  <a:pt x="10845532" y="345034"/>
                  <a:pt x="10881763" y="355706"/>
                  <a:pt x="10869686" y="394834"/>
                </a:cubicBezTo>
                <a:cubicBezTo>
                  <a:pt x="10857610" y="430405"/>
                  <a:pt x="10818360" y="458860"/>
                  <a:pt x="10887801" y="451747"/>
                </a:cubicBezTo>
                <a:cubicBezTo>
                  <a:pt x="10939127" y="448189"/>
                  <a:pt x="10954222" y="405504"/>
                  <a:pt x="10969318" y="359262"/>
                </a:cubicBezTo>
                <a:cubicBezTo>
                  <a:pt x="10981394" y="334364"/>
                  <a:pt x="11014605" y="320135"/>
                  <a:pt x="11038758" y="334364"/>
                </a:cubicBezTo>
                <a:cubicBezTo>
                  <a:pt x="11068949" y="348592"/>
                  <a:pt x="11059892" y="387720"/>
                  <a:pt x="11059892" y="416176"/>
                </a:cubicBezTo>
                <a:cubicBezTo>
                  <a:pt x="11062912" y="469532"/>
                  <a:pt x="11038758" y="494431"/>
                  <a:pt x="10996491" y="505101"/>
                </a:cubicBezTo>
                <a:cubicBezTo>
                  <a:pt x="10945164" y="519330"/>
                  <a:pt x="10893840" y="537116"/>
                  <a:pt x="10827418" y="558458"/>
                </a:cubicBezTo>
                <a:cubicBezTo>
                  <a:pt x="10899878" y="594028"/>
                  <a:pt x="10954222" y="586915"/>
                  <a:pt x="11008566" y="558458"/>
                </a:cubicBezTo>
                <a:cubicBezTo>
                  <a:pt x="11074988" y="526444"/>
                  <a:pt x="11162542" y="483759"/>
                  <a:pt x="11216886" y="522887"/>
                </a:cubicBezTo>
                <a:cubicBezTo>
                  <a:pt x="11298403" y="579800"/>
                  <a:pt x="11364824" y="544229"/>
                  <a:pt x="11437284" y="533558"/>
                </a:cubicBezTo>
                <a:cubicBezTo>
                  <a:pt x="11588242" y="512216"/>
                  <a:pt x="11494648" y="480203"/>
                  <a:pt x="11645605" y="462417"/>
                </a:cubicBezTo>
                <a:cubicBezTo>
                  <a:pt x="11705988" y="455303"/>
                  <a:pt x="11769390" y="426847"/>
                  <a:pt x="11856944" y="465975"/>
                </a:cubicBezTo>
                <a:cubicBezTo>
                  <a:pt x="11461437" y="672284"/>
                  <a:pt x="11274250" y="658055"/>
                  <a:pt x="10921012" y="910606"/>
                </a:cubicBezTo>
                <a:cubicBezTo>
                  <a:pt x="10936107" y="935506"/>
                  <a:pt x="10951202" y="924835"/>
                  <a:pt x="10966299" y="921277"/>
                </a:cubicBezTo>
                <a:cubicBezTo>
                  <a:pt x="10990452" y="917720"/>
                  <a:pt x="11020644" y="903491"/>
                  <a:pt x="11026682" y="949734"/>
                </a:cubicBezTo>
                <a:cubicBezTo>
                  <a:pt x="11029702" y="985305"/>
                  <a:pt x="11011585" y="1003089"/>
                  <a:pt x="10981394" y="1006647"/>
                </a:cubicBezTo>
                <a:cubicBezTo>
                  <a:pt x="10893840" y="1020875"/>
                  <a:pt x="10815342" y="1070674"/>
                  <a:pt x="10736844" y="1113358"/>
                </a:cubicBezTo>
                <a:cubicBezTo>
                  <a:pt x="10700615" y="1131144"/>
                  <a:pt x="10661366" y="1156043"/>
                  <a:pt x="10676462" y="1220069"/>
                </a:cubicBezTo>
                <a:cubicBezTo>
                  <a:pt x="10706652" y="1237855"/>
                  <a:pt x="10727787" y="1212955"/>
                  <a:pt x="10751940" y="1209399"/>
                </a:cubicBezTo>
                <a:cubicBezTo>
                  <a:pt x="10776093" y="1205842"/>
                  <a:pt x="10833457" y="1220069"/>
                  <a:pt x="10818360" y="1230741"/>
                </a:cubicBezTo>
                <a:cubicBezTo>
                  <a:pt x="10748920" y="1269868"/>
                  <a:pt x="10875724" y="1365909"/>
                  <a:pt x="10791190" y="1365909"/>
                </a:cubicBezTo>
                <a:cubicBezTo>
                  <a:pt x="10652309" y="1365909"/>
                  <a:pt x="10576830" y="1536647"/>
                  <a:pt x="10443988" y="1540204"/>
                </a:cubicBezTo>
                <a:cubicBezTo>
                  <a:pt x="10422854" y="1540204"/>
                  <a:pt x="10413797" y="1572219"/>
                  <a:pt x="10413797" y="1597117"/>
                </a:cubicBezTo>
                <a:cubicBezTo>
                  <a:pt x="10413797" y="1629132"/>
                  <a:pt x="10434930" y="1632688"/>
                  <a:pt x="10456064" y="1636245"/>
                </a:cubicBezTo>
                <a:cubicBezTo>
                  <a:pt x="10489275" y="1639802"/>
                  <a:pt x="10525504" y="1597117"/>
                  <a:pt x="10567772" y="1657587"/>
                </a:cubicBezTo>
                <a:cubicBezTo>
                  <a:pt x="10489275" y="1693158"/>
                  <a:pt x="10407758" y="1728729"/>
                  <a:pt x="10410777" y="1849668"/>
                </a:cubicBezTo>
                <a:cubicBezTo>
                  <a:pt x="10410777" y="1881683"/>
                  <a:pt x="10377566" y="1895910"/>
                  <a:pt x="10353413" y="1903025"/>
                </a:cubicBezTo>
                <a:cubicBezTo>
                  <a:pt x="10311146" y="1917252"/>
                  <a:pt x="10277935" y="1938595"/>
                  <a:pt x="10253782" y="1984836"/>
                </a:cubicBezTo>
                <a:cubicBezTo>
                  <a:pt x="10253782" y="1995507"/>
                  <a:pt x="10253782" y="2002622"/>
                  <a:pt x="10253782" y="2013292"/>
                </a:cubicBezTo>
                <a:cubicBezTo>
                  <a:pt x="10259820" y="2123562"/>
                  <a:pt x="10320202" y="2120004"/>
                  <a:pt x="10386624" y="2102219"/>
                </a:cubicBezTo>
                <a:cubicBezTo>
                  <a:pt x="10465122" y="2080877"/>
                  <a:pt x="10543619" y="2038192"/>
                  <a:pt x="10628156" y="2077320"/>
                </a:cubicBezTo>
                <a:cubicBezTo>
                  <a:pt x="10510408" y="2130676"/>
                  <a:pt x="10380586" y="2134233"/>
                  <a:pt x="10271896" y="2208931"/>
                </a:cubicBezTo>
                <a:cubicBezTo>
                  <a:pt x="10676462" y="2223159"/>
                  <a:pt x="11032720" y="1984836"/>
                  <a:pt x="11425208" y="1892353"/>
                </a:cubicBezTo>
                <a:cubicBezTo>
                  <a:pt x="11413131" y="1952823"/>
                  <a:pt x="11379920" y="1967051"/>
                  <a:pt x="11352748" y="1974165"/>
                </a:cubicBezTo>
                <a:cubicBezTo>
                  <a:pt x="11207830" y="2020407"/>
                  <a:pt x="11081026" y="2112891"/>
                  <a:pt x="10948184" y="2191146"/>
                </a:cubicBezTo>
                <a:cubicBezTo>
                  <a:pt x="10893840" y="2223159"/>
                  <a:pt x="10854590" y="2258731"/>
                  <a:pt x="10833457" y="2326314"/>
                </a:cubicBezTo>
                <a:cubicBezTo>
                  <a:pt x="10815342" y="2390340"/>
                  <a:pt x="10779112" y="2418796"/>
                  <a:pt x="10712690" y="2401012"/>
                </a:cubicBezTo>
                <a:cubicBezTo>
                  <a:pt x="10658346" y="2386784"/>
                  <a:pt x="10600982" y="2393898"/>
                  <a:pt x="10543619" y="2401012"/>
                </a:cubicBezTo>
                <a:cubicBezTo>
                  <a:pt x="10480218" y="2408126"/>
                  <a:pt x="10407758" y="2479267"/>
                  <a:pt x="10422854" y="2518395"/>
                </a:cubicBezTo>
                <a:cubicBezTo>
                  <a:pt x="10453044" y="2582422"/>
                  <a:pt x="10504370" y="2550408"/>
                  <a:pt x="10546639" y="2543294"/>
                </a:cubicBezTo>
                <a:cubicBezTo>
                  <a:pt x="10597964" y="2536181"/>
                  <a:pt x="10691556" y="2518395"/>
                  <a:pt x="10691556" y="2525509"/>
                </a:cubicBezTo>
                <a:cubicBezTo>
                  <a:pt x="10724768" y="2685576"/>
                  <a:pt x="10800246" y="2564636"/>
                  <a:pt x="10854590" y="2564636"/>
                </a:cubicBezTo>
                <a:cubicBezTo>
                  <a:pt x="10905916" y="2564636"/>
                  <a:pt x="10957241" y="2546851"/>
                  <a:pt x="11005548" y="2532623"/>
                </a:cubicBezTo>
                <a:cubicBezTo>
                  <a:pt x="11068949" y="2514837"/>
                  <a:pt x="11126312" y="2546851"/>
                  <a:pt x="11186696" y="2553965"/>
                </a:cubicBezTo>
                <a:cubicBezTo>
                  <a:pt x="11241040" y="2561080"/>
                  <a:pt x="11210850" y="2653563"/>
                  <a:pt x="11244060" y="2692689"/>
                </a:cubicBezTo>
                <a:cubicBezTo>
                  <a:pt x="11250097" y="2703362"/>
                  <a:pt x="11256136" y="2703362"/>
                  <a:pt x="11262174" y="2703362"/>
                </a:cubicBezTo>
                <a:cubicBezTo>
                  <a:pt x="11280289" y="2980812"/>
                  <a:pt x="11597299" y="2913227"/>
                  <a:pt x="11597299" y="2923898"/>
                </a:cubicBezTo>
                <a:cubicBezTo>
                  <a:pt x="11624471" y="2941684"/>
                  <a:pt x="11657682" y="2899000"/>
                  <a:pt x="11690892" y="2941684"/>
                </a:cubicBezTo>
                <a:cubicBezTo>
                  <a:pt x="11548993" y="3137322"/>
                  <a:pt x="11331614" y="3183563"/>
                  <a:pt x="11138390" y="3329402"/>
                </a:cubicBezTo>
                <a:cubicBezTo>
                  <a:pt x="11298403" y="3379202"/>
                  <a:pt x="11391998" y="3208463"/>
                  <a:pt x="11509744" y="3229805"/>
                </a:cubicBezTo>
                <a:cubicBezTo>
                  <a:pt x="11567107" y="3283162"/>
                  <a:pt x="11395016" y="3368530"/>
                  <a:pt x="11561068" y="3393429"/>
                </a:cubicBezTo>
                <a:cubicBezTo>
                  <a:pt x="11488610" y="3439672"/>
                  <a:pt x="11437284" y="3485914"/>
                  <a:pt x="11385959" y="3539269"/>
                </a:cubicBezTo>
                <a:cubicBezTo>
                  <a:pt x="11298403" y="3635309"/>
                  <a:pt x="11280289" y="3699337"/>
                  <a:pt x="11322556" y="3827390"/>
                </a:cubicBezTo>
                <a:cubicBezTo>
                  <a:pt x="11349730" y="3912759"/>
                  <a:pt x="11388978" y="3991015"/>
                  <a:pt x="11352748" y="4090612"/>
                </a:cubicBezTo>
                <a:cubicBezTo>
                  <a:pt x="11328595" y="4158196"/>
                  <a:pt x="11337653" y="4204438"/>
                  <a:pt x="11428226" y="4172424"/>
                </a:cubicBezTo>
                <a:cubicBezTo>
                  <a:pt x="11524840" y="4140411"/>
                  <a:pt x="11561068" y="4200882"/>
                  <a:pt x="11536915" y="4321821"/>
                </a:cubicBezTo>
                <a:cubicBezTo>
                  <a:pt x="11521821" y="4400076"/>
                  <a:pt x="11536915" y="4424975"/>
                  <a:pt x="11603338" y="4414305"/>
                </a:cubicBezTo>
                <a:cubicBezTo>
                  <a:pt x="11675796" y="4403633"/>
                  <a:pt x="11745236" y="4353835"/>
                  <a:pt x="11835811" y="4378734"/>
                </a:cubicBezTo>
                <a:cubicBezTo>
                  <a:pt x="11763352" y="4521016"/>
                  <a:pt x="11609374" y="4478331"/>
                  <a:pt x="11524840" y="4613499"/>
                </a:cubicBezTo>
                <a:cubicBezTo>
                  <a:pt x="11624471" y="4613499"/>
                  <a:pt x="11702969" y="4613499"/>
                  <a:pt x="11775427" y="4585042"/>
                </a:cubicBezTo>
                <a:cubicBezTo>
                  <a:pt x="11805619" y="4574373"/>
                  <a:pt x="11838830" y="4560144"/>
                  <a:pt x="11856944" y="4602828"/>
                </a:cubicBezTo>
                <a:cubicBezTo>
                  <a:pt x="11878080" y="4652628"/>
                  <a:pt x="11835811" y="4670412"/>
                  <a:pt x="11811658" y="4677526"/>
                </a:cubicBezTo>
                <a:cubicBezTo>
                  <a:pt x="11742216" y="4702425"/>
                  <a:pt x="11687874" y="4759339"/>
                  <a:pt x="11627490" y="4805580"/>
                </a:cubicBezTo>
                <a:cubicBezTo>
                  <a:pt x="11497668" y="4905177"/>
                  <a:pt x="11355767" y="4990547"/>
                  <a:pt x="11247078" y="5154171"/>
                </a:cubicBezTo>
                <a:cubicBezTo>
                  <a:pt x="11382940" y="5111487"/>
                  <a:pt x="11485590" y="5011889"/>
                  <a:pt x="11615414" y="4994104"/>
                </a:cubicBezTo>
                <a:cubicBezTo>
                  <a:pt x="11503704" y="5143500"/>
                  <a:pt x="11361806" y="5243097"/>
                  <a:pt x="11228964" y="5353367"/>
                </a:cubicBezTo>
                <a:cubicBezTo>
                  <a:pt x="11189714" y="5385379"/>
                  <a:pt x="11150466" y="5406721"/>
                  <a:pt x="11144428" y="5474306"/>
                </a:cubicBezTo>
                <a:cubicBezTo>
                  <a:pt x="11126312" y="5605917"/>
                  <a:pt x="11078008" y="5712629"/>
                  <a:pt x="10969318" y="5769542"/>
                </a:cubicBezTo>
                <a:cubicBezTo>
                  <a:pt x="10969318" y="5769542"/>
                  <a:pt x="10975356" y="5790884"/>
                  <a:pt x="10978374" y="5801555"/>
                </a:cubicBezTo>
                <a:cubicBezTo>
                  <a:pt x="11044797" y="5805112"/>
                  <a:pt x="11096122" y="5726858"/>
                  <a:pt x="11177639" y="5755314"/>
                </a:cubicBezTo>
                <a:cubicBezTo>
                  <a:pt x="11096122" y="5862025"/>
                  <a:pt x="11029702" y="5954508"/>
                  <a:pt x="10917992" y="6004307"/>
                </a:cubicBezTo>
                <a:cubicBezTo>
                  <a:pt x="10827418" y="6043434"/>
                  <a:pt x="10715710" y="6068335"/>
                  <a:pt x="10649289" y="6196388"/>
                </a:cubicBezTo>
                <a:cubicBezTo>
                  <a:pt x="10724768" y="6221287"/>
                  <a:pt x="10782132" y="6189274"/>
                  <a:pt x="10839496" y="6167932"/>
                </a:cubicBezTo>
                <a:cubicBezTo>
                  <a:pt x="10927050" y="6132361"/>
                  <a:pt x="11014605" y="6093234"/>
                  <a:pt x="11102160" y="6057663"/>
                </a:cubicBezTo>
                <a:cubicBezTo>
                  <a:pt x="11135372" y="6043434"/>
                  <a:pt x="11171600" y="6036320"/>
                  <a:pt x="11192734" y="6100347"/>
                </a:cubicBezTo>
                <a:cubicBezTo>
                  <a:pt x="11081026" y="6114575"/>
                  <a:pt x="11014605" y="6199945"/>
                  <a:pt x="10945164" y="6281757"/>
                </a:cubicBezTo>
                <a:cubicBezTo>
                  <a:pt x="10905916" y="6327999"/>
                  <a:pt x="10872705" y="6388469"/>
                  <a:pt x="10803265" y="6367127"/>
                </a:cubicBezTo>
                <a:cubicBezTo>
                  <a:pt x="10767036" y="6356456"/>
                  <a:pt x="10742882" y="6388469"/>
                  <a:pt x="10745901" y="6431153"/>
                </a:cubicBezTo>
                <a:cubicBezTo>
                  <a:pt x="10760998" y="6580550"/>
                  <a:pt x="10673442" y="6630349"/>
                  <a:pt x="10582868" y="6658805"/>
                </a:cubicBezTo>
                <a:cubicBezTo>
                  <a:pt x="10450026" y="6701489"/>
                  <a:pt x="10332280" y="6786859"/>
                  <a:pt x="10208496" y="6858000"/>
                </a:cubicBezTo>
                <a:lnTo>
                  <a:pt x="7272221" y="6858000"/>
                </a:lnTo>
                <a:lnTo>
                  <a:pt x="6362810" y="6858000"/>
                </a:lnTo>
                <a:lnTo>
                  <a:pt x="6139260" y="6858000"/>
                </a:lnTo>
                <a:lnTo>
                  <a:pt x="4282294" y="6858000"/>
                </a:lnTo>
                <a:lnTo>
                  <a:pt x="4114800" y="6858000"/>
                </a:lnTo>
                <a:lnTo>
                  <a:pt x="40386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4" name="Picture 2" descr="Un fondo blanco con aún más elementos de ciencia de datos e informáticos, y elementos de mercado de valores en las esquinas">
            <a:extLst>
              <a:ext uri="{FF2B5EF4-FFF2-40B4-BE49-F238E27FC236}">
                <a16:creationId xmlns:a16="http://schemas.microsoft.com/office/drawing/2014/main" id="{7205E841-8425-1F6D-8022-3AD7E99730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983" r="27512" b="18206"/>
          <a:stretch/>
        </p:blipFill>
        <p:spPr bwMode="auto">
          <a:xfrm>
            <a:off x="107633" y="10"/>
            <a:ext cx="8599024" cy="6857990"/>
          </a:xfrm>
          <a:custGeom>
            <a:avLst/>
            <a:gdLst/>
            <a:ahLst/>
            <a:cxnLst/>
            <a:rect l="l" t="t" r="r" b="b"/>
            <a:pathLst>
              <a:path w="11862684" h="6858000">
                <a:moveTo>
                  <a:pt x="1047342" y="0"/>
                </a:moveTo>
                <a:lnTo>
                  <a:pt x="4590463" y="0"/>
                </a:lnTo>
                <a:lnTo>
                  <a:pt x="5499874" y="0"/>
                </a:lnTo>
                <a:lnTo>
                  <a:pt x="5723425" y="0"/>
                </a:lnTo>
                <a:lnTo>
                  <a:pt x="7580390" y="0"/>
                </a:lnTo>
                <a:lnTo>
                  <a:pt x="7747884" y="0"/>
                </a:lnTo>
                <a:lnTo>
                  <a:pt x="7824084" y="0"/>
                </a:lnTo>
                <a:lnTo>
                  <a:pt x="11862684" y="0"/>
                </a:lnTo>
                <a:lnTo>
                  <a:pt x="11862684" y="6858000"/>
                </a:lnTo>
                <a:lnTo>
                  <a:pt x="7824084" y="6858000"/>
                </a:lnTo>
                <a:lnTo>
                  <a:pt x="7747884" y="6858000"/>
                </a:lnTo>
                <a:lnTo>
                  <a:pt x="7580390" y="6858000"/>
                </a:lnTo>
                <a:lnTo>
                  <a:pt x="5723425" y="6858000"/>
                </a:lnTo>
                <a:lnTo>
                  <a:pt x="5499874" y="6858000"/>
                </a:lnTo>
                <a:lnTo>
                  <a:pt x="4590463" y="6858000"/>
                </a:lnTo>
                <a:lnTo>
                  <a:pt x="1654188" y="6858000"/>
                </a:lnTo>
                <a:cubicBezTo>
                  <a:pt x="1530404" y="6786859"/>
                  <a:pt x="1412658" y="6701489"/>
                  <a:pt x="1279816" y="6658805"/>
                </a:cubicBezTo>
                <a:cubicBezTo>
                  <a:pt x="1189242" y="6630349"/>
                  <a:pt x="1101686" y="6580550"/>
                  <a:pt x="1116783" y="6431153"/>
                </a:cubicBezTo>
                <a:cubicBezTo>
                  <a:pt x="1119802" y="6388469"/>
                  <a:pt x="1095648" y="6356456"/>
                  <a:pt x="1059419" y="6367127"/>
                </a:cubicBezTo>
                <a:cubicBezTo>
                  <a:pt x="989979" y="6388469"/>
                  <a:pt x="956768" y="6327999"/>
                  <a:pt x="917520" y="6281757"/>
                </a:cubicBezTo>
                <a:cubicBezTo>
                  <a:pt x="848079" y="6199945"/>
                  <a:pt x="781658" y="6114575"/>
                  <a:pt x="669950" y="6100347"/>
                </a:cubicBezTo>
                <a:cubicBezTo>
                  <a:pt x="691084" y="6036320"/>
                  <a:pt x="727312" y="6043434"/>
                  <a:pt x="760524" y="6057663"/>
                </a:cubicBezTo>
                <a:cubicBezTo>
                  <a:pt x="848079" y="6093234"/>
                  <a:pt x="935634" y="6132361"/>
                  <a:pt x="1023188" y="6167932"/>
                </a:cubicBezTo>
                <a:cubicBezTo>
                  <a:pt x="1080552" y="6189274"/>
                  <a:pt x="1137916" y="6221287"/>
                  <a:pt x="1213395" y="6196388"/>
                </a:cubicBezTo>
                <a:cubicBezTo>
                  <a:pt x="1146974" y="6068335"/>
                  <a:pt x="1035266" y="6043434"/>
                  <a:pt x="944692" y="6004307"/>
                </a:cubicBezTo>
                <a:cubicBezTo>
                  <a:pt x="832982" y="5954508"/>
                  <a:pt x="766562" y="5862025"/>
                  <a:pt x="685045" y="5755314"/>
                </a:cubicBezTo>
                <a:cubicBezTo>
                  <a:pt x="766562" y="5726858"/>
                  <a:pt x="817887" y="5805112"/>
                  <a:pt x="884310" y="5801555"/>
                </a:cubicBezTo>
                <a:cubicBezTo>
                  <a:pt x="887328" y="5790884"/>
                  <a:pt x="893366" y="5769542"/>
                  <a:pt x="893366" y="5769542"/>
                </a:cubicBezTo>
                <a:cubicBezTo>
                  <a:pt x="784676" y="5712629"/>
                  <a:pt x="736372" y="5605917"/>
                  <a:pt x="718256" y="5474306"/>
                </a:cubicBezTo>
                <a:cubicBezTo>
                  <a:pt x="712218" y="5406721"/>
                  <a:pt x="672970" y="5385379"/>
                  <a:pt x="633720" y="5353367"/>
                </a:cubicBezTo>
                <a:cubicBezTo>
                  <a:pt x="500878" y="5243097"/>
                  <a:pt x="358980" y="5143500"/>
                  <a:pt x="247270" y="4994104"/>
                </a:cubicBezTo>
                <a:cubicBezTo>
                  <a:pt x="377094" y="5011889"/>
                  <a:pt x="479744" y="5111487"/>
                  <a:pt x="615606" y="5154171"/>
                </a:cubicBezTo>
                <a:cubicBezTo>
                  <a:pt x="506917" y="4990547"/>
                  <a:pt x="365016" y="4905177"/>
                  <a:pt x="235194" y="4805580"/>
                </a:cubicBezTo>
                <a:cubicBezTo>
                  <a:pt x="174810" y="4759339"/>
                  <a:pt x="120468" y="4702425"/>
                  <a:pt x="51026" y="4677526"/>
                </a:cubicBezTo>
                <a:cubicBezTo>
                  <a:pt x="26873" y="4670412"/>
                  <a:pt x="-15396" y="4652628"/>
                  <a:pt x="5740" y="4602828"/>
                </a:cubicBezTo>
                <a:cubicBezTo>
                  <a:pt x="23854" y="4560144"/>
                  <a:pt x="57065" y="4574373"/>
                  <a:pt x="87257" y="4585042"/>
                </a:cubicBezTo>
                <a:cubicBezTo>
                  <a:pt x="159715" y="4613499"/>
                  <a:pt x="238213" y="4613499"/>
                  <a:pt x="337844" y="4613499"/>
                </a:cubicBezTo>
                <a:cubicBezTo>
                  <a:pt x="253310" y="4478331"/>
                  <a:pt x="99332" y="4521016"/>
                  <a:pt x="26873" y="4378734"/>
                </a:cubicBezTo>
                <a:cubicBezTo>
                  <a:pt x="117448" y="4353835"/>
                  <a:pt x="186888" y="4403633"/>
                  <a:pt x="259346" y="4414305"/>
                </a:cubicBezTo>
                <a:cubicBezTo>
                  <a:pt x="325769" y="4424975"/>
                  <a:pt x="340863" y="4400076"/>
                  <a:pt x="325769" y="4321821"/>
                </a:cubicBezTo>
                <a:cubicBezTo>
                  <a:pt x="301616" y="4200882"/>
                  <a:pt x="337844" y="4140411"/>
                  <a:pt x="434458" y="4172424"/>
                </a:cubicBezTo>
                <a:cubicBezTo>
                  <a:pt x="525031" y="4204438"/>
                  <a:pt x="534089" y="4158196"/>
                  <a:pt x="509936" y="4090612"/>
                </a:cubicBezTo>
                <a:cubicBezTo>
                  <a:pt x="473706" y="3991015"/>
                  <a:pt x="512954" y="3912759"/>
                  <a:pt x="540128" y="3827390"/>
                </a:cubicBezTo>
                <a:cubicBezTo>
                  <a:pt x="582395" y="3699337"/>
                  <a:pt x="564281" y="3635309"/>
                  <a:pt x="476725" y="3539269"/>
                </a:cubicBezTo>
                <a:cubicBezTo>
                  <a:pt x="425400" y="3485914"/>
                  <a:pt x="374074" y="3439672"/>
                  <a:pt x="301616" y="3393429"/>
                </a:cubicBezTo>
                <a:cubicBezTo>
                  <a:pt x="467668" y="3368530"/>
                  <a:pt x="295577" y="3283162"/>
                  <a:pt x="352940" y="3229805"/>
                </a:cubicBezTo>
                <a:cubicBezTo>
                  <a:pt x="470686" y="3208463"/>
                  <a:pt x="564281" y="3379202"/>
                  <a:pt x="724294" y="3329402"/>
                </a:cubicBezTo>
                <a:cubicBezTo>
                  <a:pt x="531070" y="3183563"/>
                  <a:pt x="313691" y="3137322"/>
                  <a:pt x="171792" y="2941684"/>
                </a:cubicBezTo>
                <a:cubicBezTo>
                  <a:pt x="205002" y="2899000"/>
                  <a:pt x="238213" y="2941684"/>
                  <a:pt x="265385" y="2923898"/>
                </a:cubicBezTo>
                <a:cubicBezTo>
                  <a:pt x="265385" y="2913227"/>
                  <a:pt x="582395" y="2980812"/>
                  <a:pt x="600510" y="2703362"/>
                </a:cubicBezTo>
                <a:cubicBezTo>
                  <a:pt x="606548" y="2703362"/>
                  <a:pt x="612587" y="2703362"/>
                  <a:pt x="618624" y="2692689"/>
                </a:cubicBezTo>
                <a:cubicBezTo>
                  <a:pt x="651834" y="2653563"/>
                  <a:pt x="621644" y="2561080"/>
                  <a:pt x="675988" y="2553965"/>
                </a:cubicBezTo>
                <a:cubicBezTo>
                  <a:pt x="736372" y="2546851"/>
                  <a:pt x="793735" y="2514837"/>
                  <a:pt x="857136" y="2532623"/>
                </a:cubicBezTo>
                <a:cubicBezTo>
                  <a:pt x="905443" y="2546851"/>
                  <a:pt x="956768" y="2564636"/>
                  <a:pt x="1008094" y="2564636"/>
                </a:cubicBezTo>
                <a:cubicBezTo>
                  <a:pt x="1062438" y="2564636"/>
                  <a:pt x="1137916" y="2685576"/>
                  <a:pt x="1171128" y="2525509"/>
                </a:cubicBezTo>
                <a:cubicBezTo>
                  <a:pt x="1171128" y="2518395"/>
                  <a:pt x="1264720" y="2536181"/>
                  <a:pt x="1316045" y="2543294"/>
                </a:cubicBezTo>
                <a:cubicBezTo>
                  <a:pt x="1358314" y="2550408"/>
                  <a:pt x="1409640" y="2582422"/>
                  <a:pt x="1439830" y="2518395"/>
                </a:cubicBezTo>
                <a:cubicBezTo>
                  <a:pt x="1454926" y="2479267"/>
                  <a:pt x="1382466" y="2408126"/>
                  <a:pt x="1319065" y="2401012"/>
                </a:cubicBezTo>
                <a:cubicBezTo>
                  <a:pt x="1261702" y="2393898"/>
                  <a:pt x="1204338" y="2386784"/>
                  <a:pt x="1149994" y="2401012"/>
                </a:cubicBezTo>
                <a:cubicBezTo>
                  <a:pt x="1083572" y="2418796"/>
                  <a:pt x="1047342" y="2390340"/>
                  <a:pt x="1029227" y="2326314"/>
                </a:cubicBezTo>
                <a:cubicBezTo>
                  <a:pt x="1008094" y="2258731"/>
                  <a:pt x="968844" y="2223159"/>
                  <a:pt x="914500" y="2191146"/>
                </a:cubicBezTo>
                <a:cubicBezTo>
                  <a:pt x="781658" y="2112891"/>
                  <a:pt x="654854" y="2020407"/>
                  <a:pt x="509936" y="1974165"/>
                </a:cubicBezTo>
                <a:cubicBezTo>
                  <a:pt x="482764" y="1967051"/>
                  <a:pt x="449553" y="1952823"/>
                  <a:pt x="437476" y="1892353"/>
                </a:cubicBezTo>
                <a:cubicBezTo>
                  <a:pt x="829964" y="1984836"/>
                  <a:pt x="1186222" y="2223159"/>
                  <a:pt x="1590788" y="2208931"/>
                </a:cubicBezTo>
                <a:cubicBezTo>
                  <a:pt x="1482098" y="2134233"/>
                  <a:pt x="1352276" y="2130676"/>
                  <a:pt x="1234528" y="2077320"/>
                </a:cubicBezTo>
                <a:cubicBezTo>
                  <a:pt x="1319065" y="2038192"/>
                  <a:pt x="1397562" y="2080877"/>
                  <a:pt x="1476060" y="2102219"/>
                </a:cubicBezTo>
                <a:cubicBezTo>
                  <a:pt x="1542482" y="2120004"/>
                  <a:pt x="1602864" y="2123562"/>
                  <a:pt x="1608902" y="2013292"/>
                </a:cubicBezTo>
                <a:cubicBezTo>
                  <a:pt x="1608902" y="2002622"/>
                  <a:pt x="1608902" y="1995507"/>
                  <a:pt x="1608902" y="1984836"/>
                </a:cubicBezTo>
                <a:cubicBezTo>
                  <a:pt x="1584749" y="1938595"/>
                  <a:pt x="1551538" y="1917252"/>
                  <a:pt x="1509271" y="1903025"/>
                </a:cubicBezTo>
                <a:cubicBezTo>
                  <a:pt x="1485118" y="1895910"/>
                  <a:pt x="1451907" y="1881683"/>
                  <a:pt x="1451907" y="1849668"/>
                </a:cubicBezTo>
                <a:cubicBezTo>
                  <a:pt x="1454926" y="1728729"/>
                  <a:pt x="1373409" y="1693158"/>
                  <a:pt x="1294912" y="1657587"/>
                </a:cubicBezTo>
                <a:cubicBezTo>
                  <a:pt x="1337180" y="1597117"/>
                  <a:pt x="1373409" y="1639802"/>
                  <a:pt x="1406620" y="1636245"/>
                </a:cubicBezTo>
                <a:cubicBezTo>
                  <a:pt x="1427754" y="1632688"/>
                  <a:pt x="1448887" y="1629132"/>
                  <a:pt x="1448887" y="1597117"/>
                </a:cubicBezTo>
                <a:cubicBezTo>
                  <a:pt x="1448887" y="1572219"/>
                  <a:pt x="1439830" y="1540204"/>
                  <a:pt x="1418696" y="1540204"/>
                </a:cubicBezTo>
                <a:cubicBezTo>
                  <a:pt x="1285854" y="1536647"/>
                  <a:pt x="1210375" y="1365909"/>
                  <a:pt x="1071494" y="1365909"/>
                </a:cubicBezTo>
                <a:cubicBezTo>
                  <a:pt x="986960" y="1365909"/>
                  <a:pt x="1113764" y="1269868"/>
                  <a:pt x="1044324" y="1230741"/>
                </a:cubicBezTo>
                <a:cubicBezTo>
                  <a:pt x="1029227" y="1220069"/>
                  <a:pt x="1086591" y="1205842"/>
                  <a:pt x="1110744" y="1209399"/>
                </a:cubicBezTo>
                <a:cubicBezTo>
                  <a:pt x="1134897" y="1212955"/>
                  <a:pt x="1156032" y="1237855"/>
                  <a:pt x="1186222" y="1220069"/>
                </a:cubicBezTo>
                <a:cubicBezTo>
                  <a:pt x="1201318" y="1156043"/>
                  <a:pt x="1162069" y="1131144"/>
                  <a:pt x="1125840" y="1113358"/>
                </a:cubicBezTo>
                <a:cubicBezTo>
                  <a:pt x="1047342" y="1070674"/>
                  <a:pt x="968844" y="1020875"/>
                  <a:pt x="881290" y="1006647"/>
                </a:cubicBezTo>
                <a:cubicBezTo>
                  <a:pt x="851099" y="1003089"/>
                  <a:pt x="832982" y="985305"/>
                  <a:pt x="836002" y="949734"/>
                </a:cubicBezTo>
                <a:cubicBezTo>
                  <a:pt x="842040" y="903491"/>
                  <a:pt x="872232" y="917720"/>
                  <a:pt x="896385" y="921277"/>
                </a:cubicBezTo>
                <a:cubicBezTo>
                  <a:pt x="911482" y="924835"/>
                  <a:pt x="926577" y="935506"/>
                  <a:pt x="941672" y="910606"/>
                </a:cubicBezTo>
                <a:cubicBezTo>
                  <a:pt x="588434" y="658055"/>
                  <a:pt x="401247" y="672284"/>
                  <a:pt x="5740" y="465975"/>
                </a:cubicBezTo>
                <a:cubicBezTo>
                  <a:pt x="93294" y="426847"/>
                  <a:pt x="156696" y="455303"/>
                  <a:pt x="217079" y="462417"/>
                </a:cubicBezTo>
                <a:cubicBezTo>
                  <a:pt x="368036" y="480203"/>
                  <a:pt x="274442" y="512216"/>
                  <a:pt x="425400" y="533558"/>
                </a:cubicBezTo>
                <a:cubicBezTo>
                  <a:pt x="497860" y="544229"/>
                  <a:pt x="564281" y="579800"/>
                  <a:pt x="645798" y="522887"/>
                </a:cubicBezTo>
                <a:cubicBezTo>
                  <a:pt x="700142" y="483759"/>
                  <a:pt x="787696" y="526444"/>
                  <a:pt x="854118" y="558458"/>
                </a:cubicBezTo>
                <a:cubicBezTo>
                  <a:pt x="908462" y="586915"/>
                  <a:pt x="962806" y="594028"/>
                  <a:pt x="1035266" y="558458"/>
                </a:cubicBezTo>
                <a:cubicBezTo>
                  <a:pt x="968844" y="537116"/>
                  <a:pt x="917520" y="519330"/>
                  <a:pt x="866193" y="505101"/>
                </a:cubicBezTo>
                <a:cubicBezTo>
                  <a:pt x="823926" y="494431"/>
                  <a:pt x="799772" y="469532"/>
                  <a:pt x="802792" y="416176"/>
                </a:cubicBezTo>
                <a:cubicBezTo>
                  <a:pt x="802792" y="387720"/>
                  <a:pt x="793735" y="348592"/>
                  <a:pt x="823926" y="334364"/>
                </a:cubicBezTo>
                <a:cubicBezTo>
                  <a:pt x="848079" y="320135"/>
                  <a:pt x="881290" y="334364"/>
                  <a:pt x="893366" y="359262"/>
                </a:cubicBezTo>
                <a:cubicBezTo>
                  <a:pt x="908462" y="405504"/>
                  <a:pt x="923557" y="448189"/>
                  <a:pt x="974883" y="451747"/>
                </a:cubicBezTo>
                <a:cubicBezTo>
                  <a:pt x="1044324" y="458860"/>
                  <a:pt x="1005074" y="430405"/>
                  <a:pt x="992998" y="394834"/>
                </a:cubicBezTo>
                <a:cubicBezTo>
                  <a:pt x="980921" y="355706"/>
                  <a:pt x="1017152" y="345034"/>
                  <a:pt x="1041304" y="352148"/>
                </a:cubicBezTo>
                <a:cubicBezTo>
                  <a:pt x="1131878" y="384162"/>
                  <a:pt x="1225472" y="327250"/>
                  <a:pt x="1319065" y="373491"/>
                </a:cubicBezTo>
                <a:cubicBezTo>
                  <a:pt x="1294912" y="259665"/>
                  <a:pt x="1243586" y="209867"/>
                  <a:pt x="1134897" y="192082"/>
                </a:cubicBezTo>
                <a:cubicBezTo>
                  <a:pt x="1095648" y="188525"/>
                  <a:pt x="1053380" y="195638"/>
                  <a:pt x="1017152" y="163625"/>
                </a:cubicBezTo>
                <a:cubicBezTo>
                  <a:pt x="996016" y="145839"/>
                  <a:pt x="974883" y="124497"/>
                  <a:pt x="989979" y="88927"/>
                </a:cubicBezTo>
                <a:cubicBezTo>
                  <a:pt x="999036" y="64027"/>
                  <a:pt x="1023188" y="64027"/>
                  <a:pt x="1044324" y="71141"/>
                </a:cubicBezTo>
                <a:cubicBezTo>
                  <a:pt x="1131878" y="110269"/>
                  <a:pt x="1225472" y="120941"/>
                  <a:pt x="1316045" y="135168"/>
                </a:cubicBezTo>
                <a:cubicBezTo>
                  <a:pt x="1331142" y="138725"/>
                  <a:pt x="1346237" y="145839"/>
                  <a:pt x="1361334" y="110269"/>
                </a:cubicBezTo>
                <a:cubicBezTo>
                  <a:pt x="1255664" y="78255"/>
                  <a:pt x="1153012" y="35571"/>
                  <a:pt x="1047342" y="0"/>
                </a:cubicBezTo>
                <a:close/>
              </a:path>
            </a:pathLst>
          </a:cu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725AA720-5458-0FEC-57B9-E9247418023C}"/>
              </a:ext>
            </a:extLst>
          </p:cNvPr>
          <p:cNvSpPr/>
          <p:nvPr/>
        </p:nvSpPr>
        <p:spPr>
          <a:xfrm>
            <a:off x="-3048" y="2229662"/>
            <a:ext cx="12192000" cy="2386816"/>
          </a:xfrm>
          <a:prstGeom prst="rect">
            <a:avLst/>
          </a:prstGeom>
          <a:solidFill>
            <a:schemeClr val="accent1">
              <a:lumMod val="20000"/>
              <a:lumOff val="80000"/>
              <a:alpha val="9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CuadroTexto 5">
            <a:extLst>
              <a:ext uri="{FF2B5EF4-FFF2-40B4-BE49-F238E27FC236}">
                <a16:creationId xmlns:a16="http://schemas.microsoft.com/office/drawing/2014/main" id="{2AE013B4-8CB8-C9CC-DC4F-83929E06C9A2}"/>
              </a:ext>
            </a:extLst>
          </p:cNvPr>
          <p:cNvSpPr txBox="1"/>
          <p:nvPr/>
        </p:nvSpPr>
        <p:spPr>
          <a:xfrm>
            <a:off x="0" y="2278825"/>
            <a:ext cx="12192000" cy="1384995"/>
          </a:xfrm>
          <a:prstGeom prst="rect">
            <a:avLst/>
          </a:prstGeom>
          <a:noFill/>
        </p:spPr>
        <p:txBody>
          <a:bodyPr wrap="square" rtlCol="0">
            <a:spAutoFit/>
          </a:bodyPr>
          <a:lstStyle/>
          <a:p>
            <a:pPr algn="ctr"/>
            <a:r>
              <a:rPr lang="es-ES" sz="2800" b="1" dirty="0"/>
              <a:t>Análisis Avanzado de Datos para la Predicción de Movimientos en el Mercado de Valores y la Identificación de Factores Influyentes en Empresas del Sector Eléctrico del IBEX-35</a:t>
            </a:r>
          </a:p>
        </p:txBody>
      </p:sp>
      <p:sp>
        <p:nvSpPr>
          <p:cNvPr id="7" name="CuadroTexto 6">
            <a:extLst>
              <a:ext uri="{FF2B5EF4-FFF2-40B4-BE49-F238E27FC236}">
                <a16:creationId xmlns:a16="http://schemas.microsoft.com/office/drawing/2014/main" id="{09F17306-05C3-E329-3685-BBEE3EE4740A}"/>
              </a:ext>
            </a:extLst>
          </p:cNvPr>
          <p:cNvSpPr txBox="1"/>
          <p:nvPr/>
        </p:nvSpPr>
        <p:spPr>
          <a:xfrm>
            <a:off x="4123059" y="3663820"/>
            <a:ext cx="4029177" cy="830997"/>
          </a:xfrm>
          <a:prstGeom prst="rect">
            <a:avLst/>
          </a:prstGeom>
          <a:noFill/>
        </p:spPr>
        <p:txBody>
          <a:bodyPr wrap="square" rtlCol="0">
            <a:spAutoFit/>
          </a:bodyPr>
          <a:lstStyle/>
          <a:p>
            <a:r>
              <a:rPr lang="es-ES" sz="2400" b="1" dirty="0"/>
              <a:t>Autor: </a:t>
            </a:r>
            <a:r>
              <a:rPr lang="es-ES" sz="2400" dirty="0"/>
              <a:t>Eduardo Mora González</a:t>
            </a:r>
          </a:p>
          <a:p>
            <a:r>
              <a:rPr lang="es-ES" sz="2400" b="1" dirty="0"/>
              <a:t>Tutor:  </a:t>
            </a:r>
            <a:r>
              <a:rPr lang="es-ES" sz="2400" dirty="0"/>
              <a:t>Diego Calvo Barreno</a:t>
            </a:r>
          </a:p>
        </p:txBody>
      </p:sp>
      <p:pic>
        <p:nvPicPr>
          <p:cNvPr id="10" name="Picture 12" descr="Actualización de la equivalencia de los certificados CTIC con los de la  ACTIC y ampliación en la FP. ACTIC">
            <a:extLst>
              <a:ext uri="{FF2B5EF4-FFF2-40B4-BE49-F238E27FC236}">
                <a16:creationId xmlns:a16="http://schemas.microsoft.com/office/drawing/2014/main" id="{17002E76-CC97-7BD7-7A75-722FDDEFE5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 y="0"/>
            <a:ext cx="1849101" cy="745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508825"/>
      </p:ext>
    </p:extLst>
  </p:cSld>
  <p:clrMapOvr>
    <a:masterClrMapping/>
  </p:clrMapOvr>
  <mc:AlternateContent xmlns:mc="http://schemas.openxmlformats.org/markup-compatibility/2006" xmlns:p14="http://schemas.microsoft.com/office/powerpoint/2010/main">
    <mc:Choice Requires="p14">
      <p:transition spd="slow" p14:dur="2000" advTm="6023"/>
    </mc:Choice>
    <mc:Fallback xmlns="">
      <p:transition spd="slow" advTm="602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Un fondo blanco con elementos de ciencia de datos y mercado de valores en las esquinas">
            <a:extLst>
              <a:ext uri="{FF2B5EF4-FFF2-40B4-BE49-F238E27FC236}">
                <a16:creationId xmlns:a16="http://schemas.microsoft.com/office/drawing/2014/main" id="{28F46B65-9FF2-0E9C-DC05-5A0616CB1A7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004" r="37016"/>
          <a:stretch/>
        </p:blipFill>
        <p:spPr bwMode="auto">
          <a:xfrm>
            <a:off x="9578104" y="10"/>
            <a:ext cx="260465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
        <p:nvSpPr>
          <p:cNvPr id="5" name="Título 12">
            <a:extLst>
              <a:ext uri="{FF2B5EF4-FFF2-40B4-BE49-F238E27FC236}">
                <a16:creationId xmlns:a16="http://schemas.microsoft.com/office/drawing/2014/main" id="{C21CB0C5-3E71-47FF-7B48-F2F08CCF0A8A}"/>
              </a:ext>
            </a:extLst>
          </p:cNvPr>
          <p:cNvSpPr txBox="1">
            <a:spLocks/>
          </p:cNvSpPr>
          <p:nvPr/>
        </p:nvSpPr>
        <p:spPr>
          <a:xfrm>
            <a:off x="0" y="217846"/>
            <a:ext cx="9885872" cy="132556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4800" b="1" dirty="0">
                <a:effectLst>
                  <a:outerShdw blurRad="38100" dist="38100" dir="2700000" algn="tl">
                    <a:srgbClr val="000000">
                      <a:alpha val="43137"/>
                    </a:srgbClr>
                  </a:outerShdw>
                </a:effectLst>
                <a:latin typeface="Bell MT" panose="02020503060305020303" pitchFamily="18" charset="0"/>
                <a:ea typeface="Amiri" panose="00000500000000000000" pitchFamily="2" charset="-78"/>
                <a:cs typeface="Amiri" panose="00000500000000000000" pitchFamily="2" charset="-78"/>
              </a:rPr>
              <a:t>    INDICE DE CONTENIDOS</a:t>
            </a:r>
          </a:p>
        </p:txBody>
      </p:sp>
      <p:sp>
        <p:nvSpPr>
          <p:cNvPr id="6" name="Marcador de contenido 13">
            <a:extLst>
              <a:ext uri="{FF2B5EF4-FFF2-40B4-BE49-F238E27FC236}">
                <a16:creationId xmlns:a16="http://schemas.microsoft.com/office/drawing/2014/main" id="{F4E91AA6-6F4E-1310-136E-35583D6CBD4E}"/>
              </a:ext>
            </a:extLst>
          </p:cNvPr>
          <p:cNvSpPr txBox="1">
            <a:spLocks/>
          </p:cNvSpPr>
          <p:nvPr/>
        </p:nvSpPr>
        <p:spPr>
          <a:xfrm>
            <a:off x="198408" y="1922967"/>
            <a:ext cx="10334445" cy="430222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914400" lvl="1" indent="-457200" algn="l">
              <a:lnSpc>
                <a:spcPct val="100000"/>
              </a:lnSpc>
              <a:buBlip>
                <a:blip r:embed="rId4"/>
              </a:buBlip>
            </a:pPr>
            <a:r>
              <a:rPr lang="es-ES" sz="3200" dirty="0">
                <a:latin typeface="Bell MT" panose="02020503060305020303" pitchFamily="18" charset="0"/>
              </a:rPr>
              <a:t>OBJETIVO PRINCIPAL</a:t>
            </a:r>
          </a:p>
          <a:p>
            <a:pPr marL="914400" lvl="1" indent="-457200" algn="l">
              <a:lnSpc>
                <a:spcPct val="100000"/>
              </a:lnSpc>
              <a:buBlip>
                <a:blip r:embed="rId4"/>
              </a:buBlip>
            </a:pPr>
            <a:r>
              <a:rPr lang="es-ES" sz="3200" dirty="0">
                <a:latin typeface="Bell MT" panose="02020503060305020303" pitchFamily="18" charset="0"/>
              </a:rPr>
              <a:t>FUNDAMENTOS</a:t>
            </a:r>
          </a:p>
          <a:p>
            <a:pPr marL="914400" lvl="1" indent="-457200" algn="l">
              <a:lnSpc>
                <a:spcPct val="100000"/>
              </a:lnSpc>
              <a:buBlip>
                <a:blip r:embed="rId4"/>
              </a:buBlip>
            </a:pPr>
            <a:r>
              <a:rPr lang="es-ES" sz="3200" dirty="0">
                <a:latin typeface="Bell MT" panose="02020503060305020303" pitchFamily="18" charset="0"/>
              </a:rPr>
              <a:t>DISEÑO E IMPLEMENTACIÓN</a:t>
            </a:r>
          </a:p>
          <a:p>
            <a:pPr marL="914400" lvl="1" indent="-457200" algn="l">
              <a:lnSpc>
                <a:spcPct val="100000"/>
              </a:lnSpc>
              <a:buBlip>
                <a:blip r:embed="rId4"/>
              </a:buBlip>
            </a:pPr>
            <a:r>
              <a:rPr lang="es-ES" sz="3200" dirty="0">
                <a:latin typeface="Bell MT" panose="02020503060305020303" pitchFamily="18" charset="0"/>
              </a:rPr>
              <a:t>CONTRASTACIÓN PRÁCTICA DEL ESTUDIO</a:t>
            </a:r>
          </a:p>
          <a:p>
            <a:pPr marL="914400" lvl="1" indent="-457200" algn="l">
              <a:lnSpc>
                <a:spcPct val="100000"/>
              </a:lnSpc>
              <a:buBlip>
                <a:blip r:embed="rId4"/>
              </a:buBlip>
            </a:pPr>
            <a:r>
              <a:rPr lang="es-ES" sz="3200" dirty="0">
                <a:latin typeface="Bell MT" panose="02020503060305020303" pitchFamily="18" charset="0"/>
              </a:rPr>
              <a:t>CONCLUSIONES</a:t>
            </a:r>
          </a:p>
          <a:p>
            <a:pPr marL="914400" lvl="1" indent="-457200" algn="l">
              <a:lnSpc>
                <a:spcPct val="100000"/>
              </a:lnSpc>
              <a:buBlip>
                <a:blip r:embed="rId4"/>
              </a:buBlip>
            </a:pPr>
            <a:r>
              <a:rPr lang="es-ES" sz="3200" dirty="0">
                <a:latin typeface="Bell MT" panose="02020503060305020303" pitchFamily="18" charset="0"/>
              </a:rPr>
              <a:t>TRABAJO FUTURO</a:t>
            </a:r>
          </a:p>
        </p:txBody>
      </p:sp>
    </p:spTree>
    <p:extLst>
      <p:ext uri="{BB962C8B-B14F-4D97-AF65-F5344CB8AC3E}">
        <p14:creationId xmlns:p14="http://schemas.microsoft.com/office/powerpoint/2010/main" val="2428918445"/>
      </p:ext>
    </p:extLst>
  </p:cSld>
  <p:clrMapOvr>
    <a:masterClrMapping/>
  </p:clrMapOvr>
  <mc:AlternateContent xmlns:mc="http://schemas.openxmlformats.org/markup-compatibility/2006" xmlns:p14="http://schemas.microsoft.com/office/powerpoint/2010/main">
    <mc:Choice Requires="p14">
      <p:transition spd="slow" p14:dur="2000" advTm="52422"/>
    </mc:Choice>
    <mc:Fallback xmlns="">
      <p:transition spd="slow" advTm="5242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5D9FC6AC-4A12-4825-8ABE-0732B8EF4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Un fondo blanco con aún más elementos de ciencia de datos e informáticos, y elementos de mercado de valores en las esquinas">
            <a:extLst>
              <a:ext uri="{FF2B5EF4-FFF2-40B4-BE49-F238E27FC236}">
                <a16:creationId xmlns:a16="http://schemas.microsoft.com/office/drawing/2014/main" id="{DC84F20B-8B27-62A3-CAD9-05818FCC93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0031" t="28243" r="17390" b="13946"/>
          <a:stretch/>
        </p:blipFill>
        <p:spPr bwMode="auto">
          <a:xfrm>
            <a:off x="617" y="10"/>
            <a:ext cx="2678530" cy="6857990"/>
          </a:xfrm>
          <a:custGeom>
            <a:avLst/>
            <a:gdLst/>
            <a:ahLst/>
            <a:cxnLst/>
            <a:rect l="l" t="t" r="r" b="b"/>
            <a:pathLst>
              <a:path w="11862683" h="6858000">
                <a:moveTo>
                  <a:pt x="0" y="0"/>
                </a:moveTo>
                <a:lnTo>
                  <a:pt x="4038600" y="0"/>
                </a:lnTo>
                <a:lnTo>
                  <a:pt x="4114800" y="0"/>
                </a:lnTo>
                <a:lnTo>
                  <a:pt x="4282294" y="0"/>
                </a:lnTo>
                <a:lnTo>
                  <a:pt x="6139260" y="0"/>
                </a:lnTo>
                <a:lnTo>
                  <a:pt x="6362810" y="0"/>
                </a:lnTo>
                <a:lnTo>
                  <a:pt x="7272221" y="0"/>
                </a:lnTo>
                <a:lnTo>
                  <a:pt x="10815342" y="0"/>
                </a:lnTo>
                <a:cubicBezTo>
                  <a:pt x="10709672" y="35571"/>
                  <a:pt x="10607020" y="78255"/>
                  <a:pt x="10501350" y="110269"/>
                </a:cubicBezTo>
                <a:cubicBezTo>
                  <a:pt x="10516447" y="145839"/>
                  <a:pt x="10531542" y="138725"/>
                  <a:pt x="10546639" y="135168"/>
                </a:cubicBezTo>
                <a:cubicBezTo>
                  <a:pt x="10637212" y="120941"/>
                  <a:pt x="10730806" y="110269"/>
                  <a:pt x="10818360" y="71141"/>
                </a:cubicBezTo>
                <a:cubicBezTo>
                  <a:pt x="10839496" y="64027"/>
                  <a:pt x="10863648" y="64027"/>
                  <a:pt x="10872705" y="88927"/>
                </a:cubicBezTo>
                <a:cubicBezTo>
                  <a:pt x="10887801" y="124497"/>
                  <a:pt x="10866668" y="145839"/>
                  <a:pt x="10845532" y="163625"/>
                </a:cubicBezTo>
                <a:cubicBezTo>
                  <a:pt x="10809304" y="195638"/>
                  <a:pt x="10767036" y="188525"/>
                  <a:pt x="10727787" y="192082"/>
                </a:cubicBezTo>
                <a:cubicBezTo>
                  <a:pt x="10619098" y="209867"/>
                  <a:pt x="10567772" y="259665"/>
                  <a:pt x="10543619" y="373491"/>
                </a:cubicBezTo>
                <a:cubicBezTo>
                  <a:pt x="10637212" y="327250"/>
                  <a:pt x="10730806" y="384162"/>
                  <a:pt x="10821380" y="352148"/>
                </a:cubicBezTo>
                <a:cubicBezTo>
                  <a:pt x="10845532" y="345034"/>
                  <a:pt x="10881763" y="355706"/>
                  <a:pt x="10869686" y="394834"/>
                </a:cubicBezTo>
                <a:cubicBezTo>
                  <a:pt x="10857610" y="430405"/>
                  <a:pt x="10818360" y="458860"/>
                  <a:pt x="10887801" y="451747"/>
                </a:cubicBezTo>
                <a:cubicBezTo>
                  <a:pt x="10939127" y="448189"/>
                  <a:pt x="10954222" y="405504"/>
                  <a:pt x="10969318" y="359262"/>
                </a:cubicBezTo>
                <a:cubicBezTo>
                  <a:pt x="10981394" y="334364"/>
                  <a:pt x="11014605" y="320135"/>
                  <a:pt x="11038758" y="334364"/>
                </a:cubicBezTo>
                <a:cubicBezTo>
                  <a:pt x="11068949" y="348592"/>
                  <a:pt x="11059892" y="387720"/>
                  <a:pt x="11059892" y="416176"/>
                </a:cubicBezTo>
                <a:cubicBezTo>
                  <a:pt x="11062912" y="469532"/>
                  <a:pt x="11038758" y="494431"/>
                  <a:pt x="10996491" y="505101"/>
                </a:cubicBezTo>
                <a:cubicBezTo>
                  <a:pt x="10945164" y="519330"/>
                  <a:pt x="10893840" y="537116"/>
                  <a:pt x="10827418" y="558458"/>
                </a:cubicBezTo>
                <a:cubicBezTo>
                  <a:pt x="10899878" y="594028"/>
                  <a:pt x="10954222" y="586915"/>
                  <a:pt x="11008566" y="558458"/>
                </a:cubicBezTo>
                <a:cubicBezTo>
                  <a:pt x="11074988" y="526444"/>
                  <a:pt x="11162542" y="483759"/>
                  <a:pt x="11216886" y="522887"/>
                </a:cubicBezTo>
                <a:cubicBezTo>
                  <a:pt x="11298403" y="579800"/>
                  <a:pt x="11364824" y="544229"/>
                  <a:pt x="11437284" y="533558"/>
                </a:cubicBezTo>
                <a:cubicBezTo>
                  <a:pt x="11588242" y="512216"/>
                  <a:pt x="11494648" y="480203"/>
                  <a:pt x="11645605" y="462417"/>
                </a:cubicBezTo>
                <a:cubicBezTo>
                  <a:pt x="11705988" y="455303"/>
                  <a:pt x="11769390" y="426847"/>
                  <a:pt x="11856944" y="465975"/>
                </a:cubicBezTo>
                <a:cubicBezTo>
                  <a:pt x="11461437" y="672284"/>
                  <a:pt x="11274250" y="658055"/>
                  <a:pt x="10921012" y="910606"/>
                </a:cubicBezTo>
                <a:cubicBezTo>
                  <a:pt x="10936107" y="935506"/>
                  <a:pt x="10951202" y="924835"/>
                  <a:pt x="10966299" y="921277"/>
                </a:cubicBezTo>
                <a:cubicBezTo>
                  <a:pt x="10990452" y="917720"/>
                  <a:pt x="11020644" y="903491"/>
                  <a:pt x="11026682" y="949734"/>
                </a:cubicBezTo>
                <a:cubicBezTo>
                  <a:pt x="11029702" y="985305"/>
                  <a:pt x="11011585" y="1003089"/>
                  <a:pt x="10981394" y="1006647"/>
                </a:cubicBezTo>
                <a:cubicBezTo>
                  <a:pt x="10893840" y="1020875"/>
                  <a:pt x="10815342" y="1070674"/>
                  <a:pt x="10736844" y="1113358"/>
                </a:cubicBezTo>
                <a:cubicBezTo>
                  <a:pt x="10700615" y="1131144"/>
                  <a:pt x="10661366" y="1156043"/>
                  <a:pt x="10676462" y="1220069"/>
                </a:cubicBezTo>
                <a:cubicBezTo>
                  <a:pt x="10706652" y="1237855"/>
                  <a:pt x="10727787" y="1212955"/>
                  <a:pt x="10751940" y="1209399"/>
                </a:cubicBezTo>
                <a:cubicBezTo>
                  <a:pt x="10776093" y="1205842"/>
                  <a:pt x="10833457" y="1220069"/>
                  <a:pt x="10818360" y="1230741"/>
                </a:cubicBezTo>
                <a:cubicBezTo>
                  <a:pt x="10748920" y="1269868"/>
                  <a:pt x="10875724" y="1365909"/>
                  <a:pt x="10791190" y="1365909"/>
                </a:cubicBezTo>
                <a:cubicBezTo>
                  <a:pt x="10652309" y="1365909"/>
                  <a:pt x="10576830" y="1536647"/>
                  <a:pt x="10443988" y="1540204"/>
                </a:cubicBezTo>
                <a:cubicBezTo>
                  <a:pt x="10422854" y="1540204"/>
                  <a:pt x="10413797" y="1572219"/>
                  <a:pt x="10413797" y="1597117"/>
                </a:cubicBezTo>
                <a:cubicBezTo>
                  <a:pt x="10413797" y="1629132"/>
                  <a:pt x="10434930" y="1632688"/>
                  <a:pt x="10456064" y="1636245"/>
                </a:cubicBezTo>
                <a:cubicBezTo>
                  <a:pt x="10489275" y="1639802"/>
                  <a:pt x="10525504" y="1597117"/>
                  <a:pt x="10567772" y="1657587"/>
                </a:cubicBezTo>
                <a:cubicBezTo>
                  <a:pt x="10489275" y="1693158"/>
                  <a:pt x="10407758" y="1728729"/>
                  <a:pt x="10410777" y="1849668"/>
                </a:cubicBezTo>
                <a:cubicBezTo>
                  <a:pt x="10410777" y="1881683"/>
                  <a:pt x="10377566" y="1895910"/>
                  <a:pt x="10353413" y="1903025"/>
                </a:cubicBezTo>
                <a:cubicBezTo>
                  <a:pt x="10311146" y="1917252"/>
                  <a:pt x="10277935" y="1938595"/>
                  <a:pt x="10253782" y="1984836"/>
                </a:cubicBezTo>
                <a:cubicBezTo>
                  <a:pt x="10253782" y="1995507"/>
                  <a:pt x="10253782" y="2002622"/>
                  <a:pt x="10253782" y="2013292"/>
                </a:cubicBezTo>
                <a:cubicBezTo>
                  <a:pt x="10259820" y="2123562"/>
                  <a:pt x="10320202" y="2120004"/>
                  <a:pt x="10386624" y="2102219"/>
                </a:cubicBezTo>
                <a:cubicBezTo>
                  <a:pt x="10465122" y="2080877"/>
                  <a:pt x="10543619" y="2038192"/>
                  <a:pt x="10628156" y="2077320"/>
                </a:cubicBezTo>
                <a:cubicBezTo>
                  <a:pt x="10510408" y="2130676"/>
                  <a:pt x="10380586" y="2134233"/>
                  <a:pt x="10271896" y="2208931"/>
                </a:cubicBezTo>
                <a:cubicBezTo>
                  <a:pt x="10676462" y="2223159"/>
                  <a:pt x="11032720" y="1984836"/>
                  <a:pt x="11425208" y="1892353"/>
                </a:cubicBezTo>
                <a:cubicBezTo>
                  <a:pt x="11413131" y="1952823"/>
                  <a:pt x="11379920" y="1967051"/>
                  <a:pt x="11352748" y="1974165"/>
                </a:cubicBezTo>
                <a:cubicBezTo>
                  <a:pt x="11207830" y="2020407"/>
                  <a:pt x="11081026" y="2112891"/>
                  <a:pt x="10948184" y="2191146"/>
                </a:cubicBezTo>
                <a:cubicBezTo>
                  <a:pt x="10893840" y="2223159"/>
                  <a:pt x="10854590" y="2258731"/>
                  <a:pt x="10833457" y="2326314"/>
                </a:cubicBezTo>
                <a:cubicBezTo>
                  <a:pt x="10815342" y="2390340"/>
                  <a:pt x="10779112" y="2418796"/>
                  <a:pt x="10712690" y="2401012"/>
                </a:cubicBezTo>
                <a:cubicBezTo>
                  <a:pt x="10658346" y="2386784"/>
                  <a:pt x="10600982" y="2393898"/>
                  <a:pt x="10543619" y="2401012"/>
                </a:cubicBezTo>
                <a:cubicBezTo>
                  <a:pt x="10480218" y="2408126"/>
                  <a:pt x="10407758" y="2479267"/>
                  <a:pt x="10422854" y="2518395"/>
                </a:cubicBezTo>
                <a:cubicBezTo>
                  <a:pt x="10453044" y="2582422"/>
                  <a:pt x="10504370" y="2550408"/>
                  <a:pt x="10546639" y="2543294"/>
                </a:cubicBezTo>
                <a:cubicBezTo>
                  <a:pt x="10597964" y="2536181"/>
                  <a:pt x="10691556" y="2518395"/>
                  <a:pt x="10691556" y="2525509"/>
                </a:cubicBezTo>
                <a:cubicBezTo>
                  <a:pt x="10724768" y="2685576"/>
                  <a:pt x="10800246" y="2564636"/>
                  <a:pt x="10854590" y="2564636"/>
                </a:cubicBezTo>
                <a:cubicBezTo>
                  <a:pt x="10905916" y="2564636"/>
                  <a:pt x="10957241" y="2546851"/>
                  <a:pt x="11005548" y="2532623"/>
                </a:cubicBezTo>
                <a:cubicBezTo>
                  <a:pt x="11068949" y="2514837"/>
                  <a:pt x="11126312" y="2546851"/>
                  <a:pt x="11186696" y="2553965"/>
                </a:cubicBezTo>
                <a:cubicBezTo>
                  <a:pt x="11241040" y="2561080"/>
                  <a:pt x="11210850" y="2653563"/>
                  <a:pt x="11244060" y="2692689"/>
                </a:cubicBezTo>
                <a:cubicBezTo>
                  <a:pt x="11250097" y="2703362"/>
                  <a:pt x="11256136" y="2703362"/>
                  <a:pt x="11262174" y="2703362"/>
                </a:cubicBezTo>
                <a:cubicBezTo>
                  <a:pt x="11280289" y="2980812"/>
                  <a:pt x="11597299" y="2913227"/>
                  <a:pt x="11597299" y="2923898"/>
                </a:cubicBezTo>
                <a:cubicBezTo>
                  <a:pt x="11624471" y="2941684"/>
                  <a:pt x="11657682" y="2899000"/>
                  <a:pt x="11690892" y="2941684"/>
                </a:cubicBezTo>
                <a:cubicBezTo>
                  <a:pt x="11548993" y="3137322"/>
                  <a:pt x="11331614" y="3183563"/>
                  <a:pt x="11138390" y="3329402"/>
                </a:cubicBezTo>
                <a:cubicBezTo>
                  <a:pt x="11298403" y="3379202"/>
                  <a:pt x="11391998" y="3208463"/>
                  <a:pt x="11509744" y="3229805"/>
                </a:cubicBezTo>
                <a:cubicBezTo>
                  <a:pt x="11567107" y="3283162"/>
                  <a:pt x="11395016" y="3368530"/>
                  <a:pt x="11561068" y="3393429"/>
                </a:cubicBezTo>
                <a:cubicBezTo>
                  <a:pt x="11488610" y="3439672"/>
                  <a:pt x="11437284" y="3485914"/>
                  <a:pt x="11385959" y="3539269"/>
                </a:cubicBezTo>
                <a:cubicBezTo>
                  <a:pt x="11298403" y="3635309"/>
                  <a:pt x="11280289" y="3699337"/>
                  <a:pt x="11322556" y="3827390"/>
                </a:cubicBezTo>
                <a:cubicBezTo>
                  <a:pt x="11349730" y="3912759"/>
                  <a:pt x="11388978" y="3991015"/>
                  <a:pt x="11352748" y="4090612"/>
                </a:cubicBezTo>
                <a:cubicBezTo>
                  <a:pt x="11328595" y="4158196"/>
                  <a:pt x="11337653" y="4204438"/>
                  <a:pt x="11428226" y="4172424"/>
                </a:cubicBezTo>
                <a:cubicBezTo>
                  <a:pt x="11524840" y="4140411"/>
                  <a:pt x="11561068" y="4200882"/>
                  <a:pt x="11536915" y="4321821"/>
                </a:cubicBezTo>
                <a:cubicBezTo>
                  <a:pt x="11521821" y="4400076"/>
                  <a:pt x="11536915" y="4424975"/>
                  <a:pt x="11603338" y="4414305"/>
                </a:cubicBezTo>
                <a:cubicBezTo>
                  <a:pt x="11675796" y="4403633"/>
                  <a:pt x="11745236" y="4353835"/>
                  <a:pt x="11835811" y="4378734"/>
                </a:cubicBezTo>
                <a:cubicBezTo>
                  <a:pt x="11763352" y="4521016"/>
                  <a:pt x="11609374" y="4478331"/>
                  <a:pt x="11524840" y="4613499"/>
                </a:cubicBezTo>
                <a:cubicBezTo>
                  <a:pt x="11624471" y="4613499"/>
                  <a:pt x="11702969" y="4613499"/>
                  <a:pt x="11775427" y="4585042"/>
                </a:cubicBezTo>
                <a:cubicBezTo>
                  <a:pt x="11805619" y="4574373"/>
                  <a:pt x="11838830" y="4560144"/>
                  <a:pt x="11856944" y="4602828"/>
                </a:cubicBezTo>
                <a:cubicBezTo>
                  <a:pt x="11878080" y="4652628"/>
                  <a:pt x="11835811" y="4670412"/>
                  <a:pt x="11811658" y="4677526"/>
                </a:cubicBezTo>
                <a:cubicBezTo>
                  <a:pt x="11742216" y="4702425"/>
                  <a:pt x="11687874" y="4759339"/>
                  <a:pt x="11627490" y="4805580"/>
                </a:cubicBezTo>
                <a:cubicBezTo>
                  <a:pt x="11497668" y="4905177"/>
                  <a:pt x="11355767" y="4990547"/>
                  <a:pt x="11247078" y="5154171"/>
                </a:cubicBezTo>
                <a:cubicBezTo>
                  <a:pt x="11382940" y="5111487"/>
                  <a:pt x="11485590" y="5011889"/>
                  <a:pt x="11615414" y="4994104"/>
                </a:cubicBezTo>
                <a:cubicBezTo>
                  <a:pt x="11503704" y="5143500"/>
                  <a:pt x="11361806" y="5243097"/>
                  <a:pt x="11228964" y="5353367"/>
                </a:cubicBezTo>
                <a:cubicBezTo>
                  <a:pt x="11189714" y="5385379"/>
                  <a:pt x="11150466" y="5406721"/>
                  <a:pt x="11144428" y="5474306"/>
                </a:cubicBezTo>
                <a:cubicBezTo>
                  <a:pt x="11126312" y="5605917"/>
                  <a:pt x="11078008" y="5712629"/>
                  <a:pt x="10969318" y="5769542"/>
                </a:cubicBezTo>
                <a:cubicBezTo>
                  <a:pt x="10969318" y="5769542"/>
                  <a:pt x="10975356" y="5790884"/>
                  <a:pt x="10978374" y="5801555"/>
                </a:cubicBezTo>
                <a:cubicBezTo>
                  <a:pt x="11044797" y="5805112"/>
                  <a:pt x="11096122" y="5726858"/>
                  <a:pt x="11177639" y="5755314"/>
                </a:cubicBezTo>
                <a:cubicBezTo>
                  <a:pt x="11096122" y="5862025"/>
                  <a:pt x="11029702" y="5954508"/>
                  <a:pt x="10917992" y="6004307"/>
                </a:cubicBezTo>
                <a:cubicBezTo>
                  <a:pt x="10827418" y="6043434"/>
                  <a:pt x="10715710" y="6068335"/>
                  <a:pt x="10649289" y="6196388"/>
                </a:cubicBezTo>
                <a:cubicBezTo>
                  <a:pt x="10724768" y="6221287"/>
                  <a:pt x="10782132" y="6189274"/>
                  <a:pt x="10839496" y="6167932"/>
                </a:cubicBezTo>
                <a:cubicBezTo>
                  <a:pt x="10927050" y="6132361"/>
                  <a:pt x="11014605" y="6093234"/>
                  <a:pt x="11102160" y="6057663"/>
                </a:cubicBezTo>
                <a:cubicBezTo>
                  <a:pt x="11135372" y="6043434"/>
                  <a:pt x="11171600" y="6036320"/>
                  <a:pt x="11192734" y="6100347"/>
                </a:cubicBezTo>
                <a:cubicBezTo>
                  <a:pt x="11081026" y="6114575"/>
                  <a:pt x="11014605" y="6199945"/>
                  <a:pt x="10945164" y="6281757"/>
                </a:cubicBezTo>
                <a:cubicBezTo>
                  <a:pt x="10905916" y="6327999"/>
                  <a:pt x="10872705" y="6388469"/>
                  <a:pt x="10803265" y="6367127"/>
                </a:cubicBezTo>
                <a:cubicBezTo>
                  <a:pt x="10767036" y="6356456"/>
                  <a:pt x="10742882" y="6388469"/>
                  <a:pt x="10745901" y="6431153"/>
                </a:cubicBezTo>
                <a:cubicBezTo>
                  <a:pt x="10760998" y="6580550"/>
                  <a:pt x="10673442" y="6630349"/>
                  <a:pt x="10582868" y="6658805"/>
                </a:cubicBezTo>
                <a:cubicBezTo>
                  <a:pt x="10450026" y="6701489"/>
                  <a:pt x="10332280" y="6786859"/>
                  <a:pt x="10208496" y="6858000"/>
                </a:cubicBezTo>
                <a:lnTo>
                  <a:pt x="7272221" y="6858000"/>
                </a:lnTo>
                <a:lnTo>
                  <a:pt x="6362810" y="6858000"/>
                </a:lnTo>
                <a:lnTo>
                  <a:pt x="6139260" y="6858000"/>
                </a:lnTo>
                <a:lnTo>
                  <a:pt x="4282294" y="6858000"/>
                </a:lnTo>
                <a:lnTo>
                  <a:pt x="4114800" y="6858000"/>
                </a:lnTo>
                <a:lnTo>
                  <a:pt x="40386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B11CDF07-2697-B762-8A14-8A64AF747DEC}"/>
              </a:ext>
            </a:extLst>
          </p:cNvPr>
          <p:cNvSpPr txBox="1"/>
          <p:nvPr/>
        </p:nvSpPr>
        <p:spPr>
          <a:xfrm>
            <a:off x="2993366" y="690099"/>
            <a:ext cx="8686799" cy="1046440"/>
          </a:xfrm>
          <a:prstGeom prst="rect">
            <a:avLst/>
          </a:prstGeom>
          <a:noFill/>
        </p:spPr>
        <p:txBody>
          <a:bodyPr wrap="square" rtlCol="0">
            <a:spAutoFit/>
          </a:bodyPr>
          <a:lstStyle/>
          <a:p>
            <a:pPr algn="ctr"/>
            <a:r>
              <a:rPr lang="es-ES" sz="4400" dirty="0">
                <a:latin typeface="Bell MT" panose="02020503060305020303" pitchFamily="18" charset="0"/>
              </a:rPr>
              <a:t>OBJETIVO PRINCIPAL</a:t>
            </a:r>
          </a:p>
          <a:p>
            <a:pPr algn="ctr"/>
            <a:endParaRPr lang="es-ES" dirty="0"/>
          </a:p>
        </p:txBody>
      </p:sp>
      <p:sp>
        <p:nvSpPr>
          <p:cNvPr id="3" name="CuadroTexto 2">
            <a:extLst>
              <a:ext uri="{FF2B5EF4-FFF2-40B4-BE49-F238E27FC236}">
                <a16:creationId xmlns:a16="http://schemas.microsoft.com/office/drawing/2014/main" id="{F149DB71-41F3-D8DE-35E0-4680DF999DF1}"/>
              </a:ext>
            </a:extLst>
          </p:cNvPr>
          <p:cNvSpPr txBox="1"/>
          <p:nvPr/>
        </p:nvSpPr>
        <p:spPr>
          <a:xfrm>
            <a:off x="3485072" y="2087889"/>
            <a:ext cx="7824158" cy="3108543"/>
          </a:xfrm>
          <a:prstGeom prst="rect">
            <a:avLst/>
          </a:prstGeom>
          <a:noFill/>
        </p:spPr>
        <p:txBody>
          <a:bodyPr wrap="square" rtlCol="0">
            <a:spAutoFit/>
          </a:bodyPr>
          <a:lstStyle/>
          <a:p>
            <a:pPr algn="just"/>
            <a:r>
              <a:rPr lang="es-ES" sz="2800" dirty="0"/>
              <a:t>El objetivo de este estudio es desarrollar un enfoque avanzado de análisis financiero centrado en el sector eléctrico del IBEX-35 usando técnicas de análisis de datos y </a:t>
            </a:r>
            <a:r>
              <a:rPr lang="es-ES" sz="2800" i="1" dirty="0"/>
              <a:t>Machine Learning </a:t>
            </a:r>
            <a:r>
              <a:rPr lang="es-ES" sz="2800" dirty="0"/>
              <a:t>para predecir los movimientos específicos del mercado de valores en este sector, tomando en cuenta la influencia de diversos tipos de noticias.</a:t>
            </a:r>
          </a:p>
        </p:txBody>
      </p:sp>
    </p:spTree>
    <p:extLst>
      <p:ext uri="{BB962C8B-B14F-4D97-AF65-F5344CB8AC3E}">
        <p14:creationId xmlns:p14="http://schemas.microsoft.com/office/powerpoint/2010/main" val="3424242155"/>
      </p:ext>
    </p:extLst>
  </p:cSld>
  <p:clrMapOvr>
    <a:masterClrMapping/>
  </p:clrMapOvr>
  <mc:AlternateContent xmlns:mc="http://schemas.openxmlformats.org/markup-compatibility/2006" xmlns:p14="http://schemas.microsoft.com/office/powerpoint/2010/main">
    <mc:Choice Requires="p14">
      <p:transition spd="slow" p14:dur="2000" advTm="18486"/>
    </mc:Choice>
    <mc:Fallback xmlns="">
      <p:transition spd="slow" advTm="1848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Un fondo blanco con elementos de ciencia de datos y mercado de valores en las esquinas">
            <a:extLst>
              <a:ext uri="{FF2B5EF4-FFF2-40B4-BE49-F238E27FC236}">
                <a16:creationId xmlns:a16="http://schemas.microsoft.com/office/drawing/2014/main" id="{28F46B65-9FF2-0E9C-DC05-5A0616CB1A7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004" r="37016"/>
          <a:stretch/>
        </p:blipFill>
        <p:spPr bwMode="auto">
          <a:xfrm>
            <a:off x="9578104" y="10"/>
            <a:ext cx="260465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C8DDB2-6CD6-EDF9-6C61-04EBD36818B6}"/>
              </a:ext>
            </a:extLst>
          </p:cNvPr>
          <p:cNvSpPr txBox="1"/>
          <p:nvPr/>
        </p:nvSpPr>
        <p:spPr>
          <a:xfrm>
            <a:off x="0" y="379962"/>
            <a:ext cx="9532442" cy="769441"/>
          </a:xfrm>
          <a:prstGeom prst="rect">
            <a:avLst/>
          </a:prstGeom>
          <a:noFill/>
        </p:spPr>
        <p:txBody>
          <a:bodyPr wrap="square">
            <a:spAutoFit/>
          </a:bodyPr>
          <a:lstStyle/>
          <a:p>
            <a:pPr lvl="1" algn="ctr">
              <a:lnSpc>
                <a:spcPct val="100000"/>
              </a:lnSpc>
            </a:pPr>
            <a:r>
              <a:rPr lang="es-ES" sz="4400" dirty="0">
                <a:latin typeface="Bell MT" panose="02020503060305020303" pitchFamily="18" charset="0"/>
              </a:rPr>
              <a:t>FUNDAMENTOS (I)</a:t>
            </a:r>
          </a:p>
        </p:txBody>
      </p:sp>
      <p:sp>
        <p:nvSpPr>
          <p:cNvPr id="3" name="CuadroTexto 2">
            <a:extLst>
              <a:ext uri="{FF2B5EF4-FFF2-40B4-BE49-F238E27FC236}">
                <a16:creationId xmlns:a16="http://schemas.microsoft.com/office/drawing/2014/main" id="{89F801CD-8315-A59A-4FEF-438284780E85}"/>
              </a:ext>
            </a:extLst>
          </p:cNvPr>
          <p:cNvSpPr txBox="1"/>
          <p:nvPr/>
        </p:nvSpPr>
        <p:spPr>
          <a:xfrm>
            <a:off x="2121029" y="1529365"/>
            <a:ext cx="6988465" cy="4845942"/>
          </a:xfrm>
          <a:prstGeom prst="rect">
            <a:avLst/>
          </a:prstGeom>
          <a:noFill/>
        </p:spPr>
        <p:txBody>
          <a:bodyPr wrap="square" rtlCol="0">
            <a:spAutoFit/>
          </a:bodyPr>
          <a:lstStyle/>
          <a:p>
            <a:pPr algn="just">
              <a:lnSpc>
                <a:spcPct val="150000"/>
              </a:lnSpc>
            </a:pPr>
            <a:r>
              <a:rPr lang="es-ES" sz="2400" b="1" dirty="0"/>
              <a:t>Mercado de Valores y Trading</a:t>
            </a:r>
          </a:p>
          <a:p>
            <a:pPr marL="285750" indent="-285750" algn="just">
              <a:lnSpc>
                <a:spcPct val="150000"/>
              </a:lnSpc>
              <a:buFont typeface="Arial" panose="020B0604020202020204" pitchFamily="34" charset="0"/>
              <a:buChar char="•"/>
            </a:pPr>
            <a:r>
              <a:rPr lang="es-ES" sz="2000" u="sng" dirty="0"/>
              <a:t>Mercado de Valores:</a:t>
            </a:r>
            <a:r>
              <a:rPr lang="es-ES" sz="2000" dirty="0"/>
              <a:t> Un mercado público para la negociación de acciones de empresas y derivados a precios acordados.</a:t>
            </a:r>
          </a:p>
          <a:p>
            <a:pPr marL="285750" indent="-285750" algn="just">
              <a:lnSpc>
                <a:spcPct val="150000"/>
              </a:lnSpc>
              <a:buFont typeface="Arial" panose="020B0604020202020204" pitchFamily="34" charset="0"/>
              <a:buChar char="•"/>
            </a:pPr>
            <a:r>
              <a:rPr lang="es-ES" sz="2000" u="sng" dirty="0"/>
              <a:t>Trading:</a:t>
            </a:r>
            <a:r>
              <a:rPr lang="es-ES" sz="2000" dirty="0"/>
              <a:t> La actividad de compraventa de activos en mercados financieros.</a:t>
            </a:r>
          </a:p>
          <a:p>
            <a:pPr algn="just">
              <a:lnSpc>
                <a:spcPct val="150000"/>
              </a:lnSpc>
            </a:pPr>
            <a:endParaRPr lang="es-ES" sz="2000" dirty="0"/>
          </a:p>
          <a:p>
            <a:pPr algn="just">
              <a:lnSpc>
                <a:spcPct val="150000"/>
              </a:lnSpc>
            </a:pPr>
            <a:r>
              <a:rPr lang="es-ES" sz="2400" b="1" dirty="0"/>
              <a:t>Dividendos en el Mercado de Valores</a:t>
            </a:r>
          </a:p>
          <a:p>
            <a:pPr marL="285750" indent="-285750" algn="just">
              <a:lnSpc>
                <a:spcPct val="150000"/>
              </a:lnSpc>
              <a:buFont typeface="Arial" panose="020B0604020202020204" pitchFamily="34" charset="0"/>
              <a:buChar char="•"/>
            </a:pPr>
            <a:r>
              <a:rPr lang="es-ES" sz="2000" dirty="0"/>
              <a:t> </a:t>
            </a:r>
            <a:r>
              <a:rPr lang="es-ES" sz="2000" u="sng" dirty="0"/>
              <a:t>Dividendos:</a:t>
            </a:r>
            <a:r>
              <a:rPr lang="es-ES" sz="2000" dirty="0"/>
              <a:t> Parte del beneficio que una empresa acuerda distribuir entre sus accionistas. Pueden ser en efectivo (una cantidad de dinero) o en especie (acciones adicionales).</a:t>
            </a:r>
          </a:p>
        </p:txBody>
      </p:sp>
      <p:pic>
        <p:nvPicPr>
          <p:cNvPr id="7170" name="Picture 2" descr="ECIJA Abogados. Asesoramiento legal en el Mercado de Valores : ECIJA">
            <a:extLst>
              <a:ext uri="{FF2B5EF4-FFF2-40B4-BE49-F238E27FC236}">
                <a16:creationId xmlns:a16="http://schemas.microsoft.com/office/drawing/2014/main" id="{D112C94C-86FE-6663-A9A8-E3B3833DE1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539" y="3034914"/>
            <a:ext cx="1741951" cy="1834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957156"/>
      </p:ext>
    </p:extLst>
  </p:cSld>
  <p:clrMapOvr>
    <a:masterClrMapping/>
  </p:clrMapOvr>
  <mc:AlternateContent xmlns:mc="http://schemas.openxmlformats.org/markup-compatibility/2006" xmlns:p14="http://schemas.microsoft.com/office/powerpoint/2010/main">
    <mc:Choice Requires="p14">
      <p:transition spd="slow" p14:dur="2000" advTm="50369"/>
    </mc:Choice>
    <mc:Fallback xmlns="">
      <p:transition spd="slow" advTm="5036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5D9FC6AC-4A12-4825-8ABE-0732B8EF4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Un fondo blanco con aún más elementos de ciencia de datos e informáticos, y elementos de mercado de valores en las esquinas">
            <a:extLst>
              <a:ext uri="{FF2B5EF4-FFF2-40B4-BE49-F238E27FC236}">
                <a16:creationId xmlns:a16="http://schemas.microsoft.com/office/drawing/2014/main" id="{DC84F20B-8B27-62A3-CAD9-05818FCC93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0031" t="28243" r="17390" b="13946"/>
          <a:stretch/>
        </p:blipFill>
        <p:spPr bwMode="auto">
          <a:xfrm>
            <a:off x="617" y="10"/>
            <a:ext cx="2678530" cy="6857990"/>
          </a:xfrm>
          <a:custGeom>
            <a:avLst/>
            <a:gdLst/>
            <a:ahLst/>
            <a:cxnLst/>
            <a:rect l="l" t="t" r="r" b="b"/>
            <a:pathLst>
              <a:path w="11862683" h="6858000">
                <a:moveTo>
                  <a:pt x="0" y="0"/>
                </a:moveTo>
                <a:lnTo>
                  <a:pt x="4038600" y="0"/>
                </a:lnTo>
                <a:lnTo>
                  <a:pt x="4114800" y="0"/>
                </a:lnTo>
                <a:lnTo>
                  <a:pt x="4282294" y="0"/>
                </a:lnTo>
                <a:lnTo>
                  <a:pt x="6139260" y="0"/>
                </a:lnTo>
                <a:lnTo>
                  <a:pt x="6362810" y="0"/>
                </a:lnTo>
                <a:lnTo>
                  <a:pt x="7272221" y="0"/>
                </a:lnTo>
                <a:lnTo>
                  <a:pt x="10815342" y="0"/>
                </a:lnTo>
                <a:cubicBezTo>
                  <a:pt x="10709672" y="35571"/>
                  <a:pt x="10607020" y="78255"/>
                  <a:pt x="10501350" y="110269"/>
                </a:cubicBezTo>
                <a:cubicBezTo>
                  <a:pt x="10516447" y="145839"/>
                  <a:pt x="10531542" y="138725"/>
                  <a:pt x="10546639" y="135168"/>
                </a:cubicBezTo>
                <a:cubicBezTo>
                  <a:pt x="10637212" y="120941"/>
                  <a:pt x="10730806" y="110269"/>
                  <a:pt x="10818360" y="71141"/>
                </a:cubicBezTo>
                <a:cubicBezTo>
                  <a:pt x="10839496" y="64027"/>
                  <a:pt x="10863648" y="64027"/>
                  <a:pt x="10872705" y="88927"/>
                </a:cubicBezTo>
                <a:cubicBezTo>
                  <a:pt x="10887801" y="124497"/>
                  <a:pt x="10866668" y="145839"/>
                  <a:pt x="10845532" y="163625"/>
                </a:cubicBezTo>
                <a:cubicBezTo>
                  <a:pt x="10809304" y="195638"/>
                  <a:pt x="10767036" y="188525"/>
                  <a:pt x="10727787" y="192082"/>
                </a:cubicBezTo>
                <a:cubicBezTo>
                  <a:pt x="10619098" y="209867"/>
                  <a:pt x="10567772" y="259665"/>
                  <a:pt x="10543619" y="373491"/>
                </a:cubicBezTo>
                <a:cubicBezTo>
                  <a:pt x="10637212" y="327250"/>
                  <a:pt x="10730806" y="384162"/>
                  <a:pt x="10821380" y="352148"/>
                </a:cubicBezTo>
                <a:cubicBezTo>
                  <a:pt x="10845532" y="345034"/>
                  <a:pt x="10881763" y="355706"/>
                  <a:pt x="10869686" y="394834"/>
                </a:cubicBezTo>
                <a:cubicBezTo>
                  <a:pt x="10857610" y="430405"/>
                  <a:pt x="10818360" y="458860"/>
                  <a:pt x="10887801" y="451747"/>
                </a:cubicBezTo>
                <a:cubicBezTo>
                  <a:pt x="10939127" y="448189"/>
                  <a:pt x="10954222" y="405504"/>
                  <a:pt x="10969318" y="359262"/>
                </a:cubicBezTo>
                <a:cubicBezTo>
                  <a:pt x="10981394" y="334364"/>
                  <a:pt x="11014605" y="320135"/>
                  <a:pt x="11038758" y="334364"/>
                </a:cubicBezTo>
                <a:cubicBezTo>
                  <a:pt x="11068949" y="348592"/>
                  <a:pt x="11059892" y="387720"/>
                  <a:pt x="11059892" y="416176"/>
                </a:cubicBezTo>
                <a:cubicBezTo>
                  <a:pt x="11062912" y="469532"/>
                  <a:pt x="11038758" y="494431"/>
                  <a:pt x="10996491" y="505101"/>
                </a:cubicBezTo>
                <a:cubicBezTo>
                  <a:pt x="10945164" y="519330"/>
                  <a:pt x="10893840" y="537116"/>
                  <a:pt x="10827418" y="558458"/>
                </a:cubicBezTo>
                <a:cubicBezTo>
                  <a:pt x="10899878" y="594028"/>
                  <a:pt x="10954222" y="586915"/>
                  <a:pt x="11008566" y="558458"/>
                </a:cubicBezTo>
                <a:cubicBezTo>
                  <a:pt x="11074988" y="526444"/>
                  <a:pt x="11162542" y="483759"/>
                  <a:pt x="11216886" y="522887"/>
                </a:cubicBezTo>
                <a:cubicBezTo>
                  <a:pt x="11298403" y="579800"/>
                  <a:pt x="11364824" y="544229"/>
                  <a:pt x="11437284" y="533558"/>
                </a:cubicBezTo>
                <a:cubicBezTo>
                  <a:pt x="11588242" y="512216"/>
                  <a:pt x="11494648" y="480203"/>
                  <a:pt x="11645605" y="462417"/>
                </a:cubicBezTo>
                <a:cubicBezTo>
                  <a:pt x="11705988" y="455303"/>
                  <a:pt x="11769390" y="426847"/>
                  <a:pt x="11856944" y="465975"/>
                </a:cubicBezTo>
                <a:cubicBezTo>
                  <a:pt x="11461437" y="672284"/>
                  <a:pt x="11274250" y="658055"/>
                  <a:pt x="10921012" y="910606"/>
                </a:cubicBezTo>
                <a:cubicBezTo>
                  <a:pt x="10936107" y="935506"/>
                  <a:pt x="10951202" y="924835"/>
                  <a:pt x="10966299" y="921277"/>
                </a:cubicBezTo>
                <a:cubicBezTo>
                  <a:pt x="10990452" y="917720"/>
                  <a:pt x="11020644" y="903491"/>
                  <a:pt x="11026682" y="949734"/>
                </a:cubicBezTo>
                <a:cubicBezTo>
                  <a:pt x="11029702" y="985305"/>
                  <a:pt x="11011585" y="1003089"/>
                  <a:pt x="10981394" y="1006647"/>
                </a:cubicBezTo>
                <a:cubicBezTo>
                  <a:pt x="10893840" y="1020875"/>
                  <a:pt x="10815342" y="1070674"/>
                  <a:pt x="10736844" y="1113358"/>
                </a:cubicBezTo>
                <a:cubicBezTo>
                  <a:pt x="10700615" y="1131144"/>
                  <a:pt x="10661366" y="1156043"/>
                  <a:pt x="10676462" y="1220069"/>
                </a:cubicBezTo>
                <a:cubicBezTo>
                  <a:pt x="10706652" y="1237855"/>
                  <a:pt x="10727787" y="1212955"/>
                  <a:pt x="10751940" y="1209399"/>
                </a:cubicBezTo>
                <a:cubicBezTo>
                  <a:pt x="10776093" y="1205842"/>
                  <a:pt x="10833457" y="1220069"/>
                  <a:pt x="10818360" y="1230741"/>
                </a:cubicBezTo>
                <a:cubicBezTo>
                  <a:pt x="10748920" y="1269868"/>
                  <a:pt x="10875724" y="1365909"/>
                  <a:pt x="10791190" y="1365909"/>
                </a:cubicBezTo>
                <a:cubicBezTo>
                  <a:pt x="10652309" y="1365909"/>
                  <a:pt x="10576830" y="1536647"/>
                  <a:pt x="10443988" y="1540204"/>
                </a:cubicBezTo>
                <a:cubicBezTo>
                  <a:pt x="10422854" y="1540204"/>
                  <a:pt x="10413797" y="1572219"/>
                  <a:pt x="10413797" y="1597117"/>
                </a:cubicBezTo>
                <a:cubicBezTo>
                  <a:pt x="10413797" y="1629132"/>
                  <a:pt x="10434930" y="1632688"/>
                  <a:pt x="10456064" y="1636245"/>
                </a:cubicBezTo>
                <a:cubicBezTo>
                  <a:pt x="10489275" y="1639802"/>
                  <a:pt x="10525504" y="1597117"/>
                  <a:pt x="10567772" y="1657587"/>
                </a:cubicBezTo>
                <a:cubicBezTo>
                  <a:pt x="10489275" y="1693158"/>
                  <a:pt x="10407758" y="1728729"/>
                  <a:pt x="10410777" y="1849668"/>
                </a:cubicBezTo>
                <a:cubicBezTo>
                  <a:pt x="10410777" y="1881683"/>
                  <a:pt x="10377566" y="1895910"/>
                  <a:pt x="10353413" y="1903025"/>
                </a:cubicBezTo>
                <a:cubicBezTo>
                  <a:pt x="10311146" y="1917252"/>
                  <a:pt x="10277935" y="1938595"/>
                  <a:pt x="10253782" y="1984836"/>
                </a:cubicBezTo>
                <a:cubicBezTo>
                  <a:pt x="10253782" y="1995507"/>
                  <a:pt x="10253782" y="2002622"/>
                  <a:pt x="10253782" y="2013292"/>
                </a:cubicBezTo>
                <a:cubicBezTo>
                  <a:pt x="10259820" y="2123562"/>
                  <a:pt x="10320202" y="2120004"/>
                  <a:pt x="10386624" y="2102219"/>
                </a:cubicBezTo>
                <a:cubicBezTo>
                  <a:pt x="10465122" y="2080877"/>
                  <a:pt x="10543619" y="2038192"/>
                  <a:pt x="10628156" y="2077320"/>
                </a:cubicBezTo>
                <a:cubicBezTo>
                  <a:pt x="10510408" y="2130676"/>
                  <a:pt x="10380586" y="2134233"/>
                  <a:pt x="10271896" y="2208931"/>
                </a:cubicBezTo>
                <a:cubicBezTo>
                  <a:pt x="10676462" y="2223159"/>
                  <a:pt x="11032720" y="1984836"/>
                  <a:pt x="11425208" y="1892353"/>
                </a:cubicBezTo>
                <a:cubicBezTo>
                  <a:pt x="11413131" y="1952823"/>
                  <a:pt x="11379920" y="1967051"/>
                  <a:pt x="11352748" y="1974165"/>
                </a:cubicBezTo>
                <a:cubicBezTo>
                  <a:pt x="11207830" y="2020407"/>
                  <a:pt x="11081026" y="2112891"/>
                  <a:pt x="10948184" y="2191146"/>
                </a:cubicBezTo>
                <a:cubicBezTo>
                  <a:pt x="10893840" y="2223159"/>
                  <a:pt x="10854590" y="2258731"/>
                  <a:pt x="10833457" y="2326314"/>
                </a:cubicBezTo>
                <a:cubicBezTo>
                  <a:pt x="10815342" y="2390340"/>
                  <a:pt x="10779112" y="2418796"/>
                  <a:pt x="10712690" y="2401012"/>
                </a:cubicBezTo>
                <a:cubicBezTo>
                  <a:pt x="10658346" y="2386784"/>
                  <a:pt x="10600982" y="2393898"/>
                  <a:pt x="10543619" y="2401012"/>
                </a:cubicBezTo>
                <a:cubicBezTo>
                  <a:pt x="10480218" y="2408126"/>
                  <a:pt x="10407758" y="2479267"/>
                  <a:pt x="10422854" y="2518395"/>
                </a:cubicBezTo>
                <a:cubicBezTo>
                  <a:pt x="10453044" y="2582422"/>
                  <a:pt x="10504370" y="2550408"/>
                  <a:pt x="10546639" y="2543294"/>
                </a:cubicBezTo>
                <a:cubicBezTo>
                  <a:pt x="10597964" y="2536181"/>
                  <a:pt x="10691556" y="2518395"/>
                  <a:pt x="10691556" y="2525509"/>
                </a:cubicBezTo>
                <a:cubicBezTo>
                  <a:pt x="10724768" y="2685576"/>
                  <a:pt x="10800246" y="2564636"/>
                  <a:pt x="10854590" y="2564636"/>
                </a:cubicBezTo>
                <a:cubicBezTo>
                  <a:pt x="10905916" y="2564636"/>
                  <a:pt x="10957241" y="2546851"/>
                  <a:pt x="11005548" y="2532623"/>
                </a:cubicBezTo>
                <a:cubicBezTo>
                  <a:pt x="11068949" y="2514837"/>
                  <a:pt x="11126312" y="2546851"/>
                  <a:pt x="11186696" y="2553965"/>
                </a:cubicBezTo>
                <a:cubicBezTo>
                  <a:pt x="11241040" y="2561080"/>
                  <a:pt x="11210850" y="2653563"/>
                  <a:pt x="11244060" y="2692689"/>
                </a:cubicBezTo>
                <a:cubicBezTo>
                  <a:pt x="11250097" y="2703362"/>
                  <a:pt x="11256136" y="2703362"/>
                  <a:pt x="11262174" y="2703362"/>
                </a:cubicBezTo>
                <a:cubicBezTo>
                  <a:pt x="11280289" y="2980812"/>
                  <a:pt x="11597299" y="2913227"/>
                  <a:pt x="11597299" y="2923898"/>
                </a:cubicBezTo>
                <a:cubicBezTo>
                  <a:pt x="11624471" y="2941684"/>
                  <a:pt x="11657682" y="2899000"/>
                  <a:pt x="11690892" y="2941684"/>
                </a:cubicBezTo>
                <a:cubicBezTo>
                  <a:pt x="11548993" y="3137322"/>
                  <a:pt x="11331614" y="3183563"/>
                  <a:pt x="11138390" y="3329402"/>
                </a:cubicBezTo>
                <a:cubicBezTo>
                  <a:pt x="11298403" y="3379202"/>
                  <a:pt x="11391998" y="3208463"/>
                  <a:pt x="11509744" y="3229805"/>
                </a:cubicBezTo>
                <a:cubicBezTo>
                  <a:pt x="11567107" y="3283162"/>
                  <a:pt x="11395016" y="3368530"/>
                  <a:pt x="11561068" y="3393429"/>
                </a:cubicBezTo>
                <a:cubicBezTo>
                  <a:pt x="11488610" y="3439672"/>
                  <a:pt x="11437284" y="3485914"/>
                  <a:pt x="11385959" y="3539269"/>
                </a:cubicBezTo>
                <a:cubicBezTo>
                  <a:pt x="11298403" y="3635309"/>
                  <a:pt x="11280289" y="3699337"/>
                  <a:pt x="11322556" y="3827390"/>
                </a:cubicBezTo>
                <a:cubicBezTo>
                  <a:pt x="11349730" y="3912759"/>
                  <a:pt x="11388978" y="3991015"/>
                  <a:pt x="11352748" y="4090612"/>
                </a:cubicBezTo>
                <a:cubicBezTo>
                  <a:pt x="11328595" y="4158196"/>
                  <a:pt x="11337653" y="4204438"/>
                  <a:pt x="11428226" y="4172424"/>
                </a:cubicBezTo>
                <a:cubicBezTo>
                  <a:pt x="11524840" y="4140411"/>
                  <a:pt x="11561068" y="4200882"/>
                  <a:pt x="11536915" y="4321821"/>
                </a:cubicBezTo>
                <a:cubicBezTo>
                  <a:pt x="11521821" y="4400076"/>
                  <a:pt x="11536915" y="4424975"/>
                  <a:pt x="11603338" y="4414305"/>
                </a:cubicBezTo>
                <a:cubicBezTo>
                  <a:pt x="11675796" y="4403633"/>
                  <a:pt x="11745236" y="4353835"/>
                  <a:pt x="11835811" y="4378734"/>
                </a:cubicBezTo>
                <a:cubicBezTo>
                  <a:pt x="11763352" y="4521016"/>
                  <a:pt x="11609374" y="4478331"/>
                  <a:pt x="11524840" y="4613499"/>
                </a:cubicBezTo>
                <a:cubicBezTo>
                  <a:pt x="11624471" y="4613499"/>
                  <a:pt x="11702969" y="4613499"/>
                  <a:pt x="11775427" y="4585042"/>
                </a:cubicBezTo>
                <a:cubicBezTo>
                  <a:pt x="11805619" y="4574373"/>
                  <a:pt x="11838830" y="4560144"/>
                  <a:pt x="11856944" y="4602828"/>
                </a:cubicBezTo>
                <a:cubicBezTo>
                  <a:pt x="11878080" y="4652628"/>
                  <a:pt x="11835811" y="4670412"/>
                  <a:pt x="11811658" y="4677526"/>
                </a:cubicBezTo>
                <a:cubicBezTo>
                  <a:pt x="11742216" y="4702425"/>
                  <a:pt x="11687874" y="4759339"/>
                  <a:pt x="11627490" y="4805580"/>
                </a:cubicBezTo>
                <a:cubicBezTo>
                  <a:pt x="11497668" y="4905177"/>
                  <a:pt x="11355767" y="4990547"/>
                  <a:pt x="11247078" y="5154171"/>
                </a:cubicBezTo>
                <a:cubicBezTo>
                  <a:pt x="11382940" y="5111487"/>
                  <a:pt x="11485590" y="5011889"/>
                  <a:pt x="11615414" y="4994104"/>
                </a:cubicBezTo>
                <a:cubicBezTo>
                  <a:pt x="11503704" y="5143500"/>
                  <a:pt x="11361806" y="5243097"/>
                  <a:pt x="11228964" y="5353367"/>
                </a:cubicBezTo>
                <a:cubicBezTo>
                  <a:pt x="11189714" y="5385379"/>
                  <a:pt x="11150466" y="5406721"/>
                  <a:pt x="11144428" y="5474306"/>
                </a:cubicBezTo>
                <a:cubicBezTo>
                  <a:pt x="11126312" y="5605917"/>
                  <a:pt x="11078008" y="5712629"/>
                  <a:pt x="10969318" y="5769542"/>
                </a:cubicBezTo>
                <a:cubicBezTo>
                  <a:pt x="10969318" y="5769542"/>
                  <a:pt x="10975356" y="5790884"/>
                  <a:pt x="10978374" y="5801555"/>
                </a:cubicBezTo>
                <a:cubicBezTo>
                  <a:pt x="11044797" y="5805112"/>
                  <a:pt x="11096122" y="5726858"/>
                  <a:pt x="11177639" y="5755314"/>
                </a:cubicBezTo>
                <a:cubicBezTo>
                  <a:pt x="11096122" y="5862025"/>
                  <a:pt x="11029702" y="5954508"/>
                  <a:pt x="10917992" y="6004307"/>
                </a:cubicBezTo>
                <a:cubicBezTo>
                  <a:pt x="10827418" y="6043434"/>
                  <a:pt x="10715710" y="6068335"/>
                  <a:pt x="10649289" y="6196388"/>
                </a:cubicBezTo>
                <a:cubicBezTo>
                  <a:pt x="10724768" y="6221287"/>
                  <a:pt x="10782132" y="6189274"/>
                  <a:pt x="10839496" y="6167932"/>
                </a:cubicBezTo>
                <a:cubicBezTo>
                  <a:pt x="10927050" y="6132361"/>
                  <a:pt x="11014605" y="6093234"/>
                  <a:pt x="11102160" y="6057663"/>
                </a:cubicBezTo>
                <a:cubicBezTo>
                  <a:pt x="11135372" y="6043434"/>
                  <a:pt x="11171600" y="6036320"/>
                  <a:pt x="11192734" y="6100347"/>
                </a:cubicBezTo>
                <a:cubicBezTo>
                  <a:pt x="11081026" y="6114575"/>
                  <a:pt x="11014605" y="6199945"/>
                  <a:pt x="10945164" y="6281757"/>
                </a:cubicBezTo>
                <a:cubicBezTo>
                  <a:pt x="10905916" y="6327999"/>
                  <a:pt x="10872705" y="6388469"/>
                  <a:pt x="10803265" y="6367127"/>
                </a:cubicBezTo>
                <a:cubicBezTo>
                  <a:pt x="10767036" y="6356456"/>
                  <a:pt x="10742882" y="6388469"/>
                  <a:pt x="10745901" y="6431153"/>
                </a:cubicBezTo>
                <a:cubicBezTo>
                  <a:pt x="10760998" y="6580550"/>
                  <a:pt x="10673442" y="6630349"/>
                  <a:pt x="10582868" y="6658805"/>
                </a:cubicBezTo>
                <a:cubicBezTo>
                  <a:pt x="10450026" y="6701489"/>
                  <a:pt x="10332280" y="6786859"/>
                  <a:pt x="10208496" y="6858000"/>
                </a:cubicBezTo>
                <a:lnTo>
                  <a:pt x="7272221" y="6858000"/>
                </a:lnTo>
                <a:lnTo>
                  <a:pt x="6362810" y="6858000"/>
                </a:lnTo>
                <a:lnTo>
                  <a:pt x="6139260" y="6858000"/>
                </a:lnTo>
                <a:lnTo>
                  <a:pt x="4282294" y="6858000"/>
                </a:lnTo>
                <a:lnTo>
                  <a:pt x="4114800" y="6858000"/>
                </a:lnTo>
                <a:lnTo>
                  <a:pt x="40386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2912A358-A587-C3AA-D928-7CC690C50CD1}"/>
              </a:ext>
            </a:extLst>
          </p:cNvPr>
          <p:cNvSpPr txBox="1"/>
          <p:nvPr/>
        </p:nvSpPr>
        <p:spPr>
          <a:xfrm>
            <a:off x="2679147" y="155676"/>
            <a:ext cx="9406461" cy="769441"/>
          </a:xfrm>
          <a:prstGeom prst="rect">
            <a:avLst/>
          </a:prstGeom>
          <a:noFill/>
        </p:spPr>
        <p:txBody>
          <a:bodyPr wrap="square">
            <a:spAutoFit/>
          </a:bodyPr>
          <a:lstStyle/>
          <a:p>
            <a:pPr lvl="1" algn="ctr">
              <a:lnSpc>
                <a:spcPct val="100000"/>
              </a:lnSpc>
            </a:pPr>
            <a:r>
              <a:rPr lang="es-ES" sz="4400" dirty="0">
                <a:latin typeface="Bell MT" panose="02020503060305020303" pitchFamily="18" charset="0"/>
              </a:rPr>
              <a:t>FUNDAMENTOS (II)</a:t>
            </a:r>
          </a:p>
        </p:txBody>
      </p:sp>
      <p:sp>
        <p:nvSpPr>
          <p:cNvPr id="4" name="CuadroTexto 3">
            <a:extLst>
              <a:ext uri="{FF2B5EF4-FFF2-40B4-BE49-F238E27FC236}">
                <a16:creationId xmlns:a16="http://schemas.microsoft.com/office/drawing/2014/main" id="{81AFF772-8AC5-B83C-6244-A85100DEDEAC}"/>
              </a:ext>
            </a:extLst>
          </p:cNvPr>
          <p:cNvSpPr txBox="1"/>
          <p:nvPr/>
        </p:nvSpPr>
        <p:spPr>
          <a:xfrm>
            <a:off x="2838091" y="1080793"/>
            <a:ext cx="8764437" cy="6609758"/>
          </a:xfrm>
          <a:prstGeom prst="rect">
            <a:avLst/>
          </a:prstGeom>
          <a:noFill/>
        </p:spPr>
        <p:txBody>
          <a:bodyPr wrap="square" rtlCol="0">
            <a:spAutoFit/>
          </a:bodyPr>
          <a:lstStyle/>
          <a:p>
            <a:pPr algn="just">
              <a:lnSpc>
                <a:spcPct val="150000"/>
              </a:lnSpc>
            </a:pPr>
            <a:r>
              <a:rPr lang="es-ES" sz="2400" b="1" dirty="0"/>
              <a:t>Análisis Técnico en Trading</a:t>
            </a:r>
            <a:endParaRPr lang="es-ES" sz="2400" dirty="0"/>
          </a:p>
          <a:p>
            <a:pPr marL="285750" indent="-285750" algn="just">
              <a:lnSpc>
                <a:spcPct val="150000"/>
              </a:lnSpc>
              <a:buFont typeface="Arial" panose="020B0604020202020204" pitchFamily="34" charset="0"/>
              <a:buChar char="•"/>
            </a:pPr>
            <a:r>
              <a:rPr lang="es-ES" u="sng" dirty="0"/>
              <a:t>Medias Móviles (</a:t>
            </a:r>
            <a:r>
              <a:rPr lang="es-ES" u="sng" dirty="0" err="1"/>
              <a:t>Moving</a:t>
            </a:r>
            <a:r>
              <a:rPr lang="es-ES" u="sng" dirty="0"/>
              <a:t> </a:t>
            </a:r>
            <a:r>
              <a:rPr lang="es-ES" u="sng" dirty="0" err="1"/>
              <a:t>Average</a:t>
            </a:r>
            <a:r>
              <a:rPr lang="es-ES" u="sng" dirty="0"/>
              <a:t>):</a:t>
            </a:r>
            <a:r>
              <a:rPr lang="es-ES" dirty="0"/>
              <a:t> Indicador técnico que mide los movimientos históricos y actuales de los precios para determinar la futura dirección del mercado.</a:t>
            </a:r>
          </a:p>
          <a:p>
            <a:pPr marL="285750" indent="-285750" algn="just">
              <a:lnSpc>
                <a:spcPct val="150000"/>
              </a:lnSpc>
              <a:buFont typeface="Arial" panose="020B0604020202020204" pitchFamily="34" charset="0"/>
              <a:buChar char="•"/>
            </a:pPr>
            <a:endParaRPr lang="es-ES" sz="1600" dirty="0"/>
          </a:p>
          <a:p>
            <a:pPr algn="just">
              <a:lnSpc>
                <a:spcPct val="150000"/>
              </a:lnSpc>
            </a:pPr>
            <a:endParaRPr lang="es-ES" sz="1600" dirty="0"/>
          </a:p>
          <a:p>
            <a:pPr algn="just">
              <a:lnSpc>
                <a:spcPct val="150000"/>
              </a:lnSpc>
            </a:pPr>
            <a:endParaRPr lang="es-ES" sz="1600" dirty="0"/>
          </a:p>
          <a:p>
            <a:pPr algn="just">
              <a:lnSpc>
                <a:spcPct val="150000"/>
              </a:lnSpc>
            </a:pPr>
            <a:endParaRPr lang="es-ES" sz="1600" dirty="0"/>
          </a:p>
          <a:p>
            <a:pPr algn="just">
              <a:lnSpc>
                <a:spcPct val="150000"/>
              </a:lnSpc>
            </a:pPr>
            <a:endParaRPr lang="es-ES" sz="1600" dirty="0"/>
          </a:p>
          <a:p>
            <a:pPr algn="just">
              <a:lnSpc>
                <a:spcPct val="150000"/>
              </a:lnSpc>
            </a:pPr>
            <a:endParaRPr lang="es-ES" sz="1600" dirty="0"/>
          </a:p>
          <a:p>
            <a:pPr marL="285750" indent="-285750" algn="just">
              <a:lnSpc>
                <a:spcPct val="150000"/>
              </a:lnSpc>
              <a:buFont typeface="Arial" panose="020B0604020202020204" pitchFamily="34" charset="0"/>
              <a:buChar char="•"/>
            </a:pPr>
            <a:r>
              <a:rPr lang="es-ES" sz="1600" u="sng" dirty="0"/>
              <a:t>Golden Cross (Cruce Dorado):</a:t>
            </a:r>
            <a:r>
              <a:rPr lang="es-ES" sz="1600" dirty="0"/>
              <a:t> Señal de trading que ocurre cuando una media móvil a corto plazo cruza una media móvil a largo plazo hacia arriba, indicando un posible cambio de tendencia alcista.</a:t>
            </a:r>
          </a:p>
          <a:p>
            <a:pPr marL="285750" indent="-285750" algn="just">
              <a:lnSpc>
                <a:spcPct val="150000"/>
              </a:lnSpc>
              <a:buFont typeface="Arial" panose="020B0604020202020204" pitchFamily="34" charset="0"/>
              <a:buChar char="•"/>
            </a:pPr>
            <a:r>
              <a:rPr lang="es-ES" sz="1600" u="sng" dirty="0" err="1"/>
              <a:t>Death</a:t>
            </a:r>
            <a:r>
              <a:rPr lang="es-ES" sz="1600" u="sng" dirty="0"/>
              <a:t> Cross (Cruce de la Muerte):</a:t>
            </a:r>
            <a:r>
              <a:rPr lang="es-ES" sz="1600" dirty="0"/>
              <a:t> Término utilizado en análisis técnico para identificar una tendencia bajista, cuando una media móvil a corto plazo cruza por debajo de una media móvil a largo plazo.</a:t>
            </a:r>
          </a:p>
          <a:p>
            <a:pPr marL="285750" indent="-285750" algn="just">
              <a:lnSpc>
                <a:spcPct val="150000"/>
              </a:lnSpc>
              <a:buFont typeface="Arial" panose="020B0604020202020204" pitchFamily="34" charset="0"/>
              <a:buChar char="•"/>
            </a:pPr>
            <a:endParaRPr lang="es-ES" sz="1600" dirty="0"/>
          </a:p>
          <a:p>
            <a:pPr marL="285750" indent="-285750" algn="just">
              <a:lnSpc>
                <a:spcPct val="150000"/>
              </a:lnSpc>
              <a:buFont typeface="Arial" panose="020B0604020202020204" pitchFamily="34" charset="0"/>
              <a:buChar char="•"/>
            </a:pPr>
            <a:endParaRPr lang="es-ES" sz="1600" dirty="0"/>
          </a:p>
          <a:p>
            <a:pPr marL="285750" indent="-285750" algn="just">
              <a:lnSpc>
                <a:spcPct val="150000"/>
              </a:lnSpc>
              <a:buFont typeface="Arial" panose="020B0604020202020204" pitchFamily="34" charset="0"/>
              <a:buChar char="•"/>
            </a:pPr>
            <a:endParaRPr lang="es-ES" sz="1600" dirty="0"/>
          </a:p>
        </p:txBody>
      </p:sp>
      <p:pic>
        <p:nvPicPr>
          <p:cNvPr id="8" name="Imagen 7" descr="Gráfico, Histograma&#10;&#10;Descripción generada automáticamente">
            <a:extLst>
              <a:ext uri="{FF2B5EF4-FFF2-40B4-BE49-F238E27FC236}">
                <a16:creationId xmlns:a16="http://schemas.microsoft.com/office/drawing/2014/main" id="{2E1F8395-9E11-56A5-3636-1D43F803D0E0}"/>
              </a:ext>
            </a:extLst>
          </p:cNvPr>
          <p:cNvPicPr>
            <a:picLocks noChangeAspect="1"/>
          </p:cNvPicPr>
          <p:nvPr/>
        </p:nvPicPr>
        <p:blipFill rotWithShape="1">
          <a:blip r:embed="rId4">
            <a:extLst>
              <a:ext uri="{28A0092B-C50C-407E-A947-70E740481C1C}">
                <a14:useLocalDpi xmlns:a14="http://schemas.microsoft.com/office/drawing/2010/main" val="0"/>
              </a:ext>
            </a:extLst>
          </a:blip>
          <a:srcRect t="929" r="3698"/>
          <a:stretch/>
        </p:blipFill>
        <p:spPr>
          <a:xfrm>
            <a:off x="3070951" y="2677015"/>
            <a:ext cx="8531577" cy="1870639"/>
          </a:xfrm>
          <a:prstGeom prst="rect">
            <a:avLst/>
          </a:prstGeom>
        </p:spPr>
      </p:pic>
    </p:spTree>
    <p:extLst>
      <p:ext uri="{BB962C8B-B14F-4D97-AF65-F5344CB8AC3E}">
        <p14:creationId xmlns:p14="http://schemas.microsoft.com/office/powerpoint/2010/main" val="3365539941"/>
      </p:ext>
    </p:extLst>
  </p:cSld>
  <p:clrMapOvr>
    <a:masterClrMapping/>
  </p:clrMapOvr>
  <mc:AlternateContent xmlns:mc="http://schemas.openxmlformats.org/markup-compatibility/2006" xmlns:p14="http://schemas.microsoft.com/office/powerpoint/2010/main">
    <mc:Choice Requires="p14">
      <p:transition spd="slow" p14:dur="2000" advTm="45499"/>
    </mc:Choice>
    <mc:Fallback xmlns="">
      <p:transition spd="slow" advTm="4549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Un fondo blanco con elementos de ciencia de datos y mercado de valores en las esquinas">
            <a:extLst>
              <a:ext uri="{FF2B5EF4-FFF2-40B4-BE49-F238E27FC236}">
                <a16:creationId xmlns:a16="http://schemas.microsoft.com/office/drawing/2014/main" id="{28F46B65-9FF2-0E9C-DC05-5A0616CB1A7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004" r="37016"/>
          <a:stretch/>
        </p:blipFill>
        <p:spPr bwMode="auto">
          <a:xfrm>
            <a:off x="9578104" y="10"/>
            <a:ext cx="260465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C8DDB2-6CD6-EDF9-6C61-04EBD36818B6}"/>
              </a:ext>
            </a:extLst>
          </p:cNvPr>
          <p:cNvSpPr txBox="1"/>
          <p:nvPr/>
        </p:nvSpPr>
        <p:spPr>
          <a:xfrm>
            <a:off x="112017" y="201974"/>
            <a:ext cx="9532442" cy="769441"/>
          </a:xfrm>
          <a:prstGeom prst="rect">
            <a:avLst/>
          </a:prstGeom>
          <a:noFill/>
        </p:spPr>
        <p:txBody>
          <a:bodyPr wrap="square">
            <a:spAutoFit/>
          </a:bodyPr>
          <a:lstStyle/>
          <a:p>
            <a:pPr lvl="1" algn="ctr">
              <a:lnSpc>
                <a:spcPct val="100000"/>
              </a:lnSpc>
            </a:pPr>
            <a:r>
              <a:rPr lang="es-ES" sz="4400" dirty="0">
                <a:latin typeface="Bell MT" panose="02020503060305020303" pitchFamily="18" charset="0"/>
              </a:rPr>
              <a:t>FUNDAMENTOS (III)</a:t>
            </a:r>
          </a:p>
        </p:txBody>
      </p:sp>
      <p:sp>
        <p:nvSpPr>
          <p:cNvPr id="3" name="CuadroTexto 2">
            <a:extLst>
              <a:ext uri="{FF2B5EF4-FFF2-40B4-BE49-F238E27FC236}">
                <a16:creationId xmlns:a16="http://schemas.microsoft.com/office/drawing/2014/main" id="{89F801CD-8315-A59A-4FEF-438284780E85}"/>
              </a:ext>
            </a:extLst>
          </p:cNvPr>
          <p:cNvSpPr txBox="1"/>
          <p:nvPr/>
        </p:nvSpPr>
        <p:spPr>
          <a:xfrm>
            <a:off x="552091" y="1080793"/>
            <a:ext cx="8652294" cy="3737946"/>
          </a:xfrm>
          <a:prstGeom prst="rect">
            <a:avLst/>
          </a:prstGeom>
          <a:noFill/>
        </p:spPr>
        <p:txBody>
          <a:bodyPr wrap="square" rtlCol="0">
            <a:spAutoFit/>
          </a:bodyPr>
          <a:lstStyle/>
          <a:p>
            <a:pPr algn="just">
              <a:lnSpc>
                <a:spcPct val="150000"/>
              </a:lnSpc>
            </a:pPr>
            <a:r>
              <a:rPr lang="es-ES" sz="2000" b="1" dirty="0" err="1"/>
              <a:t>XGBoost</a:t>
            </a:r>
            <a:r>
              <a:rPr lang="es-ES" sz="2000" b="1" dirty="0"/>
              <a:t>: </a:t>
            </a:r>
            <a:r>
              <a:rPr lang="es-ES" sz="2000" dirty="0"/>
              <a:t>es una implementación eficiente y escalable de algoritmos de árboles de decisión. Utilizado principalmente para problemas de regresión y clasificación. </a:t>
            </a:r>
          </a:p>
          <a:p>
            <a:pPr algn="just">
              <a:lnSpc>
                <a:spcPct val="150000"/>
              </a:lnSpc>
            </a:pPr>
            <a:endParaRPr lang="es-ES" sz="2000" dirty="0"/>
          </a:p>
          <a:p>
            <a:pPr algn="just">
              <a:lnSpc>
                <a:spcPct val="150000"/>
              </a:lnSpc>
            </a:pPr>
            <a:endParaRPr lang="es-ES" sz="2000" dirty="0"/>
          </a:p>
          <a:p>
            <a:pPr algn="just">
              <a:lnSpc>
                <a:spcPct val="150000"/>
              </a:lnSpc>
            </a:pPr>
            <a:endParaRPr lang="es-ES" sz="2000" dirty="0"/>
          </a:p>
          <a:p>
            <a:pPr algn="just">
              <a:lnSpc>
                <a:spcPct val="150000"/>
              </a:lnSpc>
            </a:pPr>
            <a:endParaRPr lang="es-ES" sz="2000" b="1" dirty="0"/>
          </a:p>
          <a:p>
            <a:pPr algn="just">
              <a:lnSpc>
                <a:spcPct val="150000"/>
              </a:lnSpc>
            </a:pPr>
            <a:r>
              <a:rPr lang="es-ES" sz="2000" b="1" dirty="0"/>
              <a:t>Holt-</a:t>
            </a:r>
            <a:r>
              <a:rPr lang="es-ES" sz="2000" b="1" dirty="0" err="1"/>
              <a:t>Winters</a:t>
            </a:r>
            <a:r>
              <a:rPr lang="es-ES" sz="2000" b="1" dirty="0"/>
              <a:t>: </a:t>
            </a:r>
            <a:r>
              <a:rPr lang="es-ES" sz="2000" dirty="0"/>
              <a:t>es un método de suavizado exponencial triple. Diseñado para modelar series temporales con tendencia y estacionalidad. </a:t>
            </a:r>
          </a:p>
        </p:txBody>
      </p:sp>
      <p:pic>
        <p:nvPicPr>
          <p:cNvPr id="8196" name="Picture 4" descr="Time Series Forecasting with Holt Winters' | by Egor Howell | Towards Data  Science">
            <a:extLst>
              <a:ext uri="{FF2B5EF4-FFF2-40B4-BE49-F238E27FC236}">
                <a16:creationId xmlns:a16="http://schemas.microsoft.com/office/drawing/2014/main" id="{9287D109-F692-0BD8-2881-4274EDBE728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0187"/>
          <a:stretch/>
        </p:blipFill>
        <p:spPr bwMode="auto">
          <a:xfrm>
            <a:off x="2147976" y="5008468"/>
            <a:ext cx="5755073" cy="1647558"/>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A general architecture of XGBoost | Download Scientific Diagram">
            <a:extLst>
              <a:ext uri="{FF2B5EF4-FFF2-40B4-BE49-F238E27FC236}">
                <a16:creationId xmlns:a16="http://schemas.microsoft.com/office/drawing/2014/main" id="{D4B6E9A1-6EF1-3F0E-8FCC-1269683BF2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8143" y="2276776"/>
            <a:ext cx="5043884" cy="1485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563945"/>
      </p:ext>
    </p:extLst>
  </p:cSld>
  <p:clrMapOvr>
    <a:masterClrMapping/>
  </p:clrMapOvr>
  <mc:AlternateContent xmlns:mc="http://schemas.openxmlformats.org/markup-compatibility/2006" xmlns:p14="http://schemas.microsoft.com/office/powerpoint/2010/main">
    <mc:Choice Requires="p14">
      <p:transition spd="slow" p14:dur="2000" advTm="26960"/>
    </mc:Choice>
    <mc:Fallback xmlns="">
      <p:transition spd="slow" advTm="2696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5D9FC6AC-4A12-4825-8ABE-0732B8EF4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Un fondo blanco con aún más elementos de ciencia de datos e informáticos, y elementos de mercado de valores en las esquinas">
            <a:extLst>
              <a:ext uri="{FF2B5EF4-FFF2-40B4-BE49-F238E27FC236}">
                <a16:creationId xmlns:a16="http://schemas.microsoft.com/office/drawing/2014/main" id="{DC84F20B-8B27-62A3-CAD9-05818FCC93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0031" t="28243" r="17390" b="13946"/>
          <a:stretch/>
        </p:blipFill>
        <p:spPr bwMode="auto">
          <a:xfrm>
            <a:off x="617" y="10"/>
            <a:ext cx="2678530" cy="6857990"/>
          </a:xfrm>
          <a:custGeom>
            <a:avLst/>
            <a:gdLst/>
            <a:ahLst/>
            <a:cxnLst/>
            <a:rect l="l" t="t" r="r" b="b"/>
            <a:pathLst>
              <a:path w="11862683" h="6858000">
                <a:moveTo>
                  <a:pt x="0" y="0"/>
                </a:moveTo>
                <a:lnTo>
                  <a:pt x="4038600" y="0"/>
                </a:lnTo>
                <a:lnTo>
                  <a:pt x="4114800" y="0"/>
                </a:lnTo>
                <a:lnTo>
                  <a:pt x="4282294" y="0"/>
                </a:lnTo>
                <a:lnTo>
                  <a:pt x="6139260" y="0"/>
                </a:lnTo>
                <a:lnTo>
                  <a:pt x="6362810" y="0"/>
                </a:lnTo>
                <a:lnTo>
                  <a:pt x="7272221" y="0"/>
                </a:lnTo>
                <a:lnTo>
                  <a:pt x="10815342" y="0"/>
                </a:lnTo>
                <a:cubicBezTo>
                  <a:pt x="10709672" y="35571"/>
                  <a:pt x="10607020" y="78255"/>
                  <a:pt x="10501350" y="110269"/>
                </a:cubicBezTo>
                <a:cubicBezTo>
                  <a:pt x="10516447" y="145839"/>
                  <a:pt x="10531542" y="138725"/>
                  <a:pt x="10546639" y="135168"/>
                </a:cubicBezTo>
                <a:cubicBezTo>
                  <a:pt x="10637212" y="120941"/>
                  <a:pt x="10730806" y="110269"/>
                  <a:pt x="10818360" y="71141"/>
                </a:cubicBezTo>
                <a:cubicBezTo>
                  <a:pt x="10839496" y="64027"/>
                  <a:pt x="10863648" y="64027"/>
                  <a:pt x="10872705" y="88927"/>
                </a:cubicBezTo>
                <a:cubicBezTo>
                  <a:pt x="10887801" y="124497"/>
                  <a:pt x="10866668" y="145839"/>
                  <a:pt x="10845532" y="163625"/>
                </a:cubicBezTo>
                <a:cubicBezTo>
                  <a:pt x="10809304" y="195638"/>
                  <a:pt x="10767036" y="188525"/>
                  <a:pt x="10727787" y="192082"/>
                </a:cubicBezTo>
                <a:cubicBezTo>
                  <a:pt x="10619098" y="209867"/>
                  <a:pt x="10567772" y="259665"/>
                  <a:pt x="10543619" y="373491"/>
                </a:cubicBezTo>
                <a:cubicBezTo>
                  <a:pt x="10637212" y="327250"/>
                  <a:pt x="10730806" y="384162"/>
                  <a:pt x="10821380" y="352148"/>
                </a:cubicBezTo>
                <a:cubicBezTo>
                  <a:pt x="10845532" y="345034"/>
                  <a:pt x="10881763" y="355706"/>
                  <a:pt x="10869686" y="394834"/>
                </a:cubicBezTo>
                <a:cubicBezTo>
                  <a:pt x="10857610" y="430405"/>
                  <a:pt x="10818360" y="458860"/>
                  <a:pt x="10887801" y="451747"/>
                </a:cubicBezTo>
                <a:cubicBezTo>
                  <a:pt x="10939127" y="448189"/>
                  <a:pt x="10954222" y="405504"/>
                  <a:pt x="10969318" y="359262"/>
                </a:cubicBezTo>
                <a:cubicBezTo>
                  <a:pt x="10981394" y="334364"/>
                  <a:pt x="11014605" y="320135"/>
                  <a:pt x="11038758" y="334364"/>
                </a:cubicBezTo>
                <a:cubicBezTo>
                  <a:pt x="11068949" y="348592"/>
                  <a:pt x="11059892" y="387720"/>
                  <a:pt x="11059892" y="416176"/>
                </a:cubicBezTo>
                <a:cubicBezTo>
                  <a:pt x="11062912" y="469532"/>
                  <a:pt x="11038758" y="494431"/>
                  <a:pt x="10996491" y="505101"/>
                </a:cubicBezTo>
                <a:cubicBezTo>
                  <a:pt x="10945164" y="519330"/>
                  <a:pt x="10893840" y="537116"/>
                  <a:pt x="10827418" y="558458"/>
                </a:cubicBezTo>
                <a:cubicBezTo>
                  <a:pt x="10899878" y="594028"/>
                  <a:pt x="10954222" y="586915"/>
                  <a:pt x="11008566" y="558458"/>
                </a:cubicBezTo>
                <a:cubicBezTo>
                  <a:pt x="11074988" y="526444"/>
                  <a:pt x="11162542" y="483759"/>
                  <a:pt x="11216886" y="522887"/>
                </a:cubicBezTo>
                <a:cubicBezTo>
                  <a:pt x="11298403" y="579800"/>
                  <a:pt x="11364824" y="544229"/>
                  <a:pt x="11437284" y="533558"/>
                </a:cubicBezTo>
                <a:cubicBezTo>
                  <a:pt x="11588242" y="512216"/>
                  <a:pt x="11494648" y="480203"/>
                  <a:pt x="11645605" y="462417"/>
                </a:cubicBezTo>
                <a:cubicBezTo>
                  <a:pt x="11705988" y="455303"/>
                  <a:pt x="11769390" y="426847"/>
                  <a:pt x="11856944" y="465975"/>
                </a:cubicBezTo>
                <a:cubicBezTo>
                  <a:pt x="11461437" y="672284"/>
                  <a:pt x="11274250" y="658055"/>
                  <a:pt x="10921012" y="910606"/>
                </a:cubicBezTo>
                <a:cubicBezTo>
                  <a:pt x="10936107" y="935506"/>
                  <a:pt x="10951202" y="924835"/>
                  <a:pt x="10966299" y="921277"/>
                </a:cubicBezTo>
                <a:cubicBezTo>
                  <a:pt x="10990452" y="917720"/>
                  <a:pt x="11020644" y="903491"/>
                  <a:pt x="11026682" y="949734"/>
                </a:cubicBezTo>
                <a:cubicBezTo>
                  <a:pt x="11029702" y="985305"/>
                  <a:pt x="11011585" y="1003089"/>
                  <a:pt x="10981394" y="1006647"/>
                </a:cubicBezTo>
                <a:cubicBezTo>
                  <a:pt x="10893840" y="1020875"/>
                  <a:pt x="10815342" y="1070674"/>
                  <a:pt x="10736844" y="1113358"/>
                </a:cubicBezTo>
                <a:cubicBezTo>
                  <a:pt x="10700615" y="1131144"/>
                  <a:pt x="10661366" y="1156043"/>
                  <a:pt x="10676462" y="1220069"/>
                </a:cubicBezTo>
                <a:cubicBezTo>
                  <a:pt x="10706652" y="1237855"/>
                  <a:pt x="10727787" y="1212955"/>
                  <a:pt x="10751940" y="1209399"/>
                </a:cubicBezTo>
                <a:cubicBezTo>
                  <a:pt x="10776093" y="1205842"/>
                  <a:pt x="10833457" y="1220069"/>
                  <a:pt x="10818360" y="1230741"/>
                </a:cubicBezTo>
                <a:cubicBezTo>
                  <a:pt x="10748920" y="1269868"/>
                  <a:pt x="10875724" y="1365909"/>
                  <a:pt x="10791190" y="1365909"/>
                </a:cubicBezTo>
                <a:cubicBezTo>
                  <a:pt x="10652309" y="1365909"/>
                  <a:pt x="10576830" y="1536647"/>
                  <a:pt x="10443988" y="1540204"/>
                </a:cubicBezTo>
                <a:cubicBezTo>
                  <a:pt x="10422854" y="1540204"/>
                  <a:pt x="10413797" y="1572219"/>
                  <a:pt x="10413797" y="1597117"/>
                </a:cubicBezTo>
                <a:cubicBezTo>
                  <a:pt x="10413797" y="1629132"/>
                  <a:pt x="10434930" y="1632688"/>
                  <a:pt x="10456064" y="1636245"/>
                </a:cubicBezTo>
                <a:cubicBezTo>
                  <a:pt x="10489275" y="1639802"/>
                  <a:pt x="10525504" y="1597117"/>
                  <a:pt x="10567772" y="1657587"/>
                </a:cubicBezTo>
                <a:cubicBezTo>
                  <a:pt x="10489275" y="1693158"/>
                  <a:pt x="10407758" y="1728729"/>
                  <a:pt x="10410777" y="1849668"/>
                </a:cubicBezTo>
                <a:cubicBezTo>
                  <a:pt x="10410777" y="1881683"/>
                  <a:pt x="10377566" y="1895910"/>
                  <a:pt x="10353413" y="1903025"/>
                </a:cubicBezTo>
                <a:cubicBezTo>
                  <a:pt x="10311146" y="1917252"/>
                  <a:pt x="10277935" y="1938595"/>
                  <a:pt x="10253782" y="1984836"/>
                </a:cubicBezTo>
                <a:cubicBezTo>
                  <a:pt x="10253782" y="1995507"/>
                  <a:pt x="10253782" y="2002622"/>
                  <a:pt x="10253782" y="2013292"/>
                </a:cubicBezTo>
                <a:cubicBezTo>
                  <a:pt x="10259820" y="2123562"/>
                  <a:pt x="10320202" y="2120004"/>
                  <a:pt x="10386624" y="2102219"/>
                </a:cubicBezTo>
                <a:cubicBezTo>
                  <a:pt x="10465122" y="2080877"/>
                  <a:pt x="10543619" y="2038192"/>
                  <a:pt x="10628156" y="2077320"/>
                </a:cubicBezTo>
                <a:cubicBezTo>
                  <a:pt x="10510408" y="2130676"/>
                  <a:pt x="10380586" y="2134233"/>
                  <a:pt x="10271896" y="2208931"/>
                </a:cubicBezTo>
                <a:cubicBezTo>
                  <a:pt x="10676462" y="2223159"/>
                  <a:pt x="11032720" y="1984836"/>
                  <a:pt x="11425208" y="1892353"/>
                </a:cubicBezTo>
                <a:cubicBezTo>
                  <a:pt x="11413131" y="1952823"/>
                  <a:pt x="11379920" y="1967051"/>
                  <a:pt x="11352748" y="1974165"/>
                </a:cubicBezTo>
                <a:cubicBezTo>
                  <a:pt x="11207830" y="2020407"/>
                  <a:pt x="11081026" y="2112891"/>
                  <a:pt x="10948184" y="2191146"/>
                </a:cubicBezTo>
                <a:cubicBezTo>
                  <a:pt x="10893840" y="2223159"/>
                  <a:pt x="10854590" y="2258731"/>
                  <a:pt x="10833457" y="2326314"/>
                </a:cubicBezTo>
                <a:cubicBezTo>
                  <a:pt x="10815342" y="2390340"/>
                  <a:pt x="10779112" y="2418796"/>
                  <a:pt x="10712690" y="2401012"/>
                </a:cubicBezTo>
                <a:cubicBezTo>
                  <a:pt x="10658346" y="2386784"/>
                  <a:pt x="10600982" y="2393898"/>
                  <a:pt x="10543619" y="2401012"/>
                </a:cubicBezTo>
                <a:cubicBezTo>
                  <a:pt x="10480218" y="2408126"/>
                  <a:pt x="10407758" y="2479267"/>
                  <a:pt x="10422854" y="2518395"/>
                </a:cubicBezTo>
                <a:cubicBezTo>
                  <a:pt x="10453044" y="2582422"/>
                  <a:pt x="10504370" y="2550408"/>
                  <a:pt x="10546639" y="2543294"/>
                </a:cubicBezTo>
                <a:cubicBezTo>
                  <a:pt x="10597964" y="2536181"/>
                  <a:pt x="10691556" y="2518395"/>
                  <a:pt x="10691556" y="2525509"/>
                </a:cubicBezTo>
                <a:cubicBezTo>
                  <a:pt x="10724768" y="2685576"/>
                  <a:pt x="10800246" y="2564636"/>
                  <a:pt x="10854590" y="2564636"/>
                </a:cubicBezTo>
                <a:cubicBezTo>
                  <a:pt x="10905916" y="2564636"/>
                  <a:pt x="10957241" y="2546851"/>
                  <a:pt x="11005548" y="2532623"/>
                </a:cubicBezTo>
                <a:cubicBezTo>
                  <a:pt x="11068949" y="2514837"/>
                  <a:pt x="11126312" y="2546851"/>
                  <a:pt x="11186696" y="2553965"/>
                </a:cubicBezTo>
                <a:cubicBezTo>
                  <a:pt x="11241040" y="2561080"/>
                  <a:pt x="11210850" y="2653563"/>
                  <a:pt x="11244060" y="2692689"/>
                </a:cubicBezTo>
                <a:cubicBezTo>
                  <a:pt x="11250097" y="2703362"/>
                  <a:pt x="11256136" y="2703362"/>
                  <a:pt x="11262174" y="2703362"/>
                </a:cubicBezTo>
                <a:cubicBezTo>
                  <a:pt x="11280289" y="2980812"/>
                  <a:pt x="11597299" y="2913227"/>
                  <a:pt x="11597299" y="2923898"/>
                </a:cubicBezTo>
                <a:cubicBezTo>
                  <a:pt x="11624471" y="2941684"/>
                  <a:pt x="11657682" y="2899000"/>
                  <a:pt x="11690892" y="2941684"/>
                </a:cubicBezTo>
                <a:cubicBezTo>
                  <a:pt x="11548993" y="3137322"/>
                  <a:pt x="11331614" y="3183563"/>
                  <a:pt x="11138390" y="3329402"/>
                </a:cubicBezTo>
                <a:cubicBezTo>
                  <a:pt x="11298403" y="3379202"/>
                  <a:pt x="11391998" y="3208463"/>
                  <a:pt x="11509744" y="3229805"/>
                </a:cubicBezTo>
                <a:cubicBezTo>
                  <a:pt x="11567107" y="3283162"/>
                  <a:pt x="11395016" y="3368530"/>
                  <a:pt x="11561068" y="3393429"/>
                </a:cubicBezTo>
                <a:cubicBezTo>
                  <a:pt x="11488610" y="3439672"/>
                  <a:pt x="11437284" y="3485914"/>
                  <a:pt x="11385959" y="3539269"/>
                </a:cubicBezTo>
                <a:cubicBezTo>
                  <a:pt x="11298403" y="3635309"/>
                  <a:pt x="11280289" y="3699337"/>
                  <a:pt x="11322556" y="3827390"/>
                </a:cubicBezTo>
                <a:cubicBezTo>
                  <a:pt x="11349730" y="3912759"/>
                  <a:pt x="11388978" y="3991015"/>
                  <a:pt x="11352748" y="4090612"/>
                </a:cubicBezTo>
                <a:cubicBezTo>
                  <a:pt x="11328595" y="4158196"/>
                  <a:pt x="11337653" y="4204438"/>
                  <a:pt x="11428226" y="4172424"/>
                </a:cubicBezTo>
                <a:cubicBezTo>
                  <a:pt x="11524840" y="4140411"/>
                  <a:pt x="11561068" y="4200882"/>
                  <a:pt x="11536915" y="4321821"/>
                </a:cubicBezTo>
                <a:cubicBezTo>
                  <a:pt x="11521821" y="4400076"/>
                  <a:pt x="11536915" y="4424975"/>
                  <a:pt x="11603338" y="4414305"/>
                </a:cubicBezTo>
                <a:cubicBezTo>
                  <a:pt x="11675796" y="4403633"/>
                  <a:pt x="11745236" y="4353835"/>
                  <a:pt x="11835811" y="4378734"/>
                </a:cubicBezTo>
                <a:cubicBezTo>
                  <a:pt x="11763352" y="4521016"/>
                  <a:pt x="11609374" y="4478331"/>
                  <a:pt x="11524840" y="4613499"/>
                </a:cubicBezTo>
                <a:cubicBezTo>
                  <a:pt x="11624471" y="4613499"/>
                  <a:pt x="11702969" y="4613499"/>
                  <a:pt x="11775427" y="4585042"/>
                </a:cubicBezTo>
                <a:cubicBezTo>
                  <a:pt x="11805619" y="4574373"/>
                  <a:pt x="11838830" y="4560144"/>
                  <a:pt x="11856944" y="4602828"/>
                </a:cubicBezTo>
                <a:cubicBezTo>
                  <a:pt x="11878080" y="4652628"/>
                  <a:pt x="11835811" y="4670412"/>
                  <a:pt x="11811658" y="4677526"/>
                </a:cubicBezTo>
                <a:cubicBezTo>
                  <a:pt x="11742216" y="4702425"/>
                  <a:pt x="11687874" y="4759339"/>
                  <a:pt x="11627490" y="4805580"/>
                </a:cubicBezTo>
                <a:cubicBezTo>
                  <a:pt x="11497668" y="4905177"/>
                  <a:pt x="11355767" y="4990547"/>
                  <a:pt x="11247078" y="5154171"/>
                </a:cubicBezTo>
                <a:cubicBezTo>
                  <a:pt x="11382940" y="5111487"/>
                  <a:pt x="11485590" y="5011889"/>
                  <a:pt x="11615414" y="4994104"/>
                </a:cubicBezTo>
                <a:cubicBezTo>
                  <a:pt x="11503704" y="5143500"/>
                  <a:pt x="11361806" y="5243097"/>
                  <a:pt x="11228964" y="5353367"/>
                </a:cubicBezTo>
                <a:cubicBezTo>
                  <a:pt x="11189714" y="5385379"/>
                  <a:pt x="11150466" y="5406721"/>
                  <a:pt x="11144428" y="5474306"/>
                </a:cubicBezTo>
                <a:cubicBezTo>
                  <a:pt x="11126312" y="5605917"/>
                  <a:pt x="11078008" y="5712629"/>
                  <a:pt x="10969318" y="5769542"/>
                </a:cubicBezTo>
                <a:cubicBezTo>
                  <a:pt x="10969318" y="5769542"/>
                  <a:pt x="10975356" y="5790884"/>
                  <a:pt x="10978374" y="5801555"/>
                </a:cubicBezTo>
                <a:cubicBezTo>
                  <a:pt x="11044797" y="5805112"/>
                  <a:pt x="11096122" y="5726858"/>
                  <a:pt x="11177639" y="5755314"/>
                </a:cubicBezTo>
                <a:cubicBezTo>
                  <a:pt x="11096122" y="5862025"/>
                  <a:pt x="11029702" y="5954508"/>
                  <a:pt x="10917992" y="6004307"/>
                </a:cubicBezTo>
                <a:cubicBezTo>
                  <a:pt x="10827418" y="6043434"/>
                  <a:pt x="10715710" y="6068335"/>
                  <a:pt x="10649289" y="6196388"/>
                </a:cubicBezTo>
                <a:cubicBezTo>
                  <a:pt x="10724768" y="6221287"/>
                  <a:pt x="10782132" y="6189274"/>
                  <a:pt x="10839496" y="6167932"/>
                </a:cubicBezTo>
                <a:cubicBezTo>
                  <a:pt x="10927050" y="6132361"/>
                  <a:pt x="11014605" y="6093234"/>
                  <a:pt x="11102160" y="6057663"/>
                </a:cubicBezTo>
                <a:cubicBezTo>
                  <a:pt x="11135372" y="6043434"/>
                  <a:pt x="11171600" y="6036320"/>
                  <a:pt x="11192734" y="6100347"/>
                </a:cubicBezTo>
                <a:cubicBezTo>
                  <a:pt x="11081026" y="6114575"/>
                  <a:pt x="11014605" y="6199945"/>
                  <a:pt x="10945164" y="6281757"/>
                </a:cubicBezTo>
                <a:cubicBezTo>
                  <a:pt x="10905916" y="6327999"/>
                  <a:pt x="10872705" y="6388469"/>
                  <a:pt x="10803265" y="6367127"/>
                </a:cubicBezTo>
                <a:cubicBezTo>
                  <a:pt x="10767036" y="6356456"/>
                  <a:pt x="10742882" y="6388469"/>
                  <a:pt x="10745901" y="6431153"/>
                </a:cubicBezTo>
                <a:cubicBezTo>
                  <a:pt x="10760998" y="6580550"/>
                  <a:pt x="10673442" y="6630349"/>
                  <a:pt x="10582868" y="6658805"/>
                </a:cubicBezTo>
                <a:cubicBezTo>
                  <a:pt x="10450026" y="6701489"/>
                  <a:pt x="10332280" y="6786859"/>
                  <a:pt x="10208496" y="6858000"/>
                </a:cubicBezTo>
                <a:lnTo>
                  <a:pt x="7272221" y="6858000"/>
                </a:lnTo>
                <a:lnTo>
                  <a:pt x="6362810" y="6858000"/>
                </a:lnTo>
                <a:lnTo>
                  <a:pt x="6139260" y="6858000"/>
                </a:lnTo>
                <a:lnTo>
                  <a:pt x="4282294" y="6858000"/>
                </a:lnTo>
                <a:lnTo>
                  <a:pt x="4114800" y="6858000"/>
                </a:lnTo>
                <a:lnTo>
                  <a:pt x="40386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4C8D1CD7-460B-99D8-A600-EC9C58B56F3F}"/>
              </a:ext>
            </a:extLst>
          </p:cNvPr>
          <p:cNvSpPr txBox="1"/>
          <p:nvPr/>
        </p:nvSpPr>
        <p:spPr>
          <a:xfrm>
            <a:off x="3105546" y="648754"/>
            <a:ext cx="8657006" cy="769441"/>
          </a:xfrm>
          <a:prstGeom prst="rect">
            <a:avLst/>
          </a:prstGeom>
          <a:noFill/>
        </p:spPr>
        <p:txBody>
          <a:bodyPr wrap="square">
            <a:spAutoFit/>
          </a:bodyPr>
          <a:lstStyle/>
          <a:p>
            <a:pPr lvl="1" algn="ctr">
              <a:lnSpc>
                <a:spcPct val="100000"/>
              </a:lnSpc>
            </a:pPr>
            <a:r>
              <a:rPr lang="es-ES" sz="4400" dirty="0">
                <a:latin typeface="Bell MT" panose="02020503060305020303" pitchFamily="18" charset="0"/>
              </a:rPr>
              <a:t>DISEÑO E IMPLEMENTACIÓN</a:t>
            </a:r>
          </a:p>
        </p:txBody>
      </p:sp>
      <p:pic>
        <p:nvPicPr>
          <p:cNvPr id="6" name="Imagen 5" descr="Diagrama&#10;&#10;Descripción generada automáticamente con confianza baja">
            <a:extLst>
              <a:ext uri="{FF2B5EF4-FFF2-40B4-BE49-F238E27FC236}">
                <a16:creationId xmlns:a16="http://schemas.microsoft.com/office/drawing/2014/main" id="{4FA20ACE-1B9A-C8BF-C8AF-B66144E92D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5546" y="2066948"/>
            <a:ext cx="8657006" cy="2724104"/>
          </a:xfrm>
          <a:prstGeom prst="rect">
            <a:avLst/>
          </a:prstGeom>
        </p:spPr>
      </p:pic>
    </p:spTree>
    <p:extLst>
      <p:ext uri="{BB962C8B-B14F-4D97-AF65-F5344CB8AC3E}">
        <p14:creationId xmlns:p14="http://schemas.microsoft.com/office/powerpoint/2010/main" val="2721180337"/>
      </p:ext>
    </p:extLst>
  </p:cSld>
  <p:clrMapOvr>
    <a:masterClrMapping/>
  </p:clrMapOvr>
  <mc:AlternateContent xmlns:mc="http://schemas.openxmlformats.org/markup-compatibility/2006" xmlns:p14="http://schemas.microsoft.com/office/powerpoint/2010/main">
    <mc:Choice Requires="p14">
      <p:transition spd="slow" p14:dur="2000" advTm="16612"/>
    </mc:Choice>
    <mc:Fallback xmlns="">
      <p:transition spd="slow" advTm="1661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Un fondo blanco con elementos de ciencia de datos y mercado de valores en las esquinas">
            <a:extLst>
              <a:ext uri="{FF2B5EF4-FFF2-40B4-BE49-F238E27FC236}">
                <a16:creationId xmlns:a16="http://schemas.microsoft.com/office/drawing/2014/main" id="{28F46B65-9FF2-0E9C-DC05-5A0616CB1A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004" r="37016"/>
          <a:stretch/>
        </p:blipFill>
        <p:spPr bwMode="auto">
          <a:xfrm>
            <a:off x="9578104" y="10"/>
            <a:ext cx="260465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887902F5-2255-1325-7370-B3E5D0CB9D48}"/>
              </a:ext>
            </a:extLst>
          </p:cNvPr>
          <p:cNvPicPr>
            <a:picLocks noChangeAspect="1"/>
          </p:cNvPicPr>
          <p:nvPr/>
        </p:nvPicPr>
        <p:blipFill rotWithShape="1">
          <a:blip r:embed="rId3"/>
          <a:srcRect r="7399" b="4929"/>
          <a:stretch/>
        </p:blipFill>
        <p:spPr>
          <a:xfrm>
            <a:off x="259648" y="2069397"/>
            <a:ext cx="1799337" cy="2716645"/>
          </a:xfrm>
          <a:prstGeom prst="rect">
            <a:avLst/>
          </a:prstGeom>
        </p:spPr>
      </p:pic>
      <p:sp>
        <p:nvSpPr>
          <p:cNvPr id="4" name="CuadroTexto 3">
            <a:extLst>
              <a:ext uri="{FF2B5EF4-FFF2-40B4-BE49-F238E27FC236}">
                <a16:creationId xmlns:a16="http://schemas.microsoft.com/office/drawing/2014/main" id="{FE87DB3B-001E-70F0-6519-E7EA50DDF308}"/>
              </a:ext>
            </a:extLst>
          </p:cNvPr>
          <p:cNvSpPr txBox="1"/>
          <p:nvPr/>
        </p:nvSpPr>
        <p:spPr>
          <a:xfrm>
            <a:off x="259648" y="380728"/>
            <a:ext cx="9422940" cy="769441"/>
          </a:xfrm>
          <a:prstGeom prst="rect">
            <a:avLst/>
          </a:prstGeom>
          <a:noFill/>
        </p:spPr>
        <p:txBody>
          <a:bodyPr wrap="square">
            <a:spAutoFit/>
          </a:bodyPr>
          <a:lstStyle/>
          <a:p>
            <a:pPr lvl="1" algn="ctr">
              <a:lnSpc>
                <a:spcPct val="100000"/>
              </a:lnSpc>
            </a:pPr>
            <a:r>
              <a:rPr lang="es-ES" sz="4400" dirty="0">
                <a:latin typeface="Bell MT" panose="02020503060305020303" pitchFamily="18" charset="0"/>
              </a:rPr>
              <a:t>OBTENCIÓN DE DATOS</a:t>
            </a:r>
          </a:p>
        </p:txBody>
      </p:sp>
      <p:sp>
        <p:nvSpPr>
          <p:cNvPr id="5" name="CuadroTexto 4">
            <a:extLst>
              <a:ext uri="{FF2B5EF4-FFF2-40B4-BE49-F238E27FC236}">
                <a16:creationId xmlns:a16="http://schemas.microsoft.com/office/drawing/2014/main" id="{4E210A12-7474-8ACB-3779-F0A1EC896A6D}"/>
              </a:ext>
            </a:extLst>
          </p:cNvPr>
          <p:cNvSpPr txBox="1"/>
          <p:nvPr/>
        </p:nvSpPr>
        <p:spPr>
          <a:xfrm>
            <a:off x="2318632" y="1534894"/>
            <a:ext cx="6954678" cy="3785652"/>
          </a:xfrm>
          <a:prstGeom prst="rect">
            <a:avLst/>
          </a:prstGeom>
          <a:noFill/>
        </p:spPr>
        <p:txBody>
          <a:bodyPr wrap="square" rtlCol="0">
            <a:spAutoFit/>
          </a:bodyPr>
          <a:lstStyle/>
          <a:p>
            <a:pPr marL="285750" indent="-285750" algn="just">
              <a:buFont typeface="Arial" panose="020B0604020202020204" pitchFamily="34" charset="0"/>
              <a:buChar char="•"/>
            </a:pPr>
            <a:r>
              <a:rPr lang="es-ES" sz="2000" dirty="0"/>
              <a:t>Las compañías seleccionadas dentro del índice IBEX-35 son: Endesa, Iberdrola, Acciona Energía, </a:t>
            </a:r>
            <a:r>
              <a:rPr lang="es-ES" sz="2000" dirty="0" err="1"/>
              <a:t>Solaria</a:t>
            </a:r>
            <a:r>
              <a:rPr lang="es-ES" sz="2000" dirty="0"/>
              <a:t> y </a:t>
            </a:r>
            <a:r>
              <a:rPr lang="es-ES" sz="2000" dirty="0" err="1"/>
              <a:t>Naturgy</a:t>
            </a:r>
            <a:r>
              <a:rPr lang="es-ES" sz="2000" dirty="0"/>
              <a:t>.</a:t>
            </a:r>
          </a:p>
          <a:p>
            <a:pPr marL="285750" indent="-285750" algn="just">
              <a:buFont typeface="Arial" panose="020B0604020202020204" pitchFamily="34" charset="0"/>
              <a:buChar char="•"/>
            </a:pPr>
            <a:endParaRPr lang="es-ES" sz="2000" dirty="0"/>
          </a:p>
          <a:p>
            <a:pPr marL="285750" indent="-285750" algn="just">
              <a:buFont typeface="Arial" panose="020B0604020202020204" pitchFamily="34" charset="0"/>
              <a:buChar char="•"/>
            </a:pPr>
            <a:r>
              <a:rPr lang="es-ES" sz="2000" dirty="0"/>
              <a:t>La recopilación de datos se llevó a cabo mediante la API de </a:t>
            </a:r>
            <a:r>
              <a:rPr lang="es-ES" sz="2000" dirty="0" err="1"/>
              <a:t>yfinance</a:t>
            </a:r>
            <a:r>
              <a:rPr lang="es-ES" sz="2000" dirty="0"/>
              <a:t>, abarcando un periodo de análisis desde el 2 de enero de 2001 hasta el 2 de junio de 2023. Cabe destacar que la serie temporal de Acciona Energía comenzó en fechas más recientes, específicamente el 2 de julio de 2021.</a:t>
            </a:r>
          </a:p>
          <a:p>
            <a:pPr marL="285750" indent="-285750" algn="just">
              <a:buFont typeface="Arial" panose="020B0604020202020204" pitchFamily="34" charset="0"/>
              <a:buChar char="•"/>
            </a:pPr>
            <a:endParaRPr lang="es-ES" sz="2000" dirty="0"/>
          </a:p>
          <a:p>
            <a:pPr marL="285750" indent="-285750" algn="just">
              <a:buFont typeface="Arial" panose="020B0604020202020204" pitchFamily="34" charset="0"/>
              <a:buChar char="•"/>
            </a:pPr>
            <a:r>
              <a:rPr lang="es-ES" sz="2000" dirty="0"/>
              <a:t>Para facilitar el manejo de la información, los datos se almacenaron en archivos con formato .CSV, asegurando así una accesibilidad y manipulación eficientes. </a:t>
            </a:r>
          </a:p>
        </p:txBody>
      </p:sp>
      <p:pic>
        <p:nvPicPr>
          <p:cNvPr id="7" name="Imagen 6">
            <a:extLst>
              <a:ext uri="{FF2B5EF4-FFF2-40B4-BE49-F238E27FC236}">
                <a16:creationId xmlns:a16="http://schemas.microsoft.com/office/drawing/2014/main" id="{8B747DD7-E817-DD6E-B9E8-331C923B7E9F}"/>
              </a:ext>
            </a:extLst>
          </p:cNvPr>
          <p:cNvPicPr>
            <a:picLocks noChangeAspect="1"/>
          </p:cNvPicPr>
          <p:nvPr/>
        </p:nvPicPr>
        <p:blipFill>
          <a:blip r:embed="rId4"/>
          <a:stretch>
            <a:fillRect/>
          </a:stretch>
        </p:blipFill>
        <p:spPr>
          <a:xfrm>
            <a:off x="2213125" y="5320546"/>
            <a:ext cx="7469462" cy="1088126"/>
          </a:xfrm>
          <a:prstGeom prst="rect">
            <a:avLst/>
          </a:prstGeom>
        </p:spPr>
      </p:pic>
    </p:spTree>
    <p:extLst>
      <p:ext uri="{BB962C8B-B14F-4D97-AF65-F5344CB8AC3E}">
        <p14:creationId xmlns:p14="http://schemas.microsoft.com/office/powerpoint/2010/main" val="1419720934"/>
      </p:ext>
    </p:extLst>
  </p:cSld>
  <p:clrMapOvr>
    <a:masterClrMapping/>
  </p:clrMapOvr>
  <mc:AlternateContent xmlns:mc="http://schemas.openxmlformats.org/markup-compatibility/2006" xmlns:p14="http://schemas.microsoft.com/office/powerpoint/2010/main">
    <mc:Choice Requires="p14">
      <p:transition spd="slow" p14:dur="2000" advTm="51673"/>
    </mc:Choice>
    <mc:Fallback xmlns="">
      <p:transition spd="slow" advTm="5167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5D9FC6AC-4A12-4825-8ABE-0732B8EF4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Un fondo blanco con aún más elementos de ciencia de datos e informáticos, y elementos de mercado de valores en las esquinas">
            <a:extLst>
              <a:ext uri="{FF2B5EF4-FFF2-40B4-BE49-F238E27FC236}">
                <a16:creationId xmlns:a16="http://schemas.microsoft.com/office/drawing/2014/main" id="{DC84F20B-8B27-62A3-CAD9-05818FCC93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0031" t="28243" r="17390" b="13946"/>
          <a:stretch/>
        </p:blipFill>
        <p:spPr bwMode="auto">
          <a:xfrm>
            <a:off x="617" y="10"/>
            <a:ext cx="2678530" cy="6857990"/>
          </a:xfrm>
          <a:custGeom>
            <a:avLst/>
            <a:gdLst/>
            <a:ahLst/>
            <a:cxnLst/>
            <a:rect l="l" t="t" r="r" b="b"/>
            <a:pathLst>
              <a:path w="11862683" h="6858000">
                <a:moveTo>
                  <a:pt x="0" y="0"/>
                </a:moveTo>
                <a:lnTo>
                  <a:pt x="4038600" y="0"/>
                </a:lnTo>
                <a:lnTo>
                  <a:pt x="4114800" y="0"/>
                </a:lnTo>
                <a:lnTo>
                  <a:pt x="4282294" y="0"/>
                </a:lnTo>
                <a:lnTo>
                  <a:pt x="6139260" y="0"/>
                </a:lnTo>
                <a:lnTo>
                  <a:pt x="6362810" y="0"/>
                </a:lnTo>
                <a:lnTo>
                  <a:pt x="7272221" y="0"/>
                </a:lnTo>
                <a:lnTo>
                  <a:pt x="10815342" y="0"/>
                </a:lnTo>
                <a:cubicBezTo>
                  <a:pt x="10709672" y="35571"/>
                  <a:pt x="10607020" y="78255"/>
                  <a:pt x="10501350" y="110269"/>
                </a:cubicBezTo>
                <a:cubicBezTo>
                  <a:pt x="10516447" y="145839"/>
                  <a:pt x="10531542" y="138725"/>
                  <a:pt x="10546639" y="135168"/>
                </a:cubicBezTo>
                <a:cubicBezTo>
                  <a:pt x="10637212" y="120941"/>
                  <a:pt x="10730806" y="110269"/>
                  <a:pt x="10818360" y="71141"/>
                </a:cubicBezTo>
                <a:cubicBezTo>
                  <a:pt x="10839496" y="64027"/>
                  <a:pt x="10863648" y="64027"/>
                  <a:pt x="10872705" y="88927"/>
                </a:cubicBezTo>
                <a:cubicBezTo>
                  <a:pt x="10887801" y="124497"/>
                  <a:pt x="10866668" y="145839"/>
                  <a:pt x="10845532" y="163625"/>
                </a:cubicBezTo>
                <a:cubicBezTo>
                  <a:pt x="10809304" y="195638"/>
                  <a:pt x="10767036" y="188525"/>
                  <a:pt x="10727787" y="192082"/>
                </a:cubicBezTo>
                <a:cubicBezTo>
                  <a:pt x="10619098" y="209867"/>
                  <a:pt x="10567772" y="259665"/>
                  <a:pt x="10543619" y="373491"/>
                </a:cubicBezTo>
                <a:cubicBezTo>
                  <a:pt x="10637212" y="327250"/>
                  <a:pt x="10730806" y="384162"/>
                  <a:pt x="10821380" y="352148"/>
                </a:cubicBezTo>
                <a:cubicBezTo>
                  <a:pt x="10845532" y="345034"/>
                  <a:pt x="10881763" y="355706"/>
                  <a:pt x="10869686" y="394834"/>
                </a:cubicBezTo>
                <a:cubicBezTo>
                  <a:pt x="10857610" y="430405"/>
                  <a:pt x="10818360" y="458860"/>
                  <a:pt x="10887801" y="451747"/>
                </a:cubicBezTo>
                <a:cubicBezTo>
                  <a:pt x="10939127" y="448189"/>
                  <a:pt x="10954222" y="405504"/>
                  <a:pt x="10969318" y="359262"/>
                </a:cubicBezTo>
                <a:cubicBezTo>
                  <a:pt x="10981394" y="334364"/>
                  <a:pt x="11014605" y="320135"/>
                  <a:pt x="11038758" y="334364"/>
                </a:cubicBezTo>
                <a:cubicBezTo>
                  <a:pt x="11068949" y="348592"/>
                  <a:pt x="11059892" y="387720"/>
                  <a:pt x="11059892" y="416176"/>
                </a:cubicBezTo>
                <a:cubicBezTo>
                  <a:pt x="11062912" y="469532"/>
                  <a:pt x="11038758" y="494431"/>
                  <a:pt x="10996491" y="505101"/>
                </a:cubicBezTo>
                <a:cubicBezTo>
                  <a:pt x="10945164" y="519330"/>
                  <a:pt x="10893840" y="537116"/>
                  <a:pt x="10827418" y="558458"/>
                </a:cubicBezTo>
                <a:cubicBezTo>
                  <a:pt x="10899878" y="594028"/>
                  <a:pt x="10954222" y="586915"/>
                  <a:pt x="11008566" y="558458"/>
                </a:cubicBezTo>
                <a:cubicBezTo>
                  <a:pt x="11074988" y="526444"/>
                  <a:pt x="11162542" y="483759"/>
                  <a:pt x="11216886" y="522887"/>
                </a:cubicBezTo>
                <a:cubicBezTo>
                  <a:pt x="11298403" y="579800"/>
                  <a:pt x="11364824" y="544229"/>
                  <a:pt x="11437284" y="533558"/>
                </a:cubicBezTo>
                <a:cubicBezTo>
                  <a:pt x="11588242" y="512216"/>
                  <a:pt x="11494648" y="480203"/>
                  <a:pt x="11645605" y="462417"/>
                </a:cubicBezTo>
                <a:cubicBezTo>
                  <a:pt x="11705988" y="455303"/>
                  <a:pt x="11769390" y="426847"/>
                  <a:pt x="11856944" y="465975"/>
                </a:cubicBezTo>
                <a:cubicBezTo>
                  <a:pt x="11461437" y="672284"/>
                  <a:pt x="11274250" y="658055"/>
                  <a:pt x="10921012" y="910606"/>
                </a:cubicBezTo>
                <a:cubicBezTo>
                  <a:pt x="10936107" y="935506"/>
                  <a:pt x="10951202" y="924835"/>
                  <a:pt x="10966299" y="921277"/>
                </a:cubicBezTo>
                <a:cubicBezTo>
                  <a:pt x="10990452" y="917720"/>
                  <a:pt x="11020644" y="903491"/>
                  <a:pt x="11026682" y="949734"/>
                </a:cubicBezTo>
                <a:cubicBezTo>
                  <a:pt x="11029702" y="985305"/>
                  <a:pt x="11011585" y="1003089"/>
                  <a:pt x="10981394" y="1006647"/>
                </a:cubicBezTo>
                <a:cubicBezTo>
                  <a:pt x="10893840" y="1020875"/>
                  <a:pt x="10815342" y="1070674"/>
                  <a:pt x="10736844" y="1113358"/>
                </a:cubicBezTo>
                <a:cubicBezTo>
                  <a:pt x="10700615" y="1131144"/>
                  <a:pt x="10661366" y="1156043"/>
                  <a:pt x="10676462" y="1220069"/>
                </a:cubicBezTo>
                <a:cubicBezTo>
                  <a:pt x="10706652" y="1237855"/>
                  <a:pt x="10727787" y="1212955"/>
                  <a:pt x="10751940" y="1209399"/>
                </a:cubicBezTo>
                <a:cubicBezTo>
                  <a:pt x="10776093" y="1205842"/>
                  <a:pt x="10833457" y="1220069"/>
                  <a:pt x="10818360" y="1230741"/>
                </a:cubicBezTo>
                <a:cubicBezTo>
                  <a:pt x="10748920" y="1269868"/>
                  <a:pt x="10875724" y="1365909"/>
                  <a:pt x="10791190" y="1365909"/>
                </a:cubicBezTo>
                <a:cubicBezTo>
                  <a:pt x="10652309" y="1365909"/>
                  <a:pt x="10576830" y="1536647"/>
                  <a:pt x="10443988" y="1540204"/>
                </a:cubicBezTo>
                <a:cubicBezTo>
                  <a:pt x="10422854" y="1540204"/>
                  <a:pt x="10413797" y="1572219"/>
                  <a:pt x="10413797" y="1597117"/>
                </a:cubicBezTo>
                <a:cubicBezTo>
                  <a:pt x="10413797" y="1629132"/>
                  <a:pt x="10434930" y="1632688"/>
                  <a:pt x="10456064" y="1636245"/>
                </a:cubicBezTo>
                <a:cubicBezTo>
                  <a:pt x="10489275" y="1639802"/>
                  <a:pt x="10525504" y="1597117"/>
                  <a:pt x="10567772" y="1657587"/>
                </a:cubicBezTo>
                <a:cubicBezTo>
                  <a:pt x="10489275" y="1693158"/>
                  <a:pt x="10407758" y="1728729"/>
                  <a:pt x="10410777" y="1849668"/>
                </a:cubicBezTo>
                <a:cubicBezTo>
                  <a:pt x="10410777" y="1881683"/>
                  <a:pt x="10377566" y="1895910"/>
                  <a:pt x="10353413" y="1903025"/>
                </a:cubicBezTo>
                <a:cubicBezTo>
                  <a:pt x="10311146" y="1917252"/>
                  <a:pt x="10277935" y="1938595"/>
                  <a:pt x="10253782" y="1984836"/>
                </a:cubicBezTo>
                <a:cubicBezTo>
                  <a:pt x="10253782" y="1995507"/>
                  <a:pt x="10253782" y="2002622"/>
                  <a:pt x="10253782" y="2013292"/>
                </a:cubicBezTo>
                <a:cubicBezTo>
                  <a:pt x="10259820" y="2123562"/>
                  <a:pt x="10320202" y="2120004"/>
                  <a:pt x="10386624" y="2102219"/>
                </a:cubicBezTo>
                <a:cubicBezTo>
                  <a:pt x="10465122" y="2080877"/>
                  <a:pt x="10543619" y="2038192"/>
                  <a:pt x="10628156" y="2077320"/>
                </a:cubicBezTo>
                <a:cubicBezTo>
                  <a:pt x="10510408" y="2130676"/>
                  <a:pt x="10380586" y="2134233"/>
                  <a:pt x="10271896" y="2208931"/>
                </a:cubicBezTo>
                <a:cubicBezTo>
                  <a:pt x="10676462" y="2223159"/>
                  <a:pt x="11032720" y="1984836"/>
                  <a:pt x="11425208" y="1892353"/>
                </a:cubicBezTo>
                <a:cubicBezTo>
                  <a:pt x="11413131" y="1952823"/>
                  <a:pt x="11379920" y="1967051"/>
                  <a:pt x="11352748" y="1974165"/>
                </a:cubicBezTo>
                <a:cubicBezTo>
                  <a:pt x="11207830" y="2020407"/>
                  <a:pt x="11081026" y="2112891"/>
                  <a:pt x="10948184" y="2191146"/>
                </a:cubicBezTo>
                <a:cubicBezTo>
                  <a:pt x="10893840" y="2223159"/>
                  <a:pt x="10854590" y="2258731"/>
                  <a:pt x="10833457" y="2326314"/>
                </a:cubicBezTo>
                <a:cubicBezTo>
                  <a:pt x="10815342" y="2390340"/>
                  <a:pt x="10779112" y="2418796"/>
                  <a:pt x="10712690" y="2401012"/>
                </a:cubicBezTo>
                <a:cubicBezTo>
                  <a:pt x="10658346" y="2386784"/>
                  <a:pt x="10600982" y="2393898"/>
                  <a:pt x="10543619" y="2401012"/>
                </a:cubicBezTo>
                <a:cubicBezTo>
                  <a:pt x="10480218" y="2408126"/>
                  <a:pt x="10407758" y="2479267"/>
                  <a:pt x="10422854" y="2518395"/>
                </a:cubicBezTo>
                <a:cubicBezTo>
                  <a:pt x="10453044" y="2582422"/>
                  <a:pt x="10504370" y="2550408"/>
                  <a:pt x="10546639" y="2543294"/>
                </a:cubicBezTo>
                <a:cubicBezTo>
                  <a:pt x="10597964" y="2536181"/>
                  <a:pt x="10691556" y="2518395"/>
                  <a:pt x="10691556" y="2525509"/>
                </a:cubicBezTo>
                <a:cubicBezTo>
                  <a:pt x="10724768" y="2685576"/>
                  <a:pt x="10800246" y="2564636"/>
                  <a:pt x="10854590" y="2564636"/>
                </a:cubicBezTo>
                <a:cubicBezTo>
                  <a:pt x="10905916" y="2564636"/>
                  <a:pt x="10957241" y="2546851"/>
                  <a:pt x="11005548" y="2532623"/>
                </a:cubicBezTo>
                <a:cubicBezTo>
                  <a:pt x="11068949" y="2514837"/>
                  <a:pt x="11126312" y="2546851"/>
                  <a:pt x="11186696" y="2553965"/>
                </a:cubicBezTo>
                <a:cubicBezTo>
                  <a:pt x="11241040" y="2561080"/>
                  <a:pt x="11210850" y="2653563"/>
                  <a:pt x="11244060" y="2692689"/>
                </a:cubicBezTo>
                <a:cubicBezTo>
                  <a:pt x="11250097" y="2703362"/>
                  <a:pt x="11256136" y="2703362"/>
                  <a:pt x="11262174" y="2703362"/>
                </a:cubicBezTo>
                <a:cubicBezTo>
                  <a:pt x="11280289" y="2980812"/>
                  <a:pt x="11597299" y="2913227"/>
                  <a:pt x="11597299" y="2923898"/>
                </a:cubicBezTo>
                <a:cubicBezTo>
                  <a:pt x="11624471" y="2941684"/>
                  <a:pt x="11657682" y="2899000"/>
                  <a:pt x="11690892" y="2941684"/>
                </a:cubicBezTo>
                <a:cubicBezTo>
                  <a:pt x="11548993" y="3137322"/>
                  <a:pt x="11331614" y="3183563"/>
                  <a:pt x="11138390" y="3329402"/>
                </a:cubicBezTo>
                <a:cubicBezTo>
                  <a:pt x="11298403" y="3379202"/>
                  <a:pt x="11391998" y="3208463"/>
                  <a:pt x="11509744" y="3229805"/>
                </a:cubicBezTo>
                <a:cubicBezTo>
                  <a:pt x="11567107" y="3283162"/>
                  <a:pt x="11395016" y="3368530"/>
                  <a:pt x="11561068" y="3393429"/>
                </a:cubicBezTo>
                <a:cubicBezTo>
                  <a:pt x="11488610" y="3439672"/>
                  <a:pt x="11437284" y="3485914"/>
                  <a:pt x="11385959" y="3539269"/>
                </a:cubicBezTo>
                <a:cubicBezTo>
                  <a:pt x="11298403" y="3635309"/>
                  <a:pt x="11280289" y="3699337"/>
                  <a:pt x="11322556" y="3827390"/>
                </a:cubicBezTo>
                <a:cubicBezTo>
                  <a:pt x="11349730" y="3912759"/>
                  <a:pt x="11388978" y="3991015"/>
                  <a:pt x="11352748" y="4090612"/>
                </a:cubicBezTo>
                <a:cubicBezTo>
                  <a:pt x="11328595" y="4158196"/>
                  <a:pt x="11337653" y="4204438"/>
                  <a:pt x="11428226" y="4172424"/>
                </a:cubicBezTo>
                <a:cubicBezTo>
                  <a:pt x="11524840" y="4140411"/>
                  <a:pt x="11561068" y="4200882"/>
                  <a:pt x="11536915" y="4321821"/>
                </a:cubicBezTo>
                <a:cubicBezTo>
                  <a:pt x="11521821" y="4400076"/>
                  <a:pt x="11536915" y="4424975"/>
                  <a:pt x="11603338" y="4414305"/>
                </a:cubicBezTo>
                <a:cubicBezTo>
                  <a:pt x="11675796" y="4403633"/>
                  <a:pt x="11745236" y="4353835"/>
                  <a:pt x="11835811" y="4378734"/>
                </a:cubicBezTo>
                <a:cubicBezTo>
                  <a:pt x="11763352" y="4521016"/>
                  <a:pt x="11609374" y="4478331"/>
                  <a:pt x="11524840" y="4613499"/>
                </a:cubicBezTo>
                <a:cubicBezTo>
                  <a:pt x="11624471" y="4613499"/>
                  <a:pt x="11702969" y="4613499"/>
                  <a:pt x="11775427" y="4585042"/>
                </a:cubicBezTo>
                <a:cubicBezTo>
                  <a:pt x="11805619" y="4574373"/>
                  <a:pt x="11838830" y="4560144"/>
                  <a:pt x="11856944" y="4602828"/>
                </a:cubicBezTo>
                <a:cubicBezTo>
                  <a:pt x="11878080" y="4652628"/>
                  <a:pt x="11835811" y="4670412"/>
                  <a:pt x="11811658" y="4677526"/>
                </a:cubicBezTo>
                <a:cubicBezTo>
                  <a:pt x="11742216" y="4702425"/>
                  <a:pt x="11687874" y="4759339"/>
                  <a:pt x="11627490" y="4805580"/>
                </a:cubicBezTo>
                <a:cubicBezTo>
                  <a:pt x="11497668" y="4905177"/>
                  <a:pt x="11355767" y="4990547"/>
                  <a:pt x="11247078" y="5154171"/>
                </a:cubicBezTo>
                <a:cubicBezTo>
                  <a:pt x="11382940" y="5111487"/>
                  <a:pt x="11485590" y="5011889"/>
                  <a:pt x="11615414" y="4994104"/>
                </a:cubicBezTo>
                <a:cubicBezTo>
                  <a:pt x="11503704" y="5143500"/>
                  <a:pt x="11361806" y="5243097"/>
                  <a:pt x="11228964" y="5353367"/>
                </a:cubicBezTo>
                <a:cubicBezTo>
                  <a:pt x="11189714" y="5385379"/>
                  <a:pt x="11150466" y="5406721"/>
                  <a:pt x="11144428" y="5474306"/>
                </a:cubicBezTo>
                <a:cubicBezTo>
                  <a:pt x="11126312" y="5605917"/>
                  <a:pt x="11078008" y="5712629"/>
                  <a:pt x="10969318" y="5769542"/>
                </a:cubicBezTo>
                <a:cubicBezTo>
                  <a:pt x="10969318" y="5769542"/>
                  <a:pt x="10975356" y="5790884"/>
                  <a:pt x="10978374" y="5801555"/>
                </a:cubicBezTo>
                <a:cubicBezTo>
                  <a:pt x="11044797" y="5805112"/>
                  <a:pt x="11096122" y="5726858"/>
                  <a:pt x="11177639" y="5755314"/>
                </a:cubicBezTo>
                <a:cubicBezTo>
                  <a:pt x="11096122" y="5862025"/>
                  <a:pt x="11029702" y="5954508"/>
                  <a:pt x="10917992" y="6004307"/>
                </a:cubicBezTo>
                <a:cubicBezTo>
                  <a:pt x="10827418" y="6043434"/>
                  <a:pt x="10715710" y="6068335"/>
                  <a:pt x="10649289" y="6196388"/>
                </a:cubicBezTo>
                <a:cubicBezTo>
                  <a:pt x="10724768" y="6221287"/>
                  <a:pt x="10782132" y="6189274"/>
                  <a:pt x="10839496" y="6167932"/>
                </a:cubicBezTo>
                <a:cubicBezTo>
                  <a:pt x="10927050" y="6132361"/>
                  <a:pt x="11014605" y="6093234"/>
                  <a:pt x="11102160" y="6057663"/>
                </a:cubicBezTo>
                <a:cubicBezTo>
                  <a:pt x="11135372" y="6043434"/>
                  <a:pt x="11171600" y="6036320"/>
                  <a:pt x="11192734" y="6100347"/>
                </a:cubicBezTo>
                <a:cubicBezTo>
                  <a:pt x="11081026" y="6114575"/>
                  <a:pt x="11014605" y="6199945"/>
                  <a:pt x="10945164" y="6281757"/>
                </a:cubicBezTo>
                <a:cubicBezTo>
                  <a:pt x="10905916" y="6327999"/>
                  <a:pt x="10872705" y="6388469"/>
                  <a:pt x="10803265" y="6367127"/>
                </a:cubicBezTo>
                <a:cubicBezTo>
                  <a:pt x="10767036" y="6356456"/>
                  <a:pt x="10742882" y="6388469"/>
                  <a:pt x="10745901" y="6431153"/>
                </a:cubicBezTo>
                <a:cubicBezTo>
                  <a:pt x="10760998" y="6580550"/>
                  <a:pt x="10673442" y="6630349"/>
                  <a:pt x="10582868" y="6658805"/>
                </a:cubicBezTo>
                <a:cubicBezTo>
                  <a:pt x="10450026" y="6701489"/>
                  <a:pt x="10332280" y="6786859"/>
                  <a:pt x="10208496" y="6858000"/>
                </a:cubicBezTo>
                <a:lnTo>
                  <a:pt x="7272221" y="6858000"/>
                </a:lnTo>
                <a:lnTo>
                  <a:pt x="6362810" y="6858000"/>
                </a:lnTo>
                <a:lnTo>
                  <a:pt x="6139260" y="6858000"/>
                </a:lnTo>
                <a:lnTo>
                  <a:pt x="4282294" y="6858000"/>
                </a:lnTo>
                <a:lnTo>
                  <a:pt x="4114800" y="6858000"/>
                </a:lnTo>
                <a:lnTo>
                  <a:pt x="40386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C14BE0AE-67F6-CBD3-EAE9-3157E4266CCA}"/>
              </a:ext>
            </a:extLst>
          </p:cNvPr>
          <p:cNvSpPr txBox="1"/>
          <p:nvPr/>
        </p:nvSpPr>
        <p:spPr>
          <a:xfrm>
            <a:off x="2943723" y="277784"/>
            <a:ext cx="9021820" cy="769441"/>
          </a:xfrm>
          <a:prstGeom prst="rect">
            <a:avLst/>
          </a:prstGeom>
          <a:noFill/>
        </p:spPr>
        <p:txBody>
          <a:bodyPr wrap="square">
            <a:spAutoFit/>
          </a:bodyPr>
          <a:lstStyle/>
          <a:p>
            <a:pPr lvl="1" algn="ctr">
              <a:lnSpc>
                <a:spcPct val="100000"/>
              </a:lnSpc>
            </a:pPr>
            <a:r>
              <a:rPr lang="es-ES" sz="4400" dirty="0">
                <a:latin typeface="Bell MT" panose="02020503060305020303" pitchFamily="18" charset="0"/>
              </a:rPr>
              <a:t>ANÁLISIS DE LOS DATOS (I)</a:t>
            </a:r>
          </a:p>
        </p:txBody>
      </p:sp>
      <p:pic>
        <p:nvPicPr>
          <p:cNvPr id="6" name="Imagen 5">
            <a:extLst>
              <a:ext uri="{FF2B5EF4-FFF2-40B4-BE49-F238E27FC236}">
                <a16:creationId xmlns:a16="http://schemas.microsoft.com/office/drawing/2014/main" id="{BE5702EA-8E12-8FF5-8735-64FC84ECE82F}"/>
              </a:ext>
            </a:extLst>
          </p:cNvPr>
          <p:cNvPicPr>
            <a:picLocks noChangeAspect="1"/>
          </p:cNvPicPr>
          <p:nvPr/>
        </p:nvPicPr>
        <p:blipFill>
          <a:blip r:embed="rId4"/>
          <a:stretch>
            <a:fillRect/>
          </a:stretch>
        </p:blipFill>
        <p:spPr>
          <a:xfrm>
            <a:off x="2943723" y="1325008"/>
            <a:ext cx="7118422" cy="2436904"/>
          </a:xfrm>
          <a:prstGeom prst="rect">
            <a:avLst/>
          </a:prstGeom>
        </p:spPr>
      </p:pic>
      <p:pic>
        <p:nvPicPr>
          <p:cNvPr id="10" name="Imagen 9">
            <a:extLst>
              <a:ext uri="{FF2B5EF4-FFF2-40B4-BE49-F238E27FC236}">
                <a16:creationId xmlns:a16="http://schemas.microsoft.com/office/drawing/2014/main" id="{7BA5D89C-CB6F-94BC-B9BB-62EA74695A00}"/>
              </a:ext>
            </a:extLst>
          </p:cNvPr>
          <p:cNvPicPr>
            <a:picLocks noChangeAspect="1"/>
          </p:cNvPicPr>
          <p:nvPr/>
        </p:nvPicPr>
        <p:blipFill>
          <a:blip r:embed="rId5"/>
          <a:stretch>
            <a:fillRect/>
          </a:stretch>
        </p:blipFill>
        <p:spPr>
          <a:xfrm>
            <a:off x="2943723" y="3761912"/>
            <a:ext cx="7118422" cy="2480683"/>
          </a:xfrm>
          <a:prstGeom prst="rect">
            <a:avLst/>
          </a:prstGeom>
        </p:spPr>
      </p:pic>
      <p:pic>
        <p:nvPicPr>
          <p:cNvPr id="8" name="Imagen 7">
            <a:extLst>
              <a:ext uri="{FF2B5EF4-FFF2-40B4-BE49-F238E27FC236}">
                <a16:creationId xmlns:a16="http://schemas.microsoft.com/office/drawing/2014/main" id="{2D51A1F3-ADEB-82F1-6767-C4E5779D403E}"/>
              </a:ext>
            </a:extLst>
          </p:cNvPr>
          <p:cNvPicPr>
            <a:picLocks noChangeAspect="1"/>
          </p:cNvPicPr>
          <p:nvPr/>
        </p:nvPicPr>
        <p:blipFill>
          <a:blip r:embed="rId6"/>
          <a:stretch>
            <a:fillRect/>
          </a:stretch>
        </p:blipFill>
        <p:spPr>
          <a:xfrm>
            <a:off x="10062145" y="2119322"/>
            <a:ext cx="1903398" cy="2619355"/>
          </a:xfrm>
          <a:prstGeom prst="rect">
            <a:avLst/>
          </a:prstGeom>
        </p:spPr>
      </p:pic>
    </p:spTree>
    <p:extLst>
      <p:ext uri="{BB962C8B-B14F-4D97-AF65-F5344CB8AC3E}">
        <p14:creationId xmlns:p14="http://schemas.microsoft.com/office/powerpoint/2010/main" val="4244478172"/>
      </p:ext>
    </p:extLst>
  </p:cSld>
  <p:clrMapOvr>
    <a:masterClrMapping/>
  </p:clrMapOvr>
  <mc:AlternateContent xmlns:mc="http://schemas.openxmlformats.org/markup-compatibility/2006" xmlns:p14="http://schemas.microsoft.com/office/powerpoint/2010/main">
    <mc:Choice Requires="p14">
      <p:transition spd="slow" p14:dur="2000" advTm="25723"/>
    </mc:Choice>
    <mc:Fallback xmlns="">
      <p:transition spd="slow" advTm="25723"/>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1037</TotalTime>
  <Words>2111</Words>
  <Application>Microsoft Office PowerPoint</Application>
  <PresentationFormat>Panorámica</PresentationFormat>
  <Paragraphs>167</Paragraphs>
  <Slides>18</Slides>
  <Notes>17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Bell MT</vt:lpstr>
      <vt:lpstr>Calibri</vt:lpstr>
      <vt:lpstr>Calibri Light</vt:lpstr>
      <vt:lpstr>Söhne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Eduardo Mora González</dc:creator>
  <cp:lastModifiedBy>Eduardo Mora González</cp:lastModifiedBy>
  <cp:revision>55</cp:revision>
  <cp:lastPrinted>2024-01-15T14:50:18Z</cp:lastPrinted>
  <dcterms:created xsi:type="dcterms:W3CDTF">2024-01-14T10:40:50Z</dcterms:created>
  <dcterms:modified xsi:type="dcterms:W3CDTF">2024-02-05T10:33:54Z</dcterms:modified>
</cp:coreProperties>
</file>