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74" r:id="rId4"/>
    <p:sldId id="273" r:id="rId5"/>
  </p:sldIdLst>
  <p:sldSz cx="12192000" cy="6858000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62" autoAdjust="0"/>
  </p:normalViewPr>
  <p:slideViewPr>
    <p:cSldViewPr snapToGrid="0">
      <p:cViewPr>
        <p:scale>
          <a:sx n="100" d="100"/>
          <a:sy n="100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DC817-CDF3-46C3-9FFA-31846AC0F7B0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1CB70-B0B1-4A84-9044-A0F53B8C5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99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1CB70-B0B1-4A84-9044-A0F53B8C523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1CB70-B0B1-4A84-9044-A0F53B8C52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74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1CB70-B0B1-4A84-9044-A0F53B8C52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45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1CB70-B0B1-4A84-9044-A0F53B8C52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97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569E9-1D24-5D97-C6B7-193D31D4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0082A-0E97-7A92-9186-3D4DADC88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08388-548E-F62D-1067-807BDA3F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B783-FCA1-BD58-2ABF-CF7C3E9E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A6D90-5ED7-9184-616B-984F52A4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6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74CC9-BC78-D388-CFD6-41797027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01C9DC-8A48-275F-B105-68B1687E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7E3C8-108D-C5C6-651F-3D3ABAEB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2F3F1-91C0-0A78-4EE4-DAA0E6E1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411EB-8BCB-9DFD-E711-A2F7744C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16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FA6A88-50B6-0446-25A1-EDAF036AB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294C9B-338A-304C-87E0-FCE91B076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CBBF72-6B5B-4CEE-477A-1A4218C2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53D0D-C633-B76A-3C2D-306B134A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D2086-EE1E-261C-C7B5-8CFFB735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4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AC2E1-5574-CA8F-688A-79997355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0DF3E-868C-E48C-2649-61AEAB6B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24350-284C-4F79-8B8B-38BFB59D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940D2-FF3E-D0CB-EFBB-D51B4B36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398E7-8A2D-FE3E-57A1-795FDDC3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7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E350A-FA9E-E3E7-B286-DD3206B3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4F8CA0-6E14-5CF9-8EC3-EE3AC233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96A049-3384-6CF9-390B-59F9F34A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0F505-B5D6-0385-29C8-65D61F5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489CC-285E-DEE5-831D-13B53E79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8628-E406-1803-FDDE-C712E6F8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BA5A6-FF8B-87FA-9D68-E8A0B5A1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20D20B-27A4-9A99-5B53-E72F32679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8094ED-4D13-4E70-1CFD-FBF20E58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8E66D5-D6B3-4C43-C3ED-3CB722DA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798592-5555-90A0-1588-2EBCD880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38C03-BFF5-1397-4574-7F1FF557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49FAFE-F381-545B-06E9-E9D1AF4C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2C8B8-CF4B-F2AB-D387-2BB4C2F6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A811BA-8800-1809-8CEA-ABC3D952F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A01458-069E-0D62-EAAD-3793F07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F433E5-170D-2075-B794-2C816AC6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AC105A-6767-BBDD-D167-853DECEA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5AB70D-0B79-3921-8775-ECC963E9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32222-F007-7A23-A050-67B0C2E5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4FA491-AAC5-337B-867D-DD225178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2D10E4-1496-6A5C-5B6D-32694093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4D2F34-43F0-5FAF-9FF8-1F2C14EF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2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E8739A-4CD2-1079-B22A-A57C7083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F625FD-A026-76A1-E345-97BA463D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E7E6DD-AE36-4DA9-A89E-83EA9D36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6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A7EB3-691A-E949-2B5C-C4B234F9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52C20-F094-D66D-F33C-37578A07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777847-4BDA-1824-5364-D13450C18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B0DFB5-7205-3748-1645-D3FDC7FB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6B3D7-7094-80B0-592A-866C1290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1E3BF1-C10F-E04E-052C-9FA09D35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3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87B3B-217B-2313-78CA-9083FCF8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DB1829-E0D7-68A9-D089-7708499E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C3CB65-49FA-9F7C-7554-25C29EEF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81D36-AAAD-EA00-0E04-C7E4F16B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6AAEB6-7069-A169-0DD6-68B7E445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C8202-7B81-9A65-806E-0083F898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14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730F7D-2417-80E1-F106-A3495AB2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138101-1D63-4FD0-F492-A67159BA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B3F40-A70C-5729-05A0-EE33EB3CD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4DBE-09CA-4EC7-A034-D7CC0D4AC05E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202B2-12AB-AC38-34C6-748E7FA2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C3BD8-90AA-288B-24B6-8AE4CF196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8C14-7EEB-4892-BEAC-FBB1906EAA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2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 fondo blanco con aún más elementos de ciencia de datos e informáticos, y elementos de mercado de valores en las esquinas">
            <a:extLst>
              <a:ext uri="{FF2B5EF4-FFF2-40B4-BE49-F238E27FC236}">
                <a16:creationId xmlns:a16="http://schemas.microsoft.com/office/drawing/2014/main" id="{E79832EF-3B4F-162B-5CC2-CF747E60F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0" t="23983" b="18206"/>
          <a:stretch/>
        </p:blipFill>
        <p:spPr bwMode="auto">
          <a:xfrm>
            <a:off x="6140696" y="10"/>
            <a:ext cx="5832820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 fondo blanco con aún más elementos de ciencia de datos e informáticos, y elementos de mercado de valores en las esquinas">
            <a:extLst>
              <a:ext uri="{FF2B5EF4-FFF2-40B4-BE49-F238E27FC236}">
                <a16:creationId xmlns:a16="http://schemas.microsoft.com/office/drawing/2014/main" id="{7205E841-8425-1F6D-8022-3AD7E9973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r="27512" b="18206"/>
          <a:stretch/>
        </p:blipFill>
        <p:spPr bwMode="auto">
          <a:xfrm>
            <a:off x="107633" y="10"/>
            <a:ext cx="859902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5AA720-5458-0FEC-57B9-E9247418023C}"/>
              </a:ext>
            </a:extLst>
          </p:cNvPr>
          <p:cNvSpPr/>
          <p:nvPr/>
        </p:nvSpPr>
        <p:spPr>
          <a:xfrm>
            <a:off x="-3048" y="2229662"/>
            <a:ext cx="12192000" cy="2386816"/>
          </a:xfrm>
          <a:prstGeom prst="rect">
            <a:avLst/>
          </a:prstGeom>
          <a:solidFill>
            <a:schemeClr val="accent1">
              <a:lumMod val="20000"/>
              <a:lumOff val="80000"/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E013B4-8CB8-C9CC-DC4F-83929E06C9A2}"/>
              </a:ext>
            </a:extLst>
          </p:cNvPr>
          <p:cNvSpPr txBox="1"/>
          <p:nvPr/>
        </p:nvSpPr>
        <p:spPr>
          <a:xfrm>
            <a:off x="0" y="2278825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Análisis Avanzado de Datos para la Predicción de Movimientos en el Mercado de Valores y la Identificación de Factores Influyentes en Empresas del Sector Eléctrico del IBEX-35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F17306-05C3-E329-3685-BBEE3EE4740A}"/>
              </a:ext>
            </a:extLst>
          </p:cNvPr>
          <p:cNvSpPr txBox="1"/>
          <p:nvPr/>
        </p:nvSpPr>
        <p:spPr>
          <a:xfrm>
            <a:off x="4123059" y="3663820"/>
            <a:ext cx="4029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Autor: </a:t>
            </a:r>
            <a:r>
              <a:rPr lang="es-ES" sz="2400" dirty="0"/>
              <a:t>Eduardo Mora González</a:t>
            </a:r>
          </a:p>
          <a:p>
            <a:r>
              <a:rPr lang="es-ES" sz="2400" b="1" dirty="0"/>
              <a:t>Tutor:  </a:t>
            </a:r>
            <a:r>
              <a:rPr lang="es-ES" sz="2400" dirty="0"/>
              <a:t>Diego Calvo Barreno</a:t>
            </a:r>
          </a:p>
        </p:txBody>
      </p:sp>
      <p:pic>
        <p:nvPicPr>
          <p:cNvPr id="10" name="Picture 12" descr="Actualización de la equivalencia de los certificados CTIC con los de la  ACTIC y ampliación en la FP. ACTIC">
            <a:extLst>
              <a:ext uri="{FF2B5EF4-FFF2-40B4-BE49-F238E27FC236}">
                <a16:creationId xmlns:a16="http://schemas.microsoft.com/office/drawing/2014/main" id="{17002E76-CC97-7BD7-7A75-722FDDEF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" y="0"/>
            <a:ext cx="1849101" cy="74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7"/>
    </mc:Choice>
    <mc:Fallback xmlns="">
      <p:transition spd="slow" advTm="242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 fondo blanco con aún más elementos de ciencia de datos e informáticos, y elementos de mercado de valores en las esquinas">
            <a:extLst>
              <a:ext uri="{FF2B5EF4-FFF2-40B4-BE49-F238E27FC236}">
                <a16:creationId xmlns:a16="http://schemas.microsoft.com/office/drawing/2014/main" id="{DC84F20B-8B27-62A3-CAD9-05818FCC9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1" t="28243" r="17390" b="13946"/>
          <a:stretch/>
        </p:blipFill>
        <p:spPr bwMode="auto">
          <a:xfrm>
            <a:off x="617" y="10"/>
            <a:ext cx="2678530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11CDF07-2697-B762-8A14-8A64AF747DEC}"/>
              </a:ext>
            </a:extLst>
          </p:cNvPr>
          <p:cNvSpPr txBox="1"/>
          <p:nvPr/>
        </p:nvSpPr>
        <p:spPr>
          <a:xfrm>
            <a:off x="2993366" y="690099"/>
            <a:ext cx="86867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latin typeface="Bell MT" panose="02020503060305020303" pitchFamily="18" charset="0"/>
              </a:rPr>
              <a:t>OBJETIVO PRINCIPAL</a:t>
            </a:r>
          </a:p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149DB71-41F3-D8DE-35E0-4680DF999DF1}"/>
              </a:ext>
            </a:extLst>
          </p:cNvPr>
          <p:cNvSpPr txBox="1"/>
          <p:nvPr/>
        </p:nvSpPr>
        <p:spPr>
          <a:xfrm>
            <a:off x="2993367" y="2087889"/>
            <a:ext cx="8686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El objetivo de este estudio es desarrollar un análisis financiero centrado en el sector eléctrico del IBEX-35 usando técnicas de análisis de datos y </a:t>
            </a:r>
            <a:r>
              <a:rPr lang="es-ES" sz="2800" i="1" dirty="0"/>
              <a:t>Machine Learning </a:t>
            </a:r>
            <a:r>
              <a:rPr lang="es-ES" sz="2800" dirty="0"/>
              <a:t>para predecir los movimientos específicos del mercado de valores en este sector, tomando en cuenta la influencia de diversos tipos de noticias.</a:t>
            </a:r>
          </a:p>
        </p:txBody>
      </p:sp>
    </p:spTree>
    <p:extLst>
      <p:ext uri="{BB962C8B-B14F-4D97-AF65-F5344CB8AC3E}">
        <p14:creationId xmlns:p14="http://schemas.microsoft.com/office/powerpoint/2010/main" val="34242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86"/>
    </mc:Choice>
    <mc:Fallback xmlns="">
      <p:transition spd="slow" advTm="184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 fondo blanco con aún más elementos de ciencia de datos e informáticos, y elementos de mercado de valores en las esquinas">
            <a:extLst>
              <a:ext uri="{FF2B5EF4-FFF2-40B4-BE49-F238E27FC236}">
                <a16:creationId xmlns:a16="http://schemas.microsoft.com/office/drawing/2014/main" id="{DC84F20B-8B27-62A3-CAD9-05818FCC9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1" t="28243" r="17390" b="13946"/>
          <a:stretch/>
        </p:blipFill>
        <p:spPr bwMode="auto">
          <a:xfrm>
            <a:off x="617" y="10"/>
            <a:ext cx="2678530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7A4BBA-BACF-EE50-2FC9-AA0882948FAB}"/>
              </a:ext>
            </a:extLst>
          </p:cNvPr>
          <p:cNvSpPr txBox="1"/>
          <p:nvPr/>
        </p:nvSpPr>
        <p:spPr>
          <a:xfrm>
            <a:off x="2679147" y="119204"/>
            <a:ext cx="95128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s-ES" sz="4400" dirty="0">
                <a:latin typeface="Bell MT" panose="02020503060305020303" pitchFamily="18" charset="0"/>
              </a:rPr>
              <a:t>METODOLOGÍA PROPUESTA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E93263-80E3-5F11-3693-965C0BC133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5" t="3703" r="1356" b="8842"/>
          <a:stretch/>
        </p:blipFill>
        <p:spPr>
          <a:xfrm>
            <a:off x="2711132" y="888645"/>
            <a:ext cx="4729493" cy="4105153"/>
          </a:xfrm>
          <a:prstGeom prst="rect">
            <a:avLst/>
          </a:prstGeom>
        </p:spPr>
      </p:pic>
      <p:pic>
        <p:nvPicPr>
          <p:cNvPr id="6" name="Imagen 5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BCD91640-5BFC-584D-7AE3-8A6CCCD73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84" y="4993798"/>
            <a:ext cx="5924299" cy="1864202"/>
          </a:xfrm>
          <a:prstGeom prst="rect">
            <a:avLst/>
          </a:prstGeom>
        </p:spPr>
      </p:pic>
      <p:pic>
        <p:nvPicPr>
          <p:cNvPr id="7" name="Picture 2" descr="Metodología CRISP-DM - Adictos al trabajo Tutoriales">
            <a:extLst>
              <a:ext uri="{FF2B5EF4-FFF2-40B4-BE49-F238E27FC236}">
                <a16:creationId xmlns:a16="http://schemas.microsoft.com/office/drawing/2014/main" id="{F1EDA0BD-EA4E-0259-51FD-97BCFC29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73" y="1555872"/>
            <a:ext cx="4495972" cy="27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A0D095-AD55-7B47-573D-4ABF4CC7F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875" y="2753588"/>
            <a:ext cx="1301723" cy="2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12"/>
    </mc:Choice>
    <mc:Fallback xmlns="">
      <p:transition spd="slow" advTm="166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 fondo blanco con aún más elementos de ciencia de datos e informáticos, y elementos de mercado de valores en las esquinas">
            <a:extLst>
              <a:ext uri="{FF2B5EF4-FFF2-40B4-BE49-F238E27FC236}">
                <a16:creationId xmlns:a16="http://schemas.microsoft.com/office/drawing/2014/main" id="{DC84F20B-8B27-62A3-CAD9-05818FCC9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1" t="28243" r="17390" b="13946"/>
          <a:stretch/>
        </p:blipFill>
        <p:spPr bwMode="auto">
          <a:xfrm>
            <a:off x="617" y="10"/>
            <a:ext cx="2678530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8F67F84-07E9-CAB9-2782-C99DC7BC46D3}"/>
              </a:ext>
            </a:extLst>
          </p:cNvPr>
          <p:cNvSpPr txBox="1"/>
          <p:nvPr/>
        </p:nvSpPr>
        <p:spPr>
          <a:xfrm>
            <a:off x="2863360" y="398588"/>
            <a:ext cx="9141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latin typeface="Bell MT" panose="02020503060305020303" pitchFamily="18" charset="0"/>
              </a:rPr>
              <a:t>CONCLUSIONES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D37D91-59D8-15F0-4343-F736ED06EA74}"/>
              </a:ext>
            </a:extLst>
          </p:cNvPr>
          <p:cNvSpPr txBox="1"/>
          <p:nvPr/>
        </p:nvSpPr>
        <p:spPr>
          <a:xfrm>
            <a:off x="2863360" y="1547567"/>
            <a:ext cx="914137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4"/>
              </a:buBlip>
            </a:pPr>
            <a:r>
              <a:rPr lang="es-ES" sz="2000" dirty="0"/>
              <a:t>El precio de una acción depende mayormente del precio de cierre anterior.</a:t>
            </a:r>
          </a:p>
          <a:p>
            <a:pPr algn="just"/>
            <a:endParaRPr lang="es-ES" sz="2000" dirty="0"/>
          </a:p>
          <a:p>
            <a:pPr marL="285750" indent="-285750" algn="just">
              <a:buBlip>
                <a:blip r:embed="rId4"/>
              </a:buBlip>
            </a:pPr>
            <a:r>
              <a:rPr lang="es-ES" sz="2000" dirty="0"/>
              <a:t>Las noticias sobre el desarrollo de infraestructura y proyectos tienen un impacto considerable en las acciones de Endesa. </a:t>
            </a:r>
          </a:p>
          <a:p>
            <a:pPr marL="742950" lvl="1" indent="-285750" algn="just">
              <a:buBlip>
                <a:blip r:embed="rId4"/>
              </a:buBlip>
            </a:pPr>
            <a:endParaRPr lang="es-ES" sz="2000" dirty="0"/>
          </a:p>
          <a:p>
            <a:pPr marL="800100" lvl="1" indent="-342900" algn="just">
              <a:buBlip>
                <a:blip r:embed="rId5"/>
              </a:buBlip>
            </a:pPr>
            <a:r>
              <a:rPr lang="es-ES" sz="2000" dirty="0"/>
              <a:t>Las noticias positivas de este tipo aumentan la probabilidad de que las acciones suban en los próximos 5 días en un 73.33%, con un aumento promedio del 1.28%. </a:t>
            </a:r>
          </a:p>
          <a:p>
            <a:pPr lvl="1" algn="just"/>
            <a:endParaRPr lang="es-ES" sz="2000" dirty="0"/>
          </a:p>
          <a:p>
            <a:pPr marL="285750" indent="-285750" algn="just">
              <a:buBlip>
                <a:blip r:embed="rId4"/>
              </a:buBlip>
            </a:pPr>
            <a:r>
              <a:rPr lang="es-ES" sz="2000" dirty="0"/>
              <a:t>Para empresas como Iberdrola, Accionas Energías, </a:t>
            </a:r>
            <a:r>
              <a:rPr lang="es-ES" sz="2000" dirty="0" err="1"/>
              <a:t>Solaria</a:t>
            </a:r>
            <a:r>
              <a:rPr lang="es-ES" sz="2000" dirty="0"/>
              <a:t> y </a:t>
            </a:r>
            <a:r>
              <a:rPr lang="es-ES" sz="2000" dirty="0" err="1"/>
              <a:t>Naturgy</a:t>
            </a:r>
            <a:r>
              <a:rPr lang="es-ES" sz="2000" dirty="0"/>
              <a:t>, se observa que el tipo de noticias vinculadas a negocios y finanzas corporativas ejerce la influencia más destacada en la variación del precio de sus acciones.</a:t>
            </a:r>
          </a:p>
          <a:p>
            <a:pPr marL="285750" indent="-285750" algn="just">
              <a:buBlip>
                <a:blip r:embed="rId4"/>
              </a:buBlip>
            </a:pPr>
            <a:endParaRPr lang="es-ES" sz="2000" dirty="0"/>
          </a:p>
          <a:p>
            <a:pPr marL="285750" indent="-285750" algn="just">
              <a:buBlip>
                <a:blip r:embed="rId4"/>
              </a:buBlip>
            </a:pPr>
            <a:r>
              <a:rPr lang="es-ES" sz="2000" dirty="0"/>
              <a:t>La comprensión del sentido o evaluación de las noticias es crucial para determinar su influencia en el precio de las acciones.</a:t>
            </a:r>
          </a:p>
        </p:txBody>
      </p:sp>
    </p:spTree>
    <p:extLst>
      <p:ext uri="{BB962C8B-B14F-4D97-AF65-F5344CB8AC3E}">
        <p14:creationId xmlns:p14="http://schemas.microsoft.com/office/powerpoint/2010/main" val="289464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12"/>
    </mc:Choice>
    <mc:Fallback xmlns="">
      <p:transition spd="slow" advTm="16612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219</Words>
  <Application>Microsoft Office PowerPoint</Application>
  <PresentationFormat>Panorámica</PresentationFormat>
  <Paragraphs>20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Mora González</dc:creator>
  <cp:lastModifiedBy>Eduardo Mora González</cp:lastModifiedBy>
  <cp:revision>64</cp:revision>
  <cp:lastPrinted>2024-01-15T14:50:18Z</cp:lastPrinted>
  <dcterms:created xsi:type="dcterms:W3CDTF">2024-01-14T10:40:50Z</dcterms:created>
  <dcterms:modified xsi:type="dcterms:W3CDTF">2024-01-23T16:00:52Z</dcterms:modified>
</cp:coreProperties>
</file>