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ora Medium"/>
      <p:regular r:id="rId24"/>
      <p:bold r:id="rId25"/>
      <p:italic r:id="rId26"/>
      <p:boldItalic r:id="rId27"/>
    </p:embeddedFont>
    <p:embeddedFont>
      <p:font typeface="Lora SemiBold"/>
      <p:regular r:id="rId28"/>
      <p:bold r:id="rId29"/>
      <p:italic r:id="rId30"/>
      <p:boldItalic r:id="rId31"/>
    </p:embeddedFont>
    <p:embeddedFont>
      <p:font typeface="Lora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LoraMedium-regular.fntdata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LoraMedium-italic.fntdata"/><Relationship Id="rId25" Type="http://schemas.openxmlformats.org/officeDocument/2006/relationships/font" Target="fonts/LoraMedium-bold.fntdata"/><Relationship Id="rId28" Type="http://schemas.openxmlformats.org/officeDocument/2006/relationships/font" Target="fonts/LoraSemiBold-regular.fntdata"/><Relationship Id="rId27" Type="http://schemas.openxmlformats.org/officeDocument/2006/relationships/font" Target="fonts/Lora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Lora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oraSemiBold-boldItalic.fntdata"/><Relationship Id="rId30" Type="http://schemas.openxmlformats.org/officeDocument/2006/relationships/font" Target="fonts/LoraSemiBold-italic.fntdata"/><Relationship Id="rId11" Type="http://schemas.openxmlformats.org/officeDocument/2006/relationships/slide" Target="slides/slide5.xml"/><Relationship Id="rId33" Type="http://schemas.openxmlformats.org/officeDocument/2006/relationships/font" Target="fonts/Lora-bold.fntdata"/><Relationship Id="rId10" Type="http://schemas.openxmlformats.org/officeDocument/2006/relationships/slide" Target="slides/slide4.xml"/><Relationship Id="rId32" Type="http://schemas.openxmlformats.org/officeDocument/2006/relationships/font" Target="fonts/Lora-regular.fntdata"/><Relationship Id="rId13" Type="http://schemas.openxmlformats.org/officeDocument/2006/relationships/slide" Target="slides/slide7.xml"/><Relationship Id="rId35" Type="http://schemas.openxmlformats.org/officeDocument/2006/relationships/font" Target="fonts/Lora-boldItalic.fntdata"/><Relationship Id="rId12" Type="http://schemas.openxmlformats.org/officeDocument/2006/relationships/slide" Target="slides/slide6.xml"/><Relationship Id="rId34" Type="http://schemas.openxmlformats.org/officeDocument/2006/relationships/font" Target="fonts/Lora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66d27078e_4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66d27078e_4_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66d27078e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66d27078e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66d27078e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66d27078e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66d27078e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66d27078e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66d27078e_2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66d27078e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66d27078e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66d27078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566d27078e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566d27078e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66d27078e_8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66d27078e_8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66d27078e_8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566d27078e_8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66d27078e_4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566d27078e_4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66d27078e_4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566d27078e_4_9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66d27078e_4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66d27078e_4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66d27078e_4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566d27078e_4_9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66d27078e_4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66d27078e_4_10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66d27078e_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66d27078e_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66d27078e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66d27078e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66d27078e_2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66d27078e_2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p1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9" name="Google Shape;89;p19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0" name="Google Shape;90;p19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1" name="Google Shape;91;p19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374725" y="-62925"/>
            <a:ext cx="8562300" cy="246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4666">
                <a:latin typeface="Lora"/>
                <a:ea typeface="Lora"/>
                <a:cs typeface="Lora"/>
                <a:sym typeface="Lora"/>
              </a:rPr>
              <a:t>MovieFlex</a:t>
            </a:r>
            <a:endParaRPr b="1" sz="4666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2300">
                <a:latin typeface="Lora Medium"/>
                <a:ea typeface="Lora Medium"/>
                <a:cs typeface="Lora Medium"/>
                <a:sym typeface="Lora Medium"/>
              </a:rPr>
              <a:t>A database design for User interaction with movies</a:t>
            </a:r>
            <a:endParaRPr sz="23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1997150" y="1730075"/>
            <a:ext cx="6429000" cy="307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                        </a:t>
            </a:r>
            <a:r>
              <a:rPr b="1" lang="en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Submitted By</a:t>
            </a:r>
            <a:endParaRPr b="1" u="sng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28000"/>
              <a:buNone/>
            </a:pPr>
            <a:r>
              <a:rPr b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        </a:t>
            </a:r>
            <a:r>
              <a:rPr b="1" lang="en" sz="29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Group</a:t>
            </a:r>
            <a:r>
              <a:rPr b="1" lang="en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5: Team Dark Queries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28000"/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        </a:t>
            </a:r>
            <a:r>
              <a:rPr lang="en" sz="20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                              Ahnaf Iqbal - 19101024</a:t>
            </a:r>
            <a:endParaRPr sz="20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60000"/>
              <a:buNone/>
            </a:pPr>
            <a:r>
              <a:rPr lang="en" sz="20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                         Md Mashrur Rahman Masfi - 23101182</a:t>
            </a:r>
            <a:endParaRPr sz="20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28000"/>
              <a:buNone/>
            </a:pP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                   </a:t>
            </a:r>
            <a:r>
              <a:rPr lang="en" sz="20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Md Fahad Hasan Mahi - 23101186</a:t>
            </a:r>
            <a:r>
              <a:rPr lang="en" sz="25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 </a:t>
            </a:r>
            <a:endParaRPr sz="2500">
              <a:solidFill>
                <a:schemeClr val="dk1"/>
              </a:solidFill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28000"/>
              <a:buNone/>
            </a:pPr>
            <a:r>
              <a:rPr lang="en" sz="25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                                       </a:t>
            </a:r>
            <a:r>
              <a:rPr lang="en" sz="2000">
                <a:solidFill>
                  <a:schemeClr val="dk1"/>
                </a:solidFill>
                <a:latin typeface="Lora SemiBold"/>
                <a:ea typeface="Lora SemiBold"/>
                <a:cs typeface="Lora SemiBold"/>
                <a:sym typeface="Lora SemiBold"/>
              </a:rPr>
              <a:t>Robayet Ismum - 23101189 </a:t>
            </a:r>
            <a:r>
              <a:rPr b="1" lang="en" sz="25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                    </a:t>
            </a:r>
            <a:endParaRPr b="1" sz="2500">
              <a:solidFill>
                <a:schemeClr val="dk1"/>
              </a:solidFill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 b="1">
              <a:solidFill>
                <a:srgbClr val="000000"/>
              </a:solidFill>
              <a:latin typeface="Lora"/>
              <a:ea typeface="Lora"/>
              <a:cs typeface="Lora"/>
              <a:sym typeface="Lora"/>
            </a:endParaRPr>
          </a:p>
        </p:txBody>
      </p:sp>
      <p:pic>
        <p:nvPicPr>
          <p:cNvPr id="131" name="Google Shape;131;p25" title="pngwing.co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900" y="1730075"/>
            <a:ext cx="2718326" cy="4031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69691"/>
              <a:buFont typeface="Arial"/>
              <a:buNone/>
            </a:pPr>
            <a:r>
              <a:rPr lang="en" sz="1460"/>
              <a:t>-</a:t>
            </a:r>
            <a:r>
              <a:rPr lang="en" sz="1960">
                <a:latin typeface="Lora SemiBold"/>
                <a:ea typeface="Lora SemiBold"/>
                <a:cs typeface="Lora SemiBold"/>
                <a:sym typeface="Lora SemiBold"/>
              </a:rPr>
              <a:t>- 3)Cross product between title of movies and rating of Ratings table of both's movie id 9 and 10</a:t>
            </a:r>
            <a:endParaRPr sz="196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1913"/>
              <a:buFont typeface="Arial"/>
              <a:buNone/>
            </a:pPr>
            <a:r>
              <a:rPr lang="en" sz="1960">
                <a:latin typeface="Lora SemiBold"/>
                <a:ea typeface="Lora SemiBold"/>
                <a:cs typeface="Lora SemiBold"/>
                <a:sym typeface="Lora SemiBold"/>
              </a:rPr>
              <a:t>SELECT Movies.title, Ratings.rating</a:t>
            </a:r>
            <a:endParaRPr sz="196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1913"/>
              <a:buFont typeface="Arial"/>
              <a:buNone/>
            </a:pPr>
            <a:r>
              <a:rPr lang="en" sz="1960">
                <a:latin typeface="Lora SemiBold"/>
                <a:ea typeface="Lora SemiBold"/>
                <a:cs typeface="Lora SemiBold"/>
                <a:sym typeface="Lora SemiBold"/>
              </a:rPr>
              <a:t>FROM Movies</a:t>
            </a:r>
            <a:endParaRPr sz="196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1913"/>
              <a:buFont typeface="Arial"/>
              <a:buNone/>
            </a:pPr>
            <a:r>
              <a:rPr lang="en" sz="1960">
                <a:latin typeface="Lora SemiBold"/>
                <a:ea typeface="Lora SemiBold"/>
                <a:cs typeface="Lora SemiBold"/>
                <a:sym typeface="Lora SemiBold"/>
              </a:rPr>
              <a:t>CROSS JOIN Ratings</a:t>
            </a:r>
            <a:endParaRPr sz="196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51913"/>
              <a:buFont typeface="Arial"/>
              <a:buNone/>
            </a:pPr>
            <a:r>
              <a:rPr lang="en" sz="1960">
                <a:latin typeface="Lora SemiBold"/>
                <a:ea typeface="Lora SemiBold"/>
                <a:cs typeface="Lora SemiBold"/>
                <a:sym typeface="Lora SemiBold"/>
              </a:rPr>
              <a:t>WHERE Movies.movie_id IN (9, 10) AND Ratings.movie_id IN (9, 10) ;</a:t>
            </a:r>
            <a:endParaRPr sz="196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74594"/>
              <a:buNone/>
            </a:pPr>
            <a:r>
              <a:t/>
            </a:r>
            <a:endParaRPr sz="1474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74594"/>
              <a:buNone/>
            </a:pPr>
            <a:r>
              <a:t/>
            </a:r>
            <a:endParaRPr sz="1474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74594"/>
              <a:buNone/>
            </a:pPr>
            <a:r>
              <a:t/>
            </a:r>
            <a:endParaRPr sz="1474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4594"/>
              <a:buFont typeface="Arial"/>
              <a:buNone/>
            </a:pPr>
            <a:r>
              <a:rPr lang="en" sz="1474"/>
              <a:t>-</a:t>
            </a:r>
            <a:endParaRPr sz="1474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sz="296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4375"/>
              <a:buNone/>
            </a:pPr>
            <a:r>
              <a:t/>
            </a:r>
            <a:endParaRPr sz="2960"/>
          </a:p>
        </p:txBody>
      </p:sp>
      <p:pic>
        <p:nvPicPr>
          <p:cNvPr id="192" name="Google Shape;19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8050" y="3423350"/>
            <a:ext cx="1516100" cy="117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300">
                <a:latin typeface="Lora SemiBold"/>
                <a:ea typeface="Lora SemiBold"/>
                <a:cs typeface="Lora SemiBold"/>
                <a:sym typeface="Lora SemiBold"/>
              </a:rPr>
              <a:t>-- 5) Fetch all users who have rated "The Matrix" higher than 4</a:t>
            </a:r>
            <a:endParaRPr sz="23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300">
                <a:latin typeface="Lora SemiBold"/>
                <a:ea typeface="Lora SemiBold"/>
                <a:cs typeface="Lora SemiBold"/>
                <a:sym typeface="Lora SemiBold"/>
              </a:rPr>
              <a:t>SELECT name</a:t>
            </a:r>
            <a:endParaRPr sz="23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300">
                <a:latin typeface="Lora SemiBold"/>
                <a:ea typeface="Lora SemiBold"/>
                <a:cs typeface="Lora SemiBold"/>
                <a:sym typeface="Lora SemiBold"/>
              </a:rPr>
              <a:t>FROM Users</a:t>
            </a:r>
            <a:endParaRPr sz="23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300">
                <a:latin typeface="Lora SemiBold"/>
                <a:ea typeface="Lora SemiBold"/>
                <a:cs typeface="Lora SemiBold"/>
                <a:sym typeface="Lora SemiBold"/>
              </a:rPr>
              <a:t>WHERE user_id IN (SELECT user_id FROM Ratings WHERE movie_id = 1 AND rating &gt; 4);</a:t>
            </a:r>
            <a:endParaRPr sz="23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675" y="3556275"/>
            <a:ext cx="1380975" cy="10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</a:t>
            </a:r>
            <a:r>
              <a:rPr lang="en" sz="2100">
                <a:latin typeface="Lora SemiBold"/>
                <a:ea typeface="Lora SemiBold"/>
                <a:cs typeface="Lora SemiBold"/>
                <a:sym typeface="Lora SemiBold"/>
              </a:rPr>
              <a:t>- 7) find name where contains ma</a:t>
            </a:r>
            <a:endParaRPr sz="2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Lora SemiBold"/>
                <a:ea typeface="Lora SemiBold"/>
                <a:cs typeface="Lora SemiBold"/>
                <a:sym typeface="Lora SemiBold"/>
              </a:rPr>
              <a:t>SELECT genre_id, genre_name</a:t>
            </a:r>
            <a:endParaRPr sz="2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Lora SemiBold"/>
                <a:ea typeface="Lora SemiBold"/>
                <a:cs typeface="Lora SemiBold"/>
                <a:sym typeface="Lora SemiBold"/>
              </a:rPr>
              <a:t>FROM Genres</a:t>
            </a:r>
            <a:endParaRPr sz="2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latin typeface="Lora SemiBold"/>
                <a:ea typeface="Lora SemiBold"/>
                <a:cs typeface="Lora SemiBold"/>
                <a:sym typeface="Lora SemiBold"/>
              </a:rPr>
              <a:t>WHERE genre_name LIKE '%ma%';</a:t>
            </a:r>
            <a:endParaRPr sz="21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3900">
              <a:latin typeface="Lora SemiBold"/>
              <a:ea typeface="Lora SemiBold"/>
              <a:cs typeface="Lora SemiBold"/>
              <a:sym typeface="Lora SemiBold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/>
              <a:t>                                  </a:t>
            </a:r>
            <a:endParaRPr sz="1500"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48275" y="3159850"/>
            <a:ext cx="1558950" cy="102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-- Advanced queries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-- 1) List of Users Who Joined 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After the First User from the USA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SELECT * FROM Users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WHERE join_date &gt; (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    SELECT join_date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    FROM Users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    WHERE Location = 'USA'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   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ORDER BY join_date ASC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   </a:t>
            </a:r>
            <a:r>
              <a:rPr b="1" lang="en">
                <a:latin typeface="Lora"/>
                <a:ea typeface="Lora"/>
                <a:cs typeface="Lora"/>
                <a:sym typeface="Lora"/>
              </a:rPr>
              <a:t> LIMIT 1)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ORDER BY join_date ASC;</a:t>
            </a:r>
            <a:endParaRPr b="1">
              <a:latin typeface="Lora"/>
              <a:ea typeface="Lora"/>
              <a:cs typeface="Lora"/>
              <a:sym typeface="Lor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53350" y="1260850"/>
            <a:ext cx="5307598" cy="339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376850" y="13712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457200" y="1200150"/>
            <a:ext cx="8229600" cy="3822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90"/>
              <a:t>-- 3) Genres that are linked to at least one movie directed by someone who directed “Titanic”</a:t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90"/>
              <a:t>SELECT * FROM Genres</a:t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90"/>
              <a:t>WHERE genre_id IN (</a:t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90"/>
              <a:t>    SELECT DISTINCT genre_id FROM Movies</a:t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90"/>
              <a:t>    </a:t>
            </a:r>
            <a:r>
              <a:rPr lang="en" sz="5690"/>
              <a:t>WHERE director = (SELECT director </a:t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90"/>
              <a:t>FROM Movies WHERE title</a:t>
            </a:r>
            <a:r>
              <a:rPr lang="en" sz="5690"/>
              <a:t> = '</a:t>
            </a:r>
            <a:r>
              <a:rPr lang="en" sz="5690"/>
              <a:t>Titanic'</a:t>
            </a:r>
            <a:r>
              <a:rPr lang="en" sz="5690"/>
              <a:t>)</a:t>
            </a:r>
            <a:r>
              <a:rPr lang="en" sz="5690"/>
              <a:t>);</a:t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69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40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8467"/>
              <a:buFont typeface="Arial"/>
              <a:buNone/>
            </a:pPr>
            <a:r>
              <a:t/>
            </a:r>
            <a:endParaRPr sz="1401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53"/>
              <a:t>-- 4) Movie that has highest duration</a:t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53"/>
              <a:t>SELECT title  FROM Movies</a:t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53"/>
              <a:t>WHERE release_year = (</a:t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53"/>
              <a:t>    SELECT release_year FROM Movies</a:t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53"/>
              <a:t>    ORDER BY duration_mins DESC LIMIT 1</a:t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5653"/>
              <a:t>);</a:t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5653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57575"/>
            <a:ext cx="2073600" cy="1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2413" y="3439050"/>
            <a:ext cx="2213025" cy="10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39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-- 7)  Find Users Who Watched a Movie But Never Rated It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SELECT DISTINCT u.name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FROM Users u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JOIN WatchHistory w ON u.user_id = w.user_id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LEFT JOIN Ratings r ON w.user_id = r.user_id AND w.movie_id = r.movie_id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WHERE r.rating IS NULL;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400"/>
              <a:t>SELECT name FROM Users;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480"/>
          </a:p>
        </p:txBody>
      </p:sp>
      <p:pic>
        <p:nvPicPr>
          <p:cNvPr id="228" name="Google Shape;22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718" y="0"/>
            <a:ext cx="217986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/>
          <p:nvPr>
            <p:ph type="title"/>
          </p:nvPr>
        </p:nvSpPr>
        <p:spPr>
          <a:xfrm>
            <a:off x="457200" y="768304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Lora"/>
                <a:ea typeface="Lora"/>
                <a:cs typeface="Lora"/>
                <a:sym typeface="Lora"/>
              </a:rPr>
              <a:t>Copy this link for checking the full database creation</a:t>
            </a:r>
            <a:endParaRPr b="1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234" name="Google Shape;234;p40"/>
          <p:cNvSpPr txBox="1"/>
          <p:nvPr>
            <p:ph idx="1" type="body"/>
          </p:nvPr>
        </p:nvSpPr>
        <p:spPr>
          <a:xfrm>
            <a:off x="698200" y="2152650"/>
            <a:ext cx="8229600" cy="932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https://onecompiler.com/mysql/43h9244ad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824" y="416113"/>
            <a:ext cx="7664502" cy="4311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596450" y="11392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" sz="31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🎯 </a:t>
            </a:r>
            <a:r>
              <a:rPr b="1" lang="en" sz="31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Project Goal</a:t>
            </a:r>
            <a:endParaRPr b="1" sz="3100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971325"/>
            <a:ext cx="44874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2425" lvl="0" marL="342900" rtl="0" algn="l">
              <a:spcBef>
                <a:spcPts val="1000"/>
              </a:spcBef>
              <a:spcAft>
                <a:spcPts val="0"/>
              </a:spcAft>
              <a:buSzPts val="1950"/>
              <a:buFont typeface="Lora Medium"/>
              <a:buChar char="•"/>
            </a:pPr>
            <a:r>
              <a:rPr lang="en" sz="1950">
                <a:latin typeface="Lora Medium"/>
                <a:ea typeface="Lora Medium"/>
                <a:cs typeface="Lora Medium"/>
                <a:sym typeface="Lora Medium"/>
              </a:rPr>
              <a:t>Movie database</a:t>
            </a:r>
            <a:endParaRPr sz="1950">
              <a:latin typeface="Lora Medium"/>
              <a:ea typeface="Lora Medium"/>
              <a:cs typeface="Lora Medium"/>
              <a:sym typeface="Lora Medium"/>
            </a:endParaRPr>
          </a:p>
          <a:p>
            <a:pPr indent="-352425" lvl="0" marL="342900" rtl="0" algn="l">
              <a:spcBef>
                <a:spcPts val="1000"/>
              </a:spcBef>
              <a:spcAft>
                <a:spcPts val="0"/>
              </a:spcAft>
              <a:buSzPts val="1950"/>
              <a:buFont typeface="Lora Medium"/>
              <a:buChar char="•"/>
            </a:pPr>
            <a:r>
              <a:rPr lang="en" sz="1950">
                <a:latin typeface="Lora Medium"/>
                <a:ea typeface="Lora Medium"/>
                <a:cs typeface="Lora Medium"/>
                <a:sym typeface="Lora Medium"/>
              </a:rPr>
              <a:t>View, rate, track</a:t>
            </a:r>
            <a:endParaRPr sz="1950">
              <a:latin typeface="Lora Medium"/>
              <a:ea typeface="Lora Medium"/>
              <a:cs typeface="Lora Medium"/>
              <a:sym typeface="Lora Medium"/>
            </a:endParaRPr>
          </a:p>
          <a:p>
            <a:pPr indent="-352425" lvl="0" marL="342900" rtl="0" algn="l">
              <a:spcBef>
                <a:spcPts val="1000"/>
              </a:spcBef>
              <a:spcAft>
                <a:spcPts val="0"/>
              </a:spcAft>
              <a:buSzPts val="1950"/>
              <a:buFont typeface="Lora Medium"/>
              <a:buChar char="•"/>
            </a:pPr>
            <a:r>
              <a:rPr lang="en" sz="1950">
                <a:latin typeface="Lora Medium"/>
                <a:ea typeface="Lora Medium"/>
                <a:cs typeface="Lora Medium"/>
                <a:sym typeface="Lora Medium"/>
              </a:rPr>
              <a:t>Normalized tables</a:t>
            </a:r>
            <a:endParaRPr sz="1950">
              <a:latin typeface="Lora Medium"/>
              <a:ea typeface="Lora Medium"/>
              <a:cs typeface="Lora Medium"/>
              <a:sym typeface="Lora Medium"/>
            </a:endParaRPr>
          </a:p>
          <a:p>
            <a:pPr indent="-352425" lvl="0" marL="342900" rtl="0" algn="l">
              <a:spcBef>
                <a:spcPts val="1000"/>
              </a:spcBef>
              <a:spcAft>
                <a:spcPts val="0"/>
              </a:spcAft>
              <a:buSzPts val="1950"/>
              <a:buFont typeface="Lora Medium"/>
              <a:buChar char="•"/>
            </a:pPr>
            <a:r>
              <a:rPr lang="en" sz="1950">
                <a:latin typeface="Lora Medium"/>
                <a:ea typeface="Lora Medium"/>
                <a:cs typeface="Lora Medium"/>
                <a:sym typeface="Lora Medium"/>
              </a:rPr>
              <a:t>Easy access</a:t>
            </a:r>
            <a:endParaRPr sz="195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5100" y="1335925"/>
            <a:ext cx="4278902" cy="247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533250" y="162550"/>
            <a:ext cx="71385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📄 </a:t>
            </a:r>
            <a:r>
              <a:rPr b="1" lang="en" sz="44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Table Descriptions</a:t>
            </a:r>
            <a:endParaRPr b="1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452700" y="1349700"/>
            <a:ext cx="80775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Lora Medium"/>
              <a:buChar char="•"/>
            </a:pPr>
            <a:r>
              <a:rPr lang="en" sz="23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Users: user_id, name, email, join_date,  subscription info</a:t>
            </a:r>
            <a:endParaRPr sz="23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 Medium"/>
              <a:buChar char="•"/>
            </a:pPr>
            <a:r>
              <a:rPr lang="en" sz="2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Movies: movie_id, title, genre_id, etc.</a:t>
            </a:r>
            <a:endParaRPr sz="2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 Medium"/>
              <a:buChar char="•"/>
            </a:pPr>
            <a:r>
              <a:rPr lang="en" sz="2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Genres: genre_id, genre_name</a:t>
            </a:r>
            <a:endParaRPr sz="2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 Medium"/>
              <a:buChar char="•"/>
            </a:pPr>
            <a:r>
              <a:rPr lang="en" sz="2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WatchHistory: tracks viewing activity</a:t>
            </a:r>
            <a:endParaRPr sz="2200">
              <a:solidFill>
                <a:schemeClr val="dk1"/>
              </a:solidFill>
              <a:latin typeface="Lora Medium"/>
              <a:ea typeface="Lora Medium"/>
              <a:cs typeface="Lora Medium"/>
              <a:sym typeface="Lora Medium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Lora Medium"/>
              <a:buChar char="•"/>
            </a:pPr>
            <a:r>
              <a:rPr lang="en" sz="22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Ratings: user_id, movie_id, rating, review</a:t>
            </a:r>
            <a:endParaRPr sz="22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261575" y="1714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📘 ER Diagram</a:t>
            </a:r>
            <a:endParaRPr/>
          </a:p>
        </p:txBody>
      </p:sp>
      <p:pic>
        <p:nvPicPr>
          <p:cNvPr descr="ER_Diagram.png" id="150" name="Google Shape;15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028700"/>
            <a:ext cx="7314300" cy="4492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-1464450" y="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/>
              <a:t>      </a:t>
            </a: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📐 Relational Schema</a:t>
            </a:r>
            <a:endParaRPr/>
          </a:p>
        </p:txBody>
      </p:sp>
      <p:pic>
        <p:nvPicPr>
          <p:cNvPr descr="Relational_Schema.drawio (8).png" id="156" name="Google Shape;1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875" y="810075"/>
            <a:ext cx="7447799" cy="427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-647475" y="136953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🧪</a:t>
            </a:r>
            <a:r>
              <a:rPr b="1" lang="en" sz="4400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b="1" lang="en" sz="4400" u="sng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rPr>
              <a:t>SQL Functionalities</a:t>
            </a:r>
            <a:endParaRPr b="1" u="sng">
              <a:latin typeface="Lora"/>
              <a:ea typeface="Lora"/>
              <a:cs typeface="Lora"/>
              <a:sym typeface="Lora"/>
            </a:endParaRPr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457200" y="1200150"/>
            <a:ext cx="8560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Lora Medium"/>
              <a:buChar char="•"/>
            </a:pPr>
            <a:r>
              <a:rPr lang="en" sz="27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Implemented SQL operations:</a:t>
            </a:r>
            <a:endParaRPr sz="27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• CREATE TABLE, INSERT INTO, ALTER TABLE,</a:t>
            </a:r>
            <a:r>
              <a:rPr lang="en" sz="2700">
                <a:latin typeface="Lora Medium"/>
                <a:ea typeface="Lora Medium"/>
                <a:cs typeface="Lora Medium"/>
                <a:sym typeface="Lora Medium"/>
              </a:rPr>
              <a:t>  </a:t>
            </a:r>
            <a:r>
              <a:rPr lang="en" sz="27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UPDATE, DELET</a:t>
            </a:r>
            <a:r>
              <a:rPr lang="en" sz="2700">
                <a:latin typeface="Lora Medium"/>
                <a:ea typeface="Lora Medium"/>
                <a:cs typeface="Lora Medium"/>
                <a:sym typeface="Lora Medium"/>
              </a:rPr>
              <a:t>E</a:t>
            </a:r>
            <a:endParaRPr sz="27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• JOIN operations to connect data</a:t>
            </a:r>
            <a:endParaRPr sz="27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  <a:latin typeface="Lora Medium"/>
                <a:ea typeface="Lora Medium"/>
                <a:cs typeface="Lora Medium"/>
                <a:sym typeface="Lora Medium"/>
              </a:rPr>
              <a:t>• WHERE clauses for conditional filters</a:t>
            </a:r>
            <a:endParaRPr sz="2700">
              <a:latin typeface="Lora Medium"/>
              <a:ea typeface="Lora Medium"/>
              <a:cs typeface="Lora Medium"/>
              <a:sym typeface="Lora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Queries</a:t>
            </a:r>
            <a:r>
              <a:rPr b="1" lang="en"/>
              <a:t> Used in MySql……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Lora Medium"/>
                <a:ea typeface="Lora Medium"/>
                <a:cs typeface="Lora Medium"/>
                <a:sym typeface="Lora Medium"/>
              </a:rPr>
              <a:t>Easy queires</a:t>
            </a:r>
            <a:endParaRPr sz="2400"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1200150"/>
            <a:ext cx="4775100" cy="374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>
                <a:latin typeface="Lora Medium"/>
                <a:ea typeface="Lora Medium"/>
                <a:cs typeface="Lora Medium"/>
                <a:sym typeface="Lora Medium"/>
              </a:rPr>
              <a:t>-- 1) 1. Fetch all users who have a 'Premium' subscription and whose name contains 'Ali</a:t>
            </a:r>
            <a:endParaRPr sz="15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>
                <a:latin typeface="Lora Medium"/>
                <a:ea typeface="Lora Medium"/>
                <a:cs typeface="Lora Medium"/>
                <a:sym typeface="Lora Medium"/>
              </a:rPr>
              <a:t> SELECT * FROM Users</a:t>
            </a:r>
            <a:endParaRPr sz="15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500">
                <a:latin typeface="Lora Medium"/>
                <a:ea typeface="Lora Medium"/>
                <a:cs typeface="Lora Medium"/>
                <a:sym typeface="Lora Medium"/>
              </a:rPr>
              <a:t>WHERE subscription_type = 'Premium' AND name LIKE '%Ali%' ;</a:t>
            </a:r>
            <a:endParaRPr sz="15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 Medium"/>
              <a:ea typeface="Lora Medium"/>
              <a:cs typeface="Lora Medium"/>
              <a:sym typeface="Lora Medium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Lora Medium"/>
              <a:ea typeface="Lora Medium"/>
              <a:cs typeface="Lora Medium"/>
              <a:sym typeface="Lora Medium"/>
            </a:endParaRPr>
          </a:p>
        </p:txBody>
      </p:sp>
      <p:pic>
        <p:nvPicPr>
          <p:cNvPr id="169" name="Google Shape;1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622900"/>
            <a:ext cx="8504750" cy="23227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31"/>
          <p:cNvSpPr txBox="1"/>
          <p:nvPr/>
        </p:nvSpPr>
        <p:spPr>
          <a:xfrm>
            <a:off x="962925" y="2821125"/>
            <a:ext cx="279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-- 8) update the device to smart tv for id 5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UPDATE WatchHistory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SET device_used = 'Smart TV'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WHERE watch_id = 5;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SELECT * FROM WatchHistory;</a:t>
            </a:r>
            <a:endParaRPr sz="14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9400" y="1264575"/>
            <a:ext cx="5344600" cy="3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/>
              <a:t> </a:t>
            </a:r>
            <a:r>
              <a:rPr b="1" lang="en"/>
              <a:t>Queries Used in MySql……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-- Moderate queries</a:t>
            </a:r>
            <a:endParaRPr sz="14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/>
              <a:t>-- 1) fetch all movie titles user-id 9 has watched</a:t>
            </a:r>
            <a:endParaRPr sz="14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rPr lang="en" sz="1420"/>
              <a:t>SELECT title FROM Movies </a:t>
            </a:r>
            <a:endParaRPr sz="14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20"/>
              <a:t>WHERE movie_id IN (SELECT movie_id FROM WatchHistory WHERE user_id = 9);</a:t>
            </a:r>
            <a:endParaRPr sz="14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t/>
            </a:r>
            <a:endParaRPr sz="14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7"/>
              <a:t>-- 2) fetch movie title which duration are over 150 minute and over 500 million Box_office_revenue</a:t>
            </a:r>
            <a:endParaRPr sz="1407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7"/>
              <a:t>SELECT title, duration_mins, Box_office_revenue</a:t>
            </a:r>
            <a:endParaRPr sz="1407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7"/>
              <a:t>FROM Movies</a:t>
            </a:r>
            <a:endParaRPr sz="1407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7"/>
              <a:t>WHERE duration_mins &gt; 150 AND Box_office_revenue &gt; 500;</a:t>
            </a:r>
            <a:endParaRPr sz="1407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72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720"/>
          </a:p>
        </p:txBody>
      </p:sp>
      <p:pic>
        <p:nvPicPr>
          <p:cNvPr id="184" name="Google Shape;18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4725" y="1452825"/>
            <a:ext cx="1766394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3900" y="3130625"/>
            <a:ext cx="3689024" cy="19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