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4/25/18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EBB986-3BE4-42A0-A739-3276ADBC702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4/25/18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84A061-8D2B-465E-84CA-500D6DE8512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Lexical Analysis using FLEX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i. Definition 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Definition Section typically includes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Options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 code to be copied in lex.yy.c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Definitions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i. Definition 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523880"/>
            <a:ext cx="7543440" cy="484524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%option noyywrap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%{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#include&lt;stdio.h&gt;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#include&lt;stdlib.h&gt;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int line_count=0;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%}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whitespace [ \t\v\f\r]+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newline [\n]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%%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 rot="10800000">
            <a:off x="5410080" y="1981080"/>
            <a:ext cx="1752120" cy="15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 rot="10800000">
            <a:off x="5410080" y="3354480"/>
            <a:ext cx="1828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 flipV="1" rot="10800000">
            <a:off x="5410080" y="5181480"/>
            <a:ext cx="1523520" cy="15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5791320" y="1828800"/>
            <a:ext cx="1904760" cy="685440"/>
          </a:xfrm>
          <a:prstGeom prst="rect">
            <a:avLst/>
          </a:prstGeom>
          <a:solidFill>
            <a:srgbClr val="c4bd97"/>
          </a:solidFill>
          <a:ln w="25560">
            <a:solidFill>
              <a:srgbClr val="948a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Options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5791320" y="3048120"/>
            <a:ext cx="1904760" cy="685440"/>
          </a:xfrm>
          <a:prstGeom prst="rect">
            <a:avLst/>
          </a:prstGeom>
          <a:solidFill>
            <a:srgbClr val="c4bd97"/>
          </a:solidFill>
          <a:ln w="25560">
            <a:solidFill>
              <a:srgbClr val="948a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5791320" y="4648320"/>
            <a:ext cx="1904760" cy="685440"/>
          </a:xfrm>
          <a:prstGeom prst="rect">
            <a:avLst/>
          </a:prstGeom>
          <a:solidFill>
            <a:srgbClr val="c4bd97"/>
          </a:solidFill>
          <a:ln w="25560">
            <a:solidFill>
              <a:srgbClr val="948a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Definitions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ii. Rules 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Rules Section may includes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Pattern Lines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 code to be copied in lex.yy.c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Usually it only contains some pattern lines with corresponding actions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ii. Rules 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14400" y="1455120"/>
            <a:ext cx="7543440" cy="338148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%%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[0-9]+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{printf("%s is a number",yytext);}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{whitespace}    {printf("whitespace encountered");}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{newline}           {line_count++;}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.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{printf("Mysterious character found");}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%%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04920" y="4724280"/>
            <a:ext cx="1904760" cy="533160"/>
          </a:xfrm>
          <a:prstGeom prst="rect">
            <a:avLst/>
          </a:prstGeom>
          <a:solidFill>
            <a:srgbClr val="c4bd97"/>
          </a:solidFill>
          <a:ln w="25560">
            <a:solidFill>
              <a:srgbClr val="948a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Pattern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495680" y="4731480"/>
            <a:ext cx="1904760" cy="525960"/>
          </a:xfrm>
          <a:prstGeom prst="rect">
            <a:avLst/>
          </a:prstGeom>
          <a:solidFill>
            <a:srgbClr val="c4bd97"/>
          </a:solidFill>
          <a:ln w="25560">
            <a:solidFill>
              <a:srgbClr val="948a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 flipH="1" flipV="1" rot="5400000">
            <a:off x="114120" y="4007880"/>
            <a:ext cx="12189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 flipV="1" rot="16200000">
            <a:off x="4476600" y="3758760"/>
            <a:ext cx="990360" cy="95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7"/>
          <p:cNvSpPr/>
          <p:nvPr/>
        </p:nvSpPr>
        <p:spPr>
          <a:xfrm>
            <a:off x="533520" y="5569920"/>
            <a:ext cx="81529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Do not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place any whitespace at the beginning of a pattern 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iii. Subroutine 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Subroutine section usually includes  C code to be copied in lex.yy.c file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If you want yywrap() or main(), you should write here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iii. Subroutine 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914400" y="2122920"/>
            <a:ext cx="7543440" cy="265068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%%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int main(int argc, char **argv){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yyin= fopen(argv[1], "r");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yylex();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fclose(yyin);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return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 rot="10800000">
            <a:off x="5562720" y="3809880"/>
            <a:ext cx="251424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5715000" y="3733920"/>
            <a:ext cx="2437920" cy="639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This function matches pattern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5800" y="1752480"/>
            <a:ext cx="7772040" cy="228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Example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Regular Expressions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447920"/>
            <a:ext cx="8534160" cy="54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60" name="Table 3"/>
          <p:cNvGraphicFramePr/>
          <p:nvPr/>
        </p:nvGraphicFramePr>
        <p:xfrm>
          <a:off x="274320" y="1047600"/>
          <a:ext cx="8076600" cy="5783040"/>
        </p:xfrm>
        <a:graphic>
          <a:graphicData uri="http://schemas.openxmlformats.org/drawingml/2006/table">
            <a:tbl>
              <a:tblPr/>
              <a:tblGrid>
                <a:gridCol w="2133360"/>
                <a:gridCol w="3657600"/>
                <a:gridCol w="2286000"/>
              </a:tblGrid>
              <a:tr h="801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Metacharacter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Meaning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Example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11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[]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Match any character within this bracket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[abc]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[a-z]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[A-z]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[-aZ]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801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{-} and {+}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Set Difference or Union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[a-z]{-}[aeiou]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56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Zero or more occurrence of preceding expression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a*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12*3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151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One or more occurrence of preceding expression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a+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12+3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Regular Expressions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447920"/>
            <a:ext cx="8534160" cy="54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Metacharacters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63" name="Table 3"/>
          <p:cNvGraphicFramePr/>
          <p:nvPr/>
        </p:nvGraphicFramePr>
        <p:xfrm>
          <a:off x="685800" y="2133720"/>
          <a:ext cx="8076600" cy="5579280"/>
        </p:xfrm>
        <a:graphic>
          <a:graphicData uri="http://schemas.openxmlformats.org/drawingml/2006/table">
            <a:tbl>
              <a:tblPr/>
              <a:tblGrid>
                <a:gridCol w="2133360"/>
                <a:gridCol w="3657600"/>
                <a:gridCol w="2286000"/>
              </a:tblGrid>
              <a:tr h="823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Metacharacter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Meaning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Example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887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Zero or one occurrence of preceding expression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-?[0-9]+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1553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{}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indent="-21600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To specify already defined names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indent="-21600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To specify number of occurrance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{whitespace}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1{2}3{4}5{6}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90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|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a|b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15544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Group series of regular expression together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(ab|cd)+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Regular Expressions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447920"/>
            <a:ext cx="8534160" cy="54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Metacharacters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66" name="Table 3"/>
          <p:cNvGraphicFramePr/>
          <p:nvPr/>
        </p:nvGraphicFramePr>
        <p:xfrm>
          <a:off x="685800" y="2331720"/>
          <a:ext cx="8076600" cy="4116240"/>
        </p:xfrm>
        <a:graphic>
          <a:graphicData uri="http://schemas.openxmlformats.org/drawingml/2006/table">
            <a:tbl>
              <a:tblPr/>
              <a:tblGrid>
                <a:gridCol w="2133360"/>
                <a:gridCol w="3809880"/>
                <a:gridCol w="2133720"/>
              </a:tblGrid>
              <a:tr h="822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Metacharacter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Meaning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Example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16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^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If within [], then means except following characters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Otherwise means start of line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[^ab]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^ab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458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$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End of line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124$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8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“”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Match anything literally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“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^124$”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4593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&lt;&lt;EOF&gt;&gt;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ndara"/>
                        </a:rPr>
                        <a:t>End of file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Compiler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09480" y="2895480"/>
            <a:ext cx="1142640" cy="17521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Lexical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Analyzer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209680" y="2895480"/>
            <a:ext cx="1142640" cy="1752120"/>
          </a:xfrm>
          <a:prstGeom prst="rect">
            <a:avLst/>
          </a:prstGeom>
          <a:solidFill>
            <a:srgbClr val="c0504d"/>
          </a:solidFill>
          <a:ln w="2556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Analyzer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3809880" y="2895480"/>
            <a:ext cx="1218960" cy="1752120"/>
          </a:xfrm>
          <a:prstGeom prst="rect">
            <a:avLst/>
          </a:prstGeom>
          <a:solidFill>
            <a:srgbClr val="948a54"/>
          </a:solidFill>
          <a:ln w="25560">
            <a:solidFill>
              <a:srgbClr val="4a452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Semantic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Analyzer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5486400" y="2895480"/>
            <a:ext cx="1294920" cy="175212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Optimizer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7238880" y="2895480"/>
            <a:ext cx="1371240" cy="175212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1828800" y="3733920"/>
            <a:ext cx="3045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"/>
          <p:cNvSpPr/>
          <p:nvPr/>
        </p:nvSpPr>
        <p:spPr>
          <a:xfrm>
            <a:off x="3429000" y="3733920"/>
            <a:ext cx="3045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9"/>
          <p:cNvSpPr/>
          <p:nvPr/>
        </p:nvSpPr>
        <p:spPr>
          <a:xfrm>
            <a:off x="5105520" y="3733920"/>
            <a:ext cx="3045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0"/>
          <p:cNvSpPr/>
          <p:nvPr/>
        </p:nvSpPr>
        <p:spPr>
          <a:xfrm>
            <a:off x="6858000" y="3733920"/>
            <a:ext cx="3045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1"/>
          <p:cNvSpPr/>
          <p:nvPr/>
        </p:nvSpPr>
        <p:spPr>
          <a:xfrm>
            <a:off x="304920" y="2362320"/>
            <a:ext cx="1752120" cy="2819160"/>
          </a:xfrm>
          <a:prstGeom prst="ellipse">
            <a:avLst/>
          </a:prstGeom>
          <a:noFill/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Frequently encountered terms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447920"/>
            <a:ext cx="853416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yylex()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yywrap()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yytext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yylineno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yyin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yyout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85800" y="1752480"/>
            <a:ext cx="7772040" cy="228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Example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Start 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447920"/>
            <a:ext cx="8534160" cy="472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can declare start state in lex file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default the start state is INITIAL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85800" y="1752480"/>
            <a:ext cx="7772040" cy="228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Example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85800" y="1752480"/>
            <a:ext cx="7772040" cy="228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Thank 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Lexical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80880" y="1600200"/>
            <a:ext cx="83815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First phase of compiler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Process of converting sequence of </a:t>
            </a:r>
            <a:r>
              <a:rPr b="0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characters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to sequence of </a:t>
            </a:r>
            <a:r>
              <a:rPr b="0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tokens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62120" y="4343400"/>
            <a:ext cx="2514240" cy="685440"/>
          </a:xfrm>
          <a:prstGeom prst="rect">
            <a:avLst/>
          </a:prstGeom>
          <a:solidFill>
            <a:srgbClr val="eeece1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int x= 2 + 3;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343400" y="4191120"/>
            <a:ext cx="4343040" cy="990360"/>
          </a:xfrm>
          <a:prstGeom prst="rect">
            <a:avLst/>
          </a:prstGeom>
          <a:solidFill>
            <a:srgbClr val="eeece1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INT ID ASSIGNOP NUM ADDOP NUM SEMICOLON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505320" y="4572000"/>
            <a:ext cx="533160" cy="228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7933c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Role of Lexical Analyzer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80880" y="1600200"/>
            <a:ext cx="83815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Identify </a:t>
            </a:r>
            <a:r>
              <a:rPr b="0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Tokens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Insert </a:t>
            </a:r>
            <a:r>
              <a:rPr b="0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lexemes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into Symbol Table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Remove all white spaces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Return </a:t>
            </a:r>
            <a:r>
              <a:rPr b="0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Tokens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to Parser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How we build Lexer?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80880" y="1600200"/>
            <a:ext cx="83815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From Scratch?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! There are tools that generate lexer.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Life Savers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80880" y="1600200"/>
            <a:ext cx="83815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lex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Lexical Analyzer Generator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Not used anymore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flex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Free, open source alternative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We will use this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flex/ 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813120" y="2209680"/>
            <a:ext cx="1447560" cy="761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3813120" y="3429000"/>
            <a:ext cx="1447560" cy="761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3813120" y="4724280"/>
            <a:ext cx="1447560" cy="761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1442160" y="2417040"/>
            <a:ext cx="1319760" cy="398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scanner.l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Line 6"/>
          <p:cNvSpPr/>
          <p:nvPr/>
        </p:nvSpPr>
        <p:spPr>
          <a:xfrm>
            <a:off x="5260680" y="2514600"/>
            <a:ext cx="121932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>
            <a:off x="6495840" y="2322360"/>
            <a:ext cx="1119960" cy="398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lex.yy.c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1596960" y="3657600"/>
            <a:ext cx="1119960" cy="398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lex.yy.c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Line 9"/>
          <p:cNvSpPr/>
          <p:nvPr/>
        </p:nvSpPr>
        <p:spPr>
          <a:xfrm>
            <a:off x="2746080" y="3809880"/>
            <a:ext cx="106704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10"/>
          <p:cNvSpPr/>
          <p:nvPr/>
        </p:nvSpPr>
        <p:spPr>
          <a:xfrm>
            <a:off x="5260680" y="3809880"/>
            <a:ext cx="114300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"/>
          <p:cNvSpPr/>
          <p:nvPr/>
        </p:nvSpPr>
        <p:spPr>
          <a:xfrm>
            <a:off x="6549120" y="3595680"/>
            <a:ext cx="831960" cy="398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a.out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1548000" y="4800600"/>
            <a:ext cx="1266120" cy="703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3884040" y="2209680"/>
            <a:ext cx="1325520" cy="703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Compiler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4"/>
          <p:cNvSpPr/>
          <p:nvPr/>
        </p:nvSpPr>
        <p:spPr>
          <a:xfrm>
            <a:off x="3852360" y="3505320"/>
            <a:ext cx="1325520" cy="703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Compiler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5"/>
          <p:cNvSpPr/>
          <p:nvPr/>
        </p:nvSpPr>
        <p:spPr>
          <a:xfrm>
            <a:off x="4034520" y="4952880"/>
            <a:ext cx="831960" cy="398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a.out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6"/>
          <p:cNvSpPr/>
          <p:nvPr/>
        </p:nvSpPr>
        <p:spPr>
          <a:xfrm>
            <a:off x="6430320" y="4876920"/>
            <a:ext cx="1036080" cy="398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Tokens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Line 17"/>
          <p:cNvSpPr/>
          <p:nvPr/>
        </p:nvSpPr>
        <p:spPr>
          <a:xfrm>
            <a:off x="2743200" y="2590560"/>
            <a:ext cx="1066680" cy="18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8"/>
          <p:cNvSpPr/>
          <p:nvPr/>
        </p:nvSpPr>
        <p:spPr>
          <a:xfrm>
            <a:off x="2743200" y="5105160"/>
            <a:ext cx="1066680" cy="18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9"/>
          <p:cNvSpPr/>
          <p:nvPr/>
        </p:nvSpPr>
        <p:spPr>
          <a:xfrm>
            <a:off x="5257800" y="5105160"/>
            <a:ext cx="1143000" cy="18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0"/>
          <p:cNvSpPr/>
          <p:nvPr/>
        </p:nvSpPr>
        <p:spPr>
          <a:xfrm>
            <a:off x="135000" y="1600200"/>
            <a:ext cx="4283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Scanner Generator Source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1"/>
          <p:cNvSpPr/>
          <p:nvPr/>
        </p:nvSpPr>
        <p:spPr>
          <a:xfrm>
            <a:off x="6261120" y="1676520"/>
            <a:ext cx="2910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Scanner Source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2"/>
          <p:cNvSpPr/>
          <p:nvPr/>
        </p:nvSpPr>
        <p:spPr>
          <a:xfrm>
            <a:off x="7538760" y="3124080"/>
            <a:ext cx="1222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Scanner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3"/>
          <p:cNvSpPr/>
          <p:nvPr/>
        </p:nvSpPr>
        <p:spPr>
          <a:xfrm flipH="1" rot="16200000">
            <a:off x="1523880" y="2057400"/>
            <a:ext cx="45684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4"/>
          <p:cNvSpPr/>
          <p:nvPr/>
        </p:nvSpPr>
        <p:spPr>
          <a:xfrm rot="5400000">
            <a:off x="7411320" y="2057040"/>
            <a:ext cx="285480" cy="32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5"/>
          <p:cNvSpPr/>
          <p:nvPr/>
        </p:nvSpPr>
        <p:spPr>
          <a:xfrm flipV="1" rot="10800000">
            <a:off x="7620120" y="3637080"/>
            <a:ext cx="456840" cy="20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flex 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Run following commands in terminal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838080" y="2743200"/>
            <a:ext cx="7391160" cy="943560"/>
          </a:xfrm>
          <a:prstGeom prst="rect">
            <a:avLst/>
          </a:prstGeom>
          <a:solidFill>
            <a:srgbClr val="eeece1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sudo apt-get 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sudo apt-get install flex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flex Program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523880"/>
            <a:ext cx="7543440" cy="463068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/**** Definition Section ******/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%%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/**** Rules Section ********/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%%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/**** User SubRoutines *******/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2016-09-24T18:35:38Z</dcterms:created>
  <dc:creator>TAMAL</dc:creator>
  <dc:description/>
  <dc:language>en-US</dc:language>
  <cp:lastModifiedBy/>
  <dcterms:modified xsi:type="dcterms:W3CDTF">2018-04-25T23:29:19Z</dcterms:modified>
  <cp:revision>23</cp:revision>
  <dc:subject/>
  <dc:title>Lexical Analysis using FLEX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