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72" r:id="rId2"/>
    <p:sldMasterId id="2147483660" r:id="rId3"/>
  </p:sldMasterIdLst>
  <p:notesMasterIdLst>
    <p:notesMasterId r:id="rId47"/>
  </p:notesMasterIdLst>
  <p:handoutMasterIdLst>
    <p:handoutMasterId r:id="rId48"/>
  </p:handoutMasterIdLst>
  <p:sldIdLst>
    <p:sldId id="352" r:id="rId4"/>
    <p:sldId id="385" r:id="rId5"/>
    <p:sldId id="386" r:id="rId6"/>
    <p:sldId id="398" r:id="rId7"/>
    <p:sldId id="399" r:id="rId8"/>
    <p:sldId id="400" r:id="rId9"/>
    <p:sldId id="374" r:id="rId10"/>
    <p:sldId id="403" r:id="rId11"/>
    <p:sldId id="370" r:id="rId12"/>
    <p:sldId id="371" r:id="rId13"/>
    <p:sldId id="372" r:id="rId14"/>
    <p:sldId id="373" r:id="rId15"/>
    <p:sldId id="351" r:id="rId16"/>
    <p:sldId id="375" r:id="rId17"/>
    <p:sldId id="376" r:id="rId18"/>
    <p:sldId id="377" r:id="rId19"/>
    <p:sldId id="335" r:id="rId20"/>
    <p:sldId id="380" r:id="rId21"/>
    <p:sldId id="353" r:id="rId22"/>
    <p:sldId id="355" r:id="rId23"/>
    <p:sldId id="337" r:id="rId24"/>
    <p:sldId id="389" r:id="rId25"/>
    <p:sldId id="338" r:id="rId26"/>
    <p:sldId id="392" r:id="rId27"/>
    <p:sldId id="404" r:id="rId28"/>
    <p:sldId id="407" r:id="rId29"/>
    <p:sldId id="356" r:id="rId30"/>
    <p:sldId id="357" r:id="rId31"/>
    <p:sldId id="358" r:id="rId32"/>
    <p:sldId id="359" r:id="rId33"/>
    <p:sldId id="360" r:id="rId34"/>
    <p:sldId id="363" r:id="rId35"/>
    <p:sldId id="362" r:id="rId36"/>
    <p:sldId id="393" r:id="rId37"/>
    <p:sldId id="401" r:id="rId38"/>
    <p:sldId id="364" r:id="rId39"/>
    <p:sldId id="406" r:id="rId40"/>
    <p:sldId id="365" r:id="rId41"/>
    <p:sldId id="366" r:id="rId42"/>
    <p:sldId id="367" r:id="rId43"/>
    <p:sldId id="368" r:id="rId44"/>
    <p:sldId id="381" r:id="rId45"/>
    <p:sldId id="369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8CA1"/>
    <a:srgbClr val="327471"/>
    <a:srgbClr val="3566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87" autoAdjust="0"/>
    <p:restoredTop sz="83623" autoAdjust="0"/>
  </p:normalViewPr>
  <p:slideViewPr>
    <p:cSldViewPr>
      <p:cViewPr varScale="1">
        <p:scale>
          <a:sx n="55" d="100"/>
          <a:sy n="55" d="100"/>
        </p:scale>
        <p:origin x="-19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702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C41C3-3EA3-46B4-83E2-E15705105BEC}" type="datetimeFigureOut">
              <a:rPr lang="ru-RU" smtClean="0"/>
              <a:pPr/>
              <a:t>22.09.2023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0945C-E86E-4EA5-8CA3-71562803C1B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8398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11E1C-D442-4F43-900A-77FBB5693102}" type="datetimeFigureOut">
              <a:rPr lang="ru-RU" smtClean="0"/>
              <a:pPr/>
              <a:t>22.09.2023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CBD3F-84AE-4483-AE28-FAD58C395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4496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eerc.ifmo.ru/wiki/index.php?title=%D0%90%D0%B2%D1%82%D0%BE%D0%BC%D0%B0%D1%82%D1%8B_%D0%9C%D1%83%D1%80%D0%B0_%D0%B8_%D0%9C%D0%B8%D0%BB%D0%B8#cite_note-1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EEPROM" TargetMode="External"/><Relationship Id="rId3" Type="http://schemas.openxmlformats.org/officeDocument/2006/relationships/hyperlink" Target="https://ru.wikipedia.org/wiki/%D0%A4%D0%BE%D1%80%D0%BC%D0%B0%D1%82_%D1%84%D0%B0%D0%B9%D0%BB%D0%B0" TargetMode="External"/><Relationship Id="rId7" Type="http://schemas.openxmlformats.org/officeDocument/2006/relationships/hyperlink" Target="https://ru.wikipedia.org/wiki/%D0%9F%D0%BE%D1%81%D1%82%D0%BE%D1%8F%D0%BD%D0%BD%D0%BE%D0%B5_%D0%B7%D0%B0%D0%BF%D0%BE%D0%BC%D0%B8%D0%BD%D0%B0%D1%8E%D1%89%D0%B5%D0%B5_%D1%83%D1%81%D1%82%D1%80%D0%BE%D0%B9%D1%81%D1%82%D0%B2%D0%BE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%D0%9C%D0%B8%D0%BA%D1%80%D0%BE%D0%BA%D0%BE%D0%BD%D1%82%D1%80%D0%BE%D0%BB%D0%BB%D0%B5%D1%80" TargetMode="External"/><Relationship Id="rId11" Type="http://schemas.openxmlformats.org/officeDocument/2006/relationships/hyperlink" Target="https://ru.wikipedia.org/wiki/%D0%91%D0%B0%D0%B9%D1%82" TargetMode="External"/><Relationship Id="rId5" Type="http://schemas.openxmlformats.org/officeDocument/2006/relationships/hyperlink" Target="https://ru.wikipedia.org/wiki/%D0%A1%D1%82%D0%B0%D0%BD%D0%B4%D0%B0%D1%80%D1%82_%D0%B4%D0%B5-%D1%84%D0%B0%D0%BA%D1%82%D0%BE" TargetMode="External"/><Relationship Id="rId10" Type="http://schemas.openxmlformats.org/officeDocument/2006/relationships/hyperlink" Target="https://ru.wikipedia.org/wiki/%D0%90%D0%B4%D1%80%D0%B5%D1%81_(%D0%B8%D0%BD%D1%84%D0%BE%D1%80%D0%BC%D0%B0%D1%82%D0%B8%D0%BA%D0%B0)" TargetMode="External"/><Relationship Id="rId4" Type="http://schemas.openxmlformats.org/officeDocument/2006/relationships/hyperlink" Target="https://ru.wikipedia.org/wiki/%D0%94%D0%B2%D0%BE%D0%B8%D1%87%D0%BD%D1%8B%D0%B5_%D0%B4%D0%B0%D0%BD%D0%BD%D1%8B%D0%B5" TargetMode="External"/><Relationship Id="rId9" Type="http://schemas.openxmlformats.org/officeDocument/2006/relationships/hyperlink" Target="https://ru.wikipedia.org/wiki/%D0%9A%D0%BE%D0%BC%D0%BF%D0%B8%D0%BB%D1%8F%D1%82%D0%BE%D1%80" TargetMode="Externa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A1%D0%B8%D0%BD%D1%82%D0%B0%D0%BA%D1%81%D0%B8%D1%87%D0%B5%D1%81%D0%BA%D0%B8%D0%B9_%D0%B0%D0%BD%D0%B0%D0%BB%D0%B8%D0%B7" TargetMode="External"/><Relationship Id="rId13" Type="http://schemas.openxmlformats.org/officeDocument/2006/relationships/hyperlink" Target="https://ru.wikipedia.org/wiki/%D0%AF%D0%B7%D1%8B%D0%BA_%D1%80%D0%B0%D0%B7%D0%BC%D0%B5%D1%82%D0%BA%D0%B8" TargetMode="External"/><Relationship Id="rId3" Type="http://schemas.openxmlformats.org/officeDocument/2006/relationships/hyperlink" Target="https://ru.wikipedia.org/wiki/%D0%94%D0%B8%D1%81%D0%BA%D1%80%D0%B5%D1%82%D0%BD%D0%B0%D1%8F_%D0%BC%D0%B0%D1%82%D0%B5%D0%BC%D0%B0%D1%82%D0%B8%D0%BA%D0%B0" TargetMode="External"/><Relationship Id="rId7" Type="http://schemas.openxmlformats.org/officeDocument/2006/relationships/hyperlink" Target="https://ru.wikipedia.org/wiki/%D0%9B%D0%B5%D0%BA%D1%81%D0%B8%D1%87%D0%B5%D1%81%D0%BA%D0%B8%D0%B9_%D0%B0%D0%BD%D0%B0%D0%BB%D0%B8%D0%B7" TargetMode="External"/><Relationship Id="rId12" Type="http://schemas.openxmlformats.org/officeDocument/2006/relationships/hyperlink" Target="https://ru.wikipedia.org/wiki/%D0%AF%D0%B7%D1%8B%D0%BA_%D0%BE%D0%BF%D0%B8%D1%81%D0%B0%D0%BD%D0%B8%D1%8F_%D0%B0%D0%BF%D0%BF%D0%B0%D1%80%D0%B0%D1%82%D1%83%D1%80%D1%8B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%D0%90%D0%BB%D0%B3%D0%BE%D1%80%D0%B8%D1%82%D0%BC" TargetMode="External"/><Relationship Id="rId11" Type="http://schemas.openxmlformats.org/officeDocument/2006/relationships/hyperlink" Target="https://ru.wikipedia.org/wiki/%D0%9A%D0%BE%D0%BC%D0%BF%D0%B8%D0%BB%D1%8F%D1%82%D0%BE%D1%80" TargetMode="External"/><Relationship Id="rId5" Type="http://schemas.openxmlformats.org/officeDocument/2006/relationships/hyperlink" Target="https://ru.wikipedia.org/wiki/%D0%A2%D0%B5%D0%BE%D1%80%D0%B8%D1%8F_%D0%B0%D0%BB%D0%B3%D0%BE%D1%80%D0%B8%D1%82%D0%BC%D0%BE%D0%B2" TargetMode="External"/><Relationship Id="rId10" Type="http://schemas.openxmlformats.org/officeDocument/2006/relationships/hyperlink" Target="https://ru.wikipedia.org/wiki/%D0%AF%D0%B7%D1%8B%D0%BA_%D0%BF%D1%80%D0%BE%D0%B3%D1%80%D0%B0%D0%BC%D0%BC%D0%B8%D1%80%D0%BE%D0%B2%D0%B0%D0%BD%D0%B8%D1%8F" TargetMode="External"/><Relationship Id="rId4" Type="http://schemas.openxmlformats.org/officeDocument/2006/relationships/hyperlink" Target="https://ru.wikipedia.org/wiki/%D0%90%D0%B1%D1%81%D1%82%D1%80%D0%B0%D0%BA%D1%82%D0%BD%D1%8B%D0%B9_%D0%B0%D0%B2%D1%82%D0%BE%D0%BC%D0%B0%D1%82" TargetMode="External"/><Relationship Id="rId9" Type="http://schemas.openxmlformats.org/officeDocument/2006/relationships/hyperlink" Target="https://ru.wikipedia.org/wiki/%D0%A4%D0%BE%D1%80%D0%BC%D0%B0%D0%BB%D1%8C%D0%BD%D1%8B%D0%B9_%D1%8F%D0%B7%D1%8B%D0%BA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127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18</a:t>
            </a:fld>
            <a:endParaRPr lang="ru-R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. </a:t>
            </a:r>
            <a:r>
              <a:rPr lang="ru-RU" dirty="0" smtClean="0"/>
              <a:t>Символом </a:t>
            </a:r>
            <a:r>
              <a:rPr lang="ru-RU" dirty="0" err="1" smtClean="0"/>
              <a:t>Q0</a:t>
            </a:r>
            <a:r>
              <a:rPr lang="ru-RU" dirty="0" smtClean="0"/>
              <a:t>  помечаем вход вершины, следующий за начальной и вход  конечной вершины.</a:t>
            </a:r>
          </a:p>
          <a:p>
            <a:endParaRPr lang="ru-RU" dirty="0" smtClean="0"/>
          </a:p>
          <a:p>
            <a:r>
              <a:rPr lang="ru-RU" dirty="0" smtClean="0"/>
              <a:t>2. Входы всех вершин, </a:t>
            </a:r>
            <a:r>
              <a:rPr lang="ru-RU" b="1" dirty="0" smtClean="0">
                <a:solidFill>
                  <a:srgbClr val="FF0000"/>
                </a:solidFill>
              </a:rPr>
              <a:t>следующих за операторными</a:t>
            </a:r>
            <a:r>
              <a:rPr lang="ru-RU" dirty="0" smtClean="0"/>
              <a:t>, помечаем  символами состояний </a:t>
            </a:r>
            <a:r>
              <a:rPr lang="ru-RU" dirty="0" err="1" smtClean="0"/>
              <a:t>Q1-Q5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3. Вход вершины отмечаются одним символом 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459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23</a:t>
            </a:fld>
            <a:endParaRPr lang="ru-R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</a:t>
            </a:r>
            <a:r>
              <a:rPr lang="ru-RU" baseline="0" dirty="0" smtClean="0"/>
              <a:t> автомата Мили при возникновение помехи на текущем такте  (например сигнал х временно поменял свое значение ) может привести</a:t>
            </a:r>
          </a:p>
          <a:p>
            <a:r>
              <a:rPr lang="ru-RU" baseline="0" dirty="0" smtClean="0"/>
              <a:t>к выработке неправильных выходных сигналов. </a:t>
            </a:r>
          </a:p>
          <a:p>
            <a:r>
              <a:rPr lang="ru-RU" baseline="0" dirty="0" smtClean="0"/>
              <a:t>У Мура этого нет, Выход развязан от входа</a:t>
            </a:r>
            <a:endParaRPr lang="ru-RU" dirty="0" smtClean="0"/>
          </a:p>
          <a:p>
            <a:r>
              <a:rPr lang="ru-RU" dirty="0" smtClean="0"/>
              <a:t>Основное преимущество использования автомата Мили заключается в возможности реакции автомата в течение текущего такта, что обусловлено зависимостью текущей выходной комбинации от текущей входной комбинации </a:t>
            </a:r>
            <a:r>
              <a:rPr lang="ru-RU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Наличие минимальной выходной задержки, связанной с переключением выходного регистра, отсутствие нестабильности переходного процесса на выходе автомата, отсутствие сквозного распространения сигнала через комбинационную схему от входа до выхода автомата, простота описания на языках описания аппаратуры </a:t>
            </a:r>
            <a:r>
              <a:rPr lang="ru-RU" dirty="0" err="1" smtClean="0"/>
              <a:t>HDL</a:t>
            </a:r>
            <a:r>
              <a:rPr lang="ru-RU" dirty="0" smtClean="0"/>
              <a:t> делает автомат Мура практически незаменимым. </a:t>
            </a:r>
          </a:p>
          <a:p>
            <a:r>
              <a:rPr lang="ru-RU" dirty="0" smtClean="0"/>
              <a:t>Также автоматы Мура и взаимодействующие автоматы Мили используются в генетическом программировании (например, для решения задачи об "Умном муравье" </a:t>
            </a:r>
            <a:r>
              <a:rPr lang="ru-RU" baseline="30000" dirty="0" smtClean="0">
                <a:hlinkClick r:id="rId3"/>
              </a:rPr>
              <a:t>[1]</a:t>
            </a:r>
            <a:r>
              <a:rPr lang="ru-RU" dirty="0" smtClean="0"/>
              <a:t>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6830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Т</a:t>
            </a:r>
            <a:r>
              <a:rPr lang="ru-RU" dirty="0" smtClean="0"/>
              <a:t> можно представить как текущие состояния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644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Бит 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определяет тип микрокоманды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V=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– ОМК – операционная микрокоманда, содержащая сигналы  Y.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V=0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УМК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управляющая микрокоманда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команда перехода)</a:t>
            </a:r>
          </a:p>
          <a:p>
            <a:r>
              <a:rPr lang="ru-RU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Поле A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адрес перехода, подаётся на входы 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предзагрузки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счётчика и в зависимости от значения анализируемой переменной 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Xi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может записывать в счетчик адрес  следующего перехода</a:t>
            </a:r>
          </a:p>
          <a:p>
            <a:r>
              <a:rPr lang="ru-RU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Поле </a:t>
            </a:r>
            <a:r>
              <a:rPr lang="ru-RU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ru-RU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Закодированный номер проверяемой входной переменной. Это значение подается на адресные входы мультиплексора и разрешает прохождение на его выход значения соответствующей переменной 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Xi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Безусловный переход реализуется путем фиксирования  лог. 0 на одном из входов 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r>
              <a:rPr lang="ru-RU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Счётчик-</a:t>
            </a:r>
            <a:r>
              <a:rPr lang="ru-RU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РАМК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(регистр адреса микрокоманды)при V=0 выполняет загрузку адреса команды со входов D, при V=1 выполняется счёт по тактовым импульсам  на входе +1.</a:t>
            </a:r>
          </a:p>
          <a:p>
            <a:r>
              <a:rPr lang="ru-RU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РМК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-регистр микрокоманды</a:t>
            </a:r>
          </a:p>
          <a:p>
            <a:endParaRPr lang="ru-RU" dirty="0" smtClean="0"/>
          </a:p>
          <a:p>
            <a:r>
              <a:rPr lang="ru-RU" dirty="0" smtClean="0"/>
              <a:t>Когда на выходе  мультиплексора 0 всегда будет безусловный переход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1973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 smtClean="0"/>
          </a:p>
          <a:p>
            <a:r>
              <a:rPr lang="ru-RU" dirty="0" err="1" smtClean="0">
                <a:latin typeface="+mn-lt"/>
              </a:rPr>
              <a:t>01h</a:t>
            </a:r>
            <a:r>
              <a:rPr lang="ru-RU" dirty="0" smtClean="0">
                <a:latin typeface="+mn-lt"/>
              </a:rPr>
              <a:t> + </a:t>
            </a:r>
            <a:r>
              <a:rPr lang="ru-RU" dirty="0" err="1" smtClean="0">
                <a:latin typeface="+mn-lt"/>
              </a:rPr>
              <a:t>NOT</a:t>
            </a:r>
            <a:r>
              <a:rPr lang="ru-RU" dirty="0" smtClean="0">
                <a:latin typeface="+mn-lt"/>
              </a:rPr>
              <a:t>(</a:t>
            </a:r>
            <a:r>
              <a:rPr lang="en-US" dirty="0" smtClean="0">
                <a:latin typeface="+mn-lt"/>
              </a:rPr>
              <a:t>LL</a:t>
            </a:r>
            <a:r>
              <a:rPr lang="ru-RU" dirty="0" smtClean="0">
                <a:latin typeface="+mn-lt"/>
              </a:rPr>
              <a:t>h + </a:t>
            </a:r>
            <a:r>
              <a:rPr lang="en-US" dirty="0" smtClean="0">
                <a:latin typeface="+mn-lt"/>
              </a:rPr>
              <a:t>AA</a:t>
            </a:r>
            <a:r>
              <a:rPr lang="ru-RU" dirty="0" smtClean="0">
                <a:latin typeface="+mn-lt"/>
              </a:rPr>
              <a:t>h +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AAh</a:t>
            </a:r>
            <a:r>
              <a:rPr lang="en-US" dirty="0" smtClean="0">
                <a:latin typeface="+mn-lt"/>
              </a:rPr>
              <a:t> +</a:t>
            </a:r>
            <a:r>
              <a:rPr lang="ru-RU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TT</a:t>
            </a:r>
            <a:r>
              <a:rPr lang="ru-RU" dirty="0" smtClean="0">
                <a:latin typeface="+mn-lt"/>
              </a:rPr>
              <a:t>h + </a:t>
            </a:r>
            <a:r>
              <a:rPr lang="en-US" dirty="0" smtClean="0">
                <a:latin typeface="+mn-lt"/>
              </a:rPr>
              <a:t>DD</a:t>
            </a:r>
            <a:r>
              <a:rPr lang="ru-RU" dirty="0" smtClean="0">
                <a:latin typeface="+mn-lt"/>
              </a:rPr>
              <a:t>h)  это дополнительный код. Обратный +1</a:t>
            </a:r>
            <a:endParaRPr lang="ru-RU" b="1" dirty="0" smtClean="0"/>
          </a:p>
          <a:p>
            <a:endParaRPr lang="ru-RU" b="1" dirty="0" smtClean="0"/>
          </a:p>
          <a:p>
            <a:r>
              <a:rPr lang="ru-RU" b="1" dirty="0" err="1" smtClean="0"/>
              <a:t>ntel</a:t>
            </a:r>
            <a:r>
              <a:rPr lang="ru-RU" b="1" dirty="0" smtClean="0"/>
              <a:t> </a:t>
            </a:r>
            <a:r>
              <a:rPr lang="ru-RU" b="1" dirty="0" err="1" smtClean="0"/>
              <a:t>HEX</a:t>
            </a:r>
            <a:r>
              <a:rPr lang="ru-RU" dirty="0" smtClean="0"/>
              <a:t> — </a:t>
            </a:r>
            <a:r>
              <a:rPr lang="ru-RU" dirty="0" smtClean="0">
                <a:hlinkClick r:id="rId3" tooltip="Формат файла"/>
              </a:rPr>
              <a:t>формат файла</a:t>
            </a:r>
            <a:r>
              <a:rPr lang="ru-RU" dirty="0" smtClean="0"/>
              <a:t>, предназначенного для представления произвольных </a:t>
            </a:r>
            <a:r>
              <a:rPr lang="ru-RU" dirty="0" smtClean="0">
                <a:hlinkClick r:id="rId4" tooltip="Двоичные данные"/>
              </a:rPr>
              <a:t>двоичных данных</a:t>
            </a:r>
            <a:r>
              <a:rPr lang="ru-RU" dirty="0" smtClean="0"/>
              <a:t> в текстовом виде. По историческим причинам является </a:t>
            </a:r>
            <a:r>
              <a:rPr lang="ru-RU" dirty="0" smtClean="0">
                <a:hlinkClick r:id="rId5" tooltip="Стандарт де-факто"/>
              </a:rPr>
              <a:t>стандартом де-факто</a:t>
            </a:r>
            <a:r>
              <a:rPr lang="ru-RU" dirty="0" smtClean="0"/>
              <a:t> при прошивке разнообразных микросхем с памятью (</a:t>
            </a:r>
            <a:r>
              <a:rPr lang="ru-RU" dirty="0" smtClean="0">
                <a:hlinkClick r:id="rId6" tooltip="Микроконтроллер"/>
              </a:rPr>
              <a:t>микроконтроллеров</a:t>
            </a:r>
            <a:r>
              <a:rPr lang="ru-RU" dirty="0" smtClean="0"/>
              <a:t>, </a:t>
            </a:r>
            <a:r>
              <a:rPr lang="ru-RU" dirty="0" smtClean="0">
                <a:hlinkClick r:id="rId7" tooltip="Постоянное запоминающее устройство"/>
              </a:rPr>
              <a:t>ПЗУ</a:t>
            </a:r>
            <a:r>
              <a:rPr lang="ru-RU" dirty="0" smtClean="0"/>
              <a:t>, </a:t>
            </a:r>
            <a:r>
              <a:rPr lang="ru-RU" dirty="0" err="1" smtClean="0">
                <a:hlinkClick r:id="rId8" tooltip="EEPROM"/>
              </a:rPr>
              <a:t>EEPROM</a:t>
            </a:r>
            <a:r>
              <a:rPr lang="ru-RU" dirty="0" smtClean="0"/>
              <a:t> и т. п.). Соответственно большинство инструментов подготовки образов прошивки (</a:t>
            </a:r>
            <a:r>
              <a:rPr lang="ru-RU" dirty="0" smtClean="0">
                <a:hlinkClick r:id="rId9" tooltip="Компилятор"/>
              </a:rPr>
              <a:t>компиляторы</a:t>
            </a:r>
            <a:r>
              <a:rPr lang="ru-RU" dirty="0" smtClean="0"/>
              <a:t>, редакторы, </a:t>
            </a:r>
            <a:r>
              <a:rPr lang="ru-RU" dirty="0" err="1" smtClean="0"/>
              <a:t>просмотрщики</a:t>
            </a:r>
            <a:r>
              <a:rPr lang="ru-RU" dirty="0" smtClean="0"/>
              <a:t> и т. п.) умеют работать с этим форматом. </a:t>
            </a:r>
          </a:p>
          <a:p>
            <a:r>
              <a:rPr lang="ru-RU" dirty="0" smtClean="0"/>
              <a:t>Файл обычно имеет расширение .</a:t>
            </a:r>
            <a:r>
              <a:rPr lang="ru-RU" dirty="0" err="1" smtClean="0"/>
              <a:t>hex</a:t>
            </a:r>
            <a:r>
              <a:rPr lang="ru-RU" dirty="0" smtClean="0"/>
              <a:t>. Названия </a:t>
            </a:r>
            <a:r>
              <a:rPr lang="ru-RU" dirty="0" err="1" smtClean="0"/>
              <a:t>I8HEX</a:t>
            </a:r>
            <a:r>
              <a:rPr lang="ru-RU" dirty="0" smtClean="0"/>
              <a:t>, </a:t>
            </a:r>
            <a:r>
              <a:rPr lang="ru-RU" dirty="0" err="1" smtClean="0"/>
              <a:t>I16HEX</a:t>
            </a:r>
            <a:r>
              <a:rPr lang="ru-RU" dirty="0" smtClean="0"/>
              <a:t> и </a:t>
            </a:r>
            <a:r>
              <a:rPr lang="ru-RU" dirty="0" err="1" smtClean="0"/>
              <a:t>I32HEX</a:t>
            </a:r>
            <a:r>
              <a:rPr lang="ru-RU" dirty="0" smtClean="0"/>
              <a:t> иногда используются для определения набора записей, используемых в файле. </a:t>
            </a:r>
            <a:r>
              <a:rPr lang="ru-RU" dirty="0" err="1" smtClean="0"/>
              <a:t>I8HEX</a:t>
            </a:r>
            <a:r>
              <a:rPr lang="ru-RU" dirty="0" smtClean="0"/>
              <a:t> использует только записи с типами 00/01 (16-битная адресация), в </a:t>
            </a:r>
            <a:r>
              <a:rPr lang="ru-RU" dirty="0" err="1" smtClean="0"/>
              <a:t>I16HEX</a:t>
            </a:r>
            <a:r>
              <a:rPr lang="ru-RU" dirty="0" smtClean="0"/>
              <a:t> добавляются записи 02/03 (20-битная адресация), и в </a:t>
            </a:r>
            <a:r>
              <a:rPr lang="ru-RU" dirty="0" err="1" smtClean="0"/>
              <a:t>I32HEX</a:t>
            </a:r>
            <a:r>
              <a:rPr lang="ru-RU" dirty="0" smtClean="0"/>
              <a:t> добавляются записи 04/05 (32-битная адресация). </a:t>
            </a:r>
          </a:p>
          <a:p>
            <a:r>
              <a:rPr lang="ru-RU" dirty="0" smtClean="0"/>
              <a:t>Достоинством формата (в отличие от простого двоичного) является возможность указывать только определенные области </a:t>
            </a:r>
            <a:r>
              <a:rPr lang="ru-RU" dirty="0" smtClean="0">
                <a:hlinkClick r:id="rId10" tooltip="Адрес (информатика)"/>
              </a:rPr>
              <a:t>адресов</a:t>
            </a:r>
            <a:r>
              <a:rPr lang="ru-RU" dirty="0" smtClean="0"/>
              <a:t> (с точностью до </a:t>
            </a:r>
            <a:r>
              <a:rPr lang="ru-RU" dirty="0" smtClean="0">
                <a:hlinkClick r:id="rId11" tooltip="Байт"/>
              </a:rPr>
              <a:t>байта</a:t>
            </a:r>
            <a:r>
              <a:rPr lang="ru-RU" dirty="0" smtClean="0"/>
              <a:t>). Многие микроконтроллерные архитектуры имеют несколько областей программирования с обширными пустотами в адресации между ними.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162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Теория автоматов</a:t>
            </a:r>
            <a:r>
              <a:rPr lang="ru-RU" dirty="0" smtClean="0"/>
              <a:t> — раздел </a:t>
            </a:r>
            <a:r>
              <a:rPr lang="ru-RU" dirty="0" smtClean="0">
                <a:hlinkClick r:id="rId3" tooltip="Дискретная математика"/>
              </a:rPr>
              <a:t>дискретной математики</a:t>
            </a:r>
            <a:r>
              <a:rPr lang="ru-RU" dirty="0" smtClean="0"/>
              <a:t>, изучающий </a:t>
            </a:r>
            <a:r>
              <a:rPr lang="ru-RU" dirty="0" smtClean="0">
                <a:hlinkClick r:id="rId4" tooltip="Абстрактный автомат"/>
              </a:rPr>
              <a:t>абстрактные автоматы</a:t>
            </a:r>
            <a:r>
              <a:rPr lang="ru-RU" dirty="0" smtClean="0"/>
              <a:t> — вычислительные машины, представленные в виде математических моделей — и задачи, которые они могут решать. </a:t>
            </a:r>
          </a:p>
          <a:p>
            <a:r>
              <a:rPr lang="ru-RU" dirty="0" smtClean="0"/>
              <a:t>Теория автоматов наиболее тесно связана с </a:t>
            </a:r>
            <a:r>
              <a:rPr lang="ru-RU" dirty="0" smtClean="0">
                <a:hlinkClick r:id="rId5" tooltip="Теория алгоритмов"/>
              </a:rPr>
              <a:t>теорией алгоритмов</a:t>
            </a:r>
            <a:r>
              <a:rPr lang="ru-RU" dirty="0" smtClean="0"/>
              <a:t>: автомат преобразует дискретную информацию по шагам в дискретные моменты времени и формирует результат по шагам заданного </a:t>
            </a:r>
            <a:r>
              <a:rPr lang="ru-RU" dirty="0" smtClean="0">
                <a:hlinkClick r:id="rId6" tooltip="Алгоритм"/>
              </a:rPr>
              <a:t>алгоритма</a:t>
            </a:r>
            <a:r>
              <a:rPr lang="ru-RU" dirty="0" smtClean="0"/>
              <a:t>. </a:t>
            </a:r>
          </a:p>
          <a:p>
            <a:endParaRPr lang="ru-RU" dirty="0" smtClean="0"/>
          </a:p>
          <a:p>
            <a:r>
              <a:rPr lang="ru-RU" dirty="0" smtClean="0"/>
              <a:t>Теория автоматов лежит в основе всех цифровых технологий и программного обеспечения, так, например, компьютер является частным случаем практической реализации конечного автомата. </a:t>
            </a:r>
          </a:p>
          <a:p>
            <a:r>
              <a:rPr lang="ru-RU" dirty="0" smtClean="0"/>
              <a:t>Часть математического аппарата теории автоматов напрямую применяется при разработке </a:t>
            </a:r>
            <a:r>
              <a:rPr lang="ru-RU" dirty="0" smtClean="0">
                <a:hlinkClick r:id="rId7" tooltip="Лексический анализ"/>
              </a:rPr>
              <a:t>лексических</a:t>
            </a:r>
            <a:r>
              <a:rPr lang="ru-RU" dirty="0" smtClean="0"/>
              <a:t> и </a:t>
            </a:r>
            <a:r>
              <a:rPr lang="ru-RU" dirty="0" smtClean="0">
                <a:hlinkClick r:id="rId8" tooltip="Синтаксический анализ"/>
              </a:rPr>
              <a:t>синтаксических</a:t>
            </a:r>
            <a:r>
              <a:rPr lang="ru-RU" dirty="0" smtClean="0"/>
              <a:t> анализаторов для </a:t>
            </a:r>
            <a:r>
              <a:rPr lang="ru-RU" dirty="0" smtClean="0">
                <a:hlinkClick r:id="rId9" tooltip="Формальный язык"/>
              </a:rPr>
              <a:t>формальных языков</a:t>
            </a:r>
            <a:r>
              <a:rPr lang="ru-RU" dirty="0" smtClean="0"/>
              <a:t>, в том числе </a:t>
            </a:r>
            <a:r>
              <a:rPr lang="ru-RU" dirty="0" smtClean="0">
                <a:hlinkClick r:id="rId10" tooltip="Язык программирования"/>
              </a:rPr>
              <a:t>языков программирования</a:t>
            </a:r>
            <a:r>
              <a:rPr lang="ru-RU" dirty="0" smtClean="0"/>
              <a:t>, а также при построении </a:t>
            </a:r>
            <a:r>
              <a:rPr lang="ru-RU" dirty="0" smtClean="0">
                <a:hlinkClick r:id="rId11" tooltip="Компилятор"/>
              </a:rPr>
              <a:t>компиляторов</a:t>
            </a:r>
            <a:r>
              <a:rPr lang="ru-RU" dirty="0" smtClean="0"/>
              <a:t> и разработке самих языков программирования, </a:t>
            </a:r>
            <a:r>
              <a:rPr lang="ru-RU" dirty="0" smtClean="0">
                <a:hlinkClick r:id="rId12" tooltip="Язык описания аппаратуры"/>
              </a:rPr>
              <a:t>описания аппаратуры</a:t>
            </a:r>
            <a:r>
              <a:rPr lang="ru-RU" dirty="0" smtClean="0"/>
              <a:t>, а также </a:t>
            </a:r>
            <a:r>
              <a:rPr lang="ru-RU" dirty="0" smtClean="0">
                <a:hlinkClick r:id="rId13" tooltip="Язык разметки"/>
              </a:rPr>
              <a:t>разметки</a:t>
            </a:r>
            <a:r>
              <a:rPr lang="ru-RU" dirty="0" smtClean="0"/>
              <a:t>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3053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Абстрактный</a:t>
            </a:r>
            <a:r>
              <a:rPr lang="ru-RU" baseline="0" dirty="0" smtClean="0"/>
              <a:t> автомат можно представить в виде четного ящика с входами и выходами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9973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sym typeface="Symbol"/>
              </a:rPr>
              <a:t> - дельта</a:t>
            </a:r>
            <a:endParaRPr lang="ru-RU" i="1" dirty="0" smtClean="0"/>
          </a:p>
          <a:p>
            <a:r>
              <a:rPr lang="ru-RU" i="1" dirty="0" smtClean="0"/>
              <a:t>Абстрактный автомат</a:t>
            </a:r>
            <a:r>
              <a:rPr lang="ru-RU" dirty="0" smtClean="0"/>
              <a:t> – это математическая модель цифрового автомата, задаваемая шестикомпонентным вектором </a:t>
            </a:r>
            <a:r>
              <a:rPr lang="en-US" dirty="0" smtClean="0"/>
              <a:t>S</a:t>
            </a:r>
            <a:r>
              <a:rPr lang="ru-RU" dirty="0" smtClean="0"/>
              <a:t>=(</a:t>
            </a:r>
            <a:r>
              <a:rPr lang="en-US" dirty="0" smtClean="0"/>
              <a:t>A</a:t>
            </a:r>
            <a:r>
              <a:rPr lang="ru-RU" dirty="0" smtClean="0"/>
              <a:t>,</a:t>
            </a:r>
            <a:r>
              <a:rPr lang="en-US" dirty="0" smtClean="0"/>
              <a:t>Z</a:t>
            </a:r>
            <a:r>
              <a:rPr lang="ru-RU" dirty="0" smtClean="0"/>
              <a:t>,</a:t>
            </a:r>
            <a:r>
              <a:rPr lang="en-US" dirty="0" smtClean="0"/>
              <a:t>W</a:t>
            </a:r>
            <a:r>
              <a:rPr lang="ru-RU" dirty="0" smtClean="0"/>
              <a:t>,</a:t>
            </a:r>
            <a:r>
              <a:rPr lang="en-US" dirty="0" smtClean="0">
                <a:sym typeface="Symbol"/>
              </a:rPr>
              <a:t></a:t>
            </a:r>
            <a:r>
              <a:rPr lang="ru-RU" dirty="0" smtClean="0"/>
              <a:t>,</a:t>
            </a:r>
            <a:r>
              <a:rPr lang="en-US" dirty="0" smtClean="0">
                <a:sym typeface="Symbol"/>
              </a:rPr>
              <a:t></a:t>
            </a:r>
            <a:r>
              <a:rPr lang="ru-RU" dirty="0" smtClean="0"/>
              <a:t>,</a:t>
            </a:r>
            <a:r>
              <a:rPr lang="en-US" dirty="0" smtClean="0"/>
              <a:t>a</a:t>
            </a:r>
            <a:r>
              <a:rPr lang="ru-RU" baseline="-25000" dirty="0" smtClean="0"/>
              <a:t>1</a:t>
            </a:r>
            <a:r>
              <a:rPr lang="ru-RU" dirty="0" smtClean="0"/>
              <a:t>),.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8603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 dirty="0" smtClean="0"/>
              <a:t>Переход в </a:t>
            </a:r>
            <a:r>
              <a:rPr lang="ru-RU" i="1" baseline="0" dirty="0" smtClean="0"/>
              <a:t> следующее состояние является функцией переходов, зависящей от текущего состояния и  входных данных  в текущий момент времени</a:t>
            </a:r>
          </a:p>
          <a:p>
            <a:r>
              <a:rPr lang="ru-RU" i="1" baseline="0" dirty="0" smtClean="0"/>
              <a:t>Выходное слово в текущем состоянии формируется с помощью функции выходов, зависящей от текущего состояния и </a:t>
            </a:r>
            <a:r>
              <a:rPr lang="ru-RU" i="1" baseline="0" dirty="0" err="1" smtClean="0"/>
              <a:t>фходных</a:t>
            </a:r>
            <a:r>
              <a:rPr lang="ru-RU" i="1" baseline="0" dirty="0" smtClean="0"/>
              <a:t> данных</a:t>
            </a:r>
            <a:endParaRPr lang="ru-RU" i="1" dirty="0" smtClean="0"/>
          </a:p>
          <a:p>
            <a:endParaRPr lang="ru-RU" i="1" dirty="0" smtClean="0"/>
          </a:p>
          <a:p>
            <a:endParaRPr lang="ru-RU" i="1" dirty="0" smtClean="0"/>
          </a:p>
          <a:p>
            <a:endParaRPr lang="ru-RU" i="1" dirty="0" smtClean="0"/>
          </a:p>
          <a:p>
            <a:endParaRPr lang="ru-RU" i="1" dirty="0" smtClean="0"/>
          </a:p>
          <a:p>
            <a:endParaRPr lang="ru-RU" i="1" dirty="0" smtClean="0"/>
          </a:p>
          <a:p>
            <a:endParaRPr lang="ru-RU" i="1" dirty="0" smtClean="0"/>
          </a:p>
          <a:p>
            <a:r>
              <a:rPr lang="ru-RU" i="1" dirty="0" smtClean="0"/>
              <a:t>Переход в следующее состояние</a:t>
            </a:r>
            <a:r>
              <a:rPr lang="ru-RU" i="1" baseline="0" dirty="0" smtClean="0"/>
              <a:t> зависит от от текущего состояния  и комбинации входных сигналов в текущем состоянии</a:t>
            </a:r>
          </a:p>
          <a:p>
            <a:endParaRPr lang="ru-RU" i="1" dirty="0" smtClean="0"/>
          </a:p>
          <a:p>
            <a:endParaRPr lang="ru-RU" i="1" dirty="0" smtClean="0"/>
          </a:p>
          <a:p>
            <a:r>
              <a:rPr lang="ru-RU" i="1" dirty="0" smtClean="0"/>
              <a:t>Автоматами Мили</a:t>
            </a:r>
            <a:r>
              <a:rPr lang="ru-RU" dirty="0" smtClean="0"/>
              <a:t> или автоматами первого типа называют автоматы, для которых выходной символ </a:t>
            </a:r>
            <a:r>
              <a:rPr lang="en-US" dirty="0" smtClean="0"/>
              <a:t>w</a:t>
            </a:r>
            <a:r>
              <a:rPr lang="ru-RU" dirty="0" smtClean="0"/>
              <a:t>(</a:t>
            </a:r>
            <a:r>
              <a:rPr lang="en-US" dirty="0" smtClean="0"/>
              <a:t>t</a:t>
            </a:r>
            <a:r>
              <a:rPr lang="ru-RU" dirty="0" smtClean="0"/>
              <a:t>) не завит явно от входного символа </a:t>
            </a:r>
            <a:r>
              <a:rPr lang="en-US" dirty="0" smtClean="0"/>
              <a:t>z</a:t>
            </a:r>
            <a:r>
              <a:rPr lang="ru-RU" dirty="0" smtClean="0"/>
              <a:t>(</a:t>
            </a:r>
            <a:r>
              <a:rPr lang="en-US" dirty="0" smtClean="0"/>
              <a:t>t</a:t>
            </a:r>
            <a:r>
              <a:rPr lang="ru-RU" dirty="0" smtClean="0"/>
              <a:t>), а определяется только состоянием автомата в момент времени </a:t>
            </a:r>
            <a:r>
              <a:rPr lang="en-US" dirty="0" smtClean="0"/>
              <a:t>t</a:t>
            </a:r>
            <a:r>
              <a:rPr lang="ru-RU" dirty="0" smtClean="0"/>
              <a:t>. Закон функционирования автомата Мура может быть описана системой уравнений.</a:t>
            </a:r>
          </a:p>
          <a:p>
            <a:r>
              <a:rPr lang="ru-RU" dirty="0" smtClean="0"/>
              <a:t>К автоматам второго типа или </a:t>
            </a:r>
            <a:r>
              <a:rPr lang="ru-RU" i="1" dirty="0" smtClean="0"/>
              <a:t>автоматам Мили</a:t>
            </a:r>
            <a:r>
              <a:rPr lang="ru-RU" dirty="0" smtClean="0"/>
              <a:t>, относятся автоматы поведение которых может быть описано системой уравнений.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4287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Находясь в состоянии </a:t>
            </a:r>
            <a:r>
              <a:rPr lang="en-US" dirty="0" err="1" smtClean="0"/>
              <a:t>q1</a:t>
            </a:r>
            <a:r>
              <a:rPr lang="ru-RU" dirty="0" smtClean="0"/>
              <a:t> при поступлении переменной</a:t>
            </a:r>
            <a:r>
              <a:rPr lang="ru-RU" baseline="0" dirty="0" smtClean="0"/>
              <a:t> </a:t>
            </a:r>
            <a:r>
              <a:rPr lang="en-US" baseline="0" dirty="0" err="1" smtClean="0"/>
              <a:t>Z1</a:t>
            </a:r>
            <a:r>
              <a:rPr lang="ru-RU" baseline="0" dirty="0" smtClean="0"/>
              <a:t> мы переходим в состояние </a:t>
            </a:r>
            <a:r>
              <a:rPr lang="en-US" baseline="0" dirty="0" err="1" smtClean="0"/>
              <a:t>q2</a:t>
            </a:r>
            <a:r>
              <a:rPr lang="ru-RU" baseline="0" dirty="0" smtClean="0"/>
              <a:t>, при этом выходные сигналы не вырабатываются.</a:t>
            </a:r>
          </a:p>
          <a:p>
            <a:r>
              <a:rPr lang="ru-RU" baseline="0" dirty="0" smtClean="0"/>
              <a:t> Из состояния </a:t>
            </a:r>
            <a:r>
              <a:rPr lang="en-US" baseline="0" dirty="0" err="1" smtClean="0"/>
              <a:t>q2</a:t>
            </a:r>
            <a:r>
              <a:rPr lang="ru-RU" baseline="0" dirty="0" smtClean="0"/>
              <a:t> при поступлении переменной </a:t>
            </a:r>
            <a:r>
              <a:rPr lang="en-US" baseline="0" dirty="0" err="1" smtClean="0"/>
              <a:t>Z1</a:t>
            </a:r>
            <a:r>
              <a:rPr lang="ru-RU" baseline="0" dirty="0" smtClean="0"/>
              <a:t> я перехожу в состояние </a:t>
            </a:r>
            <a:r>
              <a:rPr lang="en-US" baseline="0" dirty="0" err="1" smtClean="0"/>
              <a:t>q2</a:t>
            </a:r>
            <a:r>
              <a:rPr lang="ru-RU" baseline="0" dirty="0" smtClean="0"/>
              <a:t>, при этом вырабатывается выходной сигнал </a:t>
            </a:r>
            <a:r>
              <a:rPr lang="en-US" baseline="0" dirty="0" err="1" smtClean="0"/>
              <a:t>W2</a:t>
            </a:r>
            <a:endParaRPr lang="en-US" baseline="0" dirty="0" smtClean="0"/>
          </a:p>
          <a:p>
            <a:r>
              <a:rPr lang="ru-RU" baseline="0" dirty="0" smtClean="0"/>
              <a:t>И так далее.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0181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Реализация конкретной структуры автомата</a:t>
            </a:r>
          </a:p>
          <a:p>
            <a:r>
              <a:rPr lang="ru-RU" dirty="0" smtClean="0"/>
              <a:t>Для очередного</a:t>
            </a:r>
            <a:r>
              <a:rPr lang="ru-RU" baseline="0" dirty="0" smtClean="0"/>
              <a:t> </a:t>
            </a:r>
            <a:r>
              <a:rPr lang="ru-RU" dirty="0" smtClean="0"/>
              <a:t>набора</a:t>
            </a:r>
            <a:r>
              <a:rPr lang="ru-RU" baseline="0" dirty="0" smtClean="0"/>
              <a:t> входных данных Х КС в зависимости от номера текущего состояния вырабатывает код следующего состояния на</a:t>
            </a:r>
          </a:p>
          <a:p>
            <a:r>
              <a:rPr lang="ru-RU" baseline="0" dirty="0" smtClean="0"/>
              <a:t>линиях  </a:t>
            </a:r>
            <a:r>
              <a:rPr lang="en-US" baseline="0" dirty="0" smtClean="0"/>
              <a:t>D</a:t>
            </a:r>
            <a:r>
              <a:rPr lang="ru-RU" baseline="0" dirty="0" smtClean="0"/>
              <a:t> и выходные управляющие сигналы на линиях У. При приходе  очередного тактового импульса автомат переходит в следующее состояние при при этом КС вырабатывает новый набор сигналов </a:t>
            </a:r>
            <a:r>
              <a:rPr lang="en-US" baseline="0" dirty="0" smtClean="0"/>
              <a:t> </a:t>
            </a:r>
            <a:r>
              <a:rPr lang="ru-RU" baseline="0" dirty="0" smtClean="0"/>
              <a:t>на линиях У и </a:t>
            </a:r>
            <a:r>
              <a:rPr lang="en-US" baseline="0" dirty="0" smtClean="0"/>
              <a:t>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163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Большее целое</a:t>
            </a:r>
          </a:p>
          <a:p>
            <a:r>
              <a:rPr lang="ru-RU" dirty="0" smtClean="0"/>
              <a:t>Округление</a:t>
            </a:r>
            <a:r>
              <a:rPr lang="ru-RU" baseline="0" dirty="0" smtClean="0"/>
              <a:t> в большую сторону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1657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триггера используется Е триггер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Используя таблицу переходов Т-триггера (табл. 29) построим таблицу 37 - функций возбуждения элементов памяти по таблице 35.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-й триггер на некотором переходе переключается из состояния 0 в состояние 1, или наоборот, то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en-US" sz="120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=1, в противном случае (то есть если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-й триггер не переключается)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en-US" sz="120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=0. Например, рассмотрим переход из состояния 10 в состояние 11 (3-й столбец 3-я строка). Первый триггер  (установленный в 1) не меняет своего значения, поэтому функция возбуждения элемента памяти для него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ru-RU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=0. Второй триггер изменяет свое значение с 0 на 1, следовательно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ru-RU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1.Остальные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клетки таблицы 37 заполняются аналогично. На основании таблиц 36 и 37 запишем систему логических функций для построения комбинационной схемы автомата.</a:t>
            </a:r>
          </a:p>
          <a:p>
            <a:r>
              <a:rPr lang="ru-RU" dirty="0" smtClean="0"/>
              <a:t>Дальше</a:t>
            </a:r>
            <a:r>
              <a:rPr lang="ru-RU" baseline="0" dirty="0" smtClean="0"/>
              <a:t> можно минимизировать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358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182563" indent="0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857232"/>
            <a:ext cx="9144000" cy="600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CA21-489F-4323-A7F4-342DA33A976A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92075" indent="0" algn="l" defTabSz="914400" rtl="0" eaLnBrk="1" latinLnBrk="0" hangingPunct="1">
        <a:spcBef>
          <a:spcPct val="0"/>
        </a:spcBef>
        <a:buNone/>
        <a:defRPr sz="2800" b="1" kern="1200">
          <a:solidFill>
            <a:srgbClr val="708CA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rgbClr val="708CA1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47675" indent="-184150" algn="l" defTabSz="914400" rtl="0" eaLnBrk="1" latinLnBrk="0" hangingPunct="1">
        <a:lnSpc>
          <a:spcPct val="90000"/>
        </a:lnSpc>
        <a:spcBef>
          <a:spcPts val="0"/>
        </a:spcBef>
        <a:buClr>
          <a:srgbClr val="708CA1"/>
        </a:buClr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C9F7B-7DEB-4701-BBA0-E15330D58F0C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3974B-0210-4691-9BDC-826DB82D60E4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5.wmf"/><Relationship Id="rId5" Type="http://schemas.openxmlformats.org/officeDocument/2006/relationships/image" Target="../media/image18.png"/><Relationship Id="rId10" Type="http://schemas.openxmlformats.org/officeDocument/2006/relationships/oleObject" Target="../embeddings/oleObject7.bin"/><Relationship Id="rId4" Type="http://schemas.openxmlformats.org/officeDocument/2006/relationships/image" Target="../media/image17.png"/><Relationship Id="rId9" Type="http://schemas.openxmlformats.org/officeDocument/2006/relationships/image" Target="../media/image14.wmf"/><Relationship Id="rId1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3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Синтез цифровых автоматов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Абстрактный автомат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i="1" dirty="0" smtClean="0"/>
          </a:p>
          <a:p>
            <a:endParaRPr lang="ru-RU" i="1" dirty="0"/>
          </a:p>
          <a:p>
            <a:endParaRPr lang="ru-RU" i="1" dirty="0" smtClean="0"/>
          </a:p>
          <a:p>
            <a:endParaRPr lang="ru-RU" i="1" dirty="0"/>
          </a:p>
          <a:p>
            <a:endParaRPr lang="ru-RU" i="1" dirty="0" smtClean="0"/>
          </a:p>
          <a:p>
            <a:r>
              <a:rPr lang="ru-RU" i="1" dirty="0" smtClean="0">
                <a:latin typeface="+mn-lt"/>
              </a:rPr>
              <a:t>Абстрактный </a:t>
            </a:r>
            <a:r>
              <a:rPr lang="ru-RU" i="1" dirty="0">
                <a:latin typeface="+mn-lt"/>
              </a:rPr>
              <a:t>автомат</a:t>
            </a:r>
            <a:r>
              <a:rPr lang="ru-RU" dirty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–задается  вектором</a:t>
            </a:r>
          </a:p>
          <a:p>
            <a:pPr marL="0" indent="0" algn="ctr">
              <a:buNone/>
            </a:pPr>
            <a:r>
              <a:rPr lang="ru-RU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S</a:t>
            </a:r>
            <a:r>
              <a:rPr lang="ru-RU" dirty="0" smtClean="0">
                <a:latin typeface="+mn-lt"/>
              </a:rPr>
              <a:t>=(</a:t>
            </a:r>
            <a:r>
              <a:rPr lang="en-US" dirty="0">
                <a:latin typeface="+mn-lt"/>
              </a:rPr>
              <a:t>Q</a:t>
            </a:r>
            <a:r>
              <a:rPr lang="ru-RU" dirty="0" smtClean="0">
                <a:latin typeface="+mn-lt"/>
              </a:rPr>
              <a:t>,</a:t>
            </a:r>
            <a:r>
              <a:rPr lang="en-US" dirty="0">
                <a:latin typeface="+mn-lt"/>
              </a:rPr>
              <a:t>Z</a:t>
            </a:r>
            <a:r>
              <a:rPr lang="ru-RU" dirty="0">
                <a:latin typeface="+mn-lt"/>
              </a:rPr>
              <a:t>,</a:t>
            </a:r>
            <a:r>
              <a:rPr lang="en-US" dirty="0">
                <a:latin typeface="+mn-lt"/>
              </a:rPr>
              <a:t>W</a:t>
            </a:r>
            <a:r>
              <a:rPr lang="ru-RU" dirty="0">
                <a:latin typeface="+mn-lt"/>
              </a:rPr>
              <a:t>,</a:t>
            </a:r>
            <a:r>
              <a:rPr lang="en-US" dirty="0">
                <a:latin typeface="+mn-lt"/>
                <a:sym typeface="Symbol"/>
              </a:rPr>
              <a:t></a:t>
            </a:r>
            <a:r>
              <a:rPr lang="ru-RU" dirty="0">
                <a:latin typeface="+mn-lt"/>
              </a:rPr>
              <a:t>,</a:t>
            </a:r>
            <a:r>
              <a:rPr lang="en-US" dirty="0" smtClean="0">
                <a:latin typeface="+mn-lt"/>
                <a:sym typeface="Symbol"/>
              </a:rPr>
              <a:t></a:t>
            </a:r>
            <a:r>
              <a:rPr lang="ru-RU" dirty="0" smtClean="0">
                <a:latin typeface="+mn-lt"/>
              </a:rPr>
              <a:t>,</a:t>
            </a:r>
            <a:r>
              <a:rPr lang="en-US" dirty="0" smtClean="0">
                <a:latin typeface="+mn-lt"/>
              </a:rPr>
              <a:t>q</a:t>
            </a:r>
            <a:r>
              <a:rPr lang="ru-RU" baseline="-25000" dirty="0" smtClean="0">
                <a:latin typeface="+mn-lt"/>
              </a:rPr>
              <a:t>0</a:t>
            </a:r>
            <a:r>
              <a:rPr lang="ru-RU" dirty="0" smtClean="0">
                <a:latin typeface="+mn-lt"/>
              </a:rPr>
              <a:t>)</a:t>
            </a:r>
          </a:p>
          <a:p>
            <a:pPr lvl="1"/>
            <a:r>
              <a:rPr lang="ru-RU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Q</a:t>
            </a:r>
            <a:r>
              <a:rPr lang="ru-RU" dirty="0" smtClean="0">
                <a:latin typeface="+mn-lt"/>
              </a:rPr>
              <a:t>={</a:t>
            </a:r>
            <a:r>
              <a:rPr lang="en-US" dirty="0" smtClean="0">
                <a:latin typeface="+mn-lt"/>
              </a:rPr>
              <a:t>q</a:t>
            </a:r>
            <a:r>
              <a:rPr lang="ru-RU" baseline="-25000" dirty="0" smtClean="0">
                <a:latin typeface="+mn-lt"/>
              </a:rPr>
              <a:t>1</a:t>
            </a:r>
            <a:r>
              <a:rPr lang="ru-RU" dirty="0" smtClean="0">
                <a:latin typeface="+mn-lt"/>
              </a:rPr>
              <a:t>,…,</a:t>
            </a:r>
            <a:r>
              <a:rPr lang="en-US" dirty="0" err="1" smtClean="0">
                <a:latin typeface="+mn-lt"/>
              </a:rPr>
              <a:t>q</a:t>
            </a:r>
            <a:r>
              <a:rPr lang="en-US" baseline="-25000" dirty="0" err="1" smtClean="0">
                <a:latin typeface="+mn-lt"/>
              </a:rPr>
              <a:t>m</a:t>
            </a:r>
            <a:r>
              <a:rPr lang="ru-RU" dirty="0" smtClean="0">
                <a:latin typeface="+mn-lt"/>
              </a:rPr>
              <a:t>} – множество внутренних состояний абстрактного автомата, </a:t>
            </a:r>
          </a:p>
          <a:p>
            <a:pPr lvl="1"/>
            <a:r>
              <a:rPr lang="en-US" dirty="0" smtClean="0">
                <a:latin typeface="+mn-lt"/>
              </a:rPr>
              <a:t>Z</a:t>
            </a:r>
            <a:r>
              <a:rPr lang="ru-RU" dirty="0">
                <a:latin typeface="+mn-lt"/>
              </a:rPr>
              <a:t>=[</a:t>
            </a:r>
            <a:r>
              <a:rPr lang="en-US" dirty="0">
                <a:latin typeface="+mn-lt"/>
              </a:rPr>
              <a:t>z</a:t>
            </a:r>
            <a:r>
              <a:rPr lang="ru-RU" baseline="-25000" dirty="0">
                <a:latin typeface="+mn-lt"/>
              </a:rPr>
              <a:t>1</a:t>
            </a:r>
            <a:r>
              <a:rPr lang="ru-RU" dirty="0">
                <a:latin typeface="+mn-lt"/>
              </a:rPr>
              <a:t>,…,</a:t>
            </a:r>
            <a:r>
              <a:rPr lang="en-US" dirty="0" err="1">
                <a:latin typeface="+mn-lt"/>
              </a:rPr>
              <a:t>z</a:t>
            </a:r>
            <a:r>
              <a:rPr lang="en-US" baseline="-25000" dirty="0" err="1">
                <a:latin typeface="+mn-lt"/>
              </a:rPr>
              <a:t>k</a:t>
            </a:r>
            <a:r>
              <a:rPr lang="ru-RU" dirty="0">
                <a:latin typeface="+mn-lt"/>
              </a:rPr>
              <a:t>} –</a:t>
            </a:r>
            <a:r>
              <a:rPr lang="ru-RU" dirty="0" smtClean="0">
                <a:latin typeface="+mn-lt"/>
              </a:rPr>
              <a:t> множества </a:t>
            </a:r>
            <a:r>
              <a:rPr lang="ru-RU" dirty="0">
                <a:latin typeface="+mn-lt"/>
              </a:rPr>
              <a:t>входных </a:t>
            </a:r>
            <a:r>
              <a:rPr lang="ru-RU" dirty="0" smtClean="0">
                <a:latin typeface="+mn-lt"/>
              </a:rPr>
              <a:t>слов</a:t>
            </a:r>
          </a:p>
          <a:p>
            <a:pPr lvl="1"/>
            <a:r>
              <a:rPr lang="ru-RU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W</a:t>
            </a:r>
            <a:r>
              <a:rPr lang="ru-RU" dirty="0">
                <a:latin typeface="+mn-lt"/>
              </a:rPr>
              <a:t>={</a:t>
            </a:r>
            <a:r>
              <a:rPr lang="en-US" dirty="0">
                <a:latin typeface="+mn-lt"/>
              </a:rPr>
              <a:t>w</a:t>
            </a:r>
            <a:r>
              <a:rPr lang="ru-RU" baseline="-25000" dirty="0">
                <a:latin typeface="+mn-lt"/>
              </a:rPr>
              <a:t>1</a:t>
            </a:r>
            <a:r>
              <a:rPr lang="ru-RU" dirty="0">
                <a:latin typeface="+mn-lt"/>
              </a:rPr>
              <a:t>,…,</a:t>
            </a:r>
            <a:r>
              <a:rPr lang="en-US" dirty="0" err="1">
                <a:latin typeface="+mn-lt"/>
              </a:rPr>
              <a:t>w</a:t>
            </a:r>
            <a:r>
              <a:rPr lang="en-US" baseline="-25000" dirty="0" err="1">
                <a:latin typeface="+mn-lt"/>
              </a:rPr>
              <a:t>l</a:t>
            </a:r>
            <a:r>
              <a:rPr lang="ru-RU" dirty="0" smtClean="0">
                <a:latin typeface="+mn-lt"/>
              </a:rPr>
              <a:t>} </a:t>
            </a:r>
            <a:r>
              <a:rPr lang="ru-RU" dirty="0">
                <a:latin typeface="+mn-lt"/>
              </a:rPr>
              <a:t>–</a:t>
            </a:r>
            <a:r>
              <a:rPr lang="ru-RU" dirty="0" smtClean="0">
                <a:latin typeface="+mn-lt"/>
              </a:rPr>
              <a:t> </a:t>
            </a:r>
            <a:r>
              <a:rPr lang="ru-RU" dirty="0">
                <a:latin typeface="+mn-lt"/>
              </a:rPr>
              <a:t>множества </a:t>
            </a:r>
            <a:r>
              <a:rPr lang="ru-RU" dirty="0" smtClean="0">
                <a:latin typeface="+mn-lt"/>
              </a:rPr>
              <a:t>выходных </a:t>
            </a:r>
            <a:r>
              <a:rPr lang="ru-RU" dirty="0">
                <a:latin typeface="+mn-lt"/>
              </a:rPr>
              <a:t>слов</a:t>
            </a:r>
            <a:endParaRPr lang="ru-RU" dirty="0" smtClean="0">
              <a:latin typeface="+mn-lt"/>
            </a:endParaRPr>
          </a:p>
          <a:p>
            <a:pPr lvl="1"/>
            <a:r>
              <a:rPr lang="ru-RU" dirty="0" smtClean="0">
                <a:latin typeface="+mn-lt"/>
                <a:sym typeface="Symbol"/>
              </a:rPr>
              <a:t></a:t>
            </a:r>
            <a:r>
              <a:rPr lang="ru-RU" dirty="0" smtClean="0">
                <a:latin typeface="+mn-lt"/>
              </a:rPr>
              <a:t> </a:t>
            </a:r>
            <a:r>
              <a:rPr lang="ru-RU" dirty="0">
                <a:latin typeface="+mn-lt"/>
              </a:rPr>
              <a:t>–</a:t>
            </a:r>
            <a:r>
              <a:rPr lang="ru-RU" dirty="0" smtClean="0">
                <a:latin typeface="+mn-lt"/>
              </a:rPr>
              <a:t> </a:t>
            </a:r>
            <a:r>
              <a:rPr lang="ru-RU" dirty="0">
                <a:latin typeface="+mn-lt"/>
              </a:rPr>
              <a:t>функция переходов, </a:t>
            </a:r>
            <a:endParaRPr lang="ru-RU" dirty="0" smtClean="0">
              <a:latin typeface="+mn-lt"/>
            </a:endParaRPr>
          </a:p>
          <a:p>
            <a:pPr lvl="1"/>
            <a:r>
              <a:rPr lang="ru-RU" dirty="0" smtClean="0">
                <a:latin typeface="+mn-lt"/>
                <a:sym typeface="Symbol"/>
              </a:rPr>
              <a:t></a:t>
            </a:r>
            <a:r>
              <a:rPr lang="ru-RU" dirty="0" smtClean="0">
                <a:latin typeface="+mn-lt"/>
              </a:rPr>
              <a:t> </a:t>
            </a:r>
            <a:r>
              <a:rPr lang="ru-RU" dirty="0">
                <a:latin typeface="+mn-lt"/>
              </a:rPr>
              <a:t>–</a:t>
            </a:r>
            <a:r>
              <a:rPr lang="ru-RU" dirty="0" smtClean="0">
                <a:latin typeface="+mn-lt"/>
              </a:rPr>
              <a:t> </a:t>
            </a:r>
            <a:r>
              <a:rPr lang="ru-RU" dirty="0">
                <a:latin typeface="+mn-lt"/>
              </a:rPr>
              <a:t>функция выходов, </a:t>
            </a:r>
            <a:endParaRPr lang="ru-RU" dirty="0" smtClean="0">
              <a:latin typeface="+mn-lt"/>
            </a:endParaRPr>
          </a:p>
          <a:p>
            <a:pPr lvl="1"/>
            <a:r>
              <a:rPr lang="en-US" dirty="0" err="1">
                <a:latin typeface="+mn-lt"/>
              </a:rPr>
              <a:t>q</a:t>
            </a:r>
            <a:r>
              <a:rPr lang="ru-RU" baseline="-25000" dirty="0" smtClean="0">
                <a:latin typeface="+mn-lt"/>
              </a:rPr>
              <a:t>0</a:t>
            </a:r>
            <a:r>
              <a:rPr lang="ru-RU" dirty="0" smtClean="0">
                <a:latin typeface="+mn-lt"/>
              </a:rPr>
              <a:t> </a:t>
            </a:r>
            <a:r>
              <a:rPr lang="ru-RU" dirty="0">
                <a:latin typeface="+mn-lt"/>
              </a:rPr>
              <a:t>– начальное состояние автомата. </a:t>
            </a:r>
            <a:endParaRPr lang="ru-RU" dirty="0" smtClean="0">
              <a:latin typeface="+mn-lt"/>
            </a:endParaRPr>
          </a:p>
          <a:p>
            <a:pPr lvl="1"/>
            <a:endParaRPr lang="ru-RU" dirty="0">
              <a:latin typeface="+mn-lt"/>
            </a:endParaRPr>
          </a:p>
          <a:p>
            <a:pPr marL="263525" lvl="1" indent="0">
              <a:buNone/>
            </a:pPr>
            <a:r>
              <a:rPr lang="ru-RU" dirty="0" smtClean="0">
                <a:latin typeface="+mn-lt"/>
              </a:rPr>
              <a:t>Автомат называется конечным, если множества </a:t>
            </a:r>
            <a:r>
              <a:rPr lang="en-US" dirty="0" smtClean="0">
                <a:latin typeface="+mn-lt"/>
              </a:rPr>
              <a:t>Q, Z, W </a:t>
            </a:r>
            <a:r>
              <a:rPr lang="ru-RU" dirty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конечны.</a:t>
            </a:r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352" y="764704"/>
            <a:ext cx="4057501" cy="215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983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Абстрактные  Мили и Мура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>
                <a:latin typeface="+mn-lt"/>
              </a:rPr>
              <a:t>По </a:t>
            </a:r>
            <a:r>
              <a:rPr lang="en-US" sz="2800" dirty="0" smtClean="0">
                <a:latin typeface="+mn-lt"/>
              </a:rPr>
              <a:t>c</a:t>
            </a:r>
            <a:r>
              <a:rPr lang="ru-RU" sz="2800" dirty="0" err="1" smtClean="0">
                <a:latin typeface="+mn-lt"/>
              </a:rPr>
              <a:t>пособу</a:t>
            </a:r>
            <a:r>
              <a:rPr lang="ru-RU" sz="2800" dirty="0" smtClean="0">
                <a:latin typeface="+mn-lt"/>
              </a:rPr>
              <a:t>  формирования  </a:t>
            </a:r>
            <a:r>
              <a:rPr lang="ru-RU" sz="2800" dirty="0">
                <a:latin typeface="+mn-lt"/>
              </a:rPr>
              <a:t>функции выходов все множество автоматов </a:t>
            </a:r>
            <a:r>
              <a:rPr lang="en-US" sz="2800" dirty="0" smtClean="0">
                <a:latin typeface="+mn-lt"/>
              </a:rPr>
              <a:t>c  </a:t>
            </a:r>
            <a:r>
              <a:rPr lang="ru-RU" sz="2800" dirty="0" smtClean="0">
                <a:latin typeface="+mn-lt"/>
              </a:rPr>
              <a:t>жесткой логикой можно </a:t>
            </a:r>
            <a:r>
              <a:rPr lang="ru-RU" sz="2800" dirty="0">
                <a:latin typeface="+mn-lt"/>
              </a:rPr>
              <a:t>подразделить на </a:t>
            </a:r>
            <a:r>
              <a:rPr lang="ru-RU" sz="2800" dirty="0" smtClean="0">
                <a:latin typeface="+mn-lt"/>
              </a:rPr>
              <a:t>два основных  </a:t>
            </a:r>
            <a:r>
              <a:rPr lang="ru-RU" sz="2800" dirty="0">
                <a:latin typeface="+mn-lt"/>
              </a:rPr>
              <a:t>класса: </a:t>
            </a:r>
            <a:endParaRPr lang="ru-RU" sz="2800" dirty="0" smtClean="0">
              <a:latin typeface="+mn-lt"/>
            </a:endParaRPr>
          </a:p>
          <a:p>
            <a:pPr lvl="1"/>
            <a:r>
              <a:rPr lang="ru-RU" sz="2600" i="1" dirty="0" smtClean="0">
                <a:solidFill>
                  <a:srgbClr val="FF0000"/>
                </a:solidFill>
                <a:latin typeface="+mn-lt"/>
              </a:rPr>
              <a:t>Автомат </a:t>
            </a:r>
            <a:r>
              <a:rPr lang="ru-RU" sz="2600" i="1" dirty="0">
                <a:solidFill>
                  <a:srgbClr val="FF0000"/>
                </a:solidFill>
                <a:latin typeface="+mn-lt"/>
              </a:rPr>
              <a:t>Мили</a:t>
            </a:r>
            <a:r>
              <a:rPr lang="ru-RU" sz="2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2600" dirty="0" smtClean="0">
                <a:latin typeface="+mn-lt"/>
              </a:rPr>
              <a:t>описывается системой уравнений:</a:t>
            </a:r>
          </a:p>
          <a:p>
            <a:endParaRPr lang="ru-RU" dirty="0">
              <a:latin typeface="+mn-lt"/>
            </a:endParaRPr>
          </a:p>
          <a:p>
            <a:endParaRPr lang="ru-RU" dirty="0" smtClean="0">
              <a:latin typeface="+mn-lt"/>
            </a:endParaRPr>
          </a:p>
          <a:p>
            <a:endParaRPr lang="ru-RU" dirty="0">
              <a:latin typeface="+mn-lt"/>
            </a:endParaRPr>
          </a:p>
          <a:p>
            <a:pPr lvl="1"/>
            <a:r>
              <a:rPr lang="ru-RU" sz="2600" i="1" dirty="0" smtClean="0">
                <a:solidFill>
                  <a:srgbClr val="FF0000"/>
                </a:solidFill>
                <a:latin typeface="+mn-lt"/>
              </a:rPr>
              <a:t>Автомат Мура </a:t>
            </a:r>
            <a:r>
              <a:rPr lang="ru-RU" sz="2600" dirty="0" smtClean="0">
                <a:latin typeface="+mn-lt"/>
              </a:rPr>
              <a:t>описывается</a:t>
            </a:r>
            <a:r>
              <a:rPr lang="ru-RU" sz="2600" i="1" dirty="0" smtClean="0">
                <a:latin typeface="+mn-lt"/>
              </a:rPr>
              <a:t>  </a:t>
            </a:r>
            <a:r>
              <a:rPr lang="ru-RU" sz="2600" dirty="0" smtClean="0">
                <a:latin typeface="+mn-lt"/>
              </a:rPr>
              <a:t>системой </a:t>
            </a:r>
            <a:r>
              <a:rPr lang="ru-RU" sz="2600" dirty="0">
                <a:latin typeface="+mn-lt"/>
              </a:rPr>
              <a:t>уравнений.</a:t>
            </a:r>
          </a:p>
          <a:p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039180"/>
              </p:ext>
            </p:extLst>
          </p:nvPr>
        </p:nvGraphicFramePr>
        <p:xfrm>
          <a:off x="2555776" y="4581128"/>
          <a:ext cx="299085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22" name="Equation" r:id="rId4" imgW="1422360" imgH="431640" progId="Equation.DSMT4">
                  <p:embed/>
                </p:oleObj>
              </mc:Choice>
              <mc:Fallback>
                <p:oleObj name="Equation" r:id="rId4" imgW="1422360" imgH="431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581128"/>
                        <a:ext cx="2990850" cy="903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607922"/>
              </p:ext>
            </p:extLst>
          </p:nvPr>
        </p:nvGraphicFramePr>
        <p:xfrm>
          <a:off x="2699792" y="2636912"/>
          <a:ext cx="2770188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23" name="Equation" r:id="rId6" imgW="1460160" imgH="431640" progId="Equation.DSMT4">
                  <p:embed/>
                </p:oleObj>
              </mc:Choice>
              <mc:Fallback>
                <p:oleObj name="Equation" r:id="rId6" imgW="146016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636912"/>
                        <a:ext cx="2770188" cy="817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294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задания абстрактного автомата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помощью графа</a:t>
            </a:r>
          </a:p>
          <a:p>
            <a:r>
              <a:rPr lang="ru-RU" dirty="0" smtClean="0"/>
              <a:t>С помощью таблиц переходов и выходов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8753797" cy="3692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4874" y="5877272"/>
            <a:ext cx="8585748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Так как следующее состояние получается из текущего, то текущее состояние должно </a:t>
            </a:r>
          </a:p>
          <a:p>
            <a:r>
              <a:rPr lang="ru-RU" dirty="0"/>
              <a:t>х</a:t>
            </a:r>
            <a:r>
              <a:rPr lang="ru-RU" dirty="0" smtClean="0"/>
              <a:t>ранится  в памяти состояний.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24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Структурный автомат   МИЛИ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6000768"/>
          </a:xfrm>
        </p:spPr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4071942"/>
            <a:ext cx="892899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КС - комбинационная схема формирует  выходные управляющие сигналы  </a:t>
            </a:r>
            <a:r>
              <a:rPr lang="en-US" sz="24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и следующие состояния </a:t>
            </a:r>
            <a:r>
              <a:rPr lang="en-US" sz="24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</a:t>
            </a:r>
            <a:endParaRPr lang="ru-RU" sz="2400" b="1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 Х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множество входных сигналов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 -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множество выходных сигналов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номер следующего состояния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игналы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«возбуждения» памяти)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sz="16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Т- номер текущего состояния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i="1" dirty="0" smtClean="0">
                <a:latin typeface="Arial" pitchFamily="34" charset="0"/>
                <a:cs typeface="Arial" pitchFamily="34" charset="0"/>
              </a:rPr>
              <a:t>Y=</a:t>
            </a:r>
            <a:r>
              <a:rPr lang="ru-RU" sz="2400" dirty="0">
                <a:sym typeface="Symbol"/>
              </a:rPr>
              <a:t> 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(X,T)     D=</a:t>
            </a:r>
            <a:r>
              <a:rPr lang="ru-RU" sz="2400" dirty="0">
                <a:sym typeface="Symbol"/>
              </a:rPr>
              <a:t> </a:t>
            </a:r>
            <a:r>
              <a:rPr lang="ru-RU" sz="2800" dirty="0">
                <a:sym typeface="Symbol"/>
              </a:rPr>
              <a:t>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(X,T)</a:t>
            </a:r>
            <a:endParaRPr lang="ru-RU" sz="2400" i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4508500" y="3302000"/>
          <a:ext cx="127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0" name="Формула" r:id="rId4" imgW="126720" imgH="253800" progId="Equation.3">
                  <p:embed/>
                </p:oleObj>
              </mc:Choice>
              <mc:Fallback>
                <p:oleObj name="Формула" r:id="rId4" imgW="12672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302000"/>
                        <a:ext cx="127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65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24744"/>
            <a:ext cx="61531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036496" cy="511156"/>
          </a:xfrm>
        </p:spPr>
        <p:txBody>
          <a:bodyPr/>
          <a:lstStyle/>
          <a:p>
            <a:r>
              <a:rPr lang="ru-RU" sz="2600" dirty="0" smtClean="0"/>
              <a:t>Переход от абстрактного к структурному автомату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Кодирование входных (</a:t>
            </a:r>
            <a:r>
              <a:rPr lang="en-US" dirty="0" smtClean="0"/>
              <a:t>Z</a:t>
            </a:r>
            <a:r>
              <a:rPr lang="ru-RU" dirty="0" smtClean="0"/>
              <a:t>) , выходных сигналов</a:t>
            </a:r>
            <a:r>
              <a:rPr lang="en-US" dirty="0" smtClean="0"/>
              <a:t> (W)</a:t>
            </a:r>
            <a:r>
              <a:rPr lang="ru-RU" dirty="0" smtClean="0"/>
              <a:t> текущих и следующих состояний </a:t>
            </a:r>
            <a:r>
              <a:rPr lang="en-US" dirty="0" smtClean="0"/>
              <a:t>(Q)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378988"/>
              </p:ext>
            </p:extLst>
          </p:nvPr>
        </p:nvGraphicFramePr>
        <p:xfrm>
          <a:off x="656054" y="4725144"/>
          <a:ext cx="3351972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71" name="Equation" r:id="rId4" imgW="1866600" imgH="761760" progId="Equation.DSMT4">
                  <p:embed/>
                </p:oleObj>
              </mc:Choice>
              <mc:Fallback>
                <p:oleObj name="Equation" r:id="rId4" imgW="186660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6054" y="4725144"/>
                        <a:ext cx="3351972" cy="1368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4141281"/>
            <a:ext cx="715939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Количество  входных, выходных линий и  разрядов памяти автоматов</a:t>
            </a:r>
            <a:endParaRPr lang="ru-RU" dirty="0"/>
          </a:p>
        </p:txBody>
      </p:sp>
      <p:pic>
        <p:nvPicPr>
          <p:cNvPr id="165956" name="Picture 6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85" y="1630129"/>
            <a:ext cx="87915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18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511156"/>
          </a:xfrm>
        </p:spPr>
        <p:txBody>
          <a:bodyPr/>
          <a:lstStyle/>
          <a:p>
            <a:r>
              <a:rPr lang="ru-RU" sz="2600" dirty="0"/>
              <a:t>Переход от абстрактного к структурному автомату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054820"/>
            <a:ext cx="27051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688" y="1054820"/>
            <a:ext cx="24003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930049"/>
              </p:ext>
            </p:extLst>
          </p:nvPr>
        </p:nvGraphicFramePr>
        <p:xfrm>
          <a:off x="0" y="4509120"/>
          <a:ext cx="929957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40" name="Equation" r:id="rId6" imgW="6972120" imgH="215640" progId="Equation.DSMT4">
                  <p:embed/>
                </p:oleObj>
              </mc:Choice>
              <mc:Fallback>
                <p:oleObj name="Equation" r:id="rId6" imgW="69721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4509120"/>
                        <a:ext cx="9299575" cy="28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762755"/>
              </p:ext>
            </p:extLst>
          </p:nvPr>
        </p:nvGraphicFramePr>
        <p:xfrm>
          <a:off x="222008" y="5013176"/>
          <a:ext cx="4246830" cy="3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41" name="Equation" r:id="rId8" imgW="2552400" imgH="215640" progId="Equation.DSMT4">
                  <p:embed/>
                </p:oleObj>
              </mc:Choice>
              <mc:Fallback>
                <p:oleObj name="Equation" r:id="rId8" imgW="25524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2008" y="5013176"/>
                        <a:ext cx="4246830" cy="3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104244"/>
              </p:ext>
            </p:extLst>
          </p:nvPr>
        </p:nvGraphicFramePr>
        <p:xfrm>
          <a:off x="33660" y="5517232"/>
          <a:ext cx="5177234" cy="360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42" name="Equation" r:id="rId10" imgW="3098520" imgH="215640" progId="Equation.DSMT4">
                  <p:embed/>
                </p:oleObj>
              </mc:Choice>
              <mc:Fallback>
                <p:oleObj name="Equation" r:id="rId10" imgW="3098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660" y="5517232"/>
                        <a:ext cx="5177234" cy="360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543430"/>
              </p:ext>
            </p:extLst>
          </p:nvPr>
        </p:nvGraphicFramePr>
        <p:xfrm>
          <a:off x="107504" y="6021288"/>
          <a:ext cx="4214586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43" name="Equation" r:id="rId12" imgW="2527200" imgH="215640" progId="Equation.DSMT4">
                  <p:embed/>
                </p:oleObj>
              </mc:Choice>
              <mc:Fallback>
                <p:oleObj name="Equation" r:id="rId12" imgW="25272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7504" y="6021288"/>
                        <a:ext cx="4214586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6401355"/>
            <a:ext cx="6786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Далее реализуем автомат по заданным функциям</a:t>
            </a:r>
            <a:endParaRPr lang="ru-RU" sz="2400" dirty="0"/>
          </a:p>
        </p:txBody>
      </p:sp>
      <p:pic>
        <p:nvPicPr>
          <p:cNvPr id="168123" name="Picture 18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236"/>
            <a:ext cx="2647424" cy="237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888607" y="4121870"/>
            <a:ext cx="246195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b="1" dirty="0" smtClean="0">
                <a:solidFill>
                  <a:srgbClr val="FF0000"/>
                </a:solidFill>
              </a:rPr>
              <a:t>Структурный автомат</a:t>
            </a:r>
            <a:endParaRPr lang="ru-RU" sz="1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06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синтеза </a:t>
            </a:r>
            <a:r>
              <a:rPr lang="ru-RU" dirty="0" err="1" smtClean="0"/>
              <a:t>УА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Разработать устройство суммирования двух чисел </a:t>
            </a:r>
            <a:r>
              <a:rPr lang="ru-RU" dirty="0">
                <a:latin typeface="+mn-lt"/>
              </a:rPr>
              <a:t>.</a:t>
            </a:r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Одно из слагаемых может быть положительным или отрицательным.  </a:t>
            </a:r>
          </a:p>
          <a:p>
            <a:r>
              <a:rPr lang="ru-RU" dirty="0" smtClean="0">
                <a:latin typeface="+mn-lt"/>
              </a:rPr>
              <a:t>Используем дополнительный код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063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Структурная схема </a:t>
            </a:r>
            <a:r>
              <a:rPr lang="ru-RU" dirty="0" smtClean="0"/>
              <a:t>операционной части</a:t>
            </a:r>
            <a:endParaRPr lang="ru-RU" dirty="0"/>
          </a:p>
        </p:txBody>
      </p:sp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285860"/>
            <a:ext cx="621982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49952" y="4941168"/>
            <a:ext cx="67992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RG D1, RG D2 –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регистры для хранения входных чисел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X0,X1 –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знак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Y0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сигнал записи в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RG1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RG2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Y1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сигнал управления мультиплексором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MS1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Y2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сигнал управления мультиплексором М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Y3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Y4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сигналы записи в регистры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доп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RG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рез  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11156"/>
          </a:xfrm>
        </p:spPr>
        <p:txBody>
          <a:bodyPr/>
          <a:lstStyle/>
          <a:p>
            <a:r>
              <a:rPr lang="ru-RU" dirty="0" smtClean="0"/>
              <a:t>Операционная часть</a:t>
            </a:r>
            <a:endParaRPr lang="ru-RU" dirty="0"/>
          </a:p>
        </p:txBody>
      </p:sp>
      <p:pic>
        <p:nvPicPr>
          <p:cNvPr id="4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8208912" cy="5112568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49911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Разметка графа 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928670"/>
            <a:ext cx="642942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-131836" y="5657671"/>
            <a:ext cx="95511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Символом </a:t>
            </a:r>
            <a:r>
              <a:rPr lang="ru-RU" dirty="0" err="1"/>
              <a:t>Q0</a:t>
            </a:r>
            <a:r>
              <a:rPr lang="ru-RU" dirty="0"/>
              <a:t>  помечаем вход вершины, следующий за начальной и вход  </a:t>
            </a:r>
            <a:r>
              <a:rPr lang="ru-RU" dirty="0" smtClean="0"/>
              <a:t>конечной</a:t>
            </a:r>
          </a:p>
          <a:p>
            <a:r>
              <a:rPr lang="ru-RU" dirty="0"/>
              <a:t> </a:t>
            </a:r>
            <a:r>
              <a:rPr lang="ru-RU" dirty="0" smtClean="0"/>
              <a:t>      </a:t>
            </a:r>
            <a:r>
              <a:rPr lang="ru-RU" dirty="0"/>
              <a:t>вершины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err="1" smtClean="0"/>
              <a:t>2.Входы</a:t>
            </a:r>
            <a:r>
              <a:rPr lang="ru-RU" dirty="0" smtClean="0"/>
              <a:t> </a:t>
            </a:r>
            <a:r>
              <a:rPr lang="ru-RU" dirty="0"/>
              <a:t>всех вершин, </a:t>
            </a:r>
            <a:r>
              <a:rPr lang="ru-RU" b="1" dirty="0">
                <a:solidFill>
                  <a:srgbClr val="FF0000"/>
                </a:solidFill>
              </a:rPr>
              <a:t>следующих за операторными</a:t>
            </a:r>
            <a:r>
              <a:rPr lang="ru-RU" dirty="0"/>
              <a:t>, помечаем  символами состояний </a:t>
            </a:r>
            <a:r>
              <a:rPr lang="ru-RU" dirty="0" err="1"/>
              <a:t>Q1-Q5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3. Вход вершины отмечаются одним символом 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Обобщенная структура цифровых устройств </a:t>
            </a:r>
          </a:p>
          <a:p>
            <a:r>
              <a:rPr lang="ru-RU" dirty="0" smtClean="0"/>
              <a:t>Классификация управляющих автоматов</a:t>
            </a:r>
          </a:p>
          <a:p>
            <a:r>
              <a:rPr lang="ru-RU" dirty="0" smtClean="0"/>
              <a:t>Управляющий автомат Мили.</a:t>
            </a:r>
          </a:p>
          <a:p>
            <a:r>
              <a:rPr lang="ru-RU" dirty="0" smtClean="0"/>
              <a:t>Управляющий автомат Мура. </a:t>
            </a:r>
          </a:p>
          <a:p>
            <a:r>
              <a:rPr lang="ru-RU" dirty="0" smtClean="0"/>
              <a:t>Микропрограммный автомат	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15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Кодирование состояний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Всего шесть состояний для их кодирования надо три элемента памяти (триггера)</a:t>
            </a:r>
          </a:p>
          <a:p>
            <a:endParaRPr lang="ru-RU" dirty="0"/>
          </a:p>
        </p:txBody>
      </p:sp>
      <p:pic>
        <p:nvPicPr>
          <p:cNvPr id="1873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591477"/>
            <a:ext cx="5314987" cy="369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9075882" cy="511156"/>
          </a:xfrm>
        </p:spPr>
        <p:txBody>
          <a:bodyPr/>
          <a:lstStyle/>
          <a:p>
            <a:r>
              <a:rPr lang="ru-RU" dirty="0" smtClean="0"/>
              <a:t>Объединенная таблица переходов и выходов</a:t>
            </a:r>
            <a:endParaRPr lang="ru-RU" dirty="0"/>
          </a:p>
        </p:txBody>
      </p:sp>
      <p:pic>
        <p:nvPicPr>
          <p:cNvPr id="157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85" y="857232"/>
            <a:ext cx="8552421" cy="285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3500438"/>
            <a:ext cx="907588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endParaRPr lang="ru-RU" sz="2400" dirty="0"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Состояние Q0  необходимо для начальной установки данных 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D1,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2.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В состоянии Q1 данные записываются во входные регистры.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выражения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59137"/>
              </p:ext>
            </p:extLst>
          </p:nvPr>
        </p:nvGraphicFramePr>
        <p:xfrm>
          <a:off x="2260600" y="862013"/>
          <a:ext cx="3163888" cy="17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45" name="Equation" r:id="rId3" imgW="2273040" imgH="1231560" progId="Equation.DSMT4">
                  <p:embed/>
                </p:oleObj>
              </mc:Choice>
              <mc:Fallback>
                <p:oleObj name="Equation" r:id="rId3" imgW="2273040" imgH="1231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0600" y="862013"/>
                        <a:ext cx="3163888" cy="171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866304"/>
              </p:ext>
            </p:extLst>
          </p:nvPr>
        </p:nvGraphicFramePr>
        <p:xfrm>
          <a:off x="363989" y="2636912"/>
          <a:ext cx="8780011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46" name="Equation" r:id="rId5" imgW="5168880" imgH="1955520" progId="Equation.DSMT4">
                  <p:embed/>
                </p:oleObj>
              </mc:Choice>
              <mc:Fallback>
                <p:oleObj name="Equation" r:id="rId5" imgW="5168880" imgH="1955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989" y="2636912"/>
                        <a:ext cx="8780011" cy="2448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6217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Минимизация </a:t>
            </a:r>
            <a:r>
              <a:rPr lang="en-US" dirty="0" smtClean="0"/>
              <a:t>Y</a:t>
            </a:r>
            <a:r>
              <a:rPr lang="ru-RU" dirty="0" smtClean="0"/>
              <a:t> и </a:t>
            </a:r>
            <a:r>
              <a:rPr lang="en-US" dirty="0" smtClean="0"/>
              <a:t>D</a:t>
            </a:r>
            <a:endParaRPr lang="ru-RU" dirty="0"/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457200" y="639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457200" y="638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275024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480862"/>
              </p:ext>
            </p:extLst>
          </p:nvPr>
        </p:nvGraphicFramePr>
        <p:xfrm>
          <a:off x="3821836" y="836712"/>
          <a:ext cx="1686268" cy="362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7" name="Equation" r:id="rId5" imgW="1002960" imgH="215640" progId="Equation.DSMT4">
                  <p:embed/>
                </p:oleObj>
              </mc:Choice>
              <mc:Fallback>
                <p:oleObj name="Equation" r:id="rId5" imgW="1002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1836" y="836712"/>
                        <a:ext cx="1686268" cy="362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6872"/>
            <a:ext cx="8229600" cy="511156"/>
          </a:xfrm>
        </p:spPr>
        <p:txBody>
          <a:bodyPr/>
          <a:lstStyle/>
          <a:p>
            <a:r>
              <a:rPr lang="ru-RU" dirty="0" smtClean="0"/>
              <a:t>Управляющая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00" y="548680"/>
            <a:ext cx="8964488" cy="843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65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Управляющая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08720"/>
            <a:ext cx="8928992" cy="5949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582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Управляющая часть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7752"/>
            <a:ext cx="9144000" cy="5439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4441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Синтез автомата Мура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164056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Две комбинационные схемы</a:t>
            </a:r>
          </a:p>
          <a:p>
            <a:r>
              <a:rPr lang="ru-RU" dirty="0" smtClean="0">
                <a:latin typeface="+mn-lt"/>
              </a:rPr>
              <a:t>КС1 реализует функцию D=ƒ2(X,T), </a:t>
            </a:r>
          </a:p>
          <a:p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КС2</a:t>
            </a:r>
            <a:r>
              <a:rPr lang="ru-RU" dirty="0" smtClean="0">
                <a:latin typeface="+mn-lt"/>
              </a:rPr>
              <a:t> </a:t>
            </a:r>
            <a:r>
              <a:rPr lang="ru-RU" dirty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реализует функцию Y=</a:t>
            </a:r>
            <a:r>
              <a:rPr lang="ru-RU" dirty="0" err="1" smtClean="0">
                <a:latin typeface="+mn-lt"/>
              </a:rPr>
              <a:t>ƒ1</a:t>
            </a:r>
            <a:r>
              <a:rPr lang="ru-RU" dirty="0" smtClean="0">
                <a:latin typeface="+mn-lt"/>
              </a:rPr>
              <a:t>(T).</a:t>
            </a:r>
          </a:p>
          <a:p>
            <a:r>
              <a:rPr lang="ru-RU" dirty="0" smtClean="0">
                <a:latin typeface="+mn-lt"/>
              </a:rPr>
              <a:t>Для каждой комбинационной схемы строится своя таблица состояний.</a:t>
            </a:r>
            <a:endParaRPr lang="ru-RU" dirty="0">
              <a:latin typeface="+mn-lt"/>
            </a:endParaRPr>
          </a:p>
        </p:txBody>
      </p:sp>
      <p:pic>
        <p:nvPicPr>
          <p:cNvPr id="188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500174"/>
            <a:ext cx="79914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51520" y="6165304"/>
            <a:ext cx="6958700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ru-RU" sz="2800" dirty="0" smtClean="0"/>
              <a:t>У автомата Мура выход «развязан» от входа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разметки  </a:t>
            </a:r>
            <a:r>
              <a:rPr lang="ru-RU" dirty="0" err="1" smtClean="0"/>
              <a:t>ГСА</a:t>
            </a:r>
            <a:r>
              <a:rPr lang="ru-RU" dirty="0" smtClean="0"/>
              <a:t> для автомата Мура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928670"/>
            <a:ext cx="742955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" y="5572140"/>
            <a:ext cx="9858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+mj-lt"/>
                <a:cs typeface="Arial" pitchFamily="34" charset="0"/>
              </a:rPr>
              <a:t>1. Символом Q0 отмечается начальная и конечная вершина .</a:t>
            </a:r>
          </a:p>
          <a:p>
            <a:r>
              <a:rPr lang="ru-RU" sz="2400" dirty="0" smtClean="0">
                <a:latin typeface="+mj-lt"/>
                <a:cs typeface="Arial" pitchFamily="34" charset="0"/>
              </a:rPr>
              <a:t>2. Символами Q1-Q5 отмечаются все </a:t>
            </a:r>
            <a:r>
              <a:rPr lang="ru-RU" sz="2400" b="1" dirty="0" smtClean="0">
                <a:latin typeface="+mj-lt"/>
                <a:cs typeface="Arial" pitchFamily="34" charset="0"/>
              </a:rPr>
              <a:t>операторные вершины</a:t>
            </a:r>
            <a:r>
              <a:rPr lang="ru-RU" sz="2400" dirty="0" smtClean="0">
                <a:latin typeface="+mj-lt"/>
                <a:cs typeface="Arial" pitchFamily="34" charset="0"/>
              </a:rPr>
              <a:t>.</a:t>
            </a:r>
          </a:p>
          <a:p>
            <a:r>
              <a:rPr lang="ru-RU" sz="2400" dirty="0" smtClean="0">
                <a:latin typeface="+mj-lt"/>
                <a:cs typeface="Arial" pitchFamily="34" charset="0"/>
              </a:rPr>
              <a:t>3. Каждая операторная вершина помечается одним символом.</a:t>
            </a:r>
          </a:p>
          <a:p>
            <a:endParaRPr lang="ru-RU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Кодирование состояний  и таблица выходов для КС2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214422"/>
            <a:ext cx="4882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cs typeface="Arial" pitchFamily="34" charset="0"/>
              </a:rPr>
              <a:t>Всего 9 состояний – надо 4 триггера</a:t>
            </a:r>
            <a:endParaRPr lang="ru-RU" sz="2400" dirty="0">
              <a:cs typeface="Arial" pitchFamily="34" charset="0"/>
            </a:endParaRPr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63" y="1676087"/>
            <a:ext cx="878205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066726"/>
              </p:ext>
            </p:extLst>
          </p:nvPr>
        </p:nvGraphicFramePr>
        <p:xfrm>
          <a:off x="467544" y="5589240"/>
          <a:ext cx="4986740" cy="875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65" name="Equation" r:id="rId4" imgW="2895480" imgH="507960" progId="Equation.DSMT4">
                  <p:embed/>
                </p:oleObj>
              </mc:Choice>
              <mc:Fallback>
                <p:oleObj name="Equation" r:id="rId4" imgW="28954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4" y="5589240"/>
                        <a:ext cx="4986740" cy="875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цифрового устройства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092048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>
              <a:spcAft>
                <a:spcPts val="400"/>
              </a:spcAft>
            </a:pPr>
            <a:r>
              <a:rPr lang="en-US" dirty="0" smtClean="0">
                <a:latin typeface="+mn-lt"/>
              </a:rPr>
              <a:t>D</a:t>
            </a:r>
            <a:r>
              <a:rPr lang="en-US" baseline="-25000" dirty="0" smtClean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 – </a:t>
            </a:r>
            <a:r>
              <a:rPr lang="ru-RU" dirty="0" smtClean="0">
                <a:latin typeface="+mn-lt"/>
              </a:rPr>
              <a:t>входные данные</a:t>
            </a:r>
          </a:p>
          <a:p>
            <a:pPr>
              <a:spcAft>
                <a:spcPts val="400"/>
              </a:spcAft>
            </a:pPr>
            <a:r>
              <a:rPr lang="en-US" dirty="0" err="1" smtClean="0">
                <a:latin typeface="+mn-lt"/>
              </a:rPr>
              <a:t>D</a:t>
            </a:r>
            <a:r>
              <a:rPr lang="en-US" baseline="-25000" dirty="0" err="1" smtClean="0">
                <a:latin typeface="+mn-lt"/>
              </a:rPr>
              <a:t>0</a:t>
            </a:r>
            <a:r>
              <a:rPr lang="en-US" baseline="-25000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– </a:t>
            </a:r>
            <a:r>
              <a:rPr lang="ru-RU" dirty="0" smtClean="0">
                <a:latin typeface="+mn-lt"/>
              </a:rPr>
              <a:t>выходные данные</a:t>
            </a:r>
          </a:p>
          <a:p>
            <a:pPr>
              <a:spcAft>
                <a:spcPts val="400"/>
              </a:spcAft>
            </a:pPr>
            <a:r>
              <a:rPr lang="ru-RU" dirty="0" smtClean="0">
                <a:latin typeface="+mn-lt"/>
              </a:rPr>
              <a:t>Х – сигналы условий (признаков)</a:t>
            </a:r>
          </a:p>
          <a:p>
            <a:pPr>
              <a:spcAft>
                <a:spcPts val="400"/>
              </a:spcAft>
            </a:pPr>
            <a:r>
              <a:rPr lang="en-US" dirty="0" smtClean="0">
                <a:latin typeface="+mn-lt"/>
              </a:rPr>
              <a:t>Y</a:t>
            </a:r>
            <a:r>
              <a:rPr lang="ru-RU" dirty="0" smtClean="0">
                <a:latin typeface="+mn-lt"/>
              </a:rPr>
              <a:t> – управляющие сигналы</a:t>
            </a:r>
          </a:p>
          <a:p>
            <a:pPr>
              <a:spcAft>
                <a:spcPts val="400"/>
              </a:spcAft>
            </a:pPr>
            <a:r>
              <a:rPr lang="en-US" dirty="0" smtClean="0">
                <a:latin typeface="+mn-lt"/>
              </a:rPr>
              <a:t>C</a:t>
            </a:r>
            <a:r>
              <a:rPr lang="ru-RU" dirty="0" smtClean="0">
                <a:latin typeface="+mn-lt"/>
              </a:rPr>
              <a:t> – команды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5934670"/>
            <a:ext cx="8387681" cy="83099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Операционная часть  выполняет </a:t>
            </a:r>
            <a:r>
              <a:rPr lang="ru-RU" sz="2400" dirty="0"/>
              <a:t>обработку цифровых данных </a:t>
            </a:r>
            <a:endParaRPr lang="ru-RU" sz="2400" dirty="0" smtClean="0"/>
          </a:p>
          <a:p>
            <a:r>
              <a:rPr lang="ru-RU" sz="2400" dirty="0" smtClean="0"/>
              <a:t>под </a:t>
            </a:r>
            <a:r>
              <a:rPr lang="ru-RU" sz="2400" dirty="0"/>
              <a:t>управлением управляющего автомата.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728" y="1390452"/>
            <a:ext cx="36732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i="1" dirty="0" err="1" smtClean="0">
                <a:solidFill>
                  <a:srgbClr val="00B050"/>
                </a:solidFill>
              </a:rPr>
              <a:t>ЗЧ</a:t>
            </a:r>
            <a:r>
              <a:rPr lang="ru-RU" sz="2200" b="1" i="1" dirty="0" smtClean="0">
                <a:solidFill>
                  <a:srgbClr val="00B050"/>
                </a:solidFill>
              </a:rPr>
              <a:t>-Запоминающая часть</a:t>
            </a:r>
          </a:p>
          <a:p>
            <a:r>
              <a:rPr lang="ru-RU" sz="2200" b="1" i="1" dirty="0" err="1" smtClean="0">
                <a:solidFill>
                  <a:schemeClr val="accent1"/>
                </a:solidFill>
              </a:rPr>
              <a:t>ОЧ</a:t>
            </a:r>
            <a:r>
              <a:rPr lang="ru-RU" sz="2200" b="1" i="1" dirty="0" smtClean="0">
                <a:solidFill>
                  <a:schemeClr val="accent1"/>
                </a:solidFill>
              </a:rPr>
              <a:t>-Операционная часть</a:t>
            </a:r>
          </a:p>
          <a:p>
            <a:r>
              <a:rPr lang="ru-RU" sz="2200" b="1" i="1" dirty="0" err="1" smtClean="0">
                <a:solidFill>
                  <a:srgbClr val="FF0000"/>
                </a:solidFill>
              </a:rPr>
              <a:t>УЧ</a:t>
            </a:r>
            <a:r>
              <a:rPr lang="ru-RU" sz="2200" b="1" i="1" dirty="0" smtClean="0">
                <a:solidFill>
                  <a:srgbClr val="FF0000"/>
                </a:solidFill>
              </a:rPr>
              <a:t> – управляющая часть</a:t>
            </a:r>
          </a:p>
          <a:p>
            <a:r>
              <a:rPr lang="ru-RU" sz="2200" b="1" i="1" dirty="0">
                <a:solidFill>
                  <a:srgbClr val="FF0000"/>
                </a:solidFill>
              </a:rPr>
              <a:t> </a:t>
            </a:r>
            <a:r>
              <a:rPr lang="ru-RU" sz="2200" b="1" i="1" dirty="0" smtClean="0">
                <a:solidFill>
                  <a:srgbClr val="FF0000"/>
                </a:solidFill>
              </a:rPr>
              <a:t>   (управляющий автомат)</a:t>
            </a:r>
            <a:endParaRPr lang="ru-RU" sz="2200" b="1" i="1" dirty="0">
              <a:solidFill>
                <a:srgbClr val="FF0000"/>
              </a:solidFill>
            </a:endParaRPr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64704"/>
            <a:ext cx="35147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3870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252520" cy="511156"/>
          </a:xfrm>
        </p:spPr>
        <p:txBody>
          <a:bodyPr/>
          <a:lstStyle/>
          <a:p>
            <a:r>
              <a:rPr lang="ru-RU" sz="2600" dirty="0" smtClean="0"/>
              <a:t>Кодирование состояний и таблица переходов для </a:t>
            </a:r>
            <a:r>
              <a:rPr lang="ru-RU" sz="2600" dirty="0" err="1" smtClean="0"/>
              <a:t>КС1</a:t>
            </a:r>
            <a:endParaRPr lang="ru-RU" sz="2600" dirty="0"/>
          </a:p>
        </p:txBody>
      </p:sp>
      <p:pic>
        <p:nvPicPr>
          <p:cNvPr id="190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866" y="836712"/>
            <a:ext cx="7868148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50498"/>
              </p:ext>
            </p:extLst>
          </p:nvPr>
        </p:nvGraphicFramePr>
        <p:xfrm>
          <a:off x="2316163" y="5695950"/>
          <a:ext cx="26908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89" name="Equation" r:id="rId4" imgW="1612800" imgH="241200" progId="Equation.DSMT4">
                  <p:embed/>
                </p:oleObj>
              </mc:Choice>
              <mc:Fallback>
                <p:oleObj name="Equation" r:id="rId4" imgW="1612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6163" y="5695950"/>
                        <a:ext cx="2690812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sz="2800" dirty="0" smtClean="0">
                <a:latin typeface="+mn-lt"/>
              </a:rPr>
              <a:t>Минимизируем и разрабатываем схему</a:t>
            </a:r>
          </a:p>
          <a:p>
            <a:endParaRPr lang="ru-RU" dirty="0"/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0" y="638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149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УА на основе жесткой логики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</a:t>
            </a:r>
            <a:r>
              <a:rPr lang="ru-RU" sz="2800" dirty="0" smtClean="0">
                <a:latin typeface="+mn-lt"/>
              </a:rPr>
              <a:t>При необходимости внесения любых, даже небольших изменений алгоритма работы схему автомата надо полностью </a:t>
            </a:r>
            <a:r>
              <a:rPr lang="ru-RU" sz="2800" dirty="0" err="1" smtClean="0">
                <a:latin typeface="+mn-lt"/>
              </a:rPr>
              <a:t>пересинтезировать</a:t>
            </a:r>
            <a:r>
              <a:rPr lang="ru-RU" sz="2800" dirty="0" smtClean="0">
                <a:latin typeface="+mn-lt"/>
              </a:rPr>
              <a:t>.</a:t>
            </a:r>
          </a:p>
          <a:p>
            <a:endParaRPr lang="ru-RU" sz="2800" dirty="0" smtClean="0">
              <a:latin typeface="+mn-lt"/>
            </a:endParaRPr>
          </a:p>
          <a:p>
            <a:r>
              <a:rPr lang="ru-RU" sz="2800" dirty="0" smtClean="0">
                <a:latin typeface="+mn-lt"/>
              </a:rPr>
              <a:t>2. При большом числе входных и выходных сигналов схема автомата сильно разрастается, а синтез сильно усложняется. </a:t>
            </a:r>
            <a:endParaRPr lang="ru-RU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64" y="62012"/>
            <a:ext cx="8229600" cy="511156"/>
          </a:xfrm>
        </p:spPr>
        <p:txBody>
          <a:bodyPr/>
          <a:lstStyle/>
          <a:p>
            <a:r>
              <a:rPr lang="ru-RU" dirty="0" smtClean="0"/>
              <a:t>Микропрограммный автомат (общая схема)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>
              <a:latin typeface="+mn-lt"/>
            </a:endParaRPr>
          </a:p>
          <a:p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Каждая ячейка ПЗУ хранит биты микрокоманды (МК)</a:t>
            </a:r>
          </a:p>
          <a:p>
            <a:r>
              <a:rPr lang="ru-RU" dirty="0" smtClean="0">
                <a:latin typeface="+mn-lt"/>
              </a:rPr>
              <a:t>Микрокоманда содержит поля:</a:t>
            </a:r>
          </a:p>
          <a:p>
            <a:pPr lvl="1"/>
            <a:r>
              <a:rPr lang="en-US" sz="2400" dirty="0" smtClean="0">
                <a:latin typeface="+mn-lt"/>
              </a:rPr>
              <a:t>Y</a:t>
            </a:r>
            <a:r>
              <a:rPr lang="ru-RU" sz="2400" dirty="0" smtClean="0">
                <a:latin typeface="+mn-lt"/>
              </a:rPr>
              <a:t>– набор бит управляющих сигналов для каждого состояния </a:t>
            </a:r>
          </a:p>
          <a:p>
            <a:pPr lvl="1"/>
            <a:r>
              <a:rPr lang="en-US" sz="2400" dirty="0" smtClean="0">
                <a:latin typeface="+mn-lt"/>
              </a:rPr>
              <a:t>T</a:t>
            </a:r>
            <a:r>
              <a:rPr lang="ru-RU" sz="2400" dirty="0" smtClean="0">
                <a:latin typeface="+mn-lt"/>
              </a:rPr>
              <a:t> </a:t>
            </a:r>
            <a:r>
              <a:rPr lang="ru-RU" sz="2400" dirty="0">
                <a:latin typeface="+mn-lt"/>
              </a:rPr>
              <a:t>– </a:t>
            </a:r>
            <a:r>
              <a:rPr lang="ru-RU" sz="2400" dirty="0" smtClean="0">
                <a:latin typeface="+mn-lt"/>
              </a:rPr>
              <a:t>код следующего состояния  (адрес ячейки ПЗУ).</a:t>
            </a:r>
          </a:p>
          <a:p>
            <a:pPr lvl="1"/>
            <a:endParaRPr lang="ru-RU" sz="2400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Схема Управления  ПЗУ – формирует адрес ячейки ПЗУ</a:t>
            </a:r>
          </a:p>
          <a:p>
            <a:endParaRPr lang="ru-RU" dirty="0"/>
          </a:p>
        </p:txBody>
      </p:sp>
      <p:pic>
        <p:nvPicPr>
          <p:cNvPr id="177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90" y="980727"/>
            <a:ext cx="8202041" cy="3074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ПЗУ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 err="1" smtClean="0"/>
              <a:t>ОЕ</a:t>
            </a:r>
            <a:r>
              <a:rPr lang="ru-RU" dirty="0" smtClean="0"/>
              <a:t> = 1 выводы находятся в третьем состоянии, </a:t>
            </a:r>
          </a:p>
          <a:p>
            <a:r>
              <a:rPr lang="ru-RU" dirty="0" err="1" smtClean="0"/>
              <a:t>ОЕ</a:t>
            </a:r>
            <a:r>
              <a:rPr lang="ru-RU" dirty="0" smtClean="0"/>
              <a:t>=0 и СЕ=0 режим чтения байта по адресу </a:t>
            </a:r>
            <a:r>
              <a:rPr lang="ru-RU" dirty="0" err="1" smtClean="0"/>
              <a:t>А0-А11</a:t>
            </a:r>
            <a:endParaRPr lang="ru-RU" dirty="0"/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501" y="836712"/>
            <a:ext cx="3540062" cy="433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511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Микропрограммный автомат (структура)</a:t>
            </a:r>
            <a:endParaRPr lang="ru-RU" dirty="0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53" y="1356520"/>
            <a:ext cx="8617035" cy="459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38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11156"/>
          </a:xfrm>
        </p:spPr>
        <p:txBody>
          <a:bodyPr/>
          <a:lstStyle/>
          <a:p>
            <a:r>
              <a:rPr lang="ru-RU" dirty="0" smtClean="0"/>
              <a:t>Структура микропрограммного автомата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9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ПЗУ – </a:t>
            </a:r>
            <a:r>
              <a:rPr lang="ru-RU" sz="2900" dirty="0" smtClean="0">
                <a:latin typeface="+mn-lt"/>
                <a:cs typeface="Courier New" panose="02070309020205020404" pitchFamily="49" charset="0"/>
              </a:rPr>
              <a:t>хранит коды микрокоманд</a:t>
            </a:r>
            <a:endParaRPr lang="ru-RU" sz="29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  <a:p>
            <a:r>
              <a:rPr lang="ru-RU" sz="3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Счётчик-</a:t>
            </a:r>
            <a:r>
              <a:rPr lang="ru-RU" sz="3300" dirty="0" err="1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РАМК</a:t>
            </a:r>
            <a:r>
              <a:rPr lang="ru-RU" sz="3300" dirty="0" smtClean="0">
                <a:latin typeface="+mn-lt"/>
                <a:cs typeface="Courier New" panose="02070309020205020404" pitchFamily="49" charset="0"/>
              </a:rPr>
              <a:t>(регистр </a:t>
            </a:r>
            <a:r>
              <a:rPr lang="ru-RU" sz="3300" b="1" dirty="0">
                <a:latin typeface="+mn-lt"/>
                <a:cs typeface="Courier New" panose="02070309020205020404" pitchFamily="49" charset="0"/>
              </a:rPr>
              <a:t>адреса</a:t>
            </a:r>
            <a:r>
              <a:rPr lang="ru-RU" sz="3300" dirty="0">
                <a:latin typeface="+mn-lt"/>
                <a:cs typeface="Courier New" panose="02070309020205020404" pitchFamily="49" charset="0"/>
              </a:rPr>
              <a:t> микрокоманды</a:t>
            </a:r>
            <a:r>
              <a:rPr lang="ru-RU" sz="3300" dirty="0" smtClean="0">
                <a:latin typeface="+mn-lt"/>
                <a:cs typeface="Courier New" panose="02070309020205020404" pitchFamily="49" charset="0"/>
              </a:rPr>
              <a:t>) при </a:t>
            </a:r>
            <a:r>
              <a:rPr lang="ru-RU" sz="3300" dirty="0">
                <a:latin typeface="+mn-lt"/>
                <a:cs typeface="Courier New" panose="02070309020205020404" pitchFamily="49" charset="0"/>
              </a:rPr>
              <a:t>V=0 выполняет загрузку адреса команды со входов D, при V=1 выполняется счёт по тактовым импульсам  на входе +1.</a:t>
            </a:r>
          </a:p>
          <a:p>
            <a:r>
              <a:rPr lang="ru-RU" sz="3300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РМК</a:t>
            </a:r>
            <a:r>
              <a:rPr lang="ru-RU" sz="3300" dirty="0">
                <a:latin typeface="+mn-lt"/>
                <a:cs typeface="Courier New" panose="02070309020205020404" pitchFamily="49" charset="0"/>
              </a:rPr>
              <a:t>-регистр микрокоманды, временно хранит </a:t>
            </a:r>
            <a:r>
              <a:rPr lang="ru-RU" sz="3300" b="1" dirty="0">
                <a:latin typeface="+mn-lt"/>
                <a:cs typeface="Courier New" panose="02070309020205020404" pitchFamily="49" charset="0"/>
              </a:rPr>
              <a:t>микрокоманду</a:t>
            </a:r>
            <a:endParaRPr lang="ru-RU" sz="3300" b="1" dirty="0" smtClean="0">
              <a:latin typeface="+mn-lt"/>
            </a:endParaRPr>
          </a:p>
          <a:p>
            <a:r>
              <a:rPr lang="ru-RU" sz="3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Бит </a:t>
            </a:r>
            <a:r>
              <a:rPr lang="en-US" sz="3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V</a:t>
            </a:r>
            <a:r>
              <a:rPr lang="en-US" sz="33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ru-RU" sz="3300" dirty="0" smtClean="0">
                <a:latin typeface="+mn-lt"/>
                <a:cs typeface="Courier New" panose="02070309020205020404" pitchFamily="49" charset="0"/>
              </a:rPr>
              <a:t>определяет тип микрокоманды</a:t>
            </a:r>
          </a:p>
          <a:p>
            <a:r>
              <a:rPr lang="en-US" sz="3300" dirty="0" smtClean="0">
                <a:latin typeface="+mn-lt"/>
                <a:cs typeface="Courier New" panose="02070309020205020404" pitchFamily="49" charset="0"/>
              </a:rPr>
              <a:t>V=</a:t>
            </a:r>
            <a:r>
              <a:rPr lang="ru-RU" sz="3300" dirty="0" smtClean="0">
                <a:latin typeface="+mn-lt"/>
                <a:cs typeface="Courier New" panose="02070309020205020404" pitchFamily="49" charset="0"/>
              </a:rPr>
              <a:t>1 – ОМК – операционная микрокоманда, содержащая сигналы </a:t>
            </a:r>
            <a:r>
              <a:rPr lang="en-US" sz="33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ru-RU" sz="3300" dirty="0" smtClean="0">
                <a:latin typeface="+mn-lt"/>
                <a:cs typeface="Courier New" panose="02070309020205020404" pitchFamily="49" charset="0"/>
              </a:rPr>
              <a:t>управления </a:t>
            </a:r>
            <a:r>
              <a:rPr lang="ru-RU" sz="3300" b="1" dirty="0" smtClean="0">
                <a:latin typeface="+mn-lt"/>
                <a:cs typeface="Courier New" panose="02070309020205020404" pitchFamily="49" charset="0"/>
              </a:rPr>
              <a:t>Y - </a:t>
            </a:r>
            <a:r>
              <a:rPr lang="en-US" sz="3300" b="1" dirty="0" err="1" smtClean="0">
                <a:latin typeface="+mn-lt"/>
                <a:cs typeface="Courier New" panose="02070309020205020404" pitchFamily="49" charset="0"/>
              </a:rPr>
              <a:t>Yk</a:t>
            </a:r>
            <a:r>
              <a:rPr lang="ru-RU" sz="3300" dirty="0" smtClean="0">
                <a:latin typeface="+mn-lt"/>
                <a:cs typeface="Courier New" panose="02070309020205020404" pitchFamily="49" charset="0"/>
              </a:rPr>
              <a:t>.</a:t>
            </a:r>
          </a:p>
          <a:p>
            <a:r>
              <a:rPr lang="en-US" sz="3300" dirty="0" smtClean="0">
                <a:latin typeface="+mn-lt"/>
                <a:cs typeface="Courier New" panose="02070309020205020404" pitchFamily="49" charset="0"/>
              </a:rPr>
              <a:t>V=0</a:t>
            </a:r>
            <a:r>
              <a:rPr lang="ru-RU" sz="3300" dirty="0" smtClean="0">
                <a:latin typeface="+mn-lt"/>
                <a:cs typeface="Courier New" panose="02070309020205020404" pitchFamily="49" charset="0"/>
              </a:rPr>
              <a:t> – УМК – управляющая микрокоманда</a:t>
            </a:r>
            <a:r>
              <a:rPr lang="en-US" sz="3300" dirty="0" smtClean="0">
                <a:latin typeface="+mn-lt"/>
                <a:cs typeface="Courier New" panose="02070309020205020404" pitchFamily="49" charset="0"/>
              </a:rPr>
              <a:t> (</a:t>
            </a:r>
            <a:r>
              <a:rPr lang="ru-RU" sz="3300" dirty="0" smtClean="0">
                <a:latin typeface="+mn-lt"/>
                <a:cs typeface="Courier New" panose="02070309020205020404" pitchFamily="49" charset="0"/>
              </a:rPr>
              <a:t>команда перехода)</a:t>
            </a:r>
          </a:p>
          <a:p>
            <a:r>
              <a:rPr lang="ru-RU" sz="2900" dirty="0">
                <a:solidFill>
                  <a:srgbClr val="FF0000"/>
                </a:solidFill>
                <a:cs typeface="Courier New" panose="02070309020205020404" pitchFamily="49" charset="0"/>
              </a:rPr>
              <a:t>Поле </a:t>
            </a:r>
            <a:r>
              <a:rPr lang="ru-RU" sz="2900" dirty="0" err="1">
                <a:solidFill>
                  <a:srgbClr val="FF0000"/>
                </a:solidFill>
                <a:cs typeface="Courier New" panose="02070309020205020404" pitchFamily="49" charset="0"/>
              </a:rPr>
              <a:t>Nx</a:t>
            </a:r>
            <a:r>
              <a:rPr lang="ru-RU" sz="290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ru-RU" sz="2900" dirty="0">
                <a:cs typeface="Courier New" panose="02070309020205020404" pitchFamily="49" charset="0"/>
              </a:rPr>
              <a:t>– Закодированный номер проверяемой входной переменной. Это значение подается на адресные входы мультиплексора и разрешает прохождение на его выход значения соответствующей переменной </a:t>
            </a:r>
            <a:r>
              <a:rPr lang="ru-RU" sz="2900" dirty="0" err="1">
                <a:cs typeface="Courier New" panose="02070309020205020404" pitchFamily="49" charset="0"/>
              </a:rPr>
              <a:t>Xi</a:t>
            </a:r>
            <a:r>
              <a:rPr lang="ru-RU" sz="2900" dirty="0">
                <a:cs typeface="Courier New" panose="02070309020205020404" pitchFamily="49" charset="0"/>
              </a:rPr>
              <a:t>. </a:t>
            </a:r>
          </a:p>
          <a:p>
            <a:r>
              <a:rPr lang="ru-RU" sz="3300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Поле A</a:t>
            </a:r>
            <a:r>
              <a:rPr lang="ru-RU" sz="3300" dirty="0" smtClean="0">
                <a:latin typeface="+mn-lt"/>
                <a:cs typeface="Courier New" panose="02070309020205020404" pitchFamily="49" charset="0"/>
              </a:rPr>
              <a:t> – адрес перехода, подаётся на входы </a:t>
            </a:r>
            <a:r>
              <a:rPr lang="ru-RU" sz="3300" dirty="0" err="1" smtClean="0">
                <a:latin typeface="+mn-lt"/>
                <a:cs typeface="Courier New" panose="02070309020205020404" pitchFamily="49" charset="0"/>
              </a:rPr>
              <a:t>предзагрузки</a:t>
            </a:r>
            <a:r>
              <a:rPr lang="ru-RU" sz="3300" dirty="0" smtClean="0">
                <a:latin typeface="+mn-lt"/>
                <a:cs typeface="Courier New" panose="02070309020205020404" pitchFamily="49" charset="0"/>
              </a:rPr>
              <a:t> счётчика и в зависимости от значения анализируемой переменной </a:t>
            </a:r>
            <a:r>
              <a:rPr lang="ru-RU" sz="3300" dirty="0" err="1" smtClean="0">
                <a:latin typeface="+mn-lt"/>
                <a:cs typeface="Courier New" panose="02070309020205020404" pitchFamily="49" charset="0"/>
              </a:rPr>
              <a:t>Xi</a:t>
            </a:r>
            <a:r>
              <a:rPr lang="ru-RU" sz="3300" dirty="0" smtClean="0">
                <a:latin typeface="+mn-lt"/>
                <a:cs typeface="Courier New" panose="02070309020205020404" pitchFamily="49" charset="0"/>
              </a:rPr>
              <a:t> на входе </a:t>
            </a:r>
            <a:r>
              <a:rPr lang="en-US" sz="3300" dirty="0" smtClean="0">
                <a:latin typeface="+mn-lt"/>
                <a:cs typeface="Courier New" panose="02070309020205020404" pitchFamily="49" charset="0"/>
              </a:rPr>
              <a:t>V </a:t>
            </a:r>
            <a:r>
              <a:rPr lang="ru-RU" sz="3300" dirty="0" smtClean="0">
                <a:latin typeface="+mn-lt"/>
                <a:cs typeface="Courier New" panose="02070309020205020404" pitchFamily="49" charset="0"/>
              </a:rPr>
              <a:t>может записывать в счетчик адрес  следующего перехода</a:t>
            </a:r>
          </a:p>
          <a:p>
            <a:r>
              <a:rPr lang="ru-RU" sz="3300" dirty="0" smtClean="0">
                <a:latin typeface="+mn-lt"/>
                <a:cs typeface="Courier New" panose="02070309020205020404" pitchFamily="49" charset="0"/>
              </a:rPr>
              <a:t>Безусловный переход реализуется путем фиксирования  лог. 0 на одном из входов </a:t>
            </a:r>
            <a:r>
              <a:rPr lang="ru-RU" sz="3300" dirty="0" err="1" smtClean="0">
                <a:latin typeface="+mn-lt"/>
                <a:cs typeface="Courier New" panose="02070309020205020404" pitchFamily="49" charset="0"/>
              </a:rPr>
              <a:t>MS</a:t>
            </a:r>
            <a:r>
              <a:rPr lang="ru-RU" sz="3300" dirty="0" smtClean="0">
                <a:latin typeface="+mn-lt"/>
                <a:cs typeface="Courier New" panose="02070309020205020404" pitchFamily="49" charset="0"/>
              </a:rPr>
              <a:t>. </a:t>
            </a:r>
          </a:p>
          <a:p>
            <a:endParaRPr lang="ru-RU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48680"/>
            <a:ext cx="5544616" cy="2911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Микропрограммный автомат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812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257397" cy="5461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0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 - схема алгоритма сложения 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8352928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Кодировка  входных сигналов  автомата x0, x1</a:t>
            </a:r>
            <a:endParaRPr lang="ru-RU" dirty="0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" y="1718320"/>
            <a:ext cx="75914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Такт и Кварцевый резонатор</a:t>
            </a:r>
            <a:endParaRPr lang="ru-RU" dirty="0"/>
          </a:p>
        </p:txBody>
      </p:sp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88" y="908720"/>
            <a:ext cx="7262639" cy="400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6087" y="5044534"/>
            <a:ext cx="90884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ru-RU" sz="2400" dirty="0" smtClean="0"/>
              <a:t>Работа любого цифрового  вычислительного  устройства  </a:t>
            </a:r>
          </a:p>
          <a:p>
            <a:pPr>
              <a:lnSpc>
                <a:spcPct val="80000"/>
              </a:lnSpc>
            </a:pPr>
            <a:r>
              <a:rPr lang="ru-RU" sz="2400" dirty="0" smtClean="0"/>
              <a:t>      синхронизируется   специальными тактовыми импульсами.</a:t>
            </a:r>
          </a:p>
          <a:p>
            <a:pPr>
              <a:lnSpc>
                <a:spcPct val="80000"/>
              </a:lnSpc>
            </a:pPr>
            <a:endParaRPr lang="ru-RU" sz="2400" dirty="0" smtClean="0"/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ru-RU" sz="2400" dirty="0" smtClean="0"/>
              <a:t>Кварцевый резонатор позволяет сделать частоту этих импульсов </a:t>
            </a:r>
          </a:p>
          <a:p>
            <a:pPr>
              <a:lnSpc>
                <a:spcPct val="80000"/>
              </a:lnSpc>
            </a:pPr>
            <a:r>
              <a:rPr lang="ru-RU" sz="2400" dirty="0" smtClean="0"/>
              <a:t>      стабильной, не зависящей от внешних факторов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620222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переходов / микропрограмма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latin typeface="+mn-lt"/>
              </a:rPr>
              <a:t>Микропрограмма занимает 14 ячеек памяти. Разрядность выходных данных ПЗУ определяется: V+N</a:t>
            </a:r>
            <a:r>
              <a:rPr lang="en-US" baseline="-25000" dirty="0" smtClean="0">
                <a:latin typeface="+mn-lt"/>
              </a:rPr>
              <a:t>x</a:t>
            </a:r>
            <a:r>
              <a:rPr lang="ru-RU" dirty="0" smtClean="0">
                <a:latin typeface="+mn-lt"/>
              </a:rPr>
              <a:t>+</a:t>
            </a:r>
            <a:r>
              <a:rPr lang="en-US" dirty="0" smtClean="0">
                <a:latin typeface="+mn-lt"/>
              </a:rPr>
              <a:t>A</a:t>
            </a:r>
            <a:r>
              <a:rPr lang="ru-RU" dirty="0" smtClean="0">
                <a:latin typeface="+mn-lt"/>
              </a:rPr>
              <a:t>+</a:t>
            </a:r>
            <a:r>
              <a:rPr lang="en-US" dirty="0" smtClean="0">
                <a:latin typeface="+mn-lt"/>
              </a:rPr>
              <a:t>Y</a:t>
            </a:r>
            <a:r>
              <a:rPr lang="ru-RU" dirty="0" smtClean="0">
                <a:latin typeface="+mn-lt"/>
              </a:rPr>
              <a:t>=1+2+4+5=12. надо две ПЗУ.</a:t>
            </a:r>
          </a:p>
          <a:p>
            <a:pPr>
              <a:buNone/>
            </a:pP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755576" y="2492896"/>
            <a:ext cx="2664296" cy="122413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 flipV="1">
            <a:off x="733153" y="1988840"/>
            <a:ext cx="2603773" cy="1512168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 flipV="1">
            <a:off x="733153" y="2984004"/>
            <a:ext cx="2664296" cy="93610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1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839924"/>
            <a:ext cx="88106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HEX-</a:t>
            </a:r>
            <a:r>
              <a:rPr lang="ru-RU" dirty="0" smtClean="0"/>
              <a:t>файла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err="1" smtClean="0">
                <a:solidFill>
                  <a:srgbClr val="FF0000"/>
                </a:solidFill>
                <a:latin typeface="+mn-lt"/>
              </a:rPr>
              <a:t>LL</a:t>
            </a:r>
            <a:r>
              <a:rPr lang="ru-RU" b="1" dirty="0" err="1" smtClean="0">
                <a:solidFill>
                  <a:srgbClr val="0070C0"/>
                </a:solidFill>
                <a:latin typeface="+mn-lt"/>
              </a:rPr>
              <a:t>AAАА</a:t>
            </a:r>
            <a:r>
              <a:rPr lang="ru-RU" b="1" dirty="0" err="1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TT</a:t>
            </a:r>
            <a:r>
              <a:rPr lang="ru-RU" b="1" dirty="0" err="1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DD</a:t>
            </a:r>
            <a:r>
              <a:rPr lang="ru-RU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CC</a:t>
            </a:r>
            <a:endParaRPr lang="ru-RU" b="1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r>
              <a:rPr lang="ru-RU" b="1" dirty="0" smtClean="0">
                <a:solidFill>
                  <a:srgbClr val="C00000"/>
                </a:solidFill>
                <a:latin typeface="+mn-lt"/>
              </a:rPr>
              <a:t>LL</a:t>
            </a:r>
            <a:r>
              <a:rPr lang="ru-RU" dirty="0" smtClean="0">
                <a:latin typeface="+mn-lt"/>
              </a:rPr>
              <a:t> - поле длины — показывает количество байт данных (DD) в записи;</a:t>
            </a:r>
          </a:p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AA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AA</a:t>
            </a:r>
            <a:r>
              <a:rPr lang="ru-RU" dirty="0" smtClean="0">
                <a:latin typeface="+mn-lt"/>
              </a:rPr>
              <a:t>- поле адреса — представляет начальный адрес записи в памяти</a:t>
            </a:r>
          </a:p>
          <a:p>
            <a:pPr lvl="0"/>
            <a:r>
              <a:rPr lang="ru-RU" dirty="0" smtClean="0">
                <a:latin typeface="+mn-lt"/>
              </a:rPr>
              <a:t>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TT</a:t>
            </a:r>
            <a:r>
              <a:rPr lang="ru-RU" dirty="0" smtClean="0">
                <a:latin typeface="+mn-lt"/>
              </a:rPr>
              <a:t> - поле типа. Оно может принимать следующие значения: </a:t>
            </a:r>
          </a:p>
          <a:p>
            <a:pPr lvl="1"/>
            <a:r>
              <a:rPr lang="ru-RU" sz="2000" dirty="0" smtClean="0">
                <a:latin typeface="+mn-lt"/>
              </a:rPr>
              <a:t>00 запись содержит данные двоичного файла.</a:t>
            </a:r>
          </a:p>
          <a:p>
            <a:pPr lvl="1"/>
            <a:r>
              <a:rPr lang="ru-RU" sz="2000" dirty="0" smtClean="0">
                <a:latin typeface="+mn-lt"/>
              </a:rPr>
              <a:t>01 запись является концом файла.</a:t>
            </a:r>
          </a:p>
          <a:p>
            <a:pPr lvl="0"/>
            <a:r>
              <a:rPr lang="ru-RU" b="1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DD</a:t>
            </a:r>
            <a:r>
              <a:rPr lang="ru-RU" dirty="0" smtClean="0">
                <a:latin typeface="+mn-lt"/>
              </a:rPr>
              <a:t> - поле данных. </a:t>
            </a:r>
            <a:endParaRPr lang="en-US" dirty="0" smtClean="0">
              <a:latin typeface="+mn-lt"/>
            </a:endParaRPr>
          </a:p>
          <a:p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CC</a:t>
            </a:r>
            <a:r>
              <a:rPr lang="ru-RU" dirty="0" smtClean="0">
                <a:latin typeface="+mn-lt"/>
              </a:rPr>
              <a:t> – контрольная сумма. </a:t>
            </a:r>
          </a:p>
          <a:p>
            <a:pPr lvl="1"/>
            <a:r>
              <a:rPr lang="ru-RU" dirty="0" smtClean="0">
                <a:latin typeface="+mn-lt"/>
              </a:rPr>
              <a:t>Вычисляется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СС</a:t>
            </a:r>
            <a:r>
              <a:rPr lang="ru-RU" dirty="0" smtClean="0">
                <a:latin typeface="+mn-lt"/>
              </a:rPr>
              <a:t> = </a:t>
            </a:r>
            <a:r>
              <a:rPr lang="ru-RU" dirty="0" err="1" smtClean="0">
                <a:latin typeface="+mn-lt"/>
              </a:rPr>
              <a:t>01h</a:t>
            </a:r>
            <a:r>
              <a:rPr lang="ru-RU" dirty="0" smtClean="0">
                <a:latin typeface="+mn-lt"/>
              </a:rPr>
              <a:t> + NOT(</a:t>
            </a:r>
            <a:r>
              <a:rPr lang="en-US" b="1" dirty="0" smtClean="0">
                <a:solidFill>
                  <a:srgbClr val="C00000"/>
                </a:solidFill>
                <a:latin typeface="+mn-lt"/>
              </a:rPr>
              <a:t>LL</a:t>
            </a:r>
            <a:r>
              <a:rPr lang="ru-RU" dirty="0" err="1" smtClean="0">
                <a:latin typeface="+mn-lt"/>
              </a:rPr>
              <a:t>h</a:t>
            </a:r>
            <a:r>
              <a:rPr lang="ru-RU" dirty="0" smtClean="0">
                <a:latin typeface="+mn-lt"/>
              </a:rPr>
              <a:t> + </a:t>
            </a:r>
            <a:r>
              <a:rPr lang="en-US" b="1" dirty="0" smtClean="0">
                <a:solidFill>
                  <a:schemeClr val="tx2"/>
                </a:solidFill>
                <a:latin typeface="+mn-lt"/>
              </a:rPr>
              <a:t>AA</a:t>
            </a:r>
            <a:r>
              <a:rPr lang="ru-RU" dirty="0" err="1" smtClean="0">
                <a:latin typeface="+mn-lt"/>
              </a:rPr>
              <a:t>h</a:t>
            </a:r>
            <a:r>
              <a:rPr lang="ru-RU" dirty="0" smtClean="0">
                <a:latin typeface="+mn-lt"/>
              </a:rPr>
              <a:t> +</a:t>
            </a:r>
            <a:r>
              <a:rPr lang="en-US" dirty="0" smtClean="0">
                <a:latin typeface="+mn-lt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+mn-lt"/>
              </a:rPr>
              <a:t>AA</a:t>
            </a:r>
            <a:r>
              <a:rPr lang="en-US" dirty="0" err="1" smtClean="0">
                <a:latin typeface="+mn-lt"/>
              </a:rPr>
              <a:t>h</a:t>
            </a:r>
            <a:r>
              <a:rPr lang="en-US" dirty="0" smtClean="0">
                <a:latin typeface="+mn-lt"/>
              </a:rPr>
              <a:t> +</a:t>
            </a:r>
            <a:r>
              <a:rPr lang="ru-RU" dirty="0" smtClean="0">
                <a:latin typeface="+mn-lt"/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TT</a:t>
            </a:r>
            <a:r>
              <a:rPr lang="ru-RU" dirty="0" err="1" smtClean="0">
                <a:latin typeface="+mn-lt"/>
              </a:rPr>
              <a:t>h</a:t>
            </a:r>
            <a:r>
              <a:rPr lang="ru-RU" dirty="0" smtClean="0">
                <a:latin typeface="+mn-lt"/>
              </a:rPr>
              <a:t> +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DD</a:t>
            </a:r>
            <a:r>
              <a:rPr lang="ru-RU" dirty="0" smtClean="0">
                <a:latin typeface="+mn-lt"/>
              </a:rPr>
              <a:t>h).</a:t>
            </a:r>
          </a:p>
          <a:p>
            <a:pPr lvl="1"/>
            <a:endParaRPr lang="en-US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Байт данных 0001001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 по адресу 0000 можно представить в </a:t>
            </a:r>
            <a:r>
              <a:rPr lang="en-US" dirty="0" smtClean="0">
                <a:latin typeface="+mn-lt"/>
              </a:rPr>
              <a:t>hex-</a:t>
            </a:r>
            <a:r>
              <a:rPr lang="ru-RU" dirty="0" smtClean="0">
                <a:latin typeface="+mn-lt"/>
              </a:rPr>
              <a:t>формате</a:t>
            </a:r>
          </a:p>
        </p:txBody>
      </p:sp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661248"/>
            <a:ext cx="8856984" cy="119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</a:t>
            </a:r>
            <a:r>
              <a:rPr lang="en-US" dirty="0" smtClean="0"/>
              <a:t>hex - </a:t>
            </a:r>
            <a:r>
              <a:rPr lang="ru-RU" dirty="0" smtClean="0"/>
              <a:t>файла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1800200" cy="144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348880"/>
            <a:ext cx="1800200" cy="1296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86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микропрограммы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8312" y="1281112"/>
            <a:ext cx="566737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включения кварцевого генератора </a:t>
            </a:r>
            <a:endParaRPr lang="ru-RU" dirty="0"/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29527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8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материнской плате</a:t>
            </a:r>
            <a:endParaRPr lang="ru-RU" dirty="0"/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33475"/>
            <a:ext cx="88868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35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управляющих автоматов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>
                <a:latin typeface="+mn-lt"/>
              </a:rPr>
              <a:t>Управляющий цифровой автомат </a:t>
            </a:r>
          </a:p>
          <a:p>
            <a:pPr lvl="1"/>
            <a:r>
              <a:rPr lang="ru-RU" sz="2600" dirty="0">
                <a:latin typeface="+mn-lt"/>
              </a:rPr>
              <a:t>Преобразователь информации, способный принимать различные состояния, переходить под воздействием </a:t>
            </a:r>
            <a:r>
              <a:rPr lang="ru-RU" sz="2600" dirty="0" smtClean="0">
                <a:latin typeface="+mn-lt"/>
              </a:rPr>
              <a:t>входных </a:t>
            </a:r>
            <a:r>
              <a:rPr lang="ru-RU" sz="2600" dirty="0">
                <a:latin typeface="+mn-lt"/>
              </a:rPr>
              <a:t>сигналов из одного состояния </a:t>
            </a:r>
            <a:r>
              <a:rPr lang="ru-RU" sz="2600" dirty="0" smtClean="0">
                <a:latin typeface="+mn-lt"/>
              </a:rPr>
              <a:t>в </a:t>
            </a:r>
            <a:r>
              <a:rPr lang="ru-RU" sz="2600" dirty="0">
                <a:latin typeface="+mn-lt"/>
              </a:rPr>
              <a:t>другое по  шагам заданного</a:t>
            </a:r>
            <a:r>
              <a:rPr lang="ru-RU" sz="2400" dirty="0">
                <a:latin typeface="+mn-lt"/>
              </a:rPr>
              <a:t> алгоритма</a:t>
            </a:r>
            <a:r>
              <a:rPr lang="ru-RU" sz="2600" dirty="0">
                <a:latin typeface="+mn-lt"/>
              </a:rPr>
              <a:t> </a:t>
            </a:r>
            <a:r>
              <a:rPr lang="ru-RU" sz="2600" dirty="0" smtClean="0">
                <a:latin typeface="+mn-lt"/>
              </a:rPr>
              <a:t>и </a:t>
            </a:r>
            <a:r>
              <a:rPr lang="ru-RU" sz="2600" dirty="0">
                <a:latin typeface="+mn-lt"/>
              </a:rPr>
              <a:t>выдавать </a:t>
            </a:r>
            <a:r>
              <a:rPr lang="ru-RU" sz="2600" dirty="0" smtClean="0">
                <a:latin typeface="+mn-lt"/>
              </a:rPr>
              <a:t>в каждом состоянии выходные управляющие сигналы.</a:t>
            </a:r>
            <a:endParaRPr lang="ru-RU" sz="2600" dirty="0">
              <a:latin typeface="+mn-lt"/>
            </a:endParaRPr>
          </a:p>
          <a:p>
            <a:endParaRPr lang="ru-RU" dirty="0">
              <a:latin typeface="+mn-lt"/>
            </a:endParaRPr>
          </a:p>
          <a:p>
            <a:endParaRPr lang="ru-RU" dirty="0" smtClean="0">
              <a:latin typeface="+mn-lt"/>
            </a:endParaRPr>
          </a:p>
          <a:p>
            <a:r>
              <a:rPr lang="ru-RU" sz="2800" dirty="0" smtClean="0">
                <a:latin typeface="+mn-lt"/>
              </a:rPr>
              <a:t>Дискретный (цифровой) управляющий автомат с  </a:t>
            </a:r>
            <a:r>
              <a:rPr lang="ru-RU" sz="2800" dirty="0">
                <a:solidFill>
                  <a:srgbClr val="FF0000"/>
                </a:solidFill>
                <a:latin typeface="+mn-lt"/>
              </a:rPr>
              <a:t>жёсткой (фиксированной) </a:t>
            </a:r>
            <a:r>
              <a:rPr lang="ru-RU" sz="2800" dirty="0" smtClean="0">
                <a:latin typeface="+mn-lt"/>
              </a:rPr>
              <a:t>логикой</a:t>
            </a:r>
          </a:p>
          <a:p>
            <a:pPr lvl="1"/>
            <a:r>
              <a:rPr lang="ru-RU" sz="2600" dirty="0" smtClean="0">
                <a:latin typeface="+mn-lt"/>
              </a:rPr>
              <a:t>Реализуется </a:t>
            </a:r>
            <a:r>
              <a:rPr lang="ru-RU" sz="2600" dirty="0" err="1" smtClean="0">
                <a:latin typeface="+mn-lt"/>
              </a:rPr>
              <a:t>аппаратно</a:t>
            </a:r>
            <a:r>
              <a:rPr lang="ru-RU" sz="2600" dirty="0" smtClean="0">
                <a:latin typeface="+mn-lt"/>
              </a:rPr>
              <a:t>.</a:t>
            </a:r>
          </a:p>
          <a:p>
            <a:pPr marL="1038225" lvl="2" indent="-342900">
              <a:lnSpc>
                <a:spcPct val="80000"/>
              </a:lnSpc>
              <a:spcAft>
                <a:spcPts val="900"/>
              </a:spcAft>
            </a:pPr>
            <a:endParaRPr lang="ru-RU" sz="2600" dirty="0"/>
          </a:p>
          <a:p>
            <a:r>
              <a:rPr lang="ru-RU" sz="2800" dirty="0" smtClean="0">
                <a:solidFill>
                  <a:srgbClr val="FF0000"/>
                </a:solidFill>
                <a:latin typeface="+mn-lt"/>
              </a:rPr>
              <a:t>Микропрограммный автомат</a:t>
            </a:r>
          </a:p>
          <a:p>
            <a:pPr lvl="1"/>
            <a:r>
              <a:rPr lang="ru-RU" sz="2600" dirty="0" smtClean="0">
                <a:latin typeface="+mn-lt"/>
              </a:rPr>
              <a:t>Реализуется с помощью хранимой в памяти автомата микропрограммы</a:t>
            </a:r>
          </a:p>
          <a:p>
            <a:pPr lvl="1"/>
            <a:endParaRPr lang="ru-RU" sz="2800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ru-RU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5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8132440" cy="1728192"/>
          </a:xfrm>
        </p:spPr>
        <p:txBody>
          <a:bodyPr/>
          <a:lstStyle/>
          <a:p>
            <a:r>
              <a:rPr lang="ru-RU" dirty="0"/>
              <a:t>Дискретный </a:t>
            </a:r>
            <a:r>
              <a:rPr lang="ru-RU" dirty="0" smtClean="0"/>
              <a:t>управляющий </a:t>
            </a:r>
            <a:r>
              <a:rPr lang="ru-RU" dirty="0"/>
              <a:t>автомат с  </a:t>
            </a:r>
            <a:r>
              <a:rPr lang="ru-RU" dirty="0">
                <a:solidFill>
                  <a:srgbClr val="FF0000"/>
                </a:solidFill>
              </a:rPr>
              <a:t>жёсткой (фиксированной) </a:t>
            </a:r>
            <a:r>
              <a:rPr lang="ru-RU" dirty="0"/>
              <a:t>логикой</a:t>
            </a:r>
          </a:p>
        </p:txBody>
      </p:sp>
    </p:spTree>
    <p:extLst>
      <p:ext uri="{BB962C8B-B14F-4D97-AF65-F5344CB8AC3E}">
        <p14:creationId xmlns:p14="http://schemas.microsoft.com/office/powerpoint/2010/main" val="378306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Дискретный автомат на жесткой логике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800" dirty="0">
              <a:latin typeface="+mn-lt"/>
            </a:endParaRPr>
          </a:p>
          <a:p>
            <a:endParaRPr lang="ru-RU" sz="2800" dirty="0" smtClean="0">
              <a:latin typeface="+mn-lt"/>
            </a:endParaRPr>
          </a:p>
          <a:p>
            <a:r>
              <a:rPr lang="ru-RU" sz="2800" dirty="0" smtClean="0">
                <a:solidFill>
                  <a:srgbClr val="FF0000"/>
                </a:solidFill>
                <a:latin typeface="+mn-lt"/>
              </a:rPr>
              <a:t>Абстрактный автомат</a:t>
            </a:r>
          </a:p>
          <a:p>
            <a:pPr lvl="1"/>
            <a:r>
              <a:rPr lang="ru-RU" sz="2600" dirty="0" smtClean="0">
                <a:latin typeface="+mn-lt"/>
              </a:rPr>
              <a:t>математическая модель </a:t>
            </a:r>
            <a:r>
              <a:rPr lang="ru-RU" sz="2600" dirty="0">
                <a:latin typeface="+mn-lt"/>
              </a:rPr>
              <a:t>не учитывающая его внутреннюю структуру и описывает только его поведение  </a:t>
            </a:r>
            <a:endParaRPr lang="ru-RU" sz="2600" dirty="0" smtClean="0">
              <a:latin typeface="+mn-lt"/>
            </a:endParaRPr>
          </a:p>
          <a:p>
            <a:pPr lvl="1"/>
            <a:endParaRPr lang="ru-RU" sz="2400" dirty="0" smtClean="0">
              <a:latin typeface="+mn-lt"/>
            </a:endParaRPr>
          </a:p>
          <a:p>
            <a:r>
              <a:rPr lang="ru-RU" dirty="0" smtClean="0">
                <a:solidFill>
                  <a:srgbClr val="FF0000"/>
                </a:solidFill>
              </a:rPr>
              <a:t>Структурный автомат</a:t>
            </a:r>
          </a:p>
          <a:p>
            <a:pPr lvl="1"/>
            <a:r>
              <a:rPr lang="ru-RU" sz="2600" dirty="0">
                <a:latin typeface="+mn-lt"/>
              </a:rPr>
              <a:t>р</a:t>
            </a:r>
            <a:r>
              <a:rPr lang="ru-RU" sz="2600" dirty="0" smtClean="0">
                <a:latin typeface="+mn-lt"/>
              </a:rPr>
              <a:t>еализация</a:t>
            </a:r>
            <a:r>
              <a:rPr lang="ru-RU" sz="2600" dirty="0" smtClean="0">
                <a:solidFill>
                  <a:srgbClr val="FF0000"/>
                </a:solidFill>
                <a:latin typeface="+mn-lt"/>
              </a:rPr>
              <a:t>  </a:t>
            </a:r>
            <a:r>
              <a:rPr lang="ru-RU" sz="2600" dirty="0">
                <a:latin typeface="+mn-lt"/>
              </a:rPr>
              <a:t>цифрового автомата с помощью заданного набора </a:t>
            </a:r>
            <a:r>
              <a:rPr lang="ru-RU" sz="2600" dirty="0" smtClean="0">
                <a:latin typeface="+mn-lt"/>
              </a:rPr>
              <a:t>логических элементов</a:t>
            </a:r>
            <a:r>
              <a:rPr lang="ru-RU" sz="2000" dirty="0"/>
              <a:t>.  </a:t>
            </a:r>
          </a:p>
          <a:p>
            <a:pPr lvl="1"/>
            <a:endParaRPr lang="ru-RU" dirty="0" smtClean="0">
              <a:solidFill>
                <a:srgbClr val="FF0000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5467117"/>
      </p:ext>
    </p:extLst>
  </p:cSld>
  <p:clrMapOvr>
    <a:masterClrMapping/>
  </p:clrMapOvr>
</p:sld>
</file>

<file path=ppt/theme/theme1.xml><?xml version="1.0" encoding="utf-8"?>
<a:theme xmlns:a="http://schemas.openxmlformats.org/drawingml/2006/main" name="2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7949</TotalTime>
  <Words>1575</Words>
  <Application>Microsoft Office PowerPoint</Application>
  <PresentationFormat>Экран (4:3)</PresentationFormat>
  <Paragraphs>337</Paragraphs>
  <Slides>43</Slides>
  <Notes>16</Notes>
  <HiddenSlides>0</HiddenSlides>
  <MMClips>0</MMClips>
  <ScaleCrop>false</ScaleCrop>
  <HeadingPairs>
    <vt:vector size="6" baseType="variant"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43</vt:i4>
      </vt:variant>
    </vt:vector>
  </HeadingPairs>
  <TitlesOfParts>
    <vt:vector size="48" baseType="lpstr">
      <vt:lpstr>2_Специальное оформление</vt:lpstr>
      <vt:lpstr>1_Специальное оформление</vt:lpstr>
      <vt:lpstr>Специальное оформление</vt:lpstr>
      <vt:lpstr>Equation</vt:lpstr>
      <vt:lpstr>Формула</vt:lpstr>
      <vt:lpstr>Синтез цифровых автоматов</vt:lpstr>
      <vt:lpstr>План лекции</vt:lpstr>
      <vt:lpstr>Структура цифрового устройства</vt:lpstr>
      <vt:lpstr>Такт и Кварцевый резонатор</vt:lpstr>
      <vt:lpstr>Схема включения кварцевого генератора </vt:lpstr>
      <vt:lpstr>На материнской плате</vt:lpstr>
      <vt:lpstr>Типы управляющих автоматов</vt:lpstr>
      <vt:lpstr>Дискретный управляющий автомат с  жёсткой (фиксированной) логикой</vt:lpstr>
      <vt:lpstr>Дискретный автомат на жесткой логике </vt:lpstr>
      <vt:lpstr>Абстрактный автомат</vt:lpstr>
      <vt:lpstr>Абстрактные  Мили и Мура</vt:lpstr>
      <vt:lpstr>Способы задания абстрактного автомата</vt:lpstr>
      <vt:lpstr>Структурный автомат   МИЛИ</vt:lpstr>
      <vt:lpstr>Переход от абстрактного к структурному автомату</vt:lpstr>
      <vt:lpstr>Переход от абстрактного к структурному автомату</vt:lpstr>
      <vt:lpstr>Пример синтеза УА</vt:lpstr>
      <vt:lpstr>Структурная схема операционной части</vt:lpstr>
      <vt:lpstr>Операционная часть</vt:lpstr>
      <vt:lpstr>Разметка графа </vt:lpstr>
      <vt:lpstr>Кодирование состояний</vt:lpstr>
      <vt:lpstr>Объединенная таблица переходов и выходов</vt:lpstr>
      <vt:lpstr>Логические выражения</vt:lpstr>
      <vt:lpstr>Минимизация Y и D</vt:lpstr>
      <vt:lpstr>Управляющая часть</vt:lpstr>
      <vt:lpstr>Управляющая часть</vt:lpstr>
      <vt:lpstr>Управляющая часть</vt:lpstr>
      <vt:lpstr>Синтез автомата Мура</vt:lpstr>
      <vt:lpstr>Правила разметки  ГСА для автомата Мура</vt:lpstr>
      <vt:lpstr>Кодирование состояний  и таблица выходов для КС2</vt:lpstr>
      <vt:lpstr>Кодирование состояний и таблица переходов для КС1</vt:lpstr>
      <vt:lpstr>Презентация PowerPoint</vt:lpstr>
      <vt:lpstr>Недостатки УА на основе жесткой логики</vt:lpstr>
      <vt:lpstr>Микропрограммный автомат (общая схема)</vt:lpstr>
      <vt:lpstr>ПЗУ </vt:lpstr>
      <vt:lpstr>Микропрограммный автомат (структура)</vt:lpstr>
      <vt:lpstr>Структура микропрограммного автомата</vt:lpstr>
      <vt:lpstr>Микропрограммный автомат</vt:lpstr>
      <vt:lpstr>Граф - схема алгоритма сложения </vt:lpstr>
      <vt:lpstr>Кодировка  входных сигналов  автомата x0, x1</vt:lpstr>
      <vt:lpstr>Таблица переходов / микропрограмма</vt:lpstr>
      <vt:lpstr>Создание HEX-файла</vt:lpstr>
      <vt:lpstr>Формат hex - файла</vt:lpstr>
      <vt:lpstr>Запись микропрограммы</vt:lpstr>
    </vt:vector>
  </TitlesOfParts>
  <Company>Ya Blondinko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vladimir</dc:creator>
  <cp:lastModifiedBy>vladimir</cp:lastModifiedBy>
  <cp:revision>251</cp:revision>
  <cp:lastPrinted>2022-09-21T08:53:20Z</cp:lastPrinted>
  <dcterms:created xsi:type="dcterms:W3CDTF">2016-08-20T08:39:45Z</dcterms:created>
  <dcterms:modified xsi:type="dcterms:W3CDTF">2023-09-22T07:04:01Z</dcterms:modified>
</cp:coreProperties>
</file>