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9" r:id="rId22"/>
    <p:sldId id="277" r:id="rId23"/>
    <p:sldId id="275" r:id="rId24"/>
    <p:sldId id="276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8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26-Apr-21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26-Apr-21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26-Apr-21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26-Apr-21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26-Apr-21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26-Apr-21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26-Apr-21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26-Apr-21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prometheus-community/windows_export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architecture/remote-monitoring-and-alerting-for-iot" TargetMode="External"/><Relationship Id="rId2" Type="http://schemas.openxmlformats.org/officeDocument/2006/relationships/hyperlink" Target="https://prometheus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FA7A-EE79-4E2E-A973-4E1F60DDE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Prometheus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63D0B-0869-43F1-A4BF-73F148658D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Monitoring sistema i servisa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E1088-6EDC-4878-99C6-2950178F76E3}"/>
              </a:ext>
            </a:extLst>
          </p:cNvPr>
          <p:cNvSpPr txBox="1"/>
          <p:nvPr/>
        </p:nvSpPr>
        <p:spPr>
          <a:xfrm>
            <a:off x="9662678" y="5947795"/>
            <a:ext cx="191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Maša Nešić, 16774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7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E4C9-5212-4665-BFDC-53434D8D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queries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F51976-C945-44A2-8F9D-0BAB3BD7F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597" y="1790607"/>
            <a:ext cx="11310437" cy="4915256"/>
          </a:xfrm>
        </p:spPr>
      </p:pic>
    </p:spTree>
    <p:extLst>
      <p:ext uri="{BB962C8B-B14F-4D97-AF65-F5344CB8AC3E}">
        <p14:creationId xmlns:p14="http://schemas.microsoft.com/office/powerpoint/2010/main" val="249174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D272-F97C-4128-B698-72FC2529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Third party monitoring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79F29-22B4-471A-B119-AD8C66835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7382078" cy="3678303"/>
          </a:xfrm>
        </p:spPr>
        <p:txBody>
          <a:bodyPr/>
          <a:lstStyle/>
          <a:p>
            <a:r>
              <a:rPr lang="sr-Latn-RS" dirty="0"/>
              <a:t>Eksporteri</a:t>
            </a:r>
          </a:p>
          <a:p>
            <a:r>
              <a:rPr lang="sr-Latn-RS" dirty="0"/>
              <a:t>Windows exporter </a:t>
            </a:r>
            <a:br>
              <a:rPr lang="sr-Latn-RS" dirty="0"/>
            </a:br>
            <a:r>
              <a:rPr lang="sr-Latn-RS" dirty="0">
                <a:hlinkClick r:id="rId2"/>
              </a:rPr>
              <a:t>https://github.com/prometheus-community/windows_exporter</a:t>
            </a:r>
            <a:endParaRPr lang="sr-Latn-RS" dirty="0"/>
          </a:p>
          <a:p>
            <a:r>
              <a:rPr lang="sr-Latn-RS" dirty="0"/>
              <a:t>Metrike vezane za hardver i OS mašine</a:t>
            </a:r>
          </a:p>
          <a:p>
            <a:pPr lvl="1"/>
            <a:r>
              <a:rPr lang="sr-Latn-RS" dirty="0"/>
              <a:t>Iskorišćenost CPU, memorije, prostora na disku, upisi i čitanje sa diska, bandwidth mreže, trenutni broj aktivnih niti, ...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DF70C-D10A-4E58-BF9E-E75FD0867D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511"/>
          <a:stretch/>
        </p:blipFill>
        <p:spPr>
          <a:xfrm>
            <a:off x="7519485" y="2956264"/>
            <a:ext cx="4149528" cy="227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73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2FAA4-B841-4EDF-8D2C-88370113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17EF1-CC1D-4436-A44C-BB5B9A097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906" y="2047331"/>
            <a:ext cx="5514808" cy="1716801"/>
          </a:xfrm>
        </p:spPr>
        <p:txBody>
          <a:bodyPr/>
          <a:lstStyle/>
          <a:p>
            <a:r>
              <a:rPr lang="sr-Latn-RS" dirty="0"/>
              <a:t>Statički – znamo lokaciju izvora i ona je nepromenjiva</a:t>
            </a:r>
          </a:p>
          <a:p>
            <a:pPr marL="324000" lvl="1" indent="0">
              <a:buNone/>
            </a:pPr>
            <a:r>
              <a:rPr lang="sr-Latn-RS" dirty="0"/>
              <a:t>scrape_configs:</a:t>
            </a:r>
            <a:br>
              <a:rPr lang="en-US" dirty="0"/>
            </a:br>
            <a:r>
              <a:rPr lang="en-US" dirty="0"/>
              <a:t>	- </a:t>
            </a:r>
            <a:r>
              <a:rPr lang="sr-Latn-RS" dirty="0"/>
              <a:t>job_name</a:t>
            </a:r>
            <a:r>
              <a:rPr lang="en-US" dirty="0"/>
              <a:t>:  ‘node’</a:t>
            </a:r>
            <a:br>
              <a:rPr lang="sr-Latn-RS" dirty="0"/>
            </a:br>
            <a:r>
              <a:rPr lang="sr-Latn-RS" dirty="0"/>
              <a:t>	</a:t>
            </a:r>
            <a:r>
              <a:rPr lang="en-US" dirty="0"/>
              <a:t>  </a:t>
            </a:r>
            <a:r>
              <a:rPr lang="sr-Latn-RS" dirty="0"/>
              <a:t>static_configs:</a:t>
            </a:r>
            <a:br>
              <a:rPr lang="sr-Latn-RS" dirty="0"/>
            </a:br>
            <a:r>
              <a:rPr lang="sr-Latn-RS" dirty="0"/>
              <a:t>	</a:t>
            </a:r>
            <a:r>
              <a:rPr lang="en-US" dirty="0"/>
              <a:t>  </a:t>
            </a:r>
            <a:r>
              <a:rPr lang="sr-Latn-RS" dirty="0"/>
              <a:t>- targets: </a:t>
            </a:r>
            <a:r>
              <a:rPr lang="en-US" dirty="0"/>
              <a:t>[‘localhost:9182’]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95DEE2-0609-4A27-A1DD-D3192964FC0E}"/>
              </a:ext>
            </a:extLst>
          </p:cNvPr>
          <p:cNvSpPr txBox="1">
            <a:spLocks/>
          </p:cNvSpPr>
          <p:nvPr/>
        </p:nvSpPr>
        <p:spPr>
          <a:xfrm>
            <a:off x="456906" y="3711048"/>
            <a:ext cx="5514808" cy="1716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Iz fajla – za service discovery sisteme koje Prometheus ne podržava out of the box</a:t>
            </a:r>
          </a:p>
          <a:p>
            <a:pPr marL="324000" lvl="1" indent="0">
              <a:buFont typeface="Wingdings 2" panose="05020102010507070707" pitchFamily="18" charset="2"/>
              <a:buNone/>
            </a:pPr>
            <a:r>
              <a:rPr lang="en-US" dirty="0" err="1"/>
              <a:t>scrape_configs</a:t>
            </a:r>
            <a:r>
              <a:rPr lang="en-US" dirty="0"/>
              <a:t>: </a:t>
            </a:r>
            <a:br>
              <a:rPr lang="sr-Latn-RS" dirty="0"/>
            </a:br>
            <a:r>
              <a:rPr lang="sr-Latn-RS" dirty="0"/>
              <a:t>	</a:t>
            </a:r>
            <a:r>
              <a:rPr lang="en-US" dirty="0"/>
              <a:t>- </a:t>
            </a:r>
            <a:r>
              <a:rPr lang="en-US" dirty="0" err="1"/>
              <a:t>job_name</a:t>
            </a:r>
            <a:r>
              <a:rPr lang="en-US" dirty="0"/>
              <a:t>: file </a:t>
            </a:r>
            <a:br>
              <a:rPr lang="sr-Latn-RS" dirty="0"/>
            </a:br>
            <a:r>
              <a:rPr lang="sr-Latn-RS" dirty="0"/>
              <a:t>	  </a:t>
            </a:r>
            <a:r>
              <a:rPr lang="en-US" dirty="0" err="1"/>
              <a:t>file_sd_configs</a:t>
            </a:r>
            <a:r>
              <a:rPr lang="en-US" dirty="0"/>
              <a:t>: </a:t>
            </a:r>
            <a:br>
              <a:rPr lang="sr-Latn-RS" dirty="0"/>
            </a:br>
            <a:r>
              <a:rPr lang="sr-Latn-RS" dirty="0"/>
              <a:t>	    </a:t>
            </a:r>
            <a:r>
              <a:rPr lang="en-US" dirty="0"/>
              <a:t>- files: </a:t>
            </a:r>
            <a:r>
              <a:rPr lang="sr-Latn-RS" dirty="0"/>
              <a:t> </a:t>
            </a:r>
            <a:r>
              <a:rPr lang="en-US" dirty="0"/>
              <a:t>'*.json'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78BC4D-C6F1-49F1-BB3D-A74CF83D8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82" y="4408239"/>
            <a:ext cx="3209613" cy="203921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9E8E27-903A-4DAB-A211-95F3DC9094FD}"/>
              </a:ext>
            </a:extLst>
          </p:cNvPr>
          <p:cNvSpPr txBox="1">
            <a:spLocks/>
          </p:cNvSpPr>
          <p:nvPr/>
        </p:nvSpPr>
        <p:spPr>
          <a:xfrm>
            <a:off x="6096000" y="2132186"/>
            <a:ext cx="5639094" cy="1356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Out of the box podrška za popularn</a:t>
            </a:r>
            <a:r>
              <a:rPr lang="en-US" dirty="0"/>
              <a:t>a</a:t>
            </a:r>
            <a:r>
              <a:rPr lang="sr-Latn-RS" dirty="0"/>
              <a:t> SD </a:t>
            </a:r>
            <a:r>
              <a:rPr lang="en-US" dirty="0"/>
              <a:t>re</a:t>
            </a:r>
            <a:r>
              <a:rPr lang="sr-Latn-RS" dirty="0"/>
              <a:t>šenja</a:t>
            </a:r>
          </a:p>
          <a:p>
            <a:pPr lvl="1"/>
            <a:r>
              <a:rPr lang="en-US" dirty="0"/>
              <a:t>Azure, Consul, DNS, EC2, OpenStack, File, Kubernetes, Marathon, Nerve, </a:t>
            </a:r>
            <a:r>
              <a:rPr lang="en-US" dirty="0" err="1"/>
              <a:t>Serverset</a:t>
            </a:r>
            <a:r>
              <a:rPr lang="en-US" dirty="0"/>
              <a:t>, and Triton</a:t>
            </a:r>
            <a:endParaRPr lang="sr-Latn-RS" dirty="0"/>
          </a:p>
          <a:p>
            <a:pPr lvl="1"/>
            <a:r>
              <a:rPr lang="sr-Latn-RS" dirty="0"/>
              <a:t>Kubernetes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ED375D-88C9-4867-BC9C-66DEA75406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46"/>
          <a:stretch/>
        </p:blipFill>
        <p:spPr>
          <a:xfrm>
            <a:off x="6779274" y="4445338"/>
            <a:ext cx="4410691" cy="18942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E26438-813F-4347-89D3-6FCEB93889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543"/>
          <a:stretch/>
        </p:blipFill>
        <p:spPr>
          <a:xfrm>
            <a:off x="6528049" y="3623444"/>
            <a:ext cx="2857899" cy="838062"/>
          </a:xfrm>
          <a:prstGeom prst="rect">
            <a:avLst/>
          </a:prstGeom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8D04A7D0-E531-4B5C-9B28-FD5B285DE8A4}"/>
              </a:ext>
            </a:extLst>
          </p:cNvPr>
          <p:cNvSpPr/>
          <p:nvPr/>
        </p:nvSpPr>
        <p:spPr>
          <a:xfrm>
            <a:off x="9166270" y="3867953"/>
            <a:ext cx="1682243" cy="577385"/>
          </a:xfrm>
          <a:prstGeom prst="wedgeRoundRectCallout">
            <a:avLst>
              <a:gd name="adj1" fmla="val -98677"/>
              <a:gd name="adj2" fmla="val 109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node, endpoints, service, pod, ingress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51211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9716-E429-493A-8FC5-3D82338E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Metrike - instrumentacija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DF847-E434-4177-8BF3-9EA347AA1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248504"/>
          </a:xfrm>
        </p:spPr>
        <p:txBody>
          <a:bodyPr/>
          <a:lstStyle/>
          <a:p>
            <a:r>
              <a:rPr lang="sr-Latn-RS" dirty="0"/>
              <a:t>Klijentske biblioteke – Go, Python, Java i Ruby</a:t>
            </a:r>
          </a:p>
          <a:p>
            <a:r>
              <a:rPr lang="sr-Latn-RS" dirty="0"/>
              <a:t>Python - </a:t>
            </a:r>
            <a:r>
              <a:rPr lang="en-US" dirty="0" err="1"/>
              <a:t>prometheus_client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C419B-1F9B-4C18-8907-AD329A12F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602980"/>
            <a:ext cx="5982535" cy="2219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3E44BF-D167-437A-9816-9C4B15D507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406"/>
          <a:stretch/>
        </p:blipFill>
        <p:spPr>
          <a:xfrm>
            <a:off x="6563727" y="1823375"/>
            <a:ext cx="5200117" cy="499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10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D1C8-4127-48CA-9B98-338042F1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Metrike - instrumentacija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9FC85-94AC-4DFB-99D8-4335AF5A9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Counter</a:t>
            </a:r>
          </a:p>
          <a:p>
            <a:r>
              <a:rPr lang="sr-Latn-RS" dirty="0"/>
              <a:t>Gauge</a:t>
            </a:r>
          </a:p>
          <a:p>
            <a:r>
              <a:rPr lang="en-US" dirty="0"/>
              <a:t>Summary</a:t>
            </a:r>
            <a:endParaRPr lang="sr-Latn-RS" dirty="0"/>
          </a:p>
          <a:p>
            <a:r>
              <a:rPr lang="en-US" dirty="0"/>
              <a:t>Histogram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6F262-D960-4715-9975-B22360F5E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297" y="1829735"/>
            <a:ext cx="7395099" cy="20788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839D1A-0F44-4683-8A25-86C672A23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996" y="4144296"/>
            <a:ext cx="3568823" cy="2422664"/>
          </a:xfrm>
          <a:prstGeom prst="rect">
            <a:avLst/>
          </a:prstGeom>
        </p:spPr>
      </p:pic>
      <p:pic>
        <p:nvPicPr>
          <p:cNvPr id="1026" name="Picture 2" descr="Prometheus Counters and how to deal with them – INNOQ">
            <a:extLst>
              <a:ext uri="{FF2B5EF4-FFF2-40B4-BE49-F238E27FC236}">
                <a16:creationId xmlns:a16="http://schemas.microsoft.com/office/drawing/2014/main" id="{172546AA-8336-4559-9A79-E13AFB760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3" t="16311" r="6008" b="10238"/>
          <a:stretch/>
        </p:blipFill>
        <p:spPr bwMode="auto">
          <a:xfrm>
            <a:off x="7484963" y="4192653"/>
            <a:ext cx="3943863" cy="220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7289B7-71A7-4BEB-8770-9CB3E2D2EBCE}"/>
              </a:ext>
            </a:extLst>
          </p:cNvPr>
          <p:cNvSpPr txBox="1"/>
          <p:nvPr/>
        </p:nvSpPr>
        <p:spPr>
          <a:xfrm>
            <a:off x="7048870" y="3800246"/>
            <a:ext cx="20241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100" dirty="0"/>
              <a:t>Histogram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D8FAF-ED38-4849-933C-50438D2C9FC4}"/>
              </a:ext>
            </a:extLst>
          </p:cNvPr>
          <p:cNvSpPr txBox="1"/>
          <p:nvPr/>
        </p:nvSpPr>
        <p:spPr>
          <a:xfrm>
            <a:off x="5092821" y="6478888"/>
            <a:ext cx="20241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100" dirty="0"/>
              <a:t>Counter</a:t>
            </a: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6EF584-1985-4606-B25A-0255D546D7BB}"/>
              </a:ext>
            </a:extLst>
          </p:cNvPr>
          <p:cNvSpPr txBox="1"/>
          <p:nvPr/>
        </p:nvSpPr>
        <p:spPr>
          <a:xfrm>
            <a:off x="9180989" y="6436155"/>
            <a:ext cx="20241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100" dirty="0"/>
              <a:t>Gauge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8108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EDD2-6196-4E66-AC6F-96D7D0EB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counter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C388C-15D0-467C-B511-E58D58068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69326"/>
            <a:ext cx="11029615" cy="411784"/>
          </a:xfrm>
        </p:spPr>
        <p:txBody>
          <a:bodyPr/>
          <a:lstStyle/>
          <a:p>
            <a:r>
              <a:rPr lang="sr-Latn-RS" dirty="0"/>
              <a:t>Najčešće se koriste da bi merili broj izvršenja nekog dela koda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A734F-C299-4FDE-81D6-781F88A9DC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493" b="2951"/>
          <a:stretch/>
        </p:blipFill>
        <p:spPr>
          <a:xfrm>
            <a:off x="927943" y="2681866"/>
            <a:ext cx="3252102" cy="302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77C858-A437-4754-B93E-F8CC522D1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42" y="3085591"/>
            <a:ext cx="8784229" cy="748553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EBD635C8-DDC4-45BB-AA6D-95D398545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42" y="4011355"/>
            <a:ext cx="3608547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REQUESTS.labels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.command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EAE653-B0E5-4012-831C-44744ED04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42" y="4319132"/>
            <a:ext cx="1304460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SALES.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euros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4F74F8-C876-41D0-87D4-F91924C50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945" y="4033430"/>
            <a:ext cx="3866000" cy="5179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7EBA8BA-F165-45D5-A6D9-17A17E51B1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762"/>
          <a:stretch/>
        </p:blipFill>
        <p:spPr>
          <a:xfrm>
            <a:off x="9076522" y="4033430"/>
            <a:ext cx="2766290" cy="5179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5A94594-168E-46B7-B3D4-90516AACE5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352" b="2951"/>
          <a:stretch/>
        </p:blipFill>
        <p:spPr>
          <a:xfrm>
            <a:off x="4180045" y="2681866"/>
            <a:ext cx="829502" cy="302754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A977962-D2A0-4B19-901F-B7AAC72F5934}"/>
              </a:ext>
            </a:extLst>
          </p:cNvPr>
          <p:cNvSpPr txBox="1">
            <a:spLocks/>
          </p:cNvSpPr>
          <p:nvPr/>
        </p:nvSpPr>
        <p:spPr>
          <a:xfrm>
            <a:off x="581192" y="4921481"/>
            <a:ext cx="11029615" cy="41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PromQL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B7D1B0-103B-462F-893B-6666D4EFE1CA}"/>
              </a:ext>
            </a:extLst>
          </p:cNvPr>
          <p:cNvSpPr txBox="1"/>
          <p:nvPr/>
        </p:nvSpPr>
        <p:spPr>
          <a:xfrm>
            <a:off x="927942" y="5421881"/>
            <a:ext cx="3930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rate(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hello_world_exceptions_total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[1m])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656EBC-C509-4E85-8B23-2DE3D1FE72EC}"/>
              </a:ext>
            </a:extLst>
          </p:cNvPr>
          <p:cNvSpPr txBox="1"/>
          <p:nvPr/>
        </p:nvSpPr>
        <p:spPr>
          <a:xfrm>
            <a:off x="927942" y="5889629"/>
            <a:ext cx="609452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rate(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hello_worlds_total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[1m])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06EA28-9E95-4398-8586-38FAB5714AF8}"/>
              </a:ext>
            </a:extLst>
          </p:cNvPr>
          <p:cNvSpPr txBox="1"/>
          <p:nvPr/>
        </p:nvSpPr>
        <p:spPr>
          <a:xfrm>
            <a:off x="6097480" y="5383751"/>
            <a:ext cx="6094520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rate(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hello_world_exceptions_total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[1m]) / </a:t>
            </a:r>
            <a:endParaRPr lang="sr-Latn-R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 without(method, path)(rate(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hello_worlds_total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[1m]))</a:t>
            </a:r>
          </a:p>
        </p:txBody>
      </p:sp>
    </p:spTree>
    <p:extLst>
      <p:ext uri="{BB962C8B-B14F-4D97-AF65-F5344CB8AC3E}">
        <p14:creationId xmlns:p14="http://schemas.microsoft.com/office/powerpoint/2010/main" val="1146656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927A-0E32-4652-8A22-A320CDB2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87B28-96EA-44E3-8E24-ECE936AEE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1397205"/>
          </a:xfrm>
        </p:spPr>
        <p:txBody>
          <a:bodyPr>
            <a:normAutofit/>
          </a:bodyPr>
          <a:lstStyle/>
          <a:p>
            <a:r>
              <a:rPr lang="en-US" dirty="0" err="1"/>
              <a:t>Trenutno</a:t>
            </a:r>
            <a:r>
              <a:rPr lang="en-US" dirty="0"/>
              <a:t> </a:t>
            </a:r>
            <a:r>
              <a:rPr lang="en-US" dirty="0" err="1"/>
              <a:t>stanje</a:t>
            </a:r>
            <a:r>
              <a:rPr lang="en-US" dirty="0"/>
              <a:t> </a:t>
            </a:r>
            <a:r>
              <a:rPr lang="en-US" dirty="0" err="1"/>
              <a:t>nekog</a:t>
            </a:r>
            <a:r>
              <a:rPr lang="en-US" dirty="0"/>
              <a:t> </a:t>
            </a:r>
            <a:r>
              <a:rPr lang="en-US" dirty="0" err="1"/>
              <a:t>resursa</a:t>
            </a:r>
            <a:endParaRPr lang="en-US" dirty="0"/>
          </a:p>
          <a:p>
            <a:r>
              <a:rPr lang="en-US" dirty="0" err="1"/>
              <a:t>Npr</a:t>
            </a:r>
            <a:r>
              <a:rPr lang="en-US" dirty="0"/>
              <a:t>.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aktivnih</a:t>
            </a:r>
            <a:r>
              <a:rPr lang="en-US" dirty="0"/>
              <a:t> </a:t>
            </a:r>
            <a:r>
              <a:rPr lang="en-US" dirty="0" err="1"/>
              <a:t>niti</a:t>
            </a:r>
            <a:r>
              <a:rPr lang="en-US" dirty="0"/>
              <a:t>, </a:t>
            </a:r>
            <a:r>
              <a:rPr lang="sr-Latn-RS" dirty="0"/>
              <a:t>zauzeće keš memorije, poslednji put kada je neki zahtev obrađen, ...</a:t>
            </a:r>
          </a:p>
          <a:p>
            <a:r>
              <a:rPr lang="sr-Latn-RS" dirty="0"/>
              <a:t>Inc, dec i set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6079C-B96D-4405-9DDF-122C020EF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30" y="3577700"/>
            <a:ext cx="4429743" cy="2686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96864E-9F5C-48CD-90E9-E9C667CF7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007" y="6164098"/>
            <a:ext cx="2295845" cy="20005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05AA93-C33F-476B-9B06-60E5B04439F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338004" y="5939161"/>
            <a:ext cx="700003" cy="32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2B61CD-D478-4464-91C9-D1C5C0787595}"/>
              </a:ext>
            </a:extLst>
          </p:cNvPr>
          <p:cNvSpPr txBox="1"/>
          <p:nvPr/>
        </p:nvSpPr>
        <p:spPr>
          <a:xfrm>
            <a:off x="7148743" y="3672907"/>
            <a:ext cx="3992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time() - </a:t>
            </a:r>
            <a:r>
              <a:rPr lang="en-US" dirty="0" err="1"/>
              <a:t>hello_world_last_time_seconds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5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439F-BF80-4B2E-95E9-866C3197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577BF-C9AA-42D6-830A-7A52AABF7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920986"/>
          </a:xfrm>
        </p:spPr>
        <p:txBody>
          <a:bodyPr>
            <a:normAutofit/>
          </a:bodyPr>
          <a:lstStyle/>
          <a:p>
            <a:r>
              <a:rPr lang="sr-Latn-RS" dirty="0"/>
              <a:t>Pogodno za praćenje latencije</a:t>
            </a:r>
          </a:p>
          <a:p>
            <a:r>
              <a:rPr lang="sr-Latn-RS" dirty="0"/>
              <a:t>Observe()</a:t>
            </a:r>
          </a:p>
          <a:p>
            <a:r>
              <a:rPr lang="sr-Latn-RS" dirty="0"/>
              <a:t>Generiše 2 vremenske serije</a:t>
            </a:r>
          </a:p>
          <a:p>
            <a:pPr lvl="1"/>
            <a:r>
              <a:rPr lang="sr-Latn-RS" dirty="0"/>
              <a:t>_count – broj poziva observe funkcije</a:t>
            </a:r>
          </a:p>
          <a:p>
            <a:pPr lvl="1"/>
            <a:r>
              <a:rPr lang="sr-Latn-RS" dirty="0"/>
              <a:t>_sum – suma vrednosti prosleđenih observe funkciji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31D871-7C57-4732-888D-88948B77C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749" y="1899916"/>
            <a:ext cx="5210902" cy="2534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587701-8100-49D5-86D8-A9B6DEC2D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749" y="4553787"/>
            <a:ext cx="5039428" cy="21243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79212E-E161-4C7E-9200-7856607E852C}"/>
              </a:ext>
            </a:extLst>
          </p:cNvPr>
          <p:cNvSpPr txBox="1"/>
          <p:nvPr/>
        </p:nvSpPr>
        <p:spPr>
          <a:xfrm>
            <a:off x="676922" y="4766356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rate(</a:t>
            </a:r>
            <a:r>
              <a:rPr lang="en-US" dirty="0" err="1"/>
              <a:t>hello_world_latency_seconds_sum</a:t>
            </a:r>
            <a:r>
              <a:rPr lang="en-US" dirty="0"/>
              <a:t>[1m]) / rate(</a:t>
            </a:r>
            <a:r>
              <a:rPr lang="en-US" dirty="0" err="1"/>
              <a:t>hello_world_latency_seconds_count</a:t>
            </a:r>
            <a:r>
              <a:rPr lang="en-US" dirty="0"/>
              <a:t>[1m])</a:t>
            </a:r>
          </a:p>
        </p:txBody>
      </p:sp>
    </p:spTree>
    <p:extLst>
      <p:ext uri="{BB962C8B-B14F-4D97-AF65-F5344CB8AC3E}">
        <p14:creationId xmlns:p14="http://schemas.microsoft.com/office/powerpoint/2010/main" val="3702106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F006-A3EB-4142-A88C-BC8109B3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histogram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A031D-A927-47EE-971D-33DD491AE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7508"/>
            <a:ext cx="11029615" cy="1417846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Quantiles and percentiles</a:t>
            </a:r>
          </a:p>
          <a:p>
            <a:r>
              <a:rPr lang="sr-Latn-RS" dirty="0"/>
              <a:t>Observe() funkcija, isto kao za Summary</a:t>
            </a:r>
          </a:p>
          <a:p>
            <a:r>
              <a:rPr lang="sr-Latn-RS" dirty="0"/>
              <a:t>Kreira _count i _sum vremenske serije (kao Summary) i niz vremenskih serija _bucket, gde je svaka od njih counter događaja koji upadaju u njen opseg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B1845D-CDA5-4C8A-8FA8-3636667AF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428999"/>
            <a:ext cx="6262330" cy="2394751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943161C7-2565-4B90-9705-9AE1C5420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599" y="3957480"/>
            <a:ext cx="5208862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LATENCYH = Histogram(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hello_world_latency_histogram_seconds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’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endParaRPr kumimoji="0" lang="sr-Latn-RS" altLang="en-US" sz="14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r-Latn-RS" altLang="en-US" sz="1400" dirty="0">
                <a:solidFill>
                  <a:srgbClr val="CC7832"/>
                </a:solidFill>
                <a:latin typeface="JetBrains Mono"/>
              </a:rPr>
              <a:t>	    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'Time for a request Hello World.'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</a:t>
            </a:r>
            <a:r>
              <a:rPr kumimoji="0" lang="sr-Latn-R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	     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buckets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0.0001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**x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)])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FD74D7-E62F-482B-834B-FBEA5016FF2B}"/>
              </a:ext>
            </a:extLst>
          </p:cNvPr>
          <p:cNvSpPr txBox="1"/>
          <p:nvPr/>
        </p:nvSpPr>
        <p:spPr>
          <a:xfrm>
            <a:off x="6391905" y="5020493"/>
            <a:ext cx="609452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 err="1"/>
              <a:t>histogram_quantile</a:t>
            </a:r>
            <a:r>
              <a:rPr lang="en-US" sz="1700" dirty="0"/>
              <a:t>(0.95, rate(</a:t>
            </a:r>
            <a:r>
              <a:rPr lang="en-US" sz="1700" dirty="0" err="1"/>
              <a:t>hello_world_latency_histogram_seconds_bucket</a:t>
            </a:r>
            <a:r>
              <a:rPr lang="en-US" sz="1700" dirty="0"/>
              <a:t>[1m]))</a:t>
            </a:r>
          </a:p>
        </p:txBody>
      </p:sp>
    </p:spTree>
    <p:extLst>
      <p:ext uri="{BB962C8B-B14F-4D97-AF65-F5344CB8AC3E}">
        <p14:creationId xmlns:p14="http://schemas.microsoft.com/office/powerpoint/2010/main" val="3136498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EE7D-2D61-4EE9-B212-556A0DC8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labele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B82BE-B945-484D-B422-D88814AC9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06501"/>
            <a:ext cx="11029615" cy="1201896"/>
          </a:xfrm>
        </p:spPr>
        <p:txBody>
          <a:bodyPr/>
          <a:lstStyle/>
          <a:p>
            <a:r>
              <a:rPr lang="sr-Latn-RS" dirty="0"/>
              <a:t>Daju dimenzionalnosti podacima</a:t>
            </a:r>
          </a:p>
          <a:p>
            <a:r>
              <a:rPr lang="sr-Latn-RS" dirty="0"/>
              <a:t>Key/value parovi</a:t>
            </a:r>
          </a:p>
          <a:p>
            <a:r>
              <a:rPr lang="sr-Latn-RS" dirty="0"/>
              <a:t>Vrednost labela i ime metrike zajedno jedinstveno identifikuju vremensku seriju podataka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A3A953-D090-4DBC-984E-31C6AE6E6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85" y="3130511"/>
            <a:ext cx="2495898" cy="1009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D3C7EF-AE7E-411A-B454-DFA1CF15F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421" y="3097170"/>
            <a:ext cx="3181794" cy="1076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F63870-DCB4-4964-A029-1CCAE2B3E3EA}"/>
              </a:ext>
            </a:extLst>
          </p:cNvPr>
          <p:cNvSpPr txBox="1"/>
          <p:nvPr/>
        </p:nvSpPr>
        <p:spPr>
          <a:xfrm>
            <a:off x="5566142" y="34174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vs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BB34044-CD6B-4EEC-B166-D3A1A7137C13}"/>
              </a:ext>
            </a:extLst>
          </p:cNvPr>
          <p:cNvSpPr txBox="1">
            <a:spLocks/>
          </p:cNvSpPr>
          <p:nvPr/>
        </p:nvSpPr>
        <p:spPr>
          <a:xfrm>
            <a:off x="581192" y="4140302"/>
            <a:ext cx="11029615" cy="2595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Target labele – identifikuju metu od koje Prometheus pribavlja podatke</a:t>
            </a:r>
          </a:p>
          <a:p>
            <a:pPr lvl="1"/>
            <a:r>
              <a:rPr lang="sr-Latn-RS" dirty="0"/>
              <a:t>Arhitektura, id aplikacije, id datacentra, production/development, tim, instanca</a:t>
            </a:r>
          </a:p>
          <a:p>
            <a:pPr lvl="1"/>
            <a:r>
              <a:rPr lang="sr-Latn-RS" dirty="0"/>
              <a:t>Prometheus ih dodaje u procesu prikupljanja podataka</a:t>
            </a:r>
          </a:p>
          <a:p>
            <a:r>
              <a:rPr lang="sr-Latn-RS" dirty="0"/>
              <a:t>Labele za instrumentaciju – potiču iz procesa instrumentacije</a:t>
            </a:r>
          </a:p>
          <a:p>
            <a:pPr lvl="1"/>
            <a:r>
              <a:rPr lang="sr-Latn-RS" dirty="0"/>
              <a:t>Informacije koje su poznate unutar aplikacije/biblioteke – tip HTTP zahteva, baza kojoj se obraća</a:t>
            </a:r>
          </a:p>
          <a:p>
            <a:r>
              <a:rPr lang="sr-Latn-RS" dirty="0"/>
              <a:t>PromQL ne pravi razliku između toga kog je tipa labela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1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E6473-C6C6-4489-AB26-A6C0470D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Monitoring</a:t>
            </a:r>
            <a:br>
              <a:rPr lang="sr-Latn-RS" dirty="0"/>
            </a:br>
            <a:r>
              <a:rPr lang="sr-Latn-RS" sz="1200" dirty="0">
                <a:solidFill>
                  <a:schemeClr val="bg1">
                    <a:lumMod val="75000"/>
                  </a:schemeClr>
                </a:solidFill>
              </a:rPr>
              <a:t>Za potrebe mikroservisa i interneta stvari i servisa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64885-2F49-4DEA-9F7A-4ECBE6856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276034" cy="3678303"/>
          </a:xfrm>
        </p:spPr>
        <p:txBody>
          <a:bodyPr/>
          <a:lstStyle/>
          <a:p>
            <a:r>
              <a:rPr lang="sr-Latn-RS" dirty="0"/>
              <a:t>Šta posmatramo</a:t>
            </a:r>
          </a:p>
          <a:p>
            <a:pPr lvl="1"/>
            <a:r>
              <a:rPr lang="sr-Latn-RS" dirty="0"/>
              <a:t>Metriku hardvera uređaja</a:t>
            </a:r>
          </a:p>
          <a:p>
            <a:pPr lvl="1"/>
            <a:r>
              <a:rPr lang="sr-Latn-RS" dirty="0"/>
              <a:t>Firmware</a:t>
            </a:r>
          </a:p>
          <a:p>
            <a:pPr lvl="1"/>
            <a:r>
              <a:rPr lang="sr-Latn-RS" dirty="0"/>
              <a:t>Kod aplikacije</a:t>
            </a:r>
          </a:p>
          <a:p>
            <a:pPr lvl="1"/>
            <a:r>
              <a:rPr lang="sr-Latn-RS" dirty="0"/>
              <a:t>Spoljašnje okruženje</a:t>
            </a:r>
          </a:p>
          <a:p>
            <a:pPr lvl="1"/>
            <a:r>
              <a:rPr lang="sr-Latn-RS" dirty="0"/>
              <a:t>Interakciju između uređaja i cloud-a</a:t>
            </a:r>
          </a:p>
          <a:p>
            <a:pPr lvl="1"/>
            <a:r>
              <a:rPr lang="sr-Latn-RS" dirty="0"/>
              <a:t>Pomoćne sisteme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B9B825-490F-465A-A143-1927A8F276A4}"/>
              </a:ext>
            </a:extLst>
          </p:cNvPr>
          <p:cNvSpPr txBox="1">
            <a:spLocks/>
          </p:cNvSpPr>
          <p:nvPr/>
        </p:nvSpPr>
        <p:spPr>
          <a:xfrm>
            <a:off x="5033394" y="2180496"/>
            <a:ext cx="6702803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Zašto posmatramo?</a:t>
            </a:r>
          </a:p>
          <a:p>
            <a:pPr lvl="1"/>
            <a:r>
              <a:rPr lang="sr-Latn-RS" dirty="0"/>
              <a:t>Detektovanje, debagiranje i rešavanje problema koji se javljaju u sistemima, dok ti sistemi rade</a:t>
            </a:r>
          </a:p>
          <a:p>
            <a:pPr lvl="1"/>
            <a:r>
              <a:rPr lang="sr-Latn-RS" dirty="0"/>
              <a:t>Dugoročna analitika i izgradnja modela</a:t>
            </a:r>
          </a:p>
          <a:p>
            <a:pPr lvl="1"/>
            <a:r>
              <a:rPr lang="sr-Latn-RS" dirty="0"/>
              <a:t>Optimizacija rada sistema</a:t>
            </a:r>
          </a:p>
          <a:p>
            <a:pPr lvl="1"/>
            <a:r>
              <a:rPr lang="sr-Latn-RS" dirty="0"/>
              <a:t>Praćenje promena za potrebe donošenja poslovnih i tehničkih odluka</a:t>
            </a:r>
          </a:p>
          <a:p>
            <a:pPr lvl="1"/>
            <a:r>
              <a:rPr lang="sr-Latn-RS" dirty="0"/>
              <a:t>Za potrebe drugih sistema/procesa (QA, automatizacija, bezbednost, ...)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14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AD14-8766-4633-9599-F956919D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51D25-6C70-45FB-B3BD-0D88CA899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1921"/>
            <a:ext cx="11029615" cy="1013801"/>
          </a:xfrm>
        </p:spPr>
        <p:txBody>
          <a:bodyPr/>
          <a:lstStyle/>
          <a:p>
            <a:r>
              <a:rPr lang="en-US" dirty="0"/>
              <a:t>Prometheus </a:t>
            </a:r>
            <a:r>
              <a:rPr lang="en-US" dirty="0" err="1"/>
              <a:t>mo</a:t>
            </a:r>
            <a:r>
              <a:rPr lang="sr-Latn-RS" dirty="0"/>
              <a:t>že da pamti samo 64-bitne float vrednosti, ne i stringove</a:t>
            </a:r>
          </a:p>
          <a:p>
            <a:r>
              <a:rPr lang="sr-Latn-RS" dirty="0"/>
              <a:t>Labele su stringovi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781E3F-5572-426D-9CB5-9EDC08EA4737}"/>
              </a:ext>
            </a:extLst>
          </p:cNvPr>
          <p:cNvSpPr txBox="1">
            <a:spLocks/>
          </p:cNvSpPr>
          <p:nvPr/>
        </p:nvSpPr>
        <p:spPr>
          <a:xfrm>
            <a:off x="381740" y="2831977"/>
            <a:ext cx="5714261" cy="1376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400" dirty="0">
                <a:solidFill>
                  <a:schemeClr val="accent1"/>
                </a:solidFill>
              </a:rPr>
              <a:t>Enum</a:t>
            </a:r>
          </a:p>
          <a:p>
            <a:r>
              <a:rPr lang="sr-Latn-RS" dirty="0"/>
              <a:t>Stanje resursa – </a:t>
            </a:r>
            <a:r>
              <a:rPr lang="sr-Latn-RS" sz="1400" dirty="0"/>
              <a:t>STARTING, RUNNING, STOPING, TERMINATED</a:t>
            </a:r>
            <a:endParaRPr lang="sr-Latn-RS" dirty="0"/>
          </a:p>
          <a:p>
            <a:r>
              <a:rPr lang="sr-Latn-RS" dirty="0"/>
              <a:t>Kodiranje brojevima nije pogodno za izračunavanja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414D0-7B20-4036-820A-2563F2324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4376779"/>
            <a:ext cx="5306165" cy="1047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92D4D-A8FC-42BD-8B6E-98AEFE9E5882}"/>
              </a:ext>
            </a:extLst>
          </p:cNvPr>
          <p:cNvSpPr txBox="1"/>
          <p:nvPr/>
        </p:nvSpPr>
        <p:spPr>
          <a:xfrm>
            <a:off x="1271725" y="564064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avg_over_time</a:t>
            </a:r>
            <a:r>
              <a:rPr lang="en-US" dirty="0"/>
              <a:t>(</a:t>
            </a:r>
            <a:r>
              <a:rPr lang="en-US" dirty="0" err="1"/>
              <a:t>resource_state</a:t>
            </a:r>
            <a:r>
              <a:rPr lang="en-US" dirty="0"/>
              <a:t>[1h])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A6263E-B457-4560-A726-E43C7E433AC5}"/>
              </a:ext>
            </a:extLst>
          </p:cNvPr>
          <p:cNvSpPr txBox="1"/>
          <p:nvPr/>
        </p:nvSpPr>
        <p:spPr>
          <a:xfrm>
            <a:off x="1271725" y="605462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without(resource)(</a:t>
            </a:r>
            <a:r>
              <a:rPr lang="en-US" dirty="0" err="1"/>
              <a:t>resource_state</a:t>
            </a:r>
            <a:r>
              <a:rPr lang="en-US" dirty="0"/>
              <a:t>)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39101B4-B393-4355-B869-80BEB617F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4645" y="3161687"/>
            <a:ext cx="5413879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StateMetric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object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resource_states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{}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._STATES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"STARTING"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"RUNNING"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"STOPPING"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"TERMINATED"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._mutex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Lock()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set_state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resource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state):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with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._mutex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resource_states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[resource] = state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collect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family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GaugeMetricFamily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resource_state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"The current state of resources."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labels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resource_state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"resource"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with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._mutex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resource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state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resource_states.items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._STATES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family.add_metric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([s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resource]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 == state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yield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family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102A525E-E615-4DE4-B6AD-B3EFA2589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4644" y="2700022"/>
            <a:ext cx="5413879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threading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Lock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prometheus_client.core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GaugeMetricFamily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REGISTRY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252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A4F1-6BCA-49BB-97A0-ED6108B6B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Label patterns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BDCC5-5BC5-4516-8929-59044A598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672462"/>
            <a:ext cx="11029615" cy="1013801"/>
          </a:xfrm>
        </p:spPr>
        <p:txBody>
          <a:bodyPr/>
          <a:lstStyle/>
          <a:p>
            <a:r>
              <a:rPr lang="sr-Latn-RS" dirty="0"/>
              <a:t>Za informacije koje nisu pogodne da budu target labels</a:t>
            </a:r>
          </a:p>
          <a:p>
            <a:r>
              <a:rPr lang="sr-Latn-RS" dirty="0"/>
              <a:t>Gauge sa vrednošću 1 i labelama za sve željene informacije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B57AC-738E-433B-B612-CD991E7239AA}"/>
              </a:ext>
            </a:extLst>
          </p:cNvPr>
          <p:cNvSpPr txBox="1"/>
          <p:nvPr/>
        </p:nvSpPr>
        <p:spPr>
          <a:xfrm>
            <a:off x="474216" y="2144584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sr-Latn-RS" sz="2400" dirty="0">
                <a:solidFill>
                  <a:schemeClr val="accent1"/>
                </a:solidFill>
              </a:rPr>
              <a:t>Info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BFA27F-A579-481B-AD41-1C61B03C7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4047742"/>
            <a:ext cx="6306430" cy="800212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7209FC7A-3454-4B36-BB53-5CDAC6FD3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483" y="2651313"/>
            <a:ext cx="4403324" cy="16004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version_info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"implementation"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CPython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"major"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"3"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"minor"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"5"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patchlevel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"2"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"version"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"3.5.2"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8FB6C02-F70D-41E2-A6AD-FD8E105B2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483" y="4251751"/>
            <a:ext cx="4403324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INFO = Gauge(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my_python_info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endParaRPr kumimoji="0" lang="sr-Latn-RS" altLang="en-US" sz="14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r-Latn-RS" altLang="en-US" sz="1400" dirty="0">
                <a:solidFill>
                  <a:srgbClr val="CC7832"/>
                </a:solidFill>
                <a:latin typeface="JetBrains Mono"/>
              </a:rPr>
              <a:t>	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"Python platform information"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sr-Latn-R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	 	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labelnames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version_info.keys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sr-Latn-RS" altLang="en-US" sz="1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INFO.labels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(**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version_info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).set(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E6422-5F64-4992-B06E-B45FDBAFFA0B}"/>
              </a:ext>
            </a:extLst>
          </p:cNvPr>
          <p:cNvSpPr txBox="1"/>
          <p:nvPr/>
        </p:nvSpPr>
        <p:spPr>
          <a:xfrm>
            <a:off x="1538057" y="5235100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up</a:t>
            </a:r>
          </a:p>
          <a:p>
            <a:r>
              <a:rPr lang="en-US" dirty="0"/>
              <a:t>* on (instance, job) </a:t>
            </a:r>
            <a:r>
              <a:rPr lang="en-US" dirty="0" err="1"/>
              <a:t>group_left</a:t>
            </a:r>
            <a:r>
              <a:rPr lang="en-US" dirty="0"/>
              <a:t>(version)</a:t>
            </a:r>
          </a:p>
          <a:p>
            <a:r>
              <a:rPr lang="en-US" dirty="0" err="1"/>
              <a:t>my_python_info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521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2C2A-879E-4717-87B4-B2CA8852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Nazivi metrika</a:t>
            </a:r>
            <a:br>
              <a:rPr lang="sr-Latn-RS" dirty="0"/>
            </a:br>
            <a:r>
              <a:rPr lang="sr-Latn-RS" sz="1400" dirty="0">
                <a:solidFill>
                  <a:schemeClr val="bg1">
                    <a:lumMod val="65000"/>
                  </a:schemeClr>
                </a:solidFill>
              </a:rPr>
              <a:t>dobra praksa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E8BBD-96C8-4029-A045-A5AFB49A7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self-explanatory</a:t>
            </a:r>
          </a:p>
          <a:p>
            <a:r>
              <a:rPr lang="en-US" dirty="0" err="1"/>
              <a:t>Hijerarhijski</a:t>
            </a:r>
            <a:r>
              <a:rPr lang="en-US" dirty="0"/>
              <a:t> model </a:t>
            </a:r>
            <a:r>
              <a:rPr lang="en-US" dirty="0" err="1"/>
              <a:t>imena</a:t>
            </a:r>
            <a:r>
              <a:rPr lang="en-US" dirty="0"/>
              <a:t> –</a:t>
            </a:r>
            <a:r>
              <a:rPr lang="sr-Latn-RS" dirty="0"/>
              <a:t> od najopštijeg ka specifičnijim opisima</a:t>
            </a:r>
          </a:p>
          <a:p>
            <a:r>
              <a:rPr lang="sr-Latn-RS" dirty="0"/>
              <a:t>Prva reč – domen, namespace</a:t>
            </a:r>
          </a:p>
          <a:p>
            <a:r>
              <a:rPr lang="sr-Latn-RS" dirty="0"/>
              <a:t>Osnovne jedinice</a:t>
            </a:r>
          </a:p>
          <a:p>
            <a:r>
              <a:rPr lang="sr-Latn-RS" dirty="0"/>
              <a:t>Jedinica na kraju imena metrike</a:t>
            </a:r>
          </a:p>
          <a:p>
            <a:r>
              <a:rPr lang="sr-Latn-RS" dirty="0"/>
              <a:t>1 metrika = 1 značenje, labele određuju kontekst</a:t>
            </a:r>
          </a:p>
          <a:p>
            <a:r>
              <a:rPr lang="sr-Latn-RS" dirty="0"/>
              <a:t>Svaka jedinstvena kombinacija vrednosti labela =</a:t>
            </a:r>
            <a:r>
              <a:rPr lang="en-US" dirty="0"/>
              <a:t>&gt; </a:t>
            </a:r>
            <a:r>
              <a:rPr lang="sr-Latn-RS" dirty="0"/>
              <a:t>zasebna vremenska serija</a:t>
            </a:r>
          </a:p>
          <a:p>
            <a:r>
              <a:rPr lang="sr-Latn-RS" dirty="0"/>
              <a:t>Nazivi counter-a treba da se završavaju sa _total</a:t>
            </a:r>
          </a:p>
          <a:p>
            <a:r>
              <a:rPr lang="sr-Latn-RS" dirty="0"/>
              <a:t>Izbegavati sufikse _count, _sum i _bucket jer se oni već koriste kod histograma i summary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1FBFDD-0455-4A95-B8DA-86AE1F98C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621169"/>
            <a:ext cx="562844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windows_cpu_cstate_seconds_total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{core="0,0",state="c1"}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D3BC0FA-CB11-456C-A985-70AD6C3962F4}"/>
              </a:ext>
            </a:extLst>
          </p:cNvPr>
          <p:cNvSpPr/>
          <p:nvPr/>
        </p:nvSpPr>
        <p:spPr>
          <a:xfrm rot="16200000">
            <a:off x="6424473" y="3181955"/>
            <a:ext cx="221481" cy="8784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481DA-0FFD-4BBC-AE53-65AB8BB55DFC}"/>
              </a:ext>
            </a:extLst>
          </p:cNvPr>
          <p:cNvSpPr txBox="1"/>
          <p:nvPr/>
        </p:nvSpPr>
        <p:spPr>
          <a:xfrm>
            <a:off x="5935529" y="3141095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accent1"/>
                </a:solidFill>
              </a:rPr>
              <a:t>namespace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761DD7A9-A2CC-47C5-8238-05E444792A25}"/>
              </a:ext>
            </a:extLst>
          </p:cNvPr>
          <p:cNvSpPr/>
          <p:nvPr/>
        </p:nvSpPr>
        <p:spPr>
          <a:xfrm rot="16200000">
            <a:off x="8432980" y="3219156"/>
            <a:ext cx="221481" cy="8040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F93A4-BF8D-43B3-8BDF-C99D7925948A}"/>
              </a:ext>
            </a:extLst>
          </p:cNvPr>
          <p:cNvSpPr txBox="1"/>
          <p:nvPr/>
        </p:nvSpPr>
        <p:spPr>
          <a:xfrm>
            <a:off x="8103535" y="3156629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accent1"/>
                </a:solidFill>
              </a:rPr>
              <a:t>jedinica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8B71A1B-A301-4386-B07C-CF1B63CC0700}"/>
              </a:ext>
            </a:extLst>
          </p:cNvPr>
          <p:cNvSpPr/>
          <p:nvPr/>
        </p:nvSpPr>
        <p:spPr>
          <a:xfrm rot="16200000" flipH="1">
            <a:off x="9182244" y="3853038"/>
            <a:ext cx="145290" cy="3586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684B1A-04EC-4473-AF59-13B1E738252D}"/>
              </a:ext>
            </a:extLst>
          </p:cNvPr>
          <p:cNvSpPr txBox="1"/>
          <p:nvPr/>
        </p:nvSpPr>
        <p:spPr>
          <a:xfrm>
            <a:off x="8793865" y="403236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accent1"/>
                </a:solidFill>
              </a:rPr>
              <a:t>counter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5E4871E-DEDF-4419-921F-8EA22E5D51F0}"/>
              </a:ext>
            </a:extLst>
          </p:cNvPr>
          <p:cNvSpPr/>
          <p:nvPr/>
        </p:nvSpPr>
        <p:spPr>
          <a:xfrm rot="16200000" flipH="1">
            <a:off x="7521813" y="3504442"/>
            <a:ext cx="145290" cy="10558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5E04E6-1206-4E3E-9EF5-7142280F1727}"/>
              </a:ext>
            </a:extLst>
          </p:cNvPr>
          <p:cNvSpPr txBox="1"/>
          <p:nvPr/>
        </p:nvSpPr>
        <p:spPr>
          <a:xfrm>
            <a:off x="7082547" y="4044332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accent1"/>
                </a:solidFill>
              </a:rPr>
              <a:t>hijerarhija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967D37E8-6C46-4CC5-859C-AC500601BF06}"/>
              </a:ext>
            </a:extLst>
          </p:cNvPr>
          <p:cNvSpPr/>
          <p:nvPr/>
        </p:nvSpPr>
        <p:spPr>
          <a:xfrm rot="16200000">
            <a:off x="10358250" y="2622576"/>
            <a:ext cx="221481" cy="19131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A6524C-678F-44FF-9461-07DCB77E8BB9}"/>
              </a:ext>
            </a:extLst>
          </p:cNvPr>
          <p:cNvSpPr txBox="1"/>
          <p:nvPr/>
        </p:nvSpPr>
        <p:spPr>
          <a:xfrm>
            <a:off x="10108154" y="314109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accent1"/>
                </a:solidFill>
              </a:rPr>
              <a:t>labele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789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0470-C015-4F50-A10F-F4A1E967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Unit testiranje instrumentacije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8059B-A7BF-4487-8687-0DE502FB6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248504"/>
          </a:xfrm>
        </p:spPr>
        <p:txBody>
          <a:bodyPr/>
          <a:lstStyle/>
          <a:p>
            <a:r>
              <a:rPr lang="sr-Latn-RS" dirty="0"/>
              <a:t>Za testiranje nekih kritičnih metrika</a:t>
            </a:r>
          </a:p>
          <a:p>
            <a:r>
              <a:rPr lang="sr-Latn-RS" dirty="0"/>
              <a:t>REGISTRY omogućava pristup raspoloživim podacima kroz kod</a:t>
            </a:r>
          </a:p>
          <a:p>
            <a:r>
              <a:rPr lang="sr-Latn-RS" dirty="0"/>
              <a:t>get_sample_value funkcija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25B80-C7DF-4120-AB67-94C7BB3C5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30" y="3597675"/>
            <a:ext cx="5106113" cy="2076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144406-36E9-4485-8D3E-BB8BEDF530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00"/>
          <a:stretch/>
        </p:blipFill>
        <p:spPr>
          <a:xfrm>
            <a:off x="1556254" y="5601809"/>
            <a:ext cx="4267796" cy="45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86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1BA4-2B90-476E-8F22-B38FF86D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instrumentacija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ED5D9-38AD-456D-9FD2-8656BDDC0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28" y="2002943"/>
            <a:ext cx="5514808" cy="3678303"/>
          </a:xfrm>
        </p:spPr>
        <p:txBody>
          <a:bodyPr/>
          <a:lstStyle/>
          <a:p>
            <a:r>
              <a:rPr lang="en-US" dirty="0"/>
              <a:t>Online-serving</a:t>
            </a:r>
            <a:r>
              <a:rPr lang="sr-Latn-RS" dirty="0"/>
              <a:t> sistemi – sinhroni interaktivni sistemi</a:t>
            </a:r>
          </a:p>
          <a:p>
            <a:pPr lvl="1"/>
            <a:r>
              <a:rPr lang="sr-Latn-RS" dirty="0">
                <a:solidFill>
                  <a:srgbClr val="FF0000"/>
                </a:solidFill>
              </a:rPr>
              <a:t>R</a:t>
            </a:r>
            <a:r>
              <a:rPr lang="sr-Latn-RS" dirty="0"/>
              <a:t>equests </a:t>
            </a:r>
          </a:p>
          <a:p>
            <a:pPr lvl="1"/>
            <a:r>
              <a:rPr lang="sr-Latn-RS" dirty="0">
                <a:solidFill>
                  <a:srgbClr val="FF0000"/>
                </a:solidFill>
              </a:rPr>
              <a:t>E</a:t>
            </a:r>
            <a:r>
              <a:rPr lang="sr-Latn-RS" dirty="0"/>
              <a:t>rrors</a:t>
            </a:r>
          </a:p>
          <a:p>
            <a:pPr lvl="1"/>
            <a:r>
              <a:rPr lang="sr-Latn-RS" dirty="0">
                <a:solidFill>
                  <a:srgbClr val="FF0000"/>
                </a:solidFill>
              </a:rPr>
              <a:t>D</a:t>
            </a:r>
            <a:r>
              <a:rPr lang="sr-Latn-RS" dirty="0"/>
              <a:t>uration – latencija</a:t>
            </a:r>
          </a:p>
          <a:p>
            <a:r>
              <a:rPr lang="sr-Latn-RS" dirty="0"/>
              <a:t>Offline-serving sistemi – pipeline za obradu podataka</a:t>
            </a:r>
          </a:p>
          <a:p>
            <a:pPr lvl="1"/>
            <a:r>
              <a:rPr lang="sr-Latn-RS" dirty="0">
                <a:solidFill>
                  <a:srgbClr val="00B0F0"/>
                </a:solidFill>
              </a:rPr>
              <a:t>U</a:t>
            </a:r>
            <a:r>
              <a:rPr lang="sr-Latn-RS" dirty="0"/>
              <a:t>tilisation – zasićenost servisa</a:t>
            </a:r>
          </a:p>
          <a:p>
            <a:pPr lvl="1"/>
            <a:r>
              <a:rPr lang="sr-Latn-RS" dirty="0">
                <a:solidFill>
                  <a:srgbClr val="00B0F0"/>
                </a:solidFill>
              </a:rPr>
              <a:t>S</a:t>
            </a:r>
            <a:r>
              <a:rPr lang="sr-Latn-RS" dirty="0"/>
              <a:t>aturation – količina posla na čekanju</a:t>
            </a:r>
          </a:p>
          <a:p>
            <a:pPr lvl="1"/>
            <a:r>
              <a:rPr lang="sr-Latn-RS" dirty="0">
                <a:solidFill>
                  <a:srgbClr val="00B0F0"/>
                </a:solidFill>
              </a:rPr>
              <a:t>E</a:t>
            </a:r>
            <a:r>
              <a:rPr lang="sr-Latn-RS" dirty="0"/>
              <a:t>rrors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FEFCB7-0B09-4F09-9EA7-F03D74D31D29}"/>
              </a:ext>
            </a:extLst>
          </p:cNvPr>
          <p:cNvSpPr txBox="1">
            <a:spLocks/>
          </p:cNvSpPr>
          <p:nvPr/>
        </p:nvSpPr>
        <p:spPr>
          <a:xfrm>
            <a:off x="6229166" y="1843145"/>
            <a:ext cx="5514808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10 miliona metrika i 1000 čvorova</a:t>
            </a:r>
          </a:p>
          <a:p>
            <a:r>
              <a:rPr lang="sr-Latn-RS" dirty="0"/>
              <a:t>1 nova metrika za svaku instancu je 0.01% resursa</a:t>
            </a:r>
          </a:p>
          <a:p>
            <a:r>
              <a:rPr lang="sr-Latn-RS" dirty="0"/>
              <a:t>Histrogrami uvode visoku kardinalnost</a:t>
            </a:r>
          </a:p>
          <a:p>
            <a:pPr lvl="1"/>
            <a:r>
              <a:rPr lang="sr-Latn-RS" dirty="0"/>
              <a:t>Za kardinalnost 100 – 1 nova metrika je 1% resursa</a:t>
            </a:r>
          </a:p>
          <a:p>
            <a:r>
              <a:rPr lang="sr-Latn-RS" dirty="0"/>
              <a:t>Rule of thumb – 10 najvećih metrika zauzima polovinu resursa</a:t>
            </a:r>
          </a:p>
          <a:p>
            <a:pPr lvl="1"/>
            <a:r>
              <a:rPr lang="sr-Latn-RS" dirty="0"/>
              <a:t>Fokus na njihovoj optimizaciji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27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BFB0-0A09-471C-AA1A-CE3F9847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pravila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C6418-E6D8-4B71-AA51-199E16A96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56" y="2014214"/>
            <a:ext cx="11029615" cy="1248504"/>
          </a:xfrm>
        </p:spPr>
        <p:txBody>
          <a:bodyPr/>
          <a:lstStyle/>
          <a:p>
            <a:r>
              <a:rPr lang="en-US" dirty="0" err="1"/>
              <a:t>PromQL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sr-Latn-RS" dirty="0"/>
              <a:t>zrazi koji se rodovno evaluiraju</a:t>
            </a:r>
          </a:p>
          <a:p>
            <a:r>
              <a:rPr lang="sr-Latn-RS" dirty="0"/>
              <a:t>Agregirani rezultati za kasnije korišćenje – ubrzava rad dashboard-ova</a:t>
            </a:r>
          </a:p>
          <a:p>
            <a:r>
              <a:rPr lang="sr-Latn-RS" dirty="0"/>
              <a:t>Mala periodična obrada vs obrada velike količine podataka u trenutku izvršenja upita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91F70E-144F-4DDF-9EDE-0D796BB86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487" y="2000202"/>
            <a:ext cx="2915057" cy="638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363778-CEF5-48BD-8A09-36AD4284E7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528"/>
          <a:stretch/>
        </p:blipFill>
        <p:spPr>
          <a:xfrm>
            <a:off x="8846487" y="2632799"/>
            <a:ext cx="2915057" cy="2167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1E859B-7A19-4B9A-BAB1-98386FDC54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593"/>
          <a:stretch/>
        </p:blipFill>
        <p:spPr>
          <a:xfrm>
            <a:off x="8846486" y="2839870"/>
            <a:ext cx="2915058" cy="2417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6B1E3B-9F76-4E0E-8D0A-90670EDF4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30" y="3536386"/>
            <a:ext cx="10623346" cy="249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16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B7A0-AA4E-4A8D-921A-431891C3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pravila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B7EE66-2B62-4F78-9299-1E2204481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316"/>
          <a:stretch/>
        </p:blipFill>
        <p:spPr>
          <a:xfrm>
            <a:off x="372862" y="2095759"/>
            <a:ext cx="6995604" cy="3580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2890D5-8BB4-4574-922D-0C62AC75C2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898"/>
          <a:stretch/>
        </p:blipFill>
        <p:spPr>
          <a:xfrm>
            <a:off x="7368465" y="2095759"/>
            <a:ext cx="4362549" cy="358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91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4B8E-1537-4A28-BBD4-ED902FE2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alerts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EE40-A25B-4133-A4ED-78219D1B2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2009763"/>
          </a:xfrm>
        </p:spPr>
        <p:txBody>
          <a:bodyPr/>
          <a:lstStyle/>
          <a:p>
            <a:r>
              <a:rPr lang="sr-Latn-RS" dirty="0"/>
              <a:t>Specijalna pravila</a:t>
            </a:r>
          </a:p>
          <a:p>
            <a:r>
              <a:rPr lang="sr-Latn-RS" dirty="0"/>
              <a:t>Pišu se u istom fajlu kao i pravila</a:t>
            </a:r>
          </a:p>
          <a:p>
            <a:r>
              <a:rPr lang="sr-Latn-RS" dirty="0"/>
              <a:t>Umesto record, alert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7B9683-6D7D-49CC-9611-D59C1EF8F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799" y="1996962"/>
            <a:ext cx="5121260" cy="22658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CEA13A-0999-42AD-826A-787E670D31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209"/>
          <a:stretch/>
        </p:blipFill>
        <p:spPr>
          <a:xfrm>
            <a:off x="692457" y="4444479"/>
            <a:ext cx="5299970" cy="22116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FBD60A-5E90-49DE-896B-9FA2759D06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83"/>
          <a:stretch/>
        </p:blipFill>
        <p:spPr>
          <a:xfrm>
            <a:off x="5992427" y="4444479"/>
            <a:ext cx="5121260" cy="221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80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9364-06A4-45AC-B3F6-0B90593F0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alerts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40CE23-17DF-4A7F-A428-C147E46E03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710" r="72621" b="33414"/>
          <a:stretch/>
        </p:blipFill>
        <p:spPr>
          <a:xfrm>
            <a:off x="993545" y="4926024"/>
            <a:ext cx="3740909" cy="1790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5FEE4E-EF0A-4147-891C-8FEE9685A6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720" r="71238" b="32824"/>
          <a:stretch/>
        </p:blipFill>
        <p:spPr>
          <a:xfrm>
            <a:off x="703656" y="3102781"/>
            <a:ext cx="4001511" cy="18232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56D77A-5F93-42B0-B2BC-4EF133447B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523" r="28714" b="7586"/>
          <a:stretch/>
        </p:blipFill>
        <p:spPr>
          <a:xfrm>
            <a:off x="945776" y="1903341"/>
            <a:ext cx="10300448" cy="11994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670035-A66C-46B5-9253-E32FCFC8FB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32" t="25720" b="32824"/>
          <a:stretch/>
        </p:blipFill>
        <p:spPr>
          <a:xfrm>
            <a:off x="4705167" y="3102781"/>
            <a:ext cx="6812698" cy="18232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C904CB-2311-42E8-8CEC-5B292286A1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42" t="25710" b="33414"/>
          <a:stretch/>
        </p:blipFill>
        <p:spPr>
          <a:xfrm>
            <a:off x="4734454" y="4926024"/>
            <a:ext cx="6511770" cy="179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0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2FBB-06E2-4CBB-8254-6DA78C62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Alertmanager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4D816-75A1-4707-B93E-BFE479CD0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27" y="1890464"/>
            <a:ext cx="11298345" cy="49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8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1DE25-E77B-4CB5-BB46-0ACFB37F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prometheus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2DD2E-D7F7-4F2C-837C-41F385E30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Sistem za monitoring sistema i servisa, i baza za smeštanje vremenskih serija podataka</a:t>
            </a:r>
          </a:p>
          <a:p>
            <a:r>
              <a:rPr lang="sr-Latn-RS" dirty="0"/>
              <a:t>Open-source projekat</a:t>
            </a:r>
          </a:p>
          <a:p>
            <a:r>
              <a:rPr lang="sr-Latn-RS" dirty="0"/>
              <a:t>Inicijalno razvijen od strane SoundCloud-a</a:t>
            </a:r>
          </a:p>
          <a:p>
            <a:r>
              <a:rPr lang="sr-Latn-RS" dirty="0"/>
              <a:t>Zvanični projekat Cloud Native Computing Fondacije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DE5079-9EEB-4FCC-BC1F-ED19C806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929" y="763954"/>
            <a:ext cx="897621" cy="89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duction to Cloud Native Computing Foundation Technologies | by Diego  Velasquez Castro | Medium">
            <a:extLst>
              <a:ext uri="{FF2B5EF4-FFF2-40B4-BE49-F238E27FC236}">
                <a16:creationId xmlns:a16="http://schemas.microsoft.com/office/drawing/2014/main" id="{01C755D2-9BA0-4544-9511-2E5B5078E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245" y="4254539"/>
            <a:ext cx="1835135" cy="92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undCloud survives but it's bad news for musicians">
            <a:extLst>
              <a:ext uri="{FF2B5EF4-FFF2-40B4-BE49-F238E27FC236}">
                <a16:creationId xmlns:a16="http://schemas.microsoft.com/office/drawing/2014/main" id="{A052E04D-A04F-4B62-9E72-8A0E2F421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747" y="3923741"/>
            <a:ext cx="769253" cy="43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362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55FF-1B46-4C22-9711-E9925EA92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alertmanager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E503D-0F14-421D-8A4E-A19AD6782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49" y="1828800"/>
            <a:ext cx="11029615" cy="5029199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/>
              <a:t>Inhibicija</a:t>
            </a:r>
          </a:p>
          <a:p>
            <a:pPr lvl="1"/>
            <a:r>
              <a:rPr lang="sr-Latn-RS" dirty="0"/>
              <a:t>Sprečavanje da se pošalje notifikacija za neki događaj u određenim uslovima</a:t>
            </a:r>
          </a:p>
          <a:p>
            <a:pPr lvl="1"/>
            <a:r>
              <a:rPr lang="sr-Latn-RS" dirty="0"/>
              <a:t>Ako je neki ozbiljniji alert u firing modu, ne okidati manje ozbiljne alertove</a:t>
            </a:r>
          </a:p>
          <a:p>
            <a:r>
              <a:rPr lang="sr-Latn-RS" dirty="0"/>
              <a:t>Utišavanje</a:t>
            </a:r>
          </a:p>
          <a:p>
            <a:pPr lvl="1"/>
            <a:r>
              <a:rPr lang="sr-Latn-RS" dirty="0"/>
              <a:t>Privremeno onesposobljavanje alerta</a:t>
            </a:r>
          </a:p>
          <a:p>
            <a:pPr lvl="1"/>
            <a:r>
              <a:rPr lang="sr-Latn-RS" dirty="0"/>
              <a:t>Npr. Gašenje servisa zbog održavanja</a:t>
            </a:r>
          </a:p>
          <a:p>
            <a:r>
              <a:rPr lang="sr-Latn-RS" dirty="0"/>
              <a:t>Rutiranje</a:t>
            </a:r>
          </a:p>
          <a:p>
            <a:pPr lvl="1"/>
            <a:r>
              <a:rPr lang="sr-Latn-RS" dirty="0"/>
              <a:t>Routing tree – putanje kojima se šalju različite notifikacije</a:t>
            </a:r>
          </a:p>
          <a:p>
            <a:pPr lvl="1"/>
            <a:r>
              <a:rPr lang="sr-Latn-RS" dirty="0"/>
              <a:t>Različiti timovi, production/development, ...</a:t>
            </a:r>
          </a:p>
          <a:p>
            <a:r>
              <a:rPr lang="sr-Latn-RS" dirty="0"/>
              <a:t>Grupisanje</a:t>
            </a:r>
          </a:p>
          <a:p>
            <a:pPr lvl="1"/>
            <a:r>
              <a:rPr lang="sr-Latn-RS" dirty="0"/>
              <a:t>Za sve događaje iz istog reka/datacentra/servisa slati samo 1 notifikaciju</a:t>
            </a:r>
          </a:p>
          <a:p>
            <a:r>
              <a:rPr lang="sr-Latn-RS" dirty="0"/>
              <a:t>Prigušivanje i ponavljanje</a:t>
            </a:r>
          </a:p>
          <a:p>
            <a:pPr lvl="1"/>
            <a:r>
              <a:rPr lang="sr-Latn-RS" dirty="0"/>
              <a:t>Sprečavanje spama - za slučaj da se pojavi novi alert iz grupe za koju je već poslata notifikacija, taj alert će da se priguši</a:t>
            </a:r>
          </a:p>
          <a:p>
            <a:pPr lvl="1"/>
            <a:r>
              <a:rPr lang="sr-Latn-RS" dirty="0"/>
              <a:t>Po potrebi će ista notifikacija da se pošalje više puta ako se ne vidi reakcija</a:t>
            </a:r>
          </a:p>
          <a:p>
            <a:r>
              <a:rPr lang="sr-Latn-RS" dirty="0"/>
              <a:t>Obaveštavanje</a:t>
            </a:r>
          </a:p>
          <a:p>
            <a:pPr lvl="1"/>
            <a:r>
              <a:rPr lang="sr-Latn-RS" dirty="0"/>
              <a:t>Nakon svih prethodnih koraka, obaveštenja se šalju na prijemu adresu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61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3714-746A-43B9-A536-CECC31D9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Batch poslovi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3DC8C-C8EB-421D-8973-2809E4022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6513"/>
            <a:ext cx="11029615" cy="562704"/>
          </a:xfrm>
        </p:spPr>
        <p:txBody>
          <a:bodyPr/>
          <a:lstStyle/>
          <a:p>
            <a:r>
              <a:rPr lang="sr-Latn-RS" dirty="0"/>
              <a:t>Poslovi koji se obavljaju periodično, odrade neku obradu i nestanu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52517A-9D12-469C-911B-2297D5412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452" y="2362934"/>
            <a:ext cx="8252725" cy="424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7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E050-4705-4E32-8F07-21A57D43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pushgateway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E21BC7-B209-465F-AE6C-A0971AF78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960"/>
          <a:stretch/>
        </p:blipFill>
        <p:spPr>
          <a:xfrm>
            <a:off x="447244" y="1959282"/>
            <a:ext cx="11297511" cy="4504430"/>
          </a:xfrm>
        </p:spPr>
      </p:pic>
    </p:spTree>
    <p:extLst>
      <p:ext uri="{BB962C8B-B14F-4D97-AF65-F5344CB8AC3E}">
        <p14:creationId xmlns:p14="http://schemas.microsoft.com/office/powerpoint/2010/main" val="1439636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2275-725D-48CC-8A74-683B4AE3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grafana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8C1072-1486-4D3C-AA4E-BFFF270D4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888" y="1959284"/>
            <a:ext cx="11315102" cy="4485904"/>
          </a:xfrm>
        </p:spPr>
      </p:pic>
    </p:spTree>
    <p:extLst>
      <p:ext uri="{BB962C8B-B14F-4D97-AF65-F5344CB8AC3E}">
        <p14:creationId xmlns:p14="http://schemas.microsoft.com/office/powerpoint/2010/main" val="3182719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6D77-2EC1-4E3F-A81C-A8EB18D9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literatura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25D9C-2843-4983-8D1F-F44FB5E16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Prometheus dokumentacija - </a:t>
            </a:r>
            <a:r>
              <a:rPr lang="sr-Latn-RS" dirty="0">
                <a:hlinkClick r:id="rId2"/>
              </a:rPr>
              <a:t>https://prometheus.io/</a:t>
            </a:r>
            <a:endParaRPr lang="sr-Latn-RS" dirty="0"/>
          </a:p>
          <a:p>
            <a:r>
              <a:rPr lang="sr-Latn-RS" dirty="0"/>
              <a:t>Brian Brazil – „Prometheus Up &amp; Running – Infrastructure and Application performance monitoring“ – O’Reilly</a:t>
            </a:r>
          </a:p>
          <a:p>
            <a:r>
              <a:rPr lang="sr-Latn-RS" dirty="0"/>
              <a:t>Google Cloud, Cloud Architecture Center</a:t>
            </a:r>
          </a:p>
          <a:p>
            <a:pPr lvl="1"/>
            <a:r>
              <a:rPr lang="en-US" dirty="0"/>
              <a:t>Remote monitoring and alerting for IoT</a:t>
            </a:r>
            <a:r>
              <a:rPr lang="sr-Latn-RS" dirty="0"/>
              <a:t> - </a:t>
            </a:r>
            <a:r>
              <a:rPr lang="sr-Latn-RS" dirty="0">
                <a:hlinkClick r:id="rId3"/>
              </a:rPr>
              <a:t>https://cloud.google.com/architecture/remote-monitoring-and-alerting-for-iot</a:t>
            </a:r>
            <a:endParaRPr lang="sr-Latn-RS" dirty="0"/>
          </a:p>
          <a:p>
            <a:pPr lvl="1"/>
            <a:r>
              <a:rPr lang="sr-Latn-RS" dirty="0"/>
              <a:t>Using Prometheus and Grafana for IoT monitoring - https://cloud.google.com/community/tutorials/cloud-iot-prometheus-monitoring</a:t>
            </a:r>
          </a:p>
          <a:p>
            <a:r>
              <a:rPr lang="sr-Latn-RS" dirty="0"/>
              <a:t>Introduction to monitoring Microservices with Prometheus</a:t>
            </a:r>
            <a:br>
              <a:rPr lang="sr-Latn-RS" dirty="0"/>
            </a:br>
            <a:r>
              <a:rPr lang="sr-Latn-RS" dirty="0"/>
              <a:t>https://winderresearch.com/introduction-to-monitoring-microservices-with-prometheus/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1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02EB-E397-4A59-B0DB-DCDD4774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arhitektura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1D4406-F601-4D1E-80C5-2FEF241F7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360" y="1803634"/>
            <a:ext cx="8053431" cy="5042199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E1794DEB-664F-45E7-ABA6-82C2C95E38D3}"/>
              </a:ext>
            </a:extLst>
          </p:cNvPr>
          <p:cNvSpPr/>
          <p:nvPr/>
        </p:nvSpPr>
        <p:spPr>
          <a:xfrm rot="16024265">
            <a:off x="775531" y="2186377"/>
            <a:ext cx="905009" cy="1857371"/>
          </a:xfrm>
          <a:prstGeom prst="wedgeRoundRectCallout">
            <a:avLst>
              <a:gd name="adj1" fmla="val -11181"/>
              <a:gd name="adj2" fmla="val 1013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59D31B-6B02-44C4-8CFD-8A807541DE38}"/>
              </a:ext>
            </a:extLst>
          </p:cNvPr>
          <p:cNvSpPr txBox="1"/>
          <p:nvPr/>
        </p:nvSpPr>
        <p:spPr>
          <a:xfrm rot="21390717" flipH="1">
            <a:off x="391001" y="2782669"/>
            <a:ext cx="167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sz="1200" dirty="0">
                <a:solidFill>
                  <a:schemeClr val="bg1"/>
                </a:solidFill>
              </a:rPr>
              <a:t>Za batch poslove koji se izvršavaju periodično, nisu stalno aktivni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F3F8CE2E-35EC-4105-8083-F854920F4476}"/>
              </a:ext>
            </a:extLst>
          </p:cNvPr>
          <p:cNvSpPr/>
          <p:nvPr/>
        </p:nvSpPr>
        <p:spPr>
          <a:xfrm>
            <a:off x="9478427" y="4068660"/>
            <a:ext cx="293614" cy="15603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C85EAF-8AAF-497C-B0B3-83E62BADB79E}"/>
              </a:ext>
            </a:extLst>
          </p:cNvPr>
          <p:cNvSpPr txBox="1"/>
          <p:nvPr/>
        </p:nvSpPr>
        <p:spPr>
          <a:xfrm>
            <a:off x="9905020" y="4525670"/>
            <a:ext cx="1705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r-Latn-RS" dirty="0">
                <a:solidFill>
                  <a:schemeClr val="accent1"/>
                </a:solidFill>
              </a:rPr>
              <a:t>Izvršavanje upita</a:t>
            </a:r>
          </a:p>
          <a:p>
            <a:pPr algn="ctr"/>
            <a:r>
              <a:rPr lang="sr-Latn-RS" dirty="0">
                <a:solidFill>
                  <a:schemeClr val="accent1"/>
                </a:solidFill>
              </a:rPr>
              <a:t>i vizuelizacija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59B1800F-4D5D-49F1-AFE0-181CBF5D2D24}"/>
              </a:ext>
            </a:extLst>
          </p:cNvPr>
          <p:cNvSpPr/>
          <p:nvPr/>
        </p:nvSpPr>
        <p:spPr>
          <a:xfrm rot="5058358">
            <a:off x="10407463" y="2108879"/>
            <a:ext cx="823522" cy="1508907"/>
          </a:xfrm>
          <a:prstGeom prst="wedgeRoundRectCallout">
            <a:avLst>
              <a:gd name="adj1" fmla="val 35307"/>
              <a:gd name="adj2" fmla="val 1005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6B7E8C-CC3D-4443-B7DF-B152E065D01E}"/>
              </a:ext>
            </a:extLst>
          </p:cNvPr>
          <p:cNvSpPr txBox="1"/>
          <p:nvPr/>
        </p:nvSpPr>
        <p:spPr>
          <a:xfrm rot="21295301" flipH="1">
            <a:off x="10159068" y="2551877"/>
            <a:ext cx="136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sz="1200" dirty="0">
                <a:solidFill>
                  <a:schemeClr val="bg1"/>
                </a:solidFill>
              </a:rPr>
              <a:t>Slanje „uzbuna“ povodom kritičnih događaja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17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4B111-FC98-43F9-A58E-85B9740F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Glavne karakteristike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8370B-DF3A-490F-99CD-8DD73DDB5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32986"/>
            <a:ext cx="11029615" cy="4367814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Multi-dimenzionalni model podataka  - vremenska serija je difinisana imenom metrike, a labele (key-value parovi) dodaju dimenzije</a:t>
            </a:r>
          </a:p>
          <a:p>
            <a:r>
              <a:rPr lang="sr-Latn-RS" b="1" dirty="0"/>
              <a:t>PromQL </a:t>
            </a:r>
            <a:r>
              <a:rPr lang="sr-Latn-RS" dirty="0"/>
              <a:t>– moćan i fleksibilan jezik za pisanje upita koji može da iskoriti prednosti multi-dimenzionalnosti</a:t>
            </a:r>
          </a:p>
          <a:p>
            <a:r>
              <a:rPr lang="sr-Latn-RS" dirty="0"/>
              <a:t>HTTP pull model za prikupljanje metrika</a:t>
            </a:r>
          </a:p>
          <a:p>
            <a:r>
              <a:rPr lang="sr-Latn-RS" dirty="0"/>
              <a:t>Podrška za monitoring „batch“ poslova preko posrednika (</a:t>
            </a:r>
            <a:r>
              <a:rPr lang="sr-Latn-RS" b="1" dirty="0"/>
              <a:t>Pushgateway</a:t>
            </a:r>
            <a:r>
              <a:rPr lang="sr-Latn-RS" dirty="0"/>
              <a:t>)</a:t>
            </a:r>
          </a:p>
          <a:p>
            <a:r>
              <a:rPr lang="sr-Latn-RS" dirty="0"/>
              <a:t>Podrška za vizuelizaciju – kreiranje grafova, tabela i dashboard-ova</a:t>
            </a:r>
          </a:p>
          <a:p>
            <a:r>
              <a:rPr lang="sr-Latn-RS" dirty="0"/>
              <a:t>Efikasno skladištenje – lokalna on-disk baza (nezavisno od distribuiranih skladišta, autonomne instance servera), sa mogućnošću integracije sa udaljenim sistemima za skladištenje</a:t>
            </a:r>
          </a:p>
          <a:p>
            <a:r>
              <a:rPr lang="sr-Latn-RS" dirty="0"/>
              <a:t>Precizno kreiranje alertova uz pomoć PromQL-a</a:t>
            </a:r>
          </a:p>
          <a:p>
            <a:r>
              <a:rPr lang="sr-Latn-RS" dirty="0"/>
              <a:t>Klijentske biblioteke</a:t>
            </a:r>
          </a:p>
          <a:p>
            <a:r>
              <a:rPr lang="sr-Latn-RS" dirty="0"/>
              <a:t>Veliki broj raspoloživih eksportera za integraciju third-party podataka sa Prometheus-om</a:t>
            </a:r>
          </a:p>
          <a:p>
            <a:pPr marL="0" indent="0">
              <a:buNone/>
            </a:pPr>
            <a:r>
              <a:rPr lang="sr-Latn-RS" dirty="0"/>
              <a:t>	https://prometheus.io/docs/instrumenting/exporters/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8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459B-C6A1-44D6-9612-2DE43614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Skladištenje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D4F70-01A1-4E5C-A26E-6DA6AB7F1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38059"/>
          </a:xfrm>
        </p:spPr>
        <p:txBody>
          <a:bodyPr>
            <a:normAutofit/>
          </a:bodyPr>
          <a:lstStyle/>
          <a:p>
            <a:r>
              <a:rPr lang="sr-Latn-RS" dirty="0"/>
              <a:t>Uzorci se grupišu u blokove materijla koji je skupljan u protekla 2h</a:t>
            </a:r>
          </a:p>
          <a:p>
            <a:r>
              <a:rPr lang="sr-Latn-RS" dirty="0"/>
              <a:t>Svaki blok se sastoji od jednog ili više chunk fajlova koji sadrže vremenske serije podataka prikupljenih u tom periodu, fajl sa metapodacima i indeksni fajl (indeksira nazive metrika i labele za chunk fajlove)</a:t>
            </a:r>
          </a:p>
          <a:p>
            <a:r>
              <a:rPr lang="sr-Latn-RS" dirty="0"/>
              <a:t>Kada se neka serija obriše preko API-ja, informacija o tome se čuva u zasebnom fajlu (ne vrši se odmah brisanje i preuređivanje podataka iz chunk fajlova)</a:t>
            </a:r>
          </a:p>
          <a:p>
            <a:r>
              <a:rPr lang="sr-Latn-RS" dirty="0"/>
              <a:t>Trenutni blok, u koji se smeštaju podaci se čuva u memoriji i loguje u originalnom formatu u write-ahead fajl (kao siguronosni mehanizam u slučaju otkaza)</a:t>
            </a:r>
          </a:p>
          <a:p>
            <a:r>
              <a:rPr lang="sr-Latn-RS" dirty="0"/>
              <a:t>Vremenom se vrši kompakcija 2h blokova u blokove koji sadrže veće količine infomacija - do 10% ukupnog vremena za koje se čuvaju podaci ili 31 dan (šta god je manje)</a:t>
            </a:r>
          </a:p>
          <a:p>
            <a:r>
              <a:rPr lang="sr-Latn-RS" dirty="0"/>
              <a:t>Moguće je podešavati koliko dugo se čuvaju podaci – default je 15 dana</a:t>
            </a:r>
          </a:p>
          <a:p>
            <a:r>
              <a:rPr lang="sr-Latn-RS" dirty="0"/>
              <a:t>Ukupan potreban prostor = vreme čuvanja podataka (u sekundama) * broj uzoraka koji se prikuplja u sekundi * broj B po uzorku (najčešće 1-2 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E0B9-52D5-400C-9C7F-0C85F92D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Remote skladištenje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7668E-6600-4F6C-B364-C6149780D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8794"/>
            <a:ext cx="11029615" cy="3678303"/>
          </a:xfrm>
        </p:spPr>
        <p:txBody>
          <a:bodyPr/>
          <a:lstStyle/>
          <a:p>
            <a:r>
              <a:rPr lang="sr-Latn-RS" dirty="0"/>
              <a:t>Korišćenjem lokalnog skladišta, svaka instanca je ograničena na sopstvenu pouzdanost i skalabilnost</a:t>
            </a:r>
          </a:p>
          <a:p>
            <a:r>
              <a:rPr lang="sr-Latn-RS" dirty="0"/>
              <a:t>Kao rešenje tog problema, Prometheus nudi interfejse za integraciju sa remote sistemima za skladištenje</a:t>
            </a:r>
          </a:p>
          <a:p>
            <a:r>
              <a:rPr lang="sr-Latn-RS" dirty="0"/>
              <a:t>Obezbeđuju se upis i čitanje sa remote URL u standardizovanom formatu</a:t>
            </a:r>
          </a:p>
          <a:p>
            <a:r>
              <a:rPr lang="sr-Latn-RS" dirty="0"/>
              <a:t>Komunikacija sa adapterom se obavlja u kompresovanom formatu pomoću protokol bafera, preko HTTP</a:t>
            </a:r>
          </a:p>
          <a:p>
            <a:r>
              <a:rPr lang="sr-Latn-RS" dirty="0"/>
              <a:t>Predviđa se prelazak na gRPC, kada se obezbedi da sve instance Prometheus ekosistema mogu da rade preko HTTP/2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9AA6B0-0D96-452B-90B2-93A83DC69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929" y="5006860"/>
            <a:ext cx="7983064" cy="10383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C89083-7CA0-42D9-A96B-9E652615B335}"/>
              </a:ext>
            </a:extLst>
          </p:cNvPr>
          <p:cNvSpPr txBox="1"/>
          <p:nvPr/>
        </p:nvSpPr>
        <p:spPr>
          <a:xfrm>
            <a:off x="3346881" y="6267635"/>
            <a:ext cx="525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https://prometheus.io/docs/prometheus/latest/storage/</a:t>
            </a:r>
          </a:p>
        </p:txBody>
      </p:sp>
    </p:spTree>
    <p:extLst>
      <p:ext uri="{BB962C8B-B14F-4D97-AF65-F5344CB8AC3E}">
        <p14:creationId xmlns:p14="http://schemas.microsoft.com/office/powerpoint/2010/main" val="2049603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8D19-99B7-4921-9A16-DCC461EF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Self monitoring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39563-A377-47FB-B183-068225CD4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prometheus.yml</a:t>
            </a:r>
          </a:p>
          <a:p>
            <a:pPr marL="324000" lvl="1" indent="0">
              <a:buNone/>
            </a:pPr>
            <a:r>
              <a:rPr lang="en-US" dirty="0"/>
              <a:t>global:  </a:t>
            </a:r>
            <a:endParaRPr lang="sr-Latn-RS" dirty="0"/>
          </a:p>
          <a:p>
            <a:pPr marL="324000" lvl="1" indent="0">
              <a:buNone/>
            </a:pPr>
            <a:r>
              <a:rPr lang="sr-Latn-RS" dirty="0"/>
              <a:t>	</a:t>
            </a:r>
            <a:r>
              <a:rPr lang="en-US" dirty="0" err="1"/>
              <a:t>scrape_interval</a:t>
            </a:r>
            <a:r>
              <a:rPr lang="en-US" dirty="0"/>
              <a:t>:     15s </a:t>
            </a:r>
            <a:endParaRPr lang="sr-Latn-RS" dirty="0"/>
          </a:p>
          <a:p>
            <a:pPr marL="324000" lvl="1" indent="0">
              <a:buNone/>
            </a:pPr>
            <a:r>
              <a:rPr lang="sr-Latn-RS" dirty="0"/>
              <a:t>  </a:t>
            </a:r>
            <a:r>
              <a:rPr lang="en-US" dirty="0" err="1"/>
              <a:t>evaluation_interval</a:t>
            </a:r>
            <a:r>
              <a:rPr lang="en-US" dirty="0"/>
              <a:t>: 15s</a:t>
            </a:r>
            <a:endParaRPr lang="sr-Latn-RS" dirty="0"/>
          </a:p>
          <a:p>
            <a:pPr marL="324000" lvl="1" indent="0">
              <a:buNone/>
            </a:pPr>
            <a:r>
              <a:rPr lang="en-US" dirty="0" err="1"/>
              <a:t>scrape_configs</a:t>
            </a:r>
            <a:r>
              <a:rPr lang="en-US" dirty="0"/>
              <a:t>:</a:t>
            </a:r>
            <a:endParaRPr lang="sr-Latn-RS" dirty="0"/>
          </a:p>
          <a:p>
            <a:pPr marL="324000" lvl="1" indent="0">
              <a:buNone/>
            </a:pPr>
            <a:r>
              <a:rPr lang="sr-Latn-RS" dirty="0"/>
              <a:t>	- job_name: 'prometheus’</a:t>
            </a:r>
          </a:p>
          <a:p>
            <a:pPr marL="324000" lvl="1" indent="0">
              <a:buNone/>
            </a:pPr>
            <a:r>
              <a:rPr lang="sr-Latn-RS" dirty="0"/>
              <a:t>	  </a:t>
            </a:r>
            <a:r>
              <a:rPr lang="en-US" dirty="0" err="1"/>
              <a:t>scrape_interval</a:t>
            </a:r>
            <a:r>
              <a:rPr lang="en-US" dirty="0"/>
              <a:t>: 5s   </a:t>
            </a:r>
            <a:endParaRPr lang="sr-Latn-RS" dirty="0"/>
          </a:p>
          <a:p>
            <a:pPr marL="324000" lvl="1" indent="0">
              <a:buNone/>
            </a:pPr>
            <a:r>
              <a:rPr lang="en-US" dirty="0"/>
              <a:t> </a:t>
            </a:r>
            <a:r>
              <a:rPr lang="sr-Latn-RS" dirty="0"/>
              <a:t>	  </a:t>
            </a:r>
            <a:r>
              <a:rPr lang="en-US" dirty="0" err="1"/>
              <a:t>static_configs</a:t>
            </a:r>
            <a:r>
              <a:rPr lang="en-US" dirty="0"/>
              <a:t>:    </a:t>
            </a:r>
            <a:endParaRPr lang="sr-Latn-RS" dirty="0"/>
          </a:p>
          <a:p>
            <a:pPr marL="324000" lvl="1" indent="0">
              <a:buNone/>
            </a:pPr>
            <a:r>
              <a:rPr lang="sr-Latn-RS" dirty="0"/>
              <a:t>    </a:t>
            </a:r>
            <a:r>
              <a:rPr lang="en-US" dirty="0"/>
              <a:t>- targets: ['localhost:9090’]</a:t>
            </a:r>
            <a:endParaRPr lang="sr-Latn-RS" dirty="0"/>
          </a:p>
          <a:p>
            <a:r>
              <a:rPr lang="sr-Latn-RS" dirty="0"/>
              <a:t>./prometheus.exe --config.file=prometheus.yml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041A1-E547-49BA-8F06-30391A2F6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295" y="2180496"/>
            <a:ext cx="6611273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02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E797-8D12-4F22-9A05-594588EE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targets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A7BEDB-8493-43A0-B3FF-1AA98E8E0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984" y="1799485"/>
            <a:ext cx="11312051" cy="4716725"/>
          </a:xfrm>
        </p:spPr>
      </p:pic>
    </p:spTree>
    <p:extLst>
      <p:ext uri="{BB962C8B-B14F-4D97-AF65-F5344CB8AC3E}">
        <p14:creationId xmlns:p14="http://schemas.microsoft.com/office/powerpoint/2010/main" val="128266642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1550</TotalTime>
  <Words>2019</Words>
  <Application>Microsoft Office PowerPoint</Application>
  <PresentationFormat>Widescreen</PresentationFormat>
  <Paragraphs>225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 Unicode MS</vt:lpstr>
      <vt:lpstr>Calibri</vt:lpstr>
      <vt:lpstr>Gill Sans MT</vt:lpstr>
      <vt:lpstr>JetBrains Mono</vt:lpstr>
      <vt:lpstr>Wingdings 2</vt:lpstr>
      <vt:lpstr>Dividend</vt:lpstr>
      <vt:lpstr>Prometheus</vt:lpstr>
      <vt:lpstr>Monitoring Za potrebe mikroservisa i interneta stvari i servisa</vt:lpstr>
      <vt:lpstr>prometheus</vt:lpstr>
      <vt:lpstr>arhitektura</vt:lpstr>
      <vt:lpstr>Glavne karakteristike</vt:lpstr>
      <vt:lpstr>Skladištenje</vt:lpstr>
      <vt:lpstr>Remote skladištenje</vt:lpstr>
      <vt:lpstr>Self monitoring</vt:lpstr>
      <vt:lpstr>targets</vt:lpstr>
      <vt:lpstr>queries</vt:lpstr>
      <vt:lpstr>Third party monitoring</vt:lpstr>
      <vt:lpstr>Service discovery</vt:lpstr>
      <vt:lpstr>Metrike - instrumentacija</vt:lpstr>
      <vt:lpstr>Metrike - instrumentacija</vt:lpstr>
      <vt:lpstr>counter</vt:lpstr>
      <vt:lpstr>gauge</vt:lpstr>
      <vt:lpstr>summary</vt:lpstr>
      <vt:lpstr>histogram</vt:lpstr>
      <vt:lpstr>labele</vt:lpstr>
      <vt:lpstr>Label patterns</vt:lpstr>
      <vt:lpstr>Label patterns</vt:lpstr>
      <vt:lpstr>Nazivi metrika dobra praksa</vt:lpstr>
      <vt:lpstr>Unit testiranje instrumentacije</vt:lpstr>
      <vt:lpstr>instrumentacija</vt:lpstr>
      <vt:lpstr>pravila</vt:lpstr>
      <vt:lpstr>pravila</vt:lpstr>
      <vt:lpstr>alerts</vt:lpstr>
      <vt:lpstr>alerts</vt:lpstr>
      <vt:lpstr>Alertmanager</vt:lpstr>
      <vt:lpstr>alertmanager</vt:lpstr>
      <vt:lpstr>Batch poslovi</vt:lpstr>
      <vt:lpstr>pushgateway</vt:lpstr>
      <vt:lpstr>grafana</vt:lpstr>
      <vt:lpstr>literatura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Prometheus</dc:title>
  <dc:creator>Maša Nešić</dc:creator>
  <cp:lastModifiedBy>Maša Nešić</cp:lastModifiedBy>
  <cp:revision>172</cp:revision>
  <dcterms:created xsi:type="dcterms:W3CDTF">2021-04-25T12:29:14Z</dcterms:created>
  <dcterms:modified xsi:type="dcterms:W3CDTF">2021-04-27T00:02:23Z</dcterms:modified>
</cp:coreProperties>
</file>