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5"/>
    <a:srgbClr val="F9AE3B"/>
    <a:srgbClr val="282951"/>
    <a:srgbClr val="FDCFB5"/>
    <a:srgbClr val="28292B"/>
    <a:srgbClr val="7D7E7E"/>
    <a:srgbClr val="FEB570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hand-drawn-international-cat-day-background-with-cats_23-2149479450"/>
          <p:cNvPicPr>
            <a:picLocks noChangeAspect="1"/>
          </p:cNvPicPr>
          <p:nvPr/>
        </p:nvPicPr>
        <p:blipFill>
          <a:blip r:embed="rId1"/>
          <a:srcRect l="30415" t="27952" r="30669" b="54367"/>
          <a:stretch>
            <a:fillRect/>
          </a:stretch>
        </p:blipFill>
        <p:spPr>
          <a:xfrm>
            <a:off x="3084195" y="2371725"/>
            <a:ext cx="5338445" cy="193611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889125" y="2371725"/>
            <a:ext cx="846264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rgbClr val="28292B"/>
                </a:solidFill>
                <a:latin typeface="Century Gothic" panose="020B0502020202020204" charset="0"/>
                <a:cs typeface="Century Gothic" panose="020B0502020202020204" charset="0"/>
              </a:rPr>
              <a:t>Информационный проект</a:t>
            </a:r>
            <a:endParaRPr lang="ru-RU" altLang="en-US" sz="3600">
              <a:solidFill>
                <a:srgbClr val="28292B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ru-RU" altLang="en-US" sz="4400">
                <a:solidFill>
                  <a:srgbClr val="28292B"/>
                </a:solidFill>
                <a:latin typeface="Century Gothic" panose="020B0502020202020204" charset="0"/>
                <a:cs typeface="Century Gothic" panose="020B0502020202020204" charset="0"/>
              </a:rPr>
              <a:t>«Дрессировка навыков домашних животных»</a:t>
            </a:r>
            <a:endParaRPr lang="ru-RU" altLang="en-US" sz="4400">
              <a:solidFill>
                <a:srgbClr val="28292B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323080" y="4612005"/>
            <a:ext cx="3594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rgbClr val="28292B"/>
                </a:solidFill>
                <a:latin typeface="Century Gothic" panose="020B0502020202020204" charset="0"/>
                <a:cs typeface="Century Gothic" panose="020B0502020202020204" charset="0"/>
              </a:rPr>
              <a:t>Выполнили:</a:t>
            </a:r>
            <a:endParaRPr lang="ru-RU" altLang="en-US">
              <a:solidFill>
                <a:srgbClr val="28292B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ru-RU" altLang="en-US">
                <a:solidFill>
                  <a:srgbClr val="28292B"/>
                </a:solidFill>
                <a:latin typeface="Century Gothic" panose="020B0502020202020204" charset="0"/>
                <a:cs typeface="Century Gothic" panose="020B0502020202020204" charset="0"/>
              </a:rPr>
              <a:t>ИСиП 22-01</a:t>
            </a:r>
            <a:endParaRPr lang="ru-RU" altLang="en-US">
              <a:solidFill>
                <a:srgbClr val="28292B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ru-RU" altLang="en-US">
                <a:solidFill>
                  <a:srgbClr val="28292B"/>
                </a:solidFill>
                <a:latin typeface="Century Gothic" panose="020B0502020202020204" charset="0"/>
                <a:cs typeface="Century Gothic" panose="020B0502020202020204" charset="0"/>
              </a:rPr>
              <a:t>Высотина Мария</a:t>
            </a:r>
            <a:endParaRPr lang="ru-RU" altLang="en-US">
              <a:solidFill>
                <a:srgbClr val="28292B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ru-RU" altLang="en-US">
                <a:solidFill>
                  <a:srgbClr val="28292B"/>
                </a:solidFill>
                <a:latin typeface="Century Gothic" panose="020B0502020202020204" charset="0"/>
                <a:cs typeface="Century Gothic" panose="020B0502020202020204" charset="0"/>
              </a:rPr>
              <a:t>Володченко Анастасия</a:t>
            </a:r>
            <a:endParaRPr lang="ru-RU" altLang="en-US">
              <a:solidFill>
                <a:srgbClr val="28292B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2717165" y="0"/>
            <a:ext cx="722312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bg1"/>
                </a:solidFill>
                <a:effectLst/>
                <a:latin typeface="Century Gothic" panose="020B0502020202020204" charset="0"/>
                <a:cs typeface="Century Gothic" panose="020B0502020202020204" charset="0"/>
              </a:rPr>
              <a:t>Этапы</a:t>
            </a:r>
            <a:endParaRPr lang="ru-RU" altLang="en-US" sz="4800" b="1">
              <a:solidFill>
                <a:schemeClr val="bg1"/>
              </a:solidFill>
              <a:effectLst/>
              <a:latin typeface="Century Gothic" panose="020B0502020202020204" charset="0"/>
              <a:cs typeface="Century Gothic" panose="020B0502020202020204" charset="0"/>
            </a:endParaRPr>
          </a:p>
          <a:p>
            <a:pPr marL="342900" indent="-342900" algn="l">
              <a:buAutoNum type="arabicPeriod"/>
            </a:pPr>
            <a:r>
              <a:rPr lang="ru-RU" altLang="en-US" sz="36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Проблема</a:t>
            </a:r>
            <a:endParaRPr lang="ru-RU" altLang="en-US" sz="36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indent="0" algn="l">
              <a:buNone/>
            </a:pP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Сложность в обученни кота команде - «Дать лапу»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indent="0" algn="l">
              <a:buNone/>
            </a:pPr>
            <a:r>
              <a:rPr lang="ru-RU" altLang="en-US" sz="36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2. Задача</a:t>
            </a:r>
            <a:endParaRPr lang="ru-RU" altLang="en-US" sz="36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indent="0" algn="l">
              <a:buNone/>
            </a:pP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Дать качественную и полезную информацию о дрессировке кошек и котов , а точнее о команде - «Дать лапу»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indent="0" algn="l">
              <a:buNone/>
            </a:pPr>
            <a:r>
              <a:rPr lang="ru-RU" altLang="en-US" sz="36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3. Решение</a:t>
            </a:r>
            <a:endParaRPr lang="ru-RU" altLang="en-US" sz="36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indent="0" algn="l">
              <a:buNone/>
            </a:pP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Написать техническое задание на </a:t>
            </a:r>
            <a:r>
              <a:rPr lang="en-US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MarkDown</a:t>
            </a:r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 и создать диаграмму на его основе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0" y="635"/>
            <a:ext cx="12192000" cy="6858000"/>
          </a:xfrm>
          <a:prstGeom prst="rect">
            <a:avLst/>
          </a:prstGeom>
          <a:solidFill>
            <a:srgbClr val="F9A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628640" y="509270"/>
            <a:ext cx="6315075" cy="5036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Овал 2"/>
          <p:cNvSpPr/>
          <p:nvPr/>
        </p:nvSpPr>
        <p:spPr>
          <a:xfrm rot="1380000">
            <a:off x="-3143885" y="-1318260"/>
            <a:ext cx="8120380" cy="10238740"/>
          </a:xfrm>
          <a:prstGeom prst="ellipse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71450" y="1627505"/>
            <a:ext cx="46716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282951"/>
                </a:solidFill>
                <a:latin typeface="Century Gothic" panose="020B0502020202020204" charset="0"/>
                <a:cs typeface="Century Gothic" panose="020B0502020202020204" charset="0"/>
              </a:rPr>
              <a:t>В работе участвует котенок </a:t>
            </a:r>
            <a:endParaRPr lang="ru-RU" altLang="en-US" sz="4400">
              <a:solidFill>
                <a:srgbClr val="28295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ru-RU" altLang="en-US" sz="4400">
                <a:solidFill>
                  <a:srgbClr val="282951"/>
                </a:solidFill>
                <a:latin typeface="Century Gothic" panose="020B0502020202020204" charset="0"/>
                <a:cs typeface="Century Gothic" panose="020B0502020202020204" charset="0"/>
              </a:rPr>
              <a:t>« Булочка»</a:t>
            </a:r>
            <a:endParaRPr lang="ru-RU" altLang="en-US" sz="4400">
              <a:solidFill>
                <a:srgbClr val="28295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5" name="Криволинейное соединение 4"/>
          <p:cNvCxnSpPr/>
          <p:nvPr/>
        </p:nvCxnSpPr>
        <p:spPr>
          <a:xfrm>
            <a:off x="515620" y="4122420"/>
            <a:ext cx="3983355" cy="1047115"/>
          </a:xfrm>
          <a:prstGeom prst="curvedConnector3">
            <a:avLst>
              <a:gd name="adj1" fmla="val -22270"/>
            </a:avLst>
          </a:prstGeom>
          <a:ln w="53975" cmpd="sng">
            <a:solidFill>
              <a:srgbClr val="F9AE3B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3" name="Прямоугольник 22"/>
          <p:cNvSpPr/>
          <p:nvPr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rgbClr val="F9AE3B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902450" y="1073150"/>
            <a:ext cx="3164205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Обучение питомца команде 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92290" y="2137410"/>
            <a:ext cx="3164205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Правила обучение  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16215" y="3209290"/>
            <a:ext cx="1334770" cy="452755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Метод 2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557520" y="3201670"/>
            <a:ext cx="1334770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Метод 1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209530" y="3201670"/>
            <a:ext cx="1334770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Метод 3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100320" y="4557395"/>
            <a:ext cx="1991995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Эксперимент 1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487920" y="4557395"/>
            <a:ext cx="1991995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Эксперимент 2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926955" y="4557395"/>
            <a:ext cx="1991995" cy="453390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Эксперимент 3</a:t>
            </a:r>
            <a:endParaRPr lang="ru-RU" altLang="ru-RU">
              <a:solidFill>
                <a:srgbClr val="28295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816850" y="5979160"/>
            <a:ext cx="1334770" cy="452755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rgbClr val="282951"/>
                </a:solidFill>
              </a:rPr>
              <a:t>Итог</a:t>
            </a:r>
            <a:endParaRPr lang="ru-RU" altLang="ru-RU">
              <a:solidFill>
                <a:srgbClr val="282951"/>
              </a:solidFill>
            </a:endParaRPr>
          </a:p>
        </p:txBody>
      </p:sp>
      <p:cxnSp>
        <p:nvCxnSpPr>
          <p:cNvPr id="12" name="Прямая со стрелкой 11"/>
          <p:cNvCxnSpPr>
            <a:stCxn id="3" idx="2"/>
            <a:endCxn id="4" idx="0"/>
          </p:cNvCxnSpPr>
          <p:nvPr/>
        </p:nvCxnSpPr>
        <p:spPr>
          <a:xfrm flipH="1">
            <a:off x="8474710" y="1526540"/>
            <a:ext cx="10160" cy="610870"/>
          </a:xfrm>
          <a:prstGeom prst="straightConnector1">
            <a:avLst/>
          </a:prstGeom>
          <a:ln w="3492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8474075" y="2590800"/>
            <a:ext cx="0" cy="610870"/>
          </a:xfrm>
          <a:prstGeom prst="straightConnector1">
            <a:avLst/>
          </a:prstGeom>
          <a:ln w="3492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9" idx="0"/>
          </p:cNvCxnSpPr>
          <p:nvPr/>
        </p:nvCxnSpPr>
        <p:spPr>
          <a:xfrm>
            <a:off x="8484235" y="3655060"/>
            <a:ext cx="0" cy="902335"/>
          </a:xfrm>
          <a:prstGeom prst="straightConnector1">
            <a:avLst/>
          </a:prstGeom>
          <a:ln w="3492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8476615" y="5010785"/>
            <a:ext cx="7620" cy="999490"/>
          </a:xfrm>
          <a:prstGeom prst="straightConnector1">
            <a:avLst/>
          </a:prstGeom>
          <a:ln w="3492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3" idx="1"/>
            <a:endCxn id="6" idx="0"/>
          </p:cNvCxnSpPr>
          <p:nvPr/>
        </p:nvCxnSpPr>
        <p:spPr>
          <a:xfrm rot="10800000" flipV="1">
            <a:off x="6224905" y="1299845"/>
            <a:ext cx="677545" cy="1901825"/>
          </a:xfrm>
          <a:prstGeom prst="bentConnector2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3" idx="3"/>
          </p:cNvCxnSpPr>
          <p:nvPr/>
        </p:nvCxnSpPr>
        <p:spPr>
          <a:xfrm>
            <a:off x="10066655" y="1299845"/>
            <a:ext cx="890905" cy="1882775"/>
          </a:xfrm>
          <a:prstGeom prst="bentConnector2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0947400" y="3655060"/>
            <a:ext cx="0" cy="902335"/>
          </a:xfrm>
          <a:prstGeom prst="straightConnector1">
            <a:avLst/>
          </a:prstGeom>
          <a:ln w="3492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224905" y="3655695"/>
            <a:ext cx="0" cy="902335"/>
          </a:xfrm>
          <a:prstGeom prst="straightConnector1">
            <a:avLst/>
          </a:prstGeom>
          <a:ln w="3492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2"/>
            <a:endCxn id="11" idx="1"/>
          </p:cNvCxnSpPr>
          <p:nvPr/>
        </p:nvCxnSpPr>
        <p:spPr>
          <a:xfrm rot="5400000" flipV="1">
            <a:off x="6359208" y="4748213"/>
            <a:ext cx="1195070" cy="1720215"/>
          </a:xfrm>
          <a:prstGeom prst="bentConnector2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0" idx="2"/>
            <a:endCxn id="11" idx="3"/>
          </p:cNvCxnSpPr>
          <p:nvPr/>
        </p:nvCxnSpPr>
        <p:spPr>
          <a:xfrm rot="5400000">
            <a:off x="9439910" y="4722495"/>
            <a:ext cx="1195070" cy="1771650"/>
          </a:xfrm>
          <a:prstGeom prst="bentConnector2">
            <a:avLst/>
          </a:prstGeom>
          <a:ln w="349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овое поле 21"/>
          <p:cNvSpPr txBox="1"/>
          <p:nvPr/>
        </p:nvSpPr>
        <p:spPr>
          <a:xfrm>
            <a:off x="648335" y="330835"/>
            <a:ext cx="41802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Mermaid</a:t>
            </a:r>
            <a:endParaRPr lang="en-US" altLang="en-US" sz="44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ru-RU" altLang="en-US" sz="44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Схема плана работы</a:t>
            </a:r>
            <a:endParaRPr lang="ru-RU" altLang="en-US" sz="44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pic>
        <p:nvPicPr>
          <p:cNvPr id="24" name="Изображение 23" descr="pngwing.com - 2024-04-11T175722.8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2038350"/>
            <a:ext cx="481965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5203190" y="161290"/>
            <a:ext cx="634936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ИТОГИ</a:t>
            </a:r>
            <a:endParaRPr lang="ru-RU" altLang="en-US" sz="28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В выводе хотим отметить , что наша дрессировка состояла из 3 методов.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В начале мы угощали Булочку лакомствами, привлекая его и авали понюхать угощение. Когда котенок бстал заинтересован мы клали его лапу к себе на руку, а только после угощали. так мы повторяли некотрое количество раз.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ru-RU" altLang="en-US" sz="28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РЕЗУЛЬТАТ</a:t>
            </a:r>
            <a:endParaRPr lang="ru-RU" altLang="en-US" sz="28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r>
              <a:rPr lang="ru-RU" altLang="en-US" sz="200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Спустя много дрессировок  котик приспособился к нашему методу и стал выполнять заданную команду.В результате проведенной работы которая длилась на протяжении недели Булочка научилась давать лапу.</a:t>
            </a:r>
            <a:endParaRPr lang="ru-RU" altLang="en-US" sz="2000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Presentation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Comic Sans MS</vt:lpstr>
      <vt:lpstr>Century Gothic</vt:lpstr>
      <vt:lpstr>Segoe UI Black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Маша</cp:lastModifiedBy>
  <cp:revision>2</cp:revision>
  <dcterms:created xsi:type="dcterms:W3CDTF">2024-04-11T13:57:34Z</dcterms:created>
  <dcterms:modified xsi:type="dcterms:W3CDTF">2024-04-11T15:08:27Z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1049-11.2.0.11225</vt:lpwstr>
  </property>
  <property fmtid="{D5CDD505-2E9C-101B-9397-08002B2CF9AE}" pid="3" name="ICV">
    <vt:lpwstr>9DD8F62CA4A34A4C80F50BE0334F8C17</vt:lpwstr>
  </property>
</Properties>
</file>