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2"/>
  </p:notesMasterIdLst>
  <p:sldIdLst>
    <p:sldId id="256" r:id="rId2"/>
    <p:sldId id="259" r:id="rId3"/>
    <p:sldId id="260" r:id="rId4"/>
    <p:sldId id="261" r:id="rId5"/>
    <p:sldId id="263" r:id="rId6"/>
    <p:sldId id="264" r:id="rId7"/>
    <p:sldId id="265" r:id="rId8"/>
    <p:sldId id="266" r:id="rId9"/>
    <p:sldId id="257" r:id="rId10"/>
    <p:sldId id="267" r:id="rId11"/>
    <p:sldId id="268" r:id="rId12"/>
    <p:sldId id="269" r:id="rId13"/>
    <p:sldId id="270" r:id="rId14"/>
    <p:sldId id="271" r:id="rId15"/>
    <p:sldId id="272" r:id="rId16"/>
    <p:sldId id="26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076415-1380-4902-8143-D5B909A4CDBB}">
          <p14:sldIdLst/>
        </p14:section>
        <p14:section name="Untitled Section" id="{5A4D5E98-2964-4CA0-A5CD-2CE671AEAC38}">
          <p14:sldIdLst>
            <p14:sldId id="256"/>
            <p14:sldId id="259"/>
            <p14:sldId id="260"/>
            <p14:sldId id="261"/>
            <p14:sldId id="263"/>
            <p14:sldId id="264"/>
            <p14:sldId id="265"/>
            <p14:sldId id="266"/>
            <p14:sldId id="257"/>
            <p14:sldId id="267"/>
            <p14:sldId id="268"/>
            <p14:sldId id="269"/>
            <p14:sldId id="270"/>
            <p14:sldId id="271"/>
            <p14:sldId id="272"/>
            <p14:sldId id="26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719"/>
  </p:normalViewPr>
  <p:slideViewPr>
    <p:cSldViewPr snapToGrid="0">
      <p:cViewPr>
        <p:scale>
          <a:sx n="66" d="100"/>
          <a:sy n="66" d="100"/>
        </p:scale>
        <p:origin x="1325"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496F7-51A9-4072-B147-6FCE4EBB0EAA}"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DF198B5A-F78F-42BB-B698-D90230E4A805}">
      <dgm:prSet/>
      <dgm:spPr>
        <a:solidFill>
          <a:schemeClr val="bg2">
            <a:lumMod val="90000"/>
          </a:schemeClr>
        </a:solidFill>
        <a:ln>
          <a:solidFill>
            <a:schemeClr val="bg1">
              <a:lumMod val="95000"/>
            </a:schemeClr>
          </a:solidFill>
        </a:ln>
      </dgm:spPr>
      <dgm:t>
        <a:bodyPr/>
        <a:lstStyle/>
        <a:p>
          <a:r>
            <a:rPr lang="en-US" dirty="0"/>
            <a:t>Main start </a:t>
          </a:r>
        </a:p>
      </dgm:t>
    </dgm:pt>
    <dgm:pt modelId="{3D3E6322-0B37-4AE3-B165-F43C17871D42}" type="parTrans" cxnId="{C32A637F-9FE0-48B5-BA45-D2F19BB7E314}">
      <dgm:prSet/>
      <dgm:spPr/>
      <dgm:t>
        <a:bodyPr/>
        <a:lstStyle/>
        <a:p>
          <a:endParaRPr lang="en-US"/>
        </a:p>
      </dgm:t>
    </dgm:pt>
    <dgm:pt modelId="{F1CD261B-F243-45D9-9446-E32844A893FD}" type="sibTrans" cxnId="{C32A637F-9FE0-48B5-BA45-D2F19BB7E314}">
      <dgm:prSet/>
      <dgm:spPr/>
      <dgm:t>
        <a:bodyPr/>
        <a:lstStyle/>
        <a:p>
          <a:endParaRPr lang="en-US"/>
        </a:p>
      </dgm:t>
    </dgm:pt>
    <dgm:pt modelId="{AADC9236-0F8D-493F-9E12-053B5C45DE56}">
      <dgm:prSet/>
      <dgm:spPr>
        <a:solidFill>
          <a:schemeClr val="bg2">
            <a:lumMod val="90000"/>
            <a:alpha val="90000"/>
          </a:schemeClr>
        </a:solidFill>
        <a:ln>
          <a:solidFill>
            <a:schemeClr val="bg1"/>
          </a:solidFill>
        </a:ln>
      </dgm:spPr>
      <dgm:t>
        <a:bodyPr/>
        <a:lstStyle/>
        <a:p>
          <a:r>
            <a:rPr lang="en-US" dirty="0"/>
            <a:t>Frequent</a:t>
          </a:r>
        </a:p>
        <a:p>
          <a:r>
            <a:rPr lang="en-US" dirty="0"/>
            <a:t>Methods </a:t>
          </a:r>
        </a:p>
      </dgm:t>
    </dgm:pt>
    <dgm:pt modelId="{DED3D49B-BF7B-4AEE-A0A9-518F01784730}" type="sibTrans" cxnId="{56F55962-57ED-4C9F-A853-0AB69CFB298C}">
      <dgm:prSet/>
      <dgm:spPr/>
      <dgm:t>
        <a:bodyPr/>
        <a:lstStyle/>
        <a:p>
          <a:endParaRPr lang="en-US"/>
        </a:p>
      </dgm:t>
    </dgm:pt>
    <dgm:pt modelId="{14A2A015-FDF0-4159-855F-6F8CDE1068A2}" type="parTrans" cxnId="{56F55962-57ED-4C9F-A853-0AB69CFB298C}">
      <dgm:prSet/>
      <dgm:spPr/>
      <dgm:t>
        <a:bodyPr/>
        <a:lstStyle/>
        <a:p>
          <a:endParaRPr lang="en-US"/>
        </a:p>
      </dgm:t>
    </dgm:pt>
    <dgm:pt modelId="{355CA4E3-7864-4BFD-A849-0527169D2593}" type="pres">
      <dgm:prSet presAssocID="{85A496F7-51A9-4072-B147-6FCE4EBB0EAA}" presName="hierChild1" presStyleCnt="0">
        <dgm:presLayoutVars>
          <dgm:chPref val="1"/>
          <dgm:dir/>
          <dgm:animOne val="branch"/>
          <dgm:animLvl val="lvl"/>
          <dgm:resizeHandles/>
        </dgm:presLayoutVars>
      </dgm:prSet>
      <dgm:spPr/>
    </dgm:pt>
    <dgm:pt modelId="{4862C024-740F-406C-84E2-3704A2649F92}" type="pres">
      <dgm:prSet presAssocID="{DF198B5A-F78F-42BB-B698-D90230E4A805}" presName="hierRoot1" presStyleCnt="0"/>
      <dgm:spPr/>
    </dgm:pt>
    <dgm:pt modelId="{A594FC8F-F31A-41EB-AE65-C149483690BC}" type="pres">
      <dgm:prSet presAssocID="{DF198B5A-F78F-42BB-B698-D90230E4A805}" presName="composite" presStyleCnt="0"/>
      <dgm:spPr/>
    </dgm:pt>
    <dgm:pt modelId="{4FEFBAB2-F6EA-4941-9381-7DFA6FB8ADAA}" type="pres">
      <dgm:prSet presAssocID="{DF198B5A-F78F-42BB-B698-D90230E4A805}" presName="background" presStyleLbl="node0" presStyleIdx="0" presStyleCnt="2"/>
      <dgm:spPr>
        <a:solidFill>
          <a:schemeClr val="bg2">
            <a:lumMod val="50000"/>
          </a:schemeClr>
        </a:solidFill>
      </dgm:spPr>
    </dgm:pt>
    <dgm:pt modelId="{C3262654-218E-42BC-B116-EC9238B3F396}" type="pres">
      <dgm:prSet presAssocID="{DF198B5A-F78F-42BB-B698-D90230E4A805}" presName="text" presStyleLbl="fgAcc0" presStyleIdx="0" presStyleCnt="2" custLinFactY="-64645" custLinFactNeighborX="5664" custLinFactNeighborY="-100000">
        <dgm:presLayoutVars>
          <dgm:chPref val="3"/>
        </dgm:presLayoutVars>
      </dgm:prSet>
      <dgm:spPr/>
    </dgm:pt>
    <dgm:pt modelId="{8A48D3F1-3FD7-430E-A080-D4F88111C6DD}" type="pres">
      <dgm:prSet presAssocID="{DF198B5A-F78F-42BB-B698-D90230E4A805}" presName="hierChild2" presStyleCnt="0"/>
      <dgm:spPr/>
    </dgm:pt>
    <dgm:pt modelId="{A80F1B8D-DAB4-4B2F-B09B-1989F4207427}" type="pres">
      <dgm:prSet presAssocID="{AADC9236-0F8D-493F-9E12-053B5C45DE56}" presName="hierRoot1" presStyleCnt="0"/>
      <dgm:spPr/>
    </dgm:pt>
    <dgm:pt modelId="{685970E3-CC1D-47DE-8292-0C10385AC0D5}" type="pres">
      <dgm:prSet presAssocID="{AADC9236-0F8D-493F-9E12-053B5C45DE56}" presName="composite" presStyleCnt="0"/>
      <dgm:spPr/>
    </dgm:pt>
    <dgm:pt modelId="{BB823B4E-41F8-4E6C-B611-E51F24A42BEB}" type="pres">
      <dgm:prSet presAssocID="{AADC9236-0F8D-493F-9E12-053B5C45DE56}" presName="background" presStyleLbl="node0" presStyleIdx="1" presStyleCnt="2"/>
      <dgm:spPr>
        <a:solidFill>
          <a:schemeClr val="bg2">
            <a:lumMod val="50000"/>
          </a:schemeClr>
        </a:solidFill>
      </dgm:spPr>
    </dgm:pt>
    <dgm:pt modelId="{A7CD2B37-274F-480B-BB14-F1AD76284EA5}" type="pres">
      <dgm:prSet presAssocID="{AADC9236-0F8D-493F-9E12-053B5C45DE56}" presName="text" presStyleLbl="fgAcc0" presStyleIdx="1" presStyleCnt="2" custLinFactX="-14429" custLinFactY="48124" custLinFactNeighborX="-100000" custLinFactNeighborY="100000">
        <dgm:presLayoutVars>
          <dgm:chPref val="3"/>
        </dgm:presLayoutVars>
      </dgm:prSet>
      <dgm:spPr/>
    </dgm:pt>
    <dgm:pt modelId="{90D0DA85-F5CE-4EB6-8C09-30D3117BAC29}" type="pres">
      <dgm:prSet presAssocID="{AADC9236-0F8D-493F-9E12-053B5C45DE56}" presName="hierChild2" presStyleCnt="0"/>
      <dgm:spPr/>
    </dgm:pt>
  </dgm:ptLst>
  <dgm:cxnLst>
    <dgm:cxn modelId="{642D030E-BF92-4323-BCC3-7B034E4D521F}" type="presOf" srcId="{DF198B5A-F78F-42BB-B698-D90230E4A805}" destId="{C3262654-218E-42BC-B116-EC9238B3F396}" srcOrd="0" destOrd="0" presId="urn:microsoft.com/office/officeart/2005/8/layout/hierarchy1"/>
    <dgm:cxn modelId="{56F55962-57ED-4C9F-A853-0AB69CFB298C}" srcId="{85A496F7-51A9-4072-B147-6FCE4EBB0EAA}" destId="{AADC9236-0F8D-493F-9E12-053B5C45DE56}" srcOrd="1" destOrd="0" parTransId="{14A2A015-FDF0-4159-855F-6F8CDE1068A2}" sibTransId="{DED3D49B-BF7B-4AEE-A0A9-518F01784730}"/>
    <dgm:cxn modelId="{C32A637F-9FE0-48B5-BA45-D2F19BB7E314}" srcId="{85A496F7-51A9-4072-B147-6FCE4EBB0EAA}" destId="{DF198B5A-F78F-42BB-B698-D90230E4A805}" srcOrd="0" destOrd="0" parTransId="{3D3E6322-0B37-4AE3-B165-F43C17871D42}" sibTransId="{F1CD261B-F243-45D9-9446-E32844A893FD}"/>
    <dgm:cxn modelId="{B73B24A2-CC83-4F65-B087-B44060A381FE}" type="presOf" srcId="{AADC9236-0F8D-493F-9E12-053B5C45DE56}" destId="{A7CD2B37-274F-480B-BB14-F1AD76284EA5}" srcOrd="0" destOrd="0" presId="urn:microsoft.com/office/officeart/2005/8/layout/hierarchy1"/>
    <dgm:cxn modelId="{629309DE-EA4F-45DA-B42F-FCAE5EAF1D16}" type="presOf" srcId="{85A496F7-51A9-4072-B147-6FCE4EBB0EAA}" destId="{355CA4E3-7864-4BFD-A849-0527169D2593}" srcOrd="0" destOrd="0" presId="urn:microsoft.com/office/officeart/2005/8/layout/hierarchy1"/>
    <dgm:cxn modelId="{A36163E5-DA09-4D24-834F-D3396BC9F317}" type="presParOf" srcId="{355CA4E3-7864-4BFD-A849-0527169D2593}" destId="{4862C024-740F-406C-84E2-3704A2649F92}" srcOrd="0" destOrd="0" presId="urn:microsoft.com/office/officeart/2005/8/layout/hierarchy1"/>
    <dgm:cxn modelId="{462948C1-88CB-4B4E-A734-2855F37FBB04}" type="presParOf" srcId="{4862C024-740F-406C-84E2-3704A2649F92}" destId="{A594FC8F-F31A-41EB-AE65-C149483690BC}" srcOrd="0" destOrd="0" presId="urn:microsoft.com/office/officeart/2005/8/layout/hierarchy1"/>
    <dgm:cxn modelId="{846BF21E-66FA-4A2E-93CB-67FDCC896A45}" type="presParOf" srcId="{A594FC8F-F31A-41EB-AE65-C149483690BC}" destId="{4FEFBAB2-F6EA-4941-9381-7DFA6FB8ADAA}" srcOrd="0" destOrd="0" presId="urn:microsoft.com/office/officeart/2005/8/layout/hierarchy1"/>
    <dgm:cxn modelId="{FEFAD628-BB52-4DFC-8AD1-3120CDE20690}" type="presParOf" srcId="{A594FC8F-F31A-41EB-AE65-C149483690BC}" destId="{C3262654-218E-42BC-B116-EC9238B3F396}" srcOrd="1" destOrd="0" presId="urn:microsoft.com/office/officeart/2005/8/layout/hierarchy1"/>
    <dgm:cxn modelId="{A96310D1-C677-4BC5-8939-31CFA921A7CC}" type="presParOf" srcId="{4862C024-740F-406C-84E2-3704A2649F92}" destId="{8A48D3F1-3FD7-430E-A080-D4F88111C6DD}" srcOrd="1" destOrd="0" presId="urn:microsoft.com/office/officeart/2005/8/layout/hierarchy1"/>
    <dgm:cxn modelId="{B2F210F5-0F76-4332-A9E7-ECE3E65C6178}" type="presParOf" srcId="{355CA4E3-7864-4BFD-A849-0527169D2593}" destId="{A80F1B8D-DAB4-4B2F-B09B-1989F4207427}" srcOrd="1" destOrd="0" presId="urn:microsoft.com/office/officeart/2005/8/layout/hierarchy1"/>
    <dgm:cxn modelId="{A3DEBC94-E72F-4FDE-957A-A1B2899A3E55}" type="presParOf" srcId="{A80F1B8D-DAB4-4B2F-B09B-1989F4207427}" destId="{685970E3-CC1D-47DE-8292-0C10385AC0D5}" srcOrd="0" destOrd="0" presId="urn:microsoft.com/office/officeart/2005/8/layout/hierarchy1"/>
    <dgm:cxn modelId="{303509FF-84EA-4FC3-91B8-F20FE3EDA370}" type="presParOf" srcId="{685970E3-CC1D-47DE-8292-0C10385AC0D5}" destId="{BB823B4E-41F8-4E6C-B611-E51F24A42BEB}" srcOrd="0" destOrd="0" presId="urn:microsoft.com/office/officeart/2005/8/layout/hierarchy1"/>
    <dgm:cxn modelId="{B399D58C-DE20-475B-948F-2CEC40029D20}" type="presParOf" srcId="{685970E3-CC1D-47DE-8292-0C10385AC0D5}" destId="{A7CD2B37-274F-480B-BB14-F1AD76284EA5}" srcOrd="1" destOrd="0" presId="urn:microsoft.com/office/officeart/2005/8/layout/hierarchy1"/>
    <dgm:cxn modelId="{A862C3B6-2C8E-49F6-A32F-AB4220B64197}" type="presParOf" srcId="{A80F1B8D-DAB4-4B2F-B09B-1989F4207427}" destId="{90D0DA85-F5CE-4EB6-8C09-30D3117BAC2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A496F7-51A9-4072-B147-6FCE4EBB0EAA}"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DF198B5A-F78F-42BB-B698-D90230E4A805}">
      <dgm:prSet/>
      <dgm:spPr>
        <a:solidFill>
          <a:schemeClr val="bg2">
            <a:lumMod val="90000"/>
            <a:alpha val="90000"/>
          </a:schemeClr>
        </a:solidFill>
        <a:ln>
          <a:solidFill>
            <a:schemeClr val="bg1"/>
          </a:solidFill>
        </a:ln>
      </dgm:spPr>
      <dgm:t>
        <a:bodyPr/>
        <a:lstStyle/>
        <a:p>
          <a:r>
            <a:rPr lang="en-US" dirty="0"/>
            <a:t>Admin Scene example</a:t>
          </a:r>
        </a:p>
      </dgm:t>
    </dgm:pt>
    <dgm:pt modelId="{3D3E6322-0B37-4AE3-B165-F43C17871D42}" type="parTrans" cxnId="{C32A637F-9FE0-48B5-BA45-D2F19BB7E314}">
      <dgm:prSet/>
      <dgm:spPr/>
      <dgm:t>
        <a:bodyPr/>
        <a:lstStyle/>
        <a:p>
          <a:endParaRPr lang="en-US"/>
        </a:p>
      </dgm:t>
    </dgm:pt>
    <dgm:pt modelId="{F1CD261B-F243-45D9-9446-E32844A893FD}" type="sibTrans" cxnId="{C32A637F-9FE0-48B5-BA45-D2F19BB7E314}">
      <dgm:prSet/>
      <dgm:spPr/>
      <dgm:t>
        <a:bodyPr/>
        <a:lstStyle/>
        <a:p>
          <a:endParaRPr lang="en-US"/>
        </a:p>
      </dgm:t>
    </dgm:pt>
    <dgm:pt modelId="{AADC9236-0F8D-493F-9E12-053B5C45DE56}">
      <dgm:prSet/>
      <dgm:spPr>
        <a:solidFill>
          <a:schemeClr val="bg2">
            <a:lumMod val="90000"/>
            <a:alpha val="90000"/>
          </a:schemeClr>
        </a:solidFill>
        <a:ln>
          <a:solidFill>
            <a:schemeClr val="bg1"/>
          </a:solidFill>
        </a:ln>
      </dgm:spPr>
      <dgm:t>
        <a:bodyPr/>
        <a:lstStyle/>
        <a:p>
          <a:r>
            <a:rPr lang="en-US" dirty="0"/>
            <a:t>Student scene example </a:t>
          </a:r>
        </a:p>
      </dgm:t>
    </dgm:pt>
    <dgm:pt modelId="{DED3D49B-BF7B-4AEE-A0A9-518F01784730}" type="sibTrans" cxnId="{56F55962-57ED-4C9F-A853-0AB69CFB298C}">
      <dgm:prSet/>
      <dgm:spPr/>
      <dgm:t>
        <a:bodyPr/>
        <a:lstStyle/>
        <a:p>
          <a:endParaRPr lang="en-US"/>
        </a:p>
      </dgm:t>
    </dgm:pt>
    <dgm:pt modelId="{14A2A015-FDF0-4159-855F-6F8CDE1068A2}" type="parTrans" cxnId="{56F55962-57ED-4C9F-A853-0AB69CFB298C}">
      <dgm:prSet/>
      <dgm:spPr/>
      <dgm:t>
        <a:bodyPr/>
        <a:lstStyle/>
        <a:p>
          <a:endParaRPr lang="en-US"/>
        </a:p>
      </dgm:t>
    </dgm:pt>
    <dgm:pt modelId="{355CA4E3-7864-4BFD-A849-0527169D2593}" type="pres">
      <dgm:prSet presAssocID="{85A496F7-51A9-4072-B147-6FCE4EBB0EAA}" presName="hierChild1" presStyleCnt="0">
        <dgm:presLayoutVars>
          <dgm:chPref val="1"/>
          <dgm:dir/>
          <dgm:animOne val="branch"/>
          <dgm:animLvl val="lvl"/>
          <dgm:resizeHandles/>
        </dgm:presLayoutVars>
      </dgm:prSet>
      <dgm:spPr/>
    </dgm:pt>
    <dgm:pt modelId="{4862C024-740F-406C-84E2-3704A2649F92}" type="pres">
      <dgm:prSet presAssocID="{DF198B5A-F78F-42BB-B698-D90230E4A805}" presName="hierRoot1" presStyleCnt="0"/>
      <dgm:spPr/>
    </dgm:pt>
    <dgm:pt modelId="{A594FC8F-F31A-41EB-AE65-C149483690BC}" type="pres">
      <dgm:prSet presAssocID="{DF198B5A-F78F-42BB-B698-D90230E4A805}" presName="composite" presStyleCnt="0"/>
      <dgm:spPr/>
    </dgm:pt>
    <dgm:pt modelId="{4FEFBAB2-F6EA-4941-9381-7DFA6FB8ADAA}" type="pres">
      <dgm:prSet presAssocID="{DF198B5A-F78F-42BB-B698-D90230E4A805}" presName="background" presStyleLbl="node0" presStyleIdx="0" presStyleCnt="2"/>
      <dgm:spPr>
        <a:solidFill>
          <a:schemeClr val="bg2">
            <a:lumMod val="50000"/>
          </a:schemeClr>
        </a:solidFill>
      </dgm:spPr>
    </dgm:pt>
    <dgm:pt modelId="{C3262654-218E-42BC-B116-EC9238B3F396}" type="pres">
      <dgm:prSet presAssocID="{DF198B5A-F78F-42BB-B698-D90230E4A805}" presName="text" presStyleLbl="fgAcc0" presStyleIdx="0" presStyleCnt="2" custLinFactY="-64645" custLinFactNeighborX="5664" custLinFactNeighborY="-100000">
        <dgm:presLayoutVars>
          <dgm:chPref val="3"/>
        </dgm:presLayoutVars>
      </dgm:prSet>
      <dgm:spPr/>
    </dgm:pt>
    <dgm:pt modelId="{8A48D3F1-3FD7-430E-A080-D4F88111C6DD}" type="pres">
      <dgm:prSet presAssocID="{DF198B5A-F78F-42BB-B698-D90230E4A805}" presName="hierChild2" presStyleCnt="0"/>
      <dgm:spPr/>
    </dgm:pt>
    <dgm:pt modelId="{A80F1B8D-DAB4-4B2F-B09B-1989F4207427}" type="pres">
      <dgm:prSet presAssocID="{AADC9236-0F8D-493F-9E12-053B5C45DE56}" presName="hierRoot1" presStyleCnt="0"/>
      <dgm:spPr/>
    </dgm:pt>
    <dgm:pt modelId="{685970E3-CC1D-47DE-8292-0C10385AC0D5}" type="pres">
      <dgm:prSet presAssocID="{AADC9236-0F8D-493F-9E12-053B5C45DE56}" presName="composite" presStyleCnt="0"/>
      <dgm:spPr/>
    </dgm:pt>
    <dgm:pt modelId="{BB823B4E-41F8-4E6C-B611-E51F24A42BEB}" type="pres">
      <dgm:prSet presAssocID="{AADC9236-0F8D-493F-9E12-053B5C45DE56}" presName="background" presStyleLbl="node0" presStyleIdx="1" presStyleCnt="2"/>
      <dgm:spPr>
        <a:solidFill>
          <a:schemeClr val="bg2">
            <a:lumMod val="50000"/>
          </a:schemeClr>
        </a:solidFill>
      </dgm:spPr>
    </dgm:pt>
    <dgm:pt modelId="{A7CD2B37-274F-480B-BB14-F1AD76284EA5}" type="pres">
      <dgm:prSet presAssocID="{AADC9236-0F8D-493F-9E12-053B5C45DE56}" presName="text" presStyleLbl="fgAcc0" presStyleIdx="1" presStyleCnt="2" custLinFactX="-14429" custLinFactY="48124" custLinFactNeighborX="-100000" custLinFactNeighborY="100000">
        <dgm:presLayoutVars>
          <dgm:chPref val="3"/>
        </dgm:presLayoutVars>
      </dgm:prSet>
      <dgm:spPr/>
    </dgm:pt>
    <dgm:pt modelId="{90D0DA85-F5CE-4EB6-8C09-30D3117BAC29}" type="pres">
      <dgm:prSet presAssocID="{AADC9236-0F8D-493F-9E12-053B5C45DE56}" presName="hierChild2" presStyleCnt="0"/>
      <dgm:spPr/>
    </dgm:pt>
  </dgm:ptLst>
  <dgm:cxnLst>
    <dgm:cxn modelId="{642D030E-BF92-4323-BCC3-7B034E4D521F}" type="presOf" srcId="{DF198B5A-F78F-42BB-B698-D90230E4A805}" destId="{C3262654-218E-42BC-B116-EC9238B3F396}" srcOrd="0" destOrd="0" presId="urn:microsoft.com/office/officeart/2005/8/layout/hierarchy1"/>
    <dgm:cxn modelId="{56F55962-57ED-4C9F-A853-0AB69CFB298C}" srcId="{85A496F7-51A9-4072-B147-6FCE4EBB0EAA}" destId="{AADC9236-0F8D-493F-9E12-053B5C45DE56}" srcOrd="1" destOrd="0" parTransId="{14A2A015-FDF0-4159-855F-6F8CDE1068A2}" sibTransId="{DED3D49B-BF7B-4AEE-A0A9-518F01784730}"/>
    <dgm:cxn modelId="{C32A637F-9FE0-48B5-BA45-D2F19BB7E314}" srcId="{85A496F7-51A9-4072-B147-6FCE4EBB0EAA}" destId="{DF198B5A-F78F-42BB-B698-D90230E4A805}" srcOrd="0" destOrd="0" parTransId="{3D3E6322-0B37-4AE3-B165-F43C17871D42}" sibTransId="{F1CD261B-F243-45D9-9446-E32844A893FD}"/>
    <dgm:cxn modelId="{B73B24A2-CC83-4F65-B087-B44060A381FE}" type="presOf" srcId="{AADC9236-0F8D-493F-9E12-053B5C45DE56}" destId="{A7CD2B37-274F-480B-BB14-F1AD76284EA5}" srcOrd="0" destOrd="0" presId="urn:microsoft.com/office/officeart/2005/8/layout/hierarchy1"/>
    <dgm:cxn modelId="{629309DE-EA4F-45DA-B42F-FCAE5EAF1D16}" type="presOf" srcId="{85A496F7-51A9-4072-B147-6FCE4EBB0EAA}" destId="{355CA4E3-7864-4BFD-A849-0527169D2593}" srcOrd="0" destOrd="0" presId="urn:microsoft.com/office/officeart/2005/8/layout/hierarchy1"/>
    <dgm:cxn modelId="{A36163E5-DA09-4D24-834F-D3396BC9F317}" type="presParOf" srcId="{355CA4E3-7864-4BFD-A849-0527169D2593}" destId="{4862C024-740F-406C-84E2-3704A2649F92}" srcOrd="0" destOrd="0" presId="urn:microsoft.com/office/officeart/2005/8/layout/hierarchy1"/>
    <dgm:cxn modelId="{462948C1-88CB-4B4E-A734-2855F37FBB04}" type="presParOf" srcId="{4862C024-740F-406C-84E2-3704A2649F92}" destId="{A594FC8F-F31A-41EB-AE65-C149483690BC}" srcOrd="0" destOrd="0" presId="urn:microsoft.com/office/officeart/2005/8/layout/hierarchy1"/>
    <dgm:cxn modelId="{846BF21E-66FA-4A2E-93CB-67FDCC896A45}" type="presParOf" srcId="{A594FC8F-F31A-41EB-AE65-C149483690BC}" destId="{4FEFBAB2-F6EA-4941-9381-7DFA6FB8ADAA}" srcOrd="0" destOrd="0" presId="urn:microsoft.com/office/officeart/2005/8/layout/hierarchy1"/>
    <dgm:cxn modelId="{FEFAD628-BB52-4DFC-8AD1-3120CDE20690}" type="presParOf" srcId="{A594FC8F-F31A-41EB-AE65-C149483690BC}" destId="{C3262654-218E-42BC-B116-EC9238B3F396}" srcOrd="1" destOrd="0" presId="urn:microsoft.com/office/officeart/2005/8/layout/hierarchy1"/>
    <dgm:cxn modelId="{A96310D1-C677-4BC5-8939-31CFA921A7CC}" type="presParOf" srcId="{4862C024-740F-406C-84E2-3704A2649F92}" destId="{8A48D3F1-3FD7-430E-A080-D4F88111C6DD}" srcOrd="1" destOrd="0" presId="urn:microsoft.com/office/officeart/2005/8/layout/hierarchy1"/>
    <dgm:cxn modelId="{B2F210F5-0F76-4332-A9E7-ECE3E65C6178}" type="presParOf" srcId="{355CA4E3-7864-4BFD-A849-0527169D2593}" destId="{A80F1B8D-DAB4-4B2F-B09B-1989F4207427}" srcOrd="1" destOrd="0" presId="urn:microsoft.com/office/officeart/2005/8/layout/hierarchy1"/>
    <dgm:cxn modelId="{A3DEBC94-E72F-4FDE-957A-A1B2899A3E55}" type="presParOf" srcId="{A80F1B8D-DAB4-4B2F-B09B-1989F4207427}" destId="{685970E3-CC1D-47DE-8292-0C10385AC0D5}" srcOrd="0" destOrd="0" presId="urn:microsoft.com/office/officeart/2005/8/layout/hierarchy1"/>
    <dgm:cxn modelId="{303509FF-84EA-4FC3-91B8-F20FE3EDA370}" type="presParOf" srcId="{685970E3-CC1D-47DE-8292-0C10385AC0D5}" destId="{BB823B4E-41F8-4E6C-B611-E51F24A42BEB}" srcOrd="0" destOrd="0" presId="urn:microsoft.com/office/officeart/2005/8/layout/hierarchy1"/>
    <dgm:cxn modelId="{B399D58C-DE20-475B-948F-2CEC40029D20}" type="presParOf" srcId="{685970E3-CC1D-47DE-8292-0C10385AC0D5}" destId="{A7CD2B37-274F-480B-BB14-F1AD76284EA5}" srcOrd="1" destOrd="0" presId="urn:microsoft.com/office/officeart/2005/8/layout/hierarchy1"/>
    <dgm:cxn modelId="{A862C3B6-2C8E-49F6-A32F-AB4220B64197}" type="presParOf" srcId="{A80F1B8D-DAB4-4B2F-B09B-1989F4207427}" destId="{90D0DA85-F5CE-4EB6-8C09-30D3117BAC2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BAB2-F6EA-4941-9381-7DFA6FB8ADAA}">
      <dsp:nvSpPr>
        <dsp:cNvPr id="0" name=""/>
        <dsp:cNvSpPr/>
      </dsp:nvSpPr>
      <dsp:spPr>
        <a:xfrm>
          <a:off x="100821" y="75510"/>
          <a:ext cx="1771130" cy="1124667"/>
        </a:xfrm>
        <a:prstGeom prst="roundRect">
          <a:avLst>
            <a:gd name="adj" fmla="val 10000"/>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3262654-218E-42BC-B116-EC9238B3F396}">
      <dsp:nvSpPr>
        <dsp:cNvPr id="0" name=""/>
        <dsp:cNvSpPr/>
      </dsp:nvSpPr>
      <dsp:spPr>
        <a:xfrm>
          <a:off x="297613" y="262463"/>
          <a:ext cx="1771130" cy="1124667"/>
        </a:xfrm>
        <a:prstGeom prst="roundRect">
          <a:avLst>
            <a:gd name="adj" fmla="val 10000"/>
          </a:avLst>
        </a:prstGeom>
        <a:solidFill>
          <a:schemeClr val="bg2">
            <a:lumMod val="90000"/>
          </a:schemeClr>
        </a:solid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Main start </a:t>
          </a:r>
        </a:p>
      </dsp:txBody>
      <dsp:txXfrm>
        <a:off x="330553" y="295403"/>
        <a:ext cx="1705250" cy="1058787"/>
      </dsp:txXfrm>
    </dsp:sp>
    <dsp:sp modelId="{BB823B4E-41F8-4E6C-B611-E51F24A42BEB}">
      <dsp:nvSpPr>
        <dsp:cNvPr id="0" name=""/>
        <dsp:cNvSpPr/>
      </dsp:nvSpPr>
      <dsp:spPr>
        <a:xfrm>
          <a:off x="138532" y="3593122"/>
          <a:ext cx="1771130" cy="1124667"/>
        </a:xfrm>
        <a:prstGeom prst="roundRect">
          <a:avLst>
            <a:gd name="adj" fmla="val 10000"/>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7CD2B37-274F-480B-BB14-F1AD76284EA5}">
      <dsp:nvSpPr>
        <dsp:cNvPr id="0" name=""/>
        <dsp:cNvSpPr/>
      </dsp:nvSpPr>
      <dsp:spPr>
        <a:xfrm>
          <a:off x="335325" y="3780075"/>
          <a:ext cx="1771130" cy="1124667"/>
        </a:xfrm>
        <a:prstGeom prst="roundRect">
          <a:avLst>
            <a:gd name="adj" fmla="val 10000"/>
          </a:avLst>
        </a:prstGeom>
        <a:solidFill>
          <a:schemeClr val="bg2">
            <a:lumMod val="90000"/>
            <a:alpha val="9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Frequent</a:t>
          </a:r>
        </a:p>
        <a:p>
          <a:pPr marL="0" lvl="0" indent="0" algn="ctr" defTabSz="1155700">
            <a:lnSpc>
              <a:spcPct val="90000"/>
            </a:lnSpc>
            <a:spcBef>
              <a:spcPct val="0"/>
            </a:spcBef>
            <a:spcAft>
              <a:spcPct val="35000"/>
            </a:spcAft>
            <a:buNone/>
          </a:pPr>
          <a:r>
            <a:rPr lang="en-US" sz="2600" kern="1200" dirty="0"/>
            <a:t>Methods </a:t>
          </a:r>
        </a:p>
      </dsp:txBody>
      <dsp:txXfrm>
        <a:off x="368265" y="3813015"/>
        <a:ext cx="1705250" cy="1058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BAB2-F6EA-4941-9381-7DFA6FB8ADAA}">
      <dsp:nvSpPr>
        <dsp:cNvPr id="0" name=""/>
        <dsp:cNvSpPr/>
      </dsp:nvSpPr>
      <dsp:spPr>
        <a:xfrm>
          <a:off x="100821" y="75510"/>
          <a:ext cx="1771130" cy="1124667"/>
        </a:xfrm>
        <a:prstGeom prst="roundRect">
          <a:avLst>
            <a:gd name="adj" fmla="val 10000"/>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3262654-218E-42BC-B116-EC9238B3F396}">
      <dsp:nvSpPr>
        <dsp:cNvPr id="0" name=""/>
        <dsp:cNvSpPr/>
      </dsp:nvSpPr>
      <dsp:spPr>
        <a:xfrm>
          <a:off x="297613" y="262463"/>
          <a:ext cx="1771130" cy="1124667"/>
        </a:xfrm>
        <a:prstGeom prst="roundRect">
          <a:avLst>
            <a:gd name="adj" fmla="val 10000"/>
          </a:avLst>
        </a:prstGeom>
        <a:solidFill>
          <a:schemeClr val="bg2">
            <a:lumMod val="90000"/>
            <a:alpha val="9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Admin Scene example</a:t>
          </a:r>
        </a:p>
      </dsp:txBody>
      <dsp:txXfrm>
        <a:off x="330553" y="295403"/>
        <a:ext cx="1705250" cy="1058787"/>
      </dsp:txXfrm>
    </dsp:sp>
    <dsp:sp modelId="{BB823B4E-41F8-4E6C-B611-E51F24A42BEB}">
      <dsp:nvSpPr>
        <dsp:cNvPr id="0" name=""/>
        <dsp:cNvSpPr/>
      </dsp:nvSpPr>
      <dsp:spPr>
        <a:xfrm>
          <a:off x="138532" y="3593122"/>
          <a:ext cx="1771130" cy="1124667"/>
        </a:xfrm>
        <a:prstGeom prst="roundRect">
          <a:avLst>
            <a:gd name="adj" fmla="val 10000"/>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7CD2B37-274F-480B-BB14-F1AD76284EA5}">
      <dsp:nvSpPr>
        <dsp:cNvPr id="0" name=""/>
        <dsp:cNvSpPr/>
      </dsp:nvSpPr>
      <dsp:spPr>
        <a:xfrm>
          <a:off x="335325" y="3780075"/>
          <a:ext cx="1771130" cy="1124667"/>
        </a:xfrm>
        <a:prstGeom prst="roundRect">
          <a:avLst>
            <a:gd name="adj" fmla="val 10000"/>
          </a:avLst>
        </a:prstGeom>
        <a:solidFill>
          <a:schemeClr val="bg2">
            <a:lumMod val="90000"/>
            <a:alpha val="9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Student scene example </a:t>
          </a:r>
        </a:p>
      </dsp:txBody>
      <dsp:txXfrm>
        <a:off x="368265" y="3813015"/>
        <a:ext cx="1705250" cy="10587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E1EC2-8972-4A32-B243-F09561FB77F9}" type="datetimeFigureOut">
              <a:rPr lang="en-GB" smtClean="0"/>
              <a:t>11/05/2024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4DB7C-2273-41F9-BD77-FFBAF672B0A2}" type="slidenum">
              <a:rPr lang="en-GB" smtClean="0"/>
              <a:t>‹#›</a:t>
            </a:fld>
            <a:endParaRPr lang="en-GB"/>
          </a:p>
        </p:txBody>
      </p:sp>
    </p:spTree>
    <p:extLst>
      <p:ext uri="{BB962C8B-B14F-4D97-AF65-F5344CB8AC3E}">
        <p14:creationId xmlns:p14="http://schemas.microsoft.com/office/powerpoint/2010/main" val="308686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44DB7C-2273-41F9-BD77-FFBAF672B0A2}" type="slidenum">
              <a:rPr lang="en-GB" smtClean="0"/>
              <a:t>3</a:t>
            </a:fld>
            <a:endParaRPr lang="en-GB"/>
          </a:p>
        </p:txBody>
      </p:sp>
    </p:spTree>
    <p:extLst>
      <p:ext uri="{BB962C8B-B14F-4D97-AF65-F5344CB8AC3E}">
        <p14:creationId xmlns:p14="http://schemas.microsoft.com/office/powerpoint/2010/main" val="178030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5/11/2024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7209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6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4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00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4588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39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06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71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85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7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5/11/2024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28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5/11/2024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213631957"/>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2" r:id="rId6"/>
    <p:sldLayoutId id="2147483888" r:id="rId7"/>
    <p:sldLayoutId id="2147483889" r:id="rId8"/>
    <p:sldLayoutId id="2147483890" r:id="rId9"/>
    <p:sldLayoutId id="2147483891" r:id="rId10"/>
    <p:sldLayoutId id="214748389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13.png"/><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F3E7F-4CFB-68E1-352F-A4A4054FCBC3}"/>
              </a:ext>
            </a:extLst>
          </p:cNvPr>
          <p:cNvSpPr>
            <a:spLocks noGrp="1"/>
          </p:cNvSpPr>
          <p:nvPr>
            <p:ph type="ctrTitle"/>
          </p:nvPr>
        </p:nvSpPr>
        <p:spPr>
          <a:xfrm>
            <a:off x="5631151" y="1625608"/>
            <a:ext cx="5588778" cy="2722164"/>
          </a:xfrm>
        </p:spPr>
        <p:txBody>
          <a:bodyPr>
            <a:normAutofit/>
          </a:bodyPr>
          <a:lstStyle/>
          <a:p>
            <a:pPr>
              <a:lnSpc>
                <a:spcPct val="90000"/>
              </a:lnSpc>
            </a:pPr>
            <a:r>
              <a:rPr lang="en-US" sz="6200" dirty="0"/>
              <a:t>Advanced computer programming </a:t>
            </a:r>
            <a:endParaRPr lang="en-GB" sz="6200" dirty="0"/>
          </a:p>
        </p:txBody>
      </p:sp>
      <p:sp>
        <p:nvSpPr>
          <p:cNvPr id="3" name="Subtitle 2">
            <a:extLst>
              <a:ext uri="{FF2B5EF4-FFF2-40B4-BE49-F238E27FC236}">
                <a16:creationId xmlns:a16="http://schemas.microsoft.com/office/drawing/2014/main" id="{D4078E44-565D-63D8-256E-A8E14B6190BD}"/>
              </a:ext>
            </a:extLst>
          </p:cNvPr>
          <p:cNvSpPr>
            <a:spLocks noGrp="1"/>
          </p:cNvSpPr>
          <p:nvPr>
            <p:ph type="subTitle" idx="1"/>
          </p:nvPr>
        </p:nvSpPr>
        <p:spPr>
          <a:xfrm>
            <a:off x="6761973" y="5707931"/>
            <a:ext cx="5588778" cy="882904"/>
          </a:xfrm>
        </p:spPr>
        <p:txBody>
          <a:bodyPr>
            <a:normAutofit/>
          </a:bodyPr>
          <a:lstStyle/>
          <a:p>
            <a:r>
              <a:rPr lang="en-US" sz="2000" dirty="0"/>
              <a:t>DR/Mahmoud Ibrahim Khalil</a:t>
            </a:r>
            <a:r>
              <a:rPr lang="en-GB" sz="2000" b="1" dirty="0"/>
              <a:t>, </a:t>
            </a:r>
            <a:r>
              <a:rPr lang="en-GB" sz="2000" dirty="0"/>
              <a:t>Nesma mohamed Ibrahim</a:t>
            </a:r>
            <a:r>
              <a:rPr lang="en-GB" sz="2000" b="1" dirty="0"/>
              <a:t>,</a:t>
            </a:r>
            <a:endParaRPr lang="en-GB" sz="2000" dirty="0"/>
          </a:p>
        </p:txBody>
      </p:sp>
      <p:pic>
        <p:nvPicPr>
          <p:cNvPr id="18" name="Picture 17" descr="Colorful leaf patterns">
            <a:extLst>
              <a:ext uri="{FF2B5EF4-FFF2-40B4-BE49-F238E27FC236}">
                <a16:creationId xmlns:a16="http://schemas.microsoft.com/office/drawing/2014/main" id="{3A5B19B7-2003-9F12-2E59-A7E132600B81}"/>
              </a:ext>
            </a:extLst>
          </p:cNvPr>
          <p:cNvPicPr>
            <a:picLocks noChangeAspect="1"/>
          </p:cNvPicPr>
          <p:nvPr/>
        </p:nvPicPr>
        <p:blipFill rotWithShape="1">
          <a:blip r:embed="rId2"/>
          <a:srcRect l="14872" r="33671" b="1"/>
          <a:stretch/>
        </p:blipFill>
        <p:spPr>
          <a:xfrm>
            <a:off x="464577" y="1096772"/>
            <a:ext cx="4235107" cy="5761228"/>
          </a:xfrm>
          <a:prstGeom prst="rect">
            <a:avLst/>
          </a:prstGeom>
        </p:spPr>
      </p:pic>
      <p:sp>
        <p:nvSpPr>
          <p:cNvPr id="97" name="Cross 96">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98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B496-A9BB-5144-F090-6DFEB1F9258B}"/>
              </a:ext>
            </a:extLst>
          </p:cNvPr>
          <p:cNvSpPr>
            <a:spLocks noGrp="1"/>
          </p:cNvSpPr>
          <p:nvPr>
            <p:ph type="title"/>
          </p:nvPr>
        </p:nvSpPr>
        <p:spPr>
          <a:xfrm>
            <a:off x="166255" y="232756"/>
            <a:ext cx="4538749" cy="997527"/>
          </a:xfrm>
        </p:spPr>
        <p:txBody>
          <a:bodyPr>
            <a:normAutofit fontScale="90000"/>
          </a:bodyPr>
          <a:lstStyle/>
          <a:p>
            <a:pPr marL="571500" indent="-571500">
              <a:buFont typeface="Arial" panose="020B0604020202020204" pitchFamily="34" charset="0"/>
              <a:buChar char="•"/>
            </a:pPr>
            <a:r>
              <a:rPr lang="en-US" b="1" u="sng" dirty="0"/>
              <a:t>Polymorphism:-</a:t>
            </a:r>
            <a:br>
              <a:rPr lang="en-US" b="1" u="sng" dirty="0"/>
            </a:br>
            <a:endParaRPr lang="en-US" b="1" u="sng" dirty="0"/>
          </a:p>
        </p:txBody>
      </p:sp>
      <p:sp>
        <p:nvSpPr>
          <p:cNvPr id="5" name="TextBox 4">
            <a:extLst>
              <a:ext uri="{FF2B5EF4-FFF2-40B4-BE49-F238E27FC236}">
                <a16:creationId xmlns:a16="http://schemas.microsoft.com/office/drawing/2014/main" id="{DC124A18-F746-B9AA-AB1F-3AD7E678F1F7}"/>
              </a:ext>
            </a:extLst>
          </p:cNvPr>
          <p:cNvSpPr txBox="1"/>
          <p:nvPr/>
        </p:nvSpPr>
        <p:spPr>
          <a:xfrm>
            <a:off x="166255" y="947650"/>
            <a:ext cx="1108917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We will use </a:t>
            </a:r>
            <a:r>
              <a:rPr lang="en-US" dirty="0" err="1"/>
              <a:t>javafx</a:t>
            </a:r>
            <a:r>
              <a:rPr lang="en-US" dirty="0"/>
              <a:t> </a:t>
            </a:r>
            <a:r>
              <a:rPr lang="en-US" dirty="0" err="1"/>
              <a:t>listview</a:t>
            </a:r>
            <a:r>
              <a:rPr lang="en-US" dirty="0"/>
              <a:t> to show all users in our </a:t>
            </a:r>
            <a:r>
              <a:rPr lang="en-US" dirty="0" err="1"/>
              <a:t>interface,we</a:t>
            </a:r>
            <a:r>
              <a:rPr lang="en-US" dirty="0"/>
              <a:t> created </a:t>
            </a:r>
            <a:r>
              <a:rPr lang="en-US" dirty="0" err="1"/>
              <a:t>listview</a:t>
            </a:r>
            <a:r>
              <a:rPr lang="en-US" dirty="0"/>
              <a:t> of user allows it to contain instances of both Student and Instructor classes, as they both inherit from the User class. This declaration demonstrates polymorphism by treating instances of subclasses (Student and Instructor) as instances of the superclass (User).</a:t>
            </a:r>
          </a:p>
        </p:txBody>
      </p:sp>
      <p:pic>
        <p:nvPicPr>
          <p:cNvPr id="7" name="Picture 6">
            <a:extLst>
              <a:ext uri="{FF2B5EF4-FFF2-40B4-BE49-F238E27FC236}">
                <a16:creationId xmlns:a16="http://schemas.microsoft.com/office/drawing/2014/main" id="{15074FBB-5FB9-0CB0-8940-F44BE2563523}"/>
              </a:ext>
            </a:extLst>
          </p:cNvPr>
          <p:cNvPicPr>
            <a:picLocks noChangeAspect="1"/>
          </p:cNvPicPr>
          <p:nvPr/>
        </p:nvPicPr>
        <p:blipFill>
          <a:blip r:embed="rId2"/>
          <a:stretch>
            <a:fillRect/>
          </a:stretch>
        </p:blipFill>
        <p:spPr>
          <a:xfrm>
            <a:off x="698269" y="2862873"/>
            <a:ext cx="10906298" cy="944356"/>
          </a:xfrm>
          <a:prstGeom prst="rect">
            <a:avLst/>
          </a:prstGeom>
        </p:spPr>
      </p:pic>
    </p:spTree>
    <p:extLst>
      <p:ext uri="{BB962C8B-B14F-4D97-AF65-F5344CB8AC3E}">
        <p14:creationId xmlns:p14="http://schemas.microsoft.com/office/powerpoint/2010/main" val="339501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B496-A9BB-5144-F090-6DFEB1F9258B}"/>
              </a:ext>
            </a:extLst>
          </p:cNvPr>
          <p:cNvSpPr>
            <a:spLocks noGrp="1"/>
          </p:cNvSpPr>
          <p:nvPr>
            <p:ph type="title"/>
          </p:nvPr>
        </p:nvSpPr>
        <p:spPr>
          <a:xfrm>
            <a:off x="166255" y="232756"/>
            <a:ext cx="4538749" cy="997527"/>
          </a:xfrm>
        </p:spPr>
        <p:txBody>
          <a:bodyPr>
            <a:normAutofit fontScale="90000"/>
          </a:bodyPr>
          <a:lstStyle/>
          <a:p>
            <a:pPr marL="571500" indent="-571500">
              <a:buFont typeface="Arial" panose="020B0604020202020204" pitchFamily="34" charset="0"/>
              <a:buChar char="•"/>
            </a:pPr>
            <a:r>
              <a:rPr lang="en-US" b="1" u="sng" dirty="0"/>
              <a:t>Polymorphism:-</a:t>
            </a:r>
            <a:br>
              <a:rPr lang="en-US" b="1" u="sng" dirty="0"/>
            </a:br>
            <a:endParaRPr lang="en-US" b="1" u="sng" dirty="0"/>
          </a:p>
        </p:txBody>
      </p:sp>
      <p:sp>
        <p:nvSpPr>
          <p:cNvPr id="5" name="TextBox 4">
            <a:extLst>
              <a:ext uri="{FF2B5EF4-FFF2-40B4-BE49-F238E27FC236}">
                <a16:creationId xmlns:a16="http://schemas.microsoft.com/office/drawing/2014/main" id="{DC124A18-F746-B9AA-AB1F-3AD7E678F1F7}"/>
              </a:ext>
            </a:extLst>
          </p:cNvPr>
          <p:cNvSpPr txBox="1"/>
          <p:nvPr/>
        </p:nvSpPr>
        <p:spPr>
          <a:xfrm>
            <a:off x="166255" y="947650"/>
            <a:ext cx="11089178" cy="923330"/>
          </a:xfrm>
          <a:prstGeom prst="rect">
            <a:avLst/>
          </a:prstGeom>
          <a:noFill/>
        </p:spPr>
        <p:txBody>
          <a:bodyPr wrap="square" rtlCol="0">
            <a:spAutoFit/>
          </a:bodyPr>
          <a:lstStyle/>
          <a:p>
            <a:pPr marL="342900" indent="-342900">
              <a:buFont typeface="Wingdings" panose="05000000000000000000" pitchFamily="2" charset="2"/>
              <a:buChar char="Ø"/>
            </a:pPr>
            <a:r>
              <a:rPr lang="en-US" dirty="0"/>
              <a:t>We created method (</a:t>
            </a:r>
            <a:r>
              <a:rPr lang="en-US" dirty="0" err="1"/>
              <a:t>updateUsersListView</a:t>
            </a:r>
            <a:r>
              <a:rPr lang="en-US" dirty="0"/>
              <a:t>) that student </a:t>
            </a:r>
            <a:r>
              <a:rPr lang="en-US" dirty="0" err="1"/>
              <a:t>arraylist</a:t>
            </a:r>
            <a:r>
              <a:rPr lang="en-US" dirty="0"/>
              <a:t> and instructor </a:t>
            </a:r>
            <a:r>
              <a:rPr lang="en-US" dirty="0" err="1"/>
              <a:t>arraylist</a:t>
            </a:r>
            <a:r>
              <a:rPr lang="en-US" dirty="0"/>
              <a:t> Is passed </a:t>
            </a:r>
            <a:r>
              <a:rPr lang="en-US" dirty="0" err="1"/>
              <a:t>to,we</a:t>
            </a:r>
            <a:r>
              <a:rPr lang="en-US" dirty="0"/>
              <a:t> combine both of them in one </a:t>
            </a:r>
            <a:r>
              <a:rPr lang="en-US" dirty="0" err="1"/>
              <a:t>arraylist</a:t>
            </a:r>
            <a:r>
              <a:rPr lang="en-US" dirty="0"/>
              <a:t> of user ,then to </a:t>
            </a:r>
            <a:r>
              <a:rPr lang="en-US" dirty="0" err="1"/>
              <a:t>observablelist</a:t>
            </a:r>
            <a:r>
              <a:rPr lang="en-US" dirty="0"/>
              <a:t> to  enable the list to dynamically update and reflect changes on the list view.</a:t>
            </a:r>
          </a:p>
        </p:txBody>
      </p:sp>
      <p:pic>
        <p:nvPicPr>
          <p:cNvPr id="4" name="Picture 3">
            <a:extLst>
              <a:ext uri="{FF2B5EF4-FFF2-40B4-BE49-F238E27FC236}">
                <a16:creationId xmlns:a16="http://schemas.microsoft.com/office/drawing/2014/main" id="{EAAAF36F-5623-1403-2E73-5A51C620F764}"/>
              </a:ext>
            </a:extLst>
          </p:cNvPr>
          <p:cNvPicPr>
            <a:picLocks noChangeAspect="1"/>
          </p:cNvPicPr>
          <p:nvPr/>
        </p:nvPicPr>
        <p:blipFill>
          <a:blip r:embed="rId2"/>
          <a:stretch>
            <a:fillRect/>
          </a:stretch>
        </p:blipFill>
        <p:spPr>
          <a:xfrm>
            <a:off x="166255" y="1945177"/>
            <a:ext cx="11671068" cy="634548"/>
          </a:xfrm>
          <a:prstGeom prst="rect">
            <a:avLst/>
          </a:prstGeom>
        </p:spPr>
      </p:pic>
      <p:pic>
        <p:nvPicPr>
          <p:cNvPr id="7" name="Picture 6">
            <a:extLst>
              <a:ext uri="{FF2B5EF4-FFF2-40B4-BE49-F238E27FC236}">
                <a16:creationId xmlns:a16="http://schemas.microsoft.com/office/drawing/2014/main" id="{67501660-5998-5AF0-DAF6-1D2567C141F2}"/>
              </a:ext>
            </a:extLst>
          </p:cNvPr>
          <p:cNvPicPr>
            <a:picLocks noChangeAspect="1"/>
          </p:cNvPicPr>
          <p:nvPr/>
        </p:nvPicPr>
        <p:blipFill>
          <a:blip r:embed="rId3"/>
          <a:stretch>
            <a:fillRect/>
          </a:stretch>
        </p:blipFill>
        <p:spPr>
          <a:xfrm>
            <a:off x="166255" y="2579725"/>
            <a:ext cx="12025745" cy="4278275"/>
          </a:xfrm>
          <a:prstGeom prst="rect">
            <a:avLst/>
          </a:prstGeom>
        </p:spPr>
      </p:pic>
    </p:spTree>
    <p:extLst>
      <p:ext uri="{BB962C8B-B14F-4D97-AF65-F5344CB8AC3E}">
        <p14:creationId xmlns:p14="http://schemas.microsoft.com/office/powerpoint/2010/main" val="25472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F6446-2461-AE49-7B2F-70EB1EAABA2E}"/>
              </a:ext>
            </a:extLst>
          </p:cNvPr>
          <p:cNvSpPr>
            <a:spLocks noGrp="1"/>
          </p:cNvSpPr>
          <p:nvPr>
            <p:ph type="title"/>
          </p:nvPr>
        </p:nvSpPr>
        <p:spPr>
          <a:xfrm>
            <a:off x="0" y="0"/>
            <a:ext cx="7225145" cy="1314046"/>
          </a:xfrm>
        </p:spPr>
        <p:txBody>
          <a:bodyPr>
            <a:normAutofit fontScale="90000"/>
          </a:bodyPr>
          <a:lstStyle/>
          <a:p>
            <a:pPr marL="571500" indent="-571500">
              <a:buFont typeface="Arial" panose="020B0604020202020204" pitchFamily="34" charset="0"/>
              <a:buChar char="•"/>
            </a:pPr>
            <a:r>
              <a:rPr lang="en-US" sz="4000" b="1" i="0" u="sng" strike="noStrike" baseline="0" dirty="0">
                <a:solidFill>
                  <a:srgbClr val="222222"/>
                </a:solidFill>
                <a:latin typeface="CIDFont+F3"/>
              </a:rPr>
              <a:t>bold entity (courses )sorting</a:t>
            </a:r>
            <a:r>
              <a:rPr lang="en-US" sz="6700" b="1" u="sng" dirty="0"/>
              <a:t> </a:t>
            </a:r>
            <a:r>
              <a:rPr lang="en-US" sz="3600" b="1" u="sng" dirty="0"/>
              <a:t>:-</a:t>
            </a:r>
            <a:br>
              <a:rPr lang="en-US" sz="3600" u="sng" dirty="0"/>
            </a:br>
            <a:endParaRPr lang="en-US" sz="3600" u="sng" dirty="0"/>
          </a:p>
        </p:txBody>
      </p:sp>
      <p:sp>
        <p:nvSpPr>
          <p:cNvPr id="8" name="TextBox 7">
            <a:extLst>
              <a:ext uri="{FF2B5EF4-FFF2-40B4-BE49-F238E27FC236}">
                <a16:creationId xmlns:a16="http://schemas.microsoft.com/office/drawing/2014/main" id="{32A34595-8493-3A1B-F01D-48A72A6F390F}"/>
              </a:ext>
            </a:extLst>
          </p:cNvPr>
          <p:cNvSpPr txBox="1"/>
          <p:nvPr/>
        </p:nvSpPr>
        <p:spPr>
          <a:xfrm>
            <a:off x="1532312" y="1314046"/>
            <a:ext cx="9127375" cy="64633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E5FB2C7-917A-3574-AE12-E43A2BEDF558}"/>
              </a:ext>
            </a:extLst>
          </p:cNvPr>
          <p:cNvSpPr txBox="1"/>
          <p:nvPr/>
        </p:nvSpPr>
        <p:spPr>
          <a:xfrm>
            <a:off x="581891" y="1314046"/>
            <a:ext cx="8911243"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t>Course class implements interface comparable.</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11" name="Picture 10">
            <a:extLst>
              <a:ext uri="{FF2B5EF4-FFF2-40B4-BE49-F238E27FC236}">
                <a16:creationId xmlns:a16="http://schemas.microsoft.com/office/drawing/2014/main" id="{B6D3517A-CCEB-6EE1-9819-4A9589C64F3E}"/>
              </a:ext>
            </a:extLst>
          </p:cNvPr>
          <p:cNvPicPr>
            <a:picLocks noChangeAspect="1"/>
          </p:cNvPicPr>
          <p:nvPr/>
        </p:nvPicPr>
        <p:blipFill>
          <a:blip r:embed="rId2"/>
          <a:stretch>
            <a:fillRect/>
          </a:stretch>
        </p:blipFill>
        <p:spPr>
          <a:xfrm>
            <a:off x="338051" y="2628092"/>
            <a:ext cx="11072552" cy="955046"/>
          </a:xfrm>
          <a:prstGeom prst="rect">
            <a:avLst/>
          </a:prstGeom>
        </p:spPr>
      </p:pic>
    </p:spTree>
    <p:extLst>
      <p:ext uri="{BB962C8B-B14F-4D97-AF65-F5344CB8AC3E}">
        <p14:creationId xmlns:p14="http://schemas.microsoft.com/office/powerpoint/2010/main" val="208946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F6446-2461-AE49-7B2F-70EB1EAABA2E}"/>
              </a:ext>
            </a:extLst>
          </p:cNvPr>
          <p:cNvSpPr>
            <a:spLocks noGrp="1"/>
          </p:cNvSpPr>
          <p:nvPr>
            <p:ph type="title"/>
          </p:nvPr>
        </p:nvSpPr>
        <p:spPr>
          <a:xfrm>
            <a:off x="0" y="0"/>
            <a:ext cx="7225145" cy="1314046"/>
          </a:xfrm>
        </p:spPr>
        <p:txBody>
          <a:bodyPr>
            <a:normAutofit fontScale="90000"/>
          </a:bodyPr>
          <a:lstStyle/>
          <a:p>
            <a:pPr marL="571500" indent="-571500">
              <a:buFont typeface="Arial" panose="020B0604020202020204" pitchFamily="34" charset="0"/>
              <a:buChar char="•"/>
            </a:pPr>
            <a:r>
              <a:rPr lang="en-US" sz="4000" b="1" i="0" u="sng" strike="noStrike" baseline="0" dirty="0">
                <a:solidFill>
                  <a:srgbClr val="222222"/>
                </a:solidFill>
                <a:latin typeface="CIDFont+F3"/>
              </a:rPr>
              <a:t>bold entity (courses )sorting</a:t>
            </a:r>
            <a:r>
              <a:rPr lang="en-US" sz="6700" b="1" u="sng" dirty="0"/>
              <a:t> </a:t>
            </a:r>
            <a:r>
              <a:rPr lang="en-US" sz="3600" b="1" u="sng" dirty="0"/>
              <a:t>:-</a:t>
            </a:r>
            <a:br>
              <a:rPr lang="en-US" sz="3600" u="sng" dirty="0"/>
            </a:br>
            <a:endParaRPr lang="en-US" sz="3600" u="sng" dirty="0"/>
          </a:p>
        </p:txBody>
      </p:sp>
      <p:sp>
        <p:nvSpPr>
          <p:cNvPr id="8" name="TextBox 7">
            <a:extLst>
              <a:ext uri="{FF2B5EF4-FFF2-40B4-BE49-F238E27FC236}">
                <a16:creationId xmlns:a16="http://schemas.microsoft.com/office/drawing/2014/main" id="{32A34595-8493-3A1B-F01D-48A72A6F390F}"/>
              </a:ext>
            </a:extLst>
          </p:cNvPr>
          <p:cNvSpPr txBox="1"/>
          <p:nvPr/>
        </p:nvSpPr>
        <p:spPr>
          <a:xfrm>
            <a:off x="1532312" y="1314046"/>
            <a:ext cx="9127375" cy="64633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E5FB2C7-917A-3574-AE12-E43A2BEDF558}"/>
              </a:ext>
            </a:extLst>
          </p:cNvPr>
          <p:cNvSpPr txBox="1"/>
          <p:nvPr/>
        </p:nvSpPr>
        <p:spPr>
          <a:xfrm>
            <a:off x="581891" y="1314046"/>
            <a:ext cx="8911243"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t>Course class overrides compare to method.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3DB6639C-033C-A11B-1203-F351E86DF2FA}"/>
              </a:ext>
            </a:extLst>
          </p:cNvPr>
          <p:cNvPicPr>
            <a:picLocks noChangeAspect="1"/>
          </p:cNvPicPr>
          <p:nvPr/>
        </p:nvPicPr>
        <p:blipFill>
          <a:blip r:embed="rId2"/>
          <a:stretch>
            <a:fillRect/>
          </a:stretch>
        </p:blipFill>
        <p:spPr>
          <a:xfrm>
            <a:off x="216998" y="2165386"/>
            <a:ext cx="11520574" cy="3916342"/>
          </a:xfrm>
          <a:prstGeom prst="rect">
            <a:avLst/>
          </a:prstGeom>
        </p:spPr>
      </p:pic>
    </p:spTree>
    <p:extLst>
      <p:ext uri="{BB962C8B-B14F-4D97-AF65-F5344CB8AC3E}">
        <p14:creationId xmlns:p14="http://schemas.microsoft.com/office/powerpoint/2010/main" val="424117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F6446-2461-AE49-7B2F-70EB1EAABA2E}"/>
              </a:ext>
            </a:extLst>
          </p:cNvPr>
          <p:cNvSpPr>
            <a:spLocks noGrp="1"/>
          </p:cNvSpPr>
          <p:nvPr>
            <p:ph type="title"/>
          </p:nvPr>
        </p:nvSpPr>
        <p:spPr>
          <a:xfrm>
            <a:off x="0" y="0"/>
            <a:ext cx="7225145" cy="1314046"/>
          </a:xfrm>
        </p:spPr>
        <p:txBody>
          <a:bodyPr>
            <a:normAutofit fontScale="90000"/>
          </a:bodyPr>
          <a:lstStyle/>
          <a:p>
            <a:pPr marL="571500" indent="-571500">
              <a:buFont typeface="Arial" panose="020B0604020202020204" pitchFamily="34" charset="0"/>
              <a:buChar char="•"/>
            </a:pPr>
            <a:r>
              <a:rPr lang="en-US" sz="4000" b="1" i="0" u="sng" strike="noStrike" baseline="0" dirty="0">
                <a:solidFill>
                  <a:srgbClr val="222222"/>
                </a:solidFill>
                <a:latin typeface="CIDFont+F3"/>
              </a:rPr>
              <a:t>bold entity (courses )sorting</a:t>
            </a:r>
            <a:r>
              <a:rPr lang="en-US" sz="6700" b="1" u="sng" dirty="0"/>
              <a:t> </a:t>
            </a:r>
            <a:r>
              <a:rPr lang="en-US" sz="3600" b="1" u="sng" dirty="0"/>
              <a:t>:-</a:t>
            </a:r>
            <a:br>
              <a:rPr lang="en-US" sz="3600" u="sng" dirty="0"/>
            </a:br>
            <a:endParaRPr lang="en-US" sz="3600" u="sng" dirty="0"/>
          </a:p>
        </p:txBody>
      </p:sp>
      <p:sp>
        <p:nvSpPr>
          <p:cNvPr id="8" name="TextBox 7">
            <a:extLst>
              <a:ext uri="{FF2B5EF4-FFF2-40B4-BE49-F238E27FC236}">
                <a16:creationId xmlns:a16="http://schemas.microsoft.com/office/drawing/2014/main" id="{32A34595-8493-3A1B-F01D-48A72A6F390F}"/>
              </a:ext>
            </a:extLst>
          </p:cNvPr>
          <p:cNvSpPr txBox="1"/>
          <p:nvPr/>
        </p:nvSpPr>
        <p:spPr>
          <a:xfrm>
            <a:off x="1532312" y="1314046"/>
            <a:ext cx="9127375" cy="64633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E5FB2C7-917A-3574-AE12-E43A2BEDF558}"/>
              </a:ext>
            </a:extLst>
          </p:cNvPr>
          <p:cNvSpPr txBox="1"/>
          <p:nvPr/>
        </p:nvSpPr>
        <p:spPr>
          <a:xfrm>
            <a:off x="465513" y="1131166"/>
            <a:ext cx="10058400"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t>We will use java </a:t>
            </a:r>
            <a:r>
              <a:rPr lang="en-US" dirty="0" err="1"/>
              <a:t>fx</a:t>
            </a:r>
            <a:r>
              <a:rPr lang="en-US" dirty="0"/>
              <a:t> </a:t>
            </a:r>
            <a:r>
              <a:rPr lang="en-US" dirty="0" err="1"/>
              <a:t>listview</a:t>
            </a:r>
            <a:r>
              <a:rPr lang="en-US" dirty="0"/>
              <a:t> to show our </a:t>
            </a:r>
            <a:r>
              <a:rPr lang="en-US" dirty="0" err="1"/>
              <a:t>courses,so</a:t>
            </a:r>
            <a:r>
              <a:rPr lang="en-US" dirty="0"/>
              <a:t> we created </a:t>
            </a:r>
            <a:r>
              <a:rPr lang="en-US" dirty="0" err="1"/>
              <a:t>listview</a:t>
            </a:r>
            <a:r>
              <a:rPr lang="en-US" dirty="0"/>
              <a:t> of course.</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804D2431-49B5-09D1-D2D7-DCDC42354A9C}"/>
              </a:ext>
            </a:extLst>
          </p:cNvPr>
          <p:cNvPicPr>
            <a:picLocks noChangeAspect="1"/>
          </p:cNvPicPr>
          <p:nvPr/>
        </p:nvPicPr>
        <p:blipFill>
          <a:blip r:embed="rId2"/>
          <a:stretch>
            <a:fillRect/>
          </a:stretch>
        </p:blipFill>
        <p:spPr>
          <a:xfrm>
            <a:off x="0" y="2882109"/>
            <a:ext cx="12403988" cy="729645"/>
          </a:xfrm>
          <a:prstGeom prst="rect">
            <a:avLst/>
          </a:prstGeom>
        </p:spPr>
      </p:pic>
    </p:spTree>
    <p:extLst>
      <p:ext uri="{BB962C8B-B14F-4D97-AF65-F5344CB8AC3E}">
        <p14:creationId xmlns:p14="http://schemas.microsoft.com/office/powerpoint/2010/main" val="71654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F6446-2461-AE49-7B2F-70EB1EAABA2E}"/>
              </a:ext>
            </a:extLst>
          </p:cNvPr>
          <p:cNvSpPr>
            <a:spLocks noGrp="1"/>
          </p:cNvSpPr>
          <p:nvPr>
            <p:ph type="title"/>
          </p:nvPr>
        </p:nvSpPr>
        <p:spPr>
          <a:xfrm>
            <a:off x="0" y="0"/>
            <a:ext cx="7225145" cy="1314046"/>
          </a:xfrm>
        </p:spPr>
        <p:txBody>
          <a:bodyPr>
            <a:normAutofit fontScale="90000"/>
          </a:bodyPr>
          <a:lstStyle/>
          <a:p>
            <a:pPr marL="571500" indent="-571500">
              <a:buFont typeface="Arial" panose="020B0604020202020204" pitchFamily="34" charset="0"/>
              <a:buChar char="•"/>
            </a:pPr>
            <a:r>
              <a:rPr lang="en-US" sz="4000" b="1" i="0" u="sng" strike="noStrike" baseline="0" dirty="0">
                <a:solidFill>
                  <a:srgbClr val="222222"/>
                </a:solidFill>
                <a:latin typeface="CIDFont+F3"/>
              </a:rPr>
              <a:t>bold entity (courses )sorting</a:t>
            </a:r>
            <a:r>
              <a:rPr lang="en-US" sz="6700" b="1" u="sng" dirty="0"/>
              <a:t> </a:t>
            </a:r>
            <a:r>
              <a:rPr lang="en-US" sz="3600" b="1" u="sng" dirty="0"/>
              <a:t>:-</a:t>
            </a:r>
            <a:br>
              <a:rPr lang="en-US" sz="3600" u="sng" dirty="0"/>
            </a:br>
            <a:endParaRPr lang="en-US" sz="3600" u="sng" dirty="0"/>
          </a:p>
        </p:txBody>
      </p:sp>
      <p:sp>
        <p:nvSpPr>
          <p:cNvPr id="8" name="TextBox 7">
            <a:extLst>
              <a:ext uri="{FF2B5EF4-FFF2-40B4-BE49-F238E27FC236}">
                <a16:creationId xmlns:a16="http://schemas.microsoft.com/office/drawing/2014/main" id="{32A34595-8493-3A1B-F01D-48A72A6F390F}"/>
              </a:ext>
            </a:extLst>
          </p:cNvPr>
          <p:cNvSpPr txBox="1"/>
          <p:nvPr/>
        </p:nvSpPr>
        <p:spPr>
          <a:xfrm>
            <a:off x="1532312" y="1314046"/>
            <a:ext cx="9127375" cy="64633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E5FB2C7-917A-3574-AE12-E43A2BEDF558}"/>
              </a:ext>
            </a:extLst>
          </p:cNvPr>
          <p:cNvSpPr txBox="1"/>
          <p:nvPr/>
        </p:nvSpPr>
        <p:spPr>
          <a:xfrm>
            <a:off x="498764" y="1064664"/>
            <a:ext cx="8911243"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t>List view is passed to it </a:t>
            </a:r>
            <a:r>
              <a:rPr lang="en-US" dirty="0" err="1"/>
              <a:t>observablelist</a:t>
            </a:r>
            <a:r>
              <a:rPr lang="en-US" dirty="0"/>
              <a:t> to  enable the list to dynamically update and reflect changes on the list view.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3DECEAFD-0E66-3C55-7C50-E85587582DE0}"/>
              </a:ext>
            </a:extLst>
          </p:cNvPr>
          <p:cNvPicPr>
            <a:picLocks noChangeAspect="1"/>
          </p:cNvPicPr>
          <p:nvPr/>
        </p:nvPicPr>
        <p:blipFill>
          <a:blip r:embed="rId2"/>
          <a:stretch>
            <a:fillRect/>
          </a:stretch>
        </p:blipFill>
        <p:spPr>
          <a:xfrm>
            <a:off x="498764" y="2209758"/>
            <a:ext cx="10424718" cy="4124539"/>
          </a:xfrm>
          <a:prstGeom prst="rect">
            <a:avLst/>
          </a:prstGeom>
        </p:spPr>
      </p:pic>
    </p:spTree>
    <p:extLst>
      <p:ext uri="{BB962C8B-B14F-4D97-AF65-F5344CB8AC3E}">
        <p14:creationId xmlns:p14="http://schemas.microsoft.com/office/powerpoint/2010/main" val="371746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F6446-2461-AE49-7B2F-70EB1EAABA2E}"/>
              </a:ext>
            </a:extLst>
          </p:cNvPr>
          <p:cNvSpPr>
            <a:spLocks noGrp="1"/>
          </p:cNvSpPr>
          <p:nvPr>
            <p:ph type="title"/>
          </p:nvPr>
        </p:nvSpPr>
        <p:spPr>
          <a:xfrm>
            <a:off x="0" y="0"/>
            <a:ext cx="7225145" cy="1314046"/>
          </a:xfrm>
        </p:spPr>
        <p:txBody>
          <a:bodyPr>
            <a:normAutofit fontScale="90000"/>
          </a:bodyPr>
          <a:lstStyle/>
          <a:p>
            <a:pPr marL="571500" indent="-571500">
              <a:buFont typeface="Arial" panose="020B0604020202020204" pitchFamily="34" charset="0"/>
              <a:buChar char="•"/>
            </a:pPr>
            <a:r>
              <a:rPr lang="en-US" sz="4000" b="1" i="0" u="sng" strike="noStrike" baseline="0" dirty="0">
                <a:solidFill>
                  <a:srgbClr val="222222"/>
                </a:solidFill>
                <a:latin typeface="CIDFont+F3"/>
              </a:rPr>
              <a:t>bold entity (courses )sorting</a:t>
            </a:r>
            <a:r>
              <a:rPr lang="en-US" sz="6700" b="1" u="sng" dirty="0"/>
              <a:t> </a:t>
            </a:r>
            <a:r>
              <a:rPr lang="en-US" sz="3600" b="1" u="sng" dirty="0"/>
              <a:t>:-</a:t>
            </a:r>
            <a:br>
              <a:rPr lang="en-US" sz="3600" u="sng" dirty="0"/>
            </a:br>
            <a:endParaRPr lang="en-US" sz="3600" u="sng" dirty="0"/>
          </a:p>
        </p:txBody>
      </p:sp>
      <p:sp>
        <p:nvSpPr>
          <p:cNvPr id="8" name="TextBox 7">
            <a:extLst>
              <a:ext uri="{FF2B5EF4-FFF2-40B4-BE49-F238E27FC236}">
                <a16:creationId xmlns:a16="http://schemas.microsoft.com/office/drawing/2014/main" id="{32A34595-8493-3A1B-F01D-48A72A6F390F}"/>
              </a:ext>
            </a:extLst>
          </p:cNvPr>
          <p:cNvSpPr txBox="1"/>
          <p:nvPr/>
        </p:nvSpPr>
        <p:spPr>
          <a:xfrm>
            <a:off x="1532312" y="1314046"/>
            <a:ext cx="9127375" cy="64633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E5FB2C7-917A-3574-AE12-E43A2BEDF558}"/>
              </a:ext>
            </a:extLst>
          </p:cNvPr>
          <p:cNvSpPr txBox="1"/>
          <p:nvPr/>
        </p:nvSpPr>
        <p:spPr>
          <a:xfrm>
            <a:off x="482139" y="1054308"/>
            <a:ext cx="8911243"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t>We imported collections to be able to sort courses ascendingly and </a:t>
            </a:r>
            <a:r>
              <a:rPr lang="en-US" dirty="0" err="1"/>
              <a:t>descendingly,using</a:t>
            </a:r>
            <a:r>
              <a:rPr lang="en-US" dirty="0"/>
              <a:t> </a:t>
            </a:r>
            <a:r>
              <a:rPr lang="en-US" dirty="0" err="1"/>
              <a:t>Collections.sort</a:t>
            </a:r>
            <a:r>
              <a:rPr lang="en-US" dirty="0"/>
              <a:t> method.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9FC4249D-9CCB-1695-F79F-E6699F285509}"/>
              </a:ext>
            </a:extLst>
          </p:cNvPr>
          <p:cNvPicPr>
            <a:picLocks noChangeAspect="1"/>
          </p:cNvPicPr>
          <p:nvPr/>
        </p:nvPicPr>
        <p:blipFill>
          <a:blip r:embed="rId2"/>
          <a:stretch>
            <a:fillRect/>
          </a:stretch>
        </p:blipFill>
        <p:spPr>
          <a:xfrm>
            <a:off x="133004" y="2220115"/>
            <a:ext cx="10922329" cy="4475692"/>
          </a:xfrm>
          <a:prstGeom prst="rect">
            <a:avLst/>
          </a:prstGeom>
        </p:spPr>
      </p:pic>
      <p:pic>
        <p:nvPicPr>
          <p:cNvPr id="6" name="Picture 5">
            <a:extLst>
              <a:ext uri="{FF2B5EF4-FFF2-40B4-BE49-F238E27FC236}">
                <a16:creationId xmlns:a16="http://schemas.microsoft.com/office/drawing/2014/main" id="{D70FA13D-AFA3-F998-EE28-E52BB9B20613}"/>
              </a:ext>
            </a:extLst>
          </p:cNvPr>
          <p:cNvPicPr>
            <a:picLocks noChangeAspect="1"/>
          </p:cNvPicPr>
          <p:nvPr/>
        </p:nvPicPr>
        <p:blipFill>
          <a:blip r:embed="rId3"/>
          <a:stretch>
            <a:fillRect/>
          </a:stretch>
        </p:blipFill>
        <p:spPr>
          <a:xfrm>
            <a:off x="299285" y="1769047"/>
            <a:ext cx="9276949" cy="451068"/>
          </a:xfrm>
          <a:prstGeom prst="rect">
            <a:avLst/>
          </a:prstGeom>
        </p:spPr>
      </p:pic>
    </p:spTree>
    <p:extLst>
      <p:ext uri="{BB962C8B-B14F-4D97-AF65-F5344CB8AC3E}">
        <p14:creationId xmlns:p14="http://schemas.microsoft.com/office/powerpoint/2010/main" val="48905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54F98B-9990-E2B8-0D93-D8F156C45349}"/>
              </a:ext>
            </a:extLst>
          </p:cNvPr>
          <p:cNvSpPr txBox="1"/>
          <p:nvPr/>
        </p:nvSpPr>
        <p:spPr>
          <a:xfrm>
            <a:off x="565149" y="1204721"/>
            <a:ext cx="8267296"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a:solidFill>
                  <a:schemeClr val="tx1"/>
                </a:solidFill>
                <a:latin typeface="+mj-lt"/>
                <a:ea typeface="+mj-ea"/>
                <a:cs typeface="+mj-cs"/>
              </a:rPr>
              <a:t>Exception Handling</a:t>
            </a:r>
          </a:p>
        </p:txBody>
      </p:sp>
      <p:sp>
        <p:nvSpPr>
          <p:cNvPr id="32" name="Rectangle 31">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3" name="Rectangle 3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EF1BF0E-909A-9BF8-E819-6CE90F817AAC}"/>
              </a:ext>
            </a:extLst>
          </p:cNvPr>
          <p:cNvCxnSpPr>
            <a:stCxn id="2" idx="2"/>
          </p:cNvCxnSpPr>
          <p:nvPr/>
        </p:nvCxnSpPr>
        <p:spPr>
          <a:xfrm flipH="1">
            <a:off x="2159942" y="2692400"/>
            <a:ext cx="1684738" cy="566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C85CF29-D92A-CF53-B773-DF4F860D344D}"/>
              </a:ext>
            </a:extLst>
          </p:cNvPr>
          <p:cNvCxnSpPr>
            <a:stCxn id="2" idx="2"/>
          </p:cNvCxnSpPr>
          <p:nvPr/>
        </p:nvCxnSpPr>
        <p:spPr>
          <a:xfrm>
            <a:off x="3844680" y="2692400"/>
            <a:ext cx="3552242" cy="522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56E779-E2A4-B5D5-6050-28B3F7A29B11}"/>
              </a:ext>
            </a:extLst>
          </p:cNvPr>
          <p:cNvSpPr txBox="1"/>
          <p:nvPr/>
        </p:nvSpPr>
        <p:spPr>
          <a:xfrm>
            <a:off x="1370215" y="3429000"/>
            <a:ext cx="3194537" cy="975267"/>
          </a:xfrm>
          <a:prstGeom prst="rect">
            <a:avLst/>
          </a:prstGeom>
          <a:noFill/>
        </p:spPr>
        <p:txBody>
          <a:bodyPr wrap="square">
            <a:spAutoFit/>
          </a:bodyPr>
          <a:lstStyle/>
          <a:p>
            <a:pPr defTabSz="886968">
              <a:spcAft>
                <a:spcPts val="600"/>
              </a:spcAft>
            </a:pPr>
            <a:r>
              <a:rPr lang="en-EG" sz="1746" b="1" kern="1200" dirty="0">
                <a:solidFill>
                  <a:schemeClr val="tx1"/>
                </a:solidFill>
                <a:latin typeface="+mn-lt"/>
                <a:ea typeface="+mn-ea"/>
                <a:cs typeface="+mn-cs"/>
              </a:rPr>
              <a:t>Checked </a:t>
            </a:r>
          </a:p>
          <a:p>
            <a:pPr defTabSz="886968">
              <a:spcAft>
                <a:spcPts val="600"/>
              </a:spcAft>
            </a:pPr>
            <a:r>
              <a:rPr lang="en-EG" sz="1746" kern="1200" dirty="0">
                <a:solidFill>
                  <a:schemeClr val="tx1"/>
                </a:solidFill>
                <a:latin typeface="+mn-lt"/>
                <a:ea typeface="+mn-ea"/>
                <a:cs typeface="+mn-cs"/>
              </a:rPr>
              <a:t>Forced by the compiler to either throw it or handle it</a:t>
            </a:r>
            <a:endParaRPr lang="en-EG" sz="1600" dirty="0"/>
          </a:p>
        </p:txBody>
      </p:sp>
      <p:sp>
        <p:nvSpPr>
          <p:cNvPr id="9" name="TextBox 8">
            <a:extLst>
              <a:ext uri="{FF2B5EF4-FFF2-40B4-BE49-F238E27FC236}">
                <a16:creationId xmlns:a16="http://schemas.microsoft.com/office/drawing/2014/main" id="{8D8638A0-BB2E-B37C-E952-F4BCBD3C4C8C}"/>
              </a:ext>
            </a:extLst>
          </p:cNvPr>
          <p:cNvSpPr txBox="1"/>
          <p:nvPr/>
        </p:nvSpPr>
        <p:spPr>
          <a:xfrm>
            <a:off x="6998218" y="3355421"/>
            <a:ext cx="3394728" cy="1243930"/>
          </a:xfrm>
          <a:prstGeom prst="rect">
            <a:avLst/>
          </a:prstGeom>
          <a:noFill/>
        </p:spPr>
        <p:txBody>
          <a:bodyPr wrap="square">
            <a:spAutoFit/>
          </a:bodyPr>
          <a:lstStyle/>
          <a:p>
            <a:pPr defTabSz="886968">
              <a:spcAft>
                <a:spcPts val="600"/>
              </a:spcAft>
            </a:pPr>
            <a:r>
              <a:rPr lang="en-EG" sz="1746" b="1" kern="1200" dirty="0">
                <a:solidFill>
                  <a:schemeClr val="tx1"/>
                </a:solidFill>
                <a:latin typeface="+mn-lt"/>
                <a:ea typeface="+mn-ea"/>
                <a:cs typeface="+mn-cs"/>
              </a:rPr>
              <a:t>Unchecked</a:t>
            </a:r>
          </a:p>
          <a:p>
            <a:pPr defTabSz="886968">
              <a:spcAft>
                <a:spcPts val="600"/>
              </a:spcAft>
            </a:pPr>
            <a:r>
              <a:rPr lang="en-US" sz="1746" kern="1200" dirty="0">
                <a:solidFill>
                  <a:schemeClr val="tx1"/>
                </a:solidFill>
                <a:latin typeface="+mn-lt"/>
                <a:ea typeface="+mn-ea"/>
                <a:cs typeface="+mn-cs"/>
              </a:rPr>
              <a:t>C</a:t>
            </a:r>
            <a:r>
              <a:rPr lang="en-EG" sz="1746" kern="1200" dirty="0">
                <a:solidFill>
                  <a:schemeClr val="tx1"/>
                </a:solidFill>
                <a:latin typeface="+mn-lt"/>
                <a:ea typeface="+mn-ea"/>
                <a:cs typeface="+mn-cs"/>
              </a:rPr>
              <a:t>reates errors during runtime but the compiler doesnt force it to be handled.</a:t>
            </a:r>
            <a:endParaRPr lang="en-EG" sz="1800" dirty="0"/>
          </a:p>
        </p:txBody>
      </p:sp>
    </p:spTree>
    <p:extLst>
      <p:ext uri="{BB962C8B-B14F-4D97-AF65-F5344CB8AC3E}">
        <p14:creationId xmlns:p14="http://schemas.microsoft.com/office/powerpoint/2010/main" val="92916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3F9AC-7059-6991-785E-D1E787CFFD4A}"/>
              </a:ext>
            </a:extLst>
          </p:cNvPr>
          <p:cNvSpPr txBox="1"/>
          <p:nvPr/>
        </p:nvSpPr>
        <p:spPr>
          <a:xfrm>
            <a:off x="556054" y="271849"/>
            <a:ext cx="7488195" cy="461665"/>
          </a:xfrm>
          <a:prstGeom prst="rect">
            <a:avLst/>
          </a:prstGeom>
          <a:noFill/>
        </p:spPr>
        <p:txBody>
          <a:bodyPr wrap="square" rtlCol="0">
            <a:spAutoFit/>
          </a:bodyPr>
          <a:lstStyle/>
          <a:p>
            <a:r>
              <a:rPr lang="en-EG" sz="2400" b="1" dirty="0"/>
              <a:t>Ex: Checked Custom Exception(InvalidAgeExceotion)</a:t>
            </a:r>
          </a:p>
        </p:txBody>
      </p:sp>
      <p:pic>
        <p:nvPicPr>
          <p:cNvPr id="4" name="Picture 3" descr="A black screen with colorful text&#10;&#10;Description automatically generated">
            <a:extLst>
              <a:ext uri="{FF2B5EF4-FFF2-40B4-BE49-F238E27FC236}">
                <a16:creationId xmlns:a16="http://schemas.microsoft.com/office/drawing/2014/main" id="{E2BEAA91-9820-4A18-72F5-A16971569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54" y="1124931"/>
            <a:ext cx="7046017" cy="1380932"/>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9B8CD78F-4212-4184-B9A1-47DC60EA2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54" y="3284501"/>
            <a:ext cx="5621462" cy="1133982"/>
          </a:xfrm>
          <a:prstGeom prst="rect">
            <a:avLst/>
          </a:prstGeom>
        </p:spPr>
      </p:pic>
      <p:sp>
        <p:nvSpPr>
          <p:cNvPr id="7" name="TextBox 6">
            <a:extLst>
              <a:ext uri="{FF2B5EF4-FFF2-40B4-BE49-F238E27FC236}">
                <a16:creationId xmlns:a16="http://schemas.microsoft.com/office/drawing/2014/main" id="{DC88EF51-3917-FA98-3EE5-FB47B369AF85}"/>
              </a:ext>
            </a:extLst>
          </p:cNvPr>
          <p:cNvSpPr txBox="1"/>
          <p:nvPr/>
        </p:nvSpPr>
        <p:spPr>
          <a:xfrm>
            <a:off x="556054" y="2527948"/>
            <a:ext cx="7046016" cy="369332"/>
          </a:xfrm>
          <a:prstGeom prst="rect">
            <a:avLst/>
          </a:prstGeom>
          <a:noFill/>
        </p:spPr>
        <p:txBody>
          <a:bodyPr wrap="square" rtlCol="0">
            <a:spAutoFit/>
          </a:bodyPr>
          <a:lstStyle/>
          <a:p>
            <a:r>
              <a:rPr lang="en-US" dirty="0"/>
              <a:t>C</a:t>
            </a:r>
            <a:r>
              <a:rPr lang="en-EG" dirty="0"/>
              <a:t>ustom Exception that inherits Exception so it is a Checked Exception</a:t>
            </a:r>
          </a:p>
        </p:txBody>
      </p:sp>
      <p:sp>
        <p:nvSpPr>
          <p:cNvPr id="8" name="TextBox 7">
            <a:extLst>
              <a:ext uri="{FF2B5EF4-FFF2-40B4-BE49-F238E27FC236}">
                <a16:creationId xmlns:a16="http://schemas.microsoft.com/office/drawing/2014/main" id="{8A34CCB1-D697-461D-B758-60076FD2B6B0}"/>
              </a:ext>
            </a:extLst>
          </p:cNvPr>
          <p:cNvSpPr txBox="1"/>
          <p:nvPr/>
        </p:nvSpPr>
        <p:spPr>
          <a:xfrm>
            <a:off x="6177516" y="3218154"/>
            <a:ext cx="5621461" cy="1200329"/>
          </a:xfrm>
          <a:prstGeom prst="rect">
            <a:avLst/>
          </a:prstGeom>
          <a:noFill/>
        </p:spPr>
        <p:txBody>
          <a:bodyPr wrap="square" rtlCol="0">
            <a:spAutoFit/>
          </a:bodyPr>
          <a:lstStyle/>
          <a:p>
            <a:r>
              <a:rPr lang="en-EG" dirty="0"/>
              <a:t>Student Class constructor throws this Exception so that Any object created using this constructor is forced to either throw the exception or handle it in a try catch block</a:t>
            </a:r>
          </a:p>
        </p:txBody>
      </p:sp>
      <p:pic>
        <p:nvPicPr>
          <p:cNvPr id="10" name="Picture 9" descr="A computer screen with text&#10;&#10;Description automatically generated">
            <a:extLst>
              <a:ext uri="{FF2B5EF4-FFF2-40B4-BE49-F238E27FC236}">
                <a16:creationId xmlns:a16="http://schemas.microsoft.com/office/drawing/2014/main" id="{91298E1B-50D5-8352-5F19-3B650B347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53" y="4990503"/>
            <a:ext cx="7772400" cy="1531841"/>
          </a:xfrm>
          <a:prstGeom prst="rect">
            <a:avLst/>
          </a:prstGeom>
        </p:spPr>
      </p:pic>
      <p:cxnSp>
        <p:nvCxnSpPr>
          <p:cNvPr id="15" name="Curved Connector 14">
            <a:extLst>
              <a:ext uri="{FF2B5EF4-FFF2-40B4-BE49-F238E27FC236}">
                <a16:creationId xmlns:a16="http://schemas.microsoft.com/office/drawing/2014/main" id="{52DC976C-16B5-E37D-4351-D72F56317B70}"/>
              </a:ext>
            </a:extLst>
          </p:cNvPr>
          <p:cNvCxnSpPr>
            <a:cxnSpLocks/>
            <a:stCxn id="8" idx="3"/>
          </p:cNvCxnSpPr>
          <p:nvPr/>
        </p:nvCxnSpPr>
        <p:spPr>
          <a:xfrm flipH="1">
            <a:off x="8474149" y="3818319"/>
            <a:ext cx="3324828" cy="1753305"/>
          </a:xfrm>
          <a:prstGeom prst="curvedConnector3">
            <a:avLst>
              <a:gd name="adj1" fmla="val -687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B48C99-A4D2-55AB-E173-5426375C697C}"/>
              </a:ext>
            </a:extLst>
          </p:cNvPr>
          <p:cNvSpPr txBox="1"/>
          <p:nvPr/>
        </p:nvSpPr>
        <p:spPr>
          <a:xfrm>
            <a:off x="556053" y="4694971"/>
            <a:ext cx="7772399" cy="369332"/>
          </a:xfrm>
          <a:prstGeom prst="rect">
            <a:avLst/>
          </a:prstGeom>
          <a:noFill/>
        </p:spPr>
        <p:txBody>
          <a:bodyPr wrap="square" rtlCol="0">
            <a:spAutoFit/>
          </a:bodyPr>
          <a:lstStyle/>
          <a:p>
            <a:r>
              <a:rPr lang="en-US" dirty="0"/>
              <a:t>Ex: of handling the Exception in student scene after using the constructor</a:t>
            </a:r>
            <a:endParaRPr lang="en-EG" dirty="0"/>
          </a:p>
        </p:txBody>
      </p:sp>
    </p:spTree>
    <p:extLst>
      <p:ext uri="{BB962C8B-B14F-4D97-AF65-F5344CB8AC3E}">
        <p14:creationId xmlns:p14="http://schemas.microsoft.com/office/powerpoint/2010/main" val="86766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BAA7D-54AD-CE12-8E39-DB95814D175F}"/>
              </a:ext>
            </a:extLst>
          </p:cNvPr>
          <p:cNvSpPr txBox="1"/>
          <p:nvPr/>
        </p:nvSpPr>
        <p:spPr>
          <a:xfrm>
            <a:off x="457199" y="350874"/>
            <a:ext cx="3806456" cy="461665"/>
          </a:xfrm>
          <a:prstGeom prst="rect">
            <a:avLst/>
          </a:prstGeom>
          <a:noFill/>
        </p:spPr>
        <p:txBody>
          <a:bodyPr wrap="square" rtlCol="0">
            <a:spAutoFit/>
          </a:bodyPr>
          <a:lstStyle/>
          <a:p>
            <a:r>
              <a:rPr lang="en-EG" sz="2400" b="1" dirty="0"/>
              <a:t>Ex: Unchecked Exceptions</a:t>
            </a:r>
          </a:p>
        </p:txBody>
      </p:sp>
      <p:pic>
        <p:nvPicPr>
          <p:cNvPr id="12" name="Picture 11" descr="A computer screen shot of a program&#10;&#10;Description automatically generated">
            <a:extLst>
              <a:ext uri="{FF2B5EF4-FFF2-40B4-BE49-F238E27FC236}">
                <a16:creationId xmlns:a16="http://schemas.microsoft.com/office/drawing/2014/main" id="{19F3D13D-0218-1A74-6993-1173A04BD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981633"/>
            <a:ext cx="5821501" cy="3377716"/>
          </a:xfrm>
          <a:prstGeom prst="rect">
            <a:avLst/>
          </a:prstGeom>
        </p:spPr>
      </p:pic>
      <p:pic>
        <p:nvPicPr>
          <p:cNvPr id="14" name="Picture 13" descr="A computer screen shot of a code&#10;&#10;Description automatically generated">
            <a:extLst>
              <a:ext uri="{FF2B5EF4-FFF2-40B4-BE49-F238E27FC236}">
                <a16:creationId xmlns:a16="http://schemas.microsoft.com/office/drawing/2014/main" id="{CE6C54A6-CDB6-3921-6B68-9D2CA6786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4566283"/>
            <a:ext cx="7230141" cy="1940843"/>
          </a:xfrm>
          <a:prstGeom prst="rect">
            <a:avLst/>
          </a:prstGeom>
        </p:spPr>
      </p:pic>
      <p:sp>
        <p:nvSpPr>
          <p:cNvPr id="15" name="TextBox 14">
            <a:extLst>
              <a:ext uri="{FF2B5EF4-FFF2-40B4-BE49-F238E27FC236}">
                <a16:creationId xmlns:a16="http://schemas.microsoft.com/office/drawing/2014/main" id="{9A3DC542-E5D4-0F0C-C964-727847D46B3B}"/>
              </a:ext>
            </a:extLst>
          </p:cNvPr>
          <p:cNvSpPr txBox="1"/>
          <p:nvPr/>
        </p:nvSpPr>
        <p:spPr>
          <a:xfrm>
            <a:off x="6278700" y="1193163"/>
            <a:ext cx="5057554" cy="1477328"/>
          </a:xfrm>
          <a:prstGeom prst="rect">
            <a:avLst/>
          </a:prstGeom>
          <a:noFill/>
        </p:spPr>
        <p:txBody>
          <a:bodyPr wrap="square" rtlCol="0">
            <a:spAutoFit/>
          </a:bodyPr>
          <a:lstStyle/>
          <a:p>
            <a:r>
              <a:rPr lang="en-EG" b="1" dirty="0"/>
              <a:t>NumberFormatException</a:t>
            </a:r>
            <a:r>
              <a:rPr lang="en-EG" dirty="0"/>
              <a:t>: In this example a parstInt was needed ,but if the UI user input wasn’t a number this fires a NumberFormatException which means that the input wasn’t a number</a:t>
            </a:r>
          </a:p>
        </p:txBody>
      </p:sp>
      <p:sp>
        <p:nvSpPr>
          <p:cNvPr id="16" name="TextBox 15">
            <a:extLst>
              <a:ext uri="{FF2B5EF4-FFF2-40B4-BE49-F238E27FC236}">
                <a16:creationId xmlns:a16="http://schemas.microsoft.com/office/drawing/2014/main" id="{8D30841C-F204-62FD-32F5-E47FEF359E1C}"/>
              </a:ext>
            </a:extLst>
          </p:cNvPr>
          <p:cNvSpPr txBox="1"/>
          <p:nvPr/>
        </p:nvSpPr>
        <p:spPr>
          <a:xfrm>
            <a:off x="7687340" y="4741507"/>
            <a:ext cx="3689498" cy="923330"/>
          </a:xfrm>
          <a:prstGeom prst="rect">
            <a:avLst/>
          </a:prstGeom>
          <a:noFill/>
        </p:spPr>
        <p:txBody>
          <a:bodyPr wrap="square" rtlCol="0">
            <a:spAutoFit/>
          </a:bodyPr>
          <a:lstStyle/>
          <a:p>
            <a:r>
              <a:rPr lang="en-EG" b="1" dirty="0"/>
              <a:t>IndexOutOfBounds</a:t>
            </a:r>
            <a:r>
              <a:rPr lang="en-EG" dirty="0"/>
              <a:t>: used if the index overcedes the size of an array or an arrayList</a:t>
            </a:r>
          </a:p>
        </p:txBody>
      </p:sp>
    </p:spTree>
    <p:extLst>
      <p:ext uri="{BB962C8B-B14F-4D97-AF65-F5344CB8AC3E}">
        <p14:creationId xmlns:p14="http://schemas.microsoft.com/office/powerpoint/2010/main" val="299724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D82E4A-7B51-2392-8784-7B71CACFB0ED}"/>
              </a:ext>
            </a:extLst>
          </p:cNvPr>
          <p:cNvGraphicFramePr>
            <a:graphicFrameLocks noGrp="1"/>
          </p:cNvGraphicFramePr>
          <p:nvPr>
            <p:extLst>
              <p:ext uri="{D42A27DB-BD31-4B8C-83A1-F6EECF244321}">
                <p14:modId xmlns:p14="http://schemas.microsoft.com/office/powerpoint/2010/main" val="325175859"/>
              </p:ext>
            </p:extLst>
          </p:nvPr>
        </p:nvGraphicFramePr>
        <p:xfrm>
          <a:off x="1139484" y="2291316"/>
          <a:ext cx="10649241" cy="4012231"/>
        </p:xfrm>
        <a:graphic>
          <a:graphicData uri="http://schemas.openxmlformats.org/drawingml/2006/table">
            <a:tbl>
              <a:tblPr firstRow="1" bandRow="1">
                <a:tableStyleId>{5C22544A-7EE6-4342-B048-85BDC9FD1C3A}</a:tableStyleId>
              </a:tblPr>
              <a:tblGrid>
                <a:gridCol w="3549747">
                  <a:extLst>
                    <a:ext uri="{9D8B030D-6E8A-4147-A177-3AD203B41FA5}">
                      <a16:colId xmlns:a16="http://schemas.microsoft.com/office/drawing/2014/main" val="421560427"/>
                    </a:ext>
                  </a:extLst>
                </a:gridCol>
                <a:gridCol w="3549747">
                  <a:extLst>
                    <a:ext uri="{9D8B030D-6E8A-4147-A177-3AD203B41FA5}">
                      <a16:colId xmlns:a16="http://schemas.microsoft.com/office/drawing/2014/main" val="2320144782"/>
                    </a:ext>
                  </a:extLst>
                </a:gridCol>
                <a:gridCol w="3549747">
                  <a:extLst>
                    <a:ext uri="{9D8B030D-6E8A-4147-A177-3AD203B41FA5}">
                      <a16:colId xmlns:a16="http://schemas.microsoft.com/office/drawing/2014/main" val="3961879391"/>
                    </a:ext>
                  </a:extLst>
                </a:gridCol>
              </a:tblGrid>
              <a:tr h="537511">
                <a:tc>
                  <a:txBody>
                    <a:bodyPr/>
                    <a:lstStyle/>
                    <a:p>
                      <a:pPr algn="ctr"/>
                      <a:r>
                        <a:rPr lang="en-US" dirty="0"/>
                        <a:t>Name </a:t>
                      </a:r>
                      <a:endParaRPr lang="en-GB" dirty="0"/>
                    </a:p>
                  </a:txBody>
                  <a:tcPr/>
                </a:tc>
                <a:tc>
                  <a:txBody>
                    <a:bodyPr/>
                    <a:lstStyle/>
                    <a:p>
                      <a:pPr algn="ctr"/>
                      <a:r>
                        <a:rPr lang="en-US" dirty="0"/>
                        <a:t>ID</a:t>
                      </a:r>
                      <a:endParaRPr lang="en-GB" dirty="0"/>
                    </a:p>
                  </a:txBody>
                  <a:tcPr/>
                </a:tc>
                <a:tc>
                  <a:txBody>
                    <a:bodyPr/>
                    <a:lstStyle/>
                    <a:p>
                      <a:pPr algn="ctr"/>
                      <a:r>
                        <a:rPr lang="en-US" dirty="0"/>
                        <a:t>Role</a:t>
                      </a:r>
                      <a:endParaRPr lang="en-GB" dirty="0"/>
                    </a:p>
                  </a:txBody>
                  <a:tcPr/>
                </a:tc>
                <a:extLst>
                  <a:ext uri="{0D108BD9-81ED-4DB2-BD59-A6C34878D82A}">
                    <a16:rowId xmlns:a16="http://schemas.microsoft.com/office/drawing/2014/main" val="1031409596"/>
                  </a:ext>
                </a:extLst>
              </a:tr>
              <a:tr h="537511">
                <a:tc>
                  <a:txBody>
                    <a:bodyPr/>
                    <a:lstStyle/>
                    <a:p>
                      <a:pPr algn="ctr"/>
                      <a:r>
                        <a:rPr lang="en-US" dirty="0"/>
                        <a:t>Mohamed Waleed Elsayed</a:t>
                      </a:r>
                      <a:endParaRPr lang="en-GB" dirty="0"/>
                    </a:p>
                  </a:txBody>
                  <a:tcPr/>
                </a:tc>
                <a:tc>
                  <a:txBody>
                    <a:bodyPr/>
                    <a:lstStyle/>
                    <a:p>
                      <a:pPr algn="ctr"/>
                      <a:r>
                        <a:rPr lang="en-US" dirty="0"/>
                        <a:t>2100623</a:t>
                      </a:r>
                      <a:endParaRPr lang="en-GB" dirty="0"/>
                    </a:p>
                  </a:txBody>
                  <a:tcPr/>
                </a:tc>
                <a:tc>
                  <a:txBody>
                    <a:bodyPr/>
                    <a:lstStyle/>
                    <a:p>
                      <a:pPr algn="ctr"/>
                      <a:r>
                        <a:rPr lang="en-US" dirty="0"/>
                        <a:t>JavaFX , Main class ,linking classes</a:t>
                      </a:r>
                      <a:endParaRPr lang="en-GB" dirty="0"/>
                    </a:p>
                  </a:txBody>
                  <a:tcPr/>
                </a:tc>
                <a:extLst>
                  <a:ext uri="{0D108BD9-81ED-4DB2-BD59-A6C34878D82A}">
                    <a16:rowId xmlns:a16="http://schemas.microsoft.com/office/drawing/2014/main" val="2465724628"/>
                  </a:ext>
                </a:extLst>
              </a:tr>
              <a:tr h="537511">
                <a:tc>
                  <a:txBody>
                    <a:bodyPr/>
                    <a:lstStyle/>
                    <a:p>
                      <a:pPr algn="ctr"/>
                      <a:r>
                        <a:rPr lang="en-US" dirty="0"/>
                        <a:t>Abdulrahman Taha Mohamed</a:t>
                      </a:r>
                      <a:endParaRPr lang="en-GB" dirty="0"/>
                    </a:p>
                  </a:txBody>
                  <a:tcPr/>
                </a:tc>
                <a:tc>
                  <a:txBody>
                    <a:bodyPr/>
                    <a:lstStyle/>
                    <a:p>
                      <a:pPr algn="ctr"/>
                      <a:r>
                        <a:rPr lang="en-US" dirty="0"/>
                        <a:t>2100464</a:t>
                      </a:r>
                      <a:endParaRPr lang="en-GB" dirty="0"/>
                    </a:p>
                  </a:txBody>
                  <a:tcPr/>
                </a:tc>
                <a:tc>
                  <a:txBody>
                    <a:bodyPr/>
                    <a:lstStyle/>
                    <a:p>
                      <a:pPr algn="ctr"/>
                      <a:r>
                        <a:rPr lang="en-US" dirty="0"/>
                        <a:t>Course, Module and Review classes  </a:t>
                      </a:r>
                      <a:endParaRPr lang="en-GB" dirty="0"/>
                    </a:p>
                  </a:txBody>
                  <a:tcPr/>
                </a:tc>
                <a:extLst>
                  <a:ext uri="{0D108BD9-81ED-4DB2-BD59-A6C34878D82A}">
                    <a16:rowId xmlns:a16="http://schemas.microsoft.com/office/drawing/2014/main" val="3434093779"/>
                  </a:ext>
                </a:extLst>
              </a:tr>
              <a:tr h="537511">
                <a:tc>
                  <a:txBody>
                    <a:bodyPr/>
                    <a:lstStyle/>
                    <a:p>
                      <a:pPr algn="ctr"/>
                      <a:r>
                        <a:rPr lang="en-US" dirty="0"/>
                        <a:t>Mohammed khaled mohamed</a:t>
                      </a:r>
                      <a:endParaRPr lang="en-GB" dirty="0"/>
                    </a:p>
                  </a:txBody>
                  <a:tcPr/>
                </a:tc>
                <a:tc>
                  <a:txBody>
                    <a:bodyPr/>
                    <a:lstStyle/>
                    <a:p>
                      <a:pPr algn="ctr"/>
                      <a:r>
                        <a:rPr lang="en-US" dirty="0"/>
                        <a:t>2101103</a:t>
                      </a:r>
                      <a:endParaRPr lang="en-GB" dirty="0"/>
                    </a:p>
                  </a:txBody>
                  <a:tcPr/>
                </a:tc>
                <a:tc>
                  <a:txBody>
                    <a:bodyPr/>
                    <a:lstStyle/>
                    <a:p>
                      <a:pPr algn="ctr"/>
                      <a:r>
                        <a:rPr lang="en-US" dirty="0"/>
                        <a:t>User, Instructor and InvalidAgeException classes</a:t>
                      </a:r>
                      <a:endParaRPr lang="en-GB" dirty="0"/>
                    </a:p>
                  </a:txBody>
                  <a:tcPr/>
                </a:tc>
                <a:extLst>
                  <a:ext uri="{0D108BD9-81ED-4DB2-BD59-A6C34878D82A}">
                    <a16:rowId xmlns:a16="http://schemas.microsoft.com/office/drawing/2014/main" val="2374905986"/>
                  </a:ext>
                </a:extLst>
              </a:tr>
              <a:tr h="537511">
                <a:tc>
                  <a:txBody>
                    <a:bodyPr/>
                    <a:lstStyle/>
                    <a:p>
                      <a:pPr algn="ctr"/>
                      <a:r>
                        <a:rPr lang="en-US" dirty="0"/>
                        <a:t>Mohamed Ashraf Mohamed Mahmoud</a:t>
                      </a:r>
                      <a:endParaRPr lang="en-GB" dirty="0"/>
                    </a:p>
                  </a:txBody>
                  <a:tcPr/>
                </a:tc>
                <a:tc>
                  <a:txBody>
                    <a:bodyPr/>
                    <a:lstStyle/>
                    <a:p>
                      <a:pPr algn="ctr"/>
                      <a:r>
                        <a:rPr lang="en-US" dirty="0"/>
                        <a:t>2101405</a:t>
                      </a:r>
                      <a:endParaRPr lang="en-GB" dirty="0"/>
                    </a:p>
                  </a:txBody>
                  <a:tcPr/>
                </a:tc>
                <a:tc>
                  <a:txBody>
                    <a:bodyPr/>
                    <a:lstStyle/>
                    <a:p>
                      <a:pPr algn="ctr"/>
                      <a:r>
                        <a:rPr lang="en-US" dirty="0"/>
                        <a:t>Student and StatsScene classes</a:t>
                      </a:r>
                      <a:endParaRPr lang="en-GB" dirty="0"/>
                    </a:p>
                  </a:txBody>
                  <a:tcPr/>
                </a:tc>
                <a:extLst>
                  <a:ext uri="{0D108BD9-81ED-4DB2-BD59-A6C34878D82A}">
                    <a16:rowId xmlns:a16="http://schemas.microsoft.com/office/drawing/2014/main" val="3388405368"/>
                  </a:ext>
                </a:extLst>
              </a:tr>
              <a:tr h="537511">
                <a:tc>
                  <a:txBody>
                    <a:bodyPr/>
                    <a:lstStyle/>
                    <a:p>
                      <a:pPr algn="ctr"/>
                      <a:r>
                        <a:rPr lang="en-US" dirty="0" err="1"/>
                        <a:t>Seifalla</a:t>
                      </a:r>
                      <a:r>
                        <a:rPr lang="en-US" dirty="0"/>
                        <a:t> Ehab Mohamed Aziz </a:t>
                      </a:r>
                      <a:r>
                        <a:rPr lang="en-US" dirty="0" err="1"/>
                        <a:t>Bayoumy</a:t>
                      </a:r>
                      <a:endParaRPr lang="en-GB" dirty="0"/>
                    </a:p>
                  </a:txBody>
                  <a:tcPr/>
                </a:tc>
                <a:tc>
                  <a:txBody>
                    <a:bodyPr/>
                    <a:lstStyle/>
                    <a:p>
                      <a:pPr algn="ctr"/>
                      <a:r>
                        <a:rPr lang="en-US" dirty="0"/>
                        <a:t>2100619</a:t>
                      </a:r>
                      <a:endParaRPr lang="en-GB" dirty="0"/>
                    </a:p>
                  </a:txBody>
                  <a:tcPr/>
                </a:tc>
                <a:tc>
                  <a:txBody>
                    <a:bodyPr/>
                    <a:lstStyle/>
                    <a:p>
                      <a:pPr algn="ctr"/>
                      <a:r>
                        <a:rPr lang="en-GB" sz="1800" b="0" i="0" kern="1200" dirty="0">
                          <a:solidFill>
                            <a:schemeClr val="dk1"/>
                          </a:solidFill>
                          <a:effectLst/>
                          <a:latin typeface="+mn-lt"/>
                          <a:ea typeface="+mn-ea"/>
                          <a:cs typeface="+mn-cs"/>
                        </a:rPr>
                        <a:t>Assignment, Quiz and MCQ classes, Question creation Scenes(3 Scenes) in JavaFX</a:t>
                      </a:r>
                      <a:endParaRPr lang="en-GB" b="0" dirty="0"/>
                    </a:p>
                  </a:txBody>
                  <a:tcPr/>
                </a:tc>
                <a:extLst>
                  <a:ext uri="{0D108BD9-81ED-4DB2-BD59-A6C34878D82A}">
                    <a16:rowId xmlns:a16="http://schemas.microsoft.com/office/drawing/2014/main" val="3725970112"/>
                  </a:ext>
                </a:extLst>
              </a:tr>
            </a:tbl>
          </a:graphicData>
        </a:graphic>
      </p:graphicFrame>
      <p:pic>
        <p:nvPicPr>
          <p:cNvPr id="3" name="Picture 2">
            <a:extLst>
              <a:ext uri="{FF2B5EF4-FFF2-40B4-BE49-F238E27FC236}">
                <a16:creationId xmlns:a16="http://schemas.microsoft.com/office/drawing/2014/main" id="{5BE0E6E4-C522-5BC8-987F-EDC08234D5EC}"/>
              </a:ext>
            </a:extLst>
          </p:cNvPr>
          <p:cNvPicPr>
            <a:picLocks noChangeAspect="1"/>
          </p:cNvPicPr>
          <p:nvPr/>
        </p:nvPicPr>
        <p:blipFill>
          <a:blip r:embed="rId2"/>
          <a:stretch>
            <a:fillRect/>
          </a:stretch>
        </p:blipFill>
        <p:spPr>
          <a:xfrm>
            <a:off x="0" y="-560972"/>
            <a:ext cx="8559526" cy="3225064"/>
          </a:xfrm>
          <a:prstGeom prst="rect">
            <a:avLst/>
          </a:prstGeom>
        </p:spPr>
      </p:pic>
      <p:pic>
        <p:nvPicPr>
          <p:cNvPr id="4" name="Picture 3">
            <a:extLst>
              <a:ext uri="{FF2B5EF4-FFF2-40B4-BE49-F238E27FC236}">
                <a16:creationId xmlns:a16="http://schemas.microsoft.com/office/drawing/2014/main" id="{D7CDE92E-9F83-615E-EDF7-F736F032EEB8}"/>
              </a:ext>
            </a:extLst>
          </p:cNvPr>
          <p:cNvPicPr>
            <a:picLocks noChangeAspect="1"/>
          </p:cNvPicPr>
          <p:nvPr/>
        </p:nvPicPr>
        <p:blipFill>
          <a:blip r:embed="rId3"/>
          <a:stretch>
            <a:fillRect/>
          </a:stretch>
        </p:blipFill>
        <p:spPr>
          <a:xfrm>
            <a:off x="608778" y="6006120"/>
            <a:ext cx="8132769" cy="932769"/>
          </a:xfrm>
          <a:prstGeom prst="rect">
            <a:avLst/>
          </a:prstGeom>
        </p:spPr>
      </p:pic>
    </p:spTree>
    <p:extLst>
      <p:ext uri="{BB962C8B-B14F-4D97-AF65-F5344CB8AC3E}">
        <p14:creationId xmlns:p14="http://schemas.microsoft.com/office/powerpoint/2010/main" val="2851174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anim calcmode="lin" valueType="num">
                                      <p:cBhvr>
                                        <p:cTn id="15" dur="750" fill="hold"/>
                                        <p:tgtEl>
                                          <p:spTgt spid="2"/>
                                        </p:tgtEl>
                                        <p:attrNameLst>
                                          <p:attrName>ppt_x</p:attrName>
                                        </p:attrNameLst>
                                      </p:cBhvr>
                                      <p:tavLst>
                                        <p:tav tm="0">
                                          <p:val>
                                            <p:strVal val="#ppt_x"/>
                                          </p:val>
                                        </p:tav>
                                        <p:tav tm="100000">
                                          <p:val>
                                            <p:strVal val="#ppt_x"/>
                                          </p:val>
                                        </p:tav>
                                      </p:tavLst>
                                    </p:anim>
                                    <p:anim calcmode="lin" valueType="num">
                                      <p:cBhvr>
                                        <p:cTn id="16"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180F7-4F60-75B9-49FD-83DF9D9DB6B8}"/>
              </a:ext>
            </a:extLst>
          </p:cNvPr>
          <p:cNvSpPr txBox="1"/>
          <p:nvPr/>
        </p:nvSpPr>
        <p:spPr>
          <a:xfrm>
            <a:off x="395042" y="351652"/>
            <a:ext cx="5097132" cy="584775"/>
          </a:xfrm>
          <a:prstGeom prst="rect">
            <a:avLst/>
          </a:prstGeom>
          <a:noFill/>
        </p:spPr>
        <p:txBody>
          <a:bodyPr wrap="square" rtlCol="0">
            <a:spAutoFit/>
          </a:bodyPr>
          <a:lstStyle/>
          <a:p>
            <a:r>
              <a:rPr lang="en-EG" sz="3200" b="1" dirty="0"/>
              <a:t>Examples on Inheritance</a:t>
            </a:r>
          </a:p>
        </p:txBody>
      </p:sp>
      <p:pic>
        <p:nvPicPr>
          <p:cNvPr id="4" name="Picture 3" descr="A black background with white text&#10;&#10;Description automatically generated">
            <a:extLst>
              <a:ext uri="{FF2B5EF4-FFF2-40B4-BE49-F238E27FC236}">
                <a16:creationId xmlns:a16="http://schemas.microsoft.com/office/drawing/2014/main" id="{2245AB01-3EA8-2827-5135-07C743DD2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68" y="2168818"/>
            <a:ext cx="5930900" cy="800100"/>
          </a:xfrm>
          <a:prstGeom prst="rect">
            <a:avLst/>
          </a:prstGeom>
        </p:spPr>
      </p:pic>
      <p:pic>
        <p:nvPicPr>
          <p:cNvPr id="6" name="Picture 5">
            <a:extLst>
              <a:ext uri="{FF2B5EF4-FFF2-40B4-BE49-F238E27FC236}">
                <a16:creationId xmlns:a16="http://schemas.microsoft.com/office/drawing/2014/main" id="{5897459B-C872-7041-2BB4-9944C975E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68" y="1177665"/>
            <a:ext cx="5549900" cy="495300"/>
          </a:xfrm>
          <a:prstGeom prst="rect">
            <a:avLst/>
          </a:prstGeom>
        </p:spPr>
      </p:pic>
      <p:pic>
        <p:nvPicPr>
          <p:cNvPr id="8" name="Picture 7">
            <a:extLst>
              <a:ext uri="{FF2B5EF4-FFF2-40B4-BE49-F238E27FC236}">
                <a16:creationId xmlns:a16="http://schemas.microsoft.com/office/drawing/2014/main" id="{1AE2AE9F-59D3-64AE-BCE2-8E28921DA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068" y="3837816"/>
            <a:ext cx="5207000" cy="355600"/>
          </a:xfrm>
          <a:prstGeom prst="rect">
            <a:avLst/>
          </a:prstGeom>
        </p:spPr>
      </p:pic>
      <p:pic>
        <p:nvPicPr>
          <p:cNvPr id="10" name="Picture 9">
            <a:extLst>
              <a:ext uri="{FF2B5EF4-FFF2-40B4-BE49-F238E27FC236}">
                <a16:creationId xmlns:a16="http://schemas.microsoft.com/office/drawing/2014/main" id="{37685F12-7955-8BA0-45E2-28E8E82A1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068" y="5757619"/>
            <a:ext cx="5207000" cy="406400"/>
          </a:xfrm>
          <a:prstGeom prst="rect">
            <a:avLst/>
          </a:prstGeom>
        </p:spPr>
      </p:pic>
      <p:sp>
        <p:nvSpPr>
          <p:cNvPr id="3" name="TextBox 2">
            <a:extLst>
              <a:ext uri="{FF2B5EF4-FFF2-40B4-BE49-F238E27FC236}">
                <a16:creationId xmlns:a16="http://schemas.microsoft.com/office/drawing/2014/main" id="{83EA934D-EC63-425A-3CFD-7348D929D388}"/>
              </a:ext>
            </a:extLst>
          </p:cNvPr>
          <p:cNvSpPr txBox="1"/>
          <p:nvPr/>
        </p:nvSpPr>
        <p:spPr>
          <a:xfrm>
            <a:off x="6825968" y="1177665"/>
            <a:ext cx="5329276" cy="923330"/>
          </a:xfrm>
          <a:prstGeom prst="rect">
            <a:avLst/>
          </a:prstGeom>
          <a:noFill/>
        </p:spPr>
        <p:txBody>
          <a:bodyPr wrap="square" rtlCol="0">
            <a:spAutoFit/>
          </a:bodyPr>
          <a:lstStyle/>
          <a:p>
            <a:r>
              <a:rPr lang="en-EG"/>
              <a:t>Main class inherits from application which is an abstract class with abstract function start so it is forced to override it</a:t>
            </a:r>
            <a:endParaRPr lang="en-EG" dirty="0"/>
          </a:p>
        </p:txBody>
      </p:sp>
      <p:cxnSp>
        <p:nvCxnSpPr>
          <p:cNvPr id="7" name="Curved Connector 6">
            <a:extLst>
              <a:ext uri="{FF2B5EF4-FFF2-40B4-BE49-F238E27FC236}">
                <a16:creationId xmlns:a16="http://schemas.microsoft.com/office/drawing/2014/main" id="{143B95A1-BA5B-7EAB-BED5-4F600CD03A9D}"/>
              </a:ext>
            </a:extLst>
          </p:cNvPr>
          <p:cNvCxnSpPr>
            <a:stCxn id="3" idx="2"/>
          </p:cNvCxnSpPr>
          <p:nvPr/>
        </p:nvCxnSpPr>
        <p:spPr>
          <a:xfrm rot="5400000">
            <a:off x="7975336" y="1132235"/>
            <a:ext cx="546511" cy="24840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Left-Right-Up Arrow 8">
            <a:extLst>
              <a:ext uri="{FF2B5EF4-FFF2-40B4-BE49-F238E27FC236}">
                <a16:creationId xmlns:a16="http://schemas.microsoft.com/office/drawing/2014/main" id="{FDAB8D67-1132-6DD0-31D2-95A38D81714D}"/>
              </a:ext>
            </a:extLst>
          </p:cNvPr>
          <p:cNvSpPr/>
          <p:nvPr/>
        </p:nvSpPr>
        <p:spPr>
          <a:xfrm rot="5400000">
            <a:off x="2877892" y="4460871"/>
            <a:ext cx="1584251" cy="1049342"/>
          </a:xfrm>
          <a:prstGeom prst="leftRigh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1" name="TextBox 10">
            <a:extLst>
              <a:ext uri="{FF2B5EF4-FFF2-40B4-BE49-F238E27FC236}">
                <a16:creationId xmlns:a16="http://schemas.microsoft.com/office/drawing/2014/main" id="{9069A442-A20F-70C1-731B-8FBC4E1F43E3}"/>
              </a:ext>
            </a:extLst>
          </p:cNvPr>
          <p:cNvSpPr txBox="1"/>
          <p:nvPr/>
        </p:nvSpPr>
        <p:spPr>
          <a:xfrm>
            <a:off x="4178009" y="4513852"/>
            <a:ext cx="5295917" cy="923330"/>
          </a:xfrm>
          <a:prstGeom prst="rect">
            <a:avLst/>
          </a:prstGeom>
          <a:noFill/>
        </p:spPr>
        <p:txBody>
          <a:bodyPr wrap="square" rtlCol="0">
            <a:spAutoFit/>
          </a:bodyPr>
          <a:lstStyle/>
          <a:p>
            <a:r>
              <a:rPr lang="en-EG"/>
              <a:t>Both student and instructor inherits U</a:t>
            </a:r>
            <a:r>
              <a:rPr lang="en-US"/>
              <a:t>s</a:t>
            </a:r>
            <a:r>
              <a:rPr lang="en-EG"/>
              <a:t>er which is their parent class so not every user is student but every student indeed is a user</a:t>
            </a:r>
            <a:endParaRPr lang="en-EG" dirty="0"/>
          </a:p>
        </p:txBody>
      </p:sp>
    </p:spTree>
    <p:extLst>
      <p:ext uri="{BB962C8B-B14F-4D97-AF65-F5344CB8AC3E}">
        <p14:creationId xmlns:p14="http://schemas.microsoft.com/office/powerpoint/2010/main" val="229343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
            <a:extLst>
              <a:ext uri="{FF2B5EF4-FFF2-40B4-BE49-F238E27FC236}">
                <a16:creationId xmlns:a16="http://schemas.microsoft.com/office/drawing/2014/main" id="{35FD7D04-3F5A-E367-BD87-A0526CF7C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25346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FC62D966-B30A-5118-4351-72643D38CE40}"/>
              </a:ext>
            </a:extLst>
          </p:cNvPr>
          <p:cNvPicPr>
            <a:picLocks noChangeAspect="1"/>
          </p:cNvPicPr>
          <p:nvPr/>
        </p:nvPicPr>
        <p:blipFill rotWithShape="1">
          <a:blip r:embed="rId2">
            <a:extLst>
              <a:ext uri="{28A0092B-C50C-407E-A947-70E740481C1C}">
                <a14:useLocalDpi xmlns:a14="http://schemas.microsoft.com/office/drawing/2010/main" val="0"/>
              </a:ext>
            </a:extLst>
          </a:blip>
          <a:srcRect t="3217" r="-2" b="17085"/>
          <a:stretch/>
        </p:blipFill>
        <p:spPr>
          <a:xfrm>
            <a:off x="61167" y="78004"/>
            <a:ext cx="4838917" cy="3285290"/>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79B7F019-9342-62DC-6B65-799213D41C62}"/>
              </a:ext>
            </a:extLst>
          </p:cNvPr>
          <p:cNvPicPr>
            <a:picLocks noChangeAspect="1"/>
          </p:cNvPicPr>
          <p:nvPr/>
        </p:nvPicPr>
        <p:blipFill rotWithShape="1">
          <a:blip r:embed="rId3">
            <a:extLst>
              <a:ext uri="{28A0092B-C50C-407E-A947-70E740481C1C}">
                <a14:useLocalDpi xmlns:a14="http://schemas.microsoft.com/office/drawing/2010/main" val="0"/>
              </a:ext>
            </a:extLst>
          </a:blip>
          <a:srcRect t="3183" r="-2" b="8144"/>
          <a:stretch/>
        </p:blipFill>
        <p:spPr>
          <a:xfrm>
            <a:off x="61167" y="3624087"/>
            <a:ext cx="4838917" cy="2973119"/>
          </a:xfrm>
          <a:prstGeom prst="rect">
            <a:avLst/>
          </a:prstGeom>
        </p:spPr>
      </p:pic>
      <p:sp>
        <p:nvSpPr>
          <p:cNvPr id="71" name="Cross 70" hidden="1">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hidden="1">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extBox 7">
            <a:extLst>
              <a:ext uri="{FF2B5EF4-FFF2-40B4-BE49-F238E27FC236}">
                <a16:creationId xmlns:a16="http://schemas.microsoft.com/office/drawing/2014/main" id="{A86D5B61-716C-12A9-6496-603607FDBB59}"/>
              </a:ext>
            </a:extLst>
          </p:cNvPr>
          <p:cNvGraphicFramePr/>
          <p:nvPr>
            <p:extLst>
              <p:ext uri="{D42A27DB-BD31-4B8C-83A1-F6EECF244321}">
                <p14:modId xmlns:p14="http://schemas.microsoft.com/office/powerpoint/2010/main" val="2884900514"/>
              </p:ext>
            </p:extLst>
          </p:nvPr>
        </p:nvGraphicFramePr>
        <p:xfrm>
          <a:off x="9380634" y="761385"/>
          <a:ext cx="4133647" cy="5166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descr="A screen shot of a computer code&#10;&#10;Description automatically generated">
            <a:extLst>
              <a:ext uri="{FF2B5EF4-FFF2-40B4-BE49-F238E27FC236}">
                <a16:creationId xmlns:a16="http://schemas.microsoft.com/office/drawing/2014/main" id="{583FE8C5-4940-D8CE-7BA4-E355306E7C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2448" y="3536075"/>
            <a:ext cx="3892474" cy="3149144"/>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0F2FC316-1716-6545-3EE6-EF04179350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9467" y="68228"/>
            <a:ext cx="3168604" cy="3360771"/>
          </a:xfrm>
          <a:prstGeom prst="rect">
            <a:avLst/>
          </a:prstGeom>
        </p:spPr>
      </p:pic>
    </p:spTree>
    <p:extLst>
      <p:ext uri="{BB962C8B-B14F-4D97-AF65-F5344CB8AC3E}">
        <p14:creationId xmlns:p14="http://schemas.microsoft.com/office/powerpoint/2010/main" val="3813587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hidden="1">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hidden="1">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extBox 7">
            <a:extLst>
              <a:ext uri="{FF2B5EF4-FFF2-40B4-BE49-F238E27FC236}">
                <a16:creationId xmlns:a16="http://schemas.microsoft.com/office/drawing/2014/main" id="{A86D5B61-716C-12A9-6496-603607FDBB59}"/>
              </a:ext>
            </a:extLst>
          </p:cNvPr>
          <p:cNvGraphicFramePr/>
          <p:nvPr>
            <p:extLst>
              <p:ext uri="{D42A27DB-BD31-4B8C-83A1-F6EECF244321}">
                <p14:modId xmlns:p14="http://schemas.microsoft.com/office/powerpoint/2010/main" val="210317694"/>
              </p:ext>
            </p:extLst>
          </p:nvPr>
        </p:nvGraphicFramePr>
        <p:xfrm>
          <a:off x="9462660" y="595168"/>
          <a:ext cx="4133647" cy="5166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 shot of a computer program&#10;&#10;Description automatically generated">
            <a:extLst>
              <a:ext uri="{FF2B5EF4-FFF2-40B4-BE49-F238E27FC236}">
                <a16:creationId xmlns:a16="http://schemas.microsoft.com/office/drawing/2014/main" id="{B87291AF-AC7A-6CFB-88E0-C6E34C4B4F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38" y="359139"/>
            <a:ext cx="4691725" cy="2741009"/>
          </a:xfrm>
          <a:prstGeom prst="rect">
            <a:avLst/>
          </a:prstGeom>
        </p:spPr>
      </p:pic>
      <p:pic>
        <p:nvPicPr>
          <p:cNvPr id="4" name="Picture 3">
            <a:extLst>
              <a:ext uri="{FF2B5EF4-FFF2-40B4-BE49-F238E27FC236}">
                <a16:creationId xmlns:a16="http://schemas.microsoft.com/office/drawing/2014/main" id="{07265700-5069-2BB6-5E1B-977873D94BA4}"/>
              </a:ext>
            </a:extLst>
          </p:cNvPr>
          <p:cNvPicPr>
            <a:picLocks noChangeAspect="1"/>
          </p:cNvPicPr>
          <p:nvPr/>
        </p:nvPicPr>
        <p:blipFill rotWithShape="1">
          <a:blip r:embed="rId8"/>
          <a:srcRect l="5131"/>
          <a:stretch/>
        </p:blipFill>
        <p:spPr>
          <a:xfrm>
            <a:off x="4800841" y="359138"/>
            <a:ext cx="4729179" cy="2741009"/>
          </a:xfrm>
          <a:prstGeom prst="rect">
            <a:avLst/>
          </a:prstGeom>
        </p:spPr>
      </p:pic>
      <p:pic>
        <p:nvPicPr>
          <p:cNvPr id="7" name="Picture 6">
            <a:extLst>
              <a:ext uri="{FF2B5EF4-FFF2-40B4-BE49-F238E27FC236}">
                <a16:creationId xmlns:a16="http://schemas.microsoft.com/office/drawing/2014/main" id="{927C8450-4679-6F9B-9994-F1F74BB14217}"/>
              </a:ext>
            </a:extLst>
          </p:cNvPr>
          <p:cNvPicPr>
            <a:picLocks noChangeAspect="1"/>
          </p:cNvPicPr>
          <p:nvPr/>
        </p:nvPicPr>
        <p:blipFill>
          <a:blip r:embed="rId9"/>
          <a:stretch>
            <a:fillRect/>
          </a:stretch>
        </p:blipFill>
        <p:spPr>
          <a:xfrm>
            <a:off x="2677742" y="3151129"/>
            <a:ext cx="2969339" cy="1060479"/>
          </a:xfrm>
          <a:prstGeom prst="rect">
            <a:avLst/>
          </a:prstGeom>
        </p:spPr>
      </p:pic>
      <p:pic>
        <p:nvPicPr>
          <p:cNvPr id="9" name="Picture 8">
            <a:extLst>
              <a:ext uri="{FF2B5EF4-FFF2-40B4-BE49-F238E27FC236}">
                <a16:creationId xmlns:a16="http://schemas.microsoft.com/office/drawing/2014/main" id="{9BB33632-D2D4-B98A-6980-756D03110D79}"/>
              </a:ext>
            </a:extLst>
          </p:cNvPr>
          <p:cNvPicPr>
            <a:picLocks noChangeAspect="1"/>
          </p:cNvPicPr>
          <p:nvPr/>
        </p:nvPicPr>
        <p:blipFill>
          <a:blip r:embed="rId10"/>
          <a:stretch>
            <a:fillRect/>
          </a:stretch>
        </p:blipFill>
        <p:spPr>
          <a:xfrm>
            <a:off x="-38508" y="4269795"/>
            <a:ext cx="3776895" cy="2588205"/>
          </a:xfrm>
          <a:prstGeom prst="rect">
            <a:avLst/>
          </a:prstGeom>
        </p:spPr>
      </p:pic>
      <p:pic>
        <p:nvPicPr>
          <p:cNvPr id="11" name="Picture 10">
            <a:extLst>
              <a:ext uri="{FF2B5EF4-FFF2-40B4-BE49-F238E27FC236}">
                <a16:creationId xmlns:a16="http://schemas.microsoft.com/office/drawing/2014/main" id="{23C049C0-DB85-9091-CD04-E436F836EA4E}"/>
              </a:ext>
            </a:extLst>
          </p:cNvPr>
          <p:cNvPicPr>
            <a:picLocks noChangeAspect="1"/>
          </p:cNvPicPr>
          <p:nvPr/>
        </p:nvPicPr>
        <p:blipFill>
          <a:blip r:embed="rId11"/>
          <a:stretch>
            <a:fillRect/>
          </a:stretch>
        </p:blipFill>
        <p:spPr>
          <a:xfrm>
            <a:off x="4243698" y="4287399"/>
            <a:ext cx="5286322" cy="2573557"/>
          </a:xfrm>
          <a:prstGeom prst="rect">
            <a:avLst/>
          </a:prstGeom>
        </p:spPr>
      </p:pic>
    </p:spTree>
    <p:extLst>
      <p:ext uri="{BB962C8B-B14F-4D97-AF65-F5344CB8AC3E}">
        <p14:creationId xmlns:p14="http://schemas.microsoft.com/office/powerpoint/2010/main" val="3677258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F345-FA10-143A-B054-EBABACEDCC2A}"/>
              </a:ext>
            </a:extLst>
          </p:cNvPr>
          <p:cNvSpPr>
            <a:spLocks noGrp="1"/>
          </p:cNvSpPr>
          <p:nvPr>
            <p:ph type="title"/>
          </p:nvPr>
        </p:nvSpPr>
        <p:spPr/>
        <p:txBody>
          <a:bodyPr/>
          <a:lstStyle/>
          <a:p>
            <a:pPr marL="571500" indent="-571500">
              <a:buFont typeface="Arial" panose="020B0604020202020204" pitchFamily="34" charset="0"/>
              <a:buChar char="•"/>
            </a:pPr>
            <a:r>
              <a:rPr lang="en-US" dirty="0"/>
              <a:t>Encapsulation</a:t>
            </a:r>
          </a:p>
        </p:txBody>
      </p:sp>
      <p:sp>
        <p:nvSpPr>
          <p:cNvPr id="3" name="Content Placeholder 2">
            <a:extLst>
              <a:ext uri="{FF2B5EF4-FFF2-40B4-BE49-F238E27FC236}">
                <a16:creationId xmlns:a16="http://schemas.microsoft.com/office/drawing/2014/main" id="{7C47EDFC-7249-3678-EFBA-5B76401317D1}"/>
              </a:ext>
            </a:extLst>
          </p:cNvPr>
          <p:cNvSpPr>
            <a:spLocks noGrp="1"/>
          </p:cNvSpPr>
          <p:nvPr>
            <p:ph idx="4294967295"/>
          </p:nvPr>
        </p:nvSpPr>
        <p:spPr>
          <a:xfrm>
            <a:off x="0" y="2692400"/>
            <a:ext cx="8267700" cy="3187700"/>
          </a:xfrm>
        </p:spPr>
        <p:txBody>
          <a:bodyPr/>
          <a:lstStyle/>
          <a:p>
            <a:pPr>
              <a:buFont typeface="Wingdings" panose="05000000000000000000" pitchFamily="2" charset="2"/>
              <a:buChar char="Ø"/>
            </a:pPr>
            <a:r>
              <a:rPr lang="en-US" dirty="0"/>
              <a:t>Encapsulation of data fields in Course class</a:t>
            </a:r>
          </a:p>
        </p:txBody>
      </p:sp>
      <p:pic>
        <p:nvPicPr>
          <p:cNvPr id="5" name="Picture 4" descr="A screen shot of a computer code&#10;&#10;Description automatically generated">
            <a:extLst>
              <a:ext uri="{FF2B5EF4-FFF2-40B4-BE49-F238E27FC236}">
                <a16:creationId xmlns:a16="http://schemas.microsoft.com/office/drawing/2014/main" id="{0F3BFC89-2A5A-16D8-D69F-59C72CBF5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53" y="3562832"/>
            <a:ext cx="10466667" cy="2800000"/>
          </a:xfrm>
          <a:prstGeom prst="rect">
            <a:avLst/>
          </a:prstGeom>
        </p:spPr>
      </p:pic>
    </p:spTree>
    <p:extLst>
      <p:ext uri="{BB962C8B-B14F-4D97-AF65-F5344CB8AC3E}">
        <p14:creationId xmlns:p14="http://schemas.microsoft.com/office/powerpoint/2010/main" val="65909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F345-FA10-143A-B054-EBABACEDCC2A}"/>
              </a:ext>
            </a:extLst>
          </p:cNvPr>
          <p:cNvSpPr>
            <a:spLocks noGrp="1"/>
          </p:cNvSpPr>
          <p:nvPr>
            <p:ph type="title"/>
          </p:nvPr>
        </p:nvSpPr>
        <p:spPr/>
        <p:txBody>
          <a:bodyPr/>
          <a:lstStyle/>
          <a:p>
            <a:pPr marL="571500" indent="-571500">
              <a:buFont typeface="Arial" panose="020B0604020202020204" pitchFamily="34" charset="0"/>
              <a:buChar char="•"/>
            </a:pPr>
            <a:r>
              <a:rPr lang="en-US" dirty="0"/>
              <a:t>Encapsulation</a:t>
            </a:r>
          </a:p>
        </p:txBody>
      </p:sp>
      <p:sp>
        <p:nvSpPr>
          <p:cNvPr id="3" name="Content Placeholder 2">
            <a:extLst>
              <a:ext uri="{FF2B5EF4-FFF2-40B4-BE49-F238E27FC236}">
                <a16:creationId xmlns:a16="http://schemas.microsoft.com/office/drawing/2014/main" id="{7C47EDFC-7249-3678-EFBA-5B76401317D1}"/>
              </a:ext>
            </a:extLst>
          </p:cNvPr>
          <p:cNvSpPr>
            <a:spLocks noGrp="1"/>
          </p:cNvSpPr>
          <p:nvPr>
            <p:ph idx="4294967295"/>
          </p:nvPr>
        </p:nvSpPr>
        <p:spPr>
          <a:xfrm>
            <a:off x="0" y="2692400"/>
            <a:ext cx="8267700" cy="3187700"/>
          </a:xfrm>
        </p:spPr>
        <p:txBody>
          <a:bodyPr/>
          <a:lstStyle/>
          <a:p>
            <a:pPr>
              <a:buFont typeface="Wingdings" panose="05000000000000000000" pitchFamily="2" charset="2"/>
              <a:buChar char="Ø"/>
            </a:pPr>
            <a:r>
              <a:rPr lang="en-US" dirty="0"/>
              <a:t>Encapsulation of data fields in Student class</a:t>
            </a:r>
          </a:p>
        </p:txBody>
      </p:sp>
      <p:pic>
        <p:nvPicPr>
          <p:cNvPr id="5" name="Picture 4" descr="A screen shot of a computer code&#10;&#10;Description automatically generated">
            <a:extLst>
              <a:ext uri="{FF2B5EF4-FFF2-40B4-BE49-F238E27FC236}">
                <a16:creationId xmlns:a16="http://schemas.microsoft.com/office/drawing/2014/main" id="{8CBD7F94-F793-5ECE-44F4-7884B7136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53" y="3429000"/>
            <a:ext cx="11619047" cy="2752381"/>
          </a:xfrm>
          <a:prstGeom prst="rect">
            <a:avLst/>
          </a:prstGeom>
        </p:spPr>
      </p:pic>
    </p:spTree>
    <p:extLst>
      <p:ext uri="{BB962C8B-B14F-4D97-AF65-F5344CB8AC3E}">
        <p14:creationId xmlns:p14="http://schemas.microsoft.com/office/powerpoint/2010/main" val="18815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F345-FA10-143A-B054-EBABACEDCC2A}"/>
              </a:ext>
            </a:extLst>
          </p:cNvPr>
          <p:cNvSpPr>
            <a:spLocks noGrp="1"/>
          </p:cNvSpPr>
          <p:nvPr>
            <p:ph type="title"/>
          </p:nvPr>
        </p:nvSpPr>
        <p:spPr/>
        <p:txBody>
          <a:bodyPr/>
          <a:lstStyle/>
          <a:p>
            <a:pPr marL="571500" indent="-571500">
              <a:buFont typeface="Arial" panose="020B0604020202020204" pitchFamily="34" charset="0"/>
              <a:buChar char="•"/>
            </a:pPr>
            <a:r>
              <a:rPr lang="en-US" dirty="0"/>
              <a:t>Encapsulation</a:t>
            </a:r>
          </a:p>
        </p:txBody>
      </p:sp>
      <p:sp>
        <p:nvSpPr>
          <p:cNvPr id="3" name="Content Placeholder 2">
            <a:extLst>
              <a:ext uri="{FF2B5EF4-FFF2-40B4-BE49-F238E27FC236}">
                <a16:creationId xmlns:a16="http://schemas.microsoft.com/office/drawing/2014/main" id="{7C47EDFC-7249-3678-EFBA-5B76401317D1}"/>
              </a:ext>
            </a:extLst>
          </p:cNvPr>
          <p:cNvSpPr>
            <a:spLocks noGrp="1"/>
          </p:cNvSpPr>
          <p:nvPr>
            <p:ph idx="4294967295"/>
          </p:nvPr>
        </p:nvSpPr>
        <p:spPr>
          <a:xfrm>
            <a:off x="0" y="2692400"/>
            <a:ext cx="8267700" cy="3187700"/>
          </a:xfrm>
        </p:spPr>
        <p:txBody>
          <a:bodyPr/>
          <a:lstStyle/>
          <a:p>
            <a:pPr>
              <a:buFont typeface="Wingdings" panose="05000000000000000000" pitchFamily="2" charset="2"/>
              <a:buChar char="Ø"/>
            </a:pPr>
            <a:r>
              <a:rPr lang="en-US" dirty="0"/>
              <a:t>Encapsulation of data fields in instructor class</a:t>
            </a:r>
          </a:p>
        </p:txBody>
      </p:sp>
      <p:pic>
        <p:nvPicPr>
          <p:cNvPr id="5" name="Picture 4" descr="A screen shot of a computer&#10;&#10;Description automatically generated">
            <a:extLst>
              <a:ext uri="{FF2B5EF4-FFF2-40B4-BE49-F238E27FC236}">
                <a16:creationId xmlns:a16="http://schemas.microsoft.com/office/drawing/2014/main" id="{D93B5D42-8F12-B6F0-816C-CA00DC87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47" y="3456039"/>
            <a:ext cx="9752381" cy="1809524"/>
          </a:xfrm>
          <a:prstGeom prst="rect">
            <a:avLst/>
          </a:prstGeom>
        </p:spPr>
      </p:pic>
    </p:spTree>
    <p:extLst>
      <p:ext uri="{BB962C8B-B14F-4D97-AF65-F5344CB8AC3E}">
        <p14:creationId xmlns:p14="http://schemas.microsoft.com/office/powerpoint/2010/main" val="288742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B496-A9BB-5144-F090-6DFEB1F9258B}"/>
              </a:ext>
            </a:extLst>
          </p:cNvPr>
          <p:cNvSpPr>
            <a:spLocks noGrp="1"/>
          </p:cNvSpPr>
          <p:nvPr>
            <p:ph type="title"/>
          </p:nvPr>
        </p:nvSpPr>
        <p:spPr>
          <a:xfrm>
            <a:off x="166255" y="232756"/>
            <a:ext cx="4538749" cy="997527"/>
          </a:xfrm>
        </p:spPr>
        <p:txBody>
          <a:bodyPr>
            <a:normAutofit fontScale="90000"/>
          </a:bodyPr>
          <a:lstStyle/>
          <a:p>
            <a:pPr marL="571500" indent="-571500">
              <a:buFont typeface="Arial" panose="020B0604020202020204" pitchFamily="34" charset="0"/>
              <a:buChar char="•"/>
            </a:pPr>
            <a:r>
              <a:rPr lang="en-US" b="1" u="sng" dirty="0"/>
              <a:t>Polymorphism:-</a:t>
            </a:r>
            <a:br>
              <a:rPr lang="en-US" b="1" u="sng" dirty="0"/>
            </a:br>
            <a:endParaRPr lang="en-US" b="1" u="sng" dirty="0"/>
          </a:p>
        </p:txBody>
      </p:sp>
      <p:sp>
        <p:nvSpPr>
          <p:cNvPr id="5" name="TextBox 4">
            <a:extLst>
              <a:ext uri="{FF2B5EF4-FFF2-40B4-BE49-F238E27FC236}">
                <a16:creationId xmlns:a16="http://schemas.microsoft.com/office/drawing/2014/main" id="{DC124A18-F746-B9AA-AB1F-3AD7E678F1F7}"/>
              </a:ext>
            </a:extLst>
          </p:cNvPr>
          <p:cNvSpPr txBox="1"/>
          <p:nvPr/>
        </p:nvSpPr>
        <p:spPr>
          <a:xfrm>
            <a:off x="166255" y="914399"/>
            <a:ext cx="11089178"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User is an abstract class that student and instructor </a:t>
            </a:r>
            <a:r>
              <a:rPr lang="en-US" dirty="0" err="1"/>
              <a:t>inherts</a:t>
            </a:r>
            <a:r>
              <a:rPr lang="en-US" dirty="0"/>
              <a:t> from .</a:t>
            </a:r>
          </a:p>
        </p:txBody>
      </p:sp>
      <p:pic>
        <p:nvPicPr>
          <p:cNvPr id="7" name="Picture 6">
            <a:extLst>
              <a:ext uri="{FF2B5EF4-FFF2-40B4-BE49-F238E27FC236}">
                <a16:creationId xmlns:a16="http://schemas.microsoft.com/office/drawing/2014/main" id="{CA83331E-77E9-11E4-AACC-3506E6E4EFC4}"/>
              </a:ext>
            </a:extLst>
          </p:cNvPr>
          <p:cNvPicPr>
            <a:picLocks noChangeAspect="1"/>
          </p:cNvPicPr>
          <p:nvPr/>
        </p:nvPicPr>
        <p:blipFill rotWithShape="1">
          <a:blip r:embed="rId2"/>
          <a:srcRect l="4290" t="40752" b="13097"/>
          <a:stretch/>
        </p:blipFill>
        <p:spPr>
          <a:xfrm>
            <a:off x="698268" y="1439292"/>
            <a:ext cx="10756671" cy="1034925"/>
          </a:xfrm>
          <a:prstGeom prst="rect">
            <a:avLst/>
          </a:prstGeom>
        </p:spPr>
      </p:pic>
      <p:pic>
        <p:nvPicPr>
          <p:cNvPr id="9" name="Picture 8">
            <a:extLst>
              <a:ext uri="{FF2B5EF4-FFF2-40B4-BE49-F238E27FC236}">
                <a16:creationId xmlns:a16="http://schemas.microsoft.com/office/drawing/2014/main" id="{2671C236-B1C8-9482-7842-CC5C43C9C8C1}"/>
              </a:ext>
            </a:extLst>
          </p:cNvPr>
          <p:cNvPicPr>
            <a:picLocks noChangeAspect="1"/>
          </p:cNvPicPr>
          <p:nvPr/>
        </p:nvPicPr>
        <p:blipFill rotWithShape="1">
          <a:blip r:embed="rId3"/>
          <a:srcRect l="-542" t="25882" r="542"/>
          <a:stretch/>
        </p:blipFill>
        <p:spPr>
          <a:xfrm>
            <a:off x="332506" y="2813869"/>
            <a:ext cx="10756671" cy="703606"/>
          </a:xfrm>
          <a:prstGeom prst="rect">
            <a:avLst/>
          </a:prstGeom>
        </p:spPr>
      </p:pic>
      <p:pic>
        <p:nvPicPr>
          <p:cNvPr id="11" name="Picture 10">
            <a:extLst>
              <a:ext uri="{FF2B5EF4-FFF2-40B4-BE49-F238E27FC236}">
                <a16:creationId xmlns:a16="http://schemas.microsoft.com/office/drawing/2014/main" id="{093A6582-13A4-200E-AC76-13293E82A73A}"/>
              </a:ext>
            </a:extLst>
          </p:cNvPr>
          <p:cNvPicPr>
            <a:picLocks noChangeAspect="1"/>
          </p:cNvPicPr>
          <p:nvPr/>
        </p:nvPicPr>
        <p:blipFill>
          <a:blip r:embed="rId4"/>
          <a:stretch>
            <a:fillRect/>
          </a:stretch>
        </p:blipFill>
        <p:spPr>
          <a:xfrm>
            <a:off x="698268" y="3726484"/>
            <a:ext cx="10025148" cy="949247"/>
          </a:xfrm>
          <a:prstGeom prst="rect">
            <a:avLst/>
          </a:prstGeom>
        </p:spPr>
      </p:pic>
    </p:spTree>
    <p:extLst>
      <p:ext uri="{BB962C8B-B14F-4D97-AF65-F5344CB8AC3E}">
        <p14:creationId xmlns:p14="http://schemas.microsoft.com/office/powerpoint/2010/main" val="2583419984"/>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544</Words>
  <Application>Microsoft Office PowerPoint</Application>
  <PresentationFormat>Widescreen</PresentationFormat>
  <Paragraphs>68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CIDFont+F3</vt:lpstr>
      <vt:lpstr>Seaford Display</vt:lpstr>
      <vt:lpstr>System Font Regular</vt:lpstr>
      <vt:lpstr>Tenorite</vt:lpstr>
      <vt:lpstr>Wingdings</vt:lpstr>
      <vt:lpstr>MadridVTI</vt:lpstr>
      <vt:lpstr>Advanced computer programming </vt:lpstr>
      <vt:lpstr>PowerPoint Presentation</vt:lpstr>
      <vt:lpstr>PowerPoint Presentation</vt:lpstr>
      <vt:lpstr>PowerPoint Presentation</vt:lpstr>
      <vt:lpstr>PowerPoint Presentation</vt:lpstr>
      <vt:lpstr>Encapsulation</vt:lpstr>
      <vt:lpstr>Encapsulation</vt:lpstr>
      <vt:lpstr>Encapsulation</vt:lpstr>
      <vt:lpstr>Polymorphism:- </vt:lpstr>
      <vt:lpstr>Polymorphism:- </vt:lpstr>
      <vt:lpstr>Polymorphism:- </vt:lpstr>
      <vt:lpstr>bold entity (courses )sorting :- </vt:lpstr>
      <vt:lpstr>bold entity (courses )sorting :- </vt:lpstr>
      <vt:lpstr>bold entity (courses )sorting :- </vt:lpstr>
      <vt:lpstr>bold entity (courses )sorting :- </vt:lpstr>
      <vt:lpstr>bold entity (courses )sorting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programming</dc:title>
  <dc:creator>mohamed khaled</dc:creator>
  <cp:lastModifiedBy>mohamed waleed sayed abd el baset 2100623</cp:lastModifiedBy>
  <cp:revision>10</cp:revision>
  <dcterms:created xsi:type="dcterms:W3CDTF">2024-05-05T12:31:28Z</dcterms:created>
  <dcterms:modified xsi:type="dcterms:W3CDTF">2024-05-11T14:42:37Z</dcterms:modified>
</cp:coreProperties>
</file>