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10"/>
  </p:notesMasterIdLst>
  <p:sldIdLst>
    <p:sldId id="257" r:id="rId3"/>
    <p:sldId id="2147482665" r:id="rId4"/>
    <p:sldId id="4714" r:id="rId5"/>
    <p:sldId id="2147482666" r:id="rId6"/>
    <p:sldId id="265" r:id="rId7"/>
    <p:sldId id="2147482664" r:id="rId8"/>
    <p:sldId id="25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6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7" d="100"/>
          <a:sy n="87" d="100"/>
        </p:scale>
        <p:origin x="579"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2" Type="http://schemas.openxmlformats.org/officeDocument/2006/relationships/tags" Target="../tags/tag3.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436B96-A62A-44E8-BEC3-AC9C2728D6BD}"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custDataLst>
              <p:tags r:id="rId2"/>
            </p:custDataLst>
          </p:nvPr>
        </p:nvSpPr>
        <p:spPr>
          <a:xfrm>
            <a:off x="0" y="8685213"/>
            <a:ext cx="6858000" cy="458787"/>
          </a:xfrm>
          <a:prstGeom prst="rect">
            <a:avLst/>
          </a:prstGeom>
        </p:spPr>
        <p:txBody>
          <a:bodyPr vert="horz" lIns="91440" tIns="45720" rIns="91440" bIns="45720" rtlCol="0" anchor="b"/>
          <a:lstStyle>
            <a:lvl1pPr algn="ctr">
              <a:defRPr sz="800" b="0" i="0" u="none">
                <a:solidFill>
                  <a:srgbClr val="0080FF"/>
                </a:solidFill>
                <a:latin typeface="Segoe UI" panose="020B0502040204020203" pitchFamily="34" charset="0"/>
              </a:defRPr>
            </a:lvl1pPr>
          </a:lstStyle>
          <a:p>
            <a:r>
              <a:rPr lang="en-US"/>
              <a:t>Restricted - Internal | </a:t>
            </a:r>
            <a:r>
              <a:rPr lang="ar-SA"/>
              <a:t>مقيد - داخلي</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66A89-D1AE-479C-9006-64B69781336F}" type="slidenum">
              <a:rPr lang="en-US" smtClean="0"/>
              <a:t>‹#›</a:t>
            </a:fld>
            <a:endParaRPr lang="en-US"/>
          </a:p>
        </p:txBody>
      </p:sp>
    </p:spTree>
    <p:extLst>
      <p:ext uri="{BB962C8B-B14F-4D97-AF65-F5344CB8AC3E}">
        <p14:creationId xmlns:p14="http://schemas.microsoft.com/office/powerpoint/2010/main" val="151071224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hidden="1"/>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p:txBody>
          <a:bodyPr/>
          <a:lstStyle/>
          <a:p>
            <a:r>
              <a:rPr lang="en-US"/>
              <a:t>Restricted - Internal | </a:t>
            </a:r>
            <a:r>
              <a:rPr lang="ar-SA"/>
              <a:t>مقيد - داخلي</a:t>
            </a:r>
            <a:endParaRPr lang="en-US"/>
          </a:p>
        </p:txBody>
      </p:sp>
      <p:sp>
        <p:nvSpPr>
          <p:cNvPr id="6" name="Slide Number Placeholder 5"/>
          <p:cNvSpPr>
            <a:spLocks noGrp="1"/>
          </p:cNvSpPr>
          <p:nvPr>
            <p:ph type="sldNum" sz="quarter" idx="5"/>
          </p:nvPr>
        </p:nvSpPr>
        <p:spPr/>
        <p:txBody>
          <a:bodyPr/>
          <a:lstStyle/>
          <a:p>
            <a:fld id="{43AD300F-6EE2-4E10-A8FC-D28AE72A8A05}" type="slidenum">
              <a:rPr lang="en-US" smtClean="0"/>
              <a:t>1</a:t>
            </a:fld>
            <a:endParaRPr lang="en-US"/>
          </a:p>
        </p:txBody>
      </p:sp>
    </p:spTree>
    <p:extLst>
      <p:ext uri="{BB962C8B-B14F-4D97-AF65-F5344CB8AC3E}">
        <p14:creationId xmlns:p14="http://schemas.microsoft.com/office/powerpoint/2010/main" val="29859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29E10-3523-74EB-89BB-ECF971FB1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1C915-1140-9147-BE3B-CB5155580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6B9E3-E9A1-A666-F214-21E42E6E87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914D22-7FCD-F303-7439-BDD548F8C1B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EEDBFF-CC78-434E-B472-73DE045781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7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29E10-3523-74EB-89BB-ECF971FB1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1C915-1140-9147-BE3B-CB5155580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6B9E3-E9A1-A666-F214-21E42E6E87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914D22-7FCD-F303-7439-BDD548F8C1B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EEDBFF-CC78-434E-B472-73DE045781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72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29E10-3523-74EB-89BB-ECF971FB1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51C915-1140-9147-BE3B-CB51555801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6B9E3-E9A1-A666-F214-21E42E6E87E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0914D22-7FCD-F303-7439-BDD548F8C1B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EEDBFF-CC78-434E-B472-73DE0457812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27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7E988-DDC2-2CF4-0BC8-A867FB089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F593C0-F508-09B7-D585-EEBCF18DB3B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05A5C3D-52E6-0A08-DAE2-C11B596C43BF}"/>
              </a:ext>
            </a:extLst>
          </p:cNvPr>
          <p:cNvSpPr>
            <a:spLocks noGrp="1"/>
          </p:cNvSpPr>
          <p:nvPr>
            <p:ph type="body" idx="1"/>
          </p:nvPr>
        </p:nvSpPr>
        <p:spPr/>
        <p:txBody>
          <a:bodyPr/>
          <a:lstStyle/>
          <a:p>
            <a:endParaRPr lang="en-US" dirty="0"/>
          </a:p>
        </p:txBody>
      </p:sp>
      <p:sp>
        <p:nvSpPr>
          <p:cNvPr id="4" name="Header Placeholder 3" hidden="1">
            <a:extLst>
              <a:ext uri="{FF2B5EF4-FFF2-40B4-BE49-F238E27FC236}">
                <a16:creationId xmlns:a16="http://schemas.microsoft.com/office/drawing/2014/main" id="{F100B63D-5070-7A7D-76B8-153D7F42AE7B}"/>
              </a:ext>
            </a:extLst>
          </p:cNvPr>
          <p:cNvSpPr>
            <a:spLocks noGrp="1"/>
          </p:cNvSpPr>
          <p:nvPr>
            <p:ph type="hdr" sz="quarter"/>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A" sz="9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
        <p:nvSpPr>
          <p:cNvPr id="5" name="Footer Placeholder 4">
            <a:extLst>
              <a:ext uri="{FF2B5EF4-FFF2-40B4-BE49-F238E27FC236}">
                <a16:creationId xmlns:a16="http://schemas.microsoft.com/office/drawing/2014/main" id="{33C67BD0-1807-4239-8E12-5CB0CC738F8A}"/>
              </a:ext>
            </a:extLst>
          </p:cNvPr>
          <p:cNvSpPr>
            <a:spLocks noGrp="1"/>
          </p:cNvSpPr>
          <p:nvPr>
            <p:ph type="ftr" sz="quarter" idx="4"/>
            <p:custDataLst>
              <p:tags r:id="rId1"/>
            </p:custDataLst>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SA" sz="800" strike="noStrike" kern="1200" cap="none" spc="0" normalizeH="0" baseline="0" noProof="0">
                <a:ln>
                  <a:noFill/>
                </a:ln>
                <a:effectLst/>
                <a:uLnTx/>
                <a:uFillTx/>
                <a:latin typeface="Segoe UI" panose="020B0502040204020203" pitchFamily="34" charset="0"/>
                <a:ea typeface="+mn-ea"/>
                <a:cs typeface="+mn-cs"/>
              </a:rPr>
              <a:t>Restricted - Internal | </a:t>
            </a:r>
            <a:r>
              <a:rPr kumimoji="0" lang="ar-SA" sz="800" strike="noStrike" kern="1200" cap="none" spc="0" normalizeH="0" baseline="0" noProof="0">
                <a:ln>
                  <a:noFill/>
                </a:ln>
                <a:effectLst/>
                <a:uLnTx/>
                <a:uFillTx/>
                <a:latin typeface="Segoe UI" panose="020B0502040204020203" pitchFamily="34" charset="0"/>
                <a:ea typeface="+mn-ea"/>
                <a:cs typeface="+mn-cs"/>
              </a:rPr>
              <a:t>مقيد - داخلي</a:t>
            </a:r>
            <a:endParaRPr kumimoji="0" lang="en-SA" sz="800" strike="noStrike" kern="1200" cap="none" spc="0" normalizeH="0" baseline="0" noProof="0">
              <a:ln>
                <a:noFill/>
              </a:ln>
              <a:effectLst/>
              <a:uLnTx/>
              <a:uFillTx/>
              <a:latin typeface="Segoe UI" panose="020B0502040204020203" pitchFamily="34" charset="0"/>
              <a:ea typeface="+mn-ea"/>
              <a:cs typeface="+mn-cs"/>
            </a:endParaRPr>
          </a:p>
        </p:txBody>
      </p:sp>
      <p:sp>
        <p:nvSpPr>
          <p:cNvPr id="6" name="Slide Number Placeholder 5">
            <a:extLst>
              <a:ext uri="{FF2B5EF4-FFF2-40B4-BE49-F238E27FC236}">
                <a16:creationId xmlns:a16="http://schemas.microsoft.com/office/drawing/2014/main" id="{E31103F3-0F0F-FE7E-008F-A1A3D3D58F0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7514FD-6F4F-9D48-B414-5572B47B45BF}" type="slidenum">
              <a:rPr kumimoji="0" lang="en-S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S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808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hidden="1"/>
          <p:cNvSpPr>
            <a:spLocks noGrp="1"/>
          </p:cNvSpPr>
          <p:nvPr>
            <p:ph type="hdr" sz="quarter"/>
          </p:nvPr>
        </p:nvSpPr>
        <p:spPr/>
        <p:txBody>
          <a:bodyPr/>
          <a:lstStyle/>
          <a:p>
            <a:endParaRPr lang="en-US"/>
          </a:p>
        </p:txBody>
      </p:sp>
      <p:sp>
        <p:nvSpPr>
          <p:cNvPr id="5" name="Footer Placeholder 4"/>
          <p:cNvSpPr>
            <a:spLocks noGrp="1"/>
          </p:cNvSpPr>
          <p:nvPr>
            <p:ph type="ftr" sz="quarter" idx="4"/>
            <p:custDataLst>
              <p:tags r:id="rId1"/>
            </p:custDataLst>
          </p:nvPr>
        </p:nvSpPr>
        <p:spPr/>
        <p:txBody>
          <a:bodyPr/>
          <a:lstStyle/>
          <a:p>
            <a:r>
              <a:rPr lang="en-US"/>
              <a:t>Restricted - Internal | </a:t>
            </a:r>
            <a:r>
              <a:rPr lang="ar-SA"/>
              <a:t>مقيد - داخلي</a:t>
            </a:r>
            <a:endParaRPr lang="en-US"/>
          </a:p>
        </p:txBody>
      </p:sp>
      <p:sp>
        <p:nvSpPr>
          <p:cNvPr id="6" name="Slide Number Placeholder 5"/>
          <p:cNvSpPr>
            <a:spLocks noGrp="1"/>
          </p:cNvSpPr>
          <p:nvPr>
            <p:ph type="sldNum" sz="quarter" idx="5"/>
          </p:nvPr>
        </p:nvSpPr>
        <p:spPr/>
        <p:txBody>
          <a:bodyPr/>
          <a:lstStyle/>
          <a:p>
            <a:fld id="{43AD300F-6EE2-4E10-A8FC-D28AE72A8A05}" type="slidenum">
              <a:rPr lang="en-US" smtClean="0"/>
              <a:t>6</a:t>
            </a:fld>
            <a:endParaRPr lang="en-US"/>
          </a:p>
        </p:txBody>
      </p:sp>
    </p:spTree>
    <p:extLst>
      <p:ext uri="{BB962C8B-B14F-4D97-AF65-F5344CB8AC3E}">
        <p14:creationId xmlns:p14="http://schemas.microsoft.com/office/powerpoint/2010/main" val="83994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B66A89-D1AE-479C-9006-64B69781336F}" type="slidenum">
              <a:rPr lang="en-US" smtClean="0"/>
              <a:t>7</a:t>
            </a:fld>
            <a:endParaRPr lang="en-US"/>
          </a:p>
        </p:txBody>
      </p:sp>
    </p:spTree>
    <p:extLst>
      <p:ext uri="{BB962C8B-B14F-4D97-AF65-F5344CB8AC3E}">
        <p14:creationId xmlns:p14="http://schemas.microsoft.com/office/powerpoint/2010/main" val="23634506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EEFD-E92A-F0E1-E31D-8B286408FB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18959-7D66-5667-3022-405A7E625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17C70-E025-6A72-6770-24C761681AC9}"/>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5" name="Footer Placeholder 4">
            <a:extLst>
              <a:ext uri="{FF2B5EF4-FFF2-40B4-BE49-F238E27FC236}">
                <a16:creationId xmlns:a16="http://schemas.microsoft.com/office/drawing/2014/main" id="{DC0F1198-563E-95A3-CC02-0005A1AD7245}"/>
              </a:ext>
            </a:extLst>
          </p:cNvPr>
          <p:cNvSpPr>
            <a:spLocks noGrp="1"/>
          </p:cNvSpPr>
          <p:nvPr>
            <p:ph type="ftr" sz="quarter" idx="11"/>
            <p:custDataLst>
              <p:tags r:id="rId1"/>
            </p:custDataLst>
          </p:nvPr>
        </p:nvSpPr>
        <p:spPr/>
        <p:txBody>
          <a:bodyPr/>
          <a:lstStyle>
            <a:lvl1pPr>
              <a:defRPr b="0" i="0" u="none">
                <a:solidFill>
                  <a:srgbClr val="0080FF"/>
                </a:solidFill>
              </a:defRPr>
            </a:lvl1pPr>
          </a:lstStyle>
          <a:p>
            <a:r>
              <a:rPr lang="en-US"/>
              <a:t>Restricted - Internal | </a:t>
            </a:r>
            <a:r>
              <a:rPr lang="ar-SA"/>
              <a:t>مقيد - داخلي</a:t>
            </a:r>
            <a:endParaRPr lang="en-US"/>
          </a:p>
        </p:txBody>
      </p:sp>
      <p:sp>
        <p:nvSpPr>
          <p:cNvPr id="6" name="Slide Number Placeholder 5">
            <a:extLst>
              <a:ext uri="{FF2B5EF4-FFF2-40B4-BE49-F238E27FC236}">
                <a16:creationId xmlns:a16="http://schemas.microsoft.com/office/drawing/2014/main" id="{FB18594C-6CD6-9057-DF7E-2C1B7C1AEFCC}"/>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2087373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D41C1-E2D9-CB10-709C-095B1843B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109570-3CDD-96DA-EC48-91B2ABF66D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46E81-D1C0-90FE-F46B-8476392FE9F7}"/>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5" name="Footer Placeholder 4">
            <a:extLst>
              <a:ext uri="{FF2B5EF4-FFF2-40B4-BE49-F238E27FC236}">
                <a16:creationId xmlns:a16="http://schemas.microsoft.com/office/drawing/2014/main" id="{46E8744E-EB7C-81A5-C195-E2716BCB7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FCF7DB-0D87-C07A-C6E3-5FF390C1FFEF}"/>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135076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DB09B-2E9E-8961-1079-9CF6298977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46E925-55B3-52BB-53E8-ADF4E2036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0D0C5-3F74-7245-2AE2-2608FAFF23A3}"/>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5" name="Footer Placeholder 4">
            <a:extLst>
              <a:ext uri="{FF2B5EF4-FFF2-40B4-BE49-F238E27FC236}">
                <a16:creationId xmlns:a16="http://schemas.microsoft.com/office/drawing/2014/main" id="{6510D064-E2F9-1B2E-3DA8-E173034D0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B616B-2EAD-3BB3-7CD8-8CE1A6ECB356}"/>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1010807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FEB548B-26CB-476B-9549-7E1F9D7BB8E5}"/>
              </a:ext>
            </a:extLst>
          </p:cNvPr>
          <p:cNvSpPr>
            <a:spLocks noGrp="1"/>
          </p:cNvSpPr>
          <p:nvPr>
            <p:ph type="sldNum" sz="quarter" idx="12"/>
          </p:nvPr>
        </p:nvSpPr>
        <p:spPr>
          <a:xfrm>
            <a:off x="143692" y="6382476"/>
            <a:ext cx="446314" cy="365125"/>
          </a:xfrm>
        </p:spPr>
        <p:txBody>
          <a:bodyPr/>
          <a:lstStyle>
            <a:lvl1pPr algn="ctr">
              <a:defRPr/>
            </a:lvl1pPr>
          </a:lstStyle>
          <a:p>
            <a:fld id="{9BE0BC46-05FF-45BB-872A-28CBD0A474B8}" type="slidenum">
              <a:rPr lang="en-US" smtClean="0"/>
              <a:pPr/>
              <a:t>‹#›</a:t>
            </a:fld>
            <a:endParaRPr lang="en-US"/>
          </a:p>
        </p:txBody>
      </p:sp>
    </p:spTree>
    <p:extLst>
      <p:ext uri="{BB962C8B-B14F-4D97-AF65-F5344CB8AC3E}">
        <p14:creationId xmlns:p14="http://schemas.microsoft.com/office/powerpoint/2010/main" val="353359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985F670-E032-72C4-4B75-EC384465A5FC}"/>
              </a:ext>
            </a:extLst>
          </p:cNvPr>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8182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556E7-363F-0EFC-D6FC-3682C2E3A1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DF55D-9972-3987-92EB-EC981CB86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5D92D0-630F-2C56-71E0-4BDAC2B3EA86}"/>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5" name="Footer Placeholder 4">
            <a:extLst>
              <a:ext uri="{FF2B5EF4-FFF2-40B4-BE49-F238E27FC236}">
                <a16:creationId xmlns:a16="http://schemas.microsoft.com/office/drawing/2014/main" id="{F08A1C64-6069-BE65-AEB9-93C66391E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35E05-81A3-7D2A-F0F5-C46729D6FF80}"/>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66416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712B-9F00-E7D6-AC85-EE80300CD1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7DE332-90A1-90CF-A483-FEF93519D4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50BACD-881A-BB5E-6929-CD3A3BE0D6BE}"/>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5" name="Footer Placeholder 4">
            <a:extLst>
              <a:ext uri="{FF2B5EF4-FFF2-40B4-BE49-F238E27FC236}">
                <a16:creationId xmlns:a16="http://schemas.microsoft.com/office/drawing/2014/main" id="{8FA91875-92E4-EBD0-22B8-EF3E9CD9B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05595E-A2FA-CEEB-F40B-68EEEE1B2FC9}"/>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3624911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ADBC-470A-AB63-E260-6083DD128A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3F397F-9522-D7BA-91EF-B65519E608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1C3111-151F-2C69-3280-CAD688513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6D8B31-5293-32DF-8E61-D574B54B272B}"/>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6" name="Footer Placeholder 5">
            <a:extLst>
              <a:ext uri="{FF2B5EF4-FFF2-40B4-BE49-F238E27FC236}">
                <a16:creationId xmlns:a16="http://schemas.microsoft.com/office/drawing/2014/main" id="{23F28048-6883-4680-D4F5-F96B4FA0C3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546A8-689E-ECCE-5B94-5C9251E133F2}"/>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418556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17EE-8D70-CA73-156B-877C3BC580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4DED79-66F4-C2AC-1162-B71BB9ACF1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30B2D0-2D69-0BC1-BDB2-3E4523C5E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F9104B-0280-0A7A-0D69-32A3BA085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9B34A6-3FD7-3656-875B-9E3E6CD36C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526C2C-6FB1-7F7A-71C0-2523720B8EB3}"/>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8" name="Footer Placeholder 7">
            <a:extLst>
              <a:ext uri="{FF2B5EF4-FFF2-40B4-BE49-F238E27FC236}">
                <a16:creationId xmlns:a16="http://schemas.microsoft.com/office/drawing/2014/main" id="{201C47DF-E02B-0748-B7C5-915956D99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BC0A13-8176-E945-8353-4068AC12AE10}"/>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2895024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0FAB-CD27-8EFC-33CC-313DB95487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48045-2735-431C-A727-6F241A8E8AD4}"/>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4" name="Footer Placeholder 3">
            <a:extLst>
              <a:ext uri="{FF2B5EF4-FFF2-40B4-BE49-F238E27FC236}">
                <a16:creationId xmlns:a16="http://schemas.microsoft.com/office/drawing/2014/main" id="{5D3DFCB2-5CD9-56BA-3893-5FF0F58783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14EAD-7469-5F6B-8F92-23F88CE5D64F}"/>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133100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074718-F06A-345B-4FE3-BF80BAF2D238}"/>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3" name="Footer Placeholder 2">
            <a:extLst>
              <a:ext uri="{FF2B5EF4-FFF2-40B4-BE49-F238E27FC236}">
                <a16:creationId xmlns:a16="http://schemas.microsoft.com/office/drawing/2014/main" id="{0A015B67-5973-7561-BEB7-3D263F1E77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32BAC7-B6FC-0943-0E45-D5015382FF55}"/>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2369994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12BE-9D8A-482E-A26B-DA2EC9286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19F91A-B1DB-D6CD-6AF5-05AF4FC617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FFEE3-772B-9997-15C3-86AAB9440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DADA3-138C-9D6C-80EE-6386A7590354}"/>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6" name="Footer Placeholder 5">
            <a:extLst>
              <a:ext uri="{FF2B5EF4-FFF2-40B4-BE49-F238E27FC236}">
                <a16:creationId xmlns:a16="http://schemas.microsoft.com/office/drawing/2014/main" id="{7F53C790-7CC0-5190-3F08-AA447E675C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5002A-8C8D-D696-CB45-99A4D6B6FC57}"/>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23753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C012-04AA-AF3A-559F-A996816EA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4021AA-C641-508C-4551-38F3DF08D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527765-7011-4C7B-F4BE-6D4AA633C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7CA24C-ABED-76D7-C7DD-2F954ED5923B}"/>
              </a:ext>
            </a:extLst>
          </p:cNvPr>
          <p:cNvSpPr>
            <a:spLocks noGrp="1"/>
          </p:cNvSpPr>
          <p:nvPr>
            <p:ph type="dt" sz="half" idx="10"/>
          </p:nvPr>
        </p:nvSpPr>
        <p:spPr/>
        <p:txBody>
          <a:bodyPr/>
          <a:lstStyle/>
          <a:p>
            <a:fld id="{84C282D2-3D46-4C8F-905F-66E693A2975F}" type="datetimeFigureOut">
              <a:rPr lang="en-US" smtClean="0"/>
              <a:t>5/19/2025</a:t>
            </a:fld>
            <a:endParaRPr lang="en-US"/>
          </a:p>
        </p:txBody>
      </p:sp>
      <p:sp>
        <p:nvSpPr>
          <p:cNvPr id="6" name="Footer Placeholder 5">
            <a:extLst>
              <a:ext uri="{FF2B5EF4-FFF2-40B4-BE49-F238E27FC236}">
                <a16:creationId xmlns:a16="http://schemas.microsoft.com/office/drawing/2014/main" id="{7E16FCE5-BEC0-DFA6-8654-7FA51F071B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B1EACE-F523-56B1-0CEB-5DCF4E2D8874}"/>
              </a:ext>
            </a:extLst>
          </p:cNvPr>
          <p:cNvSpPr>
            <a:spLocks noGrp="1"/>
          </p:cNvSpPr>
          <p:nvPr>
            <p:ph type="sldNum" sz="quarter" idx="12"/>
          </p:nvPr>
        </p:nvSpPr>
        <p:spPr/>
        <p:txBody>
          <a:bodyPr/>
          <a:lstStyle/>
          <a:p>
            <a:fld id="{0B553A98-0EAF-45DB-A5D7-B32035B9D0C5}" type="slidenum">
              <a:rPr lang="en-US" smtClean="0"/>
              <a:t>‹#›</a:t>
            </a:fld>
            <a:endParaRPr lang="en-US"/>
          </a:p>
        </p:txBody>
      </p:sp>
    </p:spTree>
    <p:extLst>
      <p:ext uri="{BB962C8B-B14F-4D97-AF65-F5344CB8AC3E}">
        <p14:creationId xmlns:p14="http://schemas.microsoft.com/office/powerpoint/2010/main" val="236282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FC89F0-D80C-2546-6351-A2D67E374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08206A-9504-8DE2-701D-7B4FC7B41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733AF7-7534-7FEB-E8F4-F3E8A61B5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C282D2-3D46-4C8F-905F-66E693A2975F}" type="datetimeFigureOut">
              <a:rPr lang="en-US" smtClean="0"/>
              <a:t>5/19/2025</a:t>
            </a:fld>
            <a:endParaRPr lang="en-US"/>
          </a:p>
        </p:txBody>
      </p:sp>
      <p:sp>
        <p:nvSpPr>
          <p:cNvPr id="5" name="Footer Placeholder 4">
            <a:extLst>
              <a:ext uri="{FF2B5EF4-FFF2-40B4-BE49-F238E27FC236}">
                <a16:creationId xmlns:a16="http://schemas.microsoft.com/office/drawing/2014/main" id="{7D8F293F-95AA-99DC-E16D-CA08FB98F9E5}"/>
              </a:ext>
            </a:extLst>
          </p:cNvPr>
          <p:cNvSpPr>
            <a:spLocks noGrp="1"/>
          </p:cNvSpPr>
          <p:nvPr>
            <p:ph type="ftr" sz="quarter" idx="3"/>
            <p:custDataLst>
              <p:tags r:id="rId15"/>
            </p:custDataLst>
          </p:nvPr>
        </p:nvSpPr>
        <p:spPr>
          <a:xfrm>
            <a:off x="0" y="6356350"/>
            <a:ext cx="12192000" cy="365125"/>
          </a:xfrm>
          <a:prstGeom prst="rect">
            <a:avLst/>
          </a:prstGeom>
        </p:spPr>
        <p:txBody>
          <a:bodyPr vert="horz" lIns="91440" tIns="45720" rIns="91440" bIns="45720" rtlCol="0" anchor="ctr"/>
          <a:lstStyle>
            <a:lvl1pPr algn="ctr">
              <a:defRPr sz="800" b="0" i="0" u="none">
                <a:solidFill>
                  <a:srgbClr val="0080FF"/>
                </a:solidFill>
                <a:latin typeface="Segoe UI" panose="020B0502040204020203" pitchFamily="34" charset="0"/>
              </a:defRPr>
            </a:lvl1pPr>
          </a:lstStyle>
          <a:p>
            <a:r>
              <a:rPr lang="en-US"/>
              <a:t>Restricted - Internal | </a:t>
            </a:r>
            <a:r>
              <a:rPr lang="ar-SA"/>
              <a:t>مقيد - داخلي</a:t>
            </a:r>
            <a:endParaRPr lang="en-US"/>
          </a:p>
        </p:txBody>
      </p:sp>
      <p:sp>
        <p:nvSpPr>
          <p:cNvPr id="6" name="Slide Number Placeholder 5">
            <a:extLst>
              <a:ext uri="{FF2B5EF4-FFF2-40B4-BE49-F238E27FC236}">
                <a16:creationId xmlns:a16="http://schemas.microsoft.com/office/drawing/2014/main" id="{404656B1-B30B-C4A3-5507-3879E8F45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553A98-0EAF-45DB-A5D7-B32035B9D0C5}" type="slidenum">
              <a:rPr lang="en-US" smtClean="0"/>
              <a:t>‹#›</a:t>
            </a:fld>
            <a:endParaRPr lang="en-US"/>
          </a:p>
        </p:txBody>
      </p:sp>
    </p:spTree>
    <p:extLst>
      <p:ext uri="{BB962C8B-B14F-4D97-AF65-F5344CB8AC3E}">
        <p14:creationId xmlns:p14="http://schemas.microsoft.com/office/powerpoint/2010/main" val="72495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4.em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slide" Target="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1.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9BED58-3B95-82A5-5AF5-A4E116114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27">
            <a:extLst>
              <a:ext uri="{FF2B5EF4-FFF2-40B4-BE49-F238E27FC236}">
                <a16:creationId xmlns:a16="http://schemas.microsoft.com/office/drawing/2014/main" id="{EB5B0B40-CD0B-8534-EC92-C5FE46FE15CC}"/>
              </a:ext>
            </a:extLst>
          </p:cNvPr>
          <p:cNvSpPr txBox="1">
            <a:spLocks/>
          </p:cNvSpPr>
          <p:nvPr/>
        </p:nvSpPr>
        <p:spPr>
          <a:xfrm>
            <a:off x="7673265" y="6069438"/>
            <a:ext cx="1166326" cy="283440"/>
          </a:xfrm>
          <a:prstGeom prst="rect">
            <a:avLst/>
          </a:prstGeom>
        </p:spPr>
        <p:txBody>
          <a:bodyPr lIns="0" tIns="0" rIns="0" bIns="0" anchor="b"/>
          <a:lstStyle>
            <a:lvl1pPr marL="0" indent="0" algn="l" defTabSz="914370" rtl="0" eaLnBrk="1" latinLnBrk="0" hangingPunct="1">
              <a:spcBef>
                <a:spcPts val="600"/>
              </a:spcBef>
              <a:buFontTx/>
              <a:buNone/>
              <a:defRPr sz="1600" b="0" i="0" kern="0">
                <a:solidFill>
                  <a:schemeClr val="tx1"/>
                </a:solidFill>
                <a:latin typeface="+mn-lt"/>
                <a:ea typeface="+mn-ea"/>
                <a:cs typeface="+mn-cs"/>
                <a:sym typeface="Calibri" panose="020F0502020204030204" pitchFamily="34" charset="0"/>
              </a:defRPr>
            </a:lvl1pPr>
            <a:lvl2pPr marL="457200" indent="0" algn="l" defTabSz="914370" rtl="0" eaLnBrk="1" latinLnBrk="0" hangingPunct="1">
              <a:spcBef>
                <a:spcPts val="300"/>
              </a:spcBef>
              <a:buFontTx/>
              <a:buNone/>
              <a:defRPr sz="1400" b="0" i="0" kern="0">
                <a:solidFill>
                  <a:schemeClr val="bg1"/>
                </a:solidFill>
                <a:latin typeface="Somar" pitchFamily="2" charset="-78"/>
                <a:ea typeface="+mn-ea"/>
                <a:cs typeface="Somar" pitchFamily="2" charset="-78"/>
                <a:sym typeface="Calibri" panose="020F0502020204030204" pitchFamily="34" charset="0"/>
              </a:defRPr>
            </a:lvl2pPr>
            <a:lvl3pPr marL="914400" indent="0" algn="l" defTabSz="914370" rtl="0" eaLnBrk="1" latinLnBrk="0" hangingPunct="1">
              <a:spcBef>
                <a:spcPts val="300"/>
              </a:spcBef>
              <a:buFontTx/>
              <a:buNone/>
              <a:defRPr sz="1400" b="0" i="0" kern="0">
                <a:solidFill>
                  <a:schemeClr val="bg1"/>
                </a:solidFill>
                <a:latin typeface="Somar" pitchFamily="2" charset="-78"/>
                <a:ea typeface="+mn-ea"/>
                <a:cs typeface="Somar" pitchFamily="2" charset="-78"/>
                <a:sym typeface="Calibri" panose="020F0502020204030204" pitchFamily="34" charset="0"/>
              </a:defRPr>
            </a:lvl3pPr>
            <a:lvl4pPr marL="1371600" indent="0" algn="l" defTabSz="914370" rtl="0" eaLnBrk="1" latinLnBrk="0" hangingPunct="1">
              <a:spcBef>
                <a:spcPts val="300"/>
              </a:spcBef>
              <a:buFontTx/>
              <a:buNone/>
              <a:defRPr sz="1400" b="0" i="0" kern="0">
                <a:solidFill>
                  <a:schemeClr val="bg1"/>
                </a:solidFill>
                <a:latin typeface="Somar" pitchFamily="2" charset="-78"/>
                <a:ea typeface="+mn-ea"/>
                <a:cs typeface="Somar" pitchFamily="2" charset="-78"/>
                <a:sym typeface="Calibri" panose="020F0502020204030204" pitchFamily="34" charset="0"/>
              </a:defRPr>
            </a:lvl4pPr>
            <a:lvl5pPr marL="1828800" indent="0" algn="r" defTabSz="914370" rtl="0" eaLnBrk="1" latinLnBrk="0" hangingPunct="1">
              <a:spcBef>
                <a:spcPts val="300"/>
              </a:spcBef>
              <a:buFontTx/>
              <a:buNone/>
              <a:defRPr sz="1400" kern="0">
                <a:solidFill>
                  <a:schemeClr val="bg1"/>
                </a:solidFill>
                <a:latin typeface="+mn-lt"/>
                <a:ea typeface="+mn-ea"/>
                <a:cs typeface="+mn-cs"/>
              </a:defRPr>
            </a:lvl5pPr>
            <a:lvl6pPr marL="1079965"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6pPr>
            <a:lvl7pPr marL="1259959"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7pPr>
            <a:lvl8pPr marL="1439953"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8pPr>
            <a:lvl9pPr marL="1619947" indent="-179994" algn="l" defTabSz="914370" rtl="0" eaLnBrk="1" latinLnBrk="0" hangingPunct="1">
              <a:spcBef>
                <a:spcPts val="300"/>
              </a:spcBef>
              <a:buFont typeface="Arial" panose="020B0604020202020204" pitchFamily="34" charset="0"/>
              <a:buChar char="-"/>
              <a:defRPr sz="1400" kern="0">
                <a:solidFill>
                  <a:schemeClr val="tx1"/>
                </a:solidFill>
                <a:latin typeface="+mn-lt"/>
                <a:ea typeface="+mn-ea"/>
                <a:cs typeface="+mn-cs"/>
              </a:defRPr>
            </a:lvl9pPr>
          </a:lstStyle>
          <a:p>
            <a:pPr algn="ctr" defTabSz="914400" rtl="1">
              <a:lnSpc>
                <a:spcPct val="90000"/>
              </a:lnSpc>
              <a:spcBef>
                <a:spcPts val="1000"/>
              </a:spcBef>
              <a:defRPr/>
            </a:pPr>
            <a:r>
              <a:rPr lang="ar-SA" sz="1200" dirty="0">
                <a:solidFill>
                  <a:schemeClr val="bg1"/>
                </a:solidFill>
                <a:latin typeface="Somar" pitchFamily="2" charset="-78"/>
                <a:cs typeface="Somar" pitchFamily="2" charset="-78"/>
              </a:rPr>
              <a:t>مايو 2025</a:t>
            </a:r>
          </a:p>
        </p:txBody>
      </p:sp>
      <p:grpSp>
        <p:nvGrpSpPr>
          <p:cNvPr id="6" name="Group 5">
            <a:extLst>
              <a:ext uri="{FF2B5EF4-FFF2-40B4-BE49-F238E27FC236}">
                <a16:creationId xmlns:a16="http://schemas.microsoft.com/office/drawing/2014/main" id="{2519D822-9780-08FD-B87A-C0F49212DDB1}"/>
              </a:ext>
            </a:extLst>
          </p:cNvPr>
          <p:cNvGrpSpPr/>
          <p:nvPr/>
        </p:nvGrpSpPr>
        <p:grpSpPr>
          <a:xfrm>
            <a:off x="9168930" y="6450179"/>
            <a:ext cx="2188314" cy="45719"/>
            <a:chOff x="9814927" y="6452375"/>
            <a:chExt cx="1744474" cy="0"/>
          </a:xfrm>
        </p:grpSpPr>
        <p:cxnSp>
          <p:nvCxnSpPr>
            <p:cNvPr id="7" name="Straight Connector 6">
              <a:extLst>
                <a:ext uri="{FF2B5EF4-FFF2-40B4-BE49-F238E27FC236}">
                  <a16:creationId xmlns:a16="http://schemas.microsoft.com/office/drawing/2014/main" id="{31E563F6-16B3-C3AE-0B08-36F4A5955563}"/>
                </a:ext>
              </a:extLst>
            </p:cNvPr>
            <p:cNvCxnSpPr>
              <a:cxnSpLocks/>
            </p:cNvCxnSpPr>
            <p:nvPr/>
          </p:nvCxnSpPr>
          <p:spPr>
            <a:xfrm flipH="1">
              <a:off x="9814927" y="6452375"/>
              <a:ext cx="174447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A67ABCD-33BB-69E4-3CD8-7592696B8D35}"/>
                </a:ext>
              </a:extLst>
            </p:cNvPr>
            <p:cNvCxnSpPr>
              <a:cxnSpLocks/>
            </p:cNvCxnSpPr>
            <p:nvPr/>
          </p:nvCxnSpPr>
          <p:spPr>
            <a:xfrm flipH="1">
              <a:off x="10827657" y="6452375"/>
              <a:ext cx="52958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58DCEEBE-630C-04EB-C685-00F89A09713C}"/>
              </a:ext>
            </a:extLst>
          </p:cNvPr>
          <p:cNvGrpSpPr/>
          <p:nvPr/>
        </p:nvGrpSpPr>
        <p:grpSpPr>
          <a:xfrm>
            <a:off x="7811419" y="6452375"/>
            <a:ext cx="890018" cy="0"/>
            <a:chOff x="8579455" y="6452375"/>
            <a:chExt cx="890018" cy="0"/>
          </a:xfrm>
        </p:grpSpPr>
        <p:cxnSp>
          <p:nvCxnSpPr>
            <p:cNvPr id="10" name="Straight Connector 9">
              <a:extLst>
                <a:ext uri="{FF2B5EF4-FFF2-40B4-BE49-F238E27FC236}">
                  <a16:creationId xmlns:a16="http://schemas.microsoft.com/office/drawing/2014/main" id="{2B3EBAE8-27E7-2528-0673-30AB663E5127}"/>
                </a:ext>
              </a:extLst>
            </p:cNvPr>
            <p:cNvCxnSpPr>
              <a:cxnSpLocks/>
            </p:cNvCxnSpPr>
            <p:nvPr/>
          </p:nvCxnSpPr>
          <p:spPr>
            <a:xfrm flipH="1">
              <a:off x="8579455" y="6452375"/>
              <a:ext cx="89001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23C2E9D-BAD2-EBFC-58CA-F636ACA1E0B8}"/>
                </a:ext>
              </a:extLst>
            </p:cNvPr>
            <p:cNvCxnSpPr>
              <a:cxnSpLocks/>
            </p:cNvCxnSpPr>
            <p:nvPr/>
          </p:nvCxnSpPr>
          <p:spPr>
            <a:xfrm flipH="1">
              <a:off x="9093200" y="6452375"/>
              <a:ext cx="26898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DA8AE12-DED5-0BCE-46AC-415C9EBEF336}"/>
              </a:ext>
            </a:extLst>
          </p:cNvPr>
          <p:cNvGrpSpPr/>
          <p:nvPr/>
        </p:nvGrpSpPr>
        <p:grpSpPr>
          <a:xfrm>
            <a:off x="11559401" y="3271249"/>
            <a:ext cx="0" cy="1597866"/>
            <a:chOff x="11559401" y="3271249"/>
            <a:chExt cx="0" cy="1597866"/>
          </a:xfrm>
        </p:grpSpPr>
        <p:cxnSp>
          <p:nvCxnSpPr>
            <p:cNvPr id="13" name="Straight Connector 12">
              <a:extLst>
                <a:ext uri="{FF2B5EF4-FFF2-40B4-BE49-F238E27FC236}">
                  <a16:creationId xmlns:a16="http://schemas.microsoft.com/office/drawing/2014/main" id="{8B520F5D-14C1-1181-BAA8-423915B01D80}"/>
                </a:ext>
              </a:extLst>
            </p:cNvPr>
            <p:cNvCxnSpPr>
              <a:cxnSpLocks/>
            </p:cNvCxnSpPr>
            <p:nvPr/>
          </p:nvCxnSpPr>
          <p:spPr>
            <a:xfrm>
              <a:off x="11559401" y="3291006"/>
              <a:ext cx="0" cy="157810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D523816-B5CE-7DA5-B878-B1148CEB1BA5}"/>
                </a:ext>
              </a:extLst>
            </p:cNvPr>
            <p:cNvCxnSpPr>
              <a:cxnSpLocks/>
            </p:cNvCxnSpPr>
            <p:nvPr/>
          </p:nvCxnSpPr>
          <p:spPr>
            <a:xfrm>
              <a:off x="11559401" y="3271249"/>
              <a:ext cx="0" cy="617046"/>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7" name="Subtitle 2">
            <a:extLst>
              <a:ext uri="{FF2B5EF4-FFF2-40B4-BE49-F238E27FC236}">
                <a16:creationId xmlns:a16="http://schemas.microsoft.com/office/drawing/2014/main" id="{4A7EF1FD-EFB9-77E4-6895-4C95C49E4D64}"/>
              </a:ext>
            </a:extLst>
          </p:cNvPr>
          <p:cNvSpPr txBox="1">
            <a:spLocks/>
          </p:cNvSpPr>
          <p:nvPr/>
        </p:nvSpPr>
        <p:spPr>
          <a:xfrm>
            <a:off x="8977745" y="6069444"/>
            <a:ext cx="2581656" cy="283434"/>
          </a:xfrm>
          <a:prstGeom prst="rect">
            <a:avLst/>
          </a:prstGeom>
        </p:spPr>
        <p:txBody>
          <a:bodyPr lIns="0" tIns="0" rIns="0" bIns="0" anchor="b">
            <a:noAutofit/>
          </a:bodyPr>
          <a:lstStyle>
            <a:lvl1pPr marL="0" indent="0" algn="r" defTabSz="914370" rtl="0" eaLnBrk="1" latinLnBrk="0" hangingPunct="1">
              <a:spcBef>
                <a:spcPts val="600"/>
              </a:spcBef>
              <a:buFont typeface="Arial" panose="020B0604020202020204" pitchFamily="34" charset="0"/>
              <a:buNone/>
              <a:defRPr sz="1600" b="0" i="0" kern="0">
                <a:solidFill>
                  <a:schemeClr val="tx1"/>
                </a:solidFill>
                <a:latin typeface="+mn-lt"/>
                <a:ea typeface="+mn-ea"/>
                <a:cs typeface="+mn-cs"/>
                <a:sym typeface="Calibri" panose="020F0502020204030204" pitchFamily="34" charset="0"/>
              </a:defRPr>
            </a:lvl1pPr>
            <a:lvl2pPr marL="457200" indent="0" algn="ctr" defTabSz="914370" rtl="0" eaLnBrk="1" latinLnBrk="0" hangingPunct="1">
              <a:spcBef>
                <a:spcPts val="300"/>
              </a:spcBef>
              <a:buFont typeface="Arial" panose="020B0604020202020204" pitchFamily="34" charset="0"/>
              <a:buNone/>
              <a:defRPr sz="2000" b="0" i="0" kern="0">
                <a:solidFill>
                  <a:schemeClr val="tx1"/>
                </a:solidFill>
                <a:latin typeface="Somar" pitchFamily="2" charset="-78"/>
                <a:ea typeface="+mn-ea"/>
                <a:cs typeface="Somar" pitchFamily="2" charset="-78"/>
                <a:sym typeface="Calibri" panose="020F0502020204030204" pitchFamily="34" charset="0"/>
              </a:defRPr>
            </a:lvl2pPr>
            <a:lvl3pPr marL="914400" indent="0" algn="ctr" defTabSz="914370" rtl="0" eaLnBrk="1" latinLnBrk="0" hangingPunct="1">
              <a:spcBef>
                <a:spcPts val="300"/>
              </a:spcBef>
              <a:buFont typeface="Arial" panose="020B0604020202020204" pitchFamily="34" charset="0"/>
              <a:buNone/>
              <a:defRPr sz="1800" b="0" i="0" kern="0">
                <a:solidFill>
                  <a:schemeClr val="tx1"/>
                </a:solidFill>
                <a:latin typeface="Somar" pitchFamily="2" charset="-78"/>
                <a:ea typeface="+mn-ea"/>
                <a:cs typeface="Somar" pitchFamily="2" charset="-78"/>
                <a:sym typeface="Calibri" panose="020F0502020204030204" pitchFamily="34" charset="0"/>
              </a:defRPr>
            </a:lvl3pPr>
            <a:lvl4pPr marL="1371600" indent="0" algn="ctr" defTabSz="914370" rtl="0" eaLnBrk="1" latinLnBrk="0" hangingPunct="1">
              <a:spcBef>
                <a:spcPts val="300"/>
              </a:spcBef>
              <a:buFont typeface="Arial" panose="020B0604020202020204" pitchFamily="34" charset="0"/>
              <a:buNone/>
              <a:defRPr sz="1600" b="0" i="0" kern="0">
                <a:solidFill>
                  <a:schemeClr val="tx1"/>
                </a:solidFill>
                <a:latin typeface="Somar" pitchFamily="2" charset="-78"/>
                <a:ea typeface="+mn-ea"/>
                <a:cs typeface="Somar" pitchFamily="2" charset="-78"/>
                <a:sym typeface="Calibri" panose="020F0502020204030204" pitchFamily="34" charset="0"/>
              </a:defRPr>
            </a:lvl4pPr>
            <a:lvl5pPr marL="1828800" indent="0" algn="ctr" defTabSz="914370" rtl="0" eaLnBrk="1" latinLnBrk="0" hangingPunct="1">
              <a:spcBef>
                <a:spcPts val="300"/>
              </a:spcBef>
              <a:buFont typeface="Arial" panose="020B0604020202020204" pitchFamily="34" charset="0"/>
              <a:buNone/>
              <a:defRPr sz="1600" kern="0">
                <a:solidFill>
                  <a:schemeClr val="tx1"/>
                </a:solidFill>
                <a:latin typeface="+mn-lt"/>
                <a:ea typeface="+mn-ea"/>
                <a:cs typeface="+mn-cs"/>
              </a:defRPr>
            </a:lvl5pPr>
            <a:lvl6pPr marL="2286000" indent="0" algn="ctr" defTabSz="914370" rtl="0" eaLnBrk="1" latinLnBrk="0" hangingPunct="1">
              <a:spcBef>
                <a:spcPts val="300"/>
              </a:spcBef>
              <a:buFont typeface="Arial" panose="020B0604020202020204" pitchFamily="34" charset="0"/>
              <a:buNone/>
              <a:defRPr sz="1600" kern="0">
                <a:solidFill>
                  <a:schemeClr val="tx1"/>
                </a:solidFill>
                <a:latin typeface="+mn-lt"/>
                <a:ea typeface="+mn-ea"/>
                <a:cs typeface="+mn-cs"/>
              </a:defRPr>
            </a:lvl6pPr>
            <a:lvl7pPr marL="2743200" indent="0" algn="ctr" defTabSz="914370" rtl="0" eaLnBrk="1" latinLnBrk="0" hangingPunct="1">
              <a:spcBef>
                <a:spcPts val="300"/>
              </a:spcBef>
              <a:buFont typeface="Arial" panose="020B0604020202020204" pitchFamily="34" charset="0"/>
              <a:buNone/>
              <a:defRPr sz="1600" kern="0">
                <a:solidFill>
                  <a:schemeClr val="tx1"/>
                </a:solidFill>
                <a:latin typeface="+mn-lt"/>
                <a:ea typeface="+mn-ea"/>
                <a:cs typeface="+mn-cs"/>
              </a:defRPr>
            </a:lvl7pPr>
            <a:lvl8pPr marL="3200400" indent="0" algn="ctr" defTabSz="914370" rtl="0" eaLnBrk="1" latinLnBrk="0" hangingPunct="1">
              <a:spcBef>
                <a:spcPts val="300"/>
              </a:spcBef>
              <a:buFont typeface="Arial" panose="020B0604020202020204" pitchFamily="34" charset="0"/>
              <a:buNone/>
              <a:defRPr sz="1600" kern="0">
                <a:solidFill>
                  <a:schemeClr val="tx1"/>
                </a:solidFill>
                <a:latin typeface="+mn-lt"/>
                <a:ea typeface="+mn-ea"/>
                <a:cs typeface="+mn-cs"/>
              </a:defRPr>
            </a:lvl8pPr>
            <a:lvl9pPr marL="3657600" indent="0" algn="ctr" defTabSz="914370" rtl="0" eaLnBrk="1" latinLnBrk="0" hangingPunct="1">
              <a:spcBef>
                <a:spcPts val="300"/>
              </a:spcBef>
              <a:buFont typeface="Arial" panose="020B0604020202020204" pitchFamily="34" charset="0"/>
              <a:buNone/>
              <a:defRPr sz="1600" kern="0">
                <a:solidFill>
                  <a:schemeClr val="tx1"/>
                </a:solidFill>
                <a:latin typeface="+mn-lt"/>
                <a:ea typeface="+mn-ea"/>
                <a:cs typeface="+mn-cs"/>
              </a:defRPr>
            </a:lvl9pPr>
          </a:lstStyle>
          <a:p>
            <a:pPr algn="ctr" rtl="1">
              <a:defRPr/>
            </a:pPr>
            <a:r>
              <a:rPr lang="ar-SA" sz="1200" dirty="0">
                <a:solidFill>
                  <a:schemeClr val="bg1"/>
                </a:solidFill>
                <a:latin typeface="Somar" pitchFamily="2" charset="-78"/>
                <a:cs typeface="Somar" pitchFamily="2" charset="-78"/>
              </a:rPr>
              <a:t>وكالة التحليل والمخاطر</a:t>
            </a:r>
            <a:endParaRPr lang="en-SA" sz="1200" dirty="0">
              <a:solidFill>
                <a:schemeClr val="bg1"/>
              </a:solidFill>
              <a:latin typeface="Somar" pitchFamily="2" charset="-78"/>
              <a:cs typeface="Somar" pitchFamily="2" charset="-78"/>
            </a:endParaRPr>
          </a:p>
        </p:txBody>
      </p:sp>
      <p:pic>
        <p:nvPicPr>
          <p:cNvPr id="18" name="Picture 17">
            <a:extLst>
              <a:ext uri="{FF2B5EF4-FFF2-40B4-BE49-F238E27FC236}">
                <a16:creationId xmlns:a16="http://schemas.microsoft.com/office/drawing/2014/main" id="{7E8F99DC-E69C-E50A-8795-790E68EB9A59}"/>
              </a:ext>
            </a:extLst>
          </p:cNvPr>
          <p:cNvPicPr>
            <a:picLocks noChangeAspect="1"/>
          </p:cNvPicPr>
          <p:nvPr/>
        </p:nvPicPr>
        <p:blipFill>
          <a:blip r:embed="rId5"/>
          <a:stretch>
            <a:fillRect/>
          </a:stretch>
        </p:blipFill>
        <p:spPr>
          <a:xfrm>
            <a:off x="7811419" y="578936"/>
            <a:ext cx="3871578" cy="844178"/>
          </a:xfrm>
          <a:prstGeom prst="rect">
            <a:avLst/>
          </a:prstGeom>
        </p:spPr>
      </p:pic>
      <p:sp>
        <p:nvSpPr>
          <p:cNvPr id="21" name="TextBox 4">
            <a:extLst>
              <a:ext uri="{FF2B5EF4-FFF2-40B4-BE49-F238E27FC236}">
                <a16:creationId xmlns:a16="http://schemas.microsoft.com/office/drawing/2014/main" id="{99DB5297-698E-44DE-A7FD-72C0EBCCA8D3}"/>
              </a:ext>
            </a:extLst>
          </p:cNvPr>
          <p:cNvSpPr txBox="1"/>
          <p:nvPr/>
        </p:nvSpPr>
        <p:spPr>
          <a:xfrm>
            <a:off x="2026040" y="3185738"/>
            <a:ext cx="9364054" cy="523220"/>
          </a:xfrm>
          <a:prstGeom prst="rect">
            <a:avLst/>
          </a:prstGeom>
          <a:noFill/>
        </p:spPr>
        <p:txBody>
          <a:bodyPr wrap="square">
            <a:spAutoFit/>
          </a:bodyPr>
          <a:lstStyle/>
          <a:p>
            <a:pPr algn="r" rtl="1">
              <a:spcBef>
                <a:spcPts val="600"/>
              </a:spcBef>
              <a:spcAft>
                <a:spcPts val="600"/>
              </a:spcAft>
            </a:pPr>
            <a:r>
              <a:rPr lang="ar-SA" sz="2800" b="1" dirty="0">
                <a:solidFill>
                  <a:schemeClr val="bg1"/>
                </a:solidFill>
                <a:latin typeface="Somar" pitchFamily="2" charset="-78"/>
                <a:cs typeface="Somar" pitchFamily="2" charset="-78"/>
              </a:rPr>
              <a:t>ملخص المهام والإنجازات – الجانب الأمني</a:t>
            </a:r>
            <a:endParaRPr lang="ar-SA" sz="3200" b="1" dirty="0">
              <a:solidFill>
                <a:schemeClr val="bg1"/>
              </a:solidFill>
              <a:latin typeface="Somar Bold" pitchFamily="2" charset="-78"/>
              <a:cs typeface="Somar Bold" pitchFamily="2" charset="-78"/>
            </a:endParaRPr>
          </a:p>
        </p:txBody>
      </p:sp>
      <p:sp>
        <p:nvSpPr>
          <p:cNvPr id="15" name="Footer Placeholder 14">
            <a:extLst>
              <a:ext uri="{FF2B5EF4-FFF2-40B4-BE49-F238E27FC236}">
                <a16:creationId xmlns:a16="http://schemas.microsoft.com/office/drawing/2014/main" id="{7C2C6FF9-248D-B76E-69C2-CDE25D0AECBC}"/>
              </a:ext>
            </a:extLst>
          </p:cNvPr>
          <p:cNvSpPr>
            <a:spLocks noGrp="1"/>
          </p:cNvSpPr>
          <p:nvPr>
            <p:ph type="ftr" sz="quarter" idx="11"/>
            <p:custDataLst>
              <p:tags r:id="rId1"/>
            </p:custDataLst>
          </p:nvPr>
        </p:nvSpPr>
        <p:spPr/>
        <p:txBody>
          <a:bodyPr/>
          <a:lstStyle/>
          <a:p>
            <a:r>
              <a:rPr lang="en-US"/>
              <a:t>Restricted - Internal | </a:t>
            </a:r>
            <a:r>
              <a:rPr lang="ar-SA"/>
              <a:t>مقيد - داخلي</a:t>
            </a:r>
            <a:endParaRPr lang="en-US"/>
          </a:p>
        </p:txBody>
      </p:sp>
    </p:spTree>
    <p:extLst>
      <p:ext uri="{BB962C8B-B14F-4D97-AF65-F5344CB8AC3E}">
        <p14:creationId xmlns:p14="http://schemas.microsoft.com/office/powerpoint/2010/main" val="220208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347688D-1560-2E19-EE89-9352692059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6FE541-27AE-251F-225B-0487DC973FD1}"/>
              </a:ext>
            </a:extLst>
          </p:cNvPr>
          <p:cNvSpPr/>
          <p:nvPr/>
        </p:nvSpPr>
        <p:spPr>
          <a:xfrm>
            <a:off x="603573" y="1149736"/>
            <a:ext cx="10803107" cy="5289164"/>
          </a:xfrm>
          <a:prstGeom prst="rect">
            <a:avLst/>
          </a:prstGeom>
          <a:solidFill>
            <a:srgbClr val="080808">
              <a:alpha val="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mar" pitchFamily="2" charset="-78"/>
              <a:ea typeface="+mn-ea"/>
              <a:cs typeface="Somar" pitchFamily="2" charset="-78"/>
            </a:endParaRPr>
          </a:p>
        </p:txBody>
      </p:sp>
      <p:sp>
        <p:nvSpPr>
          <p:cNvPr id="123" name="Rectangle: Rounded Corners 20">
            <a:extLst>
              <a:ext uri="{FF2B5EF4-FFF2-40B4-BE49-F238E27FC236}">
                <a16:creationId xmlns:a16="http://schemas.microsoft.com/office/drawing/2014/main" id="{C36DB33D-87BE-9D10-E47F-B3433E103020}"/>
              </a:ext>
            </a:extLst>
          </p:cNvPr>
          <p:cNvSpPr/>
          <p:nvPr/>
        </p:nvSpPr>
        <p:spPr>
          <a:xfrm>
            <a:off x="810183" y="1263773"/>
            <a:ext cx="10367278" cy="2339573"/>
          </a:xfrm>
          <a:prstGeom prst="roundRect">
            <a:avLst>
              <a:gd name="adj" fmla="val 2295"/>
            </a:avLst>
          </a:prstGeom>
          <a:solidFill>
            <a:schemeClr val="bg1"/>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marL="0" marR="0" lvl="0" indent="0" algn="r" defTabSz="1030803" rtl="1" eaLnBrk="1" fontAlgn="auto" latinLnBrk="0" hangingPunct="1">
              <a:lnSpc>
                <a:spcPct val="100000"/>
              </a:lnSpc>
              <a:spcBef>
                <a:spcPts val="200"/>
              </a:spcBef>
              <a:spcAft>
                <a:spcPts val="200"/>
              </a:spcAft>
              <a:buClrTx/>
              <a:buSzTx/>
              <a:buFontTx/>
              <a:buNone/>
              <a:tabLst/>
              <a:defRPr/>
            </a:pPr>
            <a:endParaRPr kumimoji="0" lang="ar-SA" sz="1400" b="0" i="0" u="none" strike="noStrike" kern="1200" cap="none" spc="0" normalizeH="0" baseline="0" noProof="0" dirty="0">
              <a:ln>
                <a:noFill/>
              </a:ln>
              <a:solidFill>
                <a:srgbClr val="1F405C"/>
              </a:solidFill>
              <a:effectLst/>
              <a:uLnTx/>
              <a:uFillTx/>
              <a:latin typeface="Somar" pitchFamily="2" charset="-78"/>
              <a:ea typeface="+mn-ea"/>
              <a:cs typeface="Somar" pitchFamily="2" charset="-78"/>
            </a:endParaRPr>
          </a:p>
        </p:txBody>
      </p:sp>
      <p:sp>
        <p:nvSpPr>
          <p:cNvPr id="32" name="Rectangle 31">
            <a:extLst>
              <a:ext uri="{FF2B5EF4-FFF2-40B4-BE49-F238E27FC236}">
                <a16:creationId xmlns:a16="http://schemas.microsoft.com/office/drawing/2014/main" id="{58AD0BB2-F54F-D83B-F009-6CA6F868FBA6}"/>
              </a:ext>
            </a:extLst>
          </p:cNvPr>
          <p:cNvSpPr/>
          <p:nvPr/>
        </p:nvSpPr>
        <p:spPr>
          <a:xfrm>
            <a:off x="3654970" y="2137045"/>
            <a:ext cx="726474" cy="812344"/>
          </a:xfrm>
          <a:prstGeom prst="rect">
            <a:avLst/>
          </a:prstGeom>
          <a:solidFill>
            <a:schemeClr val="accent2">
              <a:lumMod val="75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7" name="Rectangle 6">
            <a:extLst>
              <a:ext uri="{FF2B5EF4-FFF2-40B4-BE49-F238E27FC236}">
                <a16:creationId xmlns:a16="http://schemas.microsoft.com/office/drawing/2014/main" id="{F59F15A9-9862-13A7-07B1-DC1686CEB4ED}"/>
              </a:ext>
            </a:extLst>
          </p:cNvPr>
          <p:cNvSpPr/>
          <p:nvPr/>
        </p:nvSpPr>
        <p:spPr>
          <a:xfrm>
            <a:off x="3762999" y="2365270"/>
            <a:ext cx="442821" cy="349074"/>
          </a:xfrm>
          <a:prstGeom prst="rect">
            <a:avLst/>
          </a:prstGeom>
          <a:solidFill>
            <a:schemeClr val="bg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31" name="Rectangle 30">
            <a:extLst>
              <a:ext uri="{FF2B5EF4-FFF2-40B4-BE49-F238E27FC236}">
                <a16:creationId xmlns:a16="http://schemas.microsoft.com/office/drawing/2014/main" id="{12551DE5-E1C0-FF32-11AE-03C283AD21F9}"/>
              </a:ext>
            </a:extLst>
          </p:cNvPr>
          <p:cNvSpPr/>
          <p:nvPr/>
        </p:nvSpPr>
        <p:spPr>
          <a:xfrm>
            <a:off x="4381445" y="2137045"/>
            <a:ext cx="420343" cy="812344"/>
          </a:xfrm>
          <a:prstGeom prst="rect">
            <a:avLst/>
          </a:prstGeom>
          <a:solidFill>
            <a:srgbClr val="F6DA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5" name="Rectangle 4">
            <a:extLst>
              <a:ext uri="{FF2B5EF4-FFF2-40B4-BE49-F238E27FC236}">
                <a16:creationId xmlns:a16="http://schemas.microsoft.com/office/drawing/2014/main" id="{E3E20155-CAD8-9571-49B0-6CE762DD8145}"/>
              </a:ext>
            </a:extLst>
          </p:cNvPr>
          <p:cNvSpPr/>
          <p:nvPr/>
        </p:nvSpPr>
        <p:spPr>
          <a:xfrm>
            <a:off x="4440653" y="2363087"/>
            <a:ext cx="313682" cy="351257"/>
          </a:xfrm>
          <a:prstGeom prst="rect">
            <a:avLst/>
          </a:prstGeom>
          <a:solidFill>
            <a:schemeClr val="bg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33" name="Rectangle 32">
            <a:extLst>
              <a:ext uri="{FF2B5EF4-FFF2-40B4-BE49-F238E27FC236}">
                <a16:creationId xmlns:a16="http://schemas.microsoft.com/office/drawing/2014/main" id="{BAB7F360-B950-19F6-5381-B0D1DABFCA78}"/>
              </a:ext>
            </a:extLst>
          </p:cNvPr>
          <p:cNvSpPr/>
          <p:nvPr/>
        </p:nvSpPr>
        <p:spPr>
          <a:xfrm>
            <a:off x="2224107" y="2137044"/>
            <a:ext cx="1429747" cy="803924"/>
          </a:xfrm>
          <a:prstGeom prst="rect">
            <a:avLst/>
          </a:prstGeom>
          <a:solidFill>
            <a:schemeClr val="accent4">
              <a:lumMod val="75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cxnSp>
        <p:nvCxnSpPr>
          <p:cNvPr id="37" name="Straight Connector 36">
            <a:extLst>
              <a:ext uri="{FF2B5EF4-FFF2-40B4-BE49-F238E27FC236}">
                <a16:creationId xmlns:a16="http://schemas.microsoft.com/office/drawing/2014/main" id="{BA124762-0954-3578-8246-A999CCAE81B1}"/>
              </a:ext>
            </a:extLst>
          </p:cNvPr>
          <p:cNvCxnSpPr>
            <a:cxnSpLocks/>
          </p:cNvCxnSpPr>
          <p:nvPr/>
        </p:nvCxnSpPr>
        <p:spPr>
          <a:xfrm>
            <a:off x="3653855" y="2137045"/>
            <a:ext cx="0" cy="91294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279231E-3BFD-BC72-5249-5BF3ADE331C3}"/>
              </a:ext>
            </a:extLst>
          </p:cNvPr>
          <p:cNvCxnSpPr>
            <a:cxnSpLocks/>
          </p:cNvCxnSpPr>
          <p:nvPr/>
        </p:nvCxnSpPr>
        <p:spPr>
          <a:xfrm>
            <a:off x="4381444" y="2137045"/>
            <a:ext cx="0" cy="912941"/>
          </a:xfrm>
          <a:prstGeom prst="line">
            <a:avLst/>
          </a:prstGeom>
          <a:ln>
            <a:solidFill>
              <a:srgbClr val="C55A1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AEC2D1B-EE39-8804-B398-8007D7D658A3}"/>
              </a:ext>
            </a:extLst>
          </p:cNvPr>
          <p:cNvSpPr txBox="1"/>
          <p:nvPr/>
        </p:nvSpPr>
        <p:spPr>
          <a:xfrm>
            <a:off x="4307741" y="2522710"/>
            <a:ext cx="589267"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6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rPr>
              <a:t>عالي جداً</a:t>
            </a:r>
            <a:endParaRPr kumimoji="0" lang="en-US" sz="6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endParaRPr>
          </a:p>
        </p:txBody>
      </p:sp>
      <p:cxnSp>
        <p:nvCxnSpPr>
          <p:cNvPr id="63" name="Straight Arrow Connector 62">
            <a:extLst>
              <a:ext uri="{FF2B5EF4-FFF2-40B4-BE49-F238E27FC236}">
                <a16:creationId xmlns:a16="http://schemas.microsoft.com/office/drawing/2014/main" id="{2F60AA4F-08A7-F821-B5B3-922D2D161A68}"/>
              </a:ext>
            </a:extLst>
          </p:cNvPr>
          <p:cNvCxnSpPr>
            <a:cxnSpLocks/>
          </p:cNvCxnSpPr>
          <p:nvPr/>
        </p:nvCxnSpPr>
        <p:spPr>
          <a:xfrm>
            <a:off x="2224107" y="2949389"/>
            <a:ext cx="29229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6C2F63F-3D79-808F-D50B-E33A1C40858E}"/>
              </a:ext>
            </a:extLst>
          </p:cNvPr>
          <p:cNvSpPr txBox="1"/>
          <p:nvPr/>
        </p:nvSpPr>
        <p:spPr>
          <a:xfrm>
            <a:off x="5154778" y="2877021"/>
            <a:ext cx="854826" cy="246221"/>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500" b="0" i="0" u="none" strike="noStrike" kern="1200" cap="none" spc="0" normalizeH="0" baseline="0" noProof="0" dirty="0">
                <a:ln>
                  <a:noFill/>
                </a:ln>
                <a:solidFill>
                  <a:prstClr val="black"/>
                </a:solidFill>
                <a:effectLst/>
                <a:uLnTx/>
                <a:uFillTx/>
                <a:latin typeface="somar" panose="00000500000000000000" pitchFamily="2" charset="-78"/>
                <a:ea typeface="+mn-ea"/>
                <a:cs typeface="somar" panose="00000500000000000000" pitchFamily="2" charset="-78"/>
              </a:rPr>
              <a:t>مجموع درجات الخطر مؤشرات البيان</a:t>
            </a:r>
          </a:p>
        </p:txBody>
      </p:sp>
      <p:sp>
        <p:nvSpPr>
          <p:cNvPr id="81" name="Rectangle 80">
            <a:extLst>
              <a:ext uri="{FF2B5EF4-FFF2-40B4-BE49-F238E27FC236}">
                <a16:creationId xmlns:a16="http://schemas.microsoft.com/office/drawing/2014/main" id="{E0AEB999-8400-780B-6726-D423BDB88BEB}"/>
              </a:ext>
            </a:extLst>
          </p:cNvPr>
          <p:cNvSpPr/>
          <p:nvPr/>
        </p:nvSpPr>
        <p:spPr>
          <a:xfrm>
            <a:off x="810183" y="3452343"/>
            <a:ext cx="10367278" cy="2814709"/>
          </a:xfrm>
          <a:prstGeom prst="rect">
            <a:avLst/>
          </a:prstGeom>
          <a:solidFill>
            <a:srgbClr val="EC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mar" pitchFamily="2" charset="-78"/>
              <a:ea typeface="+mn-ea"/>
              <a:cs typeface="Somar" pitchFamily="2" charset="-78"/>
            </a:endParaRPr>
          </a:p>
        </p:txBody>
      </p:sp>
      <p:graphicFrame>
        <p:nvGraphicFramePr>
          <p:cNvPr id="144" name="Table 143">
            <a:extLst>
              <a:ext uri="{FF2B5EF4-FFF2-40B4-BE49-F238E27FC236}">
                <a16:creationId xmlns:a16="http://schemas.microsoft.com/office/drawing/2014/main" id="{8A65A944-E3DB-4033-9CFB-2D876C7809E4}"/>
              </a:ext>
            </a:extLst>
          </p:cNvPr>
          <p:cNvGraphicFramePr>
            <a:graphicFrameLocks noGrp="1"/>
          </p:cNvGraphicFramePr>
          <p:nvPr/>
        </p:nvGraphicFramePr>
        <p:xfrm>
          <a:off x="2195966" y="4048507"/>
          <a:ext cx="3355304" cy="914835"/>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val="13327747"/>
                    </a:ext>
                  </a:extLst>
                </a:gridCol>
                <a:gridCol w="2453837">
                  <a:extLst>
                    <a:ext uri="{9D8B030D-6E8A-4147-A177-3AD203B41FA5}">
                      <a16:colId xmlns:a16="http://schemas.microsoft.com/office/drawing/2014/main" val="2550636335"/>
                    </a:ext>
                  </a:extLst>
                </a:gridCol>
              </a:tblGrid>
              <a:tr h="237260">
                <a:tc>
                  <a:txBody>
                    <a:bodyPr/>
                    <a:lstStyle/>
                    <a:p>
                      <a:pPr algn="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CF8F8"/>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800" dirty="0">
                          <a:solidFill>
                            <a:sysClr val="windowText" lastClr="000000"/>
                          </a:solidFill>
                          <a:latin typeface="Somar" panose="00000500000000000000" pitchFamily="2" charset="-78"/>
                          <a:cs typeface="Somar" panose="00000500000000000000" pitchFamily="2" charset="-78"/>
                        </a:rPr>
                        <a:t>رقم البيان الجمركي : 69</a:t>
                      </a:r>
                      <a:r>
                        <a:rPr lang="en-US" sz="800" dirty="0">
                          <a:solidFill>
                            <a:sysClr val="windowText" lastClr="000000"/>
                          </a:solidFill>
                          <a:latin typeface="Somar" panose="00000500000000000000" pitchFamily="2" charset="-78"/>
                          <a:cs typeface="Somar" panose="00000500000000000000" pitchFamily="2" charset="-78"/>
                        </a:rPr>
                        <a:t>xxx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78057461"/>
                  </a:ext>
                </a:extLst>
              </a:tr>
              <a:tr h="220375">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درجة خطر المؤشر</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المؤشر التحليلي </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T w="38100" cmpd="sng">
                      <a:noFill/>
                    </a:lnT>
                    <a:solidFill>
                      <a:schemeClr val="bg1">
                        <a:lumMod val="85000"/>
                      </a:schemeClr>
                    </a:solidFill>
                  </a:tcPr>
                </a:tc>
                <a:extLst>
                  <a:ext uri="{0D108BD9-81ED-4DB2-BD59-A6C34878D82A}">
                    <a16:rowId xmlns:a16="http://schemas.microsoft.com/office/drawing/2014/main" val="2563650198"/>
                  </a:ext>
                </a:extLst>
              </a:tr>
              <a:tr h="439707">
                <a:tc>
                  <a:txBody>
                    <a:bodyPr/>
                    <a:lstStyle/>
                    <a:p>
                      <a:pPr algn="ctr"/>
                      <a:r>
                        <a:rPr lang="en-US" sz="800" dirty="0">
                          <a:solidFill>
                            <a:sysClr val="windowText" lastClr="000000"/>
                          </a:solidFill>
                          <a:latin typeface="Somar" panose="00000500000000000000" pitchFamily="2" charset="-78"/>
                          <a:cs typeface="Somar" panose="00000500000000000000" pitchFamily="2" charset="-78"/>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ar-SA" sz="800" dirty="0">
                          <a:latin typeface="Somar" panose="00000500000000000000" pitchFamily="2" charset="-78"/>
                          <a:cs typeface="Somar" panose="00000500000000000000" pitchFamily="2" charset="-78"/>
                        </a:rPr>
                        <a:t> </a:t>
                      </a:r>
                      <a:endParaRPr lang="en-US" sz="800" dirty="0">
                        <a:latin typeface="Somar" panose="00000500000000000000" pitchFamily="2" charset="-78"/>
                        <a:cs typeface="Somar" panose="00000500000000000000" pitchFamily="2" charset="-78"/>
                      </a:endParaRPr>
                    </a:p>
                    <a:p>
                      <a:pPr algn="r"/>
                      <a:r>
                        <a:rPr lang="ar-SA" sz="800" dirty="0">
                          <a:latin typeface="Somar" panose="00000500000000000000" pitchFamily="2" charset="-78"/>
                          <a:cs typeface="Somar" panose="00000500000000000000" pitchFamily="2" charset="-78"/>
                        </a:rPr>
                        <a:t>تطرف قيمة الاستيراد</a:t>
                      </a:r>
                      <a:endParaRPr lang="en-US" sz="800" dirty="0">
                        <a:latin typeface="Somar" panose="00000500000000000000" pitchFamily="2" charset="-78"/>
                        <a:cs typeface="Somar" panose="00000500000000000000" pitchFamily="2" charset="-78"/>
                      </a:endParaRPr>
                    </a:p>
                    <a:p>
                      <a:pPr algn="r"/>
                      <a:endParaRPr lang="en-US" sz="800" dirty="0">
                        <a:latin typeface="Somar" panose="00000500000000000000" pitchFamily="2" charset="-78"/>
                        <a:cs typeface="Somar" panose="00000500000000000000" pitchFamily="2" charset="-78"/>
                      </a:endParaRPr>
                    </a:p>
                  </a:txBody>
                  <a:tcPr>
                    <a:lnL w="12700" cmpd="sng">
                      <a:noFill/>
                    </a:lnL>
                    <a:solidFill>
                      <a:schemeClr val="bg1"/>
                    </a:solidFill>
                  </a:tcPr>
                </a:tc>
                <a:extLst>
                  <a:ext uri="{0D108BD9-81ED-4DB2-BD59-A6C34878D82A}">
                    <a16:rowId xmlns:a16="http://schemas.microsoft.com/office/drawing/2014/main" val="2889672629"/>
                  </a:ext>
                </a:extLst>
              </a:tr>
            </a:tbl>
          </a:graphicData>
        </a:graphic>
      </p:graphicFrame>
      <p:graphicFrame>
        <p:nvGraphicFramePr>
          <p:cNvPr id="87" name="Table 86">
            <a:extLst>
              <a:ext uri="{FF2B5EF4-FFF2-40B4-BE49-F238E27FC236}">
                <a16:creationId xmlns:a16="http://schemas.microsoft.com/office/drawing/2014/main" id="{86173E38-7CF4-A56E-E7F7-E4696F5F01F0}"/>
              </a:ext>
            </a:extLst>
          </p:cNvPr>
          <p:cNvGraphicFramePr>
            <a:graphicFrameLocks noGrp="1"/>
          </p:cNvGraphicFramePr>
          <p:nvPr/>
        </p:nvGraphicFramePr>
        <p:xfrm>
          <a:off x="7447915" y="4266352"/>
          <a:ext cx="3355304" cy="1470435"/>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val="13327747"/>
                    </a:ext>
                  </a:extLst>
                </a:gridCol>
                <a:gridCol w="2453837">
                  <a:extLst>
                    <a:ext uri="{9D8B030D-6E8A-4147-A177-3AD203B41FA5}">
                      <a16:colId xmlns:a16="http://schemas.microsoft.com/office/drawing/2014/main" val="2550636335"/>
                    </a:ext>
                  </a:extLst>
                </a:gridCol>
              </a:tblGrid>
              <a:tr h="236145">
                <a:tc>
                  <a:txBody>
                    <a:bodyPr/>
                    <a:lstStyle/>
                    <a:p>
                      <a:pPr algn="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1"/>
                      <a:r>
                        <a:rPr lang="ar-SA" sz="800" dirty="0">
                          <a:solidFill>
                            <a:sysClr val="windowText" lastClr="000000"/>
                          </a:solidFill>
                          <a:latin typeface="Somar" panose="00000500000000000000" pitchFamily="2" charset="-78"/>
                          <a:cs typeface="Somar" panose="00000500000000000000" pitchFamily="2" charset="-78"/>
                        </a:rPr>
                        <a:t>رقم البيان الجمركي : 87</a:t>
                      </a:r>
                      <a:r>
                        <a:rPr lang="en-US" sz="800" dirty="0">
                          <a:solidFill>
                            <a:sysClr val="windowText" lastClr="000000"/>
                          </a:solidFill>
                          <a:latin typeface="Somar" panose="00000500000000000000" pitchFamily="2" charset="-78"/>
                          <a:cs typeface="Somar" panose="00000500000000000000" pitchFamily="2" charset="-78"/>
                        </a:rPr>
                        <a:t>xxx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81792866"/>
                  </a:ext>
                </a:extLst>
              </a:tr>
              <a:tr h="236145">
                <a:tc>
                  <a:txBody>
                    <a:bodyPr/>
                    <a:lstStyle/>
                    <a:p>
                      <a:pPr algn="r"/>
                      <a:r>
                        <a:rPr lang="ar-SA" sz="700" dirty="0">
                          <a:solidFill>
                            <a:sysClr val="windowText" lastClr="000000"/>
                          </a:solidFill>
                          <a:latin typeface="Somar" panose="00000500000000000000" pitchFamily="2" charset="-78"/>
                          <a:cs typeface="Somar" panose="00000500000000000000" pitchFamily="2" charset="-78"/>
                        </a:rPr>
                        <a:t>درجة خطر المؤشر</a:t>
                      </a: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المؤشرات التحليلية المستهدفة</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T w="38100" cmpd="sng">
                      <a:noFill/>
                    </a:lnT>
                    <a:solidFill>
                      <a:schemeClr val="bg1">
                        <a:lumMod val="85000"/>
                      </a:schemeClr>
                    </a:solidFill>
                  </a:tcPr>
                </a:tc>
                <a:extLst>
                  <a:ext uri="{0D108BD9-81ED-4DB2-BD59-A6C34878D82A}">
                    <a16:rowId xmlns:a16="http://schemas.microsoft.com/office/drawing/2014/main" val="2563650198"/>
                  </a:ext>
                </a:extLst>
              </a:tr>
              <a:tr h="195279">
                <a:tc>
                  <a:txBody>
                    <a:bodyPr/>
                    <a:lstStyle/>
                    <a:p>
                      <a:pPr algn="ctr"/>
                      <a:r>
                        <a:rPr lang="ar-SA" sz="700" dirty="0">
                          <a:solidFill>
                            <a:sysClr val="windowText" lastClr="000000"/>
                          </a:solidFill>
                          <a:latin typeface="Somar" panose="00000500000000000000" pitchFamily="2" charset="-78"/>
                          <a:cs typeface="Somar" panose="00000500000000000000" pitchFamily="2" charset="-78"/>
                        </a:rPr>
                        <a:t>25</a:t>
                      </a:r>
                      <a:endParaRPr lang="en-US" sz="700" dirty="0">
                        <a:solidFill>
                          <a:sysClr val="windowText" lastClr="000000"/>
                        </a:solidFill>
                        <a:latin typeface="Somar" panose="00000500000000000000" pitchFamily="2" charset="-78"/>
                        <a:cs typeface="Somar" panose="00000500000000000000" pitchFamily="2" charset="-78"/>
                      </a:endParaRPr>
                    </a:p>
                  </a:txBody>
                  <a:tcPr anchor="ctr">
                    <a:lnT w="12700" cmpd="sng">
                      <a:noFill/>
                    </a:lnT>
                    <a:solidFill>
                      <a:schemeClr val="bg1"/>
                    </a:solidFill>
                  </a:tcPr>
                </a:tc>
                <a:tc>
                  <a:txBody>
                    <a:bodyPr/>
                    <a:lstStyle/>
                    <a:p>
                      <a:pPr algn="r"/>
                      <a:r>
                        <a:rPr lang="ar-SA" sz="800" dirty="0">
                          <a:latin typeface="Somar" panose="00000500000000000000" pitchFamily="2" charset="-78"/>
                          <a:cs typeface="Somar" panose="00000500000000000000" pitchFamily="2" charset="-78"/>
                        </a:rPr>
                        <a:t> استيراد من دولة منشأ لأول مرة</a:t>
                      </a:r>
                    </a:p>
                  </a:txBody>
                  <a:tcPr>
                    <a:solidFill>
                      <a:schemeClr val="bg1"/>
                    </a:solidFill>
                  </a:tcPr>
                </a:tc>
                <a:extLst>
                  <a:ext uri="{0D108BD9-81ED-4DB2-BD59-A6C34878D82A}">
                    <a16:rowId xmlns:a16="http://schemas.microsoft.com/office/drawing/2014/main" val="2889672629"/>
                  </a:ext>
                </a:extLst>
              </a:tr>
              <a:tr h="1952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ysClr val="windowText" lastClr="000000"/>
                          </a:solidFill>
                          <a:latin typeface="Somar" panose="00000500000000000000" pitchFamily="2" charset="-78"/>
                          <a:cs typeface="Somar" panose="00000500000000000000" pitchFamily="2" charset="-78"/>
                        </a:rPr>
                        <a:t>20</a:t>
                      </a:r>
                    </a:p>
                  </a:txBody>
                  <a:tcPr anchor="ctr">
                    <a:solidFill>
                      <a:schemeClr val="bg1"/>
                    </a:solidFill>
                  </a:tcPr>
                </a:tc>
                <a:tc>
                  <a:txBody>
                    <a:bodyPr/>
                    <a:lstStyle/>
                    <a:p>
                      <a:pPr algn="r"/>
                      <a:r>
                        <a:rPr lang="ar-SA" sz="800" dirty="0">
                          <a:latin typeface="Somar" panose="00000500000000000000" pitchFamily="2" charset="-78"/>
                          <a:cs typeface="Somar" panose="00000500000000000000" pitchFamily="2" charset="-78"/>
                        </a:rPr>
                        <a:t>استيراد من دولة شحن لأول مرة</a:t>
                      </a:r>
                    </a:p>
                  </a:txBody>
                  <a:tcPr>
                    <a:solidFill>
                      <a:schemeClr val="bg1"/>
                    </a:solidFill>
                  </a:tcPr>
                </a:tc>
                <a:extLst>
                  <a:ext uri="{0D108BD9-81ED-4DB2-BD59-A6C34878D82A}">
                    <a16:rowId xmlns:a16="http://schemas.microsoft.com/office/drawing/2014/main" val="1834746348"/>
                  </a:ext>
                </a:extLst>
              </a:tr>
              <a:tr h="2361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ysClr val="windowText" lastClr="000000"/>
                          </a:solidFill>
                          <a:latin typeface="Somar" panose="00000500000000000000" pitchFamily="2" charset="-78"/>
                          <a:cs typeface="Somar" panose="00000500000000000000" pitchFamily="2" charset="-78"/>
                        </a:rPr>
                        <a:t>5</a:t>
                      </a:r>
                    </a:p>
                  </a:txBody>
                  <a:tcPr anchor="ctr">
                    <a:solidFill>
                      <a:schemeClr val="bg1"/>
                    </a:solidFill>
                  </a:tcPr>
                </a:tc>
                <a:tc>
                  <a:txBody>
                    <a:bodyPr/>
                    <a:lstStyle/>
                    <a:p>
                      <a:pPr algn="r"/>
                      <a:r>
                        <a:rPr lang="ar-SA" sz="800" dirty="0">
                          <a:latin typeface="Somar" panose="00000500000000000000" pitchFamily="2" charset="-78"/>
                          <a:cs typeface="Somar" panose="00000500000000000000" pitchFamily="2" charset="-78"/>
                        </a:rPr>
                        <a:t> تغير بلد الشحن وبلد المنشأ لبند التعرفة على مستوى المستورد</a:t>
                      </a:r>
                    </a:p>
                  </a:txBody>
                  <a:tcPr>
                    <a:solidFill>
                      <a:schemeClr val="bg1"/>
                    </a:solidFill>
                  </a:tcPr>
                </a:tc>
                <a:extLst>
                  <a:ext uri="{0D108BD9-81ED-4DB2-BD59-A6C34878D82A}">
                    <a16:rowId xmlns:a16="http://schemas.microsoft.com/office/drawing/2014/main" val="1628914734"/>
                  </a:ext>
                </a:extLst>
              </a:tr>
              <a:tr h="2361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ysClr val="windowText" lastClr="000000"/>
                          </a:solidFill>
                          <a:latin typeface="Somar" panose="00000500000000000000" pitchFamily="2" charset="-78"/>
                          <a:cs typeface="Somar" panose="00000500000000000000" pitchFamily="2" charset="-78"/>
                        </a:rPr>
                        <a:t>4</a:t>
                      </a:r>
                    </a:p>
                  </a:txBody>
                  <a:tcPr anchor="ctr">
                    <a:solidFill>
                      <a:schemeClr val="bg1"/>
                    </a:solidFill>
                  </a:tcPr>
                </a:tc>
                <a:tc>
                  <a:txBody>
                    <a:bodyPr/>
                    <a:lstStyle/>
                    <a:p>
                      <a:pPr algn="r"/>
                      <a:r>
                        <a:rPr lang="ar-SA" sz="800" dirty="0">
                          <a:latin typeface="Somar" panose="00000500000000000000" pitchFamily="2" charset="-78"/>
                          <a:cs typeface="Somar" panose="00000500000000000000" pitchFamily="2" charset="-78"/>
                        </a:rPr>
                        <a:t> ارتباط السجل التجاري للمستورد بمحضر مخدرات تجاري</a:t>
                      </a:r>
                    </a:p>
                  </a:txBody>
                  <a:tcPr>
                    <a:solidFill>
                      <a:schemeClr val="bg1"/>
                    </a:solidFill>
                  </a:tcPr>
                </a:tc>
                <a:extLst>
                  <a:ext uri="{0D108BD9-81ED-4DB2-BD59-A6C34878D82A}">
                    <a16:rowId xmlns:a16="http://schemas.microsoft.com/office/drawing/2014/main" val="3864167639"/>
                  </a:ext>
                </a:extLst>
              </a:tr>
            </a:tbl>
          </a:graphicData>
        </a:graphic>
      </p:graphicFrame>
      <p:sp>
        <p:nvSpPr>
          <p:cNvPr id="90" name="Rectangle 89">
            <a:extLst>
              <a:ext uri="{FF2B5EF4-FFF2-40B4-BE49-F238E27FC236}">
                <a16:creationId xmlns:a16="http://schemas.microsoft.com/office/drawing/2014/main" id="{D63C92C5-C325-8B9A-ECC7-22C96248D355}"/>
              </a:ext>
            </a:extLst>
          </p:cNvPr>
          <p:cNvSpPr/>
          <p:nvPr/>
        </p:nvSpPr>
        <p:spPr>
          <a:xfrm>
            <a:off x="6436698" y="4501245"/>
            <a:ext cx="1011217" cy="1235542"/>
          </a:xfrm>
          <a:prstGeom prst="rect">
            <a:avLst/>
          </a:prstGeom>
          <a:solidFill>
            <a:srgbClr val="F6DA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a:extLst>
              <a:ext uri="{FF2B5EF4-FFF2-40B4-BE49-F238E27FC236}">
                <a16:creationId xmlns:a16="http://schemas.microsoft.com/office/drawing/2014/main" id="{4FBB066B-CAD6-458C-5598-23CE3DACB2E0}"/>
              </a:ext>
            </a:extLst>
          </p:cNvPr>
          <p:cNvGrpSpPr/>
          <p:nvPr/>
        </p:nvGrpSpPr>
        <p:grpSpPr>
          <a:xfrm>
            <a:off x="4720530" y="73404"/>
            <a:ext cx="7188672" cy="643812"/>
            <a:chOff x="4720530" y="73404"/>
            <a:chExt cx="7188672" cy="643812"/>
          </a:xfrm>
        </p:grpSpPr>
        <p:cxnSp>
          <p:nvCxnSpPr>
            <p:cNvPr id="97" name="Straight Connector 96">
              <a:extLst>
                <a:ext uri="{FF2B5EF4-FFF2-40B4-BE49-F238E27FC236}">
                  <a16:creationId xmlns:a16="http://schemas.microsoft.com/office/drawing/2014/main" id="{0A2AE42E-0085-DF8D-12AD-95EEF892CB7F}"/>
                </a:ext>
              </a:extLst>
            </p:cNvPr>
            <p:cNvCxnSpPr>
              <a:cxnSpLocks/>
            </p:cNvCxnSpPr>
            <p:nvPr/>
          </p:nvCxnSpPr>
          <p:spPr>
            <a:xfrm flipV="1">
              <a:off x="11889223" y="73404"/>
              <a:ext cx="0" cy="643812"/>
            </a:xfrm>
            <a:prstGeom prst="line">
              <a:avLst/>
            </a:prstGeom>
            <a:ln w="12700">
              <a:solidFill>
                <a:srgbClr val="002649"/>
              </a:solidFill>
            </a:ln>
          </p:spPr>
          <p:style>
            <a:lnRef idx="1">
              <a:schemeClr val="accent1"/>
            </a:lnRef>
            <a:fillRef idx="0">
              <a:schemeClr val="accent1"/>
            </a:fillRef>
            <a:effectRef idx="0">
              <a:schemeClr val="accent1"/>
            </a:effectRef>
            <a:fontRef idx="minor">
              <a:schemeClr val="tx1"/>
            </a:fontRef>
          </p:style>
        </p:cxnSp>
        <p:sp>
          <p:nvSpPr>
            <p:cNvPr id="98" name="Rectangle 97">
              <a:hlinkClick r:id="rId4" action="ppaction://hlinksldjump"/>
              <a:extLst>
                <a:ext uri="{FF2B5EF4-FFF2-40B4-BE49-F238E27FC236}">
                  <a16:creationId xmlns:a16="http://schemas.microsoft.com/office/drawing/2014/main" id="{92BA3EEF-FFA2-4BEF-5767-7AC179FF881D}"/>
                </a:ext>
              </a:extLst>
            </p:cNvPr>
            <p:cNvSpPr/>
            <p:nvPr/>
          </p:nvSpPr>
          <p:spPr>
            <a:xfrm>
              <a:off x="4720530" y="263259"/>
              <a:ext cx="7098628" cy="251374"/>
            </a:xfrm>
            <a:prstGeom prst="rect">
              <a:avLst/>
            </a:prstGeom>
          </p:spPr>
          <p:txBody>
            <a:bodyPr vert="horz" lIns="0" tIns="0" rIns="0" bIns="0" rtlCol="0" anchorCtr="0">
              <a:noAutofit/>
            </a:bodyPr>
            <a:lstStyle/>
            <a:p>
              <a:pPr lvl="0" algn="r" defTabSz="914370" rtl="1">
                <a:lnSpc>
                  <a:spcPct val="90000"/>
                </a:lnSpc>
                <a:spcBef>
                  <a:spcPct val="0"/>
                </a:spcBef>
                <a:defRPr/>
              </a:pPr>
              <a:r>
                <a:rPr kumimoji="0" lang="ar-SA" sz="1400" b="1" i="0" u="none" strike="noStrike" kern="1200" cap="none" spc="0" normalizeH="0" baseline="0" noProof="0" dirty="0">
                  <a:ln>
                    <a:noFill/>
                  </a:ln>
                  <a:solidFill>
                    <a:prstClr val="black"/>
                  </a:solidFill>
                  <a:effectLst/>
                  <a:uLnTx/>
                  <a:uFillTx/>
                  <a:latin typeface="Aptos"/>
                  <a:ea typeface="Calibri" panose="020F0502020204030204" pitchFamily="34" charset="0"/>
                  <a:cs typeface="SST Arabic" panose="020B0504030504020204" pitchFamily="34" charset="-78"/>
                </a:rPr>
                <a:t>خطوة (2</a:t>
              </a:r>
              <a:r>
                <a:rPr lang="ar-SA" sz="1400" b="1" dirty="0">
                  <a:solidFill>
                    <a:prstClr val="black"/>
                  </a:solidFill>
                  <a:latin typeface="Aptos"/>
                  <a:ea typeface="Calibri" panose="020F0502020204030204" pitchFamily="34" charset="0"/>
                  <a:cs typeface="SST Arabic" panose="020B0504030504020204" pitchFamily="34" charset="-78"/>
                </a:rPr>
                <a:t>): درجة الخطورة للإخباريات العامة بعد إعادة التصنيف</a:t>
              </a:r>
              <a:endParaRPr kumimoji="0" lang="ar-SA" sz="1400" b="1" i="0" u="none" strike="noStrike" kern="1200" cap="none" spc="0" normalizeH="0" baseline="0" noProof="0" dirty="0">
                <a:ln>
                  <a:noFill/>
                </a:ln>
                <a:solidFill>
                  <a:prstClr val="black"/>
                </a:solidFill>
                <a:effectLst/>
                <a:uLnTx/>
                <a:uFillTx/>
                <a:latin typeface="Aptos"/>
                <a:ea typeface="Calibri" panose="020F0502020204030204" pitchFamily="34" charset="0"/>
                <a:cs typeface="SST Arabic" panose="020B0504030504020204" pitchFamily="34" charset="-78"/>
              </a:endParaRPr>
            </a:p>
          </p:txBody>
        </p:sp>
        <p:cxnSp>
          <p:nvCxnSpPr>
            <p:cNvPr id="99" name="Straight Connector 98">
              <a:extLst>
                <a:ext uri="{FF2B5EF4-FFF2-40B4-BE49-F238E27FC236}">
                  <a16:creationId xmlns:a16="http://schemas.microsoft.com/office/drawing/2014/main" id="{B6F2F78F-E7C8-1349-CEBE-4C5F7CA3D3A0}"/>
                </a:ext>
              </a:extLst>
            </p:cNvPr>
            <p:cNvCxnSpPr>
              <a:cxnSpLocks/>
            </p:cNvCxnSpPr>
            <p:nvPr/>
          </p:nvCxnSpPr>
          <p:spPr>
            <a:xfrm>
              <a:off x="11909202" y="180447"/>
              <a:ext cx="0" cy="362691"/>
            </a:xfrm>
            <a:prstGeom prst="line">
              <a:avLst/>
            </a:prstGeom>
            <a:ln w="57150">
              <a:solidFill>
                <a:srgbClr val="009EE4"/>
              </a:solidFill>
            </a:ln>
          </p:spPr>
          <p:style>
            <a:lnRef idx="1">
              <a:schemeClr val="accent1"/>
            </a:lnRef>
            <a:fillRef idx="0">
              <a:schemeClr val="accent1"/>
            </a:fillRef>
            <a:effectRef idx="0">
              <a:schemeClr val="accent1"/>
            </a:effectRef>
            <a:fontRef idx="minor">
              <a:schemeClr val="tx1"/>
            </a:fontRef>
          </p:style>
        </p:cxnSp>
      </p:grpSp>
      <p:sp>
        <p:nvSpPr>
          <p:cNvPr id="46" name="Round Same Side Corner Rectangle 45">
            <a:extLst>
              <a:ext uri="{FF2B5EF4-FFF2-40B4-BE49-F238E27FC236}">
                <a16:creationId xmlns:a16="http://schemas.microsoft.com/office/drawing/2014/main" id="{283A54E8-2E24-6F10-3804-43F85A13E4E1}"/>
              </a:ext>
            </a:extLst>
          </p:cNvPr>
          <p:cNvSpPr/>
          <p:nvPr/>
        </p:nvSpPr>
        <p:spPr>
          <a:xfrm>
            <a:off x="603573" y="738561"/>
            <a:ext cx="10803107" cy="412125"/>
          </a:xfrm>
          <a:prstGeom prst="round2SameRect">
            <a:avLst>
              <a:gd name="adj1" fmla="val 42592"/>
              <a:gd name="adj2" fmla="val 0"/>
            </a:avLst>
          </a:prstGeom>
          <a:solidFill>
            <a:srgbClr val="225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100" b="1" i="0" u="none" strike="noStrike" kern="0" cap="none" spc="0" normalizeH="0" baseline="0" noProof="0" dirty="0">
                <a:ln>
                  <a:noFill/>
                </a:ln>
                <a:solidFill>
                  <a:prstClr val="white"/>
                </a:solidFill>
                <a:effectLst/>
                <a:uLnTx/>
                <a:uFillTx/>
                <a:latin typeface="Somar" pitchFamily="2" charset="-78"/>
                <a:ea typeface="+mn-ea"/>
                <a:cs typeface="Somar" pitchFamily="2" charset="-78"/>
              </a:rPr>
              <a:t>الية تطبيق درجة الخطورة للبيانات المستهدفة  في الإخباريات العامة مع وجود مؤشرات تحليلية</a:t>
            </a:r>
          </a:p>
        </p:txBody>
      </p:sp>
      <p:sp>
        <p:nvSpPr>
          <p:cNvPr id="16" name="Rectangle 15">
            <a:extLst>
              <a:ext uri="{FF2B5EF4-FFF2-40B4-BE49-F238E27FC236}">
                <a16:creationId xmlns:a16="http://schemas.microsoft.com/office/drawing/2014/main" id="{4BBA75B3-C254-5CDA-F4DD-780FD6A5D3EB}"/>
              </a:ext>
            </a:extLst>
          </p:cNvPr>
          <p:cNvSpPr/>
          <p:nvPr/>
        </p:nvSpPr>
        <p:spPr>
          <a:xfrm>
            <a:off x="7524350" y="1300619"/>
            <a:ext cx="2698753" cy="307766"/>
          </a:xfrm>
          <a:prstGeom prst="rect">
            <a:avLst/>
          </a:prstGeom>
        </p:spPr>
        <p:txBody>
          <a:bodyPr vert="horz" lIns="0" tIns="0" rIns="0" bIns="0" rtlCol="0" anchorCtr="0">
            <a:noAutofit/>
          </a:bodyP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400" b="1" i="0" u="none" strike="noStrike" kern="0" cap="none" spc="0" normalizeH="0" baseline="0" noProof="0" dirty="0">
                <a:ln>
                  <a:noFill/>
                </a:ln>
                <a:solidFill>
                  <a:srgbClr val="002649"/>
                </a:solidFill>
                <a:effectLst/>
                <a:uLnTx/>
                <a:uFillTx/>
                <a:latin typeface="Somar" pitchFamily="2" charset="-78"/>
                <a:ea typeface="+mn-ea"/>
                <a:cs typeface="Somar" pitchFamily="2" charset="-78"/>
              </a:rPr>
              <a:t>1.درجة خطر المؤشر التحليلي الأمني</a:t>
            </a:r>
            <a:endParaRPr kumimoji="0" lang="en-US" sz="1400" b="1" i="0" u="none" strike="noStrike" kern="0" cap="none" spc="0" normalizeH="0" baseline="0" noProof="0" dirty="0">
              <a:ln>
                <a:noFill/>
              </a:ln>
              <a:solidFill>
                <a:srgbClr val="002649"/>
              </a:solidFill>
              <a:effectLst/>
              <a:uLnTx/>
              <a:uFillTx/>
              <a:latin typeface="Somar" pitchFamily="2" charset="-78"/>
              <a:ea typeface="+mn-ea"/>
              <a:cs typeface="Somar" pitchFamily="2" charset="-78"/>
            </a:endParaRPr>
          </a:p>
        </p:txBody>
      </p:sp>
      <p:graphicFrame>
        <p:nvGraphicFramePr>
          <p:cNvPr id="19" name="Table 18">
            <a:extLst>
              <a:ext uri="{FF2B5EF4-FFF2-40B4-BE49-F238E27FC236}">
                <a16:creationId xmlns:a16="http://schemas.microsoft.com/office/drawing/2014/main" id="{2B4AEB68-8911-1000-88DC-29F3A9FDD924}"/>
              </a:ext>
            </a:extLst>
          </p:cNvPr>
          <p:cNvGraphicFramePr>
            <a:graphicFrameLocks noGrp="1"/>
          </p:cNvGraphicFramePr>
          <p:nvPr/>
        </p:nvGraphicFramePr>
        <p:xfrm>
          <a:off x="7780515" y="2053446"/>
          <a:ext cx="2329709" cy="1152642"/>
        </p:xfrm>
        <a:graphic>
          <a:graphicData uri="http://schemas.openxmlformats.org/drawingml/2006/table">
            <a:tbl>
              <a:tblPr rtl="1"/>
              <a:tblGrid>
                <a:gridCol w="285750">
                  <a:extLst>
                    <a:ext uri="{9D8B030D-6E8A-4147-A177-3AD203B41FA5}">
                      <a16:colId xmlns:a16="http://schemas.microsoft.com/office/drawing/2014/main" val="154450956"/>
                    </a:ext>
                  </a:extLst>
                </a:gridCol>
                <a:gridCol w="250769">
                  <a:extLst>
                    <a:ext uri="{9D8B030D-6E8A-4147-A177-3AD203B41FA5}">
                      <a16:colId xmlns:a16="http://schemas.microsoft.com/office/drawing/2014/main" val="3436372416"/>
                    </a:ext>
                  </a:extLst>
                </a:gridCol>
                <a:gridCol w="358638">
                  <a:extLst>
                    <a:ext uri="{9D8B030D-6E8A-4147-A177-3AD203B41FA5}">
                      <a16:colId xmlns:a16="http://schemas.microsoft.com/office/drawing/2014/main" val="1782203535"/>
                    </a:ext>
                  </a:extLst>
                </a:gridCol>
                <a:gridCol w="358638">
                  <a:extLst>
                    <a:ext uri="{9D8B030D-6E8A-4147-A177-3AD203B41FA5}">
                      <a16:colId xmlns:a16="http://schemas.microsoft.com/office/drawing/2014/main" val="3382080448"/>
                    </a:ext>
                  </a:extLst>
                </a:gridCol>
                <a:gridCol w="358638">
                  <a:extLst>
                    <a:ext uri="{9D8B030D-6E8A-4147-A177-3AD203B41FA5}">
                      <a16:colId xmlns:a16="http://schemas.microsoft.com/office/drawing/2014/main" val="3736085945"/>
                    </a:ext>
                  </a:extLst>
                </a:gridCol>
                <a:gridCol w="358638">
                  <a:extLst>
                    <a:ext uri="{9D8B030D-6E8A-4147-A177-3AD203B41FA5}">
                      <a16:colId xmlns:a16="http://schemas.microsoft.com/office/drawing/2014/main" val="222880351"/>
                    </a:ext>
                  </a:extLst>
                </a:gridCol>
                <a:gridCol w="358638">
                  <a:extLst>
                    <a:ext uri="{9D8B030D-6E8A-4147-A177-3AD203B41FA5}">
                      <a16:colId xmlns:a16="http://schemas.microsoft.com/office/drawing/2014/main" val="3993115673"/>
                    </a:ext>
                  </a:extLst>
                </a:gridCol>
              </a:tblGrid>
              <a:tr h="221418">
                <a:tc rowSpan="2" gridSpan="2">
                  <a:txBody>
                    <a:bodyPr/>
                    <a:lstStyle/>
                    <a:p>
                      <a:pPr algn="ctr" rtl="1" fontAlgn="ctr"/>
                      <a:endParaRPr lang="ar-SA" sz="600" b="0" i="0" u="none" strike="noStrike" dirty="0">
                        <a:solidFill>
                          <a:srgbClr val="000000"/>
                        </a:solidFill>
                        <a:effectLst/>
                        <a:latin typeface="SST Arabic" panose="020B0504030504020204" pitchFamily="34" charset="-78"/>
                        <a:cs typeface="SST Arabic" panose="020B0504030504020204" pitchFamily="34" charset="-78"/>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hMerge="1">
                  <a:txBody>
                    <a:bodyPr/>
                    <a:lstStyle/>
                    <a:p>
                      <a:endParaRPr lang="en-US"/>
                    </a:p>
                  </a:txBody>
                  <a:tcPr/>
                </a:tc>
                <a:tc gridSpan="5">
                  <a:txBody>
                    <a:bodyPr/>
                    <a:lstStyle/>
                    <a:p>
                      <a:pPr algn="ctr" fontAlgn="b"/>
                      <a:r>
                        <a:rPr lang="ar-SA" sz="900" b="0" i="0" u="none" strike="noStrike" dirty="0">
                          <a:solidFill>
                            <a:schemeClr val="tx1"/>
                          </a:solidFill>
                          <a:effectLst/>
                          <a:latin typeface="SST Arabic" panose="020B0504030504020204" pitchFamily="34" charset="-78"/>
                          <a:cs typeface="SST Arabic" panose="020B0504030504020204" pitchFamily="34" charset="-78"/>
                        </a:rPr>
                        <a:t>معدل الاصابة </a:t>
                      </a:r>
                      <a:endParaRPr lang="en-US" sz="1000" b="0" i="0" u="none" strike="noStrike" dirty="0">
                        <a:solidFill>
                          <a:schemeClr val="tx1"/>
                        </a:solidFill>
                        <a:effectLst/>
                        <a:latin typeface="SST Arabic" panose="020B0504030504020204" pitchFamily="34" charset="-78"/>
                        <a:cs typeface="SST Arabic" panose="020B0504030504020204" pitchFamily="34" charset="-78"/>
                      </a:endParaRPr>
                    </a:p>
                  </a:txBody>
                  <a:tcPr marL="9525" marR="9525" marT="9525" marB="0" anchor="ctr">
                    <a:lnL w="635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8530700"/>
                  </a:ext>
                </a:extLst>
              </a:tr>
              <a:tr h="155204">
                <a:tc gridSpan="2" vMerge="1">
                  <a:txBody>
                    <a:bodyPr/>
                    <a:lstStyle/>
                    <a:p>
                      <a:endParaRPr lang="en-US"/>
                    </a:p>
                  </a:txBody>
                  <a:tcPr/>
                </a:tc>
                <a:tc hMerge="1"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5</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extLst>
                  <a:ext uri="{0D108BD9-81ED-4DB2-BD59-A6C34878D82A}">
                    <a16:rowId xmlns:a16="http://schemas.microsoft.com/office/drawing/2014/main" val="2840211522"/>
                  </a:ext>
                </a:extLst>
              </a:tr>
              <a:tr h="155204">
                <a:tc rowSpan="5">
                  <a:txBody>
                    <a:bodyPr/>
                    <a:lstStyle/>
                    <a:p>
                      <a:pPr algn="ctr" fontAlgn="ctr"/>
                      <a:r>
                        <a:rPr lang="ar-SA" sz="900" b="0" i="0" u="none" strike="noStrike" dirty="0">
                          <a:solidFill>
                            <a:schemeClr val="tx1"/>
                          </a:solidFill>
                          <a:effectLst/>
                          <a:latin typeface="SST Arabic" panose="020B0504030504020204" pitchFamily="34" charset="-78"/>
                          <a:cs typeface="SST Arabic" panose="020B0504030504020204" pitchFamily="34" charset="-78"/>
                        </a:rPr>
                        <a:t>احتمالية الحدوث</a:t>
                      </a:r>
                      <a:r>
                        <a:rPr lang="ar-SA" sz="400" b="0" i="0" u="none" strike="noStrike" dirty="0">
                          <a:solidFill>
                            <a:schemeClr val="tx1"/>
                          </a:solidFill>
                          <a:effectLst/>
                          <a:latin typeface="SST Arabic" panose="020B0504030504020204" pitchFamily="34" charset="-78"/>
                          <a:cs typeface="SST Arabic" panose="020B0504030504020204" pitchFamily="34" charset="-78"/>
                        </a:rPr>
                        <a:t> </a:t>
                      </a:r>
                      <a:endParaRPr lang="en-US" sz="500" b="0" i="0" u="none" strike="noStrike" dirty="0">
                        <a:solidFill>
                          <a:schemeClr val="tx1"/>
                        </a:solidFill>
                        <a:effectLst/>
                        <a:latin typeface="SST Arabic" panose="020B0504030504020204" pitchFamily="34" charset="-78"/>
                        <a:cs typeface="SST Arabic" panose="020B0504030504020204" pitchFamily="34" charset="-78"/>
                      </a:endParaRPr>
                    </a:p>
                  </a:txBody>
                  <a:tcPr marL="9525" marR="9525" marT="9525" marB="0" vert="vert270"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a:noFill/>
                    </a:lnB>
                    <a:solidFill>
                      <a:srgbClr val="A9D18E"/>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5</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10</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15</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20</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25</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7501034"/>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4</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8</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12</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16</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20</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029275"/>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3</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6</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9</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12</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15</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13154"/>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AE9F8"/>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2</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4</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6</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8</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10</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6209452"/>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1</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2</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3</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4</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5</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7918553"/>
                  </a:ext>
                </a:extLst>
              </a:tr>
            </a:tbl>
          </a:graphicData>
        </a:graphic>
      </p:graphicFrame>
      <p:sp>
        <p:nvSpPr>
          <p:cNvPr id="22" name="Rectangle 21">
            <a:extLst>
              <a:ext uri="{FF2B5EF4-FFF2-40B4-BE49-F238E27FC236}">
                <a16:creationId xmlns:a16="http://schemas.microsoft.com/office/drawing/2014/main" id="{420A8284-B42E-4FE3-A05B-633AF8365DA1}"/>
              </a:ext>
            </a:extLst>
          </p:cNvPr>
          <p:cNvSpPr/>
          <p:nvPr/>
        </p:nvSpPr>
        <p:spPr>
          <a:xfrm>
            <a:off x="7314492" y="1463999"/>
            <a:ext cx="3151389" cy="566012"/>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يتم تصنيف درجة الخطر للمؤشر بناء على أداء المؤشر للـ90 يوم السابقة بناء على احتمالية الحدوث </a:t>
            </a:r>
            <a:r>
              <a:rPr kumimoji="0" lang="ar-SA" sz="6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(عدد المستهدف) </a:t>
            </a: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ومعدل الإصابة</a:t>
            </a:r>
            <a:r>
              <a:rPr kumimoji="0" lang="en-US"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a:t>
            </a:r>
            <a:endParaRPr kumimoji="0" lang="en-US" sz="900" b="0" i="0" u="none" strike="noStrike" kern="1200" cap="none" spc="0" normalizeH="0" baseline="0" noProof="0" dirty="0">
              <a:ln>
                <a:noFill/>
              </a:ln>
              <a:solidFill>
                <a:prstClr val="black"/>
              </a:solidFill>
              <a:effectLst/>
              <a:uLnTx/>
              <a:uFillTx/>
              <a:latin typeface="Somar" pitchFamily="2" charset="-78"/>
              <a:ea typeface="+mn-ea"/>
              <a:cs typeface="Somar" pitchFamily="2" charset="-78"/>
            </a:endParaRPr>
          </a:p>
        </p:txBody>
      </p:sp>
      <p:sp>
        <p:nvSpPr>
          <p:cNvPr id="24" name="Rectangle 23">
            <a:extLst>
              <a:ext uri="{FF2B5EF4-FFF2-40B4-BE49-F238E27FC236}">
                <a16:creationId xmlns:a16="http://schemas.microsoft.com/office/drawing/2014/main" id="{17D3CD48-B93E-5B5C-03B9-69F51B8DA608}"/>
              </a:ext>
            </a:extLst>
          </p:cNvPr>
          <p:cNvSpPr/>
          <p:nvPr/>
        </p:nvSpPr>
        <p:spPr>
          <a:xfrm>
            <a:off x="9044412" y="6657998"/>
            <a:ext cx="3110045" cy="152775"/>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7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 معدل الإصابة : عدد البيانات بمحاضر المخدرات او الكحول / عدد المستهدف</a:t>
            </a:r>
            <a:endParaRPr kumimoji="0" lang="en-US" sz="700" b="0" i="0" u="none" strike="noStrike" kern="1200" cap="none" spc="0" normalizeH="0" baseline="0" noProof="0" dirty="0">
              <a:ln>
                <a:noFill/>
              </a:ln>
              <a:solidFill>
                <a:prstClr val="black"/>
              </a:solidFill>
              <a:effectLst/>
              <a:uLnTx/>
              <a:uFillTx/>
              <a:latin typeface="Somar" pitchFamily="2" charset="-78"/>
              <a:ea typeface="+mn-ea"/>
              <a:cs typeface="Somar" pitchFamily="2" charset="-78"/>
            </a:endParaRPr>
          </a:p>
        </p:txBody>
      </p:sp>
      <p:sp>
        <p:nvSpPr>
          <p:cNvPr id="17" name="Rectangle 16">
            <a:extLst>
              <a:ext uri="{FF2B5EF4-FFF2-40B4-BE49-F238E27FC236}">
                <a16:creationId xmlns:a16="http://schemas.microsoft.com/office/drawing/2014/main" id="{03529E04-4960-EF44-A948-5ED5507641D1}"/>
              </a:ext>
            </a:extLst>
          </p:cNvPr>
          <p:cNvSpPr/>
          <p:nvPr/>
        </p:nvSpPr>
        <p:spPr>
          <a:xfrm>
            <a:off x="2195966" y="1285508"/>
            <a:ext cx="2822331" cy="307766"/>
          </a:xfrm>
          <a:prstGeom prst="rect">
            <a:avLst/>
          </a:prstGeom>
        </p:spPr>
        <p:txBody>
          <a:bodyPr vert="horz" lIns="0" tIns="0" rIns="0" bIns="0" rtlCol="0" anchorCtr="0">
            <a:noAutofit/>
          </a:bodyP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400" b="1" i="0" u="none" strike="noStrike" kern="0" cap="none" spc="0" normalizeH="0" baseline="0" noProof="0" dirty="0">
                <a:ln>
                  <a:noFill/>
                </a:ln>
                <a:solidFill>
                  <a:srgbClr val="002649"/>
                </a:solidFill>
                <a:effectLst/>
                <a:uLnTx/>
                <a:uFillTx/>
                <a:latin typeface="Somar" pitchFamily="2" charset="-78"/>
                <a:ea typeface="+mn-ea"/>
                <a:cs typeface="Somar" pitchFamily="2" charset="-78"/>
              </a:rPr>
              <a:t>2.درجة خطر البيان</a:t>
            </a:r>
            <a:endParaRPr kumimoji="0" lang="en-US" sz="1400" b="1" i="0" u="none" strike="noStrike" kern="0" cap="none" spc="0" normalizeH="0" baseline="0" noProof="0" dirty="0">
              <a:ln>
                <a:noFill/>
              </a:ln>
              <a:solidFill>
                <a:srgbClr val="002649"/>
              </a:solidFill>
              <a:effectLst/>
              <a:uLnTx/>
              <a:uFillTx/>
              <a:latin typeface="Somar" pitchFamily="2" charset="-78"/>
              <a:ea typeface="+mn-ea"/>
              <a:cs typeface="Somar" pitchFamily="2" charset="-78"/>
            </a:endParaRPr>
          </a:p>
        </p:txBody>
      </p:sp>
      <p:sp>
        <p:nvSpPr>
          <p:cNvPr id="29" name="Rectangle 28">
            <a:extLst>
              <a:ext uri="{FF2B5EF4-FFF2-40B4-BE49-F238E27FC236}">
                <a16:creationId xmlns:a16="http://schemas.microsoft.com/office/drawing/2014/main" id="{361C0DEF-5F1C-294C-F281-8A328C3CCC86}"/>
              </a:ext>
            </a:extLst>
          </p:cNvPr>
          <p:cNvSpPr/>
          <p:nvPr/>
        </p:nvSpPr>
        <p:spPr>
          <a:xfrm>
            <a:off x="1378081" y="1516242"/>
            <a:ext cx="4870451" cy="513422"/>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defRPr/>
            </a:pP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يتم تحديد درجة خطر البيان </a:t>
            </a:r>
            <a:r>
              <a:rPr lang="ar-SA" sz="900" dirty="0">
                <a:solidFill>
                  <a:srgbClr val="002649"/>
                </a:solidFill>
                <a:latin typeface="somar" panose="00000500000000000000" pitchFamily="2" charset="-78"/>
                <a:cs typeface="somar" panose="00000500000000000000" pitchFamily="2" charset="-78"/>
              </a:rPr>
              <a:t>المستهدف بإخبارية عامة حسب </a:t>
            </a: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مجموع درجات الخطر للمؤشرات المستهدفة في التوزيع المئوي المؤشرات الأمنية</a:t>
            </a:r>
          </a:p>
        </p:txBody>
      </p:sp>
      <p:sp>
        <p:nvSpPr>
          <p:cNvPr id="82" name="Rectangle 81">
            <a:extLst>
              <a:ext uri="{FF2B5EF4-FFF2-40B4-BE49-F238E27FC236}">
                <a16:creationId xmlns:a16="http://schemas.microsoft.com/office/drawing/2014/main" id="{BB19AA16-3665-C5E9-F56A-449CB5F31A9A}"/>
              </a:ext>
            </a:extLst>
          </p:cNvPr>
          <p:cNvSpPr/>
          <p:nvPr/>
        </p:nvSpPr>
        <p:spPr>
          <a:xfrm>
            <a:off x="3407139" y="3617345"/>
            <a:ext cx="5115698" cy="357919"/>
          </a:xfrm>
          <a:prstGeom prst="rect">
            <a:avLst/>
          </a:prstGeom>
        </p:spPr>
        <p:txBody>
          <a:bodyPr vert="horz" lIns="0" tIns="0" rIns="0" bIns="0" rtlCol="0" anchorCtr="0">
            <a:noAutofit/>
          </a:bodyP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400" b="1" i="0" u="none" strike="noStrike" kern="0" cap="none" spc="0" normalizeH="0" baseline="0" noProof="0" dirty="0">
                <a:ln>
                  <a:noFill/>
                </a:ln>
                <a:solidFill>
                  <a:srgbClr val="002649"/>
                </a:solidFill>
                <a:effectLst/>
                <a:uLnTx/>
                <a:uFillTx/>
                <a:latin typeface="Somar" pitchFamily="2" charset="-78"/>
                <a:ea typeface="+mn-ea"/>
                <a:cs typeface="Somar" pitchFamily="2" charset="-78"/>
              </a:rPr>
              <a:t>أمثلة تطبيق درجة الخطورة للبيانات مستهدفة بإخباريات عامة </a:t>
            </a:r>
            <a:endParaRPr kumimoji="0" lang="en-US" sz="1400" b="1" i="0" u="none" strike="noStrike" kern="0" cap="none" spc="0" normalizeH="0" baseline="0" noProof="0" dirty="0">
              <a:ln>
                <a:noFill/>
              </a:ln>
              <a:solidFill>
                <a:srgbClr val="002649"/>
              </a:solidFill>
              <a:effectLst/>
              <a:uLnTx/>
              <a:uFillTx/>
              <a:latin typeface="Somar" pitchFamily="2" charset="-78"/>
              <a:ea typeface="+mn-ea"/>
              <a:cs typeface="Somar" pitchFamily="2" charset="-78"/>
            </a:endParaRPr>
          </a:p>
        </p:txBody>
      </p:sp>
      <p:sp>
        <p:nvSpPr>
          <p:cNvPr id="88" name="Rectangle 87">
            <a:extLst>
              <a:ext uri="{FF2B5EF4-FFF2-40B4-BE49-F238E27FC236}">
                <a16:creationId xmlns:a16="http://schemas.microsoft.com/office/drawing/2014/main" id="{797E9F89-DD0F-9E2B-91A5-A068B189D598}"/>
              </a:ext>
            </a:extLst>
          </p:cNvPr>
          <p:cNvSpPr/>
          <p:nvPr/>
        </p:nvSpPr>
        <p:spPr>
          <a:xfrm>
            <a:off x="6418255" y="4979350"/>
            <a:ext cx="1053415" cy="164748"/>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600" b="0" i="0" u="none" strike="noStrike" kern="1200" cap="none" spc="0" normalizeH="0" baseline="0" noProof="0" dirty="0">
                <a:ln>
                  <a:noFill/>
                </a:ln>
                <a:solidFill>
                  <a:srgbClr val="C00000"/>
                </a:solidFill>
                <a:effectLst/>
                <a:uLnTx/>
                <a:uFillTx/>
                <a:latin typeface="Somar" pitchFamily="2" charset="-78"/>
                <a:ea typeface="+mn-ea"/>
                <a:cs typeface="Somar" pitchFamily="2" charset="-78"/>
              </a:rPr>
              <a:t>مجموع درجات الخطر لمؤشرات البيان</a:t>
            </a:r>
            <a:endParaRPr kumimoji="0" lang="en-US" sz="600" b="0" i="0" u="none" strike="noStrike" kern="1200" cap="none" spc="0" normalizeH="0" baseline="0" noProof="0" dirty="0">
              <a:ln>
                <a:noFill/>
              </a:ln>
              <a:solidFill>
                <a:srgbClr val="C00000"/>
              </a:solidFill>
              <a:effectLst/>
              <a:uLnTx/>
              <a:uFillTx/>
              <a:latin typeface="Somar" pitchFamily="2" charset="-78"/>
              <a:ea typeface="+mn-ea"/>
              <a:cs typeface="Somar" pitchFamily="2" charset="-78"/>
            </a:endParaRPr>
          </a:p>
        </p:txBody>
      </p:sp>
      <p:sp>
        <p:nvSpPr>
          <p:cNvPr id="89" name="Rectangle 88">
            <a:extLst>
              <a:ext uri="{FF2B5EF4-FFF2-40B4-BE49-F238E27FC236}">
                <a16:creationId xmlns:a16="http://schemas.microsoft.com/office/drawing/2014/main" id="{6EE45A2E-DD24-7313-7A1C-B5A03BA1F547}"/>
              </a:ext>
            </a:extLst>
          </p:cNvPr>
          <p:cNvSpPr/>
          <p:nvPr/>
        </p:nvSpPr>
        <p:spPr>
          <a:xfrm>
            <a:off x="6394196" y="4773562"/>
            <a:ext cx="1124707" cy="90944"/>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Somar" pitchFamily="2" charset="-78"/>
                <a:ea typeface="+mn-ea"/>
                <a:cs typeface="Somar" pitchFamily="2" charset="-78"/>
              </a:rPr>
              <a:t>54</a:t>
            </a:r>
          </a:p>
        </p:txBody>
      </p:sp>
      <p:sp>
        <p:nvSpPr>
          <p:cNvPr id="112" name="Rectangle 111">
            <a:extLst>
              <a:ext uri="{FF2B5EF4-FFF2-40B4-BE49-F238E27FC236}">
                <a16:creationId xmlns:a16="http://schemas.microsoft.com/office/drawing/2014/main" id="{C1F9AC5B-50DC-337C-50EC-73A526347611}"/>
              </a:ext>
            </a:extLst>
          </p:cNvPr>
          <p:cNvSpPr/>
          <p:nvPr/>
        </p:nvSpPr>
        <p:spPr>
          <a:xfrm>
            <a:off x="6433375" y="4501245"/>
            <a:ext cx="1895711" cy="12355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a:extLst>
              <a:ext uri="{FF2B5EF4-FFF2-40B4-BE49-F238E27FC236}">
                <a16:creationId xmlns:a16="http://schemas.microsoft.com/office/drawing/2014/main" id="{4367F6B1-CEC8-2B81-DBF2-62D1F23733B5}"/>
              </a:ext>
            </a:extLst>
          </p:cNvPr>
          <p:cNvSpPr/>
          <p:nvPr/>
        </p:nvSpPr>
        <p:spPr>
          <a:xfrm>
            <a:off x="997835" y="4295848"/>
            <a:ext cx="1191567" cy="671262"/>
          </a:xfrm>
          <a:prstGeom prst="rect">
            <a:avLst/>
          </a:prstGeom>
          <a:solidFill>
            <a:srgbClr val="F9EE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16">
            <a:extLst>
              <a:ext uri="{FF2B5EF4-FFF2-40B4-BE49-F238E27FC236}">
                <a16:creationId xmlns:a16="http://schemas.microsoft.com/office/drawing/2014/main" id="{DA6ECC3D-7A9C-1031-17B3-84BC30905849}"/>
              </a:ext>
            </a:extLst>
          </p:cNvPr>
          <p:cNvSpPr/>
          <p:nvPr/>
        </p:nvSpPr>
        <p:spPr>
          <a:xfrm>
            <a:off x="1113195" y="4578631"/>
            <a:ext cx="950587" cy="135470"/>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0" u="none" strike="noStrike" kern="1200" cap="none" spc="0" normalizeH="0" baseline="0" noProof="0" dirty="0">
                <a:ln>
                  <a:noFill/>
                </a:ln>
                <a:solidFill>
                  <a:srgbClr val="C55A11"/>
                </a:solidFill>
                <a:effectLst/>
                <a:uLnTx/>
                <a:uFillTx/>
                <a:latin typeface="Somar" pitchFamily="2" charset="-78"/>
                <a:ea typeface="+mn-ea"/>
                <a:cs typeface="Somar" pitchFamily="2" charset="-78"/>
              </a:rPr>
              <a:t>مجموع درجات الخطر لمؤشرات البيان</a:t>
            </a:r>
          </a:p>
        </p:txBody>
      </p:sp>
      <p:sp>
        <p:nvSpPr>
          <p:cNvPr id="118" name="Rectangle 117">
            <a:extLst>
              <a:ext uri="{FF2B5EF4-FFF2-40B4-BE49-F238E27FC236}">
                <a16:creationId xmlns:a16="http://schemas.microsoft.com/office/drawing/2014/main" id="{86208B48-85DC-8365-9034-B6C9499290AD}"/>
              </a:ext>
            </a:extLst>
          </p:cNvPr>
          <p:cNvSpPr/>
          <p:nvPr/>
        </p:nvSpPr>
        <p:spPr>
          <a:xfrm>
            <a:off x="1012366" y="4396602"/>
            <a:ext cx="1124707" cy="90944"/>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55A11"/>
                </a:solidFill>
                <a:effectLst/>
                <a:uLnTx/>
                <a:uFillTx/>
                <a:latin typeface="Somar" pitchFamily="2" charset="-78"/>
                <a:ea typeface="+mn-ea"/>
                <a:cs typeface="Somar" pitchFamily="2" charset="-78"/>
              </a:rPr>
              <a:t>8</a:t>
            </a:r>
          </a:p>
        </p:txBody>
      </p:sp>
      <p:sp>
        <p:nvSpPr>
          <p:cNvPr id="119" name="Rectangle 118">
            <a:extLst>
              <a:ext uri="{FF2B5EF4-FFF2-40B4-BE49-F238E27FC236}">
                <a16:creationId xmlns:a16="http://schemas.microsoft.com/office/drawing/2014/main" id="{1B8545FC-04E1-67B1-3648-E63174331297}"/>
              </a:ext>
            </a:extLst>
          </p:cNvPr>
          <p:cNvSpPr/>
          <p:nvPr/>
        </p:nvSpPr>
        <p:spPr>
          <a:xfrm>
            <a:off x="988782" y="4295847"/>
            <a:ext cx="2098061" cy="6712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4" name="Group 123">
            <a:extLst>
              <a:ext uri="{FF2B5EF4-FFF2-40B4-BE49-F238E27FC236}">
                <a16:creationId xmlns:a16="http://schemas.microsoft.com/office/drawing/2014/main" id="{666301A9-71F4-7A54-1D28-4B02D703C3EB}"/>
              </a:ext>
            </a:extLst>
          </p:cNvPr>
          <p:cNvGrpSpPr/>
          <p:nvPr/>
        </p:nvGrpSpPr>
        <p:grpSpPr>
          <a:xfrm>
            <a:off x="10675200" y="4295847"/>
            <a:ext cx="481270" cy="337708"/>
            <a:chOff x="10741504" y="1825640"/>
            <a:chExt cx="549186" cy="362845"/>
          </a:xfrm>
        </p:grpSpPr>
        <p:grpSp>
          <p:nvGrpSpPr>
            <p:cNvPr id="125" name="Group 124">
              <a:extLst>
                <a:ext uri="{FF2B5EF4-FFF2-40B4-BE49-F238E27FC236}">
                  <a16:creationId xmlns:a16="http://schemas.microsoft.com/office/drawing/2014/main" id="{B2ABEBD4-278E-0943-6A9A-23579DC9A252}"/>
                </a:ext>
              </a:extLst>
            </p:cNvPr>
            <p:cNvGrpSpPr/>
            <p:nvPr/>
          </p:nvGrpSpPr>
          <p:grpSpPr>
            <a:xfrm>
              <a:off x="10832611" y="1835976"/>
              <a:ext cx="387627" cy="352509"/>
              <a:chOff x="5112361" y="3348237"/>
              <a:chExt cx="1033500" cy="1033500"/>
            </a:xfrm>
          </p:grpSpPr>
          <p:sp>
            <p:nvSpPr>
              <p:cNvPr id="127" name="Google Shape;1186;p42">
                <a:extLst>
                  <a:ext uri="{FF2B5EF4-FFF2-40B4-BE49-F238E27FC236}">
                    <a16:creationId xmlns:a16="http://schemas.microsoft.com/office/drawing/2014/main" id="{9DBCD9F0-C2BA-6471-28AD-E58DFC0C915E}"/>
                  </a:ext>
                </a:extLst>
              </p:cNvPr>
              <p:cNvSpPr/>
              <p:nvPr/>
            </p:nvSpPr>
            <p:spPr>
              <a:xfrm>
                <a:off x="5112361" y="3348237"/>
                <a:ext cx="1033500" cy="10335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D2547"/>
                  </a:solidFill>
                  <a:effectLst/>
                  <a:uLnTx/>
                  <a:uFillTx/>
                  <a:latin typeface="Symbio AR+LT"/>
                  <a:ea typeface="+mn-ea"/>
                  <a:cs typeface="Symbio AR+LT"/>
                </a:endParaRPr>
              </a:p>
            </p:txBody>
          </p:sp>
          <p:sp>
            <p:nvSpPr>
              <p:cNvPr id="128" name="Google Shape;1187;p42">
                <a:extLst>
                  <a:ext uri="{FF2B5EF4-FFF2-40B4-BE49-F238E27FC236}">
                    <a16:creationId xmlns:a16="http://schemas.microsoft.com/office/drawing/2014/main" id="{45BF89AF-F1F9-7348-B054-A9E9DC7F84CA}"/>
                  </a:ext>
                </a:extLst>
              </p:cNvPr>
              <p:cNvSpPr/>
              <p:nvPr/>
            </p:nvSpPr>
            <p:spPr>
              <a:xfrm>
                <a:off x="5221432" y="3457310"/>
                <a:ext cx="815400" cy="815400"/>
              </a:xfrm>
              <a:prstGeom prst="ellipse">
                <a:avLst/>
              </a:prstGeom>
              <a:solidFill>
                <a:schemeClr val="bg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900" b="0" i="0" u="none" strike="noStrike" kern="1200" cap="none" spc="0" normalizeH="0" baseline="0" noProof="0" dirty="0">
                  <a:ln>
                    <a:noFill/>
                  </a:ln>
                  <a:solidFill>
                    <a:srgbClr val="0D2547"/>
                  </a:solidFill>
                  <a:effectLst/>
                  <a:uLnTx/>
                  <a:uFillTx/>
                  <a:latin typeface="Symbio AR+LT"/>
                  <a:ea typeface="+mn-ea"/>
                  <a:cs typeface="Symbio AR+LT"/>
                </a:endParaRPr>
              </a:p>
            </p:txBody>
          </p:sp>
          <p:grpSp>
            <p:nvGrpSpPr>
              <p:cNvPr id="129" name="Google Shape;1188;p42">
                <a:extLst>
                  <a:ext uri="{FF2B5EF4-FFF2-40B4-BE49-F238E27FC236}">
                    <a16:creationId xmlns:a16="http://schemas.microsoft.com/office/drawing/2014/main" id="{9ACE134F-A1D6-789E-E1B7-321E403D3FF8}"/>
                  </a:ext>
                </a:extLst>
              </p:cNvPr>
              <p:cNvGrpSpPr/>
              <p:nvPr/>
            </p:nvGrpSpPr>
            <p:grpSpPr>
              <a:xfrm>
                <a:off x="5400545" y="3665715"/>
                <a:ext cx="457189" cy="398590"/>
                <a:chOff x="5046550" y="2327025"/>
                <a:chExt cx="299325" cy="261525"/>
              </a:xfrm>
            </p:grpSpPr>
            <p:sp>
              <p:nvSpPr>
                <p:cNvPr id="130" name="Google Shape;1189;p42">
                  <a:extLst>
                    <a:ext uri="{FF2B5EF4-FFF2-40B4-BE49-F238E27FC236}">
                      <a16:creationId xmlns:a16="http://schemas.microsoft.com/office/drawing/2014/main" id="{B64BADDC-3EB9-4BBB-5776-C67B9F6491FD}"/>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31" name="Google Shape;1190;p42">
                  <a:extLst>
                    <a:ext uri="{FF2B5EF4-FFF2-40B4-BE49-F238E27FC236}">
                      <a16:creationId xmlns:a16="http://schemas.microsoft.com/office/drawing/2014/main" id="{55FC8066-2092-F92B-2BA3-890AD32F9719}"/>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32" name="Google Shape;1191;p42">
                  <a:extLst>
                    <a:ext uri="{FF2B5EF4-FFF2-40B4-BE49-F238E27FC236}">
                      <a16:creationId xmlns:a16="http://schemas.microsoft.com/office/drawing/2014/main" id="{08091CF7-1FEE-7D39-3FDC-C470655893B8}"/>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grpSp>
        </p:grpSp>
        <p:sp>
          <p:nvSpPr>
            <p:cNvPr id="126" name="Rectangle 125">
              <a:extLst>
                <a:ext uri="{FF2B5EF4-FFF2-40B4-BE49-F238E27FC236}">
                  <a16:creationId xmlns:a16="http://schemas.microsoft.com/office/drawing/2014/main" id="{DD1373E4-935D-403E-94E3-24C3142EDF4B}"/>
                </a:ext>
              </a:extLst>
            </p:cNvPr>
            <p:cNvSpPr/>
            <p:nvPr/>
          </p:nvSpPr>
          <p:spPr>
            <a:xfrm>
              <a:off x="10741504" y="1825640"/>
              <a:ext cx="54918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rPr>
                <a:t>1</a:t>
              </a:r>
            </a:p>
          </p:txBody>
        </p:sp>
      </p:grpSp>
      <p:grpSp>
        <p:nvGrpSpPr>
          <p:cNvPr id="133" name="Group 132">
            <a:extLst>
              <a:ext uri="{FF2B5EF4-FFF2-40B4-BE49-F238E27FC236}">
                <a16:creationId xmlns:a16="http://schemas.microsoft.com/office/drawing/2014/main" id="{8122BB33-6679-BD51-42E5-6F97CD341BA3}"/>
              </a:ext>
            </a:extLst>
          </p:cNvPr>
          <p:cNvGrpSpPr/>
          <p:nvPr/>
        </p:nvGrpSpPr>
        <p:grpSpPr>
          <a:xfrm>
            <a:off x="5431531" y="4103746"/>
            <a:ext cx="484632" cy="338328"/>
            <a:chOff x="10745873" y="1827479"/>
            <a:chExt cx="549186" cy="361006"/>
          </a:xfrm>
        </p:grpSpPr>
        <p:grpSp>
          <p:nvGrpSpPr>
            <p:cNvPr id="134" name="Group 133">
              <a:extLst>
                <a:ext uri="{FF2B5EF4-FFF2-40B4-BE49-F238E27FC236}">
                  <a16:creationId xmlns:a16="http://schemas.microsoft.com/office/drawing/2014/main" id="{CCA90024-B10F-475E-47C0-B998FF7B701A}"/>
                </a:ext>
              </a:extLst>
            </p:cNvPr>
            <p:cNvGrpSpPr/>
            <p:nvPr/>
          </p:nvGrpSpPr>
          <p:grpSpPr>
            <a:xfrm>
              <a:off x="10832611" y="1835976"/>
              <a:ext cx="387627" cy="352509"/>
              <a:chOff x="5112361" y="3348237"/>
              <a:chExt cx="1033500" cy="1033500"/>
            </a:xfrm>
          </p:grpSpPr>
          <p:sp>
            <p:nvSpPr>
              <p:cNvPr id="137" name="Google Shape;1186;p42">
                <a:extLst>
                  <a:ext uri="{FF2B5EF4-FFF2-40B4-BE49-F238E27FC236}">
                    <a16:creationId xmlns:a16="http://schemas.microsoft.com/office/drawing/2014/main" id="{8B0ED3D5-2D3C-8A07-BC8B-42277540C12E}"/>
                  </a:ext>
                </a:extLst>
              </p:cNvPr>
              <p:cNvSpPr/>
              <p:nvPr/>
            </p:nvSpPr>
            <p:spPr>
              <a:xfrm>
                <a:off x="5112361" y="3348237"/>
                <a:ext cx="1033500" cy="10335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D2547"/>
                  </a:solidFill>
                  <a:effectLst/>
                  <a:uLnTx/>
                  <a:uFillTx/>
                  <a:latin typeface="Symbio AR+LT"/>
                  <a:ea typeface="+mn-ea"/>
                  <a:cs typeface="Symbio AR+LT"/>
                </a:endParaRPr>
              </a:p>
            </p:txBody>
          </p:sp>
          <p:sp>
            <p:nvSpPr>
              <p:cNvPr id="138" name="Google Shape;1187;p42">
                <a:extLst>
                  <a:ext uri="{FF2B5EF4-FFF2-40B4-BE49-F238E27FC236}">
                    <a16:creationId xmlns:a16="http://schemas.microsoft.com/office/drawing/2014/main" id="{709F7D9D-1317-B575-FB55-CA468605784F}"/>
                  </a:ext>
                </a:extLst>
              </p:cNvPr>
              <p:cNvSpPr/>
              <p:nvPr/>
            </p:nvSpPr>
            <p:spPr>
              <a:xfrm>
                <a:off x="5221432" y="3457310"/>
                <a:ext cx="815400" cy="815400"/>
              </a:xfrm>
              <a:prstGeom prst="ellipse">
                <a:avLst/>
              </a:prstGeom>
              <a:solidFill>
                <a:schemeClr val="bg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900" b="0" i="0" u="none" strike="noStrike" kern="1200" cap="none" spc="0" normalizeH="0" baseline="0" noProof="0" dirty="0">
                  <a:ln>
                    <a:noFill/>
                  </a:ln>
                  <a:solidFill>
                    <a:srgbClr val="0D2547"/>
                  </a:solidFill>
                  <a:effectLst/>
                  <a:uLnTx/>
                  <a:uFillTx/>
                  <a:latin typeface="Symbio AR+LT"/>
                  <a:ea typeface="+mn-ea"/>
                  <a:cs typeface="Symbio AR+LT"/>
                </a:endParaRPr>
              </a:p>
            </p:txBody>
          </p:sp>
          <p:grpSp>
            <p:nvGrpSpPr>
              <p:cNvPr id="139" name="Google Shape;1188;p42">
                <a:extLst>
                  <a:ext uri="{FF2B5EF4-FFF2-40B4-BE49-F238E27FC236}">
                    <a16:creationId xmlns:a16="http://schemas.microsoft.com/office/drawing/2014/main" id="{36DA7E41-0285-F8A3-7A9B-7ADBF575D657}"/>
                  </a:ext>
                </a:extLst>
              </p:cNvPr>
              <p:cNvGrpSpPr/>
              <p:nvPr/>
            </p:nvGrpSpPr>
            <p:grpSpPr>
              <a:xfrm>
                <a:off x="5400545" y="3665715"/>
                <a:ext cx="457189" cy="398590"/>
                <a:chOff x="5046550" y="2327025"/>
                <a:chExt cx="299325" cy="261525"/>
              </a:xfrm>
            </p:grpSpPr>
            <p:sp>
              <p:nvSpPr>
                <p:cNvPr id="141" name="Google Shape;1189;p42">
                  <a:extLst>
                    <a:ext uri="{FF2B5EF4-FFF2-40B4-BE49-F238E27FC236}">
                      <a16:creationId xmlns:a16="http://schemas.microsoft.com/office/drawing/2014/main" id="{9BE64EE6-CD83-BE57-A5DE-4E312EB73567}"/>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42" name="Google Shape;1190;p42">
                  <a:extLst>
                    <a:ext uri="{FF2B5EF4-FFF2-40B4-BE49-F238E27FC236}">
                      <a16:creationId xmlns:a16="http://schemas.microsoft.com/office/drawing/2014/main" id="{74091432-6001-13C8-1DBF-2956056EA263}"/>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43" name="Google Shape;1191;p42">
                  <a:extLst>
                    <a:ext uri="{FF2B5EF4-FFF2-40B4-BE49-F238E27FC236}">
                      <a16:creationId xmlns:a16="http://schemas.microsoft.com/office/drawing/2014/main" id="{E1D17315-6601-7386-B26F-BB6DF78CADE2}"/>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grpSp>
        </p:grpSp>
        <p:sp>
          <p:nvSpPr>
            <p:cNvPr id="136" name="Rectangle 135">
              <a:extLst>
                <a:ext uri="{FF2B5EF4-FFF2-40B4-BE49-F238E27FC236}">
                  <a16:creationId xmlns:a16="http://schemas.microsoft.com/office/drawing/2014/main" id="{E896BA05-12C4-80E6-8665-443E5B58F895}"/>
                </a:ext>
              </a:extLst>
            </p:cNvPr>
            <p:cNvSpPr/>
            <p:nvPr/>
          </p:nvSpPr>
          <p:spPr>
            <a:xfrm>
              <a:off x="10745873" y="1827479"/>
              <a:ext cx="54918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rPr>
                <a:t>2</a:t>
              </a:r>
            </a:p>
          </p:txBody>
        </p:sp>
      </p:grpSp>
      <p:sp>
        <p:nvSpPr>
          <p:cNvPr id="162" name="TextBox 161">
            <a:extLst>
              <a:ext uri="{FF2B5EF4-FFF2-40B4-BE49-F238E27FC236}">
                <a16:creationId xmlns:a16="http://schemas.microsoft.com/office/drawing/2014/main" id="{DBFDD655-CA9F-E7E9-63C1-CE3B593557E0}"/>
              </a:ext>
            </a:extLst>
          </p:cNvPr>
          <p:cNvSpPr txBox="1"/>
          <p:nvPr/>
        </p:nvSpPr>
        <p:spPr>
          <a:xfrm>
            <a:off x="1259358" y="4755267"/>
            <a:ext cx="58926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rPr>
              <a:t>عالي</a:t>
            </a:r>
            <a:endParaRPr kumimoji="0" lang="en-US"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endParaRPr>
          </a:p>
        </p:txBody>
      </p:sp>
      <p:graphicFrame>
        <p:nvGraphicFramePr>
          <p:cNvPr id="164" name="Table 163">
            <a:extLst>
              <a:ext uri="{FF2B5EF4-FFF2-40B4-BE49-F238E27FC236}">
                <a16:creationId xmlns:a16="http://schemas.microsoft.com/office/drawing/2014/main" id="{11026290-B3C1-732C-837A-D7956096138E}"/>
              </a:ext>
            </a:extLst>
          </p:cNvPr>
          <p:cNvGraphicFramePr>
            <a:graphicFrameLocks noGrp="1"/>
          </p:cNvGraphicFramePr>
          <p:nvPr/>
        </p:nvGraphicFramePr>
        <p:xfrm>
          <a:off x="2187482" y="5154171"/>
          <a:ext cx="3355304" cy="897950"/>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val="13327747"/>
                    </a:ext>
                  </a:extLst>
                </a:gridCol>
                <a:gridCol w="2453837">
                  <a:extLst>
                    <a:ext uri="{9D8B030D-6E8A-4147-A177-3AD203B41FA5}">
                      <a16:colId xmlns:a16="http://schemas.microsoft.com/office/drawing/2014/main" val="2550636335"/>
                    </a:ext>
                  </a:extLst>
                </a:gridCol>
              </a:tblGrid>
              <a:tr h="220375">
                <a:tc>
                  <a:txBody>
                    <a:bodyPr/>
                    <a:lstStyle/>
                    <a:p>
                      <a:pPr algn="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CF8F8"/>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800" dirty="0">
                          <a:solidFill>
                            <a:sysClr val="windowText" lastClr="000000"/>
                          </a:solidFill>
                          <a:latin typeface="Somar" panose="00000500000000000000" pitchFamily="2" charset="-78"/>
                          <a:cs typeface="Somar" panose="00000500000000000000" pitchFamily="2" charset="-78"/>
                        </a:rPr>
                        <a:t>رقم البيان الجمركي : 57</a:t>
                      </a:r>
                      <a:r>
                        <a:rPr lang="en-US" sz="800" dirty="0">
                          <a:solidFill>
                            <a:sysClr val="windowText" lastClr="000000"/>
                          </a:solidFill>
                          <a:latin typeface="Somar" panose="00000500000000000000" pitchFamily="2" charset="-78"/>
                          <a:cs typeface="Somar" panose="00000500000000000000" pitchFamily="2" charset="-78"/>
                        </a:rPr>
                        <a:t>xxx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44518964"/>
                  </a:ext>
                </a:extLst>
              </a:tr>
              <a:tr h="220375">
                <a:tc>
                  <a:txBody>
                    <a:bodyPr/>
                    <a:lstStyle/>
                    <a:p>
                      <a:pPr algn="r"/>
                      <a:r>
                        <a:rPr lang="ar-SA" sz="700" dirty="0">
                          <a:solidFill>
                            <a:sysClr val="windowText" lastClr="000000"/>
                          </a:solidFill>
                          <a:latin typeface="Somar" panose="00000500000000000000" pitchFamily="2" charset="-78"/>
                          <a:cs typeface="Somar" panose="00000500000000000000" pitchFamily="2" charset="-78"/>
                        </a:rPr>
                        <a:t>درجة خطر المؤشر</a:t>
                      </a: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المؤشر التحليلي </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T w="38100" cmpd="sng">
                      <a:noFill/>
                    </a:lnT>
                    <a:solidFill>
                      <a:schemeClr val="bg1">
                        <a:lumMod val="85000"/>
                      </a:schemeClr>
                    </a:solidFill>
                  </a:tcPr>
                </a:tc>
                <a:extLst>
                  <a:ext uri="{0D108BD9-81ED-4DB2-BD59-A6C34878D82A}">
                    <a16:rowId xmlns:a16="http://schemas.microsoft.com/office/drawing/2014/main" val="2563650198"/>
                  </a:ext>
                </a:extLst>
              </a:tr>
              <a:tr h="439707">
                <a:tc>
                  <a:txBody>
                    <a:bodyPr/>
                    <a:lstStyle/>
                    <a:p>
                      <a:pPr algn="ctr"/>
                      <a:r>
                        <a:rPr lang="ar-SA" sz="700" dirty="0">
                          <a:solidFill>
                            <a:sysClr val="windowText" lastClr="000000"/>
                          </a:solidFill>
                          <a:latin typeface="Somar" panose="00000500000000000000" pitchFamily="2" charset="-78"/>
                          <a:cs typeface="Somar" panose="00000500000000000000" pitchFamily="2" charset="-78"/>
                        </a:rPr>
                        <a:t>5</a:t>
                      </a:r>
                      <a:endParaRPr lang="en-US" sz="700" dirty="0">
                        <a:solidFill>
                          <a:sysClr val="windowText" lastClr="000000"/>
                        </a:solidFill>
                        <a:latin typeface="Somar" panose="00000500000000000000" pitchFamily="2" charset="-78"/>
                        <a:cs typeface="Somar" panose="00000500000000000000"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ar-SA" sz="800" dirty="0">
                          <a:latin typeface="Somar" panose="00000500000000000000" pitchFamily="2" charset="-78"/>
                          <a:cs typeface="Somar" panose="00000500000000000000" pitchFamily="2" charset="-78"/>
                        </a:rPr>
                        <a:t> </a:t>
                      </a:r>
                      <a:endParaRPr lang="en-US" sz="800" dirty="0">
                        <a:latin typeface="Somar" panose="00000500000000000000" pitchFamily="2" charset="-78"/>
                        <a:cs typeface="Somar" panose="00000500000000000000" pitchFamily="2" charset="-78"/>
                      </a:endParaRPr>
                    </a:p>
                    <a:p>
                      <a:pPr algn="r"/>
                      <a:r>
                        <a:rPr lang="ar-SA" sz="800" dirty="0">
                          <a:latin typeface="Somar" panose="00000500000000000000" pitchFamily="2" charset="-78"/>
                          <a:cs typeface="Somar" panose="00000500000000000000" pitchFamily="2" charset="-78"/>
                        </a:rPr>
                        <a:t>مخالف للنشاط</a:t>
                      </a:r>
                      <a:endParaRPr lang="en-US" sz="800" dirty="0">
                        <a:latin typeface="Somar" panose="00000500000000000000" pitchFamily="2" charset="-78"/>
                        <a:cs typeface="Somar" panose="00000500000000000000" pitchFamily="2" charset="-78"/>
                      </a:endParaRPr>
                    </a:p>
                    <a:p>
                      <a:pPr algn="r"/>
                      <a:endParaRPr lang="en-US" sz="800" dirty="0">
                        <a:latin typeface="Somar" panose="00000500000000000000" pitchFamily="2" charset="-78"/>
                        <a:cs typeface="Somar" panose="00000500000000000000" pitchFamily="2" charset="-78"/>
                      </a:endParaRPr>
                    </a:p>
                  </a:txBody>
                  <a:tcPr>
                    <a:lnL w="12700" cmpd="sng">
                      <a:noFill/>
                    </a:lnL>
                    <a:solidFill>
                      <a:schemeClr val="bg1"/>
                    </a:solidFill>
                  </a:tcPr>
                </a:tc>
                <a:extLst>
                  <a:ext uri="{0D108BD9-81ED-4DB2-BD59-A6C34878D82A}">
                    <a16:rowId xmlns:a16="http://schemas.microsoft.com/office/drawing/2014/main" val="2889672629"/>
                  </a:ext>
                </a:extLst>
              </a:tr>
            </a:tbl>
          </a:graphicData>
        </a:graphic>
      </p:graphicFrame>
      <p:sp>
        <p:nvSpPr>
          <p:cNvPr id="165" name="Rectangle 164">
            <a:extLst>
              <a:ext uri="{FF2B5EF4-FFF2-40B4-BE49-F238E27FC236}">
                <a16:creationId xmlns:a16="http://schemas.microsoft.com/office/drawing/2014/main" id="{345E4C53-1D31-3069-FD7D-202C7DA36FBF}"/>
              </a:ext>
            </a:extLst>
          </p:cNvPr>
          <p:cNvSpPr/>
          <p:nvPr/>
        </p:nvSpPr>
        <p:spPr>
          <a:xfrm>
            <a:off x="997122" y="5362395"/>
            <a:ext cx="1191567" cy="671262"/>
          </a:xfrm>
          <a:prstGeom prst="rect">
            <a:avLst/>
          </a:prstGeom>
          <a:solidFill>
            <a:srgbClr val="F8F4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EA6B2157-E6A5-705E-6FF8-FA3656145759}"/>
              </a:ext>
            </a:extLst>
          </p:cNvPr>
          <p:cNvSpPr/>
          <p:nvPr/>
        </p:nvSpPr>
        <p:spPr>
          <a:xfrm>
            <a:off x="1068771" y="5652318"/>
            <a:ext cx="1051416" cy="126070"/>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0" u="none" strike="noStrike" kern="1200" cap="none" spc="0" normalizeH="0" baseline="0" noProof="0" dirty="0">
                <a:ln>
                  <a:noFill/>
                </a:ln>
                <a:solidFill>
                  <a:srgbClr val="D39500"/>
                </a:solidFill>
                <a:effectLst/>
                <a:uLnTx/>
                <a:uFillTx/>
                <a:latin typeface="Somar" pitchFamily="2" charset="-78"/>
                <a:ea typeface="+mn-ea"/>
                <a:cs typeface="Somar" pitchFamily="2" charset="-78"/>
              </a:rPr>
              <a:t>مجموع درجات الخطر لمؤشرات البيان</a:t>
            </a:r>
          </a:p>
        </p:txBody>
      </p:sp>
      <p:sp>
        <p:nvSpPr>
          <p:cNvPr id="167" name="Rectangle 166">
            <a:extLst>
              <a:ext uri="{FF2B5EF4-FFF2-40B4-BE49-F238E27FC236}">
                <a16:creationId xmlns:a16="http://schemas.microsoft.com/office/drawing/2014/main" id="{68BE7B41-5C96-B60C-A963-A2F0B4D001D4}"/>
              </a:ext>
            </a:extLst>
          </p:cNvPr>
          <p:cNvSpPr/>
          <p:nvPr/>
        </p:nvSpPr>
        <p:spPr>
          <a:xfrm>
            <a:off x="1049684" y="5486660"/>
            <a:ext cx="1063232" cy="76421"/>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1" i="0" u="none" strike="noStrike" kern="1200" cap="none" spc="0" normalizeH="0" baseline="0" noProof="0" dirty="0">
                <a:ln>
                  <a:noFill/>
                </a:ln>
                <a:solidFill>
                  <a:srgbClr val="D39500"/>
                </a:solidFill>
                <a:effectLst/>
                <a:uLnTx/>
                <a:uFillTx/>
                <a:latin typeface="Somar" pitchFamily="2" charset="-78"/>
                <a:ea typeface="+mn-ea"/>
                <a:cs typeface="Somar" pitchFamily="2" charset="-78"/>
              </a:rPr>
              <a:t>5</a:t>
            </a:r>
            <a:endParaRPr kumimoji="0" lang="en-US" sz="1000" b="1" i="0" u="none" strike="noStrike" kern="1200" cap="none" spc="0" normalizeH="0" baseline="0" noProof="0" dirty="0">
              <a:ln>
                <a:noFill/>
              </a:ln>
              <a:solidFill>
                <a:srgbClr val="D39500"/>
              </a:solidFill>
              <a:effectLst/>
              <a:uLnTx/>
              <a:uFillTx/>
              <a:latin typeface="Somar" pitchFamily="2" charset="-78"/>
              <a:ea typeface="+mn-ea"/>
              <a:cs typeface="Somar" pitchFamily="2" charset="-78"/>
            </a:endParaRPr>
          </a:p>
        </p:txBody>
      </p:sp>
      <p:sp>
        <p:nvSpPr>
          <p:cNvPr id="168" name="Rectangle 167">
            <a:extLst>
              <a:ext uri="{FF2B5EF4-FFF2-40B4-BE49-F238E27FC236}">
                <a16:creationId xmlns:a16="http://schemas.microsoft.com/office/drawing/2014/main" id="{62AD818E-58F6-D6D9-E350-B69333A7DB83}"/>
              </a:ext>
            </a:extLst>
          </p:cNvPr>
          <p:cNvSpPr/>
          <p:nvPr/>
        </p:nvSpPr>
        <p:spPr>
          <a:xfrm>
            <a:off x="988069" y="5362394"/>
            <a:ext cx="2098061" cy="6712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9" name="Group 168">
            <a:extLst>
              <a:ext uri="{FF2B5EF4-FFF2-40B4-BE49-F238E27FC236}">
                <a16:creationId xmlns:a16="http://schemas.microsoft.com/office/drawing/2014/main" id="{5CCA5EFA-015B-4794-BDE2-F93E7596420A}"/>
              </a:ext>
            </a:extLst>
          </p:cNvPr>
          <p:cNvGrpSpPr/>
          <p:nvPr/>
        </p:nvGrpSpPr>
        <p:grpSpPr>
          <a:xfrm>
            <a:off x="5414903" y="5202324"/>
            <a:ext cx="484632" cy="338328"/>
            <a:chOff x="10755696" y="1832344"/>
            <a:chExt cx="549186" cy="356141"/>
          </a:xfrm>
        </p:grpSpPr>
        <p:grpSp>
          <p:nvGrpSpPr>
            <p:cNvPr id="170" name="Group 169">
              <a:extLst>
                <a:ext uri="{FF2B5EF4-FFF2-40B4-BE49-F238E27FC236}">
                  <a16:creationId xmlns:a16="http://schemas.microsoft.com/office/drawing/2014/main" id="{D890ACEF-A289-6693-C456-C0429B6932C2}"/>
                </a:ext>
              </a:extLst>
            </p:cNvPr>
            <p:cNvGrpSpPr/>
            <p:nvPr/>
          </p:nvGrpSpPr>
          <p:grpSpPr>
            <a:xfrm>
              <a:off x="10832611" y="1835976"/>
              <a:ext cx="387627" cy="352509"/>
              <a:chOff x="5112361" y="3348237"/>
              <a:chExt cx="1033500" cy="1033500"/>
            </a:xfrm>
          </p:grpSpPr>
          <p:sp>
            <p:nvSpPr>
              <p:cNvPr id="172" name="Google Shape;1186;p42">
                <a:extLst>
                  <a:ext uri="{FF2B5EF4-FFF2-40B4-BE49-F238E27FC236}">
                    <a16:creationId xmlns:a16="http://schemas.microsoft.com/office/drawing/2014/main" id="{274FA316-9C65-B711-17CC-4A8B962FD083}"/>
                  </a:ext>
                </a:extLst>
              </p:cNvPr>
              <p:cNvSpPr/>
              <p:nvPr/>
            </p:nvSpPr>
            <p:spPr>
              <a:xfrm>
                <a:off x="5112361" y="3348237"/>
                <a:ext cx="1033500" cy="10335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D2547"/>
                  </a:solidFill>
                  <a:effectLst/>
                  <a:uLnTx/>
                  <a:uFillTx/>
                  <a:latin typeface="Symbio AR+LT"/>
                  <a:ea typeface="+mn-ea"/>
                  <a:cs typeface="Symbio AR+LT"/>
                </a:endParaRPr>
              </a:p>
            </p:txBody>
          </p:sp>
          <p:sp>
            <p:nvSpPr>
              <p:cNvPr id="173" name="Google Shape;1187;p42">
                <a:extLst>
                  <a:ext uri="{FF2B5EF4-FFF2-40B4-BE49-F238E27FC236}">
                    <a16:creationId xmlns:a16="http://schemas.microsoft.com/office/drawing/2014/main" id="{C355BFFF-89C3-AEB3-97BF-9D5677353D3B}"/>
                  </a:ext>
                </a:extLst>
              </p:cNvPr>
              <p:cNvSpPr/>
              <p:nvPr/>
            </p:nvSpPr>
            <p:spPr>
              <a:xfrm>
                <a:off x="5221432" y="3457310"/>
                <a:ext cx="815400" cy="815400"/>
              </a:xfrm>
              <a:prstGeom prst="ellipse">
                <a:avLst/>
              </a:prstGeom>
              <a:solidFill>
                <a:schemeClr val="bg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900" b="0" i="0" u="none" strike="noStrike" kern="1200" cap="none" spc="0" normalizeH="0" baseline="0" noProof="0" dirty="0">
                  <a:ln>
                    <a:noFill/>
                  </a:ln>
                  <a:solidFill>
                    <a:srgbClr val="0D2547"/>
                  </a:solidFill>
                  <a:effectLst/>
                  <a:uLnTx/>
                  <a:uFillTx/>
                  <a:latin typeface="Symbio AR+LT"/>
                  <a:ea typeface="+mn-ea"/>
                  <a:cs typeface="Symbio AR+LT"/>
                </a:endParaRPr>
              </a:p>
            </p:txBody>
          </p:sp>
          <p:grpSp>
            <p:nvGrpSpPr>
              <p:cNvPr id="174" name="Google Shape;1188;p42">
                <a:extLst>
                  <a:ext uri="{FF2B5EF4-FFF2-40B4-BE49-F238E27FC236}">
                    <a16:creationId xmlns:a16="http://schemas.microsoft.com/office/drawing/2014/main" id="{BA7299DA-88DE-02D1-1684-53751F275C38}"/>
                  </a:ext>
                </a:extLst>
              </p:cNvPr>
              <p:cNvGrpSpPr/>
              <p:nvPr/>
            </p:nvGrpSpPr>
            <p:grpSpPr>
              <a:xfrm>
                <a:off x="5400545" y="3665715"/>
                <a:ext cx="457189" cy="398590"/>
                <a:chOff x="5046550" y="2327025"/>
                <a:chExt cx="299325" cy="261525"/>
              </a:xfrm>
            </p:grpSpPr>
            <p:sp>
              <p:nvSpPr>
                <p:cNvPr id="175" name="Google Shape;1189;p42">
                  <a:extLst>
                    <a:ext uri="{FF2B5EF4-FFF2-40B4-BE49-F238E27FC236}">
                      <a16:creationId xmlns:a16="http://schemas.microsoft.com/office/drawing/2014/main" id="{AF9E709B-C77E-9F39-F759-5D1C349E8677}"/>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76" name="Google Shape;1190;p42">
                  <a:extLst>
                    <a:ext uri="{FF2B5EF4-FFF2-40B4-BE49-F238E27FC236}">
                      <a16:creationId xmlns:a16="http://schemas.microsoft.com/office/drawing/2014/main" id="{C2AD3121-A82B-893C-4E67-9C2864260F21}"/>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77" name="Google Shape;1191;p42">
                  <a:extLst>
                    <a:ext uri="{FF2B5EF4-FFF2-40B4-BE49-F238E27FC236}">
                      <a16:creationId xmlns:a16="http://schemas.microsoft.com/office/drawing/2014/main" id="{8D39B9FD-A6F5-A11A-FE9E-E2BB89C74E68}"/>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grpSp>
        </p:grpSp>
        <p:sp>
          <p:nvSpPr>
            <p:cNvPr id="171" name="Rectangle 170">
              <a:extLst>
                <a:ext uri="{FF2B5EF4-FFF2-40B4-BE49-F238E27FC236}">
                  <a16:creationId xmlns:a16="http://schemas.microsoft.com/office/drawing/2014/main" id="{FB25708F-B231-D863-E3CF-5C3AB07479FB}"/>
                </a:ext>
              </a:extLst>
            </p:cNvPr>
            <p:cNvSpPr/>
            <p:nvPr/>
          </p:nvSpPr>
          <p:spPr>
            <a:xfrm>
              <a:off x="10755696" y="1832344"/>
              <a:ext cx="54918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rPr>
                <a:t>3</a:t>
              </a:r>
              <a:endParaRPr kumimoji="0" lang="ar-SA"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endParaRPr>
            </a:p>
          </p:txBody>
        </p:sp>
      </p:grpSp>
      <p:sp>
        <p:nvSpPr>
          <p:cNvPr id="178" name="TextBox 177">
            <a:extLst>
              <a:ext uri="{FF2B5EF4-FFF2-40B4-BE49-F238E27FC236}">
                <a16:creationId xmlns:a16="http://schemas.microsoft.com/office/drawing/2014/main" id="{DF60EE05-304F-78C7-1828-B5028F7F5A24}"/>
              </a:ext>
            </a:extLst>
          </p:cNvPr>
          <p:cNvSpPr txBox="1"/>
          <p:nvPr/>
        </p:nvSpPr>
        <p:spPr>
          <a:xfrm>
            <a:off x="1268411" y="5833602"/>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متوسط</a:t>
            </a:r>
            <a:endParaRPr kumimoji="0" lang="en-US"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endParaRPr>
          </a:p>
        </p:txBody>
      </p:sp>
      <p:sp>
        <p:nvSpPr>
          <p:cNvPr id="179" name="TextBox 178">
            <a:extLst>
              <a:ext uri="{FF2B5EF4-FFF2-40B4-BE49-F238E27FC236}">
                <a16:creationId xmlns:a16="http://schemas.microsoft.com/office/drawing/2014/main" id="{E3C43702-224D-595C-A51F-91FDE6EFD13C}"/>
              </a:ext>
            </a:extLst>
          </p:cNvPr>
          <p:cNvSpPr txBox="1"/>
          <p:nvPr/>
        </p:nvSpPr>
        <p:spPr>
          <a:xfrm>
            <a:off x="6639451" y="5281723"/>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rPr>
              <a:t>عالي جداً</a:t>
            </a:r>
            <a:endParaRPr kumimoji="0" lang="en-US" sz="7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endParaRPr>
          </a:p>
        </p:txBody>
      </p:sp>
      <p:sp>
        <p:nvSpPr>
          <p:cNvPr id="3" name="TextBox 2">
            <a:extLst>
              <a:ext uri="{FF2B5EF4-FFF2-40B4-BE49-F238E27FC236}">
                <a16:creationId xmlns:a16="http://schemas.microsoft.com/office/drawing/2014/main" id="{640EC446-DB13-6AAF-0D86-D1D4C4453D68}"/>
              </a:ext>
            </a:extLst>
          </p:cNvPr>
          <p:cNvSpPr txBox="1"/>
          <p:nvPr/>
        </p:nvSpPr>
        <p:spPr>
          <a:xfrm>
            <a:off x="3443683" y="3033740"/>
            <a:ext cx="420342"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6</a:t>
            </a:r>
            <a:endParaRPr kumimoji="0" lang="en-US"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endParaRPr>
          </a:p>
        </p:txBody>
      </p:sp>
      <p:sp>
        <p:nvSpPr>
          <p:cNvPr id="51" name="TextBox 50">
            <a:extLst>
              <a:ext uri="{FF2B5EF4-FFF2-40B4-BE49-F238E27FC236}">
                <a16:creationId xmlns:a16="http://schemas.microsoft.com/office/drawing/2014/main" id="{044542EB-D4D9-8487-EDD7-5FF412D6932C}"/>
              </a:ext>
            </a:extLst>
          </p:cNvPr>
          <p:cNvSpPr txBox="1"/>
          <p:nvPr/>
        </p:nvSpPr>
        <p:spPr>
          <a:xfrm>
            <a:off x="4385081" y="2340822"/>
            <a:ext cx="420343"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rPr>
              <a:t>&gt;90%</a:t>
            </a:r>
          </a:p>
        </p:txBody>
      </p:sp>
      <p:sp>
        <p:nvSpPr>
          <p:cNvPr id="53" name="TextBox 52">
            <a:extLst>
              <a:ext uri="{FF2B5EF4-FFF2-40B4-BE49-F238E27FC236}">
                <a16:creationId xmlns:a16="http://schemas.microsoft.com/office/drawing/2014/main" id="{2B850953-E1B4-8EF1-7E6B-0427F41233CF}"/>
              </a:ext>
            </a:extLst>
          </p:cNvPr>
          <p:cNvSpPr txBox="1"/>
          <p:nvPr/>
        </p:nvSpPr>
        <p:spPr>
          <a:xfrm>
            <a:off x="3695996" y="2500535"/>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rPr>
              <a:t>عالي</a:t>
            </a:r>
            <a:endParaRPr kumimoji="0" lang="en-US"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endParaRPr>
          </a:p>
        </p:txBody>
      </p:sp>
      <p:sp>
        <p:nvSpPr>
          <p:cNvPr id="8" name="TextBox 7">
            <a:extLst>
              <a:ext uri="{FF2B5EF4-FFF2-40B4-BE49-F238E27FC236}">
                <a16:creationId xmlns:a16="http://schemas.microsoft.com/office/drawing/2014/main" id="{7FB73E8B-61DF-DC57-072D-1BD04D6F8AD8}"/>
              </a:ext>
            </a:extLst>
          </p:cNvPr>
          <p:cNvSpPr txBox="1"/>
          <p:nvPr/>
        </p:nvSpPr>
        <p:spPr>
          <a:xfrm>
            <a:off x="3785478" y="2347337"/>
            <a:ext cx="420343"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rPr>
              <a:t>&gt;60%</a:t>
            </a:r>
          </a:p>
        </p:txBody>
      </p:sp>
      <p:sp>
        <p:nvSpPr>
          <p:cNvPr id="9" name="Rectangle 8">
            <a:extLst>
              <a:ext uri="{FF2B5EF4-FFF2-40B4-BE49-F238E27FC236}">
                <a16:creationId xmlns:a16="http://schemas.microsoft.com/office/drawing/2014/main" id="{DE69A792-78CD-1581-4D1D-06E4A03DF76C}"/>
              </a:ext>
            </a:extLst>
          </p:cNvPr>
          <p:cNvSpPr/>
          <p:nvPr/>
        </p:nvSpPr>
        <p:spPr>
          <a:xfrm>
            <a:off x="2674145" y="2351804"/>
            <a:ext cx="525768" cy="411545"/>
          </a:xfrm>
          <a:prstGeom prst="rect">
            <a:avLst/>
          </a:prstGeom>
          <a:solidFill>
            <a:schemeClr val="bg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omar" pitchFamily="2" charset="-78"/>
              <a:ea typeface="+mn-ea"/>
              <a:cs typeface="Somar" pitchFamily="2" charset="-78"/>
            </a:endParaRPr>
          </a:p>
        </p:txBody>
      </p:sp>
      <p:sp>
        <p:nvSpPr>
          <p:cNvPr id="48" name="TextBox 47">
            <a:extLst>
              <a:ext uri="{FF2B5EF4-FFF2-40B4-BE49-F238E27FC236}">
                <a16:creationId xmlns:a16="http://schemas.microsoft.com/office/drawing/2014/main" id="{B300F863-C115-DD46-0713-EDAAF480A38A}"/>
              </a:ext>
            </a:extLst>
          </p:cNvPr>
          <p:cNvSpPr txBox="1"/>
          <p:nvPr/>
        </p:nvSpPr>
        <p:spPr>
          <a:xfrm>
            <a:off x="2680556" y="2387228"/>
            <a:ext cx="477983"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&lt;= 60%</a:t>
            </a:r>
          </a:p>
        </p:txBody>
      </p:sp>
      <p:sp>
        <p:nvSpPr>
          <p:cNvPr id="54" name="TextBox 53">
            <a:extLst>
              <a:ext uri="{FF2B5EF4-FFF2-40B4-BE49-F238E27FC236}">
                <a16:creationId xmlns:a16="http://schemas.microsoft.com/office/drawing/2014/main" id="{AA896B77-A595-A607-A3A8-CDD016CB4341}"/>
              </a:ext>
            </a:extLst>
          </p:cNvPr>
          <p:cNvSpPr txBox="1"/>
          <p:nvPr/>
        </p:nvSpPr>
        <p:spPr>
          <a:xfrm>
            <a:off x="2659573" y="2524319"/>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متوسط</a:t>
            </a:r>
            <a:endParaRPr kumimoji="0" lang="en-US"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endParaRPr>
          </a:p>
        </p:txBody>
      </p:sp>
      <p:sp>
        <p:nvSpPr>
          <p:cNvPr id="11" name="TextBox 10">
            <a:extLst>
              <a:ext uri="{FF2B5EF4-FFF2-40B4-BE49-F238E27FC236}">
                <a16:creationId xmlns:a16="http://schemas.microsoft.com/office/drawing/2014/main" id="{0C7EE858-2F14-E655-1FCA-20BFA41AA2CC}"/>
              </a:ext>
            </a:extLst>
          </p:cNvPr>
          <p:cNvSpPr txBox="1"/>
          <p:nvPr/>
        </p:nvSpPr>
        <p:spPr>
          <a:xfrm>
            <a:off x="4182032" y="3058407"/>
            <a:ext cx="420342"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C55A11"/>
                </a:solidFill>
                <a:effectLst/>
                <a:uLnTx/>
                <a:uFillTx/>
                <a:latin typeface="SST Arabic" panose="020B0504030504020204" pitchFamily="34" charset="-78"/>
                <a:ea typeface="+mn-ea"/>
                <a:cs typeface="SST Arabic" panose="020B0504030504020204" pitchFamily="34" charset="-78"/>
              </a:rPr>
              <a:t>14</a:t>
            </a:r>
            <a:endParaRPr kumimoji="0" lang="en-US" sz="700" b="1" i="0" u="none" strike="noStrike" kern="1200" cap="none" spc="0" normalizeH="0" baseline="0" noProof="0" dirty="0">
              <a:ln>
                <a:noFill/>
              </a:ln>
              <a:solidFill>
                <a:srgbClr val="C55A11"/>
              </a:solidFill>
              <a:effectLst/>
              <a:uLnTx/>
              <a:uFillTx/>
              <a:latin typeface="SST Arabic" panose="020B0504030504020204" pitchFamily="34" charset="-78"/>
              <a:ea typeface="+mn-ea"/>
              <a:cs typeface="SST Arabic" panose="020B0504030504020204" pitchFamily="34" charset="-78"/>
            </a:endParaRPr>
          </a:p>
        </p:txBody>
      </p:sp>
      <p:cxnSp>
        <p:nvCxnSpPr>
          <p:cNvPr id="92" name="Straight Connector 91">
            <a:extLst>
              <a:ext uri="{FF2B5EF4-FFF2-40B4-BE49-F238E27FC236}">
                <a16:creationId xmlns:a16="http://schemas.microsoft.com/office/drawing/2014/main" id="{6F7D1046-459C-4CF1-82BE-BA341ECE3FA1}"/>
              </a:ext>
            </a:extLst>
          </p:cNvPr>
          <p:cNvCxnSpPr>
            <a:cxnSpLocks/>
          </p:cNvCxnSpPr>
          <p:nvPr/>
        </p:nvCxnSpPr>
        <p:spPr>
          <a:xfrm>
            <a:off x="676326" y="3439209"/>
            <a:ext cx="1056741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Footer Placeholder 5">
            <a:extLst>
              <a:ext uri="{FF2B5EF4-FFF2-40B4-BE49-F238E27FC236}">
                <a16:creationId xmlns:a16="http://schemas.microsoft.com/office/drawing/2014/main" id="{6E29D1E0-5EC2-8C59-708E-C0716280A937}"/>
              </a:ext>
            </a:extLst>
          </p:cNvPr>
          <p:cNvSpPr>
            <a:spLocks noGrp="1"/>
          </p:cNvSpPr>
          <p:nvPr>
            <p:ph type="ftr" sz="quarter" idx="11"/>
            <p:custDataLst>
              <p:tags r:id="rId1"/>
            </p:custDataLst>
          </p:nvPr>
        </p:nvSpPr>
        <p:spPr/>
        <p:txBody>
          <a:bodyPr/>
          <a:lstStyle/>
          <a:p>
            <a:r>
              <a:rPr lang="en-US"/>
              <a:t>Restricted - Internal | </a:t>
            </a:r>
            <a:r>
              <a:rPr lang="ar-SA"/>
              <a:t>مقيد - داخلي</a:t>
            </a:r>
            <a:endParaRPr lang="en-US"/>
          </a:p>
        </p:txBody>
      </p:sp>
    </p:spTree>
    <p:extLst>
      <p:ext uri="{BB962C8B-B14F-4D97-AF65-F5344CB8AC3E}">
        <p14:creationId xmlns:p14="http://schemas.microsoft.com/office/powerpoint/2010/main" val="356824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7688D-1560-2E19-EE89-9352692059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6FE541-27AE-251F-225B-0487DC973FD1}"/>
              </a:ext>
            </a:extLst>
          </p:cNvPr>
          <p:cNvSpPr/>
          <p:nvPr/>
        </p:nvSpPr>
        <p:spPr>
          <a:xfrm>
            <a:off x="6280342" y="1127841"/>
            <a:ext cx="5608179" cy="2469529"/>
          </a:xfrm>
          <a:prstGeom prst="rect">
            <a:avLst/>
          </a:prstGeom>
          <a:solidFill>
            <a:srgbClr val="080808">
              <a:alpha val="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mar" pitchFamily="2" charset="-78"/>
              <a:ea typeface="+mn-ea"/>
              <a:cs typeface="Somar" pitchFamily="2" charset="-78"/>
            </a:endParaRPr>
          </a:p>
        </p:txBody>
      </p:sp>
      <p:grpSp>
        <p:nvGrpSpPr>
          <p:cNvPr id="96" name="Group 95">
            <a:extLst>
              <a:ext uri="{FF2B5EF4-FFF2-40B4-BE49-F238E27FC236}">
                <a16:creationId xmlns:a16="http://schemas.microsoft.com/office/drawing/2014/main" id="{4FBB066B-CAD6-458C-5598-23CE3DACB2E0}"/>
              </a:ext>
            </a:extLst>
          </p:cNvPr>
          <p:cNvGrpSpPr/>
          <p:nvPr/>
        </p:nvGrpSpPr>
        <p:grpSpPr>
          <a:xfrm>
            <a:off x="4869581" y="47694"/>
            <a:ext cx="7188672" cy="643812"/>
            <a:chOff x="4720530" y="73404"/>
            <a:chExt cx="7188672" cy="643812"/>
          </a:xfrm>
        </p:grpSpPr>
        <p:cxnSp>
          <p:nvCxnSpPr>
            <p:cNvPr id="97" name="Straight Connector 96">
              <a:extLst>
                <a:ext uri="{FF2B5EF4-FFF2-40B4-BE49-F238E27FC236}">
                  <a16:creationId xmlns:a16="http://schemas.microsoft.com/office/drawing/2014/main" id="{0A2AE42E-0085-DF8D-12AD-95EEF892CB7F}"/>
                </a:ext>
              </a:extLst>
            </p:cNvPr>
            <p:cNvCxnSpPr>
              <a:cxnSpLocks/>
            </p:cNvCxnSpPr>
            <p:nvPr/>
          </p:nvCxnSpPr>
          <p:spPr>
            <a:xfrm flipV="1">
              <a:off x="11889223" y="73404"/>
              <a:ext cx="0" cy="643812"/>
            </a:xfrm>
            <a:prstGeom prst="line">
              <a:avLst/>
            </a:prstGeom>
            <a:ln w="12700">
              <a:solidFill>
                <a:srgbClr val="002649"/>
              </a:solidFill>
            </a:ln>
          </p:spPr>
          <p:style>
            <a:lnRef idx="1">
              <a:schemeClr val="accent1"/>
            </a:lnRef>
            <a:fillRef idx="0">
              <a:schemeClr val="accent1"/>
            </a:fillRef>
            <a:effectRef idx="0">
              <a:schemeClr val="accent1"/>
            </a:effectRef>
            <a:fontRef idx="minor">
              <a:schemeClr val="tx1"/>
            </a:fontRef>
          </p:style>
        </p:cxnSp>
        <p:sp>
          <p:nvSpPr>
            <p:cNvPr id="98" name="Rectangle 97">
              <a:hlinkClick r:id="rId4" action="ppaction://hlinksldjump"/>
              <a:extLst>
                <a:ext uri="{FF2B5EF4-FFF2-40B4-BE49-F238E27FC236}">
                  <a16:creationId xmlns:a16="http://schemas.microsoft.com/office/drawing/2014/main" id="{92BA3EEF-FFA2-4BEF-5767-7AC179FF881D}"/>
                </a:ext>
              </a:extLst>
            </p:cNvPr>
            <p:cNvSpPr/>
            <p:nvPr/>
          </p:nvSpPr>
          <p:spPr>
            <a:xfrm>
              <a:off x="4720530" y="263259"/>
              <a:ext cx="7098628" cy="251374"/>
            </a:xfrm>
            <a:prstGeom prst="rect">
              <a:avLst/>
            </a:prstGeom>
          </p:spPr>
          <p:txBody>
            <a:bodyPr vert="horz" lIns="0" tIns="0" rIns="0" bIns="0" rtlCol="0" anchorCtr="0">
              <a:noAutofit/>
            </a:bodyPr>
            <a:lstStyle/>
            <a:p>
              <a:pPr lvl="0" algn="r" defTabSz="914370" rtl="1">
                <a:lnSpc>
                  <a:spcPct val="90000"/>
                </a:lnSpc>
                <a:spcBef>
                  <a:spcPct val="0"/>
                </a:spcBef>
                <a:defRPr/>
              </a:pPr>
              <a:r>
                <a:rPr kumimoji="0" lang="ar-SA" sz="1400" b="1" i="0" u="none" strike="noStrike" kern="1200" cap="none" spc="0" normalizeH="0" baseline="0" noProof="0" dirty="0">
                  <a:ln>
                    <a:noFill/>
                  </a:ln>
                  <a:solidFill>
                    <a:prstClr val="black"/>
                  </a:solidFill>
                  <a:effectLst/>
                  <a:uLnTx/>
                  <a:uFillTx/>
                  <a:latin typeface="Aptos"/>
                  <a:ea typeface="Calibri" panose="020F0502020204030204" pitchFamily="34" charset="0"/>
                  <a:cs typeface="SST Arabic" panose="020B0504030504020204" pitchFamily="34" charset="-78"/>
                </a:rPr>
                <a:t>المهام والإنجازات – الجانب الأمني</a:t>
              </a:r>
            </a:p>
          </p:txBody>
        </p:sp>
        <p:cxnSp>
          <p:nvCxnSpPr>
            <p:cNvPr id="99" name="Straight Connector 98">
              <a:extLst>
                <a:ext uri="{FF2B5EF4-FFF2-40B4-BE49-F238E27FC236}">
                  <a16:creationId xmlns:a16="http://schemas.microsoft.com/office/drawing/2014/main" id="{B6F2F78F-E7C8-1349-CEBE-4C5F7CA3D3A0}"/>
                </a:ext>
              </a:extLst>
            </p:cNvPr>
            <p:cNvCxnSpPr>
              <a:cxnSpLocks/>
            </p:cNvCxnSpPr>
            <p:nvPr/>
          </p:nvCxnSpPr>
          <p:spPr>
            <a:xfrm>
              <a:off x="11909202" y="180447"/>
              <a:ext cx="0" cy="362691"/>
            </a:xfrm>
            <a:prstGeom prst="line">
              <a:avLst/>
            </a:prstGeom>
            <a:ln w="57150">
              <a:solidFill>
                <a:srgbClr val="009EE4"/>
              </a:solidFill>
            </a:ln>
          </p:spPr>
          <p:style>
            <a:lnRef idx="1">
              <a:schemeClr val="accent1"/>
            </a:lnRef>
            <a:fillRef idx="0">
              <a:schemeClr val="accent1"/>
            </a:fillRef>
            <a:effectRef idx="0">
              <a:schemeClr val="accent1"/>
            </a:effectRef>
            <a:fontRef idx="minor">
              <a:schemeClr val="tx1"/>
            </a:fontRef>
          </p:style>
        </p:cxnSp>
      </p:grpSp>
      <p:sp>
        <p:nvSpPr>
          <p:cNvPr id="46" name="Round Same Side Corner Rectangle 45">
            <a:extLst>
              <a:ext uri="{FF2B5EF4-FFF2-40B4-BE49-F238E27FC236}">
                <a16:creationId xmlns:a16="http://schemas.microsoft.com/office/drawing/2014/main" id="{283A54E8-2E24-6F10-3804-43F85A13E4E1}"/>
              </a:ext>
            </a:extLst>
          </p:cNvPr>
          <p:cNvSpPr/>
          <p:nvPr/>
        </p:nvSpPr>
        <p:spPr>
          <a:xfrm>
            <a:off x="6280342" y="765942"/>
            <a:ext cx="5608179" cy="362691"/>
          </a:xfrm>
          <a:prstGeom prst="round2SameRect">
            <a:avLst>
              <a:gd name="adj1" fmla="val 42592"/>
              <a:gd name="adj2" fmla="val 0"/>
            </a:avLst>
          </a:prstGeom>
          <a:solidFill>
            <a:srgbClr val="225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900" b="1" i="0" u="none" strike="noStrike" kern="0" cap="none" spc="0" normalizeH="0" baseline="0" noProof="0" dirty="0">
                <a:ln>
                  <a:noFill/>
                </a:ln>
                <a:solidFill>
                  <a:prstClr val="white"/>
                </a:solidFill>
                <a:effectLst/>
                <a:uLnTx/>
                <a:uFillTx/>
                <a:latin typeface="Somar" pitchFamily="2" charset="-78"/>
                <a:ea typeface="+mn-ea"/>
                <a:cs typeface="Somar" pitchFamily="2" charset="-78"/>
              </a:rPr>
              <a:t>المهام المنجزة </a:t>
            </a:r>
          </a:p>
        </p:txBody>
      </p:sp>
      <p:grpSp>
        <p:nvGrpSpPr>
          <p:cNvPr id="13" name="Group 12">
            <a:extLst>
              <a:ext uri="{FF2B5EF4-FFF2-40B4-BE49-F238E27FC236}">
                <a16:creationId xmlns:a16="http://schemas.microsoft.com/office/drawing/2014/main" id="{BE0B5FAF-9C98-F6ED-1F5A-A7A168171E9C}"/>
              </a:ext>
            </a:extLst>
          </p:cNvPr>
          <p:cNvGrpSpPr/>
          <p:nvPr/>
        </p:nvGrpSpPr>
        <p:grpSpPr>
          <a:xfrm>
            <a:off x="9390582" y="1351437"/>
            <a:ext cx="2328909" cy="503931"/>
            <a:chOff x="6437575" y="4412253"/>
            <a:chExt cx="2328909" cy="503931"/>
          </a:xfrm>
        </p:grpSpPr>
        <p:sp>
          <p:nvSpPr>
            <p:cNvPr id="10" name="Rectangle: Rounded Corners 22">
              <a:extLst>
                <a:ext uri="{FF2B5EF4-FFF2-40B4-BE49-F238E27FC236}">
                  <a16:creationId xmlns:a16="http://schemas.microsoft.com/office/drawing/2014/main" id="{5610F876-8FC6-8AF1-DA8C-7D6EA77E4459}"/>
                </a:ext>
              </a:extLst>
            </p:cNvPr>
            <p:cNvSpPr/>
            <p:nvPr/>
          </p:nvSpPr>
          <p:spPr>
            <a:xfrm>
              <a:off x="6437575" y="4412253"/>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kumimoji="0" lang="ar-SA"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rPr>
                <a:t>تحسين رسائل الاستهداف في محرك المخاطر ل 55 مؤشر .</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12" name="Oval 11">
              <a:extLst>
                <a:ext uri="{FF2B5EF4-FFF2-40B4-BE49-F238E27FC236}">
                  <a16:creationId xmlns:a16="http://schemas.microsoft.com/office/drawing/2014/main" id="{1AB97781-7D6C-2A4E-FB55-2419D9FF58F8}"/>
                </a:ext>
              </a:extLst>
            </p:cNvPr>
            <p:cNvSpPr/>
            <p:nvPr/>
          </p:nvSpPr>
          <p:spPr>
            <a:xfrm>
              <a:off x="8551862" y="4554427"/>
              <a:ext cx="214622" cy="21135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sp>
        <p:nvSpPr>
          <p:cNvPr id="14" name="Freeform 89">
            <a:extLst>
              <a:ext uri="{FF2B5EF4-FFF2-40B4-BE49-F238E27FC236}">
                <a16:creationId xmlns:a16="http://schemas.microsoft.com/office/drawing/2014/main" id="{A729D75F-FB02-835C-B066-FB56E79C89E1}"/>
              </a:ext>
            </a:extLst>
          </p:cNvPr>
          <p:cNvSpPr>
            <a:spLocks noChangeAspect="1"/>
          </p:cNvSpPr>
          <p:nvPr/>
        </p:nvSpPr>
        <p:spPr bwMode="auto">
          <a:xfrm>
            <a:off x="11565557" y="1535238"/>
            <a:ext cx="100294" cy="113213"/>
          </a:xfrm>
          <a:custGeom>
            <a:avLst/>
            <a:gdLst>
              <a:gd name="T0" fmla="*/ 38 w 101"/>
              <a:gd name="T1" fmla="*/ 105 h 105"/>
              <a:gd name="T2" fmla="*/ 29 w 101"/>
              <a:gd name="T3" fmla="*/ 101 h 105"/>
              <a:gd name="T4" fmla="*/ 3 w 101"/>
              <a:gd name="T5" fmla="*/ 66 h 105"/>
              <a:gd name="T6" fmla="*/ 5 w 101"/>
              <a:gd name="T7" fmla="*/ 52 h 105"/>
              <a:gd name="T8" fmla="*/ 19 w 101"/>
              <a:gd name="T9" fmla="*/ 54 h 105"/>
              <a:gd name="T10" fmla="*/ 37 w 101"/>
              <a:gd name="T11" fmla="*/ 77 h 105"/>
              <a:gd name="T12" fmla="*/ 80 w 101"/>
              <a:gd name="T13" fmla="*/ 7 h 105"/>
              <a:gd name="T14" fmla="*/ 94 w 101"/>
              <a:gd name="T15" fmla="*/ 3 h 105"/>
              <a:gd name="T16" fmla="*/ 98 w 101"/>
              <a:gd name="T17" fmla="*/ 18 h 105"/>
              <a:gd name="T18" fmla="*/ 46 w 101"/>
              <a:gd name="T19" fmla="*/ 100 h 105"/>
              <a:gd name="T20" fmla="*/ 38 w 101"/>
              <a:gd name="T21" fmla="*/ 105 h 105"/>
              <a:gd name="T22" fmla="*/ 38 w 101"/>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5">
                <a:moveTo>
                  <a:pt x="38" y="105"/>
                </a:moveTo>
                <a:cubicBezTo>
                  <a:pt x="34" y="105"/>
                  <a:pt x="31" y="104"/>
                  <a:pt x="29" y="101"/>
                </a:cubicBezTo>
                <a:cubicBezTo>
                  <a:pt x="3" y="66"/>
                  <a:pt x="3" y="66"/>
                  <a:pt x="3" y="66"/>
                </a:cubicBezTo>
                <a:cubicBezTo>
                  <a:pt x="0" y="62"/>
                  <a:pt x="0" y="55"/>
                  <a:pt x="5" y="52"/>
                </a:cubicBezTo>
                <a:cubicBezTo>
                  <a:pt x="9" y="48"/>
                  <a:pt x="16" y="49"/>
                  <a:pt x="19" y="54"/>
                </a:cubicBezTo>
                <a:cubicBezTo>
                  <a:pt x="37" y="77"/>
                  <a:pt x="37" y="77"/>
                  <a:pt x="37" y="77"/>
                </a:cubicBezTo>
                <a:cubicBezTo>
                  <a:pt x="80" y="7"/>
                  <a:pt x="80" y="7"/>
                  <a:pt x="80" y="7"/>
                </a:cubicBezTo>
                <a:cubicBezTo>
                  <a:pt x="83" y="2"/>
                  <a:pt x="90" y="0"/>
                  <a:pt x="94" y="3"/>
                </a:cubicBezTo>
                <a:cubicBezTo>
                  <a:pt x="99" y="6"/>
                  <a:pt x="101" y="13"/>
                  <a:pt x="98" y="18"/>
                </a:cubicBezTo>
                <a:cubicBezTo>
                  <a:pt x="46" y="100"/>
                  <a:pt x="46" y="100"/>
                  <a:pt x="46" y="100"/>
                </a:cubicBezTo>
                <a:cubicBezTo>
                  <a:pt x="44" y="103"/>
                  <a:pt x="41" y="105"/>
                  <a:pt x="38" y="105"/>
                </a:cubicBezTo>
                <a:cubicBezTo>
                  <a:pt x="38" y="105"/>
                  <a:pt x="38" y="105"/>
                  <a:pt x="38"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nvGrpSpPr>
          <p:cNvPr id="15" name="Group 14">
            <a:extLst>
              <a:ext uri="{FF2B5EF4-FFF2-40B4-BE49-F238E27FC236}">
                <a16:creationId xmlns:a16="http://schemas.microsoft.com/office/drawing/2014/main" id="{580599CB-F846-EFF3-D897-0DCCFDF9F6A3}"/>
              </a:ext>
            </a:extLst>
          </p:cNvPr>
          <p:cNvGrpSpPr/>
          <p:nvPr/>
        </p:nvGrpSpPr>
        <p:grpSpPr>
          <a:xfrm>
            <a:off x="9400624" y="2013052"/>
            <a:ext cx="2328909" cy="503931"/>
            <a:chOff x="6437575" y="4412253"/>
            <a:chExt cx="2328909" cy="503931"/>
          </a:xfrm>
        </p:grpSpPr>
        <p:sp>
          <p:nvSpPr>
            <p:cNvPr id="18" name="Rectangle: Rounded Corners 22">
              <a:extLst>
                <a:ext uri="{FF2B5EF4-FFF2-40B4-BE49-F238E27FC236}">
                  <a16:creationId xmlns:a16="http://schemas.microsoft.com/office/drawing/2014/main" id="{2639B664-F4D0-9975-059D-154A0241F8E9}"/>
                </a:ext>
              </a:extLst>
            </p:cNvPr>
            <p:cNvSpPr/>
            <p:nvPr/>
          </p:nvSpPr>
          <p:spPr>
            <a:xfrm>
              <a:off x="6437575" y="4412253"/>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تطوير طلب بإزالة استثناء مستوردين محددين في محرك المخاطر</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20" name="Oval 19">
              <a:extLst>
                <a:ext uri="{FF2B5EF4-FFF2-40B4-BE49-F238E27FC236}">
                  <a16:creationId xmlns:a16="http://schemas.microsoft.com/office/drawing/2014/main" id="{E26A6764-0735-15E4-77D6-DA8C8C983767}"/>
                </a:ext>
              </a:extLst>
            </p:cNvPr>
            <p:cNvSpPr/>
            <p:nvPr/>
          </p:nvSpPr>
          <p:spPr>
            <a:xfrm>
              <a:off x="8551862" y="4554427"/>
              <a:ext cx="214622" cy="21135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sp>
        <p:nvSpPr>
          <p:cNvPr id="21" name="Freeform 89">
            <a:extLst>
              <a:ext uri="{FF2B5EF4-FFF2-40B4-BE49-F238E27FC236}">
                <a16:creationId xmlns:a16="http://schemas.microsoft.com/office/drawing/2014/main" id="{1B0C5788-CCFC-B989-329E-3CC587DF12D9}"/>
              </a:ext>
            </a:extLst>
          </p:cNvPr>
          <p:cNvSpPr>
            <a:spLocks noChangeAspect="1"/>
          </p:cNvSpPr>
          <p:nvPr/>
        </p:nvSpPr>
        <p:spPr bwMode="auto">
          <a:xfrm>
            <a:off x="11575599" y="2196853"/>
            <a:ext cx="100294" cy="113213"/>
          </a:xfrm>
          <a:custGeom>
            <a:avLst/>
            <a:gdLst>
              <a:gd name="T0" fmla="*/ 38 w 101"/>
              <a:gd name="T1" fmla="*/ 105 h 105"/>
              <a:gd name="T2" fmla="*/ 29 w 101"/>
              <a:gd name="T3" fmla="*/ 101 h 105"/>
              <a:gd name="T4" fmla="*/ 3 w 101"/>
              <a:gd name="T5" fmla="*/ 66 h 105"/>
              <a:gd name="T6" fmla="*/ 5 w 101"/>
              <a:gd name="T7" fmla="*/ 52 h 105"/>
              <a:gd name="T8" fmla="*/ 19 w 101"/>
              <a:gd name="T9" fmla="*/ 54 h 105"/>
              <a:gd name="T10" fmla="*/ 37 w 101"/>
              <a:gd name="T11" fmla="*/ 77 h 105"/>
              <a:gd name="T12" fmla="*/ 80 w 101"/>
              <a:gd name="T13" fmla="*/ 7 h 105"/>
              <a:gd name="T14" fmla="*/ 94 w 101"/>
              <a:gd name="T15" fmla="*/ 3 h 105"/>
              <a:gd name="T16" fmla="*/ 98 w 101"/>
              <a:gd name="T17" fmla="*/ 18 h 105"/>
              <a:gd name="T18" fmla="*/ 46 w 101"/>
              <a:gd name="T19" fmla="*/ 100 h 105"/>
              <a:gd name="T20" fmla="*/ 38 w 101"/>
              <a:gd name="T21" fmla="*/ 105 h 105"/>
              <a:gd name="T22" fmla="*/ 38 w 101"/>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5">
                <a:moveTo>
                  <a:pt x="38" y="105"/>
                </a:moveTo>
                <a:cubicBezTo>
                  <a:pt x="34" y="105"/>
                  <a:pt x="31" y="104"/>
                  <a:pt x="29" y="101"/>
                </a:cubicBezTo>
                <a:cubicBezTo>
                  <a:pt x="3" y="66"/>
                  <a:pt x="3" y="66"/>
                  <a:pt x="3" y="66"/>
                </a:cubicBezTo>
                <a:cubicBezTo>
                  <a:pt x="0" y="62"/>
                  <a:pt x="0" y="55"/>
                  <a:pt x="5" y="52"/>
                </a:cubicBezTo>
                <a:cubicBezTo>
                  <a:pt x="9" y="48"/>
                  <a:pt x="16" y="49"/>
                  <a:pt x="19" y="54"/>
                </a:cubicBezTo>
                <a:cubicBezTo>
                  <a:pt x="37" y="77"/>
                  <a:pt x="37" y="77"/>
                  <a:pt x="37" y="77"/>
                </a:cubicBezTo>
                <a:cubicBezTo>
                  <a:pt x="80" y="7"/>
                  <a:pt x="80" y="7"/>
                  <a:pt x="80" y="7"/>
                </a:cubicBezTo>
                <a:cubicBezTo>
                  <a:pt x="83" y="2"/>
                  <a:pt x="90" y="0"/>
                  <a:pt x="94" y="3"/>
                </a:cubicBezTo>
                <a:cubicBezTo>
                  <a:pt x="99" y="6"/>
                  <a:pt x="101" y="13"/>
                  <a:pt x="98" y="18"/>
                </a:cubicBezTo>
                <a:cubicBezTo>
                  <a:pt x="46" y="100"/>
                  <a:pt x="46" y="100"/>
                  <a:pt x="46" y="100"/>
                </a:cubicBezTo>
                <a:cubicBezTo>
                  <a:pt x="44" y="103"/>
                  <a:pt x="41" y="105"/>
                  <a:pt x="38" y="105"/>
                </a:cubicBezTo>
                <a:cubicBezTo>
                  <a:pt x="38" y="105"/>
                  <a:pt x="38" y="105"/>
                  <a:pt x="38"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nvGrpSpPr>
          <p:cNvPr id="23" name="Group 22">
            <a:extLst>
              <a:ext uri="{FF2B5EF4-FFF2-40B4-BE49-F238E27FC236}">
                <a16:creationId xmlns:a16="http://schemas.microsoft.com/office/drawing/2014/main" id="{223F6AD0-C1D9-1495-DFEA-EFC9B6969BDD}"/>
              </a:ext>
            </a:extLst>
          </p:cNvPr>
          <p:cNvGrpSpPr/>
          <p:nvPr/>
        </p:nvGrpSpPr>
        <p:grpSpPr>
          <a:xfrm>
            <a:off x="6875556" y="2045003"/>
            <a:ext cx="2328909" cy="503931"/>
            <a:chOff x="6437575" y="4412253"/>
            <a:chExt cx="2328909" cy="503931"/>
          </a:xfrm>
        </p:grpSpPr>
        <p:sp>
          <p:nvSpPr>
            <p:cNvPr id="25" name="Rectangle: Rounded Corners 22">
              <a:extLst>
                <a:ext uri="{FF2B5EF4-FFF2-40B4-BE49-F238E27FC236}">
                  <a16:creationId xmlns:a16="http://schemas.microsoft.com/office/drawing/2014/main" id="{8505A745-A8D5-F20B-7D18-A94CD21BDD5C}"/>
                </a:ext>
              </a:extLst>
            </p:cNvPr>
            <p:cNvSpPr/>
            <p:nvPr/>
          </p:nvSpPr>
          <p:spPr>
            <a:xfrm>
              <a:off x="6437575" y="4412253"/>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تطوير متطلب إظهار رسالة استهداف لنوع مستورد معين " في محرك المخاطر</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26" name="Oval 25">
              <a:extLst>
                <a:ext uri="{FF2B5EF4-FFF2-40B4-BE49-F238E27FC236}">
                  <a16:creationId xmlns:a16="http://schemas.microsoft.com/office/drawing/2014/main" id="{576E202B-593C-EE9D-469E-54D09A891D6B}"/>
                </a:ext>
              </a:extLst>
            </p:cNvPr>
            <p:cNvSpPr/>
            <p:nvPr/>
          </p:nvSpPr>
          <p:spPr>
            <a:xfrm>
              <a:off x="8551862" y="4554427"/>
              <a:ext cx="214622" cy="21135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sp>
        <p:nvSpPr>
          <p:cNvPr id="27" name="Freeform 89">
            <a:extLst>
              <a:ext uri="{FF2B5EF4-FFF2-40B4-BE49-F238E27FC236}">
                <a16:creationId xmlns:a16="http://schemas.microsoft.com/office/drawing/2014/main" id="{F0697CDC-BAC1-AE42-A484-49E9C9D00D1B}"/>
              </a:ext>
            </a:extLst>
          </p:cNvPr>
          <p:cNvSpPr>
            <a:spLocks noChangeAspect="1"/>
          </p:cNvSpPr>
          <p:nvPr/>
        </p:nvSpPr>
        <p:spPr bwMode="auto">
          <a:xfrm>
            <a:off x="9050531" y="2228804"/>
            <a:ext cx="100294" cy="113213"/>
          </a:xfrm>
          <a:custGeom>
            <a:avLst/>
            <a:gdLst>
              <a:gd name="T0" fmla="*/ 38 w 101"/>
              <a:gd name="T1" fmla="*/ 105 h 105"/>
              <a:gd name="T2" fmla="*/ 29 w 101"/>
              <a:gd name="T3" fmla="*/ 101 h 105"/>
              <a:gd name="T4" fmla="*/ 3 w 101"/>
              <a:gd name="T5" fmla="*/ 66 h 105"/>
              <a:gd name="T6" fmla="*/ 5 w 101"/>
              <a:gd name="T7" fmla="*/ 52 h 105"/>
              <a:gd name="T8" fmla="*/ 19 w 101"/>
              <a:gd name="T9" fmla="*/ 54 h 105"/>
              <a:gd name="T10" fmla="*/ 37 w 101"/>
              <a:gd name="T11" fmla="*/ 77 h 105"/>
              <a:gd name="T12" fmla="*/ 80 w 101"/>
              <a:gd name="T13" fmla="*/ 7 h 105"/>
              <a:gd name="T14" fmla="*/ 94 w 101"/>
              <a:gd name="T15" fmla="*/ 3 h 105"/>
              <a:gd name="T16" fmla="*/ 98 w 101"/>
              <a:gd name="T17" fmla="*/ 18 h 105"/>
              <a:gd name="T18" fmla="*/ 46 w 101"/>
              <a:gd name="T19" fmla="*/ 100 h 105"/>
              <a:gd name="T20" fmla="*/ 38 w 101"/>
              <a:gd name="T21" fmla="*/ 105 h 105"/>
              <a:gd name="T22" fmla="*/ 38 w 101"/>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5">
                <a:moveTo>
                  <a:pt x="38" y="105"/>
                </a:moveTo>
                <a:cubicBezTo>
                  <a:pt x="34" y="105"/>
                  <a:pt x="31" y="104"/>
                  <a:pt x="29" y="101"/>
                </a:cubicBezTo>
                <a:cubicBezTo>
                  <a:pt x="3" y="66"/>
                  <a:pt x="3" y="66"/>
                  <a:pt x="3" y="66"/>
                </a:cubicBezTo>
                <a:cubicBezTo>
                  <a:pt x="0" y="62"/>
                  <a:pt x="0" y="55"/>
                  <a:pt x="5" y="52"/>
                </a:cubicBezTo>
                <a:cubicBezTo>
                  <a:pt x="9" y="48"/>
                  <a:pt x="16" y="49"/>
                  <a:pt x="19" y="54"/>
                </a:cubicBezTo>
                <a:cubicBezTo>
                  <a:pt x="37" y="77"/>
                  <a:pt x="37" y="77"/>
                  <a:pt x="37" y="77"/>
                </a:cubicBezTo>
                <a:cubicBezTo>
                  <a:pt x="80" y="7"/>
                  <a:pt x="80" y="7"/>
                  <a:pt x="80" y="7"/>
                </a:cubicBezTo>
                <a:cubicBezTo>
                  <a:pt x="83" y="2"/>
                  <a:pt x="90" y="0"/>
                  <a:pt x="94" y="3"/>
                </a:cubicBezTo>
                <a:cubicBezTo>
                  <a:pt x="99" y="6"/>
                  <a:pt x="101" y="13"/>
                  <a:pt x="98" y="18"/>
                </a:cubicBezTo>
                <a:cubicBezTo>
                  <a:pt x="46" y="100"/>
                  <a:pt x="46" y="100"/>
                  <a:pt x="46" y="100"/>
                </a:cubicBezTo>
                <a:cubicBezTo>
                  <a:pt x="44" y="103"/>
                  <a:pt x="41" y="105"/>
                  <a:pt x="38" y="105"/>
                </a:cubicBezTo>
                <a:cubicBezTo>
                  <a:pt x="38" y="105"/>
                  <a:pt x="38" y="105"/>
                  <a:pt x="38"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nvGrpSpPr>
          <p:cNvPr id="30" name="Group 29">
            <a:extLst>
              <a:ext uri="{FF2B5EF4-FFF2-40B4-BE49-F238E27FC236}">
                <a16:creationId xmlns:a16="http://schemas.microsoft.com/office/drawing/2014/main" id="{6AB76C6F-EF3A-0C59-6601-71D31BBFDF84}"/>
              </a:ext>
            </a:extLst>
          </p:cNvPr>
          <p:cNvGrpSpPr/>
          <p:nvPr/>
        </p:nvGrpSpPr>
        <p:grpSpPr>
          <a:xfrm>
            <a:off x="8117571" y="2777792"/>
            <a:ext cx="2328909" cy="503931"/>
            <a:chOff x="6437575" y="4412253"/>
            <a:chExt cx="2328909" cy="503931"/>
          </a:xfrm>
        </p:grpSpPr>
        <p:sp>
          <p:nvSpPr>
            <p:cNvPr id="34" name="Rectangle: Rounded Corners 22">
              <a:extLst>
                <a:ext uri="{FF2B5EF4-FFF2-40B4-BE49-F238E27FC236}">
                  <a16:creationId xmlns:a16="http://schemas.microsoft.com/office/drawing/2014/main" id="{00130044-02C5-B734-07A5-50E93D909FEF}"/>
                </a:ext>
              </a:extLst>
            </p:cNvPr>
            <p:cNvSpPr/>
            <p:nvPr/>
          </p:nvSpPr>
          <p:spPr>
            <a:xfrm>
              <a:off x="6437575" y="4412253"/>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إزالة استثناء بنود محددة للمؤشرات الأمنية </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35" name="Oval 34">
              <a:extLst>
                <a:ext uri="{FF2B5EF4-FFF2-40B4-BE49-F238E27FC236}">
                  <a16:creationId xmlns:a16="http://schemas.microsoft.com/office/drawing/2014/main" id="{8B02D3C3-39C4-955A-4F4D-11FB61F49253}"/>
                </a:ext>
              </a:extLst>
            </p:cNvPr>
            <p:cNvSpPr/>
            <p:nvPr/>
          </p:nvSpPr>
          <p:spPr>
            <a:xfrm>
              <a:off x="8551862" y="4554427"/>
              <a:ext cx="214622" cy="21135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sp>
        <p:nvSpPr>
          <p:cNvPr id="38" name="Freeform 89">
            <a:extLst>
              <a:ext uri="{FF2B5EF4-FFF2-40B4-BE49-F238E27FC236}">
                <a16:creationId xmlns:a16="http://schemas.microsoft.com/office/drawing/2014/main" id="{2171981A-D5E4-3F45-5C83-01C5F3EED4E4}"/>
              </a:ext>
            </a:extLst>
          </p:cNvPr>
          <p:cNvSpPr>
            <a:spLocks noChangeAspect="1"/>
          </p:cNvSpPr>
          <p:nvPr/>
        </p:nvSpPr>
        <p:spPr bwMode="auto">
          <a:xfrm>
            <a:off x="10292546" y="2961593"/>
            <a:ext cx="100294" cy="113213"/>
          </a:xfrm>
          <a:custGeom>
            <a:avLst/>
            <a:gdLst>
              <a:gd name="T0" fmla="*/ 38 w 101"/>
              <a:gd name="T1" fmla="*/ 105 h 105"/>
              <a:gd name="T2" fmla="*/ 29 w 101"/>
              <a:gd name="T3" fmla="*/ 101 h 105"/>
              <a:gd name="T4" fmla="*/ 3 w 101"/>
              <a:gd name="T5" fmla="*/ 66 h 105"/>
              <a:gd name="T6" fmla="*/ 5 w 101"/>
              <a:gd name="T7" fmla="*/ 52 h 105"/>
              <a:gd name="T8" fmla="*/ 19 w 101"/>
              <a:gd name="T9" fmla="*/ 54 h 105"/>
              <a:gd name="T10" fmla="*/ 37 w 101"/>
              <a:gd name="T11" fmla="*/ 77 h 105"/>
              <a:gd name="T12" fmla="*/ 80 w 101"/>
              <a:gd name="T13" fmla="*/ 7 h 105"/>
              <a:gd name="T14" fmla="*/ 94 w 101"/>
              <a:gd name="T15" fmla="*/ 3 h 105"/>
              <a:gd name="T16" fmla="*/ 98 w 101"/>
              <a:gd name="T17" fmla="*/ 18 h 105"/>
              <a:gd name="T18" fmla="*/ 46 w 101"/>
              <a:gd name="T19" fmla="*/ 100 h 105"/>
              <a:gd name="T20" fmla="*/ 38 w 101"/>
              <a:gd name="T21" fmla="*/ 105 h 105"/>
              <a:gd name="T22" fmla="*/ 38 w 101"/>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5">
                <a:moveTo>
                  <a:pt x="38" y="105"/>
                </a:moveTo>
                <a:cubicBezTo>
                  <a:pt x="34" y="105"/>
                  <a:pt x="31" y="104"/>
                  <a:pt x="29" y="101"/>
                </a:cubicBezTo>
                <a:cubicBezTo>
                  <a:pt x="3" y="66"/>
                  <a:pt x="3" y="66"/>
                  <a:pt x="3" y="66"/>
                </a:cubicBezTo>
                <a:cubicBezTo>
                  <a:pt x="0" y="62"/>
                  <a:pt x="0" y="55"/>
                  <a:pt x="5" y="52"/>
                </a:cubicBezTo>
                <a:cubicBezTo>
                  <a:pt x="9" y="48"/>
                  <a:pt x="16" y="49"/>
                  <a:pt x="19" y="54"/>
                </a:cubicBezTo>
                <a:cubicBezTo>
                  <a:pt x="37" y="77"/>
                  <a:pt x="37" y="77"/>
                  <a:pt x="37" y="77"/>
                </a:cubicBezTo>
                <a:cubicBezTo>
                  <a:pt x="80" y="7"/>
                  <a:pt x="80" y="7"/>
                  <a:pt x="80" y="7"/>
                </a:cubicBezTo>
                <a:cubicBezTo>
                  <a:pt x="83" y="2"/>
                  <a:pt x="90" y="0"/>
                  <a:pt x="94" y="3"/>
                </a:cubicBezTo>
                <a:cubicBezTo>
                  <a:pt x="99" y="6"/>
                  <a:pt x="101" y="13"/>
                  <a:pt x="98" y="18"/>
                </a:cubicBezTo>
                <a:cubicBezTo>
                  <a:pt x="46" y="100"/>
                  <a:pt x="46" y="100"/>
                  <a:pt x="46" y="100"/>
                </a:cubicBezTo>
                <a:cubicBezTo>
                  <a:pt x="44" y="103"/>
                  <a:pt x="41" y="105"/>
                  <a:pt x="38" y="105"/>
                </a:cubicBezTo>
                <a:cubicBezTo>
                  <a:pt x="38" y="105"/>
                  <a:pt x="38" y="105"/>
                  <a:pt x="38"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nvGrpSpPr>
          <p:cNvPr id="43" name="Group 42">
            <a:extLst>
              <a:ext uri="{FF2B5EF4-FFF2-40B4-BE49-F238E27FC236}">
                <a16:creationId xmlns:a16="http://schemas.microsoft.com/office/drawing/2014/main" id="{B364B814-CD81-4CB6-4B9B-FAF4D80D66DA}"/>
              </a:ext>
            </a:extLst>
          </p:cNvPr>
          <p:cNvGrpSpPr/>
          <p:nvPr/>
        </p:nvGrpSpPr>
        <p:grpSpPr>
          <a:xfrm>
            <a:off x="6846360" y="1375168"/>
            <a:ext cx="2328909" cy="503931"/>
            <a:chOff x="6437575" y="4412253"/>
            <a:chExt cx="2328909" cy="503931"/>
          </a:xfrm>
        </p:grpSpPr>
        <p:sp>
          <p:nvSpPr>
            <p:cNvPr id="44" name="Rectangle: Rounded Corners 22">
              <a:extLst>
                <a:ext uri="{FF2B5EF4-FFF2-40B4-BE49-F238E27FC236}">
                  <a16:creationId xmlns:a16="http://schemas.microsoft.com/office/drawing/2014/main" id="{520A4D1D-E11D-A2C6-1A81-752639D4352A}"/>
                </a:ext>
              </a:extLst>
            </p:cNvPr>
            <p:cNvSpPr/>
            <p:nvPr/>
          </p:nvSpPr>
          <p:spPr>
            <a:xfrm>
              <a:off x="6437575" y="4412253"/>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 إحصائية لتحديد مستهدفات لمحرك المخاطر متواجدة حالياً في منفذ الربع الخالي</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45" name="Oval 44">
              <a:extLst>
                <a:ext uri="{FF2B5EF4-FFF2-40B4-BE49-F238E27FC236}">
                  <a16:creationId xmlns:a16="http://schemas.microsoft.com/office/drawing/2014/main" id="{DC971B75-CCDD-90E1-9468-BD7EC8118A5E}"/>
                </a:ext>
              </a:extLst>
            </p:cNvPr>
            <p:cNvSpPr/>
            <p:nvPr/>
          </p:nvSpPr>
          <p:spPr>
            <a:xfrm>
              <a:off x="8551862" y="4554427"/>
              <a:ext cx="214622" cy="211354"/>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sp>
        <p:nvSpPr>
          <p:cNvPr id="47" name="Freeform 89">
            <a:extLst>
              <a:ext uri="{FF2B5EF4-FFF2-40B4-BE49-F238E27FC236}">
                <a16:creationId xmlns:a16="http://schemas.microsoft.com/office/drawing/2014/main" id="{BBCD92DA-660B-384E-E155-FAB5DBDD8098}"/>
              </a:ext>
            </a:extLst>
          </p:cNvPr>
          <p:cNvSpPr>
            <a:spLocks noChangeAspect="1"/>
          </p:cNvSpPr>
          <p:nvPr/>
        </p:nvSpPr>
        <p:spPr bwMode="auto">
          <a:xfrm>
            <a:off x="9021335" y="1558969"/>
            <a:ext cx="100294" cy="113213"/>
          </a:xfrm>
          <a:custGeom>
            <a:avLst/>
            <a:gdLst>
              <a:gd name="T0" fmla="*/ 38 w 101"/>
              <a:gd name="T1" fmla="*/ 105 h 105"/>
              <a:gd name="T2" fmla="*/ 29 w 101"/>
              <a:gd name="T3" fmla="*/ 101 h 105"/>
              <a:gd name="T4" fmla="*/ 3 w 101"/>
              <a:gd name="T5" fmla="*/ 66 h 105"/>
              <a:gd name="T6" fmla="*/ 5 w 101"/>
              <a:gd name="T7" fmla="*/ 52 h 105"/>
              <a:gd name="T8" fmla="*/ 19 w 101"/>
              <a:gd name="T9" fmla="*/ 54 h 105"/>
              <a:gd name="T10" fmla="*/ 37 w 101"/>
              <a:gd name="T11" fmla="*/ 77 h 105"/>
              <a:gd name="T12" fmla="*/ 80 w 101"/>
              <a:gd name="T13" fmla="*/ 7 h 105"/>
              <a:gd name="T14" fmla="*/ 94 w 101"/>
              <a:gd name="T15" fmla="*/ 3 h 105"/>
              <a:gd name="T16" fmla="*/ 98 w 101"/>
              <a:gd name="T17" fmla="*/ 18 h 105"/>
              <a:gd name="T18" fmla="*/ 46 w 101"/>
              <a:gd name="T19" fmla="*/ 100 h 105"/>
              <a:gd name="T20" fmla="*/ 38 w 101"/>
              <a:gd name="T21" fmla="*/ 105 h 105"/>
              <a:gd name="T22" fmla="*/ 38 w 101"/>
              <a:gd name="T2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5">
                <a:moveTo>
                  <a:pt x="38" y="105"/>
                </a:moveTo>
                <a:cubicBezTo>
                  <a:pt x="34" y="105"/>
                  <a:pt x="31" y="104"/>
                  <a:pt x="29" y="101"/>
                </a:cubicBezTo>
                <a:cubicBezTo>
                  <a:pt x="3" y="66"/>
                  <a:pt x="3" y="66"/>
                  <a:pt x="3" y="66"/>
                </a:cubicBezTo>
                <a:cubicBezTo>
                  <a:pt x="0" y="62"/>
                  <a:pt x="0" y="55"/>
                  <a:pt x="5" y="52"/>
                </a:cubicBezTo>
                <a:cubicBezTo>
                  <a:pt x="9" y="48"/>
                  <a:pt x="16" y="49"/>
                  <a:pt x="19" y="54"/>
                </a:cubicBezTo>
                <a:cubicBezTo>
                  <a:pt x="37" y="77"/>
                  <a:pt x="37" y="77"/>
                  <a:pt x="37" y="77"/>
                </a:cubicBezTo>
                <a:cubicBezTo>
                  <a:pt x="80" y="7"/>
                  <a:pt x="80" y="7"/>
                  <a:pt x="80" y="7"/>
                </a:cubicBezTo>
                <a:cubicBezTo>
                  <a:pt x="83" y="2"/>
                  <a:pt x="90" y="0"/>
                  <a:pt x="94" y="3"/>
                </a:cubicBezTo>
                <a:cubicBezTo>
                  <a:pt x="99" y="6"/>
                  <a:pt x="101" y="13"/>
                  <a:pt x="98" y="18"/>
                </a:cubicBezTo>
                <a:cubicBezTo>
                  <a:pt x="46" y="100"/>
                  <a:pt x="46" y="100"/>
                  <a:pt x="46" y="100"/>
                </a:cubicBezTo>
                <a:cubicBezTo>
                  <a:pt x="44" y="103"/>
                  <a:pt x="41" y="105"/>
                  <a:pt x="38" y="105"/>
                </a:cubicBezTo>
                <a:cubicBezTo>
                  <a:pt x="38" y="105"/>
                  <a:pt x="38" y="105"/>
                  <a:pt x="38" y="105"/>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sp>
        <p:nvSpPr>
          <p:cNvPr id="49" name="Rectangle 48">
            <a:extLst>
              <a:ext uri="{FF2B5EF4-FFF2-40B4-BE49-F238E27FC236}">
                <a16:creationId xmlns:a16="http://schemas.microsoft.com/office/drawing/2014/main" id="{63F2BB1F-E047-D695-61D8-5D366ED0CDE1}"/>
              </a:ext>
            </a:extLst>
          </p:cNvPr>
          <p:cNvSpPr/>
          <p:nvPr/>
        </p:nvSpPr>
        <p:spPr>
          <a:xfrm>
            <a:off x="360502" y="1132408"/>
            <a:ext cx="5608179" cy="2469529"/>
          </a:xfrm>
          <a:prstGeom prst="rect">
            <a:avLst/>
          </a:prstGeom>
          <a:solidFill>
            <a:srgbClr val="080808">
              <a:alpha val="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mar" pitchFamily="2" charset="-78"/>
              <a:ea typeface="+mn-ea"/>
              <a:cs typeface="Somar" pitchFamily="2" charset="-78"/>
            </a:endParaRPr>
          </a:p>
        </p:txBody>
      </p:sp>
      <p:sp>
        <p:nvSpPr>
          <p:cNvPr id="55" name="Round Same Side Corner Rectangle 45">
            <a:extLst>
              <a:ext uri="{FF2B5EF4-FFF2-40B4-BE49-F238E27FC236}">
                <a16:creationId xmlns:a16="http://schemas.microsoft.com/office/drawing/2014/main" id="{FAE49C0E-4FE8-A812-5531-0C5ACECDEF0E}"/>
              </a:ext>
            </a:extLst>
          </p:cNvPr>
          <p:cNvSpPr/>
          <p:nvPr/>
        </p:nvSpPr>
        <p:spPr>
          <a:xfrm>
            <a:off x="360502" y="770509"/>
            <a:ext cx="5608179" cy="362691"/>
          </a:xfrm>
          <a:prstGeom prst="round2SameRect">
            <a:avLst>
              <a:gd name="adj1" fmla="val 42592"/>
              <a:gd name="adj2" fmla="val 0"/>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900" b="1" i="0" u="none" strike="noStrike" kern="0" cap="none" spc="0" normalizeH="0" baseline="0" noProof="0" dirty="0">
                <a:ln>
                  <a:noFill/>
                </a:ln>
                <a:solidFill>
                  <a:prstClr val="white"/>
                </a:solidFill>
                <a:effectLst/>
                <a:uLnTx/>
                <a:uFillTx/>
                <a:latin typeface="Somar" pitchFamily="2" charset="-78"/>
                <a:ea typeface="+mn-ea"/>
                <a:cs typeface="Somar" pitchFamily="2" charset="-78"/>
              </a:rPr>
              <a:t>المهام قيد التنفيذ </a:t>
            </a:r>
          </a:p>
        </p:txBody>
      </p:sp>
      <p:grpSp>
        <p:nvGrpSpPr>
          <p:cNvPr id="56" name="Group 55">
            <a:extLst>
              <a:ext uri="{FF2B5EF4-FFF2-40B4-BE49-F238E27FC236}">
                <a16:creationId xmlns:a16="http://schemas.microsoft.com/office/drawing/2014/main" id="{9AE527B1-0CE1-9771-637A-7C9055D05AF3}"/>
              </a:ext>
            </a:extLst>
          </p:cNvPr>
          <p:cNvGrpSpPr/>
          <p:nvPr/>
        </p:nvGrpSpPr>
        <p:grpSpPr>
          <a:xfrm>
            <a:off x="3470742" y="1356004"/>
            <a:ext cx="2328909" cy="503931"/>
            <a:chOff x="6437575" y="4412253"/>
            <a:chExt cx="2328909" cy="503931"/>
          </a:xfrm>
        </p:grpSpPr>
        <p:sp>
          <p:nvSpPr>
            <p:cNvPr id="57" name="Rectangle: Rounded Corners 22">
              <a:extLst>
                <a:ext uri="{FF2B5EF4-FFF2-40B4-BE49-F238E27FC236}">
                  <a16:creationId xmlns:a16="http://schemas.microsoft.com/office/drawing/2014/main" id="{4DE5475E-E363-25F0-09E6-52E72433B54B}"/>
                </a:ext>
              </a:extLst>
            </p:cNvPr>
            <p:cNvSpPr/>
            <p:nvPr/>
          </p:nvSpPr>
          <p:spPr>
            <a:xfrm>
              <a:off x="6437575" y="4412253"/>
              <a:ext cx="2238313" cy="503931"/>
            </a:xfrm>
            <a:prstGeom prst="roundRect">
              <a:avLst/>
            </a:prstGeom>
            <a:solidFill>
              <a:schemeClr val="bg1"/>
            </a:solidFill>
            <a:ln w="12700" cap="flat" cmpd="sng" algn="ctr">
              <a:solidFill>
                <a:schemeClr val="accent2">
                  <a:lumMod val="75000"/>
                </a:schemeClr>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kumimoji="0" lang="ar-SA"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rPr>
                <a:t>تطوير طلب ارتباط البيان بمستوردين محددين</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58" name="Oval 57">
              <a:extLst>
                <a:ext uri="{FF2B5EF4-FFF2-40B4-BE49-F238E27FC236}">
                  <a16:creationId xmlns:a16="http://schemas.microsoft.com/office/drawing/2014/main" id="{8CA796F2-4CD1-BAFF-6FC0-B9A937E05FBF}"/>
                </a:ext>
              </a:extLst>
            </p:cNvPr>
            <p:cNvSpPr/>
            <p:nvPr/>
          </p:nvSpPr>
          <p:spPr>
            <a:xfrm>
              <a:off x="8551862" y="4554427"/>
              <a:ext cx="214622" cy="211354"/>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grpSp>
        <p:nvGrpSpPr>
          <p:cNvPr id="60" name="Group 59">
            <a:extLst>
              <a:ext uri="{FF2B5EF4-FFF2-40B4-BE49-F238E27FC236}">
                <a16:creationId xmlns:a16="http://schemas.microsoft.com/office/drawing/2014/main" id="{7EC3B3C3-6F23-7856-FE2D-20B74FC465E0}"/>
              </a:ext>
            </a:extLst>
          </p:cNvPr>
          <p:cNvGrpSpPr/>
          <p:nvPr/>
        </p:nvGrpSpPr>
        <p:grpSpPr>
          <a:xfrm>
            <a:off x="3480784" y="2017619"/>
            <a:ext cx="2328909" cy="503931"/>
            <a:chOff x="6437575" y="4412253"/>
            <a:chExt cx="2328909" cy="503931"/>
          </a:xfrm>
        </p:grpSpPr>
        <p:sp>
          <p:nvSpPr>
            <p:cNvPr id="61" name="Rectangle: Rounded Corners 22">
              <a:extLst>
                <a:ext uri="{FF2B5EF4-FFF2-40B4-BE49-F238E27FC236}">
                  <a16:creationId xmlns:a16="http://schemas.microsoft.com/office/drawing/2014/main" id="{82DE69CC-ACFC-8119-FBE9-041BBF3C05A7}"/>
                </a:ext>
              </a:extLst>
            </p:cNvPr>
            <p:cNvSpPr/>
            <p:nvPr/>
          </p:nvSpPr>
          <p:spPr>
            <a:xfrm>
              <a:off x="6437575" y="4412253"/>
              <a:ext cx="2238313" cy="503931"/>
            </a:xfrm>
            <a:prstGeom prst="roundRect">
              <a:avLst/>
            </a:prstGeom>
            <a:solidFill>
              <a:schemeClr val="bg1"/>
            </a:solidFill>
            <a:ln w="12700" cap="flat" cmpd="sng" algn="ctr">
              <a:solidFill>
                <a:schemeClr val="accent2">
                  <a:lumMod val="75000"/>
                </a:schemeClr>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إعداد تقرير المستهدفات الضائعة والخاطئة لإزالة نوع معين من المستوردين</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62" name="Oval 61">
              <a:extLst>
                <a:ext uri="{FF2B5EF4-FFF2-40B4-BE49-F238E27FC236}">
                  <a16:creationId xmlns:a16="http://schemas.microsoft.com/office/drawing/2014/main" id="{4AADF0F3-B999-94AF-9AF0-75546F09CC1F}"/>
                </a:ext>
              </a:extLst>
            </p:cNvPr>
            <p:cNvSpPr/>
            <p:nvPr/>
          </p:nvSpPr>
          <p:spPr>
            <a:xfrm>
              <a:off x="8551862" y="4554427"/>
              <a:ext cx="214622" cy="211354"/>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grpSp>
        <p:nvGrpSpPr>
          <p:cNvPr id="66" name="Group 65">
            <a:extLst>
              <a:ext uri="{FF2B5EF4-FFF2-40B4-BE49-F238E27FC236}">
                <a16:creationId xmlns:a16="http://schemas.microsoft.com/office/drawing/2014/main" id="{5FA18740-C628-90C3-38BD-04ABFB338184}"/>
              </a:ext>
            </a:extLst>
          </p:cNvPr>
          <p:cNvGrpSpPr/>
          <p:nvPr/>
        </p:nvGrpSpPr>
        <p:grpSpPr>
          <a:xfrm>
            <a:off x="955716" y="2049570"/>
            <a:ext cx="2328909" cy="503931"/>
            <a:chOff x="6437575" y="4412253"/>
            <a:chExt cx="2328909" cy="503931"/>
          </a:xfrm>
        </p:grpSpPr>
        <p:sp>
          <p:nvSpPr>
            <p:cNvPr id="67" name="Rectangle: Rounded Corners 22">
              <a:extLst>
                <a:ext uri="{FF2B5EF4-FFF2-40B4-BE49-F238E27FC236}">
                  <a16:creationId xmlns:a16="http://schemas.microsoft.com/office/drawing/2014/main" id="{D53A1487-E2B3-54C9-8B54-5BB021AE55E0}"/>
                </a:ext>
              </a:extLst>
            </p:cNvPr>
            <p:cNvSpPr/>
            <p:nvPr/>
          </p:nvSpPr>
          <p:spPr>
            <a:xfrm>
              <a:off x="6437575" y="4412253"/>
              <a:ext cx="2238313" cy="503931"/>
            </a:xfrm>
            <a:prstGeom prst="roundRect">
              <a:avLst/>
            </a:prstGeom>
            <a:solidFill>
              <a:schemeClr val="bg1"/>
            </a:solidFill>
            <a:ln w="12700" cap="flat" cmpd="sng" algn="ctr">
              <a:solidFill>
                <a:schemeClr val="accent2">
                  <a:lumMod val="75000"/>
                </a:schemeClr>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تطوير متطلب إظهار رسالة استهداف لنوع مستورد معين " في محرك المخاطر</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68" name="Oval 67">
              <a:extLst>
                <a:ext uri="{FF2B5EF4-FFF2-40B4-BE49-F238E27FC236}">
                  <a16:creationId xmlns:a16="http://schemas.microsoft.com/office/drawing/2014/main" id="{B5529402-4604-6478-92A3-AB55E48A01B6}"/>
                </a:ext>
              </a:extLst>
            </p:cNvPr>
            <p:cNvSpPr/>
            <p:nvPr/>
          </p:nvSpPr>
          <p:spPr>
            <a:xfrm>
              <a:off x="8551862" y="4554427"/>
              <a:ext cx="214622" cy="211354"/>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grpSp>
        <p:nvGrpSpPr>
          <p:cNvPr id="70" name="Group 69">
            <a:extLst>
              <a:ext uri="{FF2B5EF4-FFF2-40B4-BE49-F238E27FC236}">
                <a16:creationId xmlns:a16="http://schemas.microsoft.com/office/drawing/2014/main" id="{D3CCF3D7-E0F5-3CFB-8AB2-EC28971C5809}"/>
              </a:ext>
            </a:extLst>
          </p:cNvPr>
          <p:cNvGrpSpPr/>
          <p:nvPr/>
        </p:nvGrpSpPr>
        <p:grpSpPr>
          <a:xfrm>
            <a:off x="2197731" y="2782359"/>
            <a:ext cx="2328909" cy="503931"/>
            <a:chOff x="6437575" y="4412253"/>
            <a:chExt cx="2328909" cy="503931"/>
          </a:xfrm>
        </p:grpSpPr>
        <p:sp>
          <p:nvSpPr>
            <p:cNvPr id="71" name="Rectangle: Rounded Corners 22">
              <a:extLst>
                <a:ext uri="{FF2B5EF4-FFF2-40B4-BE49-F238E27FC236}">
                  <a16:creationId xmlns:a16="http://schemas.microsoft.com/office/drawing/2014/main" id="{4F5E983A-D623-65A1-6AB1-F0809DB2E51F}"/>
                </a:ext>
              </a:extLst>
            </p:cNvPr>
            <p:cNvSpPr/>
            <p:nvPr/>
          </p:nvSpPr>
          <p:spPr>
            <a:xfrm>
              <a:off x="6437575" y="4412253"/>
              <a:ext cx="2238313" cy="503931"/>
            </a:xfrm>
            <a:prstGeom prst="roundRect">
              <a:avLst/>
            </a:prstGeom>
            <a:solidFill>
              <a:schemeClr val="bg1"/>
            </a:solidFill>
            <a:ln w="12700" cap="flat" cmpd="sng" algn="ctr">
              <a:solidFill>
                <a:schemeClr val="accent2">
                  <a:lumMod val="75000"/>
                </a:schemeClr>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إزالة استثناء بنود محددة للمؤشرات الأمنية </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72" name="Oval 71">
              <a:extLst>
                <a:ext uri="{FF2B5EF4-FFF2-40B4-BE49-F238E27FC236}">
                  <a16:creationId xmlns:a16="http://schemas.microsoft.com/office/drawing/2014/main" id="{46A176F7-4200-E7B0-466E-0513D65BE19A}"/>
                </a:ext>
              </a:extLst>
            </p:cNvPr>
            <p:cNvSpPr/>
            <p:nvPr/>
          </p:nvSpPr>
          <p:spPr>
            <a:xfrm>
              <a:off x="8551862" y="4554427"/>
              <a:ext cx="214622" cy="211354"/>
            </a:xfrm>
            <a:prstGeom prst="ellipse">
              <a:avLst/>
            </a:prstGeom>
            <a:solidFill>
              <a:schemeClr val="accent2">
                <a:lumMod val="5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grpSp>
        <p:nvGrpSpPr>
          <p:cNvPr id="74" name="Group 73">
            <a:extLst>
              <a:ext uri="{FF2B5EF4-FFF2-40B4-BE49-F238E27FC236}">
                <a16:creationId xmlns:a16="http://schemas.microsoft.com/office/drawing/2014/main" id="{1215EB70-9473-33E1-1E84-47940B32A2F3}"/>
              </a:ext>
            </a:extLst>
          </p:cNvPr>
          <p:cNvGrpSpPr/>
          <p:nvPr/>
        </p:nvGrpSpPr>
        <p:grpSpPr>
          <a:xfrm>
            <a:off x="926520" y="1379735"/>
            <a:ext cx="2328909" cy="503931"/>
            <a:chOff x="6437575" y="4412253"/>
            <a:chExt cx="2328909" cy="503931"/>
          </a:xfrm>
        </p:grpSpPr>
        <p:sp>
          <p:nvSpPr>
            <p:cNvPr id="75" name="Rectangle: Rounded Corners 22">
              <a:extLst>
                <a:ext uri="{FF2B5EF4-FFF2-40B4-BE49-F238E27FC236}">
                  <a16:creationId xmlns:a16="http://schemas.microsoft.com/office/drawing/2014/main" id="{5EE38EE7-E7DD-8BE0-E73D-F21E58C86BF9}"/>
                </a:ext>
              </a:extLst>
            </p:cNvPr>
            <p:cNvSpPr/>
            <p:nvPr/>
          </p:nvSpPr>
          <p:spPr>
            <a:xfrm>
              <a:off x="6437575" y="4412253"/>
              <a:ext cx="2238313" cy="503931"/>
            </a:xfrm>
            <a:prstGeom prst="roundRect">
              <a:avLst/>
            </a:prstGeom>
            <a:solidFill>
              <a:schemeClr val="bg1"/>
            </a:solidFill>
            <a:ln w="12700" cap="flat" cmpd="sng" algn="ctr">
              <a:solidFill>
                <a:schemeClr val="accent2">
                  <a:lumMod val="75000"/>
                </a:schemeClr>
              </a:solidFill>
              <a:prstDash val="solid"/>
              <a:miter lim="800000"/>
            </a:ln>
            <a:effectLst/>
          </p:spPr>
          <p:txBody>
            <a:bodyPr lIns="91440" tIns="0" rIns="457200" bIns="0" rtlCol="0" anchor="ctr" anchorCtr="0"/>
            <a:lstStyle/>
            <a:p>
              <a:pPr marL="0" marR="0" lvl="0" indent="0" algn="r" defTabSz="914400" rtl="1" eaLnBrk="1" fontAlgn="auto" latinLnBrk="0" hangingPunct="1">
                <a:spcBef>
                  <a:spcPts val="1200"/>
                </a:spcBef>
                <a:spcAft>
                  <a:spcPts val="0"/>
                </a:spcAft>
                <a:buClrTx/>
                <a:buSzTx/>
                <a:buFontTx/>
                <a:buNone/>
                <a:tabLst/>
                <a:defRPr/>
              </a:pPr>
              <a:r>
                <a:rPr lang="ar-SA" sz="1000" kern="0" dirty="0">
                  <a:solidFill>
                    <a:srgbClr val="575756"/>
                  </a:solidFill>
                  <a:latin typeface="Somar" pitchFamily="2" charset="-78"/>
                  <a:ea typeface="Times New Roman" panose="02020603050405020304" pitchFamily="18" charset="0"/>
                  <a:cs typeface="Somar" pitchFamily="2" charset="-78"/>
                </a:rPr>
                <a:t>التحقق من مصدر المؤشرات الفعالة</a:t>
              </a:r>
              <a:endParaRPr kumimoji="0" lang="en-US" sz="1000" u="none" strike="noStrike" kern="0" cap="none" spc="0" normalizeH="0" baseline="0" noProof="0" dirty="0">
                <a:ln>
                  <a:noFill/>
                </a:ln>
                <a:solidFill>
                  <a:srgbClr val="575756"/>
                </a:solidFill>
                <a:effectLst/>
                <a:uLnTx/>
                <a:uFillTx/>
                <a:latin typeface="Somar" pitchFamily="2" charset="-78"/>
                <a:ea typeface="Times New Roman" panose="02020603050405020304" pitchFamily="18" charset="0"/>
                <a:cs typeface="Somar" pitchFamily="2" charset="-78"/>
              </a:endParaRPr>
            </a:p>
          </p:txBody>
        </p:sp>
        <p:sp>
          <p:nvSpPr>
            <p:cNvPr id="76" name="Oval 75">
              <a:extLst>
                <a:ext uri="{FF2B5EF4-FFF2-40B4-BE49-F238E27FC236}">
                  <a16:creationId xmlns:a16="http://schemas.microsoft.com/office/drawing/2014/main" id="{B341E4BC-2ACD-B0DA-52CF-28B05DBB12EC}"/>
                </a:ext>
              </a:extLst>
            </p:cNvPr>
            <p:cNvSpPr/>
            <p:nvPr/>
          </p:nvSpPr>
          <p:spPr>
            <a:xfrm>
              <a:off x="8551862" y="4554427"/>
              <a:ext cx="214622" cy="211354"/>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endParaRPr kumimoji="0" lang="en-US" sz="1000" u="none" strike="noStrike" kern="0" cap="none" spc="0" normalizeH="0" baseline="0" noProof="0" dirty="0">
                <a:ln>
                  <a:noFill/>
                </a:ln>
                <a:solidFill>
                  <a:srgbClr val="575756"/>
                </a:solidFill>
                <a:effectLst/>
                <a:uLnTx/>
                <a:uFillTx/>
                <a:latin typeface="Somar" pitchFamily="2" charset="-78"/>
                <a:cs typeface="Somar" pitchFamily="2" charset="-78"/>
                <a:sym typeface="Helvetica"/>
              </a:endParaRPr>
            </a:p>
          </p:txBody>
        </p:sp>
      </p:grpSp>
      <p:sp>
        <p:nvSpPr>
          <p:cNvPr id="79" name="Rectangle 3">
            <a:extLst>
              <a:ext uri="{FF2B5EF4-FFF2-40B4-BE49-F238E27FC236}">
                <a16:creationId xmlns:a16="http://schemas.microsoft.com/office/drawing/2014/main" id="{AFAFD8A0-A8F2-B284-7EA7-AC5EBB9130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إعداد</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تقرير</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المستهدفات</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الضائعة</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والخاطئة</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لإزالة</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استثناء</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الدبلوماسيين</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3" name="Footer Placeholder 82">
            <a:extLst>
              <a:ext uri="{FF2B5EF4-FFF2-40B4-BE49-F238E27FC236}">
                <a16:creationId xmlns:a16="http://schemas.microsoft.com/office/drawing/2014/main" id="{D780960D-339E-DFDB-3BE6-2FA7AF99A2CC}"/>
              </a:ext>
            </a:extLst>
          </p:cNvPr>
          <p:cNvSpPr>
            <a:spLocks noGrp="1"/>
          </p:cNvSpPr>
          <p:nvPr>
            <p:ph type="ftr" sz="quarter" idx="11"/>
            <p:custDataLst>
              <p:tags r:id="rId1"/>
            </p:custDataLst>
          </p:nvPr>
        </p:nvSpPr>
        <p:spPr/>
        <p:txBody>
          <a:bodyPr/>
          <a:lstStyle/>
          <a:p>
            <a:r>
              <a:rPr lang="en-US"/>
              <a:t>Restricted - Internal | </a:t>
            </a:r>
            <a:r>
              <a:rPr lang="ar-SA"/>
              <a:t>مقيد - داخلي</a:t>
            </a:r>
            <a:endParaRPr lang="en-US"/>
          </a:p>
        </p:txBody>
      </p:sp>
    </p:spTree>
    <p:extLst>
      <p:ext uri="{BB962C8B-B14F-4D97-AF65-F5344CB8AC3E}">
        <p14:creationId xmlns:p14="http://schemas.microsoft.com/office/powerpoint/2010/main" val="213983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347688D-1560-2E19-EE89-9352692059C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6FE541-27AE-251F-225B-0487DC973FD1}"/>
              </a:ext>
            </a:extLst>
          </p:cNvPr>
          <p:cNvSpPr/>
          <p:nvPr/>
        </p:nvSpPr>
        <p:spPr>
          <a:xfrm>
            <a:off x="603573" y="1149736"/>
            <a:ext cx="10803107" cy="5289164"/>
          </a:xfrm>
          <a:prstGeom prst="rect">
            <a:avLst/>
          </a:prstGeom>
          <a:solidFill>
            <a:srgbClr val="080808">
              <a:alpha val="3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mar" pitchFamily="2" charset="-78"/>
              <a:ea typeface="+mn-ea"/>
              <a:cs typeface="Somar" pitchFamily="2" charset="-78"/>
            </a:endParaRPr>
          </a:p>
        </p:txBody>
      </p:sp>
      <p:sp>
        <p:nvSpPr>
          <p:cNvPr id="123" name="Rectangle: Rounded Corners 20">
            <a:extLst>
              <a:ext uri="{FF2B5EF4-FFF2-40B4-BE49-F238E27FC236}">
                <a16:creationId xmlns:a16="http://schemas.microsoft.com/office/drawing/2014/main" id="{C36DB33D-87BE-9D10-E47F-B3433E103020}"/>
              </a:ext>
            </a:extLst>
          </p:cNvPr>
          <p:cNvSpPr/>
          <p:nvPr/>
        </p:nvSpPr>
        <p:spPr>
          <a:xfrm>
            <a:off x="810183" y="1263773"/>
            <a:ext cx="10367278" cy="2339573"/>
          </a:xfrm>
          <a:prstGeom prst="roundRect">
            <a:avLst>
              <a:gd name="adj" fmla="val 2295"/>
            </a:avLst>
          </a:prstGeom>
          <a:solidFill>
            <a:schemeClr val="bg1"/>
          </a:solidFill>
          <a:ln w="9525">
            <a:noFill/>
            <a:miter lim="800000"/>
          </a:ln>
        </p:spPr>
        <p:style>
          <a:lnRef idx="2">
            <a:schemeClr val="accent1">
              <a:shade val="50000"/>
            </a:schemeClr>
          </a:lnRef>
          <a:fillRef idx="1">
            <a:schemeClr val="accent1"/>
          </a:fillRef>
          <a:effectRef idx="0">
            <a:schemeClr val="accent1"/>
          </a:effectRef>
          <a:fontRef idx="minor">
            <a:schemeClr val="lt1"/>
          </a:fontRef>
        </p:style>
        <p:txBody>
          <a:bodyPr lIns="73152" tIns="73152" rIns="73152" bIns="73152" rtlCol="0" anchor="ctr"/>
          <a:lstStyle/>
          <a:p>
            <a:pPr marL="0" marR="0" lvl="0" indent="0" algn="r" defTabSz="1030803" rtl="1" eaLnBrk="1" fontAlgn="auto" latinLnBrk="0" hangingPunct="1">
              <a:lnSpc>
                <a:spcPct val="100000"/>
              </a:lnSpc>
              <a:spcBef>
                <a:spcPts val="200"/>
              </a:spcBef>
              <a:spcAft>
                <a:spcPts val="200"/>
              </a:spcAft>
              <a:buClrTx/>
              <a:buSzTx/>
              <a:buFontTx/>
              <a:buNone/>
              <a:tabLst/>
              <a:defRPr/>
            </a:pPr>
            <a:endParaRPr kumimoji="0" lang="ar-SA" sz="1400" b="0" i="0" u="none" strike="noStrike" kern="1200" cap="none" spc="0" normalizeH="0" baseline="0" noProof="0" dirty="0">
              <a:ln>
                <a:noFill/>
              </a:ln>
              <a:solidFill>
                <a:srgbClr val="1F405C"/>
              </a:solidFill>
              <a:effectLst/>
              <a:uLnTx/>
              <a:uFillTx/>
              <a:latin typeface="Somar" pitchFamily="2" charset="-78"/>
              <a:ea typeface="+mn-ea"/>
              <a:cs typeface="Somar" pitchFamily="2" charset="-78"/>
            </a:endParaRPr>
          </a:p>
        </p:txBody>
      </p:sp>
      <p:sp>
        <p:nvSpPr>
          <p:cNvPr id="32" name="Rectangle 31">
            <a:extLst>
              <a:ext uri="{FF2B5EF4-FFF2-40B4-BE49-F238E27FC236}">
                <a16:creationId xmlns:a16="http://schemas.microsoft.com/office/drawing/2014/main" id="{58AD0BB2-F54F-D83B-F009-6CA6F868FBA6}"/>
              </a:ext>
            </a:extLst>
          </p:cNvPr>
          <p:cNvSpPr/>
          <p:nvPr/>
        </p:nvSpPr>
        <p:spPr>
          <a:xfrm>
            <a:off x="3654970" y="2137045"/>
            <a:ext cx="726474" cy="812344"/>
          </a:xfrm>
          <a:prstGeom prst="rect">
            <a:avLst/>
          </a:prstGeom>
          <a:solidFill>
            <a:schemeClr val="accent2">
              <a:lumMod val="75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7" name="Rectangle 6">
            <a:extLst>
              <a:ext uri="{FF2B5EF4-FFF2-40B4-BE49-F238E27FC236}">
                <a16:creationId xmlns:a16="http://schemas.microsoft.com/office/drawing/2014/main" id="{F59F15A9-9862-13A7-07B1-DC1686CEB4ED}"/>
              </a:ext>
            </a:extLst>
          </p:cNvPr>
          <p:cNvSpPr/>
          <p:nvPr/>
        </p:nvSpPr>
        <p:spPr>
          <a:xfrm>
            <a:off x="3762999" y="2365270"/>
            <a:ext cx="442821" cy="349074"/>
          </a:xfrm>
          <a:prstGeom prst="rect">
            <a:avLst/>
          </a:prstGeom>
          <a:solidFill>
            <a:schemeClr val="bg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31" name="Rectangle 30">
            <a:extLst>
              <a:ext uri="{FF2B5EF4-FFF2-40B4-BE49-F238E27FC236}">
                <a16:creationId xmlns:a16="http://schemas.microsoft.com/office/drawing/2014/main" id="{12551DE5-E1C0-FF32-11AE-03C283AD21F9}"/>
              </a:ext>
            </a:extLst>
          </p:cNvPr>
          <p:cNvSpPr/>
          <p:nvPr/>
        </p:nvSpPr>
        <p:spPr>
          <a:xfrm>
            <a:off x="4381445" y="2137045"/>
            <a:ext cx="420343" cy="812344"/>
          </a:xfrm>
          <a:prstGeom prst="rect">
            <a:avLst/>
          </a:prstGeom>
          <a:solidFill>
            <a:srgbClr val="F6DA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5" name="Rectangle 4">
            <a:extLst>
              <a:ext uri="{FF2B5EF4-FFF2-40B4-BE49-F238E27FC236}">
                <a16:creationId xmlns:a16="http://schemas.microsoft.com/office/drawing/2014/main" id="{E3E20155-CAD8-9571-49B0-6CE762DD8145}"/>
              </a:ext>
            </a:extLst>
          </p:cNvPr>
          <p:cNvSpPr/>
          <p:nvPr/>
        </p:nvSpPr>
        <p:spPr>
          <a:xfrm>
            <a:off x="4440653" y="2363087"/>
            <a:ext cx="313682" cy="351257"/>
          </a:xfrm>
          <a:prstGeom prst="rect">
            <a:avLst/>
          </a:prstGeom>
          <a:solidFill>
            <a:schemeClr val="bg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sp>
        <p:nvSpPr>
          <p:cNvPr id="33" name="Rectangle 32">
            <a:extLst>
              <a:ext uri="{FF2B5EF4-FFF2-40B4-BE49-F238E27FC236}">
                <a16:creationId xmlns:a16="http://schemas.microsoft.com/office/drawing/2014/main" id="{BAB7F360-B950-19F6-5381-B0D1DABFCA78}"/>
              </a:ext>
            </a:extLst>
          </p:cNvPr>
          <p:cNvSpPr/>
          <p:nvPr/>
        </p:nvSpPr>
        <p:spPr>
          <a:xfrm>
            <a:off x="2224107" y="2137044"/>
            <a:ext cx="1429747" cy="803924"/>
          </a:xfrm>
          <a:prstGeom prst="rect">
            <a:avLst/>
          </a:prstGeom>
          <a:solidFill>
            <a:schemeClr val="accent4">
              <a:lumMod val="75000"/>
              <a:alpha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mar" pitchFamily="2" charset="-78"/>
              <a:ea typeface="+mn-ea"/>
              <a:cs typeface="Somar" pitchFamily="2" charset="-78"/>
            </a:endParaRPr>
          </a:p>
        </p:txBody>
      </p:sp>
      <p:cxnSp>
        <p:nvCxnSpPr>
          <p:cNvPr id="37" name="Straight Connector 36">
            <a:extLst>
              <a:ext uri="{FF2B5EF4-FFF2-40B4-BE49-F238E27FC236}">
                <a16:creationId xmlns:a16="http://schemas.microsoft.com/office/drawing/2014/main" id="{BA124762-0954-3578-8246-A999CCAE81B1}"/>
              </a:ext>
            </a:extLst>
          </p:cNvPr>
          <p:cNvCxnSpPr>
            <a:cxnSpLocks/>
          </p:cNvCxnSpPr>
          <p:nvPr/>
        </p:nvCxnSpPr>
        <p:spPr>
          <a:xfrm>
            <a:off x="3653855" y="2137045"/>
            <a:ext cx="0" cy="912941"/>
          </a:xfrm>
          <a:prstGeom prst="line">
            <a:avLst/>
          </a:prstGeom>
          <a:ln>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279231E-3BFD-BC72-5249-5BF3ADE331C3}"/>
              </a:ext>
            </a:extLst>
          </p:cNvPr>
          <p:cNvCxnSpPr>
            <a:cxnSpLocks/>
          </p:cNvCxnSpPr>
          <p:nvPr/>
        </p:nvCxnSpPr>
        <p:spPr>
          <a:xfrm>
            <a:off x="4381444" y="2137045"/>
            <a:ext cx="0" cy="912941"/>
          </a:xfrm>
          <a:prstGeom prst="line">
            <a:avLst/>
          </a:prstGeom>
          <a:ln>
            <a:solidFill>
              <a:srgbClr val="C55A1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7AEC2D1B-EE39-8804-B398-8007D7D658A3}"/>
              </a:ext>
            </a:extLst>
          </p:cNvPr>
          <p:cNvSpPr txBox="1"/>
          <p:nvPr/>
        </p:nvSpPr>
        <p:spPr>
          <a:xfrm>
            <a:off x="4307741" y="2522710"/>
            <a:ext cx="589267"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6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rPr>
              <a:t>عالي جداً</a:t>
            </a:r>
            <a:endParaRPr kumimoji="0" lang="en-US" sz="6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endParaRPr>
          </a:p>
        </p:txBody>
      </p:sp>
      <p:cxnSp>
        <p:nvCxnSpPr>
          <p:cNvPr id="63" name="Straight Arrow Connector 62">
            <a:extLst>
              <a:ext uri="{FF2B5EF4-FFF2-40B4-BE49-F238E27FC236}">
                <a16:creationId xmlns:a16="http://schemas.microsoft.com/office/drawing/2014/main" id="{2F60AA4F-08A7-F821-B5B3-922D2D161A68}"/>
              </a:ext>
            </a:extLst>
          </p:cNvPr>
          <p:cNvCxnSpPr>
            <a:cxnSpLocks/>
          </p:cNvCxnSpPr>
          <p:nvPr/>
        </p:nvCxnSpPr>
        <p:spPr>
          <a:xfrm>
            <a:off x="2224107" y="2949389"/>
            <a:ext cx="292290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6C2F63F-3D79-808F-D50B-E33A1C40858E}"/>
              </a:ext>
            </a:extLst>
          </p:cNvPr>
          <p:cNvSpPr txBox="1"/>
          <p:nvPr/>
        </p:nvSpPr>
        <p:spPr>
          <a:xfrm>
            <a:off x="5154778" y="2877021"/>
            <a:ext cx="854826" cy="246221"/>
          </a:xfrm>
          <a:prstGeom prst="rect">
            <a:avLst/>
          </a:prstGeom>
          <a:noFill/>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500" b="0" i="0" u="none" strike="noStrike" kern="1200" cap="none" spc="0" normalizeH="0" baseline="0" noProof="0" dirty="0">
                <a:ln>
                  <a:noFill/>
                </a:ln>
                <a:solidFill>
                  <a:prstClr val="black"/>
                </a:solidFill>
                <a:effectLst/>
                <a:uLnTx/>
                <a:uFillTx/>
                <a:latin typeface="somar" panose="00000500000000000000" pitchFamily="2" charset="-78"/>
                <a:ea typeface="+mn-ea"/>
                <a:cs typeface="somar" panose="00000500000000000000" pitchFamily="2" charset="-78"/>
              </a:rPr>
              <a:t>مجموع درجات الخطر مؤشرات البيان</a:t>
            </a:r>
          </a:p>
        </p:txBody>
      </p:sp>
      <p:sp>
        <p:nvSpPr>
          <p:cNvPr id="81" name="Rectangle 80">
            <a:extLst>
              <a:ext uri="{FF2B5EF4-FFF2-40B4-BE49-F238E27FC236}">
                <a16:creationId xmlns:a16="http://schemas.microsoft.com/office/drawing/2014/main" id="{E0AEB999-8400-780B-6726-D423BDB88BEB}"/>
              </a:ext>
            </a:extLst>
          </p:cNvPr>
          <p:cNvSpPr/>
          <p:nvPr/>
        </p:nvSpPr>
        <p:spPr>
          <a:xfrm>
            <a:off x="810183" y="3452343"/>
            <a:ext cx="10367278" cy="2814709"/>
          </a:xfrm>
          <a:prstGeom prst="rect">
            <a:avLst/>
          </a:prstGeom>
          <a:solidFill>
            <a:srgbClr val="EC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omar" pitchFamily="2" charset="-78"/>
              <a:ea typeface="+mn-ea"/>
              <a:cs typeface="Somar" pitchFamily="2" charset="-78"/>
            </a:endParaRPr>
          </a:p>
        </p:txBody>
      </p:sp>
      <p:graphicFrame>
        <p:nvGraphicFramePr>
          <p:cNvPr id="144" name="Table 143">
            <a:extLst>
              <a:ext uri="{FF2B5EF4-FFF2-40B4-BE49-F238E27FC236}">
                <a16:creationId xmlns:a16="http://schemas.microsoft.com/office/drawing/2014/main" id="{8A65A944-E3DB-4033-9CFB-2D876C7809E4}"/>
              </a:ext>
            </a:extLst>
          </p:cNvPr>
          <p:cNvGraphicFramePr>
            <a:graphicFrameLocks noGrp="1"/>
          </p:cNvGraphicFramePr>
          <p:nvPr/>
        </p:nvGraphicFramePr>
        <p:xfrm>
          <a:off x="2195966" y="4048507"/>
          <a:ext cx="3355304" cy="914835"/>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val="13327747"/>
                    </a:ext>
                  </a:extLst>
                </a:gridCol>
                <a:gridCol w="2453837">
                  <a:extLst>
                    <a:ext uri="{9D8B030D-6E8A-4147-A177-3AD203B41FA5}">
                      <a16:colId xmlns:a16="http://schemas.microsoft.com/office/drawing/2014/main" val="2550636335"/>
                    </a:ext>
                  </a:extLst>
                </a:gridCol>
              </a:tblGrid>
              <a:tr h="237260">
                <a:tc>
                  <a:txBody>
                    <a:bodyPr/>
                    <a:lstStyle/>
                    <a:p>
                      <a:pPr algn="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CF8F8"/>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800" dirty="0">
                          <a:solidFill>
                            <a:sysClr val="windowText" lastClr="000000"/>
                          </a:solidFill>
                          <a:latin typeface="Somar" panose="00000500000000000000" pitchFamily="2" charset="-78"/>
                          <a:cs typeface="Somar" panose="00000500000000000000" pitchFamily="2" charset="-78"/>
                        </a:rPr>
                        <a:t>رقم البيان الجمركي : 69</a:t>
                      </a:r>
                      <a:r>
                        <a:rPr lang="en-US" sz="800" dirty="0">
                          <a:solidFill>
                            <a:sysClr val="windowText" lastClr="000000"/>
                          </a:solidFill>
                          <a:latin typeface="Somar" panose="00000500000000000000" pitchFamily="2" charset="-78"/>
                          <a:cs typeface="Somar" panose="00000500000000000000" pitchFamily="2" charset="-78"/>
                        </a:rPr>
                        <a:t>xxx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578057461"/>
                  </a:ext>
                </a:extLst>
              </a:tr>
              <a:tr h="220375">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درجة خطر المؤشر</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المؤشر التحليلي </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T w="38100" cmpd="sng">
                      <a:noFill/>
                    </a:lnT>
                    <a:solidFill>
                      <a:schemeClr val="bg1">
                        <a:lumMod val="85000"/>
                      </a:schemeClr>
                    </a:solidFill>
                  </a:tcPr>
                </a:tc>
                <a:extLst>
                  <a:ext uri="{0D108BD9-81ED-4DB2-BD59-A6C34878D82A}">
                    <a16:rowId xmlns:a16="http://schemas.microsoft.com/office/drawing/2014/main" val="2563650198"/>
                  </a:ext>
                </a:extLst>
              </a:tr>
              <a:tr h="439707">
                <a:tc>
                  <a:txBody>
                    <a:bodyPr/>
                    <a:lstStyle/>
                    <a:p>
                      <a:pPr algn="ctr"/>
                      <a:r>
                        <a:rPr lang="en-US" sz="800" dirty="0">
                          <a:solidFill>
                            <a:sysClr val="windowText" lastClr="000000"/>
                          </a:solidFill>
                          <a:latin typeface="Somar" panose="00000500000000000000" pitchFamily="2" charset="-78"/>
                          <a:cs typeface="Somar" panose="00000500000000000000" pitchFamily="2" charset="-78"/>
                        </a:rPr>
                        <a:t>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ar-SA" sz="800" dirty="0">
                          <a:latin typeface="Somar" panose="00000500000000000000" pitchFamily="2" charset="-78"/>
                          <a:cs typeface="Somar" panose="00000500000000000000" pitchFamily="2" charset="-78"/>
                        </a:rPr>
                        <a:t> </a:t>
                      </a:r>
                      <a:endParaRPr lang="en-US" sz="800" dirty="0">
                        <a:latin typeface="Somar" panose="00000500000000000000" pitchFamily="2" charset="-78"/>
                        <a:cs typeface="Somar" panose="00000500000000000000" pitchFamily="2" charset="-78"/>
                      </a:endParaRPr>
                    </a:p>
                    <a:p>
                      <a:pPr algn="r"/>
                      <a:r>
                        <a:rPr lang="ar-SA" sz="800" dirty="0">
                          <a:latin typeface="Somar" panose="00000500000000000000" pitchFamily="2" charset="-78"/>
                          <a:cs typeface="Somar" panose="00000500000000000000" pitchFamily="2" charset="-78"/>
                        </a:rPr>
                        <a:t>تطرف قيمة الاستيراد</a:t>
                      </a:r>
                      <a:endParaRPr lang="en-US" sz="800" dirty="0">
                        <a:latin typeface="Somar" panose="00000500000000000000" pitchFamily="2" charset="-78"/>
                        <a:cs typeface="Somar" panose="00000500000000000000" pitchFamily="2" charset="-78"/>
                      </a:endParaRPr>
                    </a:p>
                    <a:p>
                      <a:pPr algn="r"/>
                      <a:endParaRPr lang="en-US" sz="800" dirty="0">
                        <a:latin typeface="Somar" panose="00000500000000000000" pitchFamily="2" charset="-78"/>
                        <a:cs typeface="Somar" panose="00000500000000000000" pitchFamily="2" charset="-78"/>
                      </a:endParaRPr>
                    </a:p>
                  </a:txBody>
                  <a:tcPr>
                    <a:lnL w="12700" cmpd="sng">
                      <a:noFill/>
                    </a:lnL>
                    <a:solidFill>
                      <a:schemeClr val="bg1"/>
                    </a:solidFill>
                  </a:tcPr>
                </a:tc>
                <a:extLst>
                  <a:ext uri="{0D108BD9-81ED-4DB2-BD59-A6C34878D82A}">
                    <a16:rowId xmlns:a16="http://schemas.microsoft.com/office/drawing/2014/main" val="2889672629"/>
                  </a:ext>
                </a:extLst>
              </a:tr>
            </a:tbl>
          </a:graphicData>
        </a:graphic>
      </p:graphicFrame>
      <p:graphicFrame>
        <p:nvGraphicFramePr>
          <p:cNvPr id="87" name="Table 86">
            <a:extLst>
              <a:ext uri="{FF2B5EF4-FFF2-40B4-BE49-F238E27FC236}">
                <a16:creationId xmlns:a16="http://schemas.microsoft.com/office/drawing/2014/main" id="{86173E38-7CF4-A56E-E7F7-E4696F5F01F0}"/>
              </a:ext>
            </a:extLst>
          </p:cNvPr>
          <p:cNvGraphicFramePr>
            <a:graphicFrameLocks noGrp="1"/>
          </p:cNvGraphicFramePr>
          <p:nvPr/>
        </p:nvGraphicFramePr>
        <p:xfrm>
          <a:off x="7447915" y="4266352"/>
          <a:ext cx="3355304" cy="1470435"/>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val="13327747"/>
                    </a:ext>
                  </a:extLst>
                </a:gridCol>
                <a:gridCol w="2453837">
                  <a:extLst>
                    <a:ext uri="{9D8B030D-6E8A-4147-A177-3AD203B41FA5}">
                      <a16:colId xmlns:a16="http://schemas.microsoft.com/office/drawing/2014/main" val="2550636335"/>
                    </a:ext>
                  </a:extLst>
                </a:gridCol>
              </a:tblGrid>
              <a:tr h="236145">
                <a:tc>
                  <a:txBody>
                    <a:bodyPr/>
                    <a:lstStyle/>
                    <a:p>
                      <a:pPr algn="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rtl="1"/>
                      <a:r>
                        <a:rPr lang="ar-SA" sz="800" dirty="0">
                          <a:solidFill>
                            <a:sysClr val="windowText" lastClr="000000"/>
                          </a:solidFill>
                          <a:latin typeface="Somar" panose="00000500000000000000" pitchFamily="2" charset="-78"/>
                          <a:cs typeface="Somar" panose="00000500000000000000" pitchFamily="2" charset="-78"/>
                        </a:rPr>
                        <a:t>رقم البيان الجمركي : 87</a:t>
                      </a:r>
                      <a:r>
                        <a:rPr lang="en-US" sz="800" dirty="0">
                          <a:solidFill>
                            <a:sysClr val="windowText" lastClr="000000"/>
                          </a:solidFill>
                          <a:latin typeface="Somar" panose="00000500000000000000" pitchFamily="2" charset="-78"/>
                          <a:cs typeface="Somar" panose="00000500000000000000" pitchFamily="2" charset="-78"/>
                        </a:rPr>
                        <a:t>xxx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281792866"/>
                  </a:ext>
                </a:extLst>
              </a:tr>
              <a:tr h="236145">
                <a:tc>
                  <a:txBody>
                    <a:bodyPr/>
                    <a:lstStyle/>
                    <a:p>
                      <a:pPr algn="r"/>
                      <a:r>
                        <a:rPr lang="ar-SA" sz="700" dirty="0">
                          <a:solidFill>
                            <a:sysClr val="windowText" lastClr="000000"/>
                          </a:solidFill>
                          <a:latin typeface="Somar" panose="00000500000000000000" pitchFamily="2" charset="-78"/>
                          <a:cs typeface="Somar" panose="00000500000000000000" pitchFamily="2" charset="-78"/>
                        </a:rPr>
                        <a:t>درجة خطر المؤشر</a:t>
                      </a: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المؤشرات التحليلية المستهدفة</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T w="38100" cmpd="sng">
                      <a:noFill/>
                    </a:lnT>
                    <a:solidFill>
                      <a:schemeClr val="bg1">
                        <a:lumMod val="85000"/>
                      </a:schemeClr>
                    </a:solidFill>
                  </a:tcPr>
                </a:tc>
                <a:extLst>
                  <a:ext uri="{0D108BD9-81ED-4DB2-BD59-A6C34878D82A}">
                    <a16:rowId xmlns:a16="http://schemas.microsoft.com/office/drawing/2014/main" val="2563650198"/>
                  </a:ext>
                </a:extLst>
              </a:tr>
              <a:tr h="195279">
                <a:tc>
                  <a:txBody>
                    <a:bodyPr/>
                    <a:lstStyle/>
                    <a:p>
                      <a:pPr algn="ctr"/>
                      <a:r>
                        <a:rPr lang="ar-SA" sz="700" dirty="0">
                          <a:solidFill>
                            <a:sysClr val="windowText" lastClr="000000"/>
                          </a:solidFill>
                          <a:latin typeface="Somar" panose="00000500000000000000" pitchFamily="2" charset="-78"/>
                          <a:cs typeface="Somar" panose="00000500000000000000" pitchFamily="2" charset="-78"/>
                        </a:rPr>
                        <a:t>25</a:t>
                      </a:r>
                      <a:endParaRPr lang="en-US" sz="700" dirty="0">
                        <a:solidFill>
                          <a:sysClr val="windowText" lastClr="000000"/>
                        </a:solidFill>
                        <a:latin typeface="Somar" panose="00000500000000000000" pitchFamily="2" charset="-78"/>
                        <a:cs typeface="Somar" panose="00000500000000000000" pitchFamily="2" charset="-78"/>
                      </a:endParaRPr>
                    </a:p>
                  </a:txBody>
                  <a:tcPr anchor="ctr">
                    <a:lnT w="12700" cmpd="sng">
                      <a:noFill/>
                    </a:lnT>
                    <a:solidFill>
                      <a:schemeClr val="bg1"/>
                    </a:solidFill>
                  </a:tcPr>
                </a:tc>
                <a:tc>
                  <a:txBody>
                    <a:bodyPr/>
                    <a:lstStyle/>
                    <a:p>
                      <a:pPr algn="r"/>
                      <a:r>
                        <a:rPr lang="ar-SA" sz="800" dirty="0">
                          <a:latin typeface="Somar" panose="00000500000000000000" pitchFamily="2" charset="-78"/>
                          <a:cs typeface="Somar" panose="00000500000000000000" pitchFamily="2" charset="-78"/>
                        </a:rPr>
                        <a:t> استيراد من دولة منشأ لأول مرة</a:t>
                      </a:r>
                    </a:p>
                  </a:txBody>
                  <a:tcPr>
                    <a:solidFill>
                      <a:schemeClr val="bg1"/>
                    </a:solidFill>
                  </a:tcPr>
                </a:tc>
                <a:extLst>
                  <a:ext uri="{0D108BD9-81ED-4DB2-BD59-A6C34878D82A}">
                    <a16:rowId xmlns:a16="http://schemas.microsoft.com/office/drawing/2014/main" val="2889672629"/>
                  </a:ext>
                </a:extLst>
              </a:tr>
              <a:tr h="1952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ysClr val="windowText" lastClr="000000"/>
                          </a:solidFill>
                          <a:latin typeface="Somar" panose="00000500000000000000" pitchFamily="2" charset="-78"/>
                          <a:cs typeface="Somar" panose="00000500000000000000" pitchFamily="2" charset="-78"/>
                        </a:rPr>
                        <a:t>20</a:t>
                      </a:r>
                    </a:p>
                  </a:txBody>
                  <a:tcPr anchor="ctr">
                    <a:solidFill>
                      <a:schemeClr val="bg1"/>
                    </a:solidFill>
                  </a:tcPr>
                </a:tc>
                <a:tc>
                  <a:txBody>
                    <a:bodyPr/>
                    <a:lstStyle/>
                    <a:p>
                      <a:pPr algn="r"/>
                      <a:r>
                        <a:rPr lang="ar-SA" sz="800" dirty="0">
                          <a:latin typeface="Somar" panose="00000500000000000000" pitchFamily="2" charset="-78"/>
                          <a:cs typeface="Somar" panose="00000500000000000000" pitchFamily="2" charset="-78"/>
                        </a:rPr>
                        <a:t>استيراد من دولة شحن لأول مرة</a:t>
                      </a:r>
                    </a:p>
                  </a:txBody>
                  <a:tcPr>
                    <a:solidFill>
                      <a:schemeClr val="bg1"/>
                    </a:solidFill>
                  </a:tcPr>
                </a:tc>
                <a:extLst>
                  <a:ext uri="{0D108BD9-81ED-4DB2-BD59-A6C34878D82A}">
                    <a16:rowId xmlns:a16="http://schemas.microsoft.com/office/drawing/2014/main" val="1834746348"/>
                  </a:ext>
                </a:extLst>
              </a:tr>
              <a:tr h="2361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ysClr val="windowText" lastClr="000000"/>
                          </a:solidFill>
                          <a:latin typeface="Somar" panose="00000500000000000000" pitchFamily="2" charset="-78"/>
                          <a:cs typeface="Somar" panose="00000500000000000000" pitchFamily="2" charset="-78"/>
                        </a:rPr>
                        <a:t>5</a:t>
                      </a:r>
                    </a:p>
                  </a:txBody>
                  <a:tcPr anchor="ctr">
                    <a:solidFill>
                      <a:schemeClr val="bg1"/>
                    </a:solidFill>
                  </a:tcPr>
                </a:tc>
                <a:tc>
                  <a:txBody>
                    <a:bodyPr/>
                    <a:lstStyle/>
                    <a:p>
                      <a:pPr algn="r"/>
                      <a:r>
                        <a:rPr lang="ar-SA" sz="800" dirty="0">
                          <a:latin typeface="Somar" panose="00000500000000000000" pitchFamily="2" charset="-78"/>
                          <a:cs typeface="Somar" panose="00000500000000000000" pitchFamily="2" charset="-78"/>
                        </a:rPr>
                        <a:t> تغير بلد الشحن وبلد المنشأ لبند التعرفة على مستوى المستورد</a:t>
                      </a:r>
                    </a:p>
                  </a:txBody>
                  <a:tcPr>
                    <a:solidFill>
                      <a:schemeClr val="bg1"/>
                    </a:solidFill>
                  </a:tcPr>
                </a:tc>
                <a:extLst>
                  <a:ext uri="{0D108BD9-81ED-4DB2-BD59-A6C34878D82A}">
                    <a16:rowId xmlns:a16="http://schemas.microsoft.com/office/drawing/2014/main" val="1628914734"/>
                  </a:ext>
                </a:extLst>
              </a:tr>
              <a:tr h="2361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dirty="0">
                          <a:solidFill>
                            <a:sysClr val="windowText" lastClr="000000"/>
                          </a:solidFill>
                          <a:latin typeface="Somar" panose="00000500000000000000" pitchFamily="2" charset="-78"/>
                          <a:cs typeface="Somar" panose="00000500000000000000" pitchFamily="2" charset="-78"/>
                        </a:rPr>
                        <a:t>4</a:t>
                      </a:r>
                    </a:p>
                  </a:txBody>
                  <a:tcPr anchor="ctr">
                    <a:solidFill>
                      <a:schemeClr val="bg1"/>
                    </a:solidFill>
                  </a:tcPr>
                </a:tc>
                <a:tc>
                  <a:txBody>
                    <a:bodyPr/>
                    <a:lstStyle/>
                    <a:p>
                      <a:pPr algn="r"/>
                      <a:r>
                        <a:rPr lang="ar-SA" sz="800" dirty="0">
                          <a:latin typeface="Somar" panose="00000500000000000000" pitchFamily="2" charset="-78"/>
                          <a:cs typeface="Somar" panose="00000500000000000000" pitchFamily="2" charset="-78"/>
                        </a:rPr>
                        <a:t> ارتباط السجل التجاري للمستورد بمحضر مخدرات تجاري</a:t>
                      </a:r>
                    </a:p>
                  </a:txBody>
                  <a:tcPr>
                    <a:solidFill>
                      <a:schemeClr val="bg1"/>
                    </a:solidFill>
                  </a:tcPr>
                </a:tc>
                <a:extLst>
                  <a:ext uri="{0D108BD9-81ED-4DB2-BD59-A6C34878D82A}">
                    <a16:rowId xmlns:a16="http://schemas.microsoft.com/office/drawing/2014/main" val="3864167639"/>
                  </a:ext>
                </a:extLst>
              </a:tr>
            </a:tbl>
          </a:graphicData>
        </a:graphic>
      </p:graphicFrame>
      <p:sp>
        <p:nvSpPr>
          <p:cNvPr id="90" name="Rectangle 89">
            <a:extLst>
              <a:ext uri="{FF2B5EF4-FFF2-40B4-BE49-F238E27FC236}">
                <a16:creationId xmlns:a16="http://schemas.microsoft.com/office/drawing/2014/main" id="{D63C92C5-C325-8B9A-ECC7-22C96248D355}"/>
              </a:ext>
            </a:extLst>
          </p:cNvPr>
          <p:cNvSpPr/>
          <p:nvPr/>
        </p:nvSpPr>
        <p:spPr>
          <a:xfrm>
            <a:off x="6436698" y="4501245"/>
            <a:ext cx="1011217" cy="1235542"/>
          </a:xfrm>
          <a:prstGeom prst="rect">
            <a:avLst/>
          </a:prstGeom>
          <a:solidFill>
            <a:srgbClr val="F6DAD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6" name="Group 95">
            <a:extLst>
              <a:ext uri="{FF2B5EF4-FFF2-40B4-BE49-F238E27FC236}">
                <a16:creationId xmlns:a16="http://schemas.microsoft.com/office/drawing/2014/main" id="{4FBB066B-CAD6-458C-5598-23CE3DACB2E0}"/>
              </a:ext>
            </a:extLst>
          </p:cNvPr>
          <p:cNvGrpSpPr/>
          <p:nvPr/>
        </p:nvGrpSpPr>
        <p:grpSpPr>
          <a:xfrm>
            <a:off x="4720530" y="73404"/>
            <a:ext cx="7188672" cy="643812"/>
            <a:chOff x="4720530" y="73404"/>
            <a:chExt cx="7188672" cy="643812"/>
          </a:xfrm>
        </p:grpSpPr>
        <p:cxnSp>
          <p:nvCxnSpPr>
            <p:cNvPr id="97" name="Straight Connector 96">
              <a:extLst>
                <a:ext uri="{FF2B5EF4-FFF2-40B4-BE49-F238E27FC236}">
                  <a16:creationId xmlns:a16="http://schemas.microsoft.com/office/drawing/2014/main" id="{0A2AE42E-0085-DF8D-12AD-95EEF892CB7F}"/>
                </a:ext>
              </a:extLst>
            </p:cNvPr>
            <p:cNvCxnSpPr>
              <a:cxnSpLocks/>
            </p:cNvCxnSpPr>
            <p:nvPr/>
          </p:nvCxnSpPr>
          <p:spPr>
            <a:xfrm flipV="1">
              <a:off x="11889223" y="73404"/>
              <a:ext cx="0" cy="643812"/>
            </a:xfrm>
            <a:prstGeom prst="line">
              <a:avLst/>
            </a:prstGeom>
            <a:ln w="12700">
              <a:solidFill>
                <a:srgbClr val="002649"/>
              </a:solidFill>
            </a:ln>
          </p:spPr>
          <p:style>
            <a:lnRef idx="1">
              <a:schemeClr val="accent1"/>
            </a:lnRef>
            <a:fillRef idx="0">
              <a:schemeClr val="accent1"/>
            </a:fillRef>
            <a:effectRef idx="0">
              <a:schemeClr val="accent1"/>
            </a:effectRef>
            <a:fontRef idx="minor">
              <a:schemeClr val="tx1"/>
            </a:fontRef>
          </p:style>
        </p:cxnSp>
        <p:sp>
          <p:nvSpPr>
            <p:cNvPr id="98" name="Rectangle 97">
              <a:hlinkClick r:id="rId4" action="ppaction://hlinksldjump"/>
              <a:extLst>
                <a:ext uri="{FF2B5EF4-FFF2-40B4-BE49-F238E27FC236}">
                  <a16:creationId xmlns:a16="http://schemas.microsoft.com/office/drawing/2014/main" id="{92BA3EEF-FFA2-4BEF-5767-7AC179FF881D}"/>
                </a:ext>
              </a:extLst>
            </p:cNvPr>
            <p:cNvSpPr/>
            <p:nvPr/>
          </p:nvSpPr>
          <p:spPr>
            <a:xfrm>
              <a:off x="4720530" y="263259"/>
              <a:ext cx="7098628" cy="251374"/>
            </a:xfrm>
            <a:prstGeom prst="rect">
              <a:avLst/>
            </a:prstGeom>
          </p:spPr>
          <p:txBody>
            <a:bodyPr vert="horz" lIns="0" tIns="0" rIns="0" bIns="0" rtlCol="0" anchorCtr="0">
              <a:noAutofit/>
            </a:bodyPr>
            <a:lstStyle/>
            <a:p>
              <a:pPr lvl="0" algn="r" defTabSz="914370" rtl="1">
                <a:lnSpc>
                  <a:spcPct val="90000"/>
                </a:lnSpc>
                <a:spcBef>
                  <a:spcPct val="0"/>
                </a:spcBef>
                <a:defRPr/>
              </a:pPr>
              <a:r>
                <a:rPr kumimoji="0" lang="ar-SA" sz="1400" b="1" i="0" u="none" strike="noStrike" kern="1200" cap="none" spc="0" normalizeH="0" baseline="0" noProof="0" dirty="0">
                  <a:ln>
                    <a:noFill/>
                  </a:ln>
                  <a:solidFill>
                    <a:prstClr val="black"/>
                  </a:solidFill>
                  <a:effectLst/>
                  <a:uLnTx/>
                  <a:uFillTx/>
                  <a:latin typeface="Aptos"/>
                  <a:ea typeface="Calibri" panose="020F0502020204030204" pitchFamily="34" charset="0"/>
                  <a:cs typeface="SST Arabic" panose="020B0504030504020204" pitchFamily="34" charset="-78"/>
                </a:rPr>
                <a:t>خطوة (2</a:t>
              </a:r>
              <a:r>
                <a:rPr lang="ar-SA" sz="1400" b="1" dirty="0">
                  <a:solidFill>
                    <a:prstClr val="black"/>
                  </a:solidFill>
                  <a:latin typeface="Aptos"/>
                  <a:ea typeface="Calibri" panose="020F0502020204030204" pitchFamily="34" charset="0"/>
                  <a:cs typeface="SST Arabic" panose="020B0504030504020204" pitchFamily="34" charset="-78"/>
                </a:rPr>
                <a:t>): درجة الخطورة للإخباريات العامة بعد إعادة التصنيف</a:t>
              </a:r>
              <a:endParaRPr kumimoji="0" lang="ar-SA" sz="1400" b="1" i="0" u="none" strike="noStrike" kern="1200" cap="none" spc="0" normalizeH="0" baseline="0" noProof="0" dirty="0">
                <a:ln>
                  <a:noFill/>
                </a:ln>
                <a:solidFill>
                  <a:prstClr val="black"/>
                </a:solidFill>
                <a:effectLst/>
                <a:uLnTx/>
                <a:uFillTx/>
                <a:latin typeface="Aptos"/>
                <a:ea typeface="Calibri" panose="020F0502020204030204" pitchFamily="34" charset="0"/>
                <a:cs typeface="SST Arabic" panose="020B0504030504020204" pitchFamily="34" charset="-78"/>
              </a:endParaRPr>
            </a:p>
          </p:txBody>
        </p:sp>
        <p:cxnSp>
          <p:nvCxnSpPr>
            <p:cNvPr id="99" name="Straight Connector 98">
              <a:extLst>
                <a:ext uri="{FF2B5EF4-FFF2-40B4-BE49-F238E27FC236}">
                  <a16:creationId xmlns:a16="http://schemas.microsoft.com/office/drawing/2014/main" id="{B6F2F78F-E7C8-1349-CEBE-4C5F7CA3D3A0}"/>
                </a:ext>
              </a:extLst>
            </p:cNvPr>
            <p:cNvCxnSpPr>
              <a:cxnSpLocks/>
            </p:cNvCxnSpPr>
            <p:nvPr/>
          </p:nvCxnSpPr>
          <p:spPr>
            <a:xfrm>
              <a:off x="11909202" y="180447"/>
              <a:ext cx="0" cy="362691"/>
            </a:xfrm>
            <a:prstGeom prst="line">
              <a:avLst/>
            </a:prstGeom>
            <a:ln w="57150">
              <a:solidFill>
                <a:srgbClr val="009EE4"/>
              </a:solidFill>
            </a:ln>
          </p:spPr>
          <p:style>
            <a:lnRef idx="1">
              <a:schemeClr val="accent1"/>
            </a:lnRef>
            <a:fillRef idx="0">
              <a:schemeClr val="accent1"/>
            </a:fillRef>
            <a:effectRef idx="0">
              <a:schemeClr val="accent1"/>
            </a:effectRef>
            <a:fontRef idx="minor">
              <a:schemeClr val="tx1"/>
            </a:fontRef>
          </p:style>
        </p:cxnSp>
      </p:grpSp>
      <p:sp>
        <p:nvSpPr>
          <p:cNvPr id="46" name="Round Same Side Corner Rectangle 45">
            <a:extLst>
              <a:ext uri="{FF2B5EF4-FFF2-40B4-BE49-F238E27FC236}">
                <a16:creationId xmlns:a16="http://schemas.microsoft.com/office/drawing/2014/main" id="{283A54E8-2E24-6F10-3804-43F85A13E4E1}"/>
              </a:ext>
            </a:extLst>
          </p:cNvPr>
          <p:cNvSpPr/>
          <p:nvPr/>
        </p:nvSpPr>
        <p:spPr>
          <a:xfrm>
            <a:off x="603573" y="738561"/>
            <a:ext cx="10803107" cy="412125"/>
          </a:xfrm>
          <a:prstGeom prst="round2SameRect">
            <a:avLst>
              <a:gd name="adj1" fmla="val 42592"/>
              <a:gd name="adj2" fmla="val 0"/>
            </a:avLst>
          </a:prstGeom>
          <a:solidFill>
            <a:srgbClr val="225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100" b="1" i="0" u="none" strike="noStrike" kern="0" cap="none" spc="0" normalizeH="0" baseline="0" noProof="0" dirty="0">
                <a:ln>
                  <a:noFill/>
                </a:ln>
                <a:solidFill>
                  <a:prstClr val="white"/>
                </a:solidFill>
                <a:effectLst/>
                <a:uLnTx/>
                <a:uFillTx/>
                <a:latin typeface="Somar" pitchFamily="2" charset="-78"/>
                <a:ea typeface="+mn-ea"/>
                <a:cs typeface="Somar" pitchFamily="2" charset="-78"/>
              </a:rPr>
              <a:t>الية تطبيق درجة الخطورة للبيانات المستهدفة  في الإخباريات العامة مع وجود مؤشرات تحليلية</a:t>
            </a:r>
          </a:p>
        </p:txBody>
      </p:sp>
      <p:sp>
        <p:nvSpPr>
          <p:cNvPr id="16" name="Rectangle 15">
            <a:extLst>
              <a:ext uri="{FF2B5EF4-FFF2-40B4-BE49-F238E27FC236}">
                <a16:creationId xmlns:a16="http://schemas.microsoft.com/office/drawing/2014/main" id="{4BBA75B3-C254-5CDA-F4DD-780FD6A5D3EB}"/>
              </a:ext>
            </a:extLst>
          </p:cNvPr>
          <p:cNvSpPr/>
          <p:nvPr/>
        </p:nvSpPr>
        <p:spPr>
          <a:xfrm>
            <a:off x="7524350" y="1300619"/>
            <a:ext cx="2698753" cy="307766"/>
          </a:xfrm>
          <a:prstGeom prst="rect">
            <a:avLst/>
          </a:prstGeom>
        </p:spPr>
        <p:txBody>
          <a:bodyPr vert="horz" lIns="0" tIns="0" rIns="0" bIns="0" rtlCol="0" anchorCtr="0">
            <a:noAutofit/>
          </a:bodyP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400" b="1" i="0" u="none" strike="noStrike" kern="0" cap="none" spc="0" normalizeH="0" baseline="0" noProof="0" dirty="0">
                <a:ln>
                  <a:noFill/>
                </a:ln>
                <a:solidFill>
                  <a:srgbClr val="002649"/>
                </a:solidFill>
                <a:effectLst/>
                <a:uLnTx/>
                <a:uFillTx/>
                <a:latin typeface="Somar" pitchFamily="2" charset="-78"/>
                <a:ea typeface="+mn-ea"/>
                <a:cs typeface="Somar" pitchFamily="2" charset="-78"/>
              </a:rPr>
              <a:t>1.درجة خطر المؤشر التحليلي الأمني</a:t>
            </a:r>
            <a:endParaRPr kumimoji="0" lang="en-US" sz="1400" b="1" i="0" u="none" strike="noStrike" kern="0" cap="none" spc="0" normalizeH="0" baseline="0" noProof="0" dirty="0">
              <a:ln>
                <a:noFill/>
              </a:ln>
              <a:solidFill>
                <a:srgbClr val="002649"/>
              </a:solidFill>
              <a:effectLst/>
              <a:uLnTx/>
              <a:uFillTx/>
              <a:latin typeface="Somar" pitchFamily="2" charset="-78"/>
              <a:ea typeface="+mn-ea"/>
              <a:cs typeface="Somar" pitchFamily="2" charset="-78"/>
            </a:endParaRPr>
          </a:p>
        </p:txBody>
      </p:sp>
      <p:graphicFrame>
        <p:nvGraphicFramePr>
          <p:cNvPr id="19" name="Table 18">
            <a:extLst>
              <a:ext uri="{FF2B5EF4-FFF2-40B4-BE49-F238E27FC236}">
                <a16:creationId xmlns:a16="http://schemas.microsoft.com/office/drawing/2014/main" id="{2B4AEB68-8911-1000-88DC-29F3A9FDD924}"/>
              </a:ext>
            </a:extLst>
          </p:cNvPr>
          <p:cNvGraphicFramePr>
            <a:graphicFrameLocks noGrp="1"/>
          </p:cNvGraphicFramePr>
          <p:nvPr/>
        </p:nvGraphicFramePr>
        <p:xfrm>
          <a:off x="7780515" y="2053446"/>
          <a:ext cx="2329709" cy="1152642"/>
        </p:xfrm>
        <a:graphic>
          <a:graphicData uri="http://schemas.openxmlformats.org/drawingml/2006/table">
            <a:tbl>
              <a:tblPr rtl="1"/>
              <a:tblGrid>
                <a:gridCol w="285750">
                  <a:extLst>
                    <a:ext uri="{9D8B030D-6E8A-4147-A177-3AD203B41FA5}">
                      <a16:colId xmlns:a16="http://schemas.microsoft.com/office/drawing/2014/main" val="154450956"/>
                    </a:ext>
                  </a:extLst>
                </a:gridCol>
                <a:gridCol w="250769">
                  <a:extLst>
                    <a:ext uri="{9D8B030D-6E8A-4147-A177-3AD203B41FA5}">
                      <a16:colId xmlns:a16="http://schemas.microsoft.com/office/drawing/2014/main" val="3436372416"/>
                    </a:ext>
                  </a:extLst>
                </a:gridCol>
                <a:gridCol w="358638">
                  <a:extLst>
                    <a:ext uri="{9D8B030D-6E8A-4147-A177-3AD203B41FA5}">
                      <a16:colId xmlns:a16="http://schemas.microsoft.com/office/drawing/2014/main" val="1782203535"/>
                    </a:ext>
                  </a:extLst>
                </a:gridCol>
                <a:gridCol w="358638">
                  <a:extLst>
                    <a:ext uri="{9D8B030D-6E8A-4147-A177-3AD203B41FA5}">
                      <a16:colId xmlns:a16="http://schemas.microsoft.com/office/drawing/2014/main" val="3382080448"/>
                    </a:ext>
                  </a:extLst>
                </a:gridCol>
                <a:gridCol w="358638">
                  <a:extLst>
                    <a:ext uri="{9D8B030D-6E8A-4147-A177-3AD203B41FA5}">
                      <a16:colId xmlns:a16="http://schemas.microsoft.com/office/drawing/2014/main" val="3736085945"/>
                    </a:ext>
                  </a:extLst>
                </a:gridCol>
                <a:gridCol w="358638">
                  <a:extLst>
                    <a:ext uri="{9D8B030D-6E8A-4147-A177-3AD203B41FA5}">
                      <a16:colId xmlns:a16="http://schemas.microsoft.com/office/drawing/2014/main" val="222880351"/>
                    </a:ext>
                  </a:extLst>
                </a:gridCol>
                <a:gridCol w="358638">
                  <a:extLst>
                    <a:ext uri="{9D8B030D-6E8A-4147-A177-3AD203B41FA5}">
                      <a16:colId xmlns:a16="http://schemas.microsoft.com/office/drawing/2014/main" val="3993115673"/>
                    </a:ext>
                  </a:extLst>
                </a:gridCol>
              </a:tblGrid>
              <a:tr h="221418">
                <a:tc rowSpan="2" gridSpan="2">
                  <a:txBody>
                    <a:bodyPr/>
                    <a:lstStyle/>
                    <a:p>
                      <a:pPr algn="ctr" rtl="1" fontAlgn="ctr"/>
                      <a:endParaRPr lang="ar-SA" sz="600" b="0" i="0" u="none" strike="noStrike" dirty="0">
                        <a:solidFill>
                          <a:srgbClr val="000000"/>
                        </a:solidFill>
                        <a:effectLst/>
                        <a:latin typeface="SST Arabic" panose="020B0504030504020204" pitchFamily="34" charset="-78"/>
                        <a:cs typeface="SST Arabic" panose="020B0504030504020204" pitchFamily="34" charset="-78"/>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hMerge="1">
                  <a:txBody>
                    <a:bodyPr/>
                    <a:lstStyle/>
                    <a:p>
                      <a:endParaRPr lang="en-US"/>
                    </a:p>
                  </a:txBody>
                  <a:tcPr/>
                </a:tc>
                <a:tc gridSpan="5">
                  <a:txBody>
                    <a:bodyPr/>
                    <a:lstStyle/>
                    <a:p>
                      <a:pPr algn="ctr" fontAlgn="b"/>
                      <a:r>
                        <a:rPr lang="ar-SA" sz="900" b="0" i="0" u="none" strike="noStrike" dirty="0">
                          <a:solidFill>
                            <a:schemeClr val="tx1"/>
                          </a:solidFill>
                          <a:effectLst/>
                          <a:latin typeface="SST Arabic" panose="020B0504030504020204" pitchFamily="34" charset="-78"/>
                          <a:cs typeface="SST Arabic" panose="020B0504030504020204" pitchFamily="34" charset="-78"/>
                        </a:rPr>
                        <a:t>معدل الاصابة </a:t>
                      </a:r>
                      <a:endParaRPr lang="en-US" sz="1000" b="0" i="0" u="none" strike="noStrike" dirty="0">
                        <a:solidFill>
                          <a:schemeClr val="tx1"/>
                        </a:solidFill>
                        <a:effectLst/>
                        <a:latin typeface="SST Arabic" panose="020B0504030504020204" pitchFamily="34" charset="-78"/>
                        <a:cs typeface="SST Arabic" panose="020B0504030504020204" pitchFamily="34" charset="-78"/>
                      </a:endParaRPr>
                    </a:p>
                  </a:txBody>
                  <a:tcPr marL="9525" marR="9525" marT="9525" marB="0" anchor="ctr">
                    <a:lnL w="635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28530700"/>
                  </a:ext>
                </a:extLst>
              </a:tr>
              <a:tr h="155204">
                <a:tc gridSpan="2" vMerge="1">
                  <a:txBody>
                    <a:bodyPr/>
                    <a:lstStyle/>
                    <a:p>
                      <a:endParaRPr lang="en-US"/>
                    </a:p>
                  </a:txBody>
                  <a:tcPr/>
                </a:tc>
                <a:tc hMerge="1"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1</a:t>
                      </a:r>
                    </a:p>
                  </a:txBody>
                  <a:tcPr marL="9525" marR="9525" marT="9525"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2</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3</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4</a:t>
                      </a:r>
                    </a:p>
                  </a:txBody>
                  <a:tcPr marL="9525" marR="9525" marT="952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5</a:t>
                      </a:r>
                    </a:p>
                  </a:txBody>
                  <a:tcPr marL="9525" marR="9525" marT="9525"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9F8"/>
                    </a:solidFill>
                  </a:tcPr>
                </a:tc>
                <a:extLst>
                  <a:ext uri="{0D108BD9-81ED-4DB2-BD59-A6C34878D82A}">
                    <a16:rowId xmlns:a16="http://schemas.microsoft.com/office/drawing/2014/main" val="2840211522"/>
                  </a:ext>
                </a:extLst>
              </a:tr>
              <a:tr h="155204">
                <a:tc rowSpan="5">
                  <a:txBody>
                    <a:bodyPr/>
                    <a:lstStyle/>
                    <a:p>
                      <a:pPr algn="ctr" fontAlgn="ctr"/>
                      <a:r>
                        <a:rPr lang="ar-SA" sz="900" b="0" i="0" u="none" strike="noStrike" dirty="0">
                          <a:solidFill>
                            <a:schemeClr val="tx1"/>
                          </a:solidFill>
                          <a:effectLst/>
                          <a:latin typeface="SST Arabic" panose="020B0504030504020204" pitchFamily="34" charset="-78"/>
                          <a:cs typeface="SST Arabic" panose="020B0504030504020204" pitchFamily="34" charset="-78"/>
                        </a:rPr>
                        <a:t>احتمالية الحدوث</a:t>
                      </a:r>
                      <a:r>
                        <a:rPr lang="ar-SA" sz="400" b="0" i="0" u="none" strike="noStrike" dirty="0">
                          <a:solidFill>
                            <a:schemeClr val="tx1"/>
                          </a:solidFill>
                          <a:effectLst/>
                          <a:latin typeface="SST Arabic" panose="020B0504030504020204" pitchFamily="34" charset="-78"/>
                          <a:cs typeface="SST Arabic" panose="020B0504030504020204" pitchFamily="34" charset="-78"/>
                        </a:rPr>
                        <a:t> </a:t>
                      </a:r>
                      <a:endParaRPr lang="en-US" sz="500" b="0" i="0" u="none" strike="noStrike" dirty="0">
                        <a:solidFill>
                          <a:schemeClr val="tx1"/>
                        </a:solidFill>
                        <a:effectLst/>
                        <a:latin typeface="SST Arabic" panose="020B0504030504020204" pitchFamily="34" charset="-78"/>
                        <a:cs typeface="SST Arabic" panose="020B0504030504020204" pitchFamily="34" charset="-78"/>
                      </a:endParaRPr>
                    </a:p>
                  </a:txBody>
                  <a:tcPr marL="9525" marR="9525" marT="9525" marB="0" vert="vert270" anchor="ctr">
                    <a:lnL>
                      <a:noFill/>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a:noFill/>
                    </a:lnB>
                    <a:solidFill>
                      <a:srgbClr val="A9D18E"/>
                    </a:solidFill>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5</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10</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15</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20</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25</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17501034"/>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4</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8</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12</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16</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20</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029275"/>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3</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6</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9</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12</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15</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013154"/>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DAE9F8"/>
                    </a:solidFill>
                  </a:tcPr>
                </a:tc>
                <a:tc>
                  <a:txBody>
                    <a:bodyPr/>
                    <a:lstStyle/>
                    <a:p>
                      <a:pPr algn="ctr" fontAlgn="b"/>
                      <a:r>
                        <a:rPr lang="en-US" sz="900" b="0" i="0" u="none" strike="noStrike">
                          <a:solidFill>
                            <a:sysClr val="windowText" lastClr="000000"/>
                          </a:solidFill>
                          <a:effectLst/>
                          <a:latin typeface="SST Arabic" panose="020B0504030504020204" pitchFamily="34" charset="-78"/>
                          <a:cs typeface="SST Arabic" panose="020B0504030504020204" pitchFamily="34" charset="-78"/>
                        </a:rPr>
                        <a:t>2</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4</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6</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8</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10</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6209452"/>
                  </a:ext>
                </a:extLst>
              </a:tr>
              <a:tr h="155204">
                <a:tc vMerge="1">
                  <a:txBody>
                    <a:bodyPr/>
                    <a:lstStyle/>
                    <a:p>
                      <a:endParaRPr lang="en-US"/>
                    </a:p>
                  </a:txBody>
                  <a:tcPr/>
                </a:tc>
                <a:tc>
                  <a:txBody>
                    <a:bodyPr/>
                    <a:lstStyle/>
                    <a:p>
                      <a:pPr algn="ctr" fontAlgn="b"/>
                      <a:r>
                        <a:rPr lang="en-US" sz="900" b="0" i="0" u="none" strike="noStrike" dirty="0">
                          <a:solidFill>
                            <a:srgbClr val="000000"/>
                          </a:solidFill>
                          <a:effectLst/>
                          <a:latin typeface="SST Arabic" panose="020B0504030504020204" pitchFamily="34" charset="-78"/>
                          <a:cs typeface="SST Arabic" panose="020B0504030504020204" pitchFamily="34" charset="-78"/>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DAE9F8"/>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1</a:t>
                      </a:r>
                    </a:p>
                  </a:txBody>
                  <a:tcPr marL="9525" marR="9525" marT="9525" marB="0" anchor="b">
                    <a:lnL w="1270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2</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3</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4</a:t>
                      </a: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900" b="0" i="0" u="none" strike="noStrike" dirty="0">
                          <a:solidFill>
                            <a:sysClr val="windowText" lastClr="000000"/>
                          </a:solidFill>
                          <a:effectLst/>
                          <a:latin typeface="SST Arabic" panose="020B0504030504020204" pitchFamily="34" charset="-78"/>
                          <a:cs typeface="SST Arabic" panose="020B0504030504020204" pitchFamily="34" charset="-78"/>
                        </a:rPr>
                        <a:t>5</a:t>
                      </a:r>
                    </a:p>
                  </a:txBody>
                  <a:tcPr marL="9525" marR="9525" marT="9525" marB="0" anchor="b">
                    <a:lnL w="635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87918553"/>
                  </a:ext>
                </a:extLst>
              </a:tr>
            </a:tbl>
          </a:graphicData>
        </a:graphic>
      </p:graphicFrame>
      <p:sp>
        <p:nvSpPr>
          <p:cNvPr id="22" name="Rectangle 21">
            <a:extLst>
              <a:ext uri="{FF2B5EF4-FFF2-40B4-BE49-F238E27FC236}">
                <a16:creationId xmlns:a16="http://schemas.microsoft.com/office/drawing/2014/main" id="{420A8284-B42E-4FE3-A05B-633AF8365DA1}"/>
              </a:ext>
            </a:extLst>
          </p:cNvPr>
          <p:cNvSpPr/>
          <p:nvPr/>
        </p:nvSpPr>
        <p:spPr>
          <a:xfrm>
            <a:off x="7314492" y="1463999"/>
            <a:ext cx="3151389" cy="566012"/>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يتم تصنيف درجة الخطر للمؤشر بناء على أداء المؤشر للـ90 يوم السابقة بناء على احتمالية الحدوث </a:t>
            </a:r>
            <a:r>
              <a:rPr kumimoji="0" lang="ar-SA" sz="6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(عدد المستهدف) </a:t>
            </a: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ومعدل الإصابة</a:t>
            </a:r>
            <a:r>
              <a:rPr kumimoji="0" lang="en-US"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a:t>
            </a:r>
            <a:endParaRPr kumimoji="0" lang="en-US" sz="900" b="0" i="0" u="none" strike="noStrike" kern="1200" cap="none" spc="0" normalizeH="0" baseline="0" noProof="0" dirty="0">
              <a:ln>
                <a:noFill/>
              </a:ln>
              <a:solidFill>
                <a:prstClr val="black"/>
              </a:solidFill>
              <a:effectLst/>
              <a:uLnTx/>
              <a:uFillTx/>
              <a:latin typeface="Somar" pitchFamily="2" charset="-78"/>
              <a:ea typeface="+mn-ea"/>
              <a:cs typeface="Somar" pitchFamily="2" charset="-78"/>
            </a:endParaRPr>
          </a:p>
        </p:txBody>
      </p:sp>
      <p:sp>
        <p:nvSpPr>
          <p:cNvPr id="24" name="Rectangle 23">
            <a:extLst>
              <a:ext uri="{FF2B5EF4-FFF2-40B4-BE49-F238E27FC236}">
                <a16:creationId xmlns:a16="http://schemas.microsoft.com/office/drawing/2014/main" id="{17D3CD48-B93E-5B5C-03B9-69F51B8DA608}"/>
              </a:ext>
            </a:extLst>
          </p:cNvPr>
          <p:cNvSpPr/>
          <p:nvPr/>
        </p:nvSpPr>
        <p:spPr>
          <a:xfrm>
            <a:off x="9044412" y="6657998"/>
            <a:ext cx="3110045" cy="152775"/>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7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 معدل الإصابة : عدد البيانات بمحاضر المخدرات او الكحول / عدد المستهدف</a:t>
            </a:r>
            <a:endParaRPr kumimoji="0" lang="en-US" sz="700" b="0" i="0" u="none" strike="noStrike" kern="1200" cap="none" spc="0" normalizeH="0" baseline="0" noProof="0" dirty="0">
              <a:ln>
                <a:noFill/>
              </a:ln>
              <a:solidFill>
                <a:prstClr val="black"/>
              </a:solidFill>
              <a:effectLst/>
              <a:uLnTx/>
              <a:uFillTx/>
              <a:latin typeface="Somar" pitchFamily="2" charset="-78"/>
              <a:ea typeface="+mn-ea"/>
              <a:cs typeface="Somar" pitchFamily="2" charset="-78"/>
            </a:endParaRPr>
          </a:p>
        </p:txBody>
      </p:sp>
      <p:sp>
        <p:nvSpPr>
          <p:cNvPr id="17" name="Rectangle 16">
            <a:extLst>
              <a:ext uri="{FF2B5EF4-FFF2-40B4-BE49-F238E27FC236}">
                <a16:creationId xmlns:a16="http://schemas.microsoft.com/office/drawing/2014/main" id="{03529E04-4960-EF44-A948-5ED5507641D1}"/>
              </a:ext>
            </a:extLst>
          </p:cNvPr>
          <p:cNvSpPr/>
          <p:nvPr/>
        </p:nvSpPr>
        <p:spPr>
          <a:xfrm>
            <a:off x="2195966" y="1285508"/>
            <a:ext cx="2822331" cy="307766"/>
          </a:xfrm>
          <a:prstGeom prst="rect">
            <a:avLst/>
          </a:prstGeom>
        </p:spPr>
        <p:txBody>
          <a:bodyPr vert="horz" lIns="0" tIns="0" rIns="0" bIns="0" rtlCol="0" anchorCtr="0">
            <a:noAutofit/>
          </a:bodyP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400" b="1" i="0" u="none" strike="noStrike" kern="0" cap="none" spc="0" normalizeH="0" baseline="0" noProof="0" dirty="0">
                <a:ln>
                  <a:noFill/>
                </a:ln>
                <a:solidFill>
                  <a:srgbClr val="002649"/>
                </a:solidFill>
                <a:effectLst/>
                <a:uLnTx/>
                <a:uFillTx/>
                <a:latin typeface="Somar" pitchFamily="2" charset="-78"/>
                <a:ea typeface="+mn-ea"/>
                <a:cs typeface="Somar" pitchFamily="2" charset="-78"/>
              </a:rPr>
              <a:t>2.درجة خطر البيان</a:t>
            </a:r>
            <a:endParaRPr kumimoji="0" lang="en-US" sz="1400" b="1" i="0" u="none" strike="noStrike" kern="0" cap="none" spc="0" normalizeH="0" baseline="0" noProof="0" dirty="0">
              <a:ln>
                <a:noFill/>
              </a:ln>
              <a:solidFill>
                <a:srgbClr val="002649"/>
              </a:solidFill>
              <a:effectLst/>
              <a:uLnTx/>
              <a:uFillTx/>
              <a:latin typeface="Somar" pitchFamily="2" charset="-78"/>
              <a:ea typeface="+mn-ea"/>
              <a:cs typeface="Somar" pitchFamily="2" charset="-78"/>
            </a:endParaRPr>
          </a:p>
        </p:txBody>
      </p:sp>
      <p:sp>
        <p:nvSpPr>
          <p:cNvPr id="29" name="Rectangle 28">
            <a:extLst>
              <a:ext uri="{FF2B5EF4-FFF2-40B4-BE49-F238E27FC236}">
                <a16:creationId xmlns:a16="http://schemas.microsoft.com/office/drawing/2014/main" id="{361C0DEF-5F1C-294C-F281-8A328C3CCC86}"/>
              </a:ext>
            </a:extLst>
          </p:cNvPr>
          <p:cNvSpPr/>
          <p:nvPr/>
        </p:nvSpPr>
        <p:spPr>
          <a:xfrm>
            <a:off x="1378081" y="1516242"/>
            <a:ext cx="4870451" cy="513422"/>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defRPr/>
            </a:pP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يتم تحديد درجة خطر البيان </a:t>
            </a:r>
            <a:r>
              <a:rPr lang="ar-SA" sz="900" dirty="0">
                <a:solidFill>
                  <a:srgbClr val="002649"/>
                </a:solidFill>
                <a:latin typeface="somar" panose="00000500000000000000" pitchFamily="2" charset="-78"/>
                <a:cs typeface="somar" panose="00000500000000000000" pitchFamily="2" charset="-78"/>
              </a:rPr>
              <a:t>المستهدف بإخبارية عامة حسب </a:t>
            </a:r>
            <a:r>
              <a:rPr kumimoji="0" lang="ar-SA" sz="900" b="0" i="0" u="none" strike="noStrike" kern="1200" cap="none" spc="0" normalizeH="0" baseline="0" noProof="0" dirty="0">
                <a:ln>
                  <a:noFill/>
                </a:ln>
                <a:solidFill>
                  <a:srgbClr val="002649"/>
                </a:solidFill>
                <a:effectLst/>
                <a:uLnTx/>
                <a:uFillTx/>
                <a:latin typeface="somar" panose="00000500000000000000" pitchFamily="2" charset="-78"/>
                <a:ea typeface="+mn-ea"/>
                <a:cs typeface="somar" panose="00000500000000000000" pitchFamily="2" charset="-78"/>
              </a:rPr>
              <a:t>مجموع درجات الخطر للمؤشرات المستهدفة في التوزيع المئوي المؤشرات الأمنية</a:t>
            </a:r>
          </a:p>
        </p:txBody>
      </p:sp>
      <p:sp>
        <p:nvSpPr>
          <p:cNvPr id="82" name="Rectangle 81">
            <a:extLst>
              <a:ext uri="{FF2B5EF4-FFF2-40B4-BE49-F238E27FC236}">
                <a16:creationId xmlns:a16="http://schemas.microsoft.com/office/drawing/2014/main" id="{BB19AA16-3665-C5E9-F56A-449CB5F31A9A}"/>
              </a:ext>
            </a:extLst>
          </p:cNvPr>
          <p:cNvSpPr/>
          <p:nvPr/>
        </p:nvSpPr>
        <p:spPr>
          <a:xfrm>
            <a:off x="3407139" y="3617345"/>
            <a:ext cx="5115698" cy="357919"/>
          </a:xfrm>
          <a:prstGeom prst="rect">
            <a:avLst/>
          </a:prstGeom>
        </p:spPr>
        <p:txBody>
          <a:bodyPr vert="horz" lIns="0" tIns="0" rIns="0" bIns="0" rtlCol="0" anchorCtr="0">
            <a:noAutofit/>
          </a:bodyPr>
          <a:lstStyle/>
          <a:p>
            <a:pPr marL="0" marR="0" lvl="0" indent="0" algn="ctr" defTabSz="914370" rtl="1" eaLnBrk="1" fontAlgn="auto" latinLnBrk="0" hangingPunct="1">
              <a:lnSpc>
                <a:spcPct val="90000"/>
              </a:lnSpc>
              <a:spcBef>
                <a:spcPct val="0"/>
              </a:spcBef>
              <a:spcAft>
                <a:spcPts val="0"/>
              </a:spcAft>
              <a:buClrTx/>
              <a:buSzTx/>
              <a:buFontTx/>
              <a:buNone/>
              <a:tabLst/>
              <a:defRPr/>
            </a:pPr>
            <a:r>
              <a:rPr kumimoji="0" lang="ar-SA" sz="1400" b="1" i="0" u="none" strike="noStrike" kern="0" cap="none" spc="0" normalizeH="0" baseline="0" noProof="0" dirty="0">
                <a:ln>
                  <a:noFill/>
                </a:ln>
                <a:solidFill>
                  <a:srgbClr val="002649"/>
                </a:solidFill>
                <a:effectLst/>
                <a:uLnTx/>
                <a:uFillTx/>
                <a:latin typeface="Somar" pitchFamily="2" charset="-78"/>
                <a:ea typeface="+mn-ea"/>
                <a:cs typeface="Somar" pitchFamily="2" charset="-78"/>
              </a:rPr>
              <a:t>أمثلة تطبيق درجة الخطورة للبيانات مستهدفة بإخباريات عامة </a:t>
            </a:r>
            <a:endParaRPr kumimoji="0" lang="en-US" sz="1400" b="1" i="0" u="none" strike="noStrike" kern="0" cap="none" spc="0" normalizeH="0" baseline="0" noProof="0" dirty="0">
              <a:ln>
                <a:noFill/>
              </a:ln>
              <a:solidFill>
                <a:srgbClr val="002649"/>
              </a:solidFill>
              <a:effectLst/>
              <a:uLnTx/>
              <a:uFillTx/>
              <a:latin typeface="Somar" pitchFamily="2" charset="-78"/>
              <a:ea typeface="+mn-ea"/>
              <a:cs typeface="Somar" pitchFamily="2" charset="-78"/>
            </a:endParaRPr>
          </a:p>
        </p:txBody>
      </p:sp>
      <p:sp>
        <p:nvSpPr>
          <p:cNvPr id="88" name="Rectangle 87">
            <a:extLst>
              <a:ext uri="{FF2B5EF4-FFF2-40B4-BE49-F238E27FC236}">
                <a16:creationId xmlns:a16="http://schemas.microsoft.com/office/drawing/2014/main" id="{797E9F89-DD0F-9E2B-91A5-A068B189D598}"/>
              </a:ext>
            </a:extLst>
          </p:cNvPr>
          <p:cNvSpPr/>
          <p:nvPr/>
        </p:nvSpPr>
        <p:spPr>
          <a:xfrm>
            <a:off x="6418255" y="4979350"/>
            <a:ext cx="1053415" cy="164748"/>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600" b="0" i="0" u="none" strike="noStrike" kern="1200" cap="none" spc="0" normalizeH="0" baseline="0" noProof="0" dirty="0">
                <a:ln>
                  <a:noFill/>
                </a:ln>
                <a:solidFill>
                  <a:srgbClr val="C00000"/>
                </a:solidFill>
                <a:effectLst/>
                <a:uLnTx/>
                <a:uFillTx/>
                <a:latin typeface="Somar" pitchFamily="2" charset="-78"/>
                <a:ea typeface="+mn-ea"/>
                <a:cs typeface="Somar" pitchFamily="2" charset="-78"/>
              </a:rPr>
              <a:t>مجموع درجات الخطر لمؤشرات البيان</a:t>
            </a:r>
            <a:endParaRPr kumimoji="0" lang="en-US" sz="600" b="0" i="0" u="none" strike="noStrike" kern="1200" cap="none" spc="0" normalizeH="0" baseline="0" noProof="0" dirty="0">
              <a:ln>
                <a:noFill/>
              </a:ln>
              <a:solidFill>
                <a:srgbClr val="C00000"/>
              </a:solidFill>
              <a:effectLst/>
              <a:uLnTx/>
              <a:uFillTx/>
              <a:latin typeface="Somar" pitchFamily="2" charset="-78"/>
              <a:ea typeface="+mn-ea"/>
              <a:cs typeface="Somar" pitchFamily="2" charset="-78"/>
            </a:endParaRPr>
          </a:p>
        </p:txBody>
      </p:sp>
      <p:sp>
        <p:nvSpPr>
          <p:cNvPr id="89" name="Rectangle 88">
            <a:extLst>
              <a:ext uri="{FF2B5EF4-FFF2-40B4-BE49-F238E27FC236}">
                <a16:creationId xmlns:a16="http://schemas.microsoft.com/office/drawing/2014/main" id="{6EE45A2E-DD24-7313-7A1C-B5A03BA1F547}"/>
              </a:ext>
            </a:extLst>
          </p:cNvPr>
          <p:cNvSpPr/>
          <p:nvPr/>
        </p:nvSpPr>
        <p:spPr>
          <a:xfrm>
            <a:off x="6394196" y="4773562"/>
            <a:ext cx="1124707" cy="90944"/>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Somar" pitchFamily="2" charset="-78"/>
                <a:ea typeface="+mn-ea"/>
                <a:cs typeface="Somar" pitchFamily="2" charset="-78"/>
              </a:rPr>
              <a:t>54</a:t>
            </a:r>
          </a:p>
        </p:txBody>
      </p:sp>
      <p:sp>
        <p:nvSpPr>
          <p:cNvPr id="112" name="Rectangle 111">
            <a:extLst>
              <a:ext uri="{FF2B5EF4-FFF2-40B4-BE49-F238E27FC236}">
                <a16:creationId xmlns:a16="http://schemas.microsoft.com/office/drawing/2014/main" id="{C1F9AC5B-50DC-337C-50EC-73A526347611}"/>
              </a:ext>
            </a:extLst>
          </p:cNvPr>
          <p:cNvSpPr/>
          <p:nvPr/>
        </p:nvSpPr>
        <p:spPr>
          <a:xfrm>
            <a:off x="6433375" y="4501245"/>
            <a:ext cx="1895711" cy="123554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Rectangle 114">
            <a:extLst>
              <a:ext uri="{FF2B5EF4-FFF2-40B4-BE49-F238E27FC236}">
                <a16:creationId xmlns:a16="http://schemas.microsoft.com/office/drawing/2014/main" id="{4367F6B1-CEC8-2B81-DBF2-62D1F23733B5}"/>
              </a:ext>
            </a:extLst>
          </p:cNvPr>
          <p:cNvSpPr/>
          <p:nvPr/>
        </p:nvSpPr>
        <p:spPr>
          <a:xfrm>
            <a:off x="997835" y="4295848"/>
            <a:ext cx="1191567" cy="671262"/>
          </a:xfrm>
          <a:prstGeom prst="rect">
            <a:avLst/>
          </a:prstGeom>
          <a:solidFill>
            <a:srgbClr val="F9EE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7" name="Rectangle 116">
            <a:extLst>
              <a:ext uri="{FF2B5EF4-FFF2-40B4-BE49-F238E27FC236}">
                <a16:creationId xmlns:a16="http://schemas.microsoft.com/office/drawing/2014/main" id="{DA6ECC3D-7A9C-1031-17B3-84BC30905849}"/>
              </a:ext>
            </a:extLst>
          </p:cNvPr>
          <p:cNvSpPr/>
          <p:nvPr/>
        </p:nvSpPr>
        <p:spPr>
          <a:xfrm>
            <a:off x="1113195" y="4578631"/>
            <a:ext cx="950587" cy="135470"/>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0" u="none" strike="noStrike" kern="1200" cap="none" spc="0" normalizeH="0" baseline="0" noProof="0" dirty="0">
                <a:ln>
                  <a:noFill/>
                </a:ln>
                <a:solidFill>
                  <a:srgbClr val="C55A11"/>
                </a:solidFill>
                <a:effectLst/>
                <a:uLnTx/>
                <a:uFillTx/>
                <a:latin typeface="Somar" pitchFamily="2" charset="-78"/>
                <a:ea typeface="+mn-ea"/>
                <a:cs typeface="Somar" pitchFamily="2" charset="-78"/>
              </a:rPr>
              <a:t>مجموع درجات الخطر لمؤشرات البيان</a:t>
            </a:r>
          </a:p>
        </p:txBody>
      </p:sp>
      <p:sp>
        <p:nvSpPr>
          <p:cNvPr id="118" name="Rectangle 117">
            <a:extLst>
              <a:ext uri="{FF2B5EF4-FFF2-40B4-BE49-F238E27FC236}">
                <a16:creationId xmlns:a16="http://schemas.microsoft.com/office/drawing/2014/main" id="{86208B48-85DC-8365-9034-B6C9499290AD}"/>
              </a:ext>
            </a:extLst>
          </p:cNvPr>
          <p:cNvSpPr/>
          <p:nvPr/>
        </p:nvSpPr>
        <p:spPr>
          <a:xfrm>
            <a:off x="1012366" y="4396602"/>
            <a:ext cx="1124707" cy="90944"/>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C55A11"/>
                </a:solidFill>
                <a:effectLst/>
                <a:uLnTx/>
                <a:uFillTx/>
                <a:latin typeface="Somar" pitchFamily="2" charset="-78"/>
                <a:ea typeface="+mn-ea"/>
                <a:cs typeface="Somar" pitchFamily="2" charset="-78"/>
              </a:rPr>
              <a:t>8</a:t>
            </a:r>
          </a:p>
        </p:txBody>
      </p:sp>
      <p:sp>
        <p:nvSpPr>
          <p:cNvPr id="119" name="Rectangle 118">
            <a:extLst>
              <a:ext uri="{FF2B5EF4-FFF2-40B4-BE49-F238E27FC236}">
                <a16:creationId xmlns:a16="http://schemas.microsoft.com/office/drawing/2014/main" id="{1B8545FC-04E1-67B1-3648-E63174331297}"/>
              </a:ext>
            </a:extLst>
          </p:cNvPr>
          <p:cNvSpPr/>
          <p:nvPr/>
        </p:nvSpPr>
        <p:spPr>
          <a:xfrm>
            <a:off x="988782" y="4295847"/>
            <a:ext cx="2098061" cy="6712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4" name="Group 123">
            <a:extLst>
              <a:ext uri="{FF2B5EF4-FFF2-40B4-BE49-F238E27FC236}">
                <a16:creationId xmlns:a16="http://schemas.microsoft.com/office/drawing/2014/main" id="{666301A9-71F4-7A54-1D28-4B02D703C3EB}"/>
              </a:ext>
            </a:extLst>
          </p:cNvPr>
          <p:cNvGrpSpPr/>
          <p:nvPr/>
        </p:nvGrpSpPr>
        <p:grpSpPr>
          <a:xfrm>
            <a:off x="10675200" y="4295847"/>
            <a:ext cx="481270" cy="337708"/>
            <a:chOff x="10741504" y="1825640"/>
            <a:chExt cx="549186" cy="362845"/>
          </a:xfrm>
        </p:grpSpPr>
        <p:grpSp>
          <p:nvGrpSpPr>
            <p:cNvPr id="125" name="Group 124">
              <a:extLst>
                <a:ext uri="{FF2B5EF4-FFF2-40B4-BE49-F238E27FC236}">
                  <a16:creationId xmlns:a16="http://schemas.microsoft.com/office/drawing/2014/main" id="{B2ABEBD4-278E-0943-6A9A-23579DC9A252}"/>
                </a:ext>
              </a:extLst>
            </p:cNvPr>
            <p:cNvGrpSpPr/>
            <p:nvPr/>
          </p:nvGrpSpPr>
          <p:grpSpPr>
            <a:xfrm>
              <a:off x="10832611" y="1835976"/>
              <a:ext cx="387627" cy="352509"/>
              <a:chOff x="5112361" y="3348237"/>
              <a:chExt cx="1033500" cy="1033500"/>
            </a:xfrm>
          </p:grpSpPr>
          <p:sp>
            <p:nvSpPr>
              <p:cNvPr id="127" name="Google Shape;1186;p42">
                <a:extLst>
                  <a:ext uri="{FF2B5EF4-FFF2-40B4-BE49-F238E27FC236}">
                    <a16:creationId xmlns:a16="http://schemas.microsoft.com/office/drawing/2014/main" id="{9DBCD9F0-C2BA-6471-28AD-E58DFC0C915E}"/>
                  </a:ext>
                </a:extLst>
              </p:cNvPr>
              <p:cNvSpPr/>
              <p:nvPr/>
            </p:nvSpPr>
            <p:spPr>
              <a:xfrm>
                <a:off x="5112361" y="3348237"/>
                <a:ext cx="1033500" cy="10335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D2547"/>
                  </a:solidFill>
                  <a:effectLst/>
                  <a:uLnTx/>
                  <a:uFillTx/>
                  <a:latin typeface="Symbio AR+LT"/>
                  <a:ea typeface="+mn-ea"/>
                  <a:cs typeface="Symbio AR+LT"/>
                </a:endParaRPr>
              </a:p>
            </p:txBody>
          </p:sp>
          <p:sp>
            <p:nvSpPr>
              <p:cNvPr id="128" name="Google Shape;1187;p42">
                <a:extLst>
                  <a:ext uri="{FF2B5EF4-FFF2-40B4-BE49-F238E27FC236}">
                    <a16:creationId xmlns:a16="http://schemas.microsoft.com/office/drawing/2014/main" id="{45BF89AF-F1F9-7348-B054-A9E9DC7F84CA}"/>
                  </a:ext>
                </a:extLst>
              </p:cNvPr>
              <p:cNvSpPr/>
              <p:nvPr/>
            </p:nvSpPr>
            <p:spPr>
              <a:xfrm>
                <a:off x="5221432" y="3457310"/>
                <a:ext cx="815400" cy="815400"/>
              </a:xfrm>
              <a:prstGeom prst="ellipse">
                <a:avLst/>
              </a:prstGeom>
              <a:solidFill>
                <a:schemeClr val="bg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900" b="0" i="0" u="none" strike="noStrike" kern="1200" cap="none" spc="0" normalizeH="0" baseline="0" noProof="0" dirty="0">
                  <a:ln>
                    <a:noFill/>
                  </a:ln>
                  <a:solidFill>
                    <a:srgbClr val="0D2547"/>
                  </a:solidFill>
                  <a:effectLst/>
                  <a:uLnTx/>
                  <a:uFillTx/>
                  <a:latin typeface="Symbio AR+LT"/>
                  <a:ea typeface="+mn-ea"/>
                  <a:cs typeface="Symbio AR+LT"/>
                </a:endParaRPr>
              </a:p>
            </p:txBody>
          </p:sp>
          <p:grpSp>
            <p:nvGrpSpPr>
              <p:cNvPr id="129" name="Google Shape;1188;p42">
                <a:extLst>
                  <a:ext uri="{FF2B5EF4-FFF2-40B4-BE49-F238E27FC236}">
                    <a16:creationId xmlns:a16="http://schemas.microsoft.com/office/drawing/2014/main" id="{9ACE134F-A1D6-789E-E1B7-321E403D3FF8}"/>
                  </a:ext>
                </a:extLst>
              </p:cNvPr>
              <p:cNvGrpSpPr/>
              <p:nvPr/>
            </p:nvGrpSpPr>
            <p:grpSpPr>
              <a:xfrm>
                <a:off x="5400545" y="3665715"/>
                <a:ext cx="457189" cy="398590"/>
                <a:chOff x="5046550" y="2327025"/>
                <a:chExt cx="299325" cy="261525"/>
              </a:xfrm>
            </p:grpSpPr>
            <p:sp>
              <p:nvSpPr>
                <p:cNvPr id="130" name="Google Shape;1189;p42">
                  <a:extLst>
                    <a:ext uri="{FF2B5EF4-FFF2-40B4-BE49-F238E27FC236}">
                      <a16:creationId xmlns:a16="http://schemas.microsoft.com/office/drawing/2014/main" id="{B64BADDC-3EB9-4BBB-5776-C67B9F6491FD}"/>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31" name="Google Shape;1190;p42">
                  <a:extLst>
                    <a:ext uri="{FF2B5EF4-FFF2-40B4-BE49-F238E27FC236}">
                      <a16:creationId xmlns:a16="http://schemas.microsoft.com/office/drawing/2014/main" id="{55FC8066-2092-F92B-2BA3-890AD32F9719}"/>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32" name="Google Shape;1191;p42">
                  <a:extLst>
                    <a:ext uri="{FF2B5EF4-FFF2-40B4-BE49-F238E27FC236}">
                      <a16:creationId xmlns:a16="http://schemas.microsoft.com/office/drawing/2014/main" id="{08091CF7-1FEE-7D39-3FDC-C470655893B8}"/>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grpSp>
        </p:grpSp>
        <p:sp>
          <p:nvSpPr>
            <p:cNvPr id="126" name="Rectangle 125">
              <a:extLst>
                <a:ext uri="{FF2B5EF4-FFF2-40B4-BE49-F238E27FC236}">
                  <a16:creationId xmlns:a16="http://schemas.microsoft.com/office/drawing/2014/main" id="{DD1373E4-935D-403E-94E3-24C3142EDF4B}"/>
                </a:ext>
              </a:extLst>
            </p:cNvPr>
            <p:cNvSpPr/>
            <p:nvPr/>
          </p:nvSpPr>
          <p:spPr>
            <a:xfrm>
              <a:off x="10741504" y="1825640"/>
              <a:ext cx="54918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rPr>
                <a:t>1</a:t>
              </a:r>
            </a:p>
          </p:txBody>
        </p:sp>
      </p:grpSp>
      <p:grpSp>
        <p:nvGrpSpPr>
          <p:cNvPr id="133" name="Group 132">
            <a:extLst>
              <a:ext uri="{FF2B5EF4-FFF2-40B4-BE49-F238E27FC236}">
                <a16:creationId xmlns:a16="http://schemas.microsoft.com/office/drawing/2014/main" id="{8122BB33-6679-BD51-42E5-6F97CD341BA3}"/>
              </a:ext>
            </a:extLst>
          </p:cNvPr>
          <p:cNvGrpSpPr/>
          <p:nvPr/>
        </p:nvGrpSpPr>
        <p:grpSpPr>
          <a:xfrm>
            <a:off x="5431531" y="4103746"/>
            <a:ext cx="484632" cy="338328"/>
            <a:chOff x="10745873" y="1827479"/>
            <a:chExt cx="549186" cy="361006"/>
          </a:xfrm>
        </p:grpSpPr>
        <p:grpSp>
          <p:nvGrpSpPr>
            <p:cNvPr id="134" name="Group 133">
              <a:extLst>
                <a:ext uri="{FF2B5EF4-FFF2-40B4-BE49-F238E27FC236}">
                  <a16:creationId xmlns:a16="http://schemas.microsoft.com/office/drawing/2014/main" id="{CCA90024-B10F-475E-47C0-B998FF7B701A}"/>
                </a:ext>
              </a:extLst>
            </p:cNvPr>
            <p:cNvGrpSpPr/>
            <p:nvPr/>
          </p:nvGrpSpPr>
          <p:grpSpPr>
            <a:xfrm>
              <a:off x="10832611" y="1835976"/>
              <a:ext cx="387627" cy="352509"/>
              <a:chOff x="5112361" y="3348237"/>
              <a:chExt cx="1033500" cy="1033500"/>
            </a:xfrm>
          </p:grpSpPr>
          <p:sp>
            <p:nvSpPr>
              <p:cNvPr id="137" name="Google Shape;1186;p42">
                <a:extLst>
                  <a:ext uri="{FF2B5EF4-FFF2-40B4-BE49-F238E27FC236}">
                    <a16:creationId xmlns:a16="http://schemas.microsoft.com/office/drawing/2014/main" id="{8B0ED3D5-2D3C-8A07-BC8B-42277540C12E}"/>
                  </a:ext>
                </a:extLst>
              </p:cNvPr>
              <p:cNvSpPr/>
              <p:nvPr/>
            </p:nvSpPr>
            <p:spPr>
              <a:xfrm>
                <a:off x="5112361" y="3348237"/>
                <a:ext cx="1033500" cy="10335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D2547"/>
                  </a:solidFill>
                  <a:effectLst/>
                  <a:uLnTx/>
                  <a:uFillTx/>
                  <a:latin typeface="Symbio AR+LT"/>
                  <a:ea typeface="+mn-ea"/>
                  <a:cs typeface="Symbio AR+LT"/>
                </a:endParaRPr>
              </a:p>
            </p:txBody>
          </p:sp>
          <p:sp>
            <p:nvSpPr>
              <p:cNvPr id="138" name="Google Shape;1187;p42">
                <a:extLst>
                  <a:ext uri="{FF2B5EF4-FFF2-40B4-BE49-F238E27FC236}">
                    <a16:creationId xmlns:a16="http://schemas.microsoft.com/office/drawing/2014/main" id="{709F7D9D-1317-B575-FB55-CA468605784F}"/>
                  </a:ext>
                </a:extLst>
              </p:cNvPr>
              <p:cNvSpPr/>
              <p:nvPr/>
            </p:nvSpPr>
            <p:spPr>
              <a:xfrm>
                <a:off x="5221432" y="3457310"/>
                <a:ext cx="815400" cy="815400"/>
              </a:xfrm>
              <a:prstGeom prst="ellipse">
                <a:avLst/>
              </a:prstGeom>
              <a:solidFill>
                <a:schemeClr val="bg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900" b="0" i="0" u="none" strike="noStrike" kern="1200" cap="none" spc="0" normalizeH="0" baseline="0" noProof="0" dirty="0">
                  <a:ln>
                    <a:noFill/>
                  </a:ln>
                  <a:solidFill>
                    <a:srgbClr val="0D2547"/>
                  </a:solidFill>
                  <a:effectLst/>
                  <a:uLnTx/>
                  <a:uFillTx/>
                  <a:latin typeface="Symbio AR+LT"/>
                  <a:ea typeface="+mn-ea"/>
                  <a:cs typeface="Symbio AR+LT"/>
                </a:endParaRPr>
              </a:p>
            </p:txBody>
          </p:sp>
          <p:grpSp>
            <p:nvGrpSpPr>
              <p:cNvPr id="139" name="Google Shape;1188;p42">
                <a:extLst>
                  <a:ext uri="{FF2B5EF4-FFF2-40B4-BE49-F238E27FC236}">
                    <a16:creationId xmlns:a16="http://schemas.microsoft.com/office/drawing/2014/main" id="{36DA7E41-0285-F8A3-7A9B-7ADBF575D657}"/>
                  </a:ext>
                </a:extLst>
              </p:cNvPr>
              <p:cNvGrpSpPr/>
              <p:nvPr/>
            </p:nvGrpSpPr>
            <p:grpSpPr>
              <a:xfrm>
                <a:off x="5400545" y="3665715"/>
                <a:ext cx="457189" cy="398590"/>
                <a:chOff x="5046550" y="2327025"/>
                <a:chExt cx="299325" cy="261525"/>
              </a:xfrm>
            </p:grpSpPr>
            <p:sp>
              <p:nvSpPr>
                <p:cNvPr id="141" name="Google Shape;1189;p42">
                  <a:extLst>
                    <a:ext uri="{FF2B5EF4-FFF2-40B4-BE49-F238E27FC236}">
                      <a16:creationId xmlns:a16="http://schemas.microsoft.com/office/drawing/2014/main" id="{9BE64EE6-CD83-BE57-A5DE-4E312EB73567}"/>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42" name="Google Shape;1190;p42">
                  <a:extLst>
                    <a:ext uri="{FF2B5EF4-FFF2-40B4-BE49-F238E27FC236}">
                      <a16:creationId xmlns:a16="http://schemas.microsoft.com/office/drawing/2014/main" id="{74091432-6001-13C8-1DBF-2956056EA263}"/>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43" name="Google Shape;1191;p42">
                  <a:extLst>
                    <a:ext uri="{FF2B5EF4-FFF2-40B4-BE49-F238E27FC236}">
                      <a16:creationId xmlns:a16="http://schemas.microsoft.com/office/drawing/2014/main" id="{E1D17315-6601-7386-B26F-BB6DF78CADE2}"/>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grpSp>
        </p:grpSp>
        <p:sp>
          <p:nvSpPr>
            <p:cNvPr id="136" name="Rectangle 135">
              <a:extLst>
                <a:ext uri="{FF2B5EF4-FFF2-40B4-BE49-F238E27FC236}">
                  <a16:creationId xmlns:a16="http://schemas.microsoft.com/office/drawing/2014/main" id="{E896BA05-12C4-80E6-8665-443E5B58F895}"/>
                </a:ext>
              </a:extLst>
            </p:cNvPr>
            <p:cNvSpPr/>
            <p:nvPr/>
          </p:nvSpPr>
          <p:spPr>
            <a:xfrm>
              <a:off x="10745873" y="1827479"/>
              <a:ext cx="54918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rPr>
                <a:t>2</a:t>
              </a:r>
            </a:p>
          </p:txBody>
        </p:sp>
      </p:grpSp>
      <p:sp>
        <p:nvSpPr>
          <p:cNvPr id="162" name="TextBox 161">
            <a:extLst>
              <a:ext uri="{FF2B5EF4-FFF2-40B4-BE49-F238E27FC236}">
                <a16:creationId xmlns:a16="http://schemas.microsoft.com/office/drawing/2014/main" id="{DBFDD655-CA9F-E7E9-63C1-CE3B593557E0}"/>
              </a:ext>
            </a:extLst>
          </p:cNvPr>
          <p:cNvSpPr txBox="1"/>
          <p:nvPr/>
        </p:nvSpPr>
        <p:spPr>
          <a:xfrm>
            <a:off x="1259358" y="4755267"/>
            <a:ext cx="589267"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rPr>
              <a:t>عالي</a:t>
            </a:r>
            <a:endParaRPr kumimoji="0" lang="en-US"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endParaRPr>
          </a:p>
        </p:txBody>
      </p:sp>
      <p:graphicFrame>
        <p:nvGraphicFramePr>
          <p:cNvPr id="164" name="Table 163">
            <a:extLst>
              <a:ext uri="{FF2B5EF4-FFF2-40B4-BE49-F238E27FC236}">
                <a16:creationId xmlns:a16="http://schemas.microsoft.com/office/drawing/2014/main" id="{11026290-B3C1-732C-837A-D7956096138E}"/>
              </a:ext>
            </a:extLst>
          </p:cNvPr>
          <p:cNvGraphicFramePr>
            <a:graphicFrameLocks noGrp="1"/>
          </p:cNvGraphicFramePr>
          <p:nvPr/>
        </p:nvGraphicFramePr>
        <p:xfrm>
          <a:off x="2187482" y="5154171"/>
          <a:ext cx="3355304" cy="897950"/>
        </p:xfrm>
        <a:graphic>
          <a:graphicData uri="http://schemas.openxmlformats.org/drawingml/2006/table">
            <a:tbl>
              <a:tblPr firstRow="1" bandRow="1">
                <a:tableStyleId>{5C22544A-7EE6-4342-B048-85BDC9FD1C3A}</a:tableStyleId>
              </a:tblPr>
              <a:tblGrid>
                <a:gridCol w="901467">
                  <a:extLst>
                    <a:ext uri="{9D8B030D-6E8A-4147-A177-3AD203B41FA5}">
                      <a16:colId xmlns:a16="http://schemas.microsoft.com/office/drawing/2014/main" val="13327747"/>
                    </a:ext>
                  </a:extLst>
                </a:gridCol>
                <a:gridCol w="2453837">
                  <a:extLst>
                    <a:ext uri="{9D8B030D-6E8A-4147-A177-3AD203B41FA5}">
                      <a16:colId xmlns:a16="http://schemas.microsoft.com/office/drawing/2014/main" val="2550636335"/>
                    </a:ext>
                  </a:extLst>
                </a:gridCol>
              </a:tblGrid>
              <a:tr h="220375">
                <a:tc>
                  <a:txBody>
                    <a:bodyPr/>
                    <a:lstStyle/>
                    <a:p>
                      <a:pPr algn="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ECF8F8"/>
                    </a:solid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800" dirty="0">
                          <a:solidFill>
                            <a:sysClr val="windowText" lastClr="000000"/>
                          </a:solidFill>
                          <a:latin typeface="Somar" panose="00000500000000000000" pitchFamily="2" charset="-78"/>
                          <a:cs typeface="Somar" panose="00000500000000000000" pitchFamily="2" charset="-78"/>
                        </a:rPr>
                        <a:t>رقم البيان الجمركي : 57</a:t>
                      </a:r>
                      <a:r>
                        <a:rPr lang="en-US" sz="800" dirty="0">
                          <a:solidFill>
                            <a:sysClr val="windowText" lastClr="000000"/>
                          </a:solidFill>
                          <a:latin typeface="Somar" panose="00000500000000000000" pitchFamily="2" charset="-78"/>
                          <a:cs typeface="Somar" panose="00000500000000000000" pitchFamily="2" charset="-78"/>
                        </a:rPr>
                        <a:t>xxx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744518964"/>
                  </a:ext>
                </a:extLst>
              </a:tr>
              <a:tr h="220375">
                <a:tc>
                  <a:txBody>
                    <a:bodyPr/>
                    <a:lstStyle/>
                    <a:p>
                      <a:pPr algn="r"/>
                      <a:r>
                        <a:rPr lang="ar-SA" sz="700" dirty="0">
                          <a:solidFill>
                            <a:sysClr val="windowText" lastClr="000000"/>
                          </a:solidFill>
                          <a:latin typeface="Somar" panose="00000500000000000000" pitchFamily="2" charset="-78"/>
                          <a:cs typeface="Somar" panose="00000500000000000000" pitchFamily="2" charset="-78"/>
                        </a:rPr>
                        <a:t>درجة خطر المؤشر</a:t>
                      </a:r>
                      <a:endParaRPr lang="en-US" sz="700" dirty="0">
                        <a:solidFill>
                          <a:sysClr val="windowText" lastClr="000000"/>
                        </a:solidFill>
                        <a:latin typeface="Somar" panose="00000500000000000000" pitchFamily="2" charset="-78"/>
                        <a:cs typeface="Somar" panose="00000500000000000000" pitchFamily="2" charset="-78"/>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pPr algn="r"/>
                      <a:r>
                        <a:rPr lang="ar-SA" sz="800" dirty="0">
                          <a:solidFill>
                            <a:sysClr val="windowText" lastClr="000000"/>
                          </a:solidFill>
                          <a:latin typeface="Somar" panose="00000500000000000000" pitchFamily="2" charset="-78"/>
                          <a:cs typeface="Somar" panose="00000500000000000000" pitchFamily="2" charset="-78"/>
                        </a:rPr>
                        <a:t>المؤشر التحليلي </a:t>
                      </a:r>
                      <a:endParaRPr lang="en-US" sz="800" dirty="0">
                        <a:solidFill>
                          <a:sysClr val="windowText" lastClr="000000"/>
                        </a:solidFill>
                        <a:latin typeface="Somar" panose="00000500000000000000" pitchFamily="2" charset="-78"/>
                        <a:cs typeface="Somar" panose="00000500000000000000" pitchFamily="2" charset="-78"/>
                      </a:endParaRPr>
                    </a:p>
                  </a:txBody>
                  <a:tcPr>
                    <a:lnL w="12700" cmpd="sng">
                      <a:noFill/>
                    </a:lnL>
                    <a:lnT w="38100" cmpd="sng">
                      <a:noFill/>
                    </a:lnT>
                    <a:solidFill>
                      <a:schemeClr val="bg1">
                        <a:lumMod val="85000"/>
                      </a:schemeClr>
                    </a:solidFill>
                  </a:tcPr>
                </a:tc>
                <a:extLst>
                  <a:ext uri="{0D108BD9-81ED-4DB2-BD59-A6C34878D82A}">
                    <a16:rowId xmlns:a16="http://schemas.microsoft.com/office/drawing/2014/main" val="2563650198"/>
                  </a:ext>
                </a:extLst>
              </a:tr>
              <a:tr h="439707">
                <a:tc>
                  <a:txBody>
                    <a:bodyPr/>
                    <a:lstStyle/>
                    <a:p>
                      <a:pPr algn="ctr"/>
                      <a:r>
                        <a:rPr lang="ar-SA" sz="700" dirty="0">
                          <a:solidFill>
                            <a:sysClr val="windowText" lastClr="000000"/>
                          </a:solidFill>
                          <a:latin typeface="Somar" panose="00000500000000000000" pitchFamily="2" charset="-78"/>
                          <a:cs typeface="Somar" panose="00000500000000000000" pitchFamily="2" charset="-78"/>
                        </a:rPr>
                        <a:t>5</a:t>
                      </a:r>
                      <a:endParaRPr lang="en-US" sz="700" dirty="0">
                        <a:solidFill>
                          <a:sysClr val="windowText" lastClr="000000"/>
                        </a:solidFill>
                        <a:latin typeface="Somar" panose="00000500000000000000" pitchFamily="2" charset="-78"/>
                        <a:cs typeface="Somar" panose="00000500000000000000" pitchFamily="2" charset="-7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ar-SA" sz="800" dirty="0">
                          <a:latin typeface="Somar" panose="00000500000000000000" pitchFamily="2" charset="-78"/>
                          <a:cs typeface="Somar" panose="00000500000000000000" pitchFamily="2" charset="-78"/>
                        </a:rPr>
                        <a:t> </a:t>
                      </a:r>
                      <a:endParaRPr lang="en-US" sz="800" dirty="0">
                        <a:latin typeface="Somar" panose="00000500000000000000" pitchFamily="2" charset="-78"/>
                        <a:cs typeface="Somar" panose="00000500000000000000" pitchFamily="2" charset="-78"/>
                      </a:endParaRPr>
                    </a:p>
                    <a:p>
                      <a:pPr algn="r"/>
                      <a:r>
                        <a:rPr lang="ar-SA" sz="800" dirty="0">
                          <a:latin typeface="Somar" panose="00000500000000000000" pitchFamily="2" charset="-78"/>
                          <a:cs typeface="Somar" panose="00000500000000000000" pitchFamily="2" charset="-78"/>
                        </a:rPr>
                        <a:t>مخالف للنشاط</a:t>
                      </a:r>
                      <a:endParaRPr lang="en-US" sz="800" dirty="0">
                        <a:latin typeface="Somar" panose="00000500000000000000" pitchFamily="2" charset="-78"/>
                        <a:cs typeface="Somar" panose="00000500000000000000" pitchFamily="2" charset="-78"/>
                      </a:endParaRPr>
                    </a:p>
                    <a:p>
                      <a:pPr algn="r"/>
                      <a:endParaRPr lang="en-US" sz="800" dirty="0">
                        <a:latin typeface="Somar" panose="00000500000000000000" pitchFamily="2" charset="-78"/>
                        <a:cs typeface="Somar" panose="00000500000000000000" pitchFamily="2" charset="-78"/>
                      </a:endParaRPr>
                    </a:p>
                  </a:txBody>
                  <a:tcPr>
                    <a:lnL w="12700" cmpd="sng">
                      <a:noFill/>
                    </a:lnL>
                    <a:solidFill>
                      <a:schemeClr val="bg1"/>
                    </a:solidFill>
                  </a:tcPr>
                </a:tc>
                <a:extLst>
                  <a:ext uri="{0D108BD9-81ED-4DB2-BD59-A6C34878D82A}">
                    <a16:rowId xmlns:a16="http://schemas.microsoft.com/office/drawing/2014/main" val="2889672629"/>
                  </a:ext>
                </a:extLst>
              </a:tr>
            </a:tbl>
          </a:graphicData>
        </a:graphic>
      </p:graphicFrame>
      <p:sp>
        <p:nvSpPr>
          <p:cNvPr id="165" name="Rectangle 164">
            <a:extLst>
              <a:ext uri="{FF2B5EF4-FFF2-40B4-BE49-F238E27FC236}">
                <a16:creationId xmlns:a16="http://schemas.microsoft.com/office/drawing/2014/main" id="{345E4C53-1D31-3069-FD7D-202C7DA36FBF}"/>
              </a:ext>
            </a:extLst>
          </p:cNvPr>
          <p:cNvSpPr/>
          <p:nvPr/>
        </p:nvSpPr>
        <p:spPr>
          <a:xfrm>
            <a:off x="997122" y="5362395"/>
            <a:ext cx="1191567" cy="671262"/>
          </a:xfrm>
          <a:prstGeom prst="rect">
            <a:avLst/>
          </a:prstGeom>
          <a:solidFill>
            <a:srgbClr val="F8F4E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EA6B2157-E6A5-705E-6FF8-FA3656145759}"/>
              </a:ext>
            </a:extLst>
          </p:cNvPr>
          <p:cNvSpPr/>
          <p:nvPr/>
        </p:nvSpPr>
        <p:spPr>
          <a:xfrm>
            <a:off x="1068771" y="5652318"/>
            <a:ext cx="1051416" cy="126070"/>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700" b="0" i="0" u="none" strike="noStrike" kern="1200" cap="none" spc="0" normalizeH="0" baseline="0" noProof="0" dirty="0">
                <a:ln>
                  <a:noFill/>
                </a:ln>
                <a:solidFill>
                  <a:srgbClr val="D39500"/>
                </a:solidFill>
                <a:effectLst/>
                <a:uLnTx/>
                <a:uFillTx/>
                <a:latin typeface="Somar" pitchFamily="2" charset="-78"/>
                <a:ea typeface="+mn-ea"/>
                <a:cs typeface="Somar" pitchFamily="2" charset="-78"/>
              </a:rPr>
              <a:t>مجموع درجات الخطر لمؤشرات البيان</a:t>
            </a:r>
          </a:p>
        </p:txBody>
      </p:sp>
      <p:sp>
        <p:nvSpPr>
          <p:cNvPr id="167" name="Rectangle 166">
            <a:extLst>
              <a:ext uri="{FF2B5EF4-FFF2-40B4-BE49-F238E27FC236}">
                <a16:creationId xmlns:a16="http://schemas.microsoft.com/office/drawing/2014/main" id="{68BE7B41-5C96-B60C-A963-A2F0B4D001D4}"/>
              </a:ext>
            </a:extLst>
          </p:cNvPr>
          <p:cNvSpPr/>
          <p:nvPr/>
        </p:nvSpPr>
        <p:spPr>
          <a:xfrm>
            <a:off x="1049684" y="5486660"/>
            <a:ext cx="1063232" cy="76421"/>
          </a:xfrm>
          <a:prstGeom prst="rect">
            <a:avLst/>
          </a:prstGeom>
          <a:solidFill>
            <a:schemeClr val="bg1">
              <a:alpha val="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00" b="1" i="0" u="none" strike="noStrike" kern="1200" cap="none" spc="0" normalizeH="0" baseline="0" noProof="0" dirty="0">
                <a:ln>
                  <a:noFill/>
                </a:ln>
                <a:solidFill>
                  <a:srgbClr val="D39500"/>
                </a:solidFill>
                <a:effectLst/>
                <a:uLnTx/>
                <a:uFillTx/>
                <a:latin typeface="Somar" pitchFamily="2" charset="-78"/>
                <a:ea typeface="+mn-ea"/>
                <a:cs typeface="Somar" pitchFamily="2" charset="-78"/>
              </a:rPr>
              <a:t>5</a:t>
            </a:r>
            <a:endParaRPr kumimoji="0" lang="en-US" sz="1000" b="1" i="0" u="none" strike="noStrike" kern="1200" cap="none" spc="0" normalizeH="0" baseline="0" noProof="0" dirty="0">
              <a:ln>
                <a:noFill/>
              </a:ln>
              <a:solidFill>
                <a:srgbClr val="D39500"/>
              </a:solidFill>
              <a:effectLst/>
              <a:uLnTx/>
              <a:uFillTx/>
              <a:latin typeface="Somar" pitchFamily="2" charset="-78"/>
              <a:ea typeface="+mn-ea"/>
              <a:cs typeface="Somar" pitchFamily="2" charset="-78"/>
            </a:endParaRPr>
          </a:p>
        </p:txBody>
      </p:sp>
      <p:sp>
        <p:nvSpPr>
          <p:cNvPr id="168" name="Rectangle 167">
            <a:extLst>
              <a:ext uri="{FF2B5EF4-FFF2-40B4-BE49-F238E27FC236}">
                <a16:creationId xmlns:a16="http://schemas.microsoft.com/office/drawing/2014/main" id="{62AD818E-58F6-D6D9-E350-B69333A7DB83}"/>
              </a:ext>
            </a:extLst>
          </p:cNvPr>
          <p:cNvSpPr/>
          <p:nvPr/>
        </p:nvSpPr>
        <p:spPr>
          <a:xfrm>
            <a:off x="988069" y="5362394"/>
            <a:ext cx="2098061" cy="6712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9" name="Group 168">
            <a:extLst>
              <a:ext uri="{FF2B5EF4-FFF2-40B4-BE49-F238E27FC236}">
                <a16:creationId xmlns:a16="http://schemas.microsoft.com/office/drawing/2014/main" id="{5CCA5EFA-015B-4794-BDE2-F93E7596420A}"/>
              </a:ext>
            </a:extLst>
          </p:cNvPr>
          <p:cNvGrpSpPr/>
          <p:nvPr/>
        </p:nvGrpSpPr>
        <p:grpSpPr>
          <a:xfrm>
            <a:off x="5414903" y="5202324"/>
            <a:ext cx="484632" cy="338328"/>
            <a:chOff x="10755696" y="1832344"/>
            <a:chExt cx="549186" cy="356141"/>
          </a:xfrm>
        </p:grpSpPr>
        <p:grpSp>
          <p:nvGrpSpPr>
            <p:cNvPr id="170" name="Group 169">
              <a:extLst>
                <a:ext uri="{FF2B5EF4-FFF2-40B4-BE49-F238E27FC236}">
                  <a16:creationId xmlns:a16="http://schemas.microsoft.com/office/drawing/2014/main" id="{D890ACEF-A289-6693-C456-C0429B6932C2}"/>
                </a:ext>
              </a:extLst>
            </p:cNvPr>
            <p:cNvGrpSpPr/>
            <p:nvPr/>
          </p:nvGrpSpPr>
          <p:grpSpPr>
            <a:xfrm>
              <a:off x="10832611" y="1835976"/>
              <a:ext cx="387627" cy="352509"/>
              <a:chOff x="5112361" y="3348237"/>
              <a:chExt cx="1033500" cy="1033500"/>
            </a:xfrm>
          </p:grpSpPr>
          <p:sp>
            <p:nvSpPr>
              <p:cNvPr id="172" name="Google Shape;1186;p42">
                <a:extLst>
                  <a:ext uri="{FF2B5EF4-FFF2-40B4-BE49-F238E27FC236}">
                    <a16:creationId xmlns:a16="http://schemas.microsoft.com/office/drawing/2014/main" id="{274FA316-9C65-B711-17CC-4A8B962FD083}"/>
                  </a:ext>
                </a:extLst>
              </p:cNvPr>
              <p:cNvSpPr/>
              <p:nvPr/>
            </p:nvSpPr>
            <p:spPr>
              <a:xfrm>
                <a:off x="5112361" y="3348237"/>
                <a:ext cx="1033500" cy="1033500"/>
              </a:xfrm>
              <a:prstGeom prst="ellipse">
                <a:avLst/>
              </a:prstGeom>
              <a:solidFill>
                <a:schemeClr val="accent3">
                  <a:lumMod val="50000"/>
                </a:scheme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D2547"/>
                  </a:solidFill>
                  <a:effectLst/>
                  <a:uLnTx/>
                  <a:uFillTx/>
                  <a:latin typeface="Symbio AR+LT"/>
                  <a:ea typeface="+mn-ea"/>
                  <a:cs typeface="Symbio AR+LT"/>
                </a:endParaRPr>
              </a:p>
            </p:txBody>
          </p:sp>
          <p:sp>
            <p:nvSpPr>
              <p:cNvPr id="173" name="Google Shape;1187;p42">
                <a:extLst>
                  <a:ext uri="{FF2B5EF4-FFF2-40B4-BE49-F238E27FC236}">
                    <a16:creationId xmlns:a16="http://schemas.microsoft.com/office/drawing/2014/main" id="{C355BFFF-89C3-AEB3-97BF-9D5677353D3B}"/>
                  </a:ext>
                </a:extLst>
              </p:cNvPr>
              <p:cNvSpPr/>
              <p:nvPr/>
            </p:nvSpPr>
            <p:spPr>
              <a:xfrm>
                <a:off x="5221432" y="3457310"/>
                <a:ext cx="815400" cy="815400"/>
              </a:xfrm>
              <a:prstGeom prst="ellipse">
                <a:avLst/>
              </a:prstGeom>
              <a:solidFill>
                <a:schemeClr val="bg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900" b="0" i="0" u="none" strike="noStrike" kern="1200" cap="none" spc="0" normalizeH="0" baseline="0" noProof="0" dirty="0">
                  <a:ln>
                    <a:noFill/>
                  </a:ln>
                  <a:solidFill>
                    <a:srgbClr val="0D2547"/>
                  </a:solidFill>
                  <a:effectLst/>
                  <a:uLnTx/>
                  <a:uFillTx/>
                  <a:latin typeface="Symbio AR+LT"/>
                  <a:ea typeface="+mn-ea"/>
                  <a:cs typeface="Symbio AR+LT"/>
                </a:endParaRPr>
              </a:p>
            </p:txBody>
          </p:sp>
          <p:grpSp>
            <p:nvGrpSpPr>
              <p:cNvPr id="174" name="Google Shape;1188;p42">
                <a:extLst>
                  <a:ext uri="{FF2B5EF4-FFF2-40B4-BE49-F238E27FC236}">
                    <a16:creationId xmlns:a16="http://schemas.microsoft.com/office/drawing/2014/main" id="{BA7299DA-88DE-02D1-1684-53751F275C38}"/>
                  </a:ext>
                </a:extLst>
              </p:cNvPr>
              <p:cNvGrpSpPr/>
              <p:nvPr/>
            </p:nvGrpSpPr>
            <p:grpSpPr>
              <a:xfrm>
                <a:off x="5400545" y="3665715"/>
                <a:ext cx="457189" cy="398590"/>
                <a:chOff x="5046550" y="2327025"/>
                <a:chExt cx="299325" cy="261525"/>
              </a:xfrm>
            </p:grpSpPr>
            <p:sp>
              <p:nvSpPr>
                <p:cNvPr id="175" name="Google Shape;1189;p42">
                  <a:extLst>
                    <a:ext uri="{FF2B5EF4-FFF2-40B4-BE49-F238E27FC236}">
                      <a16:creationId xmlns:a16="http://schemas.microsoft.com/office/drawing/2014/main" id="{AF9E709B-C77E-9F39-F759-5D1C349E8677}"/>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76" name="Google Shape;1190;p42">
                  <a:extLst>
                    <a:ext uri="{FF2B5EF4-FFF2-40B4-BE49-F238E27FC236}">
                      <a16:creationId xmlns:a16="http://schemas.microsoft.com/office/drawing/2014/main" id="{C2AD3121-A82B-893C-4E67-9C2864260F21}"/>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sp>
              <p:nvSpPr>
                <p:cNvPr id="177" name="Google Shape;1191;p42">
                  <a:extLst>
                    <a:ext uri="{FF2B5EF4-FFF2-40B4-BE49-F238E27FC236}">
                      <a16:creationId xmlns:a16="http://schemas.microsoft.com/office/drawing/2014/main" id="{8D39B9FD-A6F5-A11A-FE9E-E2BB89C74E68}"/>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D2547"/>
                    </a:solidFill>
                    <a:effectLst/>
                    <a:uLnTx/>
                    <a:uFillTx/>
                    <a:latin typeface="Symbio AR+LT"/>
                    <a:ea typeface="+mn-ea"/>
                    <a:cs typeface="Symbio AR+LT"/>
                  </a:endParaRPr>
                </a:p>
              </p:txBody>
            </p:sp>
          </p:grpSp>
        </p:grpSp>
        <p:sp>
          <p:nvSpPr>
            <p:cNvPr id="171" name="Rectangle 170">
              <a:extLst>
                <a:ext uri="{FF2B5EF4-FFF2-40B4-BE49-F238E27FC236}">
                  <a16:creationId xmlns:a16="http://schemas.microsoft.com/office/drawing/2014/main" id="{FB25708F-B231-D863-E3CF-5C3AB07479FB}"/>
                </a:ext>
              </a:extLst>
            </p:cNvPr>
            <p:cNvSpPr/>
            <p:nvPr/>
          </p:nvSpPr>
          <p:spPr>
            <a:xfrm>
              <a:off x="10755696" y="1832344"/>
              <a:ext cx="549186"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rPr>
                <a:t>3</a:t>
              </a:r>
              <a:endParaRPr kumimoji="0" lang="ar-SA" sz="1600" b="1" i="0" u="none" strike="noStrike" kern="1200" cap="none" spc="0" normalizeH="0" baseline="0" noProof="0" dirty="0">
                <a:ln>
                  <a:noFill/>
                </a:ln>
                <a:solidFill>
                  <a:srgbClr val="04DAD5"/>
                </a:solidFill>
                <a:effectLst>
                  <a:outerShdw blurRad="38100" dist="38100" dir="2700000" algn="tl">
                    <a:srgbClr val="000000">
                      <a:alpha val="43137"/>
                    </a:srgbClr>
                  </a:outerShdw>
                </a:effectLst>
                <a:uLnTx/>
                <a:uFillTx/>
                <a:latin typeface="SST Arabic" panose="020B0504030504020204" pitchFamily="34" charset="-78"/>
                <a:ea typeface="+mn-ea"/>
                <a:cs typeface="SST Arabic" panose="020B0504030504020204" pitchFamily="34" charset="-78"/>
              </a:endParaRPr>
            </a:p>
          </p:txBody>
        </p:sp>
      </p:grpSp>
      <p:sp>
        <p:nvSpPr>
          <p:cNvPr id="178" name="TextBox 177">
            <a:extLst>
              <a:ext uri="{FF2B5EF4-FFF2-40B4-BE49-F238E27FC236}">
                <a16:creationId xmlns:a16="http://schemas.microsoft.com/office/drawing/2014/main" id="{DF60EE05-304F-78C7-1828-B5028F7F5A24}"/>
              </a:ext>
            </a:extLst>
          </p:cNvPr>
          <p:cNvSpPr txBox="1"/>
          <p:nvPr/>
        </p:nvSpPr>
        <p:spPr>
          <a:xfrm>
            <a:off x="1268411" y="5833602"/>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متوسط</a:t>
            </a:r>
            <a:endParaRPr kumimoji="0" lang="en-US"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endParaRPr>
          </a:p>
        </p:txBody>
      </p:sp>
      <p:sp>
        <p:nvSpPr>
          <p:cNvPr id="179" name="TextBox 178">
            <a:extLst>
              <a:ext uri="{FF2B5EF4-FFF2-40B4-BE49-F238E27FC236}">
                <a16:creationId xmlns:a16="http://schemas.microsoft.com/office/drawing/2014/main" id="{E3C43702-224D-595C-A51F-91FDE6EFD13C}"/>
              </a:ext>
            </a:extLst>
          </p:cNvPr>
          <p:cNvSpPr txBox="1"/>
          <p:nvPr/>
        </p:nvSpPr>
        <p:spPr>
          <a:xfrm>
            <a:off x="6639451" y="5281723"/>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rPr>
              <a:t>عالي جداً</a:t>
            </a:r>
            <a:endParaRPr kumimoji="0" lang="en-US" sz="7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endParaRPr>
          </a:p>
        </p:txBody>
      </p:sp>
      <p:sp>
        <p:nvSpPr>
          <p:cNvPr id="3" name="TextBox 2">
            <a:extLst>
              <a:ext uri="{FF2B5EF4-FFF2-40B4-BE49-F238E27FC236}">
                <a16:creationId xmlns:a16="http://schemas.microsoft.com/office/drawing/2014/main" id="{640EC446-DB13-6AAF-0D86-D1D4C4453D68}"/>
              </a:ext>
            </a:extLst>
          </p:cNvPr>
          <p:cNvSpPr txBox="1"/>
          <p:nvPr/>
        </p:nvSpPr>
        <p:spPr>
          <a:xfrm>
            <a:off x="3443683" y="3033740"/>
            <a:ext cx="420342"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6</a:t>
            </a:r>
            <a:endParaRPr kumimoji="0" lang="en-US"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endParaRPr>
          </a:p>
        </p:txBody>
      </p:sp>
      <p:sp>
        <p:nvSpPr>
          <p:cNvPr id="51" name="TextBox 50">
            <a:extLst>
              <a:ext uri="{FF2B5EF4-FFF2-40B4-BE49-F238E27FC236}">
                <a16:creationId xmlns:a16="http://schemas.microsoft.com/office/drawing/2014/main" id="{044542EB-D4D9-8487-EDD7-5FF412D6932C}"/>
              </a:ext>
            </a:extLst>
          </p:cNvPr>
          <p:cNvSpPr txBox="1"/>
          <p:nvPr/>
        </p:nvSpPr>
        <p:spPr>
          <a:xfrm>
            <a:off x="4385081" y="2340822"/>
            <a:ext cx="420343"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C00000"/>
                </a:solidFill>
                <a:effectLst/>
                <a:uLnTx/>
                <a:uFillTx/>
                <a:latin typeface="SST Arabic" panose="020B0504030504020204" pitchFamily="34" charset="-78"/>
                <a:ea typeface="+mn-ea"/>
                <a:cs typeface="SST Arabic" panose="020B0504030504020204" pitchFamily="34" charset="-78"/>
              </a:rPr>
              <a:t>&gt;90%</a:t>
            </a:r>
          </a:p>
        </p:txBody>
      </p:sp>
      <p:sp>
        <p:nvSpPr>
          <p:cNvPr id="53" name="TextBox 52">
            <a:extLst>
              <a:ext uri="{FF2B5EF4-FFF2-40B4-BE49-F238E27FC236}">
                <a16:creationId xmlns:a16="http://schemas.microsoft.com/office/drawing/2014/main" id="{2B850953-E1B4-8EF1-7E6B-0427F41233CF}"/>
              </a:ext>
            </a:extLst>
          </p:cNvPr>
          <p:cNvSpPr txBox="1"/>
          <p:nvPr/>
        </p:nvSpPr>
        <p:spPr>
          <a:xfrm>
            <a:off x="3695996" y="2500535"/>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rPr>
              <a:t>عالي</a:t>
            </a:r>
            <a:endParaRPr kumimoji="0" lang="en-US"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endParaRPr>
          </a:p>
        </p:txBody>
      </p:sp>
      <p:sp>
        <p:nvSpPr>
          <p:cNvPr id="8" name="TextBox 7">
            <a:extLst>
              <a:ext uri="{FF2B5EF4-FFF2-40B4-BE49-F238E27FC236}">
                <a16:creationId xmlns:a16="http://schemas.microsoft.com/office/drawing/2014/main" id="{7FB73E8B-61DF-DC57-072D-1BD04D6F8AD8}"/>
              </a:ext>
            </a:extLst>
          </p:cNvPr>
          <p:cNvSpPr txBox="1"/>
          <p:nvPr/>
        </p:nvSpPr>
        <p:spPr>
          <a:xfrm>
            <a:off x="3785478" y="2347337"/>
            <a:ext cx="420343"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ED7D31">
                    <a:lumMod val="75000"/>
                  </a:srgbClr>
                </a:solidFill>
                <a:effectLst/>
                <a:uLnTx/>
                <a:uFillTx/>
                <a:latin typeface="SST Arabic" panose="020B0504030504020204" pitchFamily="34" charset="-78"/>
                <a:ea typeface="+mn-ea"/>
                <a:cs typeface="SST Arabic" panose="020B0504030504020204" pitchFamily="34" charset="-78"/>
              </a:rPr>
              <a:t>&gt;60%</a:t>
            </a:r>
          </a:p>
        </p:txBody>
      </p:sp>
      <p:sp>
        <p:nvSpPr>
          <p:cNvPr id="9" name="Rectangle 8">
            <a:extLst>
              <a:ext uri="{FF2B5EF4-FFF2-40B4-BE49-F238E27FC236}">
                <a16:creationId xmlns:a16="http://schemas.microsoft.com/office/drawing/2014/main" id="{DE69A792-78CD-1581-4D1D-06E4A03DF76C}"/>
              </a:ext>
            </a:extLst>
          </p:cNvPr>
          <p:cNvSpPr/>
          <p:nvPr/>
        </p:nvSpPr>
        <p:spPr>
          <a:xfrm>
            <a:off x="2674145" y="2351804"/>
            <a:ext cx="525768" cy="411545"/>
          </a:xfrm>
          <a:prstGeom prst="rect">
            <a:avLst/>
          </a:prstGeom>
          <a:solidFill>
            <a:schemeClr val="bg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omar" pitchFamily="2" charset="-78"/>
              <a:ea typeface="+mn-ea"/>
              <a:cs typeface="Somar" pitchFamily="2" charset="-78"/>
            </a:endParaRPr>
          </a:p>
        </p:txBody>
      </p:sp>
      <p:sp>
        <p:nvSpPr>
          <p:cNvPr id="48" name="TextBox 47">
            <a:extLst>
              <a:ext uri="{FF2B5EF4-FFF2-40B4-BE49-F238E27FC236}">
                <a16:creationId xmlns:a16="http://schemas.microsoft.com/office/drawing/2014/main" id="{B300F863-C115-DD46-0713-EDAAF480A38A}"/>
              </a:ext>
            </a:extLst>
          </p:cNvPr>
          <p:cNvSpPr txBox="1"/>
          <p:nvPr/>
        </p:nvSpPr>
        <p:spPr>
          <a:xfrm>
            <a:off x="2680556" y="2387228"/>
            <a:ext cx="477983" cy="18466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&lt;= 60%</a:t>
            </a:r>
          </a:p>
        </p:txBody>
      </p:sp>
      <p:sp>
        <p:nvSpPr>
          <p:cNvPr id="54" name="TextBox 53">
            <a:extLst>
              <a:ext uri="{FF2B5EF4-FFF2-40B4-BE49-F238E27FC236}">
                <a16:creationId xmlns:a16="http://schemas.microsoft.com/office/drawing/2014/main" id="{AA896B77-A595-A607-A3A8-CDD016CB4341}"/>
              </a:ext>
            </a:extLst>
          </p:cNvPr>
          <p:cNvSpPr txBox="1"/>
          <p:nvPr/>
        </p:nvSpPr>
        <p:spPr>
          <a:xfrm>
            <a:off x="2659573" y="2524319"/>
            <a:ext cx="589267"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rPr>
              <a:t>متوسط</a:t>
            </a:r>
            <a:endParaRPr kumimoji="0" lang="en-US" sz="700" b="1" i="0" u="none" strike="noStrike" kern="1200" cap="none" spc="0" normalizeH="0" baseline="0" noProof="0" dirty="0">
              <a:ln>
                <a:noFill/>
              </a:ln>
              <a:solidFill>
                <a:srgbClr val="D39500"/>
              </a:solidFill>
              <a:effectLst/>
              <a:uLnTx/>
              <a:uFillTx/>
              <a:latin typeface="SST Arabic" panose="020B0504030504020204" pitchFamily="34" charset="-78"/>
              <a:ea typeface="+mn-ea"/>
              <a:cs typeface="SST Arabic" panose="020B0504030504020204" pitchFamily="34" charset="-78"/>
            </a:endParaRPr>
          </a:p>
        </p:txBody>
      </p:sp>
      <p:sp>
        <p:nvSpPr>
          <p:cNvPr id="11" name="TextBox 10">
            <a:extLst>
              <a:ext uri="{FF2B5EF4-FFF2-40B4-BE49-F238E27FC236}">
                <a16:creationId xmlns:a16="http://schemas.microsoft.com/office/drawing/2014/main" id="{0C7EE858-2F14-E655-1FCA-20BFA41AA2CC}"/>
              </a:ext>
            </a:extLst>
          </p:cNvPr>
          <p:cNvSpPr txBox="1"/>
          <p:nvPr/>
        </p:nvSpPr>
        <p:spPr>
          <a:xfrm>
            <a:off x="4182032" y="3058407"/>
            <a:ext cx="420342" cy="2000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700" b="1" i="0" u="none" strike="noStrike" kern="1200" cap="none" spc="0" normalizeH="0" baseline="0" noProof="0" dirty="0">
                <a:ln>
                  <a:noFill/>
                </a:ln>
                <a:solidFill>
                  <a:srgbClr val="C55A11"/>
                </a:solidFill>
                <a:effectLst/>
                <a:uLnTx/>
                <a:uFillTx/>
                <a:latin typeface="SST Arabic" panose="020B0504030504020204" pitchFamily="34" charset="-78"/>
                <a:ea typeface="+mn-ea"/>
                <a:cs typeface="SST Arabic" panose="020B0504030504020204" pitchFamily="34" charset="-78"/>
              </a:rPr>
              <a:t>14</a:t>
            </a:r>
            <a:endParaRPr kumimoji="0" lang="en-US" sz="700" b="1" i="0" u="none" strike="noStrike" kern="1200" cap="none" spc="0" normalizeH="0" baseline="0" noProof="0" dirty="0">
              <a:ln>
                <a:noFill/>
              </a:ln>
              <a:solidFill>
                <a:srgbClr val="C55A11"/>
              </a:solidFill>
              <a:effectLst/>
              <a:uLnTx/>
              <a:uFillTx/>
              <a:latin typeface="SST Arabic" panose="020B0504030504020204" pitchFamily="34" charset="-78"/>
              <a:ea typeface="+mn-ea"/>
              <a:cs typeface="SST Arabic" panose="020B0504030504020204" pitchFamily="34" charset="-78"/>
            </a:endParaRPr>
          </a:p>
        </p:txBody>
      </p:sp>
      <p:cxnSp>
        <p:nvCxnSpPr>
          <p:cNvPr id="92" name="Straight Connector 91">
            <a:extLst>
              <a:ext uri="{FF2B5EF4-FFF2-40B4-BE49-F238E27FC236}">
                <a16:creationId xmlns:a16="http://schemas.microsoft.com/office/drawing/2014/main" id="{6F7D1046-459C-4CF1-82BE-BA341ECE3FA1}"/>
              </a:ext>
            </a:extLst>
          </p:cNvPr>
          <p:cNvCxnSpPr>
            <a:cxnSpLocks/>
          </p:cNvCxnSpPr>
          <p:nvPr/>
        </p:nvCxnSpPr>
        <p:spPr>
          <a:xfrm>
            <a:off x="676326" y="3439209"/>
            <a:ext cx="1056741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Footer Placeholder 5">
            <a:extLst>
              <a:ext uri="{FF2B5EF4-FFF2-40B4-BE49-F238E27FC236}">
                <a16:creationId xmlns:a16="http://schemas.microsoft.com/office/drawing/2014/main" id="{E52EFA3F-5842-913D-BE36-EC0D0F965E27}"/>
              </a:ext>
            </a:extLst>
          </p:cNvPr>
          <p:cNvSpPr>
            <a:spLocks noGrp="1"/>
          </p:cNvSpPr>
          <p:nvPr>
            <p:ph type="ftr" sz="quarter" idx="11"/>
            <p:custDataLst>
              <p:tags r:id="rId1"/>
            </p:custDataLst>
          </p:nvPr>
        </p:nvSpPr>
        <p:spPr/>
        <p:txBody>
          <a:bodyPr/>
          <a:lstStyle/>
          <a:p>
            <a:r>
              <a:rPr lang="en-US"/>
              <a:t>Restricted - Internal | </a:t>
            </a:r>
            <a:r>
              <a:rPr lang="ar-SA"/>
              <a:t>مقيد - داخلي</a:t>
            </a:r>
            <a:endParaRPr lang="en-US"/>
          </a:p>
        </p:txBody>
      </p:sp>
    </p:spTree>
    <p:extLst>
      <p:ext uri="{BB962C8B-B14F-4D97-AF65-F5344CB8AC3E}">
        <p14:creationId xmlns:p14="http://schemas.microsoft.com/office/powerpoint/2010/main" val="311098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6D87D-DA34-C9D3-AC62-9B0DDA9377C9}"/>
            </a:ext>
          </a:extLst>
        </p:cNvPr>
        <p:cNvGrpSpPr/>
        <p:nvPr/>
      </p:nvGrpSpPr>
      <p:grpSpPr>
        <a:xfrm>
          <a:off x="0" y="0"/>
          <a:ext cx="0" cy="0"/>
          <a:chOff x="0" y="0"/>
          <a:chExt cx="0" cy="0"/>
        </a:xfrm>
      </p:grpSpPr>
      <p:pic>
        <p:nvPicPr>
          <p:cNvPr id="51" name="Graphic 62">
            <a:extLst>
              <a:ext uri="{FF2B5EF4-FFF2-40B4-BE49-F238E27FC236}">
                <a16:creationId xmlns:a16="http://schemas.microsoft.com/office/drawing/2014/main" id="{95CA6150-7F2A-4187-A9A1-DF2CBEF97F40}"/>
              </a:ext>
            </a:extLst>
          </p:cNvPr>
          <p:cNvPicPr>
            <a:picLocks noChangeAspect="1"/>
          </p:cNvPicPr>
          <p:nvPr/>
        </p:nvPicPr>
        <p:blipFill>
          <a:blip r:embed="rId4"/>
          <a:stretch>
            <a:fillRect/>
          </a:stretch>
        </p:blipFill>
        <p:spPr>
          <a:xfrm>
            <a:off x="0" y="0"/>
            <a:ext cx="12192000" cy="6858000"/>
          </a:xfrm>
          <a:prstGeom prst="rect">
            <a:avLst/>
          </a:prstGeom>
          <a:solidFill>
            <a:srgbClr val="006DA2"/>
          </a:solidFill>
        </p:spPr>
      </p:pic>
      <p:sp>
        <p:nvSpPr>
          <p:cNvPr id="3" name="Slide Number Placeholder 5">
            <a:extLst>
              <a:ext uri="{FF2B5EF4-FFF2-40B4-BE49-F238E27FC236}">
                <a16:creationId xmlns:a16="http://schemas.microsoft.com/office/drawing/2014/main" id="{7D76BBDB-4430-23D2-CB62-0CA78245D8BF}"/>
              </a:ext>
            </a:extLst>
          </p:cNvPr>
          <p:cNvSpPr>
            <a:spLocks noGrp="1"/>
          </p:cNvSpPr>
          <p:nvPr>
            <p:ph type="sldNum" sz="quarter" idx="12"/>
          </p:nvPr>
        </p:nvSpPr>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9BE0BC46-05FF-45BB-872A-28CBD0A474B8}"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Symbio AR+LT"/>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Symbio AR+LT"/>
            </a:endParaRPr>
          </a:p>
        </p:txBody>
      </p:sp>
      <p:sp>
        <p:nvSpPr>
          <p:cNvPr id="7" name="Round Single Corner Rectangle 6">
            <a:extLst>
              <a:ext uri="{FF2B5EF4-FFF2-40B4-BE49-F238E27FC236}">
                <a16:creationId xmlns:a16="http://schemas.microsoft.com/office/drawing/2014/main" id="{C854F1D8-50C9-1DE0-DC44-B854DDD7CE2D}"/>
              </a:ext>
            </a:extLst>
          </p:cNvPr>
          <p:cNvSpPr/>
          <p:nvPr/>
        </p:nvSpPr>
        <p:spPr>
          <a:xfrm flipH="1">
            <a:off x="8910405" y="59421"/>
            <a:ext cx="3154593" cy="665029"/>
          </a:xfrm>
          <a:prstGeom prst="round1Rect">
            <a:avLst>
              <a:gd name="adj" fmla="val 38708"/>
            </a:avLst>
          </a:prstGeom>
          <a:solidFill>
            <a:srgbClr val="008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1050" b="1" i="0" u="none" strike="noStrike" kern="1200" cap="none" spc="0" normalizeH="0" baseline="0" noProof="0" dirty="0">
                <a:ln>
                  <a:noFill/>
                </a:ln>
                <a:solidFill>
                  <a:srgbClr val="FFFFFF"/>
                </a:solidFill>
                <a:effectLst/>
                <a:uLnTx/>
                <a:uFillTx/>
                <a:latin typeface="Somar Bold" pitchFamily="2" charset="-78"/>
                <a:ea typeface="+mn-ea"/>
                <a:cs typeface="Somar Bold" pitchFamily="2" charset="-78"/>
              </a:rPr>
              <a:t>تطوير إجراءات الاخباريات والبلاغات الأمنية </a:t>
            </a:r>
            <a:endParaRPr kumimoji="0" lang="ar-JO" sz="1050" b="1" i="0" u="none" strike="noStrike" kern="1200" cap="none" spc="0" normalizeH="0" baseline="0" noProof="0" dirty="0">
              <a:ln>
                <a:noFill/>
              </a:ln>
              <a:solidFill>
                <a:srgbClr val="FFFFFF"/>
              </a:solidFill>
              <a:effectLst/>
              <a:uLnTx/>
              <a:uFillTx/>
              <a:latin typeface="Somar Bold" pitchFamily="2" charset="-78"/>
              <a:ea typeface="+mn-ea"/>
              <a:cs typeface="Somar Bold" pitchFamily="2" charset="-78"/>
            </a:endParaRPr>
          </a:p>
        </p:txBody>
      </p:sp>
      <p:graphicFrame>
        <p:nvGraphicFramePr>
          <p:cNvPr id="25" name="Table 24">
            <a:extLst>
              <a:ext uri="{FF2B5EF4-FFF2-40B4-BE49-F238E27FC236}">
                <a16:creationId xmlns:a16="http://schemas.microsoft.com/office/drawing/2014/main" id="{6E555EEB-B5C0-A9D2-39BE-A18831CFEFC2}"/>
              </a:ext>
            </a:extLst>
          </p:cNvPr>
          <p:cNvGraphicFramePr>
            <a:graphicFrameLocks noGrp="1"/>
          </p:cNvGraphicFramePr>
          <p:nvPr/>
        </p:nvGraphicFramePr>
        <p:xfrm>
          <a:off x="348215" y="100938"/>
          <a:ext cx="1085912" cy="951593"/>
        </p:xfrm>
        <a:graphic>
          <a:graphicData uri="http://schemas.openxmlformats.org/drawingml/2006/table">
            <a:tbl>
              <a:tblPr rtl="1" firstRow="1" bandRow="1"/>
              <a:tblGrid>
                <a:gridCol w="544253">
                  <a:extLst>
                    <a:ext uri="{9D8B030D-6E8A-4147-A177-3AD203B41FA5}">
                      <a16:colId xmlns:a16="http://schemas.microsoft.com/office/drawing/2014/main" val="2048694883"/>
                    </a:ext>
                  </a:extLst>
                </a:gridCol>
                <a:gridCol w="541659">
                  <a:extLst>
                    <a:ext uri="{9D8B030D-6E8A-4147-A177-3AD203B41FA5}">
                      <a16:colId xmlns:a16="http://schemas.microsoft.com/office/drawing/2014/main" val="2263609491"/>
                    </a:ext>
                  </a:extLst>
                </a:gridCol>
              </a:tblGrid>
              <a:tr h="283674">
                <a:tc gridSpan="2">
                  <a:txBody>
                    <a:body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noProof="0" dirty="0">
                          <a:solidFill>
                            <a:srgbClr val="575756"/>
                          </a:solidFill>
                          <a:effectLst/>
                          <a:latin typeface="Somar Bold" pitchFamily="2" charset="-78"/>
                          <a:ea typeface="+mn-ea"/>
                          <a:cs typeface="Somar Bold" pitchFamily="2" charset="-78"/>
                        </a:rPr>
                        <a:t> 22 ديسمبر 2024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868407"/>
                  </a:ext>
                </a:extLst>
              </a:tr>
              <a:tr h="349514">
                <a:tc gridSpan="2">
                  <a:txBody>
                    <a:bodyPr/>
                    <a:lstStyle/>
                    <a:p>
                      <a:pPr marL="0" marR="0" lvl="0" indent="0" algn="ctr" defTabSz="914400" rtl="1" eaLnBrk="1" fontAlgn="auto" latinLnBrk="0" hangingPunct="1">
                        <a:lnSpc>
                          <a:spcPct val="100000"/>
                        </a:lnSpc>
                        <a:spcBef>
                          <a:spcPts val="0"/>
                        </a:spcBef>
                        <a:spcAft>
                          <a:spcPts val="800"/>
                        </a:spcAft>
                        <a:buClrTx/>
                        <a:buSzTx/>
                        <a:buFontTx/>
                        <a:buNone/>
                        <a:tabLst>
                          <a:tab pos="1675130" algn="l"/>
                        </a:tabLst>
                        <a:defRPr/>
                      </a:pPr>
                      <a:r>
                        <a:rPr lang="ar-SA" sz="800" b="1" i="0" kern="1200" baseline="0" noProof="0" dirty="0">
                          <a:solidFill>
                            <a:srgbClr val="575756"/>
                          </a:solidFill>
                          <a:effectLst/>
                          <a:latin typeface="Somar Bold" pitchFamily="2" charset="-78"/>
                          <a:ea typeface="+mn-ea"/>
                          <a:cs typeface="Somar Bold" pitchFamily="2" charset="-78"/>
                        </a:rPr>
                        <a:t>29 مايو 2025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7328954"/>
                  </a:ext>
                </a:extLst>
              </a:tr>
              <a:tr h="318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baseline="0" noProof="0" dirty="0">
                          <a:solidFill>
                            <a:schemeClr val="bg1"/>
                          </a:solidFill>
                          <a:effectLst/>
                          <a:latin typeface="Somar Bold" panose="00000800000000000000" pitchFamily="50" charset="-78"/>
                          <a:ea typeface="+mn-ea"/>
                          <a:cs typeface="Somar Bold" panose="00000800000000000000" pitchFamily="50" charset="-78"/>
                        </a:rPr>
                        <a:t>94%</a:t>
                      </a:r>
                      <a:endParaRPr lang="ar-SA" sz="900" b="0" kern="1200" baseline="0" noProof="0" dirty="0">
                        <a:solidFill>
                          <a:schemeClr val="bg1"/>
                        </a:solidFill>
                        <a:effectLst/>
                        <a:latin typeface="Somar Bold" panose="00000800000000000000" pitchFamily="50" charset="-78"/>
                        <a:ea typeface="+mn-ea"/>
                        <a:cs typeface="Somar Bold" panose="00000800000000000000" pitchFamily="50" charset="-78"/>
                      </a:endParaRPr>
                    </a:p>
                  </a:txBody>
                  <a:tcPr marL="83214" marR="83214" marT="45767" marB="45767"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2B34F"/>
                    </a:solidFill>
                  </a:tcPr>
                </a:tc>
                <a:tc>
                  <a:txBody>
                    <a:bodyPr/>
                    <a:lstStyle/>
                    <a:p>
                      <a:pPr marL="176213" marR="0" lvl="0" indent="0" algn="ctr" defTabSz="914400" rtl="0" eaLnBrk="1" fontAlgn="auto" latinLnBrk="0" hangingPunct="1">
                        <a:lnSpc>
                          <a:spcPct val="100000"/>
                        </a:lnSpc>
                        <a:spcBef>
                          <a:spcPts val="0"/>
                        </a:spcBef>
                        <a:spcAft>
                          <a:spcPts val="0"/>
                        </a:spcAft>
                        <a:buClrTx/>
                        <a:buSzTx/>
                        <a:buFontTx/>
                        <a:buNone/>
                        <a:tabLst/>
                        <a:defRPr/>
                      </a:pPr>
                      <a:r>
                        <a:rPr lang="en-US" sz="700" b="1" i="0" kern="1200" baseline="0" noProof="0" dirty="0">
                          <a:solidFill>
                            <a:schemeClr val="accent6"/>
                          </a:solidFill>
                          <a:effectLst/>
                          <a:latin typeface="Somar Bold" pitchFamily="2" charset="-78"/>
                          <a:ea typeface="+mn-ea"/>
                          <a:cs typeface="Somar Bold" pitchFamily="2" charset="-78"/>
                        </a:rPr>
                        <a:t>+6%</a:t>
                      </a:r>
                      <a:endParaRPr lang="ar-SA" sz="700" b="1" i="0" kern="1200" baseline="0" noProof="0" dirty="0">
                        <a:solidFill>
                          <a:schemeClr val="accent6"/>
                        </a:solidFill>
                        <a:effectLst/>
                        <a:latin typeface="Somar Bold" pitchFamily="2" charset="-78"/>
                        <a:ea typeface="+mn-ea"/>
                        <a:cs typeface="Somar Bold" pitchFamily="2" charset="-78"/>
                      </a:endParaRPr>
                    </a:p>
                  </a:txBody>
                  <a:tcPr marL="0" marR="72000" marT="45767" marB="45767" anchor="b" anchorCtr="1">
                    <a:lnL w="3175" cap="flat" cmpd="sng" algn="ctr">
                      <a:solidFill>
                        <a:srgbClr val="B9B9B8"/>
                      </a:solid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7827283"/>
                  </a:ext>
                </a:extLst>
              </a:tr>
            </a:tbl>
          </a:graphicData>
        </a:graphic>
      </p:graphicFrame>
      <p:grpSp>
        <p:nvGrpSpPr>
          <p:cNvPr id="32" name="Group 31">
            <a:extLst>
              <a:ext uri="{FF2B5EF4-FFF2-40B4-BE49-F238E27FC236}">
                <a16:creationId xmlns:a16="http://schemas.microsoft.com/office/drawing/2014/main" id="{F2F7C938-BC00-ABBB-A8B5-2AAA195C424F}"/>
              </a:ext>
            </a:extLst>
          </p:cNvPr>
          <p:cNvGrpSpPr/>
          <p:nvPr/>
        </p:nvGrpSpPr>
        <p:grpSpPr>
          <a:xfrm>
            <a:off x="7697514" y="59422"/>
            <a:ext cx="1095545" cy="997913"/>
            <a:chOff x="5307787" y="-61587"/>
            <a:chExt cx="1458170" cy="1154580"/>
          </a:xfrm>
        </p:grpSpPr>
        <p:sp>
          <p:nvSpPr>
            <p:cNvPr id="33" name="Round Single Corner Rectangle 32">
              <a:extLst>
                <a:ext uri="{FF2B5EF4-FFF2-40B4-BE49-F238E27FC236}">
                  <a16:creationId xmlns:a16="http://schemas.microsoft.com/office/drawing/2014/main" id="{ADECEDBE-4A45-789E-80EA-F2A446C7A7AD}"/>
                </a:ext>
              </a:extLst>
            </p:cNvPr>
            <p:cNvSpPr/>
            <p:nvPr/>
          </p:nvSpPr>
          <p:spPr>
            <a:xfrm flipH="1">
              <a:off x="5307787" y="-61587"/>
              <a:ext cx="1458170" cy="385145"/>
            </a:xfrm>
            <a:prstGeom prst="round1Rect">
              <a:avLst>
                <a:gd name="adj" fmla="val 50000"/>
              </a:avLst>
            </a:prstGeom>
            <a:solidFill>
              <a:srgbClr val="008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مالك المشروع</a:t>
              </a:r>
              <a:endParaRPr kumimoji="0" lang="en-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endParaRPr>
            </a:p>
          </p:txBody>
        </p:sp>
        <p:sp>
          <p:nvSpPr>
            <p:cNvPr id="34" name="Round Single Corner Rectangle 33">
              <a:extLst>
                <a:ext uri="{FF2B5EF4-FFF2-40B4-BE49-F238E27FC236}">
                  <a16:creationId xmlns:a16="http://schemas.microsoft.com/office/drawing/2014/main" id="{A91B19F4-19CE-B0CF-4767-2ADB51AEFD86}"/>
                </a:ext>
              </a:extLst>
            </p:cNvPr>
            <p:cNvSpPr/>
            <p:nvPr/>
          </p:nvSpPr>
          <p:spPr>
            <a:xfrm flipH="1">
              <a:off x="5307787" y="323130"/>
              <a:ext cx="1458170" cy="385145"/>
            </a:xfrm>
            <a:prstGeom prst="round1Rect">
              <a:avLst>
                <a:gd name="adj" fmla="val 0"/>
              </a:avLst>
            </a:prstGeom>
            <a:solidFill>
              <a:srgbClr val="1B9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مدير المشروع</a:t>
              </a:r>
              <a:endParaRPr kumimoji="0" lang="en-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endParaRPr>
            </a:p>
          </p:txBody>
        </p:sp>
        <p:sp>
          <p:nvSpPr>
            <p:cNvPr id="35" name="Round Single Corner Rectangle 34">
              <a:extLst>
                <a:ext uri="{FF2B5EF4-FFF2-40B4-BE49-F238E27FC236}">
                  <a16:creationId xmlns:a16="http://schemas.microsoft.com/office/drawing/2014/main" id="{E754D358-76A3-48CC-5726-4A28A0A4A560}"/>
                </a:ext>
              </a:extLst>
            </p:cNvPr>
            <p:cNvSpPr/>
            <p:nvPr/>
          </p:nvSpPr>
          <p:spPr>
            <a:xfrm flipH="1">
              <a:off x="5307787" y="707848"/>
              <a:ext cx="1458170" cy="385145"/>
            </a:xfrm>
            <a:prstGeom prst="round1Rect">
              <a:avLst>
                <a:gd name="adj" fmla="val 0"/>
              </a:avLst>
            </a:prstGeom>
            <a:solidFill>
              <a:srgbClr val="7C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ممثل إدارة المشاريع</a:t>
              </a:r>
              <a:endParaRPr kumimoji="0" lang="en-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endParaRPr>
            </a:p>
          </p:txBody>
        </p:sp>
      </p:grpSp>
      <p:graphicFrame>
        <p:nvGraphicFramePr>
          <p:cNvPr id="36" name="Table 35">
            <a:extLst>
              <a:ext uri="{FF2B5EF4-FFF2-40B4-BE49-F238E27FC236}">
                <a16:creationId xmlns:a16="http://schemas.microsoft.com/office/drawing/2014/main" id="{D1FD2DA8-E54F-4DFC-8519-830A05D69137}"/>
              </a:ext>
            </a:extLst>
          </p:cNvPr>
          <p:cNvGraphicFramePr>
            <a:graphicFrameLocks noGrp="1"/>
          </p:cNvGraphicFramePr>
          <p:nvPr/>
        </p:nvGraphicFramePr>
        <p:xfrm>
          <a:off x="6047290" y="83684"/>
          <a:ext cx="1650222" cy="990163"/>
        </p:xfrm>
        <a:graphic>
          <a:graphicData uri="http://schemas.openxmlformats.org/drawingml/2006/table">
            <a:tbl>
              <a:tblPr rtl="1" firstRow="1" bandRow="1"/>
              <a:tblGrid>
                <a:gridCol w="1650222">
                  <a:extLst>
                    <a:ext uri="{9D8B030D-6E8A-4147-A177-3AD203B41FA5}">
                      <a16:colId xmlns:a16="http://schemas.microsoft.com/office/drawing/2014/main" val="2048694883"/>
                    </a:ext>
                  </a:extLst>
                </a:gridCol>
              </a:tblGrid>
              <a:tr h="306512">
                <a:tc>
                  <a:txBody>
                    <a:body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dirty="0">
                          <a:solidFill>
                            <a:srgbClr val="575756"/>
                          </a:solidFill>
                          <a:effectLst/>
                          <a:latin typeface="Somar Bold" pitchFamily="2" charset="-78"/>
                          <a:ea typeface="+mn-ea"/>
                          <a:cs typeface="Somar Bold" pitchFamily="2" charset="-78"/>
                        </a:rPr>
                        <a:t>هيفاء الشعلان</a:t>
                      </a:r>
                      <a:endParaRPr lang="en-US" sz="800" b="1" i="0" kern="1200" baseline="0" dirty="0">
                        <a:solidFill>
                          <a:srgbClr val="575756"/>
                        </a:solidFill>
                        <a:effectLst/>
                        <a:latin typeface="Somar Bold" pitchFamily="2" charset="-78"/>
                        <a:ea typeface="+mn-ea"/>
                        <a:cs typeface="Somar Bold"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868407"/>
                  </a:ext>
                </a:extLst>
              </a:tr>
              <a:tr h="333375">
                <a:tc>
                  <a:txBody>
                    <a:body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dirty="0">
                          <a:solidFill>
                            <a:srgbClr val="575756"/>
                          </a:solidFill>
                          <a:effectLst/>
                          <a:latin typeface="Somar Bold" pitchFamily="2" charset="-78"/>
                          <a:ea typeface="+mn-ea"/>
                          <a:cs typeface="Somar Bold" pitchFamily="2" charset="-78"/>
                        </a:rPr>
                        <a:t>أثير الحصان</a:t>
                      </a:r>
                      <a:endParaRPr lang="en-US" sz="800" b="1" i="0" kern="1200" baseline="0" dirty="0">
                        <a:solidFill>
                          <a:srgbClr val="575756"/>
                        </a:solidFill>
                        <a:effectLst/>
                        <a:latin typeface="Somar Bold" pitchFamily="2" charset="-78"/>
                        <a:ea typeface="+mn-ea"/>
                        <a:cs typeface="Somar Bold"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7328954"/>
                  </a:ext>
                </a:extLst>
              </a:tr>
              <a:tr h="350276">
                <a:tc>
                  <a:txBody>
                    <a:body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noProof="0" dirty="0">
                          <a:solidFill>
                            <a:srgbClr val="575756"/>
                          </a:solidFill>
                          <a:effectLst/>
                          <a:latin typeface="Somar Bold" pitchFamily="2" charset="-78"/>
                          <a:ea typeface="+mn-ea"/>
                          <a:cs typeface="Somar Bold" pitchFamily="2" charset="-78"/>
                        </a:rPr>
                        <a:t>هيا بن محارب</a:t>
                      </a: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7827283"/>
                  </a:ext>
                </a:extLst>
              </a:tr>
            </a:tbl>
          </a:graphicData>
        </a:graphic>
      </p:graphicFrame>
      <p:grpSp>
        <p:nvGrpSpPr>
          <p:cNvPr id="37" name="Group 36">
            <a:extLst>
              <a:ext uri="{FF2B5EF4-FFF2-40B4-BE49-F238E27FC236}">
                <a16:creationId xmlns:a16="http://schemas.microsoft.com/office/drawing/2014/main" id="{EBAB253C-C998-F448-7045-AECEBA1E3B9F}"/>
              </a:ext>
            </a:extLst>
          </p:cNvPr>
          <p:cNvGrpSpPr/>
          <p:nvPr/>
        </p:nvGrpSpPr>
        <p:grpSpPr>
          <a:xfrm>
            <a:off x="4830122" y="59422"/>
            <a:ext cx="1095545" cy="997913"/>
            <a:chOff x="5307787" y="-61587"/>
            <a:chExt cx="1458170" cy="1154580"/>
          </a:xfrm>
        </p:grpSpPr>
        <p:sp>
          <p:nvSpPr>
            <p:cNvPr id="38" name="Round Single Corner Rectangle 37">
              <a:extLst>
                <a:ext uri="{FF2B5EF4-FFF2-40B4-BE49-F238E27FC236}">
                  <a16:creationId xmlns:a16="http://schemas.microsoft.com/office/drawing/2014/main" id="{44DC0D71-4399-0C7E-EAC3-4448DA6E4853}"/>
                </a:ext>
              </a:extLst>
            </p:cNvPr>
            <p:cNvSpPr/>
            <p:nvPr/>
          </p:nvSpPr>
          <p:spPr>
            <a:xfrm flipH="1">
              <a:off x="5307787" y="-61587"/>
              <a:ext cx="1458170" cy="385145"/>
            </a:xfrm>
            <a:prstGeom prst="round1Rect">
              <a:avLst>
                <a:gd name="adj" fmla="val 50000"/>
              </a:avLst>
            </a:prstGeom>
            <a:solidFill>
              <a:srgbClr val="008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تصنيف المشروع</a:t>
              </a:r>
              <a:endParaRPr kumimoji="0" lang="en-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endParaRPr>
            </a:p>
          </p:txBody>
        </p:sp>
        <p:sp>
          <p:nvSpPr>
            <p:cNvPr id="39" name="Round Single Corner Rectangle 38">
              <a:extLst>
                <a:ext uri="{FF2B5EF4-FFF2-40B4-BE49-F238E27FC236}">
                  <a16:creationId xmlns:a16="http://schemas.microsoft.com/office/drawing/2014/main" id="{8ADCAABA-2933-DA81-96E2-38DA6E7DEBB9}"/>
                </a:ext>
              </a:extLst>
            </p:cNvPr>
            <p:cNvSpPr/>
            <p:nvPr/>
          </p:nvSpPr>
          <p:spPr>
            <a:xfrm flipH="1">
              <a:off x="5307787" y="323130"/>
              <a:ext cx="1458170" cy="385145"/>
            </a:xfrm>
            <a:prstGeom prst="round1Rect">
              <a:avLst>
                <a:gd name="adj" fmla="val 0"/>
              </a:avLst>
            </a:prstGeom>
            <a:solidFill>
              <a:srgbClr val="1B9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المورّد</a:t>
              </a:r>
              <a:endParaRPr kumimoji="0" lang="en-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endParaRPr>
            </a:p>
          </p:txBody>
        </p:sp>
        <p:sp>
          <p:nvSpPr>
            <p:cNvPr id="40" name="Round Single Corner Rectangle 39">
              <a:extLst>
                <a:ext uri="{FF2B5EF4-FFF2-40B4-BE49-F238E27FC236}">
                  <a16:creationId xmlns:a16="http://schemas.microsoft.com/office/drawing/2014/main" id="{DDFE63D5-7F81-FD87-46D5-800AC95A2682}"/>
                </a:ext>
              </a:extLst>
            </p:cNvPr>
            <p:cNvSpPr/>
            <p:nvPr/>
          </p:nvSpPr>
          <p:spPr>
            <a:xfrm flipH="1">
              <a:off x="5307787" y="707848"/>
              <a:ext cx="1458170" cy="385145"/>
            </a:xfrm>
            <a:prstGeom prst="round1Rect">
              <a:avLst>
                <a:gd name="adj" fmla="val 0"/>
              </a:avLst>
            </a:prstGeom>
            <a:solidFill>
              <a:srgbClr val="7C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المرحلة الحالية</a:t>
              </a:r>
            </a:p>
          </p:txBody>
        </p:sp>
      </p:grpSp>
      <p:graphicFrame>
        <p:nvGraphicFramePr>
          <p:cNvPr id="41" name="Table 40">
            <a:extLst>
              <a:ext uri="{FF2B5EF4-FFF2-40B4-BE49-F238E27FC236}">
                <a16:creationId xmlns:a16="http://schemas.microsoft.com/office/drawing/2014/main" id="{23421415-AEF9-E6B9-97E2-9C4A8D696E03}"/>
              </a:ext>
            </a:extLst>
          </p:cNvPr>
          <p:cNvGraphicFramePr>
            <a:graphicFrameLocks noGrp="1"/>
          </p:cNvGraphicFramePr>
          <p:nvPr/>
        </p:nvGraphicFramePr>
        <p:xfrm>
          <a:off x="2641607" y="83684"/>
          <a:ext cx="2185322" cy="990163"/>
        </p:xfrm>
        <a:graphic>
          <a:graphicData uri="http://schemas.openxmlformats.org/drawingml/2006/table">
            <a:tbl>
              <a:tblPr rtl="1" firstRow="1" bandRow="1"/>
              <a:tblGrid>
                <a:gridCol w="2185322">
                  <a:extLst>
                    <a:ext uri="{9D8B030D-6E8A-4147-A177-3AD203B41FA5}">
                      <a16:colId xmlns:a16="http://schemas.microsoft.com/office/drawing/2014/main" val="2048694883"/>
                    </a:ext>
                  </a:extLst>
                </a:gridCol>
              </a:tblGrid>
              <a:tr h="30651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noProof="0" dirty="0">
                          <a:solidFill>
                            <a:srgbClr val="575756"/>
                          </a:solidFill>
                          <a:effectLst/>
                          <a:latin typeface="Somar Bold" pitchFamily="2" charset="-78"/>
                          <a:ea typeface="+mn-ea"/>
                          <a:cs typeface="Somar Bold" pitchFamily="2" charset="-78"/>
                        </a:rPr>
                        <a:t>غير استراتيجي</a:t>
                      </a:r>
                      <a:endParaRPr lang="en-US" sz="800" b="1" i="0" kern="1200" baseline="0" noProof="0" dirty="0">
                        <a:solidFill>
                          <a:srgbClr val="575756"/>
                        </a:solidFill>
                        <a:effectLst/>
                        <a:latin typeface="Somar Bold" pitchFamily="2" charset="-78"/>
                        <a:ea typeface="+mn-ea"/>
                        <a:cs typeface="Somar Bold" pitchFamily="2"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7868407"/>
                  </a:ext>
                </a:extLst>
              </a:tr>
              <a:tr h="33337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noProof="0" dirty="0">
                          <a:solidFill>
                            <a:srgbClr val="575756"/>
                          </a:solidFill>
                          <a:effectLst/>
                          <a:latin typeface="Somar Bold" pitchFamily="2" charset="-78"/>
                          <a:ea typeface="+mn-ea"/>
                          <a:cs typeface="Somar Bold" pitchFamily="2" charset="-78"/>
                        </a:rPr>
                        <a:t>لا ينطبق</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7328954"/>
                  </a:ext>
                </a:extLst>
              </a:tr>
              <a:tr h="35027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1" eaLnBrk="1" fontAlgn="auto" latinLnBrk="0" hangingPunct="1">
                        <a:lnSpc>
                          <a:spcPct val="130000"/>
                        </a:lnSpc>
                        <a:spcBef>
                          <a:spcPts val="0"/>
                        </a:spcBef>
                        <a:spcAft>
                          <a:spcPts val="800"/>
                        </a:spcAft>
                        <a:buClrTx/>
                        <a:buSzTx/>
                        <a:buFontTx/>
                        <a:buNone/>
                        <a:tabLst>
                          <a:tab pos="1675130" algn="l"/>
                        </a:tabLst>
                        <a:defRPr/>
                      </a:pPr>
                      <a:r>
                        <a:rPr lang="ar-SA" sz="800" b="1" i="0" kern="1200" baseline="0" dirty="0">
                          <a:solidFill>
                            <a:srgbClr val="575756"/>
                          </a:solidFill>
                          <a:effectLst/>
                          <a:latin typeface="Somar Bold" pitchFamily="2" charset="-78"/>
                          <a:ea typeface="+mn-ea"/>
                          <a:cs typeface="Somar Bold" pitchFamily="2" charset="-78"/>
                        </a:rPr>
                        <a:t> التنفيذ</a:t>
                      </a:r>
                      <a:endParaRPr lang="en-US" sz="800" b="1" i="0" kern="1200" baseline="0" dirty="0">
                        <a:solidFill>
                          <a:srgbClr val="575756"/>
                        </a:solidFill>
                        <a:effectLst/>
                        <a:latin typeface="Somar Bold" pitchFamily="2" charset="-78"/>
                        <a:ea typeface="+mn-ea"/>
                        <a:cs typeface="Somar Bold" pitchFamily="2" charset="-78"/>
                      </a:endParaRPr>
                    </a:p>
                  </a:txBody>
                  <a:tcPr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7827283"/>
                  </a:ext>
                </a:extLst>
              </a:tr>
            </a:tbl>
          </a:graphicData>
        </a:graphic>
      </p:graphicFrame>
      <p:grpSp>
        <p:nvGrpSpPr>
          <p:cNvPr id="45" name="Group 44">
            <a:extLst>
              <a:ext uri="{FF2B5EF4-FFF2-40B4-BE49-F238E27FC236}">
                <a16:creationId xmlns:a16="http://schemas.microsoft.com/office/drawing/2014/main" id="{8DA7A757-032E-3CB3-46E9-DF66D14D157C}"/>
              </a:ext>
            </a:extLst>
          </p:cNvPr>
          <p:cNvGrpSpPr/>
          <p:nvPr/>
        </p:nvGrpSpPr>
        <p:grpSpPr>
          <a:xfrm>
            <a:off x="1428714" y="59422"/>
            <a:ext cx="1095545" cy="997913"/>
            <a:chOff x="5307787" y="-61587"/>
            <a:chExt cx="1458170" cy="1154580"/>
          </a:xfrm>
        </p:grpSpPr>
        <p:sp>
          <p:nvSpPr>
            <p:cNvPr id="46" name="Round Single Corner Rectangle 45">
              <a:extLst>
                <a:ext uri="{FF2B5EF4-FFF2-40B4-BE49-F238E27FC236}">
                  <a16:creationId xmlns:a16="http://schemas.microsoft.com/office/drawing/2014/main" id="{B25C1C6A-DF1A-31CB-8ABF-2789126402DE}"/>
                </a:ext>
              </a:extLst>
            </p:cNvPr>
            <p:cNvSpPr/>
            <p:nvPr/>
          </p:nvSpPr>
          <p:spPr>
            <a:xfrm flipH="1">
              <a:off x="5307787" y="-61587"/>
              <a:ext cx="1458170" cy="385145"/>
            </a:xfrm>
            <a:prstGeom prst="round1Rect">
              <a:avLst>
                <a:gd name="adj" fmla="val 50000"/>
              </a:avLst>
            </a:prstGeom>
            <a:solidFill>
              <a:srgbClr val="0082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تاريخ بدء المشروع</a:t>
              </a:r>
            </a:p>
          </p:txBody>
        </p:sp>
        <p:sp>
          <p:nvSpPr>
            <p:cNvPr id="47" name="Round Single Corner Rectangle 46">
              <a:extLst>
                <a:ext uri="{FF2B5EF4-FFF2-40B4-BE49-F238E27FC236}">
                  <a16:creationId xmlns:a16="http://schemas.microsoft.com/office/drawing/2014/main" id="{90B90962-443E-17D5-ADB1-9F9218F8019D}"/>
                </a:ext>
              </a:extLst>
            </p:cNvPr>
            <p:cNvSpPr/>
            <p:nvPr/>
          </p:nvSpPr>
          <p:spPr>
            <a:xfrm flipH="1">
              <a:off x="5307787" y="323130"/>
              <a:ext cx="1458170" cy="385145"/>
            </a:xfrm>
            <a:prstGeom prst="round1Rect">
              <a:avLst>
                <a:gd name="adj" fmla="val 0"/>
              </a:avLst>
            </a:prstGeom>
            <a:solidFill>
              <a:srgbClr val="1B9C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a:ln>
                    <a:noFill/>
                  </a:ln>
                  <a:solidFill>
                    <a:prstClr val="white"/>
                  </a:solidFill>
                  <a:effectLst/>
                  <a:uLnTx/>
                  <a:uFillTx/>
                  <a:latin typeface="Somar Bold" pitchFamily="2" charset="-78"/>
                  <a:ea typeface="+mn-ea"/>
                  <a:cs typeface="Somar Bold" pitchFamily="2" charset="-78"/>
                </a:rPr>
                <a:t>تاريخ انتهاء المشروع</a:t>
              </a:r>
            </a:p>
          </p:txBody>
        </p:sp>
        <p:sp>
          <p:nvSpPr>
            <p:cNvPr id="48" name="Round Single Corner Rectangle 47">
              <a:extLst>
                <a:ext uri="{FF2B5EF4-FFF2-40B4-BE49-F238E27FC236}">
                  <a16:creationId xmlns:a16="http://schemas.microsoft.com/office/drawing/2014/main" id="{27591F75-A855-95EA-287D-1506DD4AA8F8}"/>
                </a:ext>
              </a:extLst>
            </p:cNvPr>
            <p:cNvSpPr/>
            <p:nvPr/>
          </p:nvSpPr>
          <p:spPr>
            <a:xfrm flipH="1">
              <a:off x="5307787" y="707848"/>
              <a:ext cx="1458170" cy="385145"/>
            </a:xfrm>
            <a:prstGeom prst="round1Rect">
              <a:avLst>
                <a:gd name="adj" fmla="val 0"/>
              </a:avLst>
            </a:prstGeom>
            <a:solidFill>
              <a:srgbClr val="7C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dirty="0">
                  <a:ln>
                    <a:noFill/>
                  </a:ln>
                  <a:solidFill>
                    <a:prstClr val="white"/>
                  </a:solidFill>
                  <a:effectLst/>
                  <a:uLnTx/>
                  <a:uFillTx/>
                  <a:latin typeface="Somar Bold" panose="00000800000000000000" pitchFamily="50" charset="-78"/>
                  <a:ea typeface="+mn-ea"/>
                  <a:cs typeface="Somar Bold" panose="00000800000000000000" pitchFamily="50" charset="-78"/>
                </a:rPr>
                <a:t>نسبة الإنجاز</a:t>
              </a:r>
              <a:endParaRPr kumimoji="0" lang="en-US" sz="800" b="1" i="0" u="none" strike="noStrike" kern="1200" cap="none" spc="0" normalizeH="0" baseline="0" noProof="0" dirty="0">
                <a:ln>
                  <a:noFill/>
                </a:ln>
                <a:solidFill>
                  <a:prstClr val="white"/>
                </a:solidFill>
                <a:effectLst/>
                <a:uLnTx/>
                <a:uFillTx/>
                <a:latin typeface="Somar Bold" panose="00000800000000000000" pitchFamily="50" charset="-78"/>
                <a:ea typeface="+mn-ea"/>
                <a:cs typeface="Somar Bold" panose="00000800000000000000" pitchFamily="50" charset="-78"/>
              </a:endParaRPr>
            </a:p>
          </p:txBody>
        </p:sp>
      </p:grpSp>
      <p:sp>
        <p:nvSpPr>
          <p:cNvPr id="2" name="Freeform 324">
            <a:extLst>
              <a:ext uri="{FF2B5EF4-FFF2-40B4-BE49-F238E27FC236}">
                <a16:creationId xmlns:a16="http://schemas.microsoft.com/office/drawing/2014/main" id="{3AB17FB2-3129-EC7B-94BF-A008747D47B5}"/>
              </a:ext>
            </a:extLst>
          </p:cNvPr>
          <p:cNvSpPr>
            <a:spLocks noEditPoints="1"/>
          </p:cNvSpPr>
          <p:nvPr/>
        </p:nvSpPr>
        <p:spPr bwMode="auto">
          <a:xfrm>
            <a:off x="590006" y="764787"/>
            <a:ext cx="152092" cy="101903"/>
          </a:xfrm>
          <a:custGeom>
            <a:avLst/>
            <a:gdLst>
              <a:gd name="T0" fmla="*/ 72 w 84"/>
              <a:gd name="T1" fmla="*/ 16 h 56"/>
              <a:gd name="T2" fmla="*/ 69 w 84"/>
              <a:gd name="T3" fmla="*/ 25 h 56"/>
              <a:gd name="T4" fmla="*/ 76 w 84"/>
              <a:gd name="T5" fmla="*/ 48 h 56"/>
              <a:gd name="T6" fmla="*/ 75 w 84"/>
              <a:gd name="T7" fmla="*/ 52 h 56"/>
              <a:gd name="T8" fmla="*/ 79 w 84"/>
              <a:gd name="T9" fmla="*/ 56 h 56"/>
              <a:gd name="T10" fmla="*/ 80 w 84"/>
              <a:gd name="T11" fmla="*/ 56 h 56"/>
              <a:gd name="T12" fmla="*/ 84 w 84"/>
              <a:gd name="T13" fmla="*/ 52 h 56"/>
              <a:gd name="T14" fmla="*/ 84 w 84"/>
              <a:gd name="T15" fmla="*/ 48 h 56"/>
              <a:gd name="T16" fmla="*/ 72 w 84"/>
              <a:gd name="T17" fmla="*/ 16 h 56"/>
              <a:gd name="T18" fmla="*/ 42 w 84"/>
              <a:gd name="T19" fmla="*/ 11 h 56"/>
              <a:gd name="T20" fmla="*/ 47 w 84"/>
              <a:gd name="T21" fmla="*/ 11 h 56"/>
              <a:gd name="T22" fmla="*/ 53 w 84"/>
              <a:gd name="T23" fmla="*/ 4 h 56"/>
              <a:gd name="T24" fmla="*/ 42 w 84"/>
              <a:gd name="T25" fmla="*/ 3 h 56"/>
              <a:gd name="T26" fmla="*/ 0 w 84"/>
              <a:gd name="T27" fmla="*/ 48 h 56"/>
              <a:gd name="T28" fmla="*/ 1 w 84"/>
              <a:gd name="T29" fmla="*/ 52 h 56"/>
              <a:gd name="T30" fmla="*/ 5 w 84"/>
              <a:gd name="T31" fmla="*/ 56 h 56"/>
              <a:gd name="T32" fmla="*/ 9 w 84"/>
              <a:gd name="T33" fmla="*/ 52 h 56"/>
              <a:gd name="T34" fmla="*/ 9 w 84"/>
              <a:gd name="T35" fmla="*/ 48 h 56"/>
              <a:gd name="T36" fmla="*/ 42 w 84"/>
              <a:gd name="T37" fmla="*/ 11 h 56"/>
              <a:gd name="T38" fmla="*/ 34 w 84"/>
              <a:gd name="T39" fmla="*/ 43 h 56"/>
              <a:gd name="T40" fmla="*/ 37 w 84"/>
              <a:gd name="T41" fmla="*/ 54 h 56"/>
              <a:gd name="T42" fmla="*/ 49 w 84"/>
              <a:gd name="T43" fmla="*/ 51 h 56"/>
              <a:gd name="T44" fmla="*/ 68 w 84"/>
              <a:gd name="T45" fmla="*/ 1 h 56"/>
              <a:gd name="T46" fmla="*/ 34 w 84"/>
              <a:gd name="T47" fmla="*/ 4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56">
                <a:moveTo>
                  <a:pt x="72" y="16"/>
                </a:moveTo>
                <a:cubicBezTo>
                  <a:pt x="71" y="19"/>
                  <a:pt x="70" y="23"/>
                  <a:pt x="69" y="25"/>
                </a:cubicBezTo>
                <a:cubicBezTo>
                  <a:pt x="73" y="31"/>
                  <a:pt x="76" y="39"/>
                  <a:pt x="76" y="48"/>
                </a:cubicBezTo>
                <a:cubicBezTo>
                  <a:pt x="76" y="49"/>
                  <a:pt x="75" y="50"/>
                  <a:pt x="75" y="52"/>
                </a:cubicBezTo>
                <a:cubicBezTo>
                  <a:pt x="75" y="54"/>
                  <a:pt x="77" y="56"/>
                  <a:pt x="79" y="56"/>
                </a:cubicBezTo>
                <a:cubicBezTo>
                  <a:pt x="80" y="56"/>
                  <a:pt x="80" y="56"/>
                  <a:pt x="80" y="56"/>
                </a:cubicBezTo>
                <a:cubicBezTo>
                  <a:pt x="82" y="56"/>
                  <a:pt x="83" y="55"/>
                  <a:pt x="84" y="52"/>
                </a:cubicBezTo>
                <a:cubicBezTo>
                  <a:pt x="84" y="51"/>
                  <a:pt x="84" y="49"/>
                  <a:pt x="84" y="48"/>
                </a:cubicBezTo>
                <a:cubicBezTo>
                  <a:pt x="84" y="35"/>
                  <a:pt x="80" y="24"/>
                  <a:pt x="72" y="16"/>
                </a:cubicBezTo>
                <a:close/>
                <a:moveTo>
                  <a:pt x="42" y="11"/>
                </a:moveTo>
                <a:cubicBezTo>
                  <a:pt x="44" y="11"/>
                  <a:pt x="46" y="11"/>
                  <a:pt x="47" y="11"/>
                </a:cubicBezTo>
                <a:cubicBezTo>
                  <a:pt x="49" y="9"/>
                  <a:pt x="51" y="7"/>
                  <a:pt x="53" y="4"/>
                </a:cubicBezTo>
                <a:cubicBezTo>
                  <a:pt x="50" y="3"/>
                  <a:pt x="46" y="3"/>
                  <a:pt x="42" y="3"/>
                </a:cubicBezTo>
                <a:cubicBezTo>
                  <a:pt x="19" y="3"/>
                  <a:pt x="0" y="22"/>
                  <a:pt x="0" y="48"/>
                </a:cubicBezTo>
                <a:cubicBezTo>
                  <a:pt x="0" y="49"/>
                  <a:pt x="0" y="51"/>
                  <a:pt x="1" y="52"/>
                </a:cubicBezTo>
                <a:cubicBezTo>
                  <a:pt x="1" y="55"/>
                  <a:pt x="3" y="56"/>
                  <a:pt x="5" y="56"/>
                </a:cubicBezTo>
                <a:cubicBezTo>
                  <a:pt x="7" y="56"/>
                  <a:pt x="9" y="54"/>
                  <a:pt x="9" y="52"/>
                </a:cubicBezTo>
                <a:cubicBezTo>
                  <a:pt x="9" y="50"/>
                  <a:pt x="9" y="49"/>
                  <a:pt x="9" y="48"/>
                </a:cubicBezTo>
                <a:cubicBezTo>
                  <a:pt x="9" y="27"/>
                  <a:pt x="23" y="11"/>
                  <a:pt x="42" y="11"/>
                </a:cubicBezTo>
                <a:close/>
                <a:moveTo>
                  <a:pt x="34" y="43"/>
                </a:moveTo>
                <a:cubicBezTo>
                  <a:pt x="31" y="48"/>
                  <a:pt x="33" y="52"/>
                  <a:pt x="37" y="54"/>
                </a:cubicBezTo>
                <a:cubicBezTo>
                  <a:pt x="41" y="56"/>
                  <a:pt x="46" y="56"/>
                  <a:pt x="49" y="51"/>
                </a:cubicBezTo>
                <a:cubicBezTo>
                  <a:pt x="52" y="46"/>
                  <a:pt x="70" y="2"/>
                  <a:pt x="68" y="1"/>
                </a:cubicBezTo>
                <a:cubicBezTo>
                  <a:pt x="67" y="0"/>
                  <a:pt x="37" y="38"/>
                  <a:pt x="34" y="43"/>
                </a:cubicBezTo>
                <a:close/>
              </a:path>
            </a:pathLst>
          </a:custGeom>
          <a:solidFill>
            <a:srgbClr val="62B34F"/>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B9B9B8"/>
              </a:solidFill>
              <a:effectLst/>
              <a:uLnTx/>
              <a:uFillTx/>
              <a:latin typeface="Somar Light" panose="00000400000000000000" pitchFamily="50" charset="-78"/>
              <a:ea typeface="Neo Sans Arabic" charset="0"/>
              <a:cs typeface="Somar Light" panose="00000400000000000000" pitchFamily="50" charset="-78"/>
            </a:endParaRPr>
          </a:p>
        </p:txBody>
      </p:sp>
      <p:sp>
        <p:nvSpPr>
          <p:cNvPr id="54" name="Round Single Corner Rectangle 53">
            <a:extLst>
              <a:ext uri="{FF2B5EF4-FFF2-40B4-BE49-F238E27FC236}">
                <a16:creationId xmlns:a16="http://schemas.microsoft.com/office/drawing/2014/main" id="{974053C6-A14F-EFB5-2AAC-F1189D96EE55}"/>
              </a:ext>
            </a:extLst>
          </p:cNvPr>
          <p:cNvSpPr/>
          <p:nvPr/>
        </p:nvSpPr>
        <p:spPr>
          <a:xfrm flipH="1">
            <a:off x="8910404" y="719648"/>
            <a:ext cx="3154592" cy="332884"/>
          </a:xfrm>
          <a:prstGeom prst="round1Rect">
            <a:avLst>
              <a:gd name="adj" fmla="val 0"/>
            </a:avLst>
          </a:prstGeom>
          <a:solidFill>
            <a:srgbClr val="7CBC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1"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solidFill>
                  <a:prstClr val="white"/>
                </a:solidFill>
                <a:effectLst/>
                <a:uLnTx/>
                <a:uFillTx/>
                <a:latin typeface="Somar Bold" pitchFamily="2" charset="-78"/>
                <a:ea typeface="+mn-ea"/>
                <a:cs typeface="Somar Bold" pitchFamily="2" charset="-78"/>
              </a:rPr>
              <a:t>RI-N-24-133-321</a:t>
            </a:r>
            <a:endParaRPr kumimoji="0" lang="en-US" sz="105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Somar Bold" panose="00000800000000000000" pitchFamily="50" charset="-78"/>
              <a:ea typeface="+mn-ea"/>
              <a:cs typeface="Somar Bold" panose="00000800000000000000" pitchFamily="50" charset="-78"/>
            </a:endParaRPr>
          </a:p>
        </p:txBody>
      </p:sp>
      <p:grpSp>
        <p:nvGrpSpPr>
          <p:cNvPr id="9" name="Group 8">
            <a:extLst>
              <a:ext uri="{FF2B5EF4-FFF2-40B4-BE49-F238E27FC236}">
                <a16:creationId xmlns:a16="http://schemas.microsoft.com/office/drawing/2014/main" id="{33E4EF9D-4F19-2BED-ADEB-227612CD5D43}"/>
              </a:ext>
            </a:extLst>
          </p:cNvPr>
          <p:cNvGrpSpPr/>
          <p:nvPr/>
        </p:nvGrpSpPr>
        <p:grpSpPr>
          <a:xfrm>
            <a:off x="3906374" y="6495462"/>
            <a:ext cx="4379252" cy="184666"/>
            <a:chOff x="3648059" y="6495462"/>
            <a:chExt cx="4379252" cy="184666"/>
          </a:xfrm>
        </p:grpSpPr>
        <p:grpSp>
          <p:nvGrpSpPr>
            <p:cNvPr id="12" name="Group 11">
              <a:extLst>
                <a:ext uri="{FF2B5EF4-FFF2-40B4-BE49-F238E27FC236}">
                  <a16:creationId xmlns:a16="http://schemas.microsoft.com/office/drawing/2014/main" id="{826E9728-40AB-BE97-2715-5DF1396FFBA7}"/>
                </a:ext>
              </a:extLst>
            </p:cNvPr>
            <p:cNvGrpSpPr/>
            <p:nvPr/>
          </p:nvGrpSpPr>
          <p:grpSpPr>
            <a:xfrm>
              <a:off x="6872401" y="6495462"/>
              <a:ext cx="1154910" cy="184666"/>
              <a:chOff x="391866" y="6597668"/>
              <a:chExt cx="1270401" cy="327148"/>
            </a:xfrm>
          </p:grpSpPr>
          <p:sp>
            <p:nvSpPr>
              <p:cNvPr id="66" name="Freeform 324">
                <a:extLst>
                  <a:ext uri="{FF2B5EF4-FFF2-40B4-BE49-F238E27FC236}">
                    <a16:creationId xmlns:a16="http://schemas.microsoft.com/office/drawing/2014/main" id="{0A62A155-465B-1474-2D63-F1A476F895D7}"/>
                  </a:ext>
                </a:extLst>
              </p:cNvPr>
              <p:cNvSpPr>
                <a:spLocks noEditPoints="1"/>
              </p:cNvSpPr>
              <p:nvPr/>
            </p:nvSpPr>
            <p:spPr bwMode="auto">
              <a:xfrm>
                <a:off x="1417322" y="6622874"/>
                <a:ext cx="244945" cy="240279"/>
              </a:xfrm>
              <a:custGeom>
                <a:avLst/>
                <a:gdLst>
                  <a:gd name="T0" fmla="*/ 72 w 84"/>
                  <a:gd name="T1" fmla="*/ 16 h 56"/>
                  <a:gd name="T2" fmla="*/ 69 w 84"/>
                  <a:gd name="T3" fmla="*/ 25 h 56"/>
                  <a:gd name="T4" fmla="*/ 76 w 84"/>
                  <a:gd name="T5" fmla="*/ 48 h 56"/>
                  <a:gd name="T6" fmla="*/ 75 w 84"/>
                  <a:gd name="T7" fmla="*/ 52 h 56"/>
                  <a:gd name="T8" fmla="*/ 79 w 84"/>
                  <a:gd name="T9" fmla="*/ 56 h 56"/>
                  <a:gd name="T10" fmla="*/ 80 w 84"/>
                  <a:gd name="T11" fmla="*/ 56 h 56"/>
                  <a:gd name="T12" fmla="*/ 84 w 84"/>
                  <a:gd name="T13" fmla="*/ 52 h 56"/>
                  <a:gd name="T14" fmla="*/ 84 w 84"/>
                  <a:gd name="T15" fmla="*/ 48 h 56"/>
                  <a:gd name="T16" fmla="*/ 72 w 84"/>
                  <a:gd name="T17" fmla="*/ 16 h 56"/>
                  <a:gd name="T18" fmla="*/ 42 w 84"/>
                  <a:gd name="T19" fmla="*/ 11 h 56"/>
                  <a:gd name="T20" fmla="*/ 47 w 84"/>
                  <a:gd name="T21" fmla="*/ 11 h 56"/>
                  <a:gd name="T22" fmla="*/ 53 w 84"/>
                  <a:gd name="T23" fmla="*/ 4 h 56"/>
                  <a:gd name="T24" fmla="*/ 42 w 84"/>
                  <a:gd name="T25" fmla="*/ 3 h 56"/>
                  <a:gd name="T26" fmla="*/ 0 w 84"/>
                  <a:gd name="T27" fmla="*/ 48 h 56"/>
                  <a:gd name="T28" fmla="*/ 1 w 84"/>
                  <a:gd name="T29" fmla="*/ 52 h 56"/>
                  <a:gd name="T30" fmla="*/ 5 w 84"/>
                  <a:gd name="T31" fmla="*/ 56 h 56"/>
                  <a:gd name="T32" fmla="*/ 9 w 84"/>
                  <a:gd name="T33" fmla="*/ 52 h 56"/>
                  <a:gd name="T34" fmla="*/ 9 w 84"/>
                  <a:gd name="T35" fmla="*/ 48 h 56"/>
                  <a:gd name="T36" fmla="*/ 42 w 84"/>
                  <a:gd name="T37" fmla="*/ 11 h 56"/>
                  <a:gd name="T38" fmla="*/ 34 w 84"/>
                  <a:gd name="T39" fmla="*/ 43 h 56"/>
                  <a:gd name="T40" fmla="*/ 37 w 84"/>
                  <a:gd name="T41" fmla="*/ 54 h 56"/>
                  <a:gd name="T42" fmla="*/ 49 w 84"/>
                  <a:gd name="T43" fmla="*/ 51 h 56"/>
                  <a:gd name="T44" fmla="*/ 68 w 84"/>
                  <a:gd name="T45" fmla="*/ 1 h 56"/>
                  <a:gd name="T46" fmla="*/ 34 w 84"/>
                  <a:gd name="T47" fmla="*/ 4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56">
                    <a:moveTo>
                      <a:pt x="72" y="16"/>
                    </a:moveTo>
                    <a:cubicBezTo>
                      <a:pt x="71" y="19"/>
                      <a:pt x="70" y="23"/>
                      <a:pt x="69" y="25"/>
                    </a:cubicBezTo>
                    <a:cubicBezTo>
                      <a:pt x="73" y="31"/>
                      <a:pt x="76" y="39"/>
                      <a:pt x="76" y="48"/>
                    </a:cubicBezTo>
                    <a:cubicBezTo>
                      <a:pt x="76" y="49"/>
                      <a:pt x="75" y="50"/>
                      <a:pt x="75" y="52"/>
                    </a:cubicBezTo>
                    <a:cubicBezTo>
                      <a:pt x="75" y="54"/>
                      <a:pt x="77" y="56"/>
                      <a:pt x="79" y="56"/>
                    </a:cubicBezTo>
                    <a:cubicBezTo>
                      <a:pt x="80" y="56"/>
                      <a:pt x="80" y="56"/>
                      <a:pt x="80" y="56"/>
                    </a:cubicBezTo>
                    <a:cubicBezTo>
                      <a:pt x="82" y="56"/>
                      <a:pt x="83" y="55"/>
                      <a:pt x="84" y="52"/>
                    </a:cubicBezTo>
                    <a:cubicBezTo>
                      <a:pt x="84" y="51"/>
                      <a:pt x="84" y="49"/>
                      <a:pt x="84" y="48"/>
                    </a:cubicBezTo>
                    <a:cubicBezTo>
                      <a:pt x="84" y="35"/>
                      <a:pt x="80" y="24"/>
                      <a:pt x="72" y="16"/>
                    </a:cubicBezTo>
                    <a:close/>
                    <a:moveTo>
                      <a:pt x="42" y="11"/>
                    </a:moveTo>
                    <a:cubicBezTo>
                      <a:pt x="44" y="11"/>
                      <a:pt x="46" y="11"/>
                      <a:pt x="47" y="11"/>
                    </a:cubicBezTo>
                    <a:cubicBezTo>
                      <a:pt x="49" y="9"/>
                      <a:pt x="51" y="7"/>
                      <a:pt x="53" y="4"/>
                    </a:cubicBezTo>
                    <a:cubicBezTo>
                      <a:pt x="50" y="3"/>
                      <a:pt x="46" y="3"/>
                      <a:pt x="42" y="3"/>
                    </a:cubicBezTo>
                    <a:cubicBezTo>
                      <a:pt x="19" y="3"/>
                      <a:pt x="0" y="22"/>
                      <a:pt x="0" y="48"/>
                    </a:cubicBezTo>
                    <a:cubicBezTo>
                      <a:pt x="0" y="49"/>
                      <a:pt x="0" y="51"/>
                      <a:pt x="1" y="52"/>
                    </a:cubicBezTo>
                    <a:cubicBezTo>
                      <a:pt x="1" y="55"/>
                      <a:pt x="3" y="56"/>
                      <a:pt x="5" y="56"/>
                    </a:cubicBezTo>
                    <a:cubicBezTo>
                      <a:pt x="7" y="56"/>
                      <a:pt x="9" y="54"/>
                      <a:pt x="9" y="52"/>
                    </a:cubicBezTo>
                    <a:cubicBezTo>
                      <a:pt x="9" y="50"/>
                      <a:pt x="9" y="49"/>
                      <a:pt x="9" y="48"/>
                    </a:cubicBezTo>
                    <a:cubicBezTo>
                      <a:pt x="9" y="27"/>
                      <a:pt x="23" y="11"/>
                      <a:pt x="42" y="11"/>
                    </a:cubicBezTo>
                    <a:close/>
                    <a:moveTo>
                      <a:pt x="34" y="43"/>
                    </a:moveTo>
                    <a:cubicBezTo>
                      <a:pt x="31" y="48"/>
                      <a:pt x="33" y="52"/>
                      <a:pt x="37" y="54"/>
                    </a:cubicBezTo>
                    <a:cubicBezTo>
                      <a:pt x="41" y="56"/>
                      <a:pt x="46" y="56"/>
                      <a:pt x="49" y="51"/>
                    </a:cubicBezTo>
                    <a:cubicBezTo>
                      <a:pt x="52" y="46"/>
                      <a:pt x="70" y="2"/>
                      <a:pt x="68" y="1"/>
                    </a:cubicBezTo>
                    <a:cubicBezTo>
                      <a:pt x="67" y="0"/>
                      <a:pt x="37" y="38"/>
                      <a:pt x="34" y="43"/>
                    </a:cubicBezTo>
                    <a:close/>
                  </a:path>
                </a:pathLst>
              </a:custGeom>
              <a:solidFill>
                <a:sysClr val="windowText" lastClr="000000">
                  <a:lumMod val="65000"/>
                  <a:lumOff val="35000"/>
                </a:sys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prstClr val="black"/>
                  </a:solidFill>
                  <a:effectLst/>
                  <a:uLnTx/>
                  <a:uFillTx/>
                  <a:latin typeface="Somar SemiBold" pitchFamily="2" charset="-78"/>
                  <a:ea typeface="Neo Sans Arabic" charset="0"/>
                  <a:cs typeface="Somar SemiBold" pitchFamily="2" charset="-78"/>
                </a:endParaRPr>
              </a:p>
            </p:txBody>
          </p:sp>
          <p:sp>
            <p:nvSpPr>
              <p:cNvPr id="71" name="TextBox 70">
                <a:extLst>
                  <a:ext uri="{FF2B5EF4-FFF2-40B4-BE49-F238E27FC236}">
                    <a16:creationId xmlns:a16="http://schemas.microsoft.com/office/drawing/2014/main" id="{0290B716-160E-016A-D654-49C52F4FF6FE}"/>
                  </a:ext>
                </a:extLst>
              </p:cNvPr>
              <p:cNvSpPr txBox="1"/>
              <p:nvPr/>
            </p:nvSpPr>
            <p:spPr>
              <a:xfrm flipH="1">
                <a:off x="391866" y="6597668"/>
                <a:ext cx="1049518" cy="327148"/>
              </a:xfrm>
              <a:prstGeom prst="rect">
                <a:avLst/>
              </a:prstGeom>
              <a:noFill/>
            </p:spPr>
            <p:txBody>
              <a:bodyPr wrap="none" rtlCol="0" anchor="ctr">
                <a:sp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SA" sz="600" b="0" i="0" u="none" strike="noStrike" kern="0" cap="none" spc="0" normalizeH="0" baseline="0" noProof="0" dirty="0">
                    <a:ln>
                      <a:noFill/>
                    </a:ln>
                    <a:solidFill>
                      <a:srgbClr val="575756"/>
                    </a:solidFill>
                    <a:effectLst/>
                    <a:uLnTx/>
                    <a:uFillTx/>
                    <a:latin typeface="Somar" pitchFamily="2" charset="-78"/>
                    <a:ea typeface="+mn-ea"/>
                    <a:cs typeface="Somar" pitchFamily="2" charset="-78"/>
                  </a:rPr>
                  <a:t>الفرق عن الاجتماع السابق</a:t>
                </a:r>
                <a:endParaRPr kumimoji="0" lang="en-US" sz="600" b="0" i="0" u="none" strike="noStrike" kern="0" cap="none" spc="0" normalizeH="0" baseline="0" noProof="0" dirty="0">
                  <a:ln>
                    <a:noFill/>
                  </a:ln>
                  <a:solidFill>
                    <a:srgbClr val="575756"/>
                  </a:solidFill>
                  <a:effectLst/>
                  <a:uLnTx/>
                  <a:uFillTx/>
                  <a:latin typeface="Somar" pitchFamily="2" charset="-78"/>
                  <a:ea typeface="+mn-ea"/>
                  <a:cs typeface="Somar" pitchFamily="2" charset="-78"/>
                </a:endParaRPr>
              </a:p>
            </p:txBody>
          </p:sp>
        </p:grpSp>
        <p:grpSp>
          <p:nvGrpSpPr>
            <p:cNvPr id="13" name="Group 12">
              <a:extLst>
                <a:ext uri="{FF2B5EF4-FFF2-40B4-BE49-F238E27FC236}">
                  <a16:creationId xmlns:a16="http://schemas.microsoft.com/office/drawing/2014/main" id="{A420D231-CB19-C9AA-213D-DBBF93403741}"/>
                </a:ext>
              </a:extLst>
            </p:cNvPr>
            <p:cNvGrpSpPr/>
            <p:nvPr/>
          </p:nvGrpSpPr>
          <p:grpSpPr>
            <a:xfrm>
              <a:off x="4063031" y="6530484"/>
              <a:ext cx="556182" cy="108153"/>
              <a:chOff x="1298055" y="5988752"/>
              <a:chExt cx="556182" cy="174181"/>
            </a:xfrm>
          </p:grpSpPr>
          <p:sp>
            <p:nvSpPr>
              <p:cNvPr id="64" name="Google Shape;4875;p28">
                <a:extLst>
                  <a:ext uri="{FF2B5EF4-FFF2-40B4-BE49-F238E27FC236}">
                    <a16:creationId xmlns:a16="http://schemas.microsoft.com/office/drawing/2014/main" id="{7ABFC786-E9FD-1F97-D545-014B92DEE3F3}"/>
                  </a:ext>
                </a:extLst>
              </p:cNvPr>
              <p:cNvSpPr/>
              <p:nvPr/>
            </p:nvSpPr>
            <p:spPr>
              <a:xfrm>
                <a:off x="1298055" y="5988752"/>
                <a:ext cx="184035" cy="174181"/>
              </a:xfrm>
              <a:prstGeom prst="rect">
                <a:avLst/>
              </a:prstGeom>
              <a:solidFill>
                <a:srgbClr val="006DA2"/>
              </a:solidFill>
              <a:ln>
                <a:noFill/>
              </a:ln>
            </p:spPr>
            <p:txBody>
              <a:bodyPr spcFirstLastPara="1" wrap="square" lIns="91425" tIns="45700" rIns="91425" bIns="45700" anchor="ctr" anchorCtr="0">
                <a:noAutofit/>
              </a:bodyPr>
              <a:lstStyle/>
              <a:p>
                <a:pPr marL="0" marR="0" lvl="0" indent="0" algn="ctr" defTabSz="914377" rtl="0" eaLnBrk="1" fontAlgn="auto" latinLnBrk="0" hangingPunct="1">
                  <a:lnSpc>
                    <a:spcPct val="100000"/>
                  </a:lnSpc>
                  <a:spcBef>
                    <a:spcPts val="0"/>
                  </a:spcBef>
                  <a:spcAft>
                    <a:spcPts val="0"/>
                  </a:spcAft>
                  <a:buClr>
                    <a:srgbClr val="000000"/>
                  </a:buClr>
                  <a:buSzPts val="800"/>
                  <a:buFontTx/>
                  <a:buNone/>
                  <a:tabLst/>
                  <a:defRPr/>
                </a:pPr>
                <a:endParaRPr kumimoji="0" sz="600" b="0" i="0" u="none" strike="noStrike" kern="0" cap="none" spc="0" normalizeH="0" baseline="0" noProof="0">
                  <a:ln>
                    <a:noFill/>
                  </a:ln>
                  <a:solidFill>
                    <a:srgbClr val="FFFFFF"/>
                  </a:solidFill>
                  <a:effectLst/>
                  <a:uLnTx/>
                  <a:uFillTx/>
                  <a:latin typeface="Somar" pitchFamily="2" charset="-78"/>
                  <a:ea typeface="Arial"/>
                  <a:cs typeface="Somar" pitchFamily="2" charset="-78"/>
                  <a:sym typeface="Arial"/>
                </a:endParaRPr>
              </a:p>
            </p:txBody>
          </p:sp>
          <p:sp>
            <p:nvSpPr>
              <p:cNvPr id="65" name="Google Shape;4876;p28">
                <a:extLst>
                  <a:ext uri="{FF2B5EF4-FFF2-40B4-BE49-F238E27FC236}">
                    <a16:creationId xmlns:a16="http://schemas.microsoft.com/office/drawing/2014/main" id="{4568535C-2149-9CD3-9CE9-9DFB64B291FF}"/>
                  </a:ext>
                </a:extLst>
              </p:cNvPr>
              <p:cNvSpPr/>
              <p:nvPr/>
            </p:nvSpPr>
            <p:spPr>
              <a:xfrm>
                <a:off x="1476228" y="5989651"/>
                <a:ext cx="378009" cy="166649"/>
              </a:xfrm>
              <a:prstGeom prst="rect">
                <a:avLst/>
              </a:prstGeom>
              <a:noFill/>
              <a:ln>
                <a:noFill/>
              </a:ln>
            </p:spPr>
            <p:txBody>
              <a:bodyPr spcFirstLastPara="1" wrap="square" lIns="36000"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مكتمل</a:t>
                </a:r>
                <a:endParaRPr kumimoji="0"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endParaRPr>
              </a:p>
            </p:txBody>
          </p:sp>
        </p:grpSp>
        <p:grpSp>
          <p:nvGrpSpPr>
            <p:cNvPr id="14" name="Group 13">
              <a:extLst>
                <a:ext uri="{FF2B5EF4-FFF2-40B4-BE49-F238E27FC236}">
                  <a16:creationId xmlns:a16="http://schemas.microsoft.com/office/drawing/2014/main" id="{1CE75166-8E1D-09C8-9AB9-9C29DDE03602}"/>
                </a:ext>
              </a:extLst>
            </p:cNvPr>
            <p:cNvGrpSpPr/>
            <p:nvPr/>
          </p:nvGrpSpPr>
          <p:grpSpPr>
            <a:xfrm>
              <a:off x="6430678" y="6530484"/>
              <a:ext cx="499207" cy="108153"/>
              <a:chOff x="534974" y="5988752"/>
              <a:chExt cx="499207" cy="174181"/>
            </a:xfrm>
          </p:grpSpPr>
          <p:sp>
            <p:nvSpPr>
              <p:cNvPr id="61" name="Google Shape;4875;p28">
                <a:extLst>
                  <a:ext uri="{FF2B5EF4-FFF2-40B4-BE49-F238E27FC236}">
                    <a16:creationId xmlns:a16="http://schemas.microsoft.com/office/drawing/2014/main" id="{F0BF68F4-61CF-5E36-65FD-770A314E8870}"/>
                  </a:ext>
                </a:extLst>
              </p:cNvPr>
              <p:cNvSpPr/>
              <p:nvPr/>
            </p:nvSpPr>
            <p:spPr>
              <a:xfrm>
                <a:off x="534974" y="5988752"/>
                <a:ext cx="184035" cy="174181"/>
              </a:xfrm>
              <a:prstGeom prst="rect">
                <a:avLst/>
              </a:prstGeom>
              <a:solidFill>
                <a:srgbClr val="ABABAA"/>
              </a:solidFill>
              <a:ln>
                <a:noFill/>
              </a:ln>
            </p:spPr>
            <p:txBody>
              <a:bodyPr spcFirstLastPara="1" wrap="square" lIns="91425" tIns="45700" rIns="91425" bIns="45700" anchor="ctr" anchorCtr="0">
                <a:noAutofit/>
              </a:bodyPr>
              <a:lstStyle/>
              <a:p>
                <a:pPr marL="0" marR="0" lvl="0" indent="0" algn="ctr" defTabSz="914377" rtl="1" eaLnBrk="1" fontAlgn="auto" latinLnBrk="0" hangingPunct="1">
                  <a:lnSpc>
                    <a:spcPct val="100000"/>
                  </a:lnSpc>
                  <a:spcBef>
                    <a:spcPts val="0"/>
                  </a:spcBef>
                  <a:spcAft>
                    <a:spcPts val="0"/>
                  </a:spcAft>
                  <a:buClr>
                    <a:srgbClr val="000000"/>
                  </a:buClr>
                  <a:buSzPts val="800"/>
                  <a:buFontTx/>
                  <a:buNone/>
                  <a:tabLst/>
                  <a:defRPr/>
                </a:pPr>
                <a:endParaRPr kumimoji="0" sz="600" b="0" i="0" u="none" strike="noStrike" kern="0" cap="none" spc="0" normalizeH="0" baseline="0" noProof="0">
                  <a:ln>
                    <a:noFill/>
                  </a:ln>
                  <a:solidFill>
                    <a:srgbClr val="FFFFFF"/>
                  </a:solidFill>
                  <a:effectLst/>
                  <a:uLnTx/>
                  <a:uFillTx/>
                  <a:latin typeface="Somar" pitchFamily="2" charset="-78"/>
                  <a:ea typeface="Arial"/>
                  <a:cs typeface="Somar" pitchFamily="2" charset="-78"/>
                  <a:sym typeface="Arial"/>
                </a:endParaRPr>
              </a:p>
            </p:txBody>
          </p:sp>
          <p:sp>
            <p:nvSpPr>
              <p:cNvPr id="62" name="Google Shape;4876;p28">
                <a:extLst>
                  <a:ext uri="{FF2B5EF4-FFF2-40B4-BE49-F238E27FC236}">
                    <a16:creationId xmlns:a16="http://schemas.microsoft.com/office/drawing/2014/main" id="{65E06AF8-16A7-8DD6-843A-E2084ED2F035}"/>
                  </a:ext>
                </a:extLst>
              </p:cNvPr>
              <p:cNvSpPr/>
              <p:nvPr/>
            </p:nvSpPr>
            <p:spPr>
              <a:xfrm>
                <a:off x="713147" y="5989651"/>
                <a:ext cx="321034" cy="166649"/>
              </a:xfrm>
              <a:prstGeom prst="rect">
                <a:avLst/>
              </a:prstGeom>
              <a:noFill/>
              <a:ln>
                <a:noFill/>
              </a:ln>
            </p:spPr>
            <p:txBody>
              <a:bodyPr spcFirstLastPara="1" wrap="square" lIns="36000"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لم يبدأ</a:t>
                </a:r>
                <a:endParaRPr kumimoji="0"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endParaRPr>
              </a:p>
            </p:txBody>
          </p:sp>
        </p:grpSp>
        <p:grpSp>
          <p:nvGrpSpPr>
            <p:cNvPr id="15" name="Group 14">
              <a:extLst>
                <a:ext uri="{FF2B5EF4-FFF2-40B4-BE49-F238E27FC236}">
                  <a16:creationId xmlns:a16="http://schemas.microsoft.com/office/drawing/2014/main" id="{828E616E-1F33-7616-29C1-FA05F137DFCD}"/>
                </a:ext>
              </a:extLst>
            </p:cNvPr>
            <p:cNvGrpSpPr/>
            <p:nvPr/>
          </p:nvGrpSpPr>
          <p:grpSpPr>
            <a:xfrm>
              <a:off x="5101075" y="6530484"/>
              <a:ext cx="726689" cy="108153"/>
              <a:chOff x="2025576" y="5988752"/>
              <a:chExt cx="726689" cy="174181"/>
            </a:xfrm>
          </p:grpSpPr>
          <p:sp>
            <p:nvSpPr>
              <p:cNvPr id="44" name="Google Shape;4875;p28">
                <a:extLst>
                  <a:ext uri="{FF2B5EF4-FFF2-40B4-BE49-F238E27FC236}">
                    <a16:creationId xmlns:a16="http://schemas.microsoft.com/office/drawing/2014/main" id="{8DDE3009-C636-811D-B2B0-08D19D7ECC91}"/>
                  </a:ext>
                </a:extLst>
              </p:cNvPr>
              <p:cNvSpPr/>
              <p:nvPr/>
            </p:nvSpPr>
            <p:spPr>
              <a:xfrm>
                <a:off x="2025576" y="5988752"/>
                <a:ext cx="184035" cy="174181"/>
              </a:xfrm>
              <a:prstGeom prst="rect">
                <a:avLst/>
              </a:prstGeom>
              <a:solidFill>
                <a:srgbClr val="FABB33"/>
              </a:solidFill>
              <a:ln>
                <a:noFill/>
              </a:ln>
            </p:spPr>
            <p:txBody>
              <a:bodyPr spcFirstLastPara="1" wrap="square" lIns="91425" tIns="45700" rIns="91425" bIns="45700" anchor="ctr" anchorCtr="0">
                <a:noAutofit/>
              </a:bodyPr>
              <a:lstStyle/>
              <a:p>
                <a:pPr marL="0" marR="0" lvl="0" indent="0" algn="ctr" defTabSz="914377" rtl="0" eaLnBrk="1" fontAlgn="auto" latinLnBrk="0" hangingPunct="1">
                  <a:lnSpc>
                    <a:spcPct val="100000"/>
                  </a:lnSpc>
                  <a:spcBef>
                    <a:spcPts val="0"/>
                  </a:spcBef>
                  <a:spcAft>
                    <a:spcPts val="0"/>
                  </a:spcAft>
                  <a:buClr>
                    <a:srgbClr val="000000"/>
                  </a:buClr>
                  <a:buSzPts val="800"/>
                  <a:buFontTx/>
                  <a:buNone/>
                  <a:tabLst/>
                  <a:defRPr/>
                </a:pPr>
                <a:endParaRPr kumimoji="0" sz="600" b="0" i="0" u="none" strike="noStrike" kern="0" cap="none" spc="0" normalizeH="0" baseline="0" noProof="0">
                  <a:ln>
                    <a:noFill/>
                  </a:ln>
                  <a:solidFill>
                    <a:srgbClr val="FFFFFF"/>
                  </a:solidFill>
                  <a:effectLst/>
                  <a:uLnTx/>
                  <a:uFillTx/>
                  <a:latin typeface="Somar" pitchFamily="2" charset="-78"/>
                  <a:ea typeface="Arial"/>
                  <a:cs typeface="Somar" pitchFamily="2" charset="-78"/>
                  <a:sym typeface="Arial"/>
                </a:endParaRPr>
              </a:p>
            </p:txBody>
          </p:sp>
          <p:sp>
            <p:nvSpPr>
              <p:cNvPr id="60" name="Google Shape;4876;p28">
                <a:extLst>
                  <a:ext uri="{FF2B5EF4-FFF2-40B4-BE49-F238E27FC236}">
                    <a16:creationId xmlns:a16="http://schemas.microsoft.com/office/drawing/2014/main" id="{25EBAE17-D22A-99F5-D462-C28BDF6ED2F3}"/>
                  </a:ext>
                </a:extLst>
              </p:cNvPr>
              <p:cNvSpPr/>
              <p:nvPr/>
            </p:nvSpPr>
            <p:spPr>
              <a:xfrm>
                <a:off x="2203748" y="5989651"/>
                <a:ext cx="548517" cy="166649"/>
              </a:xfrm>
              <a:prstGeom prst="rect">
                <a:avLst/>
              </a:prstGeom>
              <a:noFill/>
              <a:ln>
                <a:noFill/>
              </a:ln>
            </p:spPr>
            <p:txBody>
              <a:bodyPr spcFirstLastPara="1" wrap="square" lIns="36000"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متأخر قليلاً</a:t>
                </a:r>
              </a:p>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en-US"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 (</a:t>
                </a:r>
                <a:r>
                  <a:rPr kumimoji="0" lang="en-US" sz="500" b="0" i="0" u="none" strike="noStrike" kern="1200" cap="none" spc="0" normalizeH="0" baseline="0" noProof="0" dirty="0">
                    <a:ln>
                      <a:noFill/>
                    </a:ln>
                    <a:solidFill>
                      <a:srgbClr val="202124"/>
                    </a:solidFill>
                    <a:effectLst/>
                    <a:uLnTx/>
                    <a:uFillTx/>
                    <a:latin typeface="Somar" pitchFamily="2" charset="-78"/>
                    <a:ea typeface="+mn-ea"/>
                    <a:cs typeface="Somar" pitchFamily="2" charset="-78"/>
                  </a:rPr>
                  <a:t>&lt; </a:t>
                </a:r>
                <a:r>
                  <a:rPr kumimoji="0" lang="en-US"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5%- 15%)</a:t>
                </a:r>
              </a:p>
            </p:txBody>
          </p:sp>
        </p:grpSp>
        <p:grpSp>
          <p:nvGrpSpPr>
            <p:cNvPr id="16" name="Group 15">
              <a:extLst>
                <a:ext uri="{FF2B5EF4-FFF2-40B4-BE49-F238E27FC236}">
                  <a16:creationId xmlns:a16="http://schemas.microsoft.com/office/drawing/2014/main" id="{34220F22-9EF7-F43B-5D71-F20929078825}"/>
                </a:ext>
              </a:extLst>
            </p:cNvPr>
            <p:cNvGrpSpPr/>
            <p:nvPr/>
          </p:nvGrpSpPr>
          <p:grpSpPr>
            <a:xfrm>
              <a:off x="5790604" y="6530484"/>
              <a:ext cx="694781" cy="108153"/>
              <a:chOff x="4671339" y="5988752"/>
              <a:chExt cx="694781" cy="174181"/>
            </a:xfrm>
          </p:grpSpPr>
          <p:sp>
            <p:nvSpPr>
              <p:cNvPr id="42" name="Google Shape;4875;p28">
                <a:extLst>
                  <a:ext uri="{FF2B5EF4-FFF2-40B4-BE49-F238E27FC236}">
                    <a16:creationId xmlns:a16="http://schemas.microsoft.com/office/drawing/2014/main" id="{5A4EDA72-4AF7-83C2-5AC0-1E80FC8709DF}"/>
                  </a:ext>
                </a:extLst>
              </p:cNvPr>
              <p:cNvSpPr/>
              <p:nvPr/>
            </p:nvSpPr>
            <p:spPr>
              <a:xfrm>
                <a:off x="4671339" y="5988752"/>
                <a:ext cx="184035" cy="174181"/>
              </a:xfrm>
              <a:prstGeom prst="rect">
                <a:avLst/>
              </a:prstGeom>
              <a:solidFill>
                <a:srgbClr val="62B34F"/>
              </a:solidFill>
              <a:ln>
                <a:noFill/>
              </a:ln>
            </p:spPr>
            <p:txBody>
              <a:bodyPr spcFirstLastPara="1" wrap="square" lIns="91425" tIns="45700" rIns="91425" bIns="45700" anchor="ctr" anchorCtr="0">
                <a:noAutofit/>
              </a:bodyPr>
              <a:lstStyle/>
              <a:p>
                <a:pPr marL="0" marR="0" lvl="0" indent="0" algn="ctr" defTabSz="914377" rtl="0" eaLnBrk="1" fontAlgn="auto" latinLnBrk="0" hangingPunct="1">
                  <a:lnSpc>
                    <a:spcPct val="100000"/>
                  </a:lnSpc>
                  <a:spcBef>
                    <a:spcPts val="0"/>
                  </a:spcBef>
                  <a:spcAft>
                    <a:spcPts val="0"/>
                  </a:spcAft>
                  <a:buClr>
                    <a:srgbClr val="000000"/>
                  </a:buClr>
                  <a:buSzPts val="800"/>
                  <a:buFontTx/>
                  <a:buNone/>
                  <a:tabLst/>
                  <a:defRPr/>
                </a:pPr>
                <a:endParaRPr kumimoji="0" sz="600" b="0" i="0" u="none" strike="noStrike" kern="0" cap="none" spc="0" normalizeH="0" baseline="0" noProof="0">
                  <a:ln>
                    <a:noFill/>
                  </a:ln>
                  <a:solidFill>
                    <a:srgbClr val="FFFFFF"/>
                  </a:solidFill>
                  <a:effectLst/>
                  <a:uLnTx/>
                  <a:uFillTx/>
                  <a:latin typeface="Somar" pitchFamily="2" charset="-78"/>
                  <a:ea typeface="Arial"/>
                  <a:cs typeface="Somar" pitchFamily="2" charset="-78"/>
                  <a:sym typeface="Arial"/>
                </a:endParaRPr>
              </a:p>
            </p:txBody>
          </p:sp>
          <p:sp>
            <p:nvSpPr>
              <p:cNvPr id="43" name="Google Shape;4876;p28">
                <a:extLst>
                  <a:ext uri="{FF2B5EF4-FFF2-40B4-BE49-F238E27FC236}">
                    <a16:creationId xmlns:a16="http://schemas.microsoft.com/office/drawing/2014/main" id="{95C0C6BA-708F-4A06-C9F1-A5C182D7EDF3}"/>
                  </a:ext>
                </a:extLst>
              </p:cNvPr>
              <p:cNvSpPr/>
              <p:nvPr/>
            </p:nvSpPr>
            <p:spPr>
              <a:xfrm>
                <a:off x="4849512" y="5989651"/>
                <a:ext cx="516608" cy="166649"/>
              </a:xfrm>
              <a:prstGeom prst="rect">
                <a:avLst/>
              </a:prstGeom>
              <a:noFill/>
              <a:ln>
                <a:noFill/>
              </a:ln>
            </p:spPr>
            <p:txBody>
              <a:bodyPr spcFirstLastPara="1" wrap="square" lIns="36000" tIns="45700" rIns="91425" bIns="45700" anchor="ctr" anchorCtr="0">
                <a:noAutofit/>
              </a:bodyPr>
              <a:lstStyle/>
              <a:p>
                <a:pPr marL="0" marR="0" lvl="0" indent="0" algn="l" defTabSz="914377" rtl="1"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a:ln>
                      <a:noFill/>
                    </a:ln>
                    <a:solidFill>
                      <a:srgbClr val="3F3F3F"/>
                    </a:solidFill>
                    <a:effectLst/>
                    <a:uLnTx/>
                    <a:uFillTx/>
                    <a:latin typeface="Somar" pitchFamily="2" charset="-78"/>
                    <a:ea typeface="Verdana"/>
                    <a:cs typeface="Somar" pitchFamily="2" charset="-78"/>
                    <a:sym typeface="Verdana"/>
                  </a:rPr>
                  <a:t>على الوقت</a:t>
                </a:r>
                <a:endParaRPr kumimoji="0" lang="en-US" sz="500" b="0" i="0" u="none" strike="noStrike" kern="0" cap="none" spc="0" normalizeH="0" baseline="0" noProof="0">
                  <a:ln>
                    <a:noFill/>
                  </a:ln>
                  <a:solidFill>
                    <a:srgbClr val="3F3F3F"/>
                  </a:solidFill>
                  <a:effectLst/>
                  <a:uLnTx/>
                  <a:uFillTx/>
                  <a:latin typeface="Somar" pitchFamily="2" charset="-78"/>
                  <a:ea typeface="Verdana"/>
                  <a:cs typeface="Somar" pitchFamily="2" charset="-78"/>
                  <a:sym typeface="Verdana"/>
                </a:endParaRPr>
              </a:p>
              <a:p>
                <a:pPr marL="0" marR="0" lvl="0" indent="0" algn="l" defTabSz="914377" rtl="1"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a:ln>
                      <a:noFill/>
                    </a:ln>
                    <a:solidFill>
                      <a:srgbClr val="3F3F3F"/>
                    </a:solidFill>
                    <a:effectLst/>
                    <a:uLnTx/>
                    <a:uFillTx/>
                    <a:latin typeface="Somar" pitchFamily="2" charset="-78"/>
                    <a:ea typeface="Verdana"/>
                    <a:cs typeface="Somar" pitchFamily="2" charset="-78"/>
                    <a:sym typeface="Verdana"/>
                  </a:rPr>
                  <a:t>(أقل من </a:t>
                </a:r>
                <a:r>
                  <a:rPr kumimoji="0" lang="en-US" sz="500" b="0" i="0" u="none" strike="noStrike" kern="0" cap="none" spc="0" normalizeH="0" baseline="0" noProof="0">
                    <a:ln>
                      <a:noFill/>
                    </a:ln>
                    <a:solidFill>
                      <a:srgbClr val="3F3F3F"/>
                    </a:solidFill>
                    <a:effectLst/>
                    <a:uLnTx/>
                    <a:uFillTx/>
                    <a:latin typeface="Somar" pitchFamily="2" charset="-78"/>
                    <a:ea typeface="Verdana"/>
                    <a:cs typeface="Somar" pitchFamily="2" charset="-78"/>
                    <a:sym typeface="Verdana"/>
                  </a:rPr>
                  <a:t>5%</a:t>
                </a:r>
                <a:r>
                  <a:rPr kumimoji="0" lang="ar-SA" sz="500" b="0" i="0" u="none" strike="noStrike" kern="0" cap="none" spc="0" normalizeH="0" baseline="0" noProof="0">
                    <a:ln>
                      <a:noFill/>
                    </a:ln>
                    <a:solidFill>
                      <a:srgbClr val="3F3F3F"/>
                    </a:solidFill>
                    <a:effectLst/>
                    <a:uLnTx/>
                    <a:uFillTx/>
                    <a:latin typeface="Somar" pitchFamily="2" charset="-78"/>
                    <a:ea typeface="Verdana"/>
                    <a:cs typeface="Somar" pitchFamily="2" charset="-78"/>
                    <a:sym typeface="Verdana"/>
                  </a:rPr>
                  <a:t>)</a:t>
                </a:r>
                <a:endParaRPr kumimoji="0" lang="en-US" sz="500" b="0" i="0" u="none" strike="noStrike" kern="0" cap="none" spc="0" normalizeH="0" baseline="0" noProof="0">
                  <a:ln>
                    <a:noFill/>
                  </a:ln>
                  <a:solidFill>
                    <a:srgbClr val="3F3F3F"/>
                  </a:solidFill>
                  <a:effectLst/>
                  <a:uLnTx/>
                  <a:uFillTx/>
                  <a:latin typeface="Somar" pitchFamily="2" charset="-78"/>
                  <a:ea typeface="Verdana"/>
                  <a:cs typeface="Somar" pitchFamily="2" charset="-78"/>
                  <a:sym typeface="Verdana"/>
                </a:endParaRPr>
              </a:p>
            </p:txBody>
          </p:sp>
        </p:grpSp>
        <p:grpSp>
          <p:nvGrpSpPr>
            <p:cNvPr id="21" name="Group 20">
              <a:extLst>
                <a:ext uri="{FF2B5EF4-FFF2-40B4-BE49-F238E27FC236}">
                  <a16:creationId xmlns:a16="http://schemas.microsoft.com/office/drawing/2014/main" id="{F58344CA-9E1C-FD7C-6EC7-42A524D4B9FB}"/>
                </a:ext>
              </a:extLst>
            </p:cNvPr>
            <p:cNvGrpSpPr/>
            <p:nvPr/>
          </p:nvGrpSpPr>
          <p:grpSpPr>
            <a:xfrm>
              <a:off x="3648059" y="6530484"/>
              <a:ext cx="477955" cy="108153"/>
              <a:chOff x="3665099" y="6530484"/>
              <a:chExt cx="477955" cy="108153"/>
            </a:xfrm>
          </p:grpSpPr>
          <p:sp>
            <p:nvSpPr>
              <p:cNvPr id="30" name="Google Shape;4875;p28">
                <a:extLst>
                  <a:ext uri="{FF2B5EF4-FFF2-40B4-BE49-F238E27FC236}">
                    <a16:creationId xmlns:a16="http://schemas.microsoft.com/office/drawing/2014/main" id="{BA09743B-E25E-4BFA-FEFB-8305F8ABB964}"/>
                  </a:ext>
                </a:extLst>
              </p:cNvPr>
              <p:cNvSpPr/>
              <p:nvPr/>
            </p:nvSpPr>
            <p:spPr>
              <a:xfrm>
                <a:off x="3665099" y="6530484"/>
                <a:ext cx="184035" cy="108153"/>
              </a:xfrm>
              <a:prstGeom prst="rect">
                <a:avLst/>
              </a:prstGeom>
              <a:solidFill>
                <a:srgbClr val="575756"/>
              </a:solidFill>
              <a:ln>
                <a:noFill/>
              </a:ln>
            </p:spPr>
            <p:txBody>
              <a:bodyPr spcFirstLastPara="1" wrap="square" lIns="91425" tIns="45700" rIns="91425" bIns="45700" anchor="ctr" anchorCtr="0">
                <a:noAutofit/>
              </a:bodyPr>
              <a:lstStyle/>
              <a:p>
                <a:pPr marL="0" marR="0" lvl="0" indent="0" algn="ctr" defTabSz="914377" rtl="1" eaLnBrk="1" fontAlgn="auto" latinLnBrk="0" hangingPunct="1">
                  <a:lnSpc>
                    <a:spcPct val="100000"/>
                  </a:lnSpc>
                  <a:spcBef>
                    <a:spcPts val="0"/>
                  </a:spcBef>
                  <a:spcAft>
                    <a:spcPts val="0"/>
                  </a:spcAft>
                  <a:buClr>
                    <a:srgbClr val="000000"/>
                  </a:buClr>
                  <a:buSzPts val="800"/>
                  <a:buFontTx/>
                  <a:buNone/>
                  <a:tabLst/>
                  <a:defRPr/>
                </a:pPr>
                <a:endParaRPr kumimoji="0" sz="600" b="0" i="0" u="none" strike="noStrike" kern="0" cap="none" spc="0" normalizeH="0" baseline="0" noProof="0">
                  <a:ln>
                    <a:noFill/>
                  </a:ln>
                  <a:solidFill>
                    <a:srgbClr val="FFFFFF"/>
                  </a:solidFill>
                  <a:effectLst/>
                  <a:uLnTx/>
                  <a:uFillTx/>
                  <a:latin typeface="Somar" pitchFamily="2" charset="-78"/>
                  <a:ea typeface="Arial"/>
                  <a:cs typeface="Somar" pitchFamily="2" charset="-78"/>
                  <a:sym typeface="Arial"/>
                </a:endParaRPr>
              </a:p>
            </p:txBody>
          </p:sp>
          <p:sp>
            <p:nvSpPr>
              <p:cNvPr id="31" name="Google Shape;4876;p28">
                <a:extLst>
                  <a:ext uri="{FF2B5EF4-FFF2-40B4-BE49-F238E27FC236}">
                    <a16:creationId xmlns:a16="http://schemas.microsoft.com/office/drawing/2014/main" id="{DB114B86-90C2-8BE4-0C1C-AA95D68C7CDD}"/>
                  </a:ext>
                </a:extLst>
              </p:cNvPr>
              <p:cNvSpPr/>
              <p:nvPr/>
            </p:nvSpPr>
            <p:spPr>
              <a:xfrm>
                <a:off x="3843272" y="6531042"/>
                <a:ext cx="299782" cy="103476"/>
              </a:xfrm>
              <a:prstGeom prst="rect">
                <a:avLst/>
              </a:prstGeom>
              <a:noFill/>
              <a:ln>
                <a:noFill/>
              </a:ln>
            </p:spPr>
            <p:txBody>
              <a:bodyPr spcFirstLastPara="1" wrap="square" lIns="36000"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معلّق</a:t>
                </a:r>
                <a:endParaRPr kumimoji="0"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endParaRPr>
              </a:p>
            </p:txBody>
          </p:sp>
        </p:grpSp>
        <p:grpSp>
          <p:nvGrpSpPr>
            <p:cNvPr id="24" name="Group 23">
              <a:extLst>
                <a:ext uri="{FF2B5EF4-FFF2-40B4-BE49-F238E27FC236}">
                  <a16:creationId xmlns:a16="http://schemas.microsoft.com/office/drawing/2014/main" id="{7CFF2694-E781-4C67-CEF4-8050277239E0}"/>
                </a:ext>
              </a:extLst>
            </p:cNvPr>
            <p:cNvGrpSpPr/>
            <p:nvPr/>
          </p:nvGrpSpPr>
          <p:grpSpPr>
            <a:xfrm>
              <a:off x="4582053" y="6530484"/>
              <a:ext cx="571949" cy="108153"/>
              <a:chOff x="2984270" y="5988752"/>
              <a:chExt cx="571949" cy="174181"/>
            </a:xfrm>
          </p:grpSpPr>
          <p:sp>
            <p:nvSpPr>
              <p:cNvPr id="28" name="Google Shape;4875;p28">
                <a:extLst>
                  <a:ext uri="{FF2B5EF4-FFF2-40B4-BE49-F238E27FC236}">
                    <a16:creationId xmlns:a16="http://schemas.microsoft.com/office/drawing/2014/main" id="{5C5FDF6B-B96F-1806-B83C-5709B17A4B8D}"/>
                  </a:ext>
                </a:extLst>
              </p:cNvPr>
              <p:cNvSpPr/>
              <p:nvPr/>
            </p:nvSpPr>
            <p:spPr>
              <a:xfrm>
                <a:off x="2984270" y="5988752"/>
                <a:ext cx="184035" cy="174181"/>
              </a:xfrm>
              <a:prstGeom prst="rect">
                <a:avLst/>
              </a:prstGeom>
              <a:solidFill>
                <a:srgbClr val="E84A41"/>
              </a:solidFill>
              <a:ln>
                <a:noFill/>
              </a:ln>
            </p:spPr>
            <p:txBody>
              <a:bodyPr spcFirstLastPara="1" wrap="square" lIns="91425" tIns="45700" rIns="91425" bIns="45700" anchor="ctr" anchorCtr="0">
                <a:noAutofit/>
              </a:bodyPr>
              <a:lstStyle/>
              <a:p>
                <a:pPr marL="0" marR="0" lvl="0" indent="0" algn="ctr" defTabSz="914377" rtl="0" eaLnBrk="1" fontAlgn="auto" latinLnBrk="0" hangingPunct="1">
                  <a:lnSpc>
                    <a:spcPct val="100000"/>
                  </a:lnSpc>
                  <a:spcBef>
                    <a:spcPts val="0"/>
                  </a:spcBef>
                  <a:spcAft>
                    <a:spcPts val="0"/>
                  </a:spcAft>
                  <a:buClr>
                    <a:srgbClr val="000000"/>
                  </a:buClr>
                  <a:buSzPts val="800"/>
                  <a:buFontTx/>
                  <a:buNone/>
                  <a:tabLst/>
                  <a:defRPr/>
                </a:pPr>
                <a:endParaRPr kumimoji="0" sz="600" b="0" i="0" u="none" strike="noStrike" kern="0" cap="none" spc="0" normalizeH="0" baseline="0" noProof="0">
                  <a:ln>
                    <a:noFill/>
                  </a:ln>
                  <a:solidFill>
                    <a:srgbClr val="FFFFFF"/>
                  </a:solidFill>
                  <a:effectLst/>
                  <a:uLnTx/>
                  <a:uFillTx/>
                  <a:latin typeface="Somar" pitchFamily="2" charset="-78"/>
                  <a:ea typeface="Arial"/>
                  <a:cs typeface="Somar" pitchFamily="2" charset="-78"/>
                  <a:sym typeface="Arial"/>
                </a:endParaRPr>
              </a:p>
            </p:txBody>
          </p:sp>
          <p:sp>
            <p:nvSpPr>
              <p:cNvPr id="29" name="Google Shape;4876;p28">
                <a:extLst>
                  <a:ext uri="{FF2B5EF4-FFF2-40B4-BE49-F238E27FC236}">
                    <a16:creationId xmlns:a16="http://schemas.microsoft.com/office/drawing/2014/main" id="{CAD68847-ED64-088B-8B0B-639FE88670F4}"/>
                  </a:ext>
                </a:extLst>
              </p:cNvPr>
              <p:cNvSpPr/>
              <p:nvPr/>
            </p:nvSpPr>
            <p:spPr>
              <a:xfrm>
                <a:off x="3162443" y="5989651"/>
                <a:ext cx="393776" cy="166649"/>
              </a:xfrm>
              <a:prstGeom prst="rect">
                <a:avLst/>
              </a:prstGeom>
              <a:noFill/>
              <a:ln>
                <a:noFill/>
              </a:ln>
            </p:spPr>
            <p:txBody>
              <a:bodyPr spcFirstLastPara="1" wrap="square" lIns="36000" tIns="45700" rIns="91425" bIns="45700" anchor="ctr" anchorCtr="0">
                <a:noAutofit/>
              </a:bodyPr>
              <a:lstStyle/>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ar-SA"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متأخر</a:t>
                </a:r>
                <a:endParaRPr kumimoji="0" lang="en-US"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endParaRPr>
              </a:p>
              <a:p>
                <a:pPr marL="0" marR="0" lvl="0" indent="0" algn="l" defTabSz="914377" rtl="0" eaLnBrk="1" fontAlgn="auto" latinLnBrk="0" hangingPunct="1">
                  <a:lnSpc>
                    <a:spcPct val="100000"/>
                  </a:lnSpc>
                  <a:spcBef>
                    <a:spcPts val="0"/>
                  </a:spcBef>
                  <a:spcAft>
                    <a:spcPts val="0"/>
                  </a:spcAft>
                  <a:buClr>
                    <a:srgbClr val="000000"/>
                  </a:buClr>
                  <a:buSzPts val="800"/>
                  <a:buFontTx/>
                  <a:buNone/>
                  <a:tabLst/>
                  <a:defRPr/>
                </a:pPr>
                <a:r>
                  <a:rPr kumimoji="0" lang="en-US" sz="500" b="0" i="0" u="none" strike="noStrike" kern="0" cap="none" spc="0" normalizeH="0" baseline="0" noProof="0" dirty="0">
                    <a:ln>
                      <a:noFill/>
                    </a:ln>
                    <a:solidFill>
                      <a:srgbClr val="3F3F3F"/>
                    </a:solidFill>
                    <a:effectLst/>
                    <a:uLnTx/>
                    <a:uFillTx/>
                    <a:latin typeface="Somar" pitchFamily="2" charset="-78"/>
                    <a:ea typeface="Verdana"/>
                    <a:cs typeface="Somar" pitchFamily="2" charset="-78"/>
                    <a:sym typeface="Verdana"/>
                  </a:rPr>
                  <a:t>( + 15 %)</a:t>
                </a:r>
              </a:p>
            </p:txBody>
          </p:sp>
        </p:grpSp>
      </p:grpSp>
      <p:graphicFrame>
        <p:nvGraphicFramePr>
          <p:cNvPr id="53" name="Table 52">
            <a:extLst>
              <a:ext uri="{FF2B5EF4-FFF2-40B4-BE49-F238E27FC236}">
                <a16:creationId xmlns:a16="http://schemas.microsoft.com/office/drawing/2014/main" id="{B7379992-FA18-4FE7-ADD3-097D907EE6DE}"/>
              </a:ext>
            </a:extLst>
          </p:cNvPr>
          <p:cNvGraphicFramePr>
            <a:graphicFrameLocks noGrp="1"/>
          </p:cNvGraphicFramePr>
          <p:nvPr/>
        </p:nvGraphicFramePr>
        <p:xfrm>
          <a:off x="5981990" y="2404156"/>
          <a:ext cx="6083010" cy="2721235"/>
        </p:xfrm>
        <a:graphic>
          <a:graphicData uri="http://schemas.openxmlformats.org/drawingml/2006/table">
            <a:tbl>
              <a:tblPr rtl="1" firstRow="1" bandRow="1">
                <a:tableStyleId>{5940675A-B579-460E-94D1-54222C63F5DA}</a:tableStyleId>
              </a:tblPr>
              <a:tblGrid>
                <a:gridCol w="284480">
                  <a:extLst>
                    <a:ext uri="{9D8B030D-6E8A-4147-A177-3AD203B41FA5}">
                      <a16:colId xmlns:a16="http://schemas.microsoft.com/office/drawing/2014/main" val="4053349317"/>
                    </a:ext>
                  </a:extLst>
                </a:gridCol>
                <a:gridCol w="3063825">
                  <a:extLst>
                    <a:ext uri="{9D8B030D-6E8A-4147-A177-3AD203B41FA5}">
                      <a16:colId xmlns:a16="http://schemas.microsoft.com/office/drawing/2014/main" val="861231325"/>
                    </a:ext>
                  </a:extLst>
                </a:gridCol>
                <a:gridCol w="1081375">
                  <a:extLst>
                    <a:ext uri="{9D8B030D-6E8A-4147-A177-3AD203B41FA5}">
                      <a16:colId xmlns:a16="http://schemas.microsoft.com/office/drawing/2014/main" val="1059451616"/>
                    </a:ext>
                  </a:extLst>
                </a:gridCol>
                <a:gridCol w="1032159">
                  <a:extLst>
                    <a:ext uri="{9D8B030D-6E8A-4147-A177-3AD203B41FA5}">
                      <a16:colId xmlns:a16="http://schemas.microsoft.com/office/drawing/2014/main" val="927563143"/>
                    </a:ext>
                  </a:extLst>
                </a:gridCol>
                <a:gridCol w="621171">
                  <a:extLst>
                    <a:ext uri="{9D8B030D-6E8A-4147-A177-3AD203B41FA5}">
                      <a16:colId xmlns:a16="http://schemas.microsoft.com/office/drawing/2014/main" val="2739648818"/>
                    </a:ext>
                  </a:extLst>
                </a:gridCol>
              </a:tblGrid>
              <a:tr h="210312">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effectLst/>
                          <a:latin typeface="Somar Bold" pitchFamily="2" charset="-78"/>
                          <a:ea typeface="+mn-ea"/>
                          <a:cs typeface="Somar Bold" pitchFamily="2" charset="-78"/>
                        </a:rPr>
                        <a:t># </a:t>
                      </a:r>
                    </a:p>
                  </a:txBody>
                  <a:tcPr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مخرجات المشروع </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تاريخ البداية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تاريخ التسليم</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الحالة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extLst>
                  <a:ext uri="{0D108BD9-81ED-4DB2-BD59-A6C34878D82A}">
                    <a16:rowId xmlns:a16="http://schemas.microsoft.com/office/drawing/2014/main" val="3749124586"/>
                  </a:ext>
                </a:extLst>
              </a:tr>
              <a:tr h="343105">
                <a:tc>
                  <a:txBody>
                    <a:bodyPr/>
                    <a:lstStyle/>
                    <a:p>
                      <a:pPr algn="ctr"/>
                      <a:r>
                        <a:rPr lang="ar-SA" sz="800" b="1" i="0" kern="1200" dirty="0">
                          <a:solidFill>
                            <a:schemeClr val="bg1"/>
                          </a:solidFill>
                          <a:latin typeface="Somar Bold" pitchFamily="2" charset="-78"/>
                          <a:ea typeface="+mn-ea"/>
                          <a:cs typeface="Somar Bold" pitchFamily="2" charset="-78"/>
                        </a:rPr>
                        <a:t>1</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انشاء وحدة مكونة من نخبة المحللين من وكالة المخاطر والأمنية </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kern="1200" dirty="0">
                          <a:solidFill>
                            <a:srgbClr val="575756"/>
                          </a:solidFill>
                          <a:effectLst/>
                          <a:latin typeface="Somar Light" panose="00000400000000000000" pitchFamily="50" charset="-78"/>
                          <a:ea typeface="+mn-ea"/>
                          <a:cs typeface="Somar Light" panose="00000400000000000000" pitchFamily="50" charset="-78"/>
                        </a:rPr>
                        <a:t>24 ديسمبر 2024</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kern="1200" dirty="0">
                          <a:solidFill>
                            <a:srgbClr val="575756"/>
                          </a:solidFill>
                          <a:effectLst/>
                          <a:latin typeface="Somar Light" panose="00000400000000000000" pitchFamily="50" charset="-78"/>
                          <a:ea typeface="+mn-ea"/>
                          <a:cs typeface="Somar Light" panose="00000400000000000000" pitchFamily="50" charset="-78"/>
                        </a:rPr>
                        <a:t>30 ديسمبر 2024</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100</a:t>
                      </a: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6DA2"/>
                    </a:solidFill>
                  </a:tcPr>
                </a:tc>
                <a:extLst>
                  <a:ext uri="{0D108BD9-81ED-4DB2-BD59-A6C34878D82A}">
                    <a16:rowId xmlns:a16="http://schemas.microsoft.com/office/drawing/2014/main" val="1514556692"/>
                  </a:ext>
                </a:extLst>
              </a:tr>
              <a:tr h="34310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latin typeface="Somar Bold" pitchFamily="2" charset="-78"/>
                          <a:ea typeface="+mn-ea"/>
                          <a:cs typeface="Somar Bold" pitchFamily="2" charset="-78"/>
                        </a:rPr>
                        <a:t>2</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lang="ar-SA" sz="800" kern="1200" noProof="0" dirty="0">
                          <a:solidFill>
                            <a:srgbClr val="575756"/>
                          </a:solidFill>
                          <a:effectLst/>
                          <a:latin typeface="Somar Light" panose="00000400000000000000" pitchFamily="50" charset="-78"/>
                          <a:ea typeface="+mn-ea"/>
                          <a:cs typeface="Somar Light" panose="00000400000000000000" pitchFamily="50" charset="-78"/>
                        </a:rPr>
                        <a:t>تحديد مهام ومسؤوليات قطاع الأمنية والمخاطر</a:t>
                      </a:r>
                      <a:r>
                        <a:rPr lang="en-US" sz="800" kern="1200" noProof="0" dirty="0">
                          <a:solidFill>
                            <a:srgbClr val="575756"/>
                          </a:solidFill>
                          <a:effectLst/>
                          <a:latin typeface="Somar Light" panose="00000400000000000000" pitchFamily="50" charset="-78"/>
                          <a:ea typeface="+mn-ea"/>
                          <a:cs typeface="Somar Light" panose="00000400000000000000" pitchFamily="50" charset="-78"/>
                        </a:rPr>
                        <a:t> </a:t>
                      </a:r>
                      <a:endParaRPr lang="ar-SA" sz="800" kern="1200" noProof="0" dirty="0">
                        <a:solidFill>
                          <a:srgbClr val="575756"/>
                        </a:solidFill>
                        <a:effectLst/>
                        <a:latin typeface="Somar Light" panose="00000400000000000000" pitchFamily="50" charset="-78"/>
                        <a:ea typeface="+mn-ea"/>
                        <a:cs typeface="Somar Light" panose="00000400000000000000" pitchFamily="50" charset="-78"/>
                      </a:endParaRP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800" kern="1200" noProof="0" dirty="0">
                          <a:solidFill>
                            <a:srgbClr val="575756"/>
                          </a:solidFill>
                          <a:effectLst/>
                          <a:latin typeface="Somar Light" panose="00000400000000000000" pitchFamily="50" charset="-78"/>
                          <a:ea typeface="+mn-ea"/>
                          <a:cs typeface="Somar Light" panose="00000400000000000000" pitchFamily="50" charset="-78"/>
                        </a:rPr>
                        <a:t>24</a:t>
                      </a:r>
                      <a:r>
                        <a:rPr lang="ar-SA" sz="800" kern="1200" noProof="0" dirty="0">
                          <a:solidFill>
                            <a:srgbClr val="575756"/>
                          </a:solidFill>
                          <a:effectLst/>
                          <a:latin typeface="Somar Light" panose="00000400000000000000" pitchFamily="50" charset="-78"/>
                          <a:ea typeface="+mn-ea"/>
                          <a:cs typeface="Somar Light" panose="00000400000000000000" pitchFamily="50" charset="-78"/>
                        </a:rPr>
                        <a:t> ديسمبر 2024</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kern="1200" noProof="0" dirty="0">
                          <a:solidFill>
                            <a:srgbClr val="575756"/>
                          </a:solidFill>
                          <a:effectLst/>
                          <a:latin typeface="Somar Light" panose="00000400000000000000" pitchFamily="50" charset="-78"/>
                          <a:ea typeface="+mn-ea"/>
                          <a:cs typeface="Somar Light" panose="00000400000000000000" pitchFamily="50" charset="-78"/>
                        </a:rPr>
                        <a:t>23 يناير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100%</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6DA2"/>
                    </a:solidFill>
                  </a:tcPr>
                </a:tc>
                <a:extLst>
                  <a:ext uri="{0D108BD9-81ED-4DB2-BD59-A6C34878D82A}">
                    <a16:rowId xmlns:a16="http://schemas.microsoft.com/office/drawing/2014/main" val="1753565227"/>
                  </a:ext>
                </a:extLst>
              </a:tr>
              <a:tr h="34310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latin typeface="Somar Bold" pitchFamily="2" charset="-78"/>
                          <a:ea typeface="+mn-ea"/>
                          <a:cs typeface="Somar Bold" pitchFamily="2" charset="-78"/>
                        </a:rPr>
                        <a:t>3</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algn="ctr"/>
                      <a:r>
                        <a:rPr lang="ar-SA" sz="800" kern="1200" dirty="0">
                          <a:solidFill>
                            <a:srgbClr val="575756"/>
                          </a:solidFill>
                          <a:effectLst/>
                          <a:latin typeface="Somar Light" panose="00000400000000000000" pitchFamily="50" charset="-78"/>
                          <a:ea typeface="+mn-ea"/>
                          <a:cs typeface="Somar Light" panose="00000400000000000000" pitchFamily="50" charset="-78"/>
                        </a:rPr>
                        <a:t>توحيد استقبال الاخباريات والبلاغات الأمنية بشكل مؤقت</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800" kern="1200" noProof="0" dirty="0">
                          <a:solidFill>
                            <a:srgbClr val="575756"/>
                          </a:solidFill>
                          <a:effectLst/>
                          <a:latin typeface="Somar Light" panose="00000400000000000000" pitchFamily="50" charset="-78"/>
                          <a:ea typeface="+mn-ea"/>
                          <a:cs typeface="Somar Light" panose="00000400000000000000" pitchFamily="50" charset="-78"/>
                        </a:rPr>
                        <a:t> </a:t>
                      </a:r>
                      <a:r>
                        <a:rPr lang="ar-SA" sz="800" kern="1200" noProof="0" dirty="0">
                          <a:solidFill>
                            <a:srgbClr val="575756"/>
                          </a:solidFill>
                          <a:effectLst/>
                          <a:latin typeface="Somar Light" panose="00000400000000000000" pitchFamily="50" charset="-78"/>
                          <a:ea typeface="+mn-ea"/>
                          <a:cs typeface="Somar Light" panose="00000400000000000000" pitchFamily="50" charset="-78"/>
                        </a:rPr>
                        <a:t>29</a:t>
                      </a:r>
                      <a:r>
                        <a:rPr lang="en-US" sz="800" kern="1200" noProof="0" dirty="0">
                          <a:solidFill>
                            <a:srgbClr val="575756"/>
                          </a:solidFill>
                          <a:effectLst/>
                          <a:latin typeface="Somar Light" panose="00000400000000000000" pitchFamily="50" charset="-78"/>
                          <a:ea typeface="+mn-ea"/>
                          <a:cs typeface="Somar Light" panose="00000400000000000000" pitchFamily="50" charset="-78"/>
                        </a:rPr>
                        <a:t>  </a:t>
                      </a:r>
                      <a:r>
                        <a:rPr lang="ar-SA" sz="800" kern="1200" noProof="0" dirty="0">
                          <a:solidFill>
                            <a:srgbClr val="575756"/>
                          </a:solidFill>
                          <a:effectLst/>
                          <a:latin typeface="Somar Light" panose="00000400000000000000" pitchFamily="50" charset="-78"/>
                          <a:ea typeface="+mn-ea"/>
                          <a:cs typeface="Somar Light" panose="00000400000000000000" pitchFamily="50" charset="-78"/>
                        </a:rPr>
                        <a:t>ديسمبر 2024</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800" strike="noStrike" kern="1200" dirty="0">
                          <a:solidFill>
                            <a:srgbClr val="575756"/>
                          </a:solidFill>
                          <a:latin typeface="Somar Light" panose="00000400000000000000" pitchFamily="50" charset="-78"/>
                          <a:ea typeface="+mn-ea"/>
                          <a:cs typeface="Somar Light" panose="00000400000000000000" pitchFamily="50" charset="-78"/>
                        </a:rPr>
                        <a:t>28 </a:t>
                      </a:r>
                      <a:r>
                        <a:rPr lang="ar-SA" sz="800" strike="noStrike" kern="1200" dirty="0">
                          <a:solidFill>
                            <a:srgbClr val="575756"/>
                          </a:solidFill>
                          <a:latin typeface="Somar Light" panose="00000400000000000000" pitchFamily="50" charset="-78"/>
                          <a:ea typeface="+mn-ea"/>
                          <a:cs typeface="Somar Light" panose="00000400000000000000" pitchFamily="50" charset="-78"/>
                        </a:rPr>
                        <a:t> يناير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100</a:t>
                      </a: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6DA2"/>
                    </a:solidFill>
                  </a:tcPr>
                </a:tc>
                <a:extLst>
                  <a:ext uri="{0D108BD9-81ED-4DB2-BD59-A6C34878D82A}">
                    <a16:rowId xmlns:a16="http://schemas.microsoft.com/office/drawing/2014/main" val="1757283857"/>
                  </a:ext>
                </a:extLst>
              </a:tr>
              <a:tr h="306566">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latin typeface="Somar Bold" pitchFamily="2" charset="-78"/>
                          <a:ea typeface="+mn-ea"/>
                          <a:cs typeface="Somar Bold" pitchFamily="2" charset="-78"/>
                        </a:rPr>
                        <a:t>4</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توحيد منصات الاستقبال في الهيئة للإخباريات والبلاغات الأمنية</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26 يناير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strike="noStrike" kern="1200" noProof="0" dirty="0">
                          <a:solidFill>
                            <a:srgbClr val="575756"/>
                          </a:solidFill>
                          <a:latin typeface="Somar Light" panose="00000400000000000000" pitchFamily="50" charset="-78"/>
                          <a:ea typeface="+mn-ea"/>
                          <a:cs typeface="Somar Light" panose="00000400000000000000" pitchFamily="50" charset="-78"/>
                        </a:rPr>
                        <a:t>29 ابريل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99%</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E84A41"/>
                    </a:solidFill>
                  </a:tcPr>
                </a:tc>
                <a:extLst>
                  <a:ext uri="{0D108BD9-81ED-4DB2-BD59-A6C34878D82A}">
                    <a16:rowId xmlns:a16="http://schemas.microsoft.com/office/drawing/2014/main" val="2084775998"/>
                  </a:ext>
                </a:extLst>
              </a:tr>
              <a:tr h="306566">
                <a:tc>
                  <a:txBody>
                    <a:bodyPr/>
                    <a:lstStyle/>
                    <a:p>
                      <a:pPr algn="ctr"/>
                      <a:r>
                        <a:rPr lang="ar-SA" sz="800" b="1" i="0" kern="1200" dirty="0">
                          <a:solidFill>
                            <a:schemeClr val="bg1"/>
                          </a:solidFill>
                          <a:latin typeface="Somar Bold" pitchFamily="2" charset="-78"/>
                          <a:ea typeface="+mn-ea"/>
                          <a:cs typeface="Somar Bold" pitchFamily="2" charset="-78"/>
                        </a:rPr>
                        <a:t>5</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توحيد منصات الادراج للإخباريات والبلاغات الأمنية (محرك المخاطر)</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a:ln>
                            <a:noFill/>
                          </a:ln>
                          <a:solidFill>
                            <a:srgbClr val="575756"/>
                          </a:solidFill>
                          <a:effectLst/>
                          <a:uLnTx/>
                          <a:uFillTx/>
                          <a:latin typeface="Somar Light" panose="00000400000000000000" pitchFamily="50" charset="-78"/>
                          <a:ea typeface="+mn-ea"/>
                          <a:cs typeface="Somar Light" panose="00000400000000000000" pitchFamily="50" charset="-78"/>
                        </a:rPr>
                        <a:t>26 يناير 2025</a:t>
                      </a:r>
                      <a:endPar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endParaRP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strike="noStrike" kern="1200" noProof="0" dirty="0">
                          <a:solidFill>
                            <a:srgbClr val="575756"/>
                          </a:solidFill>
                          <a:latin typeface="Somar Light" panose="00000400000000000000" pitchFamily="50" charset="-78"/>
                          <a:ea typeface="+mn-ea"/>
                          <a:cs typeface="Somar Light" panose="00000400000000000000" pitchFamily="50" charset="-78"/>
                        </a:rPr>
                        <a:t>29 ابريل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99%</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E84A41"/>
                    </a:solidFill>
                  </a:tcPr>
                </a:tc>
                <a:extLst>
                  <a:ext uri="{0D108BD9-81ED-4DB2-BD59-A6C34878D82A}">
                    <a16:rowId xmlns:a16="http://schemas.microsoft.com/office/drawing/2014/main" val="3207034957"/>
                  </a:ext>
                </a:extLst>
              </a:tr>
              <a:tr h="343105">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latin typeface="Somar Bold" pitchFamily="2" charset="-78"/>
                          <a:ea typeface="+mn-ea"/>
                          <a:cs typeface="Somar Bold" pitchFamily="2" charset="-78"/>
                        </a:rPr>
                        <a:t>6</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أتمتة نتائج التحليل والإجراءات المتخذة في المنصة الموحدة</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26 يناير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strike="noStrike" kern="1200" noProof="0" dirty="0">
                          <a:solidFill>
                            <a:srgbClr val="575756"/>
                          </a:solidFill>
                          <a:latin typeface="Somar Light" panose="00000400000000000000" pitchFamily="50" charset="-78"/>
                          <a:ea typeface="+mn-ea"/>
                          <a:cs typeface="Somar Light" panose="00000400000000000000" pitchFamily="50" charset="-78"/>
                        </a:rPr>
                        <a:t>29 ابريل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99%</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E84A41"/>
                    </a:solidFill>
                  </a:tcPr>
                </a:tc>
                <a:extLst>
                  <a:ext uri="{0D108BD9-81ED-4DB2-BD59-A6C34878D82A}">
                    <a16:rowId xmlns:a16="http://schemas.microsoft.com/office/drawing/2014/main" val="1537532392"/>
                  </a:ext>
                </a:extLst>
              </a:tr>
              <a:tr h="255817">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latin typeface="Somar Bold" pitchFamily="2" charset="-78"/>
                          <a:ea typeface="+mn-ea"/>
                          <a:cs typeface="Somar Bold" pitchFamily="2" charset="-78"/>
                        </a:rPr>
                        <a:t>7</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انشاء دليل ارشادي للإجراء المناسب للإخبارية والبلاغ</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23</a:t>
                      </a:r>
                      <a:r>
                        <a:rPr kumimoji="0" lang="en-US"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 </a:t>
                      </a: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فبراير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kern="1200" dirty="0">
                          <a:solidFill>
                            <a:srgbClr val="575756"/>
                          </a:solidFill>
                          <a:effectLst/>
                          <a:latin typeface="Somar Light" panose="00000400000000000000" pitchFamily="50" charset="-78"/>
                          <a:ea typeface="+mn-ea"/>
                          <a:cs typeface="Somar Light" panose="00000400000000000000" pitchFamily="50" charset="-78"/>
                        </a:rPr>
                        <a:t>25 مارس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10</a:t>
                      </a:r>
                      <a:r>
                        <a:rPr kumimoji="0" lang="en-US" sz="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0%</a:t>
                      </a:r>
                      <a:endParaRPr kumimoji="0" lang="ar-SA" sz="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endParaRP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6DA2"/>
                    </a:solidFill>
                  </a:tcPr>
                </a:tc>
                <a:extLst>
                  <a:ext uri="{0D108BD9-81ED-4DB2-BD59-A6C34878D82A}">
                    <a16:rowId xmlns:a16="http://schemas.microsoft.com/office/drawing/2014/main" val="273214165"/>
                  </a:ext>
                </a:extLst>
              </a:tr>
              <a:tr h="266506">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ar-SA" sz="800" b="1" i="0" kern="1200" dirty="0">
                          <a:solidFill>
                            <a:schemeClr val="bg1"/>
                          </a:solidFill>
                          <a:latin typeface="Somar Bold" pitchFamily="2" charset="-78"/>
                          <a:ea typeface="+mn-ea"/>
                          <a:cs typeface="Somar Bold" pitchFamily="2" charset="-78"/>
                        </a:rPr>
                        <a:t>8</a:t>
                      </a:r>
                      <a:endParaRPr lang="en-US" sz="800" b="1" i="0" kern="1200" dirty="0">
                        <a:solidFill>
                          <a:schemeClr val="bg1"/>
                        </a:solidFill>
                        <a:latin typeface="Somar Bold" pitchFamily="2" charset="-78"/>
                        <a:ea typeface="+mn-ea"/>
                        <a:cs typeface="Somar Bold" pitchFamily="2" charset="-78"/>
                      </a:endParaRPr>
                    </a:p>
                  </a:txBody>
                  <a:tcPr marL="68580" marR="68580" marT="0" marB="0"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p>
                      <a:pPr marL="0" marR="0" lvl="0" indent="0" algn="ctr" defTabSz="914377"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انشاء سياسة للإخباريات والبلاغات الأمنية</a:t>
                      </a:r>
                    </a:p>
                  </a:txBody>
                  <a:tcPr marL="68580" marR="68580" marT="0" marB="0"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27 مارس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kern="1200" noProof="0" dirty="0">
                          <a:solidFill>
                            <a:srgbClr val="575756"/>
                          </a:solidFill>
                          <a:effectLst/>
                          <a:latin typeface="Somar Light" panose="00000400000000000000" pitchFamily="50" charset="-78"/>
                          <a:ea typeface="+mn-ea"/>
                          <a:cs typeface="Somar Light" panose="00000400000000000000" pitchFamily="50" charset="-78"/>
                        </a:rPr>
                        <a:t>17 أبريل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9</a:t>
                      </a:r>
                      <a:r>
                        <a:rPr kumimoji="0" lang="ar-SA"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5</a:t>
                      </a:r>
                      <a:r>
                        <a:rPr kumimoji="0" lang="en-US" sz="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Somar Black" panose="00000A00000000000000" pitchFamily="50" charset="-78"/>
                          <a:ea typeface="+mn-ea"/>
                          <a:cs typeface="Somar Black" panose="00000A00000000000000" pitchFamily="50" charset="-78"/>
                        </a:rPr>
                        <a:t>%</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E84A41"/>
                    </a:solidFill>
                  </a:tcPr>
                </a:tc>
                <a:extLst>
                  <a:ext uri="{0D108BD9-81ED-4DB2-BD59-A6C34878D82A}">
                    <a16:rowId xmlns:a16="http://schemas.microsoft.com/office/drawing/2014/main" val="48952848"/>
                  </a:ext>
                </a:extLst>
              </a:tr>
            </a:tbl>
          </a:graphicData>
        </a:graphic>
      </p:graphicFrame>
      <p:graphicFrame>
        <p:nvGraphicFramePr>
          <p:cNvPr id="56" name="Table 55">
            <a:extLst>
              <a:ext uri="{FF2B5EF4-FFF2-40B4-BE49-F238E27FC236}">
                <a16:creationId xmlns:a16="http://schemas.microsoft.com/office/drawing/2014/main" id="{7CD98C97-5C16-4728-855C-356425CAF4A0}"/>
              </a:ext>
            </a:extLst>
          </p:cNvPr>
          <p:cNvGraphicFramePr>
            <a:graphicFrameLocks noGrp="1"/>
          </p:cNvGraphicFramePr>
          <p:nvPr/>
        </p:nvGraphicFramePr>
        <p:xfrm>
          <a:off x="6047290" y="1140869"/>
          <a:ext cx="6017710" cy="1127760"/>
        </p:xfrm>
        <a:graphic>
          <a:graphicData uri="http://schemas.openxmlformats.org/drawingml/2006/table">
            <a:tbl>
              <a:tblPr rtl="1" firstRow="1" bandRow="1"/>
              <a:tblGrid>
                <a:gridCol w="6017710">
                  <a:extLst>
                    <a:ext uri="{9D8B030D-6E8A-4147-A177-3AD203B41FA5}">
                      <a16:colId xmlns:a16="http://schemas.microsoft.com/office/drawing/2014/main" val="1041749773"/>
                    </a:ext>
                  </a:extLst>
                </a:gridCol>
              </a:tblGrid>
              <a:tr h="21031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نطاق عمل وأهداف المشروع</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rgbClr val="008289"/>
                    </a:solidFill>
                  </a:tcPr>
                </a:tc>
                <a:extLst>
                  <a:ext uri="{0D108BD9-81ED-4DB2-BD59-A6C34878D82A}">
                    <a16:rowId xmlns:a16="http://schemas.microsoft.com/office/drawing/2014/main" val="3749124586"/>
                  </a:ext>
                </a:extLst>
              </a:tr>
              <a:tr h="91440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sz="800" kern="1200" dirty="0">
                          <a:solidFill>
                            <a:srgbClr val="575756"/>
                          </a:solidFill>
                          <a:effectLst/>
                          <a:latin typeface="Somar Light" panose="00000400000000000000" pitchFamily="50" charset="-78"/>
                          <a:ea typeface="+mn-ea"/>
                          <a:cs typeface="Somar Light" panose="00000400000000000000" pitchFamily="50" charset="-78"/>
                        </a:rPr>
                        <a:t>يهدف المشروع الى تطوير إجراءات الاخباريات والبلاغات الأمنية، وتحديد المهام والمسؤوليات بين قطاع الأمنية والمخاطر وتوحيد الأنظمة والشاشات لرفع كفاءة الإجراءات المتخذة على الاخباريات.</a:t>
                      </a:r>
                    </a:p>
                    <a:p>
                      <a:pPr marL="0" marR="0" lvl="0" indent="0" algn="justLow" defTabSz="914400" rtl="1" eaLnBrk="1" fontAlgn="auto" latinLnBrk="0" hangingPunct="1">
                        <a:lnSpc>
                          <a:spcPct val="100000"/>
                        </a:lnSpc>
                        <a:spcBef>
                          <a:spcPts val="0"/>
                        </a:spcBef>
                        <a:spcAft>
                          <a:spcPts val="0"/>
                        </a:spcAft>
                        <a:buClrTx/>
                        <a:buSzTx/>
                        <a:buFontTx/>
                        <a:buNone/>
                        <a:tabLst/>
                        <a:defRPr/>
                      </a:pPr>
                      <a:endParaRPr lang="ar-SA" sz="800" kern="1200" dirty="0">
                        <a:solidFill>
                          <a:srgbClr val="575756"/>
                        </a:solidFill>
                        <a:effectLst/>
                        <a:latin typeface="Somar Light" panose="00000400000000000000" pitchFamily="50" charset="-78"/>
                        <a:ea typeface="+mn-ea"/>
                        <a:cs typeface="Somar Light" panose="00000400000000000000" pitchFamily="50" charset="-78"/>
                      </a:endParaRPr>
                    </a:p>
                  </a:txBody>
                  <a:tcPr marL="45720" marR="45720">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rgbClr val="D9D9D9"/>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892225"/>
                  </a:ext>
                </a:extLst>
              </a:tr>
            </a:tbl>
          </a:graphicData>
        </a:graphic>
      </p:graphicFrame>
      <p:graphicFrame>
        <p:nvGraphicFramePr>
          <p:cNvPr id="57" name="Table 8">
            <a:extLst>
              <a:ext uri="{FF2B5EF4-FFF2-40B4-BE49-F238E27FC236}">
                <a16:creationId xmlns:a16="http://schemas.microsoft.com/office/drawing/2014/main" id="{2408FB61-CFD5-4A1F-826B-B2A9C5F9FA2E}"/>
              </a:ext>
            </a:extLst>
          </p:cNvPr>
          <p:cNvGraphicFramePr>
            <a:graphicFrameLocks noGrp="1"/>
          </p:cNvGraphicFramePr>
          <p:nvPr/>
        </p:nvGraphicFramePr>
        <p:xfrm>
          <a:off x="101598" y="1140869"/>
          <a:ext cx="5891428" cy="1127760"/>
        </p:xfrm>
        <a:graphic>
          <a:graphicData uri="http://schemas.openxmlformats.org/drawingml/2006/table">
            <a:tbl>
              <a:tblPr rtl="1" firstRow="1" bandRow="1"/>
              <a:tblGrid>
                <a:gridCol w="2945714">
                  <a:extLst>
                    <a:ext uri="{9D8B030D-6E8A-4147-A177-3AD203B41FA5}">
                      <a16:colId xmlns:a16="http://schemas.microsoft.com/office/drawing/2014/main" val="1041749773"/>
                    </a:ext>
                  </a:extLst>
                </a:gridCol>
                <a:gridCol w="2945714">
                  <a:extLst>
                    <a:ext uri="{9D8B030D-6E8A-4147-A177-3AD203B41FA5}">
                      <a16:colId xmlns:a16="http://schemas.microsoft.com/office/drawing/2014/main" val="3079269306"/>
                    </a:ext>
                  </a:extLst>
                </a:gridCol>
              </a:tblGrid>
              <a:tr h="16476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أهم أعمال / إنجازات الفترة الماضية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أهم أعمال / إنجازات الفترة القادمة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extLst>
                  <a:ext uri="{0D108BD9-81ED-4DB2-BD59-A6C34878D82A}">
                    <a16:rowId xmlns:a16="http://schemas.microsoft.com/office/drawing/2014/main" val="3749124586"/>
                  </a:ext>
                </a:extLst>
              </a:tr>
              <a:tr h="914400">
                <a:tc>
                  <a:txBody>
                    <a:bodyPr/>
                    <a:lstStyle/>
                    <a:p>
                      <a:pPr marL="171450" marR="0" lvl="0" indent="-171450" algn="r" defTabSz="914400" rtl="1" eaLnBrk="1" fontAlgn="auto" latinLnBrk="0" hangingPunct="1">
                        <a:lnSpc>
                          <a:spcPct val="100000"/>
                        </a:lnSpc>
                        <a:spcBef>
                          <a:spcPts val="0"/>
                        </a:spcBef>
                        <a:spcAft>
                          <a:spcPts val="0"/>
                        </a:spcAft>
                        <a:buClr>
                          <a:srgbClr val="008289"/>
                        </a:buClr>
                        <a:buSzPct val="100000"/>
                        <a:buFont typeface="Arial" panose="020B0604020202020204" pitchFamily="34" charset="0"/>
                        <a:buChar char="•"/>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اطلاق طلب التغيير التقني(30 ابريل 2025)</a:t>
                      </a:r>
                      <a:endParaRPr kumimoji="0" lang="en-US"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endParaRPr>
                    </a:p>
                    <a:p>
                      <a:pPr marL="0" marR="0" lvl="0" indent="0" algn="r" defTabSz="914400" rtl="1" eaLnBrk="1" fontAlgn="auto" latinLnBrk="0" hangingPunct="1">
                        <a:lnSpc>
                          <a:spcPct val="100000"/>
                        </a:lnSpc>
                        <a:spcBef>
                          <a:spcPts val="0"/>
                        </a:spcBef>
                        <a:spcAft>
                          <a:spcPts val="0"/>
                        </a:spcAft>
                        <a:buClr>
                          <a:srgbClr val="008289"/>
                        </a:buClr>
                        <a:buSzPct val="100000"/>
                        <a:buFont typeface="Arial" panose="020B0604020202020204" pitchFamily="34" charset="0"/>
                        <a:buNone/>
                        <a:tabLst/>
                        <a:defRPr/>
                      </a:pPr>
                      <a:endPar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endParaRPr>
                    </a:p>
                  </a:txBody>
                  <a:tcPr marL="45720" marR="45720">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marR="0" lvl="0" indent="-171450" algn="r" defTabSz="914400" rtl="1" eaLnBrk="1" fontAlgn="auto" latinLnBrk="0" hangingPunct="1">
                        <a:lnSpc>
                          <a:spcPct val="100000"/>
                        </a:lnSpc>
                        <a:spcBef>
                          <a:spcPts val="0"/>
                        </a:spcBef>
                        <a:spcAft>
                          <a:spcPts val="0"/>
                        </a:spcAft>
                        <a:buClr>
                          <a:srgbClr val="008289"/>
                        </a:buClr>
                        <a:buSzPct val="100000"/>
                        <a:buFont typeface="Arial" panose="020B0604020202020204" pitchFamily="34" charset="0"/>
                        <a:buChar char="•"/>
                        <a:tabLst/>
                        <a:defRPr/>
                      </a:pPr>
                      <a:r>
                        <a:rPr kumimoji="0" lang="ar-SA" sz="800" b="0" i="0" u="none" strike="noStrike" kern="1200" cap="none" spc="0" normalizeH="0" baseline="0" noProof="0" dirty="0">
                          <a:ln>
                            <a:noFill/>
                          </a:ln>
                          <a:solidFill>
                            <a:srgbClr val="575756"/>
                          </a:solidFill>
                          <a:effectLst/>
                          <a:uLnTx/>
                          <a:uFillTx/>
                          <a:latin typeface="Somar Light" panose="00000400000000000000" pitchFamily="50" charset="-78"/>
                          <a:ea typeface="+mn-ea"/>
                          <a:cs typeface="Somar Light" panose="00000400000000000000" pitchFamily="50" charset="-78"/>
                        </a:rPr>
                        <a:t>انشاء سياسة للإخباريات والبلاغات الأمنية(15 مايو 2025)</a:t>
                      </a:r>
                    </a:p>
                    <a:p>
                      <a:pPr marL="0" marR="0" lvl="0" indent="0" algn="r" defTabSz="914400" rtl="1" eaLnBrk="1" fontAlgn="auto" latinLnBrk="0" hangingPunct="1">
                        <a:lnSpc>
                          <a:spcPct val="100000"/>
                        </a:lnSpc>
                        <a:spcBef>
                          <a:spcPts val="0"/>
                        </a:spcBef>
                        <a:spcAft>
                          <a:spcPts val="0"/>
                        </a:spcAft>
                        <a:buClr>
                          <a:srgbClr val="008289"/>
                        </a:buClr>
                        <a:buSzPct val="100000"/>
                        <a:buFont typeface="Arial" panose="020B0604020202020204" pitchFamily="34" charset="0"/>
                        <a:buNone/>
                        <a:tabLst/>
                        <a:defRPr/>
                      </a:pPr>
                      <a:endParaRPr lang="ar-SA" sz="800" kern="1200" dirty="0">
                        <a:solidFill>
                          <a:srgbClr val="575756"/>
                        </a:solidFill>
                        <a:latin typeface="Somar Light" panose="00000400000000000000" pitchFamily="50" charset="-78"/>
                        <a:ea typeface="+mn-ea"/>
                        <a:cs typeface="Somar Light" panose="00000400000000000000" pitchFamily="50" charset="-78"/>
                      </a:endParaRPr>
                    </a:p>
                  </a:txBody>
                  <a:tcPr marL="45720" marR="45720">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2892225"/>
                  </a:ext>
                </a:extLst>
              </a:tr>
            </a:tbl>
          </a:graphicData>
        </a:graphic>
      </p:graphicFrame>
      <p:graphicFrame>
        <p:nvGraphicFramePr>
          <p:cNvPr id="58" name="Table 29">
            <a:extLst>
              <a:ext uri="{FF2B5EF4-FFF2-40B4-BE49-F238E27FC236}">
                <a16:creationId xmlns:a16="http://schemas.microsoft.com/office/drawing/2014/main" id="{399B2AB4-0DED-4813-9553-E2C862D6CCE5}"/>
              </a:ext>
            </a:extLst>
          </p:cNvPr>
          <p:cNvGraphicFramePr>
            <a:graphicFrameLocks noGrp="1"/>
          </p:cNvGraphicFramePr>
          <p:nvPr/>
        </p:nvGraphicFramePr>
        <p:xfrm>
          <a:off x="48710" y="2402787"/>
          <a:ext cx="5888736" cy="772434"/>
        </p:xfrm>
        <a:graphic>
          <a:graphicData uri="http://schemas.openxmlformats.org/drawingml/2006/table">
            <a:tbl>
              <a:tblPr rtl="1" firstRow="1" bandRow="1"/>
              <a:tblGrid>
                <a:gridCol w="1991477">
                  <a:extLst>
                    <a:ext uri="{9D8B030D-6E8A-4147-A177-3AD203B41FA5}">
                      <a16:colId xmlns:a16="http://schemas.microsoft.com/office/drawing/2014/main" val="1041749773"/>
                    </a:ext>
                  </a:extLst>
                </a:gridCol>
                <a:gridCol w="1669410">
                  <a:extLst>
                    <a:ext uri="{9D8B030D-6E8A-4147-A177-3AD203B41FA5}">
                      <a16:colId xmlns:a16="http://schemas.microsoft.com/office/drawing/2014/main" val="3079269306"/>
                    </a:ext>
                  </a:extLst>
                </a:gridCol>
                <a:gridCol w="1065678">
                  <a:extLst>
                    <a:ext uri="{9D8B030D-6E8A-4147-A177-3AD203B41FA5}">
                      <a16:colId xmlns:a16="http://schemas.microsoft.com/office/drawing/2014/main" val="2531027065"/>
                    </a:ext>
                  </a:extLst>
                </a:gridCol>
                <a:gridCol w="1162171">
                  <a:extLst>
                    <a:ext uri="{9D8B030D-6E8A-4147-A177-3AD203B41FA5}">
                      <a16:colId xmlns:a16="http://schemas.microsoft.com/office/drawing/2014/main" val="1105548227"/>
                    </a:ext>
                  </a:extLst>
                </a:gridCol>
              </a:tblGrid>
              <a:tr h="21031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أبرز التحديات</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الحلول المقترحة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تاريخ الإضافة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dirty="0">
                          <a:solidFill>
                            <a:schemeClr val="bg1"/>
                          </a:solidFill>
                          <a:effectLst/>
                          <a:latin typeface="Somar Bold" panose="00000800000000000000" pitchFamily="50" charset="-78"/>
                          <a:ea typeface="+mn-ea"/>
                          <a:cs typeface="Somar Bold" panose="00000800000000000000" pitchFamily="50" charset="-78"/>
                        </a:rPr>
                        <a:t> </a:t>
                      </a:r>
                      <a:r>
                        <a:rPr lang="ar-SA" sz="800" b="1" kern="1200">
                          <a:solidFill>
                            <a:schemeClr val="bg1"/>
                          </a:solidFill>
                          <a:effectLst/>
                          <a:latin typeface="Somar Bold" panose="00000800000000000000" pitchFamily="50" charset="-78"/>
                          <a:ea typeface="+mn-ea"/>
                          <a:cs typeface="Somar Bold" panose="00000800000000000000" pitchFamily="50" charset="-78"/>
                        </a:rPr>
                        <a:t>تاريخ الحل</a:t>
                      </a:r>
                      <a:endParaRPr lang="en-US" sz="800" b="1" kern="120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solidFill>
                      <a:srgbClr val="008289"/>
                    </a:solidFill>
                  </a:tcPr>
                </a:tc>
                <a:extLst>
                  <a:ext uri="{0D108BD9-81ED-4DB2-BD59-A6C34878D82A}">
                    <a16:rowId xmlns:a16="http://schemas.microsoft.com/office/drawing/2014/main" val="3749124586"/>
                  </a:ext>
                </a:extLst>
              </a:tr>
              <a:tr h="559074">
                <a:tc>
                  <a:txBody>
                    <a:bodyPr/>
                    <a:lstStyle/>
                    <a:p>
                      <a:pPr marL="0" marR="0" algn="ctr" rtl="1">
                        <a:spcBef>
                          <a:spcPts val="0"/>
                        </a:spcBef>
                        <a:spcAft>
                          <a:spcPts val="0"/>
                        </a:spcAft>
                      </a:pPr>
                      <a:r>
                        <a:rPr lang="ar-SA" sz="800" kern="1200" dirty="0">
                          <a:solidFill>
                            <a:srgbClr val="575756"/>
                          </a:solidFill>
                          <a:latin typeface="Somar Light" panose="00000400000000000000" pitchFamily="50" charset="-78"/>
                          <a:ea typeface="+mn-ea"/>
                          <a:cs typeface="Somar Light" panose="00000400000000000000" pitchFamily="50" charset="-78"/>
                        </a:rPr>
                        <a:t>اخذ الموافقات اللازمة للسياسة من النواب والوكلاء واعتمادها من المحافظ</a:t>
                      </a:r>
                      <a:endParaRPr lang="en-US" sz="800" kern="1200" dirty="0">
                        <a:solidFill>
                          <a:srgbClr val="575756"/>
                        </a:solidFill>
                        <a:latin typeface="Somar Light" panose="00000400000000000000" pitchFamily="50" charset="-78"/>
                        <a:ea typeface="+mn-ea"/>
                        <a:cs typeface="Somar Light" panose="00000400000000000000" pitchFamily="50" charset="-78"/>
                      </a:endParaRPr>
                    </a:p>
                  </a:txBody>
                  <a:tcPr anchor="ctr">
                    <a:lnL w="12700" cap="flat" cmpd="sng" algn="ctr">
                      <a:no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ctr" rtl="1">
                        <a:spcBef>
                          <a:spcPts val="0"/>
                        </a:spcBef>
                        <a:spcAft>
                          <a:spcPts val="0"/>
                        </a:spcAft>
                      </a:pPr>
                      <a:r>
                        <a:rPr lang="ar-SA" sz="800" kern="1200" dirty="0">
                          <a:solidFill>
                            <a:srgbClr val="575756"/>
                          </a:solidFill>
                          <a:latin typeface="Somar Light" panose="00000400000000000000" pitchFamily="50" charset="-78"/>
                          <a:ea typeface="+mn-ea"/>
                          <a:cs typeface="Somar Light" panose="00000400000000000000" pitchFamily="50" charset="-78"/>
                        </a:rPr>
                        <a:t>يتم التواصل مع النواب والوكلاء لمتابعة إجراءات الموافقة والاعتماد</a:t>
                      </a:r>
                      <a:endParaRPr lang="en-US" sz="800" kern="1200" dirty="0">
                        <a:solidFill>
                          <a:srgbClr val="575756"/>
                        </a:solidFill>
                        <a:latin typeface="Somar Light" panose="00000400000000000000" pitchFamily="50" charset="-78"/>
                        <a:ea typeface="+mn-ea"/>
                        <a:cs typeface="Somar Light" panose="00000400000000000000" pitchFamily="50" charset="-78"/>
                      </a:endParaRP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b="0" kern="1200" noProof="0" dirty="0">
                          <a:solidFill>
                            <a:srgbClr val="575756"/>
                          </a:solidFill>
                          <a:latin typeface="Somar Light" panose="00000400000000000000" pitchFamily="50" charset="-78"/>
                          <a:ea typeface="+mn-ea"/>
                          <a:cs typeface="Somar Light" panose="00000400000000000000" pitchFamily="50" charset="-78"/>
                        </a:rPr>
                        <a:t>22 ابريل 2025</a:t>
                      </a:r>
                    </a:p>
                  </a:txBody>
                  <a:tcPr anchor="ctr">
                    <a:lnL w="3175" cap="flat" cmpd="sng" algn="ctr">
                      <a:solidFill>
                        <a:srgbClr val="B9B9B8"/>
                      </a:solidFill>
                      <a:prstDash val="solid"/>
                      <a:round/>
                      <a:headEnd type="none" w="med" len="med"/>
                      <a:tailEnd type="none" w="med" len="med"/>
                    </a:lnL>
                    <a:lnR w="3175" cap="flat" cmpd="sng" algn="ctr">
                      <a:solidFill>
                        <a:srgbClr val="B9B9B8"/>
                      </a:solid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800" strike="sngStrike" kern="1200" noProof="0" dirty="0">
                          <a:solidFill>
                            <a:srgbClr val="575756"/>
                          </a:solidFill>
                          <a:effectLst/>
                          <a:latin typeface="Somar Light" panose="00000400000000000000" pitchFamily="50" charset="-78"/>
                          <a:ea typeface="+mn-ea"/>
                          <a:cs typeface="Somar Light" panose="00000400000000000000" pitchFamily="50" charset="-78"/>
                        </a:rPr>
                        <a:t>1 مايو 2025</a:t>
                      </a:r>
                      <a:endParaRPr lang="en-US" sz="800" strike="sngStrike" kern="1200" noProof="0" dirty="0">
                        <a:solidFill>
                          <a:srgbClr val="575756"/>
                        </a:solidFill>
                        <a:effectLst/>
                        <a:latin typeface="Somar Light" panose="00000400000000000000" pitchFamily="50" charset="-78"/>
                        <a:ea typeface="+mn-ea"/>
                        <a:cs typeface="Somar Light" panose="00000400000000000000" pitchFamily="50" charset="-78"/>
                      </a:endParaRPr>
                    </a:p>
                    <a:p>
                      <a:pPr marL="0" marR="0" lvl="0" indent="0" algn="ctr" defTabSz="914400" rtl="1" eaLnBrk="1" fontAlgn="auto" latinLnBrk="0" hangingPunct="1">
                        <a:lnSpc>
                          <a:spcPct val="100000"/>
                        </a:lnSpc>
                        <a:spcBef>
                          <a:spcPts val="0"/>
                        </a:spcBef>
                        <a:spcAft>
                          <a:spcPts val="0"/>
                        </a:spcAft>
                        <a:buClrTx/>
                        <a:buSzTx/>
                        <a:buFontTx/>
                        <a:buNone/>
                        <a:tabLst/>
                        <a:defRPr/>
                      </a:pPr>
                      <a:r>
                        <a:rPr lang="ar-SA" sz="800" strike="noStrike" kern="1200" noProof="0" dirty="0">
                          <a:solidFill>
                            <a:srgbClr val="575756"/>
                          </a:solidFill>
                          <a:effectLst/>
                          <a:latin typeface="Somar Light" panose="00000400000000000000" pitchFamily="50" charset="-78"/>
                          <a:ea typeface="+mn-ea"/>
                          <a:cs typeface="Somar Light" panose="00000400000000000000" pitchFamily="50" charset="-78"/>
                        </a:rPr>
                        <a:t>15 مايو 2025</a:t>
                      </a:r>
                    </a:p>
                  </a:txBody>
                  <a:tcPr anchor="ctr">
                    <a:lnL w="3175" cap="flat" cmpd="sng" algn="ctr">
                      <a:solidFill>
                        <a:srgbClr val="B9B9B8"/>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rgbClr val="B9B9B8"/>
                      </a:solidFill>
                      <a:prstDash val="solid"/>
                      <a:round/>
                      <a:headEnd type="none" w="med" len="med"/>
                      <a:tailEnd type="none" w="med" len="med"/>
                    </a:lnT>
                    <a:lnB w="3175" cap="flat" cmpd="sng" algn="ctr">
                      <a:solidFill>
                        <a:srgbClr val="B9B9B8"/>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8252794"/>
                  </a:ext>
                </a:extLst>
              </a:tr>
            </a:tbl>
          </a:graphicData>
        </a:graphic>
      </p:graphicFrame>
      <p:graphicFrame>
        <p:nvGraphicFramePr>
          <p:cNvPr id="59" name="Table 29">
            <a:extLst>
              <a:ext uri="{FF2B5EF4-FFF2-40B4-BE49-F238E27FC236}">
                <a16:creationId xmlns:a16="http://schemas.microsoft.com/office/drawing/2014/main" id="{0423E285-681A-41BC-84F0-05AB047A9C6C}"/>
              </a:ext>
            </a:extLst>
          </p:cNvPr>
          <p:cNvGraphicFramePr>
            <a:graphicFrameLocks noGrp="1"/>
          </p:cNvGraphicFramePr>
          <p:nvPr/>
        </p:nvGraphicFramePr>
        <p:xfrm>
          <a:off x="36931" y="3379201"/>
          <a:ext cx="5888736" cy="771144"/>
        </p:xfrm>
        <a:graphic>
          <a:graphicData uri="http://schemas.openxmlformats.org/drawingml/2006/table">
            <a:tbl>
              <a:tblPr rtl="1" firstRow="1" bandRow="1"/>
              <a:tblGrid>
                <a:gridCol w="1744704">
                  <a:extLst>
                    <a:ext uri="{9D8B030D-6E8A-4147-A177-3AD203B41FA5}">
                      <a16:colId xmlns:a16="http://schemas.microsoft.com/office/drawing/2014/main" val="1041749773"/>
                    </a:ext>
                  </a:extLst>
                </a:gridCol>
                <a:gridCol w="2582887">
                  <a:extLst>
                    <a:ext uri="{9D8B030D-6E8A-4147-A177-3AD203B41FA5}">
                      <a16:colId xmlns:a16="http://schemas.microsoft.com/office/drawing/2014/main" val="3079269306"/>
                    </a:ext>
                  </a:extLst>
                </a:gridCol>
                <a:gridCol w="1561145">
                  <a:extLst>
                    <a:ext uri="{9D8B030D-6E8A-4147-A177-3AD203B41FA5}">
                      <a16:colId xmlns:a16="http://schemas.microsoft.com/office/drawing/2014/main" val="2531027065"/>
                    </a:ext>
                  </a:extLst>
                </a:gridCol>
              </a:tblGrid>
              <a:tr h="21031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أبرز المخاطر</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12700"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SA" sz="800" b="1" kern="1200" dirty="0">
                          <a:solidFill>
                            <a:schemeClr val="bg1"/>
                          </a:solidFill>
                          <a:effectLst/>
                          <a:latin typeface="Somar Bold" panose="00000800000000000000" pitchFamily="50" charset="-78"/>
                          <a:ea typeface="+mn-ea"/>
                          <a:cs typeface="Somar Bold" panose="00000800000000000000" pitchFamily="50" charset="-78"/>
                        </a:rPr>
                        <a:t>الحلول المقترحة</a:t>
                      </a:r>
                      <a:endParaRPr lang="en-US" sz="800" b="1" kern="1200" dirty="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008289"/>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1200">
                          <a:solidFill>
                            <a:schemeClr val="bg1"/>
                          </a:solidFill>
                          <a:effectLst/>
                          <a:latin typeface="Somar Bold" panose="00000800000000000000" pitchFamily="50" charset="-78"/>
                          <a:ea typeface="+mn-ea"/>
                          <a:cs typeface="Somar Bold" panose="00000800000000000000" pitchFamily="50" charset="-78"/>
                        </a:rPr>
                        <a:t> </a:t>
                      </a:r>
                      <a:r>
                        <a:rPr lang="ar-SA" sz="800" b="1" kern="1200">
                          <a:solidFill>
                            <a:schemeClr val="bg1"/>
                          </a:solidFill>
                          <a:effectLst/>
                          <a:latin typeface="Somar Bold" panose="00000800000000000000" pitchFamily="50" charset="-78"/>
                          <a:ea typeface="+mn-ea"/>
                          <a:cs typeface="Somar Bold" panose="00000800000000000000" pitchFamily="50" charset="-78"/>
                        </a:rPr>
                        <a:t>تاريخ الإضافة</a:t>
                      </a:r>
                      <a:endParaRPr lang="en-US" sz="800" b="1" kern="1200">
                        <a:solidFill>
                          <a:schemeClr val="bg1"/>
                        </a:solidFill>
                        <a:effectLst/>
                        <a:latin typeface="Somar Bold" panose="00000800000000000000" pitchFamily="50" charset="-78"/>
                        <a:ea typeface="+mn-ea"/>
                        <a:cs typeface="Somar Bold" panose="00000800000000000000" pitchFamily="50" charset="-78"/>
                      </a:endParaRPr>
                    </a:p>
                  </a:txBody>
                  <a:tcPr anchor="ctr">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solidFill>
                      <a:srgbClr val="008289"/>
                    </a:solidFill>
                  </a:tcPr>
                </a:tc>
                <a:extLst>
                  <a:ext uri="{0D108BD9-81ED-4DB2-BD59-A6C34878D82A}">
                    <a16:rowId xmlns:a16="http://schemas.microsoft.com/office/drawing/2014/main" val="3749124586"/>
                  </a:ext>
                </a:extLst>
              </a:tr>
              <a:tr h="557784">
                <a:tc>
                  <a:txBody>
                    <a:bodyPr/>
                    <a:lstStyle/>
                    <a:p>
                      <a:pPr marL="0" marR="0" lvl="0" indent="0" algn="ctr" defTabSz="914400" rtl="1" eaLnBrk="1" fontAlgn="auto" latinLnBrk="0" hangingPunct="1">
                        <a:lnSpc>
                          <a:spcPct val="100000"/>
                        </a:lnSpc>
                        <a:spcBef>
                          <a:spcPts val="0"/>
                        </a:spcBef>
                        <a:spcAft>
                          <a:spcPts val="0"/>
                        </a:spcAft>
                        <a:buClr>
                          <a:srgbClr val="008289"/>
                        </a:buClr>
                        <a:buSzPct val="100000"/>
                        <a:buFont typeface="Arial" pitchFamily="34"/>
                        <a:buNone/>
                        <a:tabLst/>
                        <a:defRPr/>
                      </a:pPr>
                      <a:r>
                        <a:rPr lang="ar-SA" sz="800" b="0" kern="1200" dirty="0">
                          <a:solidFill>
                            <a:srgbClr val="575756"/>
                          </a:solidFill>
                          <a:latin typeface="Somar Light" panose="00000400000000000000" pitchFamily="50" charset="-78"/>
                          <a:ea typeface="+mn-ea"/>
                          <a:cs typeface="Somar Light" panose="00000400000000000000" pitchFamily="50" charset="-78"/>
                        </a:rPr>
                        <a:t>لا يوجد</a:t>
                      </a:r>
                    </a:p>
                  </a:txBody>
                  <a:tcPr anchor="ctr">
                    <a:lnL w="12700" cap="flat" cmpd="sng" algn="ctr">
                      <a:no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ar-SA" sz="700" b="0" kern="1200" dirty="0">
                        <a:solidFill>
                          <a:srgbClr val="575756"/>
                        </a:solidFill>
                        <a:latin typeface="Somar Light" panose="00000400000000000000" pitchFamily="50" charset="-78"/>
                        <a:ea typeface="+mn-ea"/>
                        <a:cs typeface="Somar Light" panose="00000400000000000000" pitchFamily="50" charset="-78"/>
                      </a:endParaRPr>
                    </a:p>
                  </a:txBody>
                  <a:tcPr anchor="ctr">
                    <a:lnL w="3175" cap="flat" cmpd="sng" algn="ctr">
                      <a:solidFill>
                        <a:srgbClr val="7F7F7F"/>
                      </a:solidFill>
                      <a:prstDash val="solid"/>
                      <a:round/>
                      <a:headEnd type="none" w="med" len="med"/>
                      <a:tailEnd type="none" w="med" len="med"/>
                    </a:lnL>
                    <a:lnR w="3175" cap="flat" cmpd="sng" algn="ctr">
                      <a:solidFill>
                        <a:srgbClr val="7F7F7F"/>
                      </a:solid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ar-SA" sz="700" b="0" kern="1200" noProof="0" dirty="0">
                        <a:solidFill>
                          <a:srgbClr val="575756"/>
                        </a:solidFill>
                        <a:latin typeface="Somar Light" panose="00000400000000000000" pitchFamily="50" charset="-78"/>
                        <a:ea typeface="+mn-ea"/>
                        <a:cs typeface="Somar Light" panose="00000400000000000000" pitchFamily="50" charset="-78"/>
                      </a:endParaRPr>
                    </a:p>
                  </a:txBody>
                  <a:tcPr anchor="ctr">
                    <a:lnL w="3175" cap="flat" cmpd="sng" algn="ctr">
                      <a:solidFill>
                        <a:srgbClr val="7F7F7F"/>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rgbClr val="7F7F7F"/>
                      </a:solidFill>
                      <a:prstDash val="solid"/>
                      <a:round/>
                      <a:headEnd type="none" w="med" len="med"/>
                      <a:tailEnd type="none" w="med" len="med"/>
                    </a:lnT>
                    <a:lnB w="3175" cap="flat" cmpd="sng" algn="ctr">
                      <a:solidFill>
                        <a:srgbClr val="7F7F7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3279314"/>
                  </a:ext>
                </a:extLst>
              </a:tr>
            </a:tbl>
          </a:graphicData>
        </a:graphic>
      </p:graphicFrame>
      <p:sp>
        <p:nvSpPr>
          <p:cNvPr id="5" name="BJPseudoFooter">
            <a:extLst>
              <a:ext uri="{FF2B5EF4-FFF2-40B4-BE49-F238E27FC236}">
                <a16:creationId xmlns:a16="http://schemas.microsoft.com/office/drawing/2014/main" id="{B4D41C48-EB29-A713-5281-9737222AF0C5}"/>
              </a:ext>
            </a:extLst>
          </p:cNvPr>
          <p:cNvSpPr txBox="1"/>
          <p:nvPr>
            <p:custDataLst>
              <p:tags r:id="rId1"/>
            </p:custDataLst>
          </p:nvPr>
        </p:nvSpPr>
        <p:spPr>
          <a:xfrm>
            <a:off x="5309567" y="6642556"/>
            <a:ext cx="1572866" cy="215444"/>
          </a:xfrm>
          <a:prstGeom prst="rect">
            <a:avLst/>
          </a:prstGeom>
          <a:noFill/>
        </p:spPr>
        <p:txBody>
          <a:bodyPr vert="horz" wrap="none" rtlCol="0">
            <a:spAutoFit/>
          </a:bodyPr>
          <a:lstStyle/>
          <a:p>
            <a:pPr algn="ctr"/>
            <a:r>
              <a:rPr lang="en-US" sz="800">
                <a:solidFill>
                  <a:srgbClr val="0080FF"/>
                </a:solidFill>
                <a:latin typeface="Segoe UI" panose="020B0502040204020203" pitchFamily="34" charset="0"/>
              </a:rPr>
              <a:t>Restricted - Internal | </a:t>
            </a:r>
            <a:r>
              <a:rPr lang="ar-SA" sz="800">
                <a:solidFill>
                  <a:srgbClr val="0080FF"/>
                </a:solidFill>
                <a:latin typeface="Segoe UI" panose="020B0502040204020203" pitchFamily="34" charset="0"/>
              </a:rPr>
              <a:t>مقيد - داخلي</a:t>
            </a:r>
            <a:endParaRPr lang="en-US" sz="800">
              <a:solidFill>
                <a:srgbClr val="0080FF"/>
              </a:solidFill>
              <a:latin typeface="Segoe UI" panose="020B0502040204020203" pitchFamily="34" charset="0"/>
            </a:endParaRPr>
          </a:p>
        </p:txBody>
      </p:sp>
    </p:spTree>
    <p:extLst>
      <p:ext uri="{BB962C8B-B14F-4D97-AF65-F5344CB8AC3E}">
        <p14:creationId xmlns:p14="http://schemas.microsoft.com/office/powerpoint/2010/main" val="249745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6F75781-55DE-445D-924F-83502F51F5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17300" y="-11876"/>
            <a:ext cx="774700" cy="6858000"/>
          </a:xfrm>
          <a:prstGeom prst="rect">
            <a:avLst/>
          </a:prstGeom>
        </p:spPr>
      </p:pic>
      <p:sp>
        <p:nvSpPr>
          <p:cNvPr id="4" name="Text Placeholder 2">
            <a:extLst>
              <a:ext uri="{FF2B5EF4-FFF2-40B4-BE49-F238E27FC236}">
                <a16:creationId xmlns:a16="http://schemas.microsoft.com/office/drawing/2014/main" id="{8C272335-4EA7-484C-A484-DECF848C1E72}"/>
              </a:ext>
            </a:extLst>
          </p:cNvPr>
          <p:cNvSpPr txBox="1">
            <a:spLocks/>
          </p:cNvSpPr>
          <p:nvPr/>
        </p:nvSpPr>
        <p:spPr>
          <a:xfrm rot="5400000">
            <a:off x="9178569" y="2712592"/>
            <a:ext cx="5318881" cy="307777"/>
          </a:xfrm>
          <a:prstGeom prst="rect">
            <a:avLst/>
          </a:prstGeom>
        </p:spPr>
        <p:txBody>
          <a:bodyPr lIns="9000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1">
              <a:lnSpc>
                <a:spcPct val="100000"/>
              </a:lnSpc>
              <a:spcBef>
                <a:spcPts val="300"/>
              </a:spcBef>
              <a:buNone/>
            </a:pPr>
            <a:r>
              <a:rPr lang="ar-SA" sz="1400" dirty="0">
                <a:solidFill>
                  <a:srgbClr val="002649"/>
                </a:solidFill>
                <a:latin typeface="Somar" pitchFamily="2" charset="-78"/>
                <a:cs typeface="Somar" pitchFamily="2" charset="-78"/>
              </a:rPr>
              <a:t>وكالة التحليل والمخاطر</a:t>
            </a:r>
          </a:p>
        </p:txBody>
      </p:sp>
      <p:sp>
        <p:nvSpPr>
          <p:cNvPr id="5" name="Title 2">
            <a:extLst>
              <a:ext uri="{FF2B5EF4-FFF2-40B4-BE49-F238E27FC236}">
                <a16:creationId xmlns:a16="http://schemas.microsoft.com/office/drawing/2014/main" id="{BD40A1B4-8AA8-4BFA-8F3F-F17EAD75D4E1}"/>
              </a:ext>
            </a:extLst>
          </p:cNvPr>
          <p:cNvSpPr txBox="1">
            <a:spLocks/>
          </p:cNvSpPr>
          <p:nvPr/>
        </p:nvSpPr>
        <p:spPr>
          <a:xfrm>
            <a:off x="1086564" y="337721"/>
            <a:ext cx="10072216" cy="471274"/>
          </a:xfrm>
          <a:prstGeom prst="rect">
            <a:avLst/>
          </a:prstGeom>
        </p:spPr>
        <p:txBody>
          <a:bodyPr vert="horz" wrap="square" lIns="72000" tIns="72000" rIns="72000" bIns="0" rtlCol="0" anchorCtr="0">
            <a:spAutoFit/>
          </a:bodyPr>
          <a:lstStyle>
            <a:lvl1pPr algn="l" defTabSz="914370" rtl="0" eaLnBrk="1" latinLnBrk="0" hangingPunct="1">
              <a:lnSpc>
                <a:spcPct val="90000"/>
              </a:lnSpc>
              <a:spcBef>
                <a:spcPct val="0"/>
              </a:spcBef>
              <a:buNone/>
              <a:defRPr sz="2400" b="1" kern="0" cap="none" baseline="0">
                <a:solidFill>
                  <a:schemeClr val="tx1"/>
                </a:solidFill>
                <a:latin typeface="Calibri" panose="020F0502020204030204" pitchFamily="34" charset="0"/>
                <a:ea typeface="+mj-ea"/>
                <a:cs typeface="Calibri" panose="020F0502020204030204" pitchFamily="34" charset="0"/>
                <a:sym typeface="Calibri" panose="020F0502020204030204" pitchFamily="34" charset="0"/>
              </a:defRPr>
            </a:lvl1pPr>
          </a:lstStyle>
          <a:p>
            <a:pPr algn="r" rtl="1"/>
            <a:r>
              <a:rPr lang="ar-SA" sz="2800" dirty="0">
                <a:solidFill>
                  <a:srgbClr val="002649"/>
                </a:solidFill>
                <a:latin typeface="Somar Bold" pitchFamily="2" charset="-78"/>
                <a:cs typeface="Somar Bold" pitchFamily="2" charset="-78"/>
              </a:rPr>
              <a:t>نبذة عن وكالة التحليل والمخاطر</a:t>
            </a:r>
          </a:p>
        </p:txBody>
      </p:sp>
      <p:sp>
        <p:nvSpPr>
          <p:cNvPr id="6" name="TextBox 5">
            <a:extLst>
              <a:ext uri="{FF2B5EF4-FFF2-40B4-BE49-F238E27FC236}">
                <a16:creationId xmlns:a16="http://schemas.microsoft.com/office/drawing/2014/main" id="{74ACA32B-1DCF-456A-974E-032A22F765D7}"/>
              </a:ext>
            </a:extLst>
          </p:cNvPr>
          <p:cNvSpPr txBox="1"/>
          <p:nvPr/>
        </p:nvSpPr>
        <p:spPr>
          <a:xfrm>
            <a:off x="660400" y="923295"/>
            <a:ext cx="10372299" cy="2192908"/>
          </a:xfrm>
          <a:prstGeom prst="rect">
            <a:avLst/>
          </a:prstGeom>
          <a:noFill/>
        </p:spPr>
        <p:txBody>
          <a:bodyPr wrap="square">
            <a:spAutoFit/>
          </a:bodyPr>
          <a:lstStyle/>
          <a:p>
            <a:pPr algn="just" rtl="1">
              <a:lnSpc>
                <a:spcPct val="200000"/>
              </a:lnSpc>
            </a:pPr>
            <a:r>
              <a:rPr lang="ar-SA" sz="1400" kern="0" dirty="0">
                <a:solidFill>
                  <a:srgbClr val="575756"/>
                </a:solidFill>
                <a:latin typeface="Somar Medium" panose="00000600000000000000" pitchFamily="50" charset="-78"/>
                <a:cs typeface="Somar Medium" panose="00000600000000000000" pitchFamily="50" charset="-78"/>
              </a:rPr>
              <a:t>حققت الهيئة نجاحًا مبهرًا في إدارة وتحليل المخاطر الاستراتيجية والتشغيلية </a:t>
            </a:r>
            <a:r>
              <a:rPr lang="ar-SA" sz="1400" kern="0" dirty="0" err="1">
                <a:solidFill>
                  <a:srgbClr val="575756"/>
                </a:solidFill>
                <a:latin typeface="Somar Medium" panose="00000600000000000000" pitchFamily="50" charset="-78"/>
                <a:cs typeface="Somar Medium" panose="00000600000000000000" pitchFamily="50" charset="-78"/>
              </a:rPr>
              <a:t>والسيبرانية</a:t>
            </a:r>
            <a:r>
              <a:rPr lang="ar-SA" sz="1400" kern="0" dirty="0">
                <a:solidFill>
                  <a:srgbClr val="575756"/>
                </a:solidFill>
                <a:latin typeface="Somar Medium" panose="00000600000000000000" pitchFamily="50" charset="-78"/>
                <a:cs typeface="Somar Medium" panose="00000600000000000000" pitchFamily="50" charset="-78"/>
              </a:rPr>
              <a:t>، إضافة لإدارة الأزمات والطوارئ. وذلك من خلال اتباعها أفضل الممارسات العالمية والمحلية.  وتمت الإشادة بإطار إدارة المخاطر من قبل مركز التحوط في عام 2023. وحصلت الوكالة على شهادات الآيزو المتعلقة بإدارات المخاطر مثل </a:t>
            </a:r>
            <a:r>
              <a:rPr lang="en-US" sz="1400" kern="0" dirty="0">
                <a:solidFill>
                  <a:srgbClr val="575756"/>
                </a:solidFill>
                <a:latin typeface="Somar Medium" panose="00000600000000000000" pitchFamily="50" charset="-78"/>
                <a:cs typeface="Somar Medium" panose="00000600000000000000" pitchFamily="50" charset="-78"/>
              </a:rPr>
              <a:t>ISO31000</a:t>
            </a:r>
            <a:r>
              <a:rPr lang="ar-SA" sz="1400" kern="0" dirty="0">
                <a:solidFill>
                  <a:srgbClr val="575756"/>
                </a:solidFill>
                <a:latin typeface="Somar Medium" panose="00000600000000000000" pitchFamily="50" charset="-78"/>
                <a:cs typeface="Somar Medium" panose="00000600000000000000" pitchFamily="50" charset="-78"/>
              </a:rPr>
              <a:t> وشهادة</a:t>
            </a:r>
            <a:r>
              <a:rPr lang="en-US" sz="1400" kern="0" dirty="0">
                <a:solidFill>
                  <a:srgbClr val="575756"/>
                </a:solidFill>
                <a:latin typeface="Somar Medium" panose="00000600000000000000" pitchFamily="50" charset="-78"/>
                <a:cs typeface="Somar Medium" panose="00000600000000000000" pitchFamily="50" charset="-78"/>
              </a:rPr>
              <a:t>  ISO:22301 </a:t>
            </a:r>
            <a:r>
              <a:rPr lang="ar-SA" sz="1400" kern="0" dirty="0">
                <a:solidFill>
                  <a:srgbClr val="575756"/>
                </a:solidFill>
                <a:latin typeface="Somar Medium" panose="00000600000000000000" pitchFamily="50" charset="-78"/>
                <a:cs typeface="Somar Medium" panose="00000600000000000000" pitchFamily="50" charset="-78"/>
              </a:rPr>
              <a:t> وشهادة </a:t>
            </a:r>
            <a:r>
              <a:rPr lang="en-US" sz="1400" kern="0" dirty="0">
                <a:solidFill>
                  <a:srgbClr val="575756"/>
                </a:solidFill>
                <a:latin typeface="Somar Medium" panose="00000600000000000000" pitchFamily="50" charset="-78"/>
                <a:cs typeface="Somar Medium" panose="00000600000000000000" pitchFamily="50" charset="-78"/>
              </a:rPr>
              <a:t>ISO:27001</a:t>
            </a:r>
            <a:r>
              <a:rPr lang="ar-SA" sz="1400" kern="0" dirty="0">
                <a:solidFill>
                  <a:srgbClr val="575756"/>
                </a:solidFill>
                <a:latin typeface="Somar Medium" panose="00000600000000000000" pitchFamily="50" charset="-78"/>
                <a:cs typeface="Somar Medium" panose="00000600000000000000" pitchFamily="50" charset="-78"/>
              </a:rPr>
              <a:t> بالإضافة لتحقيق تقييم الخمس نجوم من المنظمة الأوروبية لإدارة الجودة </a:t>
            </a:r>
            <a:r>
              <a:rPr lang="en-US" sz="1400" kern="0" dirty="0">
                <a:solidFill>
                  <a:srgbClr val="575756"/>
                </a:solidFill>
                <a:latin typeface="Somar Medium" panose="00000600000000000000" pitchFamily="50" charset="-78"/>
                <a:cs typeface="Somar Medium" panose="00000600000000000000" pitchFamily="50" charset="-78"/>
              </a:rPr>
              <a:t>EFQM</a:t>
            </a:r>
            <a:r>
              <a:rPr lang="ar-SA" sz="1400" kern="0" dirty="0">
                <a:solidFill>
                  <a:srgbClr val="575756"/>
                </a:solidFill>
                <a:latin typeface="Somar Medium" panose="00000600000000000000" pitchFamily="50" charset="-78"/>
                <a:cs typeface="Somar Medium" panose="00000600000000000000" pitchFamily="50" charset="-78"/>
              </a:rPr>
              <a:t>. والامتثال الكامل لإطار إدارة المخاطر الوطنية وقياس الحكومة الرقمية فيما يتعلق بإدارات المخاطر والطوارئ واستمرارية الأعمال. وتم تتويج الهيئة بالحصول على المركز الأول في جائزة مجلس المخاطر الوطنية لعام 2024.</a:t>
            </a:r>
          </a:p>
        </p:txBody>
      </p:sp>
      <p:sp>
        <p:nvSpPr>
          <p:cNvPr id="7" name="TextBox 6">
            <a:extLst>
              <a:ext uri="{FF2B5EF4-FFF2-40B4-BE49-F238E27FC236}">
                <a16:creationId xmlns:a16="http://schemas.microsoft.com/office/drawing/2014/main" id="{3C855381-4A4A-4719-A26E-E021EE785CDB}"/>
              </a:ext>
            </a:extLst>
          </p:cNvPr>
          <p:cNvSpPr txBox="1"/>
          <p:nvPr/>
        </p:nvSpPr>
        <p:spPr>
          <a:xfrm>
            <a:off x="716765" y="3298981"/>
            <a:ext cx="10315934" cy="784830"/>
          </a:xfrm>
          <a:prstGeom prst="rect">
            <a:avLst/>
          </a:prstGeom>
          <a:noFill/>
        </p:spPr>
        <p:txBody>
          <a:bodyPr wrap="square">
            <a:spAutoFit/>
          </a:bodyPr>
          <a:lstStyle/>
          <a:p>
            <a:pPr algn="ctr" rtl="1">
              <a:lnSpc>
                <a:spcPct val="200000"/>
              </a:lnSpc>
            </a:pPr>
            <a:r>
              <a:rPr lang="ar-SA" sz="1200" b="1" kern="0" dirty="0">
                <a:solidFill>
                  <a:srgbClr val="0A8999"/>
                </a:solidFill>
                <a:latin typeface="Somar Medium" panose="00000600000000000000" pitchFamily="50" charset="-78"/>
                <a:cs typeface="Somar Medium" panose="00000600000000000000" pitchFamily="50" charset="-78"/>
              </a:rPr>
              <a:t>تعمل وكالة التحليل والمخاطر كخط الدفاع الثاني للهيئة في سعيها لتحقيق أهدافها. باستخدام مؤشرات ونماذج تحليلات متقدمة لتحديد الإقرارات والمسافرين والشحنات ذات المخاطر العالية</a:t>
            </a:r>
          </a:p>
        </p:txBody>
      </p:sp>
      <p:grpSp>
        <p:nvGrpSpPr>
          <p:cNvPr id="19" name="Group 18">
            <a:extLst>
              <a:ext uri="{FF2B5EF4-FFF2-40B4-BE49-F238E27FC236}">
                <a16:creationId xmlns:a16="http://schemas.microsoft.com/office/drawing/2014/main" id="{4B6595CD-A5AD-4C89-8730-302BAC40DE21}"/>
              </a:ext>
            </a:extLst>
          </p:cNvPr>
          <p:cNvGrpSpPr/>
          <p:nvPr/>
        </p:nvGrpSpPr>
        <p:grpSpPr>
          <a:xfrm>
            <a:off x="8398268" y="4102971"/>
            <a:ext cx="2885622" cy="1155700"/>
            <a:chOff x="8398268" y="4102971"/>
            <a:chExt cx="2885622" cy="1155700"/>
          </a:xfrm>
        </p:grpSpPr>
        <p:sp>
          <p:nvSpPr>
            <p:cNvPr id="10" name="Rectangle: Rounded Corners 58">
              <a:extLst>
                <a:ext uri="{FF2B5EF4-FFF2-40B4-BE49-F238E27FC236}">
                  <a16:creationId xmlns:a16="http://schemas.microsoft.com/office/drawing/2014/main" id="{DC48A1CA-A00F-429E-9D72-3A6F8BB90105}"/>
                </a:ext>
              </a:extLst>
            </p:cNvPr>
            <p:cNvSpPr/>
            <p:nvPr/>
          </p:nvSpPr>
          <p:spPr>
            <a:xfrm>
              <a:off x="8398268" y="4423052"/>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lvl="0" algn="r" rtl="1">
                <a:spcBef>
                  <a:spcPts val="1200"/>
                </a:spcBef>
                <a:defRPr/>
              </a:pPr>
              <a:r>
                <a:rPr lang="ar-SA" sz="1000" kern="0" dirty="0">
                  <a:solidFill>
                    <a:srgbClr val="575756"/>
                  </a:solidFill>
                  <a:latin typeface="Somar" pitchFamily="2" charset="-78"/>
                  <a:ea typeface="Times New Roman" panose="02020603050405020304" pitchFamily="18" charset="0"/>
                  <a:cs typeface="Somar" pitchFamily="2" charset="-78"/>
                </a:rPr>
                <a:t>رصد وتحديد المخاطر</a:t>
              </a:r>
              <a:endParaRPr lang="en-US" sz="1000" kern="0" dirty="0">
                <a:solidFill>
                  <a:srgbClr val="575756"/>
                </a:solidFill>
                <a:latin typeface="Somar" pitchFamily="2" charset="-78"/>
                <a:ea typeface="Times New Roman" panose="02020603050405020304" pitchFamily="18" charset="0"/>
                <a:cs typeface="Somar" pitchFamily="2" charset="-78"/>
              </a:endParaRPr>
            </a:p>
          </p:txBody>
        </p:sp>
        <p:grpSp>
          <p:nvGrpSpPr>
            <p:cNvPr id="18" name="Group 17">
              <a:extLst>
                <a:ext uri="{FF2B5EF4-FFF2-40B4-BE49-F238E27FC236}">
                  <a16:creationId xmlns:a16="http://schemas.microsoft.com/office/drawing/2014/main" id="{405C23E0-7930-40F9-B32F-06B7A0A6F46C}"/>
                </a:ext>
              </a:extLst>
            </p:cNvPr>
            <p:cNvGrpSpPr/>
            <p:nvPr/>
          </p:nvGrpSpPr>
          <p:grpSpPr>
            <a:xfrm>
              <a:off x="10603242" y="4102971"/>
              <a:ext cx="680648" cy="1155700"/>
              <a:chOff x="10536550" y="4370221"/>
              <a:chExt cx="680648" cy="1155700"/>
            </a:xfrm>
          </p:grpSpPr>
          <p:cxnSp>
            <p:nvCxnSpPr>
              <p:cNvPr id="8" name="Straight Connector 7">
                <a:extLst>
                  <a:ext uri="{FF2B5EF4-FFF2-40B4-BE49-F238E27FC236}">
                    <a16:creationId xmlns:a16="http://schemas.microsoft.com/office/drawing/2014/main" id="{E431258D-B9A7-47A9-9F9F-390CD328FAED}"/>
                  </a:ext>
                </a:extLst>
              </p:cNvPr>
              <p:cNvCxnSpPr>
                <a:cxnSpLocks/>
              </p:cNvCxnSpPr>
              <p:nvPr/>
            </p:nvCxnSpPr>
            <p:spPr>
              <a:xfrm flipV="1">
                <a:off x="10704248" y="4370221"/>
                <a:ext cx="0" cy="11557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61DA358-815B-43D7-B012-1CD66362AE33}"/>
                  </a:ext>
                </a:extLst>
              </p:cNvPr>
              <p:cNvCxnSpPr>
                <a:cxnSpLocks/>
              </p:cNvCxnSpPr>
              <p:nvPr/>
            </p:nvCxnSpPr>
            <p:spPr>
              <a:xfrm>
                <a:off x="10704248" y="4607126"/>
                <a:ext cx="0" cy="670285"/>
              </a:xfrm>
              <a:prstGeom prst="line">
                <a:avLst/>
              </a:prstGeom>
              <a:ln w="38100">
                <a:solidFill>
                  <a:srgbClr val="006AA6"/>
                </a:solidFill>
                <a:prstDash val="solid"/>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1FB3B51-71CF-4749-86E4-9158FC393F89}"/>
                  </a:ext>
                </a:extLst>
              </p:cNvPr>
              <p:cNvSpPr/>
              <p:nvPr/>
            </p:nvSpPr>
            <p:spPr>
              <a:xfrm>
                <a:off x="10536550" y="4680821"/>
                <a:ext cx="680648" cy="6702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r>
                  <a:rPr kumimoji="0" lang="ar-SA"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rPr>
                  <a:t>1</a:t>
                </a:r>
                <a:endParaRPr kumimoji="0" lang="en-US"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endParaRPr>
              </a:p>
            </p:txBody>
          </p:sp>
        </p:grpSp>
      </p:grpSp>
      <p:grpSp>
        <p:nvGrpSpPr>
          <p:cNvPr id="20" name="Group 19">
            <a:extLst>
              <a:ext uri="{FF2B5EF4-FFF2-40B4-BE49-F238E27FC236}">
                <a16:creationId xmlns:a16="http://schemas.microsoft.com/office/drawing/2014/main" id="{B2C42845-8F2D-4242-8DC8-093F5D6D0F19}"/>
              </a:ext>
            </a:extLst>
          </p:cNvPr>
          <p:cNvGrpSpPr/>
          <p:nvPr/>
        </p:nvGrpSpPr>
        <p:grpSpPr>
          <a:xfrm>
            <a:off x="4439314" y="4103698"/>
            <a:ext cx="2885622" cy="1155700"/>
            <a:chOff x="8398268" y="4102971"/>
            <a:chExt cx="2885622" cy="1155700"/>
          </a:xfrm>
        </p:grpSpPr>
        <p:sp>
          <p:nvSpPr>
            <p:cNvPr id="21" name="Rectangle: Rounded Corners 58">
              <a:extLst>
                <a:ext uri="{FF2B5EF4-FFF2-40B4-BE49-F238E27FC236}">
                  <a16:creationId xmlns:a16="http://schemas.microsoft.com/office/drawing/2014/main" id="{8F82D9E2-76F0-4D6F-8838-73C5024D7FB0}"/>
                </a:ext>
              </a:extLst>
            </p:cNvPr>
            <p:cNvSpPr/>
            <p:nvPr/>
          </p:nvSpPr>
          <p:spPr>
            <a:xfrm>
              <a:off x="8398268" y="4423052"/>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lvl="0" algn="r" rtl="1">
                <a:spcBef>
                  <a:spcPts val="1200"/>
                </a:spcBef>
                <a:defRPr/>
              </a:pPr>
              <a:r>
                <a:rPr lang="ar-SA" sz="1000" kern="0" dirty="0">
                  <a:solidFill>
                    <a:srgbClr val="575756"/>
                  </a:solidFill>
                  <a:latin typeface="Somar" pitchFamily="2" charset="-78"/>
                  <a:ea typeface="Times New Roman" panose="02020603050405020304" pitchFamily="18" charset="0"/>
                  <a:cs typeface="Somar" pitchFamily="2" charset="-78"/>
                </a:rPr>
                <a:t>تقييم المخاطر ومعالجتها ووضع خطط الاستجابة</a:t>
              </a:r>
              <a:endParaRPr lang="en-US" sz="1000" kern="0" dirty="0">
                <a:solidFill>
                  <a:srgbClr val="575756"/>
                </a:solidFill>
                <a:latin typeface="Somar" pitchFamily="2" charset="-78"/>
                <a:ea typeface="Times New Roman" panose="02020603050405020304" pitchFamily="18" charset="0"/>
                <a:cs typeface="Somar" pitchFamily="2" charset="-78"/>
              </a:endParaRPr>
            </a:p>
          </p:txBody>
        </p:sp>
        <p:grpSp>
          <p:nvGrpSpPr>
            <p:cNvPr id="22" name="Group 21">
              <a:extLst>
                <a:ext uri="{FF2B5EF4-FFF2-40B4-BE49-F238E27FC236}">
                  <a16:creationId xmlns:a16="http://schemas.microsoft.com/office/drawing/2014/main" id="{988B0622-0A0A-4D78-BD38-94C65506033D}"/>
                </a:ext>
              </a:extLst>
            </p:cNvPr>
            <p:cNvGrpSpPr/>
            <p:nvPr/>
          </p:nvGrpSpPr>
          <p:grpSpPr>
            <a:xfrm>
              <a:off x="10603242" y="4102971"/>
              <a:ext cx="680648" cy="1155700"/>
              <a:chOff x="10536550" y="4370221"/>
              <a:chExt cx="680648" cy="1155700"/>
            </a:xfrm>
          </p:grpSpPr>
          <p:cxnSp>
            <p:nvCxnSpPr>
              <p:cNvPr id="23" name="Straight Connector 22">
                <a:extLst>
                  <a:ext uri="{FF2B5EF4-FFF2-40B4-BE49-F238E27FC236}">
                    <a16:creationId xmlns:a16="http://schemas.microsoft.com/office/drawing/2014/main" id="{4016F299-EF82-4588-99E5-91A8DEDDBFC7}"/>
                  </a:ext>
                </a:extLst>
              </p:cNvPr>
              <p:cNvCxnSpPr>
                <a:cxnSpLocks/>
              </p:cNvCxnSpPr>
              <p:nvPr/>
            </p:nvCxnSpPr>
            <p:spPr>
              <a:xfrm flipV="1">
                <a:off x="10704248" y="4370221"/>
                <a:ext cx="0" cy="11557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073AE8-5259-4B88-B7FE-985F4A4D06F0}"/>
                  </a:ext>
                </a:extLst>
              </p:cNvPr>
              <p:cNvCxnSpPr>
                <a:cxnSpLocks/>
              </p:cNvCxnSpPr>
              <p:nvPr/>
            </p:nvCxnSpPr>
            <p:spPr>
              <a:xfrm>
                <a:off x="10704248" y="4607126"/>
                <a:ext cx="0" cy="670285"/>
              </a:xfrm>
              <a:prstGeom prst="line">
                <a:avLst/>
              </a:prstGeom>
              <a:ln w="38100">
                <a:solidFill>
                  <a:srgbClr val="006AA6"/>
                </a:solidFill>
                <a:prstDash val="solid"/>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19A499A-6ABA-46B4-8A54-14F5525EF63E}"/>
                  </a:ext>
                </a:extLst>
              </p:cNvPr>
              <p:cNvSpPr/>
              <p:nvPr/>
            </p:nvSpPr>
            <p:spPr>
              <a:xfrm>
                <a:off x="10536550" y="4680821"/>
                <a:ext cx="680648" cy="6702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r>
                  <a:rPr kumimoji="0" lang="ar-SA"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rPr>
                  <a:t>2</a:t>
                </a:r>
                <a:endParaRPr kumimoji="0" lang="en-US"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endParaRPr>
              </a:p>
            </p:txBody>
          </p:sp>
        </p:grpSp>
      </p:grpSp>
      <p:grpSp>
        <p:nvGrpSpPr>
          <p:cNvPr id="26" name="Group 25">
            <a:extLst>
              <a:ext uri="{FF2B5EF4-FFF2-40B4-BE49-F238E27FC236}">
                <a16:creationId xmlns:a16="http://schemas.microsoft.com/office/drawing/2014/main" id="{5BB45C29-5801-43AC-A234-660BC06C5088}"/>
              </a:ext>
            </a:extLst>
          </p:cNvPr>
          <p:cNvGrpSpPr/>
          <p:nvPr/>
        </p:nvGrpSpPr>
        <p:grpSpPr>
          <a:xfrm>
            <a:off x="8398268" y="5447253"/>
            <a:ext cx="2885622" cy="1155700"/>
            <a:chOff x="8398268" y="4102971"/>
            <a:chExt cx="2885622" cy="1155700"/>
          </a:xfrm>
        </p:grpSpPr>
        <p:sp>
          <p:nvSpPr>
            <p:cNvPr id="27" name="Rectangle: Rounded Corners 58">
              <a:extLst>
                <a:ext uri="{FF2B5EF4-FFF2-40B4-BE49-F238E27FC236}">
                  <a16:creationId xmlns:a16="http://schemas.microsoft.com/office/drawing/2014/main" id="{1BEF460E-B3A8-40D6-9937-1C23E99F51BC}"/>
                </a:ext>
              </a:extLst>
            </p:cNvPr>
            <p:cNvSpPr/>
            <p:nvPr/>
          </p:nvSpPr>
          <p:spPr>
            <a:xfrm>
              <a:off x="8398268" y="4423052"/>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lvl="0" algn="r" rtl="1">
                <a:spcBef>
                  <a:spcPts val="1200"/>
                </a:spcBef>
                <a:defRPr/>
              </a:pPr>
              <a:r>
                <a:rPr lang="ar-SA" sz="1000" kern="0" dirty="0">
                  <a:solidFill>
                    <a:srgbClr val="575756"/>
                  </a:solidFill>
                  <a:latin typeface="Somar" pitchFamily="2" charset="-78"/>
                  <a:ea typeface="Times New Roman" panose="02020603050405020304" pitchFamily="18" charset="0"/>
                  <a:cs typeface="Somar" pitchFamily="2" charset="-78"/>
                </a:rPr>
                <a:t>مراقبة وتحدث المخاطر</a:t>
              </a:r>
              <a:endParaRPr lang="en-US" sz="1000" kern="0" dirty="0">
                <a:solidFill>
                  <a:srgbClr val="575756"/>
                </a:solidFill>
                <a:latin typeface="Somar" pitchFamily="2" charset="-78"/>
                <a:ea typeface="Times New Roman" panose="02020603050405020304" pitchFamily="18" charset="0"/>
                <a:cs typeface="Somar" pitchFamily="2" charset="-78"/>
              </a:endParaRPr>
            </a:p>
          </p:txBody>
        </p:sp>
        <p:grpSp>
          <p:nvGrpSpPr>
            <p:cNvPr id="28" name="Group 27">
              <a:extLst>
                <a:ext uri="{FF2B5EF4-FFF2-40B4-BE49-F238E27FC236}">
                  <a16:creationId xmlns:a16="http://schemas.microsoft.com/office/drawing/2014/main" id="{4CACF625-885F-4D6B-960F-C90EA2FEF723}"/>
                </a:ext>
              </a:extLst>
            </p:cNvPr>
            <p:cNvGrpSpPr/>
            <p:nvPr/>
          </p:nvGrpSpPr>
          <p:grpSpPr>
            <a:xfrm>
              <a:off x="10603242" y="4102971"/>
              <a:ext cx="680648" cy="1155700"/>
              <a:chOff x="10536550" y="4370221"/>
              <a:chExt cx="680648" cy="1155700"/>
            </a:xfrm>
          </p:grpSpPr>
          <p:cxnSp>
            <p:nvCxnSpPr>
              <p:cNvPr id="29" name="Straight Connector 28">
                <a:extLst>
                  <a:ext uri="{FF2B5EF4-FFF2-40B4-BE49-F238E27FC236}">
                    <a16:creationId xmlns:a16="http://schemas.microsoft.com/office/drawing/2014/main" id="{B716185B-7677-4A3A-A2AB-57C230F5DDD1}"/>
                  </a:ext>
                </a:extLst>
              </p:cNvPr>
              <p:cNvCxnSpPr>
                <a:cxnSpLocks/>
              </p:cNvCxnSpPr>
              <p:nvPr/>
            </p:nvCxnSpPr>
            <p:spPr>
              <a:xfrm flipV="1">
                <a:off x="10704248" y="4370221"/>
                <a:ext cx="0" cy="11557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BD605FB-4705-4A44-898B-7740F51EA074}"/>
                  </a:ext>
                </a:extLst>
              </p:cNvPr>
              <p:cNvCxnSpPr>
                <a:cxnSpLocks/>
              </p:cNvCxnSpPr>
              <p:nvPr/>
            </p:nvCxnSpPr>
            <p:spPr>
              <a:xfrm>
                <a:off x="10704248" y="4607126"/>
                <a:ext cx="0" cy="670285"/>
              </a:xfrm>
              <a:prstGeom prst="line">
                <a:avLst/>
              </a:prstGeom>
              <a:ln w="38100">
                <a:solidFill>
                  <a:srgbClr val="006AA6"/>
                </a:solidFill>
                <a:prstDash val="soli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F9A19BC5-E51D-4108-83FE-6881836E5F19}"/>
                  </a:ext>
                </a:extLst>
              </p:cNvPr>
              <p:cNvSpPr/>
              <p:nvPr/>
            </p:nvSpPr>
            <p:spPr>
              <a:xfrm>
                <a:off x="10536550" y="4680821"/>
                <a:ext cx="680648" cy="6702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r>
                  <a:rPr kumimoji="0" lang="ar-SA"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rPr>
                  <a:t>4</a:t>
                </a:r>
                <a:endParaRPr kumimoji="0" lang="en-US"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endParaRPr>
              </a:p>
            </p:txBody>
          </p:sp>
        </p:grpSp>
      </p:grpSp>
      <p:grpSp>
        <p:nvGrpSpPr>
          <p:cNvPr id="32" name="Group 31">
            <a:extLst>
              <a:ext uri="{FF2B5EF4-FFF2-40B4-BE49-F238E27FC236}">
                <a16:creationId xmlns:a16="http://schemas.microsoft.com/office/drawing/2014/main" id="{8D4DC9CF-17E2-4BFC-9AAD-46666B502607}"/>
              </a:ext>
            </a:extLst>
          </p:cNvPr>
          <p:cNvGrpSpPr/>
          <p:nvPr/>
        </p:nvGrpSpPr>
        <p:grpSpPr>
          <a:xfrm>
            <a:off x="4439314" y="5435009"/>
            <a:ext cx="2885622" cy="1155700"/>
            <a:chOff x="8398268" y="4102971"/>
            <a:chExt cx="2885622" cy="1155700"/>
          </a:xfrm>
        </p:grpSpPr>
        <p:sp>
          <p:nvSpPr>
            <p:cNvPr id="33" name="Rectangle: Rounded Corners 58">
              <a:extLst>
                <a:ext uri="{FF2B5EF4-FFF2-40B4-BE49-F238E27FC236}">
                  <a16:creationId xmlns:a16="http://schemas.microsoft.com/office/drawing/2014/main" id="{3487E1B0-6AA4-446C-B807-DCCEED46881A}"/>
                </a:ext>
              </a:extLst>
            </p:cNvPr>
            <p:cNvSpPr/>
            <p:nvPr/>
          </p:nvSpPr>
          <p:spPr>
            <a:xfrm>
              <a:off x="8398268" y="4423052"/>
              <a:ext cx="2238313" cy="503931"/>
            </a:xfrm>
            <a:prstGeom prst="roundRect">
              <a:avLst/>
            </a:prstGeom>
            <a:solidFill>
              <a:schemeClr val="bg1"/>
            </a:solidFill>
            <a:ln w="12700" cap="flat" cmpd="sng" algn="ctr">
              <a:solidFill>
                <a:srgbClr val="006AA6"/>
              </a:solidFill>
              <a:prstDash val="solid"/>
              <a:miter lim="800000"/>
            </a:ln>
            <a:effectLst/>
          </p:spPr>
          <p:txBody>
            <a:bodyPr lIns="0" tIns="0" rIns="365760" bIns="0" rtlCol="0" anchor="ctr" anchorCtr="0"/>
            <a:lstStyle/>
            <a:p>
              <a:pPr lvl="0" algn="r" rtl="1">
                <a:spcBef>
                  <a:spcPts val="1200"/>
                </a:spcBef>
                <a:defRPr/>
              </a:pPr>
              <a:r>
                <a:rPr lang="ar-SA" sz="1000" kern="0" dirty="0">
                  <a:solidFill>
                    <a:srgbClr val="575756"/>
                  </a:solidFill>
                  <a:latin typeface="Somar" pitchFamily="2" charset="-78"/>
                  <a:ea typeface="Times New Roman" panose="02020603050405020304" pitchFamily="18" charset="0"/>
                  <a:cs typeface="Somar" pitchFamily="2" charset="-78"/>
                </a:rPr>
                <a:t>مراقبة عدم التزام المكلفين والمستوردين بواجباتهم ورفع الالتزام الضريبي والجمركي</a:t>
              </a:r>
              <a:endParaRPr lang="en-US" sz="1000" kern="0" dirty="0">
                <a:solidFill>
                  <a:srgbClr val="575756"/>
                </a:solidFill>
                <a:latin typeface="Somar" pitchFamily="2" charset="-78"/>
                <a:ea typeface="Times New Roman" panose="02020603050405020304" pitchFamily="18" charset="0"/>
                <a:cs typeface="Somar" pitchFamily="2" charset="-78"/>
              </a:endParaRPr>
            </a:p>
          </p:txBody>
        </p:sp>
        <p:grpSp>
          <p:nvGrpSpPr>
            <p:cNvPr id="34" name="Group 33">
              <a:extLst>
                <a:ext uri="{FF2B5EF4-FFF2-40B4-BE49-F238E27FC236}">
                  <a16:creationId xmlns:a16="http://schemas.microsoft.com/office/drawing/2014/main" id="{53626A77-D398-48E8-85CB-78ACDF2CEC38}"/>
                </a:ext>
              </a:extLst>
            </p:cNvPr>
            <p:cNvGrpSpPr/>
            <p:nvPr/>
          </p:nvGrpSpPr>
          <p:grpSpPr>
            <a:xfrm>
              <a:off x="10603242" y="4102971"/>
              <a:ext cx="680648" cy="1155700"/>
              <a:chOff x="10536550" y="4370221"/>
              <a:chExt cx="680648" cy="1155700"/>
            </a:xfrm>
          </p:grpSpPr>
          <p:cxnSp>
            <p:nvCxnSpPr>
              <p:cNvPr id="35" name="Straight Connector 34">
                <a:extLst>
                  <a:ext uri="{FF2B5EF4-FFF2-40B4-BE49-F238E27FC236}">
                    <a16:creationId xmlns:a16="http://schemas.microsoft.com/office/drawing/2014/main" id="{C96C7FB8-205B-4ADA-9141-5CA1072369C7}"/>
                  </a:ext>
                </a:extLst>
              </p:cNvPr>
              <p:cNvCxnSpPr>
                <a:cxnSpLocks/>
              </p:cNvCxnSpPr>
              <p:nvPr/>
            </p:nvCxnSpPr>
            <p:spPr>
              <a:xfrm flipV="1">
                <a:off x="10704248" y="4370221"/>
                <a:ext cx="0" cy="11557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857684-49CE-43AE-83D2-7C1B8E9AB7AC}"/>
                  </a:ext>
                </a:extLst>
              </p:cNvPr>
              <p:cNvCxnSpPr>
                <a:cxnSpLocks/>
              </p:cNvCxnSpPr>
              <p:nvPr/>
            </p:nvCxnSpPr>
            <p:spPr>
              <a:xfrm>
                <a:off x="10704248" y="4607126"/>
                <a:ext cx="0" cy="670285"/>
              </a:xfrm>
              <a:prstGeom prst="line">
                <a:avLst/>
              </a:prstGeom>
              <a:ln w="38100">
                <a:solidFill>
                  <a:srgbClr val="006AA6"/>
                </a:solidFill>
                <a:prstDash val="soli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156D9AF-4F96-4A76-A0CA-01035BEC3336}"/>
                  </a:ext>
                </a:extLst>
              </p:cNvPr>
              <p:cNvSpPr/>
              <p:nvPr/>
            </p:nvSpPr>
            <p:spPr>
              <a:xfrm>
                <a:off x="10536550" y="4680821"/>
                <a:ext cx="680648" cy="6702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r>
                  <a:rPr kumimoji="0" lang="ar-SA"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rPr>
                  <a:t>5</a:t>
                </a:r>
                <a:endParaRPr kumimoji="0" lang="en-US"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endParaRPr>
              </a:p>
            </p:txBody>
          </p:sp>
        </p:grpSp>
      </p:grpSp>
      <p:grpSp>
        <p:nvGrpSpPr>
          <p:cNvPr id="38" name="Group 37">
            <a:extLst>
              <a:ext uri="{FF2B5EF4-FFF2-40B4-BE49-F238E27FC236}">
                <a16:creationId xmlns:a16="http://schemas.microsoft.com/office/drawing/2014/main" id="{357DB5EB-42DD-4409-9A38-312A47F787D9}"/>
              </a:ext>
            </a:extLst>
          </p:cNvPr>
          <p:cNvGrpSpPr/>
          <p:nvPr/>
        </p:nvGrpSpPr>
        <p:grpSpPr>
          <a:xfrm>
            <a:off x="710335" y="4103698"/>
            <a:ext cx="2885622" cy="1155700"/>
            <a:chOff x="8398268" y="4102971"/>
            <a:chExt cx="2885622" cy="1155700"/>
          </a:xfrm>
        </p:grpSpPr>
        <p:sp>
          <p:nvSpPr>
            <p:cNvPr id="39" name="Rectangle: Rounded Corners 58">
              <a:extLst>
                <a:ext uri="{FF2B5EF4-FFF2-40B4-BE49-F238E27FC236}">
                  <a16:creationId xmlns:a16="http://schemas.microsoft.com/office/drawing/2014/main" id="{906B02EE-0BDF-4F1A-8622-285B62165CF4}"/>
                </a:ext>
              </a:extLst>
            </p:cNvPr>
            <p:cNvSpPr/>
            <p:nvPr/>
          </p:nvSpPr>
          <p:spPr>
            <a:xfrm>
              <a:off x="8398268" y="4423052"/>
              <a:ext cx="2238313" cy="503931"/>
            </a:xfrm>
            <a:prstGeom prst="roundRect">
              <a:avLst/>
            </a:prstGeom>
            <a:solidFill>
              <a:schemeClr val="bg1"/>
            </a:solidFill>
            <a:ln w="12700" cap="flat" cmpd="sng" algn="ctr">
              <a:solidFill>
                <a:srgbClr val="006AA6"/>
              </a:solidFill>
              <a:prstDash val="solid"/>
              <a:miter lim="800000"/>
            </a:ln>
            <a:effectLst/>
          </p:spPr>
          <p:txBody>
            <a:bodyPr lIns="91440" tIns="0" rIns="457200" bIns="0" rtlCol="0" anchor="ctr" anchorCtr="0"/>
            <a:lstStyle/>
            <a:p>
              <a:pPr lvl="0" algn="r" rtl="1">
                <a:spcBef>
                  <a:spcPts val="1200"/>
                </a:spcBef>
                <a:defRPr/>
              </a:pPr>
              <a:r>
                <a:rPr lang="ar-SA" sz="1000" kern="0" dirty="0">
                  <a:solidFill>
                    <a:srgbClr val="575756"/>
                  </a:solidFill>
                  <a:latin typeface="Somar" pitchFamily="2" charset="-78"/>
                  <a:ea typeface="Times New Roman" panose="02020603050405020304" pitchFamily="18" charset="0"/>
                  <a:cs typeface="Somar" pitchFamily="2" charset="-78"/>
                </a:rPr>
                <a:t>وضع ضوابط لإدارة الأمن المعلوماتي والسيبراني</a:t>
              </a:r>
              <a:endParaRPr lang="en-US" sz="1000" kern="0" dirty="0">
                <a:solidFill>
                  <a:srgbClr val="575756"/>
                </a:solidFill>
                <a:latin typeface="Somar" pitchFamily="2" charset="-78"/>
                <a:ea typeface="Times New Roman" panose="02020603050405020304" pitchFamily="18" charset="0"/>
                <a:cs typeface="Somar" pitchFamily="2" charset="-78"/>
              </a:endParaRPr>
            </a:p>
          </p:txBody>
        </p:sp>
        <p:grpSp>
          <p:nvGrpSpPr>
            <p:cNvPr id="40" name="Group 39">
              <a:extLst>
                <a:ext uri="{FF2B5EF4-FFF2-40B4-BE49-F238E27FC236}">
                  <a16:creationId xmlns:a16="http://schemas.microsoft.com/office/drawing/2014/main" id="{0F80A9A3-D4CD-41ED-AE79-ACA7163F3C31}"/>
                </a:ext>
              </a:extLst>
            </p:cNvPr>
            <p:cNvGrpSpPr/>
            <p:nvPr/>
          </p:nvGrpSpPr>
          <p:grpSpPr>
            <a:xfrm>
              <a:off x="10603242" y="4102971"/>
              <a:ext cx="680648" cy="1155700"/>
              <a:chOff x="10536550" y="4370221"/>
              <a:chExt cx="680648" cy="1155700"/>
            </a:xfrm>
          </p:grpSpPr>
          <p:cxnSp>
            <p:nvCxnSpPr>
              <p:cNvPr id="41" name="Straight Connector 40">
                <a:extLst>
                  <a:ext uri="{FF2B5EF4-FFF2-40B4-BE49-F238E27FC236}">
                    <a16:creationId xmlns:a16="http://schemas.microsoft.com/office/drawing/2014/main" id="{442E85A0-2010-4A10-A58E-0D9155D0385A}"/>
                  </a:ext>
                </a:extLst>
              </p:cNvPr>
              <p:cNvCxnSpPr>
                <a:cxnSpLocks/>
              </p:cNvCxnSpPr>
              <p:nvPr/>
            </p:nvCxnSpPr>
            <p:spPr>
              <a:xfrm flipV="1">
                <a:off x="10704248" y="4370221"/>
                <a:ext cx="0" cy="11557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E99BE5-E652-478F-88EA-7EF273719871}"/>
                  </a:ext>
                </a:extLst>
              </p:cNvPr>
              <p:cNvCxnSpPr>
                <a:cxnSpLocks/>
              </p:cNvCxnSpPr>
              <p:nvPr/>
            </p:nvCxnSpPr>
            <p:spPr>
              <a:xfrm>
                <a:off x="10704248" y="4607126"/>
                <a:ext cx="0" cy="670285"/>
              </a:xfrm>
              <a:prstGeom prst="line">
                <a:avLst/>
              </a:prstGeom>
              <a:ln w="38100">
                <a:solidFill>
                  <a:srgbClr val="006AA6"/>
                </a:solidFill>
                <a:prstDash val="solid"/>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19C0024F-9FAF-429D-B16E-6C330215F86D}"/>
                  </a:ext>
                </a:extLst>
              </p:cNvPr>
              <p:cNvSpPr/>
              <p:nvPr/>
            </p:nvSpPr>
            <p:spPr>
              <a:xfrm>
                <a:off x="10536550" y="4680821"/>
                <a:ext cx="680648" cy="6702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r>
                  <a:rPr kumimoji="0" lang="ar-SA"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rPr>
                  <a:t>3</a:t>
                </a:r>
                <a:endParaRPr kumimoji="0" lang="en-US"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endParaRPr>
              </a:p>
            </p:txBody>
          </p:sp>
        </p:grpSp>
      </p:grpSp>
      <p:grpSp>
        <p:nvGrpSpPr>
          <p:cNvPr id="44" name="Group 43">
            <a:extLst>
              <a:ext uri="{FF2B5EF4-FFF2-40B4-BE49-F238E27FC236}">
                <a16:creationId xmlns:a16="http://schemas.microsoft.com/office/drawing/2014/main" id="{0DC0F9F1-A5BB-4B45-8D75-7C2AE88A01C1}"/>
              </a:ext>
            </a:extLst>
          </p:cNvPr>
          <p:cNvGrpSpPr/>
          <p:nvPr/>
        </p:nvGrpSpPr>
        <p:grpSpPr>
          <a:xfrm>
            <a:off x="716765" y="5427488"/>
            <a:ext cx="2885622" cy="1155700"/>
            <a:chOff x="8398268" y="4102971"/>
            <a:chExt cx="2885622" cy="1155700"/>
          </a:xfrm>
        </p:grpSpPr>
        <p:sp>
          <p:nvSpPr>
            <p:cNvPr id="45" name="Rectangle: Rounded Corners 58">
              <a:extLst>
                <a:ext uri="{FF2B5EF4-FFF2-40B4-BE49-F238E27FC236}">
                  <a16:creationId xmlns:a16="http://schemas.microsoft.com/office/drawing/2014/main" id="{CB85C453-D430-41F5-95D4-5BAA206A7B6B}"/>
                </a:ext>
              </a:extLst>
            </p:cNvPr>
            <p:cNvSpPr/>
            <p:nvPr/>
          </p:nvSpPr>
          <p:spPr>
            <a:xfrm>
              <a:off x="8398268" y="4423052"/>
              <a:ext cx="2238313" cy="503931"/>
            </a:xfrm>
            <a:prstGeom prst="roundRect">
              <a:avLst/>
            </a:prstGeom>
            <a:solidFill>
              <a:schemeClr val="bg1"/>
            </a:solidFill>
            <a:ln w="12700" cap="flat" cmpd="sng" algn="ctr">
              <a:solidFill>
                <a:srgbClr val="006AA6"/>
              </a:solidFill>
              <a:prstDash val="solid"/>
              <a:miter lim="800000"/>
            </a:ln>
            <a:effectLst/>
          </p:spPr>
          <p:txBody>
            <a:bodyPr lIns="0" tIns="91440" rIns="274320" bIns="0" rtlCol="0" anchor="ctr" anchorCtr="1"/>
            <a:lstStyle/>
            <a:p>
              <a:pPr lvl="0" algn="ctr" rtl="1">
                <a:spcBef>
                  <a:spcPts val="1200"/>
                </a:spcBef>
                <a:defRPr/>
              </a:pPr>
              <a:r>
                <a:rPr lang="ar-SA" sz="1000" kern="0" dirty="0">
                  <a:solidFill>
                    <a:srgbClr val="575756"/>
                  </a:solidFill>
                  <a:latin typeface="Somar" pitchFamily="2" charset="-78"/>
                  <a:ea typeface="Times New Roman" panose="02020603050405020304" pitchFamily="18" charset="0"/>
                  <a:cs typeface="Somar" pitchFamily="2" charset="-78"/>
                </a:rPr>
                <a:t>توعية الموظفين بشكل مستمر بالمخاطر والأساليب الصحية للتعامل معها</a:t>
              </a:r>
              <a:endParaRPr lang="en-US" sz="1000" kern="0" dirty="0">
                <a:solidFill>
                  <a:srgbClr val="575756"/>
                </a:solidFill>
                <a:latin typeface="Somar" pitchFamily="2" charset="-78"/>
                <a:ea typeface="Times New Roman" panose="02020603050405020304" pitchFamily="18" charset="0"/>
                <a:cs typeface="Somar" pitchFamily="2" charset="-78"/>
              </a:endParaRPr>
            </a:p>
          </p:txBody>
        </p:sp>
        <p:grpSp>
          <p:nvGrpSpPr>
            <p:cNvPr id="46" name="Group 45">
              <a:extLst>
                <a:ext uri="{FF2B5EF4-FFF2-40B4-BE49-F238E27FC236}">
                  <a16:creationId xmlns:a16="http://schemas.microsoft.com/office/drawing/2014/main" id="{B03D2C2D-862E-4E65-92EB-2F0FE25A5067}"/>
                </a:ext>
              </a:extLst>
            </p:cNvPr>
            <p:cNvGrpSpPr/>
            <p:nvPr/>
          </p:nvGrpSpPr>
          <p:grpSpPr>
            <a:xfrm>
              <a:off x="10603242" y="4102971"/>
              <a:ext cx="680648" cy="1155700"/>
              <a:chOff x="10536550" y="4370221"/>
              <a:chExt cx="680648" cy="1155700"/>
            </a:xfrm>
          </p:grpSpPr>
          <p:cxnSp>
            <p:nvCxnSpPr>
              <p:cNvPr id="47" name="Straight Connector 46">
                <a:extLst>
                  <a:ext uri="{FF2B5EF4-FFF2-40B4-BE49-F238E27FC236}">
                    <a16:creationId xmlns:a16="http://schemas.microsoft.com/office/drawing/2014/main" id="{71D0D7A7-5320-4EF6-BAED-E4159C6DF68C}"/>
                  </a:ext>
                </a:extLst>
              </p:cNvPr>
              <p:cNvCxnSpPr>
                <a:cxnSpLocks/>
              </p:cNvCxnSpPr>
              <p:nvPr/>
            </p:nvCxnSpPr>
            <p:spPr>
              <a:xfrm flipV="1">
                <a:off x="10704248" y="4370221"/>
                <a:ext cx="0" cy="11557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CF42EF2-4C35-4ACC-B46B-40D83ACB7F6D}"/>
                  </a:ext>
                </a:extLst>
              </p:cNvPr>
              <p:cNvCxnSpPr>
                <a:cxnSpLocks/>
              </p:cNvCxnSpPr>
              <p:nvPr/>
            </p:nvCxnSpPr>
            <p:spPr>
              <a:xfrm>
                <a:off x="10704248" y="4607126"/>
                <a:ext cx="0" cy="670285"/>
              </a:xfrm>
              <a:prstGeom prst="line">
                <a:avLst/>
              </a:prstGeom>
              <a:ln w="38100">
                <a:solidFill>
                  <a:srgbClr val="006AA6"/>
                </a:solidFill>
                <a:prstDash val="soli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B622EB9D-E5B3-474A-9B7F-183D1F4F6947}"/>
                  </a:ext>
                </a:extLst>
              </p:cNvPr>
              <p:cNvSpPr/>
              <p:nvPr/>
            </p:nvSpPr>
            <p:spPr>
              <a:xfrm>
                <a:off x="10536550" y="4680821"/>
                <a:ext cx="680648" cy="67028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433" rtl="1" eaLnBrk="1" fontAlgn="auto" latinLnBrk="0" hangingPunct="0">
                  <a:lnSpc>
                    <a:spcPct val="100000"/>
                  </a:lnSpc>
                  <a:spcBef>
                    <a:spcPts val="0"/>
                  </a:spcBef>
                  <a:spcAft>
                    <a:spcPts val="0"/>
                  </a:spcAft>
                  <a:buClrTx/>
                  <a:buSzTx/>
                  <a:buFontTx/>
                  <a:buNone/>
                  <a:tabLst/>
                  <a:defRPr/>
                </a:pPr>
                <a:r>
                  <a:rPr kumimoji="0" lang="ar-SA"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rPr>
                  <a:t>6</a:t>
                </a:r>
                <a:endParaRPr kumimoji="0" lang="en-US" sz="3600" b="1" u="none" strike="noStrike" kern="0" cap="none" spc="0" normalizeH="0" baseline="0" noProof="0" dirty="0">
                  <a:ln>
                    <a:noFill/>
                  </a:ln>
                  <a:solidFill>
                    <a:srgbClr val="002060"/>
                  </a:solidFill>
                  <a:effectLst/>
                  <a:uLnTx/>
                  <a:uFillTx/>
                  <a:latin typeface="Somar Medium" panose="00000600000000000000" pitchFamily="50" charset="-78"/>
                  <a:cs typeface="Somar Medium" panose="00000600000000000000" pitchFamily="50" charset="-78"/>
                  <a:sym typeface="Helvetica"/>
                </a:endParaRPr>
              </a:p>
            </p:txBody>
          </p:sp>
        </p:grpSp>
      </p:grpSp>
      <p:sp>
        <p:nvSpPr>
          <p:cNvPr id="13" name="BJPseudoFooter">
            <a:extLst>
              <a:ext uri="{FF2B5EF4-FFF2-40B4-BE49-F238E27FC236}">
                <a16:creationId xmlns:a16="http://schemas.microsoft.com/office/drawing/2014/main" id="{AA520065-493C-4A4C-FF68-977AEDFE2C90}"/>
              </a:ext>
            </a:extLst>
          </p:cNvPr>
          <p:cNvSpPr txBox="1"/>
          <p:nvPr>
            <p:custDataLst>
              <p:tags r:id="rId1"/>
            </p:custDataLst>
          </p:nvPr>
        </p:nvSpPr>
        <p:spPr>
          <a:xfrm>
            <a:off x="5309567" y="6642556"/>
            <a:ext cx="1572866" cy="215444"/>
          </a:xfrm>
          <a:prstGeom prst="rect">
            <a:avLst/>
          </a:prstGeom>
          <a:noFill/>
        </p:spPr>
        <p:txBody>
          <a:bodyPr vert="horz" wrap="none" rtlCol="0">
            <a:spAutoFit/>
          </a:bodyPr>
          <a:lstStyle/>
          <a:p>
            <a:pPr algn="ctr"/>
            <a:r>
              <a:rPr lang="en-US" sz="800">
                <a:solidFill>
                  <a:srgbClr val="0080FF"/>
                </a:solidFill>
                <a:latin typeface="Segoe UI" panose="020B0502040204020203" pitchFamily="34" charset="0"/>
              </a:rPr>
              <a:t>Restricted - Internal | </a:t>
            </a:r>
            <a:r>
              <a:rPr lang="ar-SA" sz="800">
                <a:solidFill>
                  <a:srgbClr val="0080FF"/>
                </a:solidFill>
                <a:latin typeface="Segoe UI" panose="020B0502040204020203" pitchFamily="34" charset="0"/>
              </a:rPr>
              <a:t>مقيد - داخلي</a:t>
            </a:r>
            <a:endParaRPr lang="en-US" sz="800">
              <a:solidFill>
                <a:srgbClr val="0080FF"/>
              </a:solidFill>
              <a:latin typeface="Segoe UI" panose="020B0502040204020203" pitchFamily="34" charset="0"/>
            </a:endParaRPr>
          </a:p>
        </p:txBody>
      </p:sp>
    </p:spTree>
    <p:extLst>
      <p:ext uri="{BB962C8B-B14F-4D97-AF65-F5344CB8AC3E}">
        <p14:creationId xmlns:p14="http://schemas.microsoft.com/office/powerpoint/2010/main" val="85424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2B07-3453-1B7D-3719-6147439F5BD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6B5CC35-2B0D-0E9D-994B-2F0123328E17}"/>
              </a:ext>
            </a:extLst>
          </p:cNvPr>
          <p:cNvSpPr>
            <a:spLocks noGrp="1"/>
          </p:cNvSpPr>
          <p:nvPr>
            <p:ph type="subTitle" idx="1"/>
          </p:nvPr>
        </p:nvSpPr>
        <p:spPr/>
        <p:txBody>
          <a:bodyPr/>
          <a:lstStyle/>
          <a:p>
            <a:endParaRPr lang="en-US"/>
          </a:p>
        </p:txBody>
      </p:sp>
      <p:sp>
        <p:nvSpPr>
          <p:cNvPr id="6" name="Footer Placeholder 5">
            <a:extLst>
              <a:ext uri="{FF2B5EF4-FFF2-40B4-BE49-F238E27FC236}">
                <a16:creationId xmlns:a16="http://schemas.microsoft.com/office/drawing/2014/main" id="{7A5BCB2D-0E0B-C962-3988-D76BE8960BBC}"/>
              </a:ext>
            </a:extLst>
          </p:cNvPr>
          <p:cNvSpPr>
            <a:spLocks noGrp="1"/>
          </p:cNvSpPr>
          <p:nvPr>
            <p:ph type="ftr" sz="quarter" idx="11"/>
            <p:custDataLst>
              <p:tags r:id="rId1"/>
            </p:custDataLst>
          </p:nvPr>
        </p:nvSpPr>
        <p:spPr/>
        <p:txBody>
          <a:bodyPr/>
          <a:lstStyle/>
          <a:p>
            <a:r>
              <a:rPr lang="en-US"/>
              <a:t>Restricted - Internal | </a:t>
            </a:r>
            <a:r>
              <a:rPr lang="ar-SA"/>
              <a:t>مقيد - داخلي</a:t>
            </a:r>
            <a:endParaRPr lang="en-US"/>
          </a:p>
        </p:txBody>
      </p:sp>
    </p:spTree>
    <p:extLst>
      <p:ext uri="{BB962C8B-B14F-4D97-AF65-F5344CB8AC3E}">
        <p14:creationId xmlns:p14="http://schemas.microsoft.com/office/powerpoint/2010/main" val="1682442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10.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1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1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1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3.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4.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5.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6.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7.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8.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ags/tag9.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Restricted - Internal | مقيد - داخلي"/>
  <p:tag name="BJHEADERFOOTERTEXTMARKING" val="Restricted - Internal | مقيد - داخلي"/>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b971009d-5b54-40b1-8df3-c6018c02f97a" origin="userSelected">
  <element uid="05dccc1b-ef58-4a71-83b1-4d6730ead131" value=""/>
</sisl>
</file>

<file path=customXml/itemProps1.xml><?xml version="1.0" encoding="utf-8"?>
<ds:datastoreItem xmlns:ds="http://schemas.openxmlformats.org/officeDocument/2006/customXml" ds:itemID="{3D36E233-5398-4A72-852D-5D0578E75329}">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otalTime>31</TotalTime>
  <Words>1227</Words>
  <Application>Microsoft Office PowerPoint</Application>
  <PresentationFormat>Widescreen</PresentationFormat>
  <Paragraphs>324</Paragraphs>
  <Slides>7</Slides>
  <Notes>7</Notes>
  <HiddenSlides>2</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vt:i4>
      </vt:variant>
    </vt:vector>
  </HeadingPairs>
  <TitlesOfParts>
    <vt:vector size="22" baseType="lpstr">
      <vt:lpstr>Aptos</vt:lpstr>
      <vt:lpstr>Aptos Display</vt:lpstr>
      <vt:lpstr>Arial</vt:lpstr>
      <vt:lpstr>Calibri</vt:lpstr>
      <vt:lpstr>Segoe UI</vt:lpstr>
      <vt:lpstr>Somar</vt:lpstr>
      <vt:lpstr>Somar</vt:lpstr>
      <vt:lpstr>Somar Black</vt:lpstr>
      <vt:lpstr>Somar Bold</vt:lpstr>
      <vt:lpstr>Somar Light</vt:lpstr>
      <vt:lpstr>Somar Medium</vt:lpstr>
      <vt:lpstr>Somar SemiBold</vt:lpstr>
      <vt:lpstr>SST Arabic</vt:lpstr>
      <vt:lpstr>Symbio AR+LT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ZAKAT, TAX and Customs Authority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Mashael I. Asiri</dc:creator>
  <cp:lastModifiedBy>Mashael I. Asiri</cp:lastModifiedBy>
  <cp:revision>1</cp:revision>
  <dcterms:created xsi:type="dcterms:W3CDTF">2025-05-19T17:10:03Z</dcterms:created>
  <dcterms:modified xsi:type="dcterms:W3CDTF">2025-05-19T17:41:11Z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38973252-7bcb-4cb9-a61e-f1f14f987b73</vt:lpwstr>
  </property>
  <property fmtid="{D5CDD505-2E9C-101B-9397-08002B2CF9AE}" pid="3" name="bjClsUserRVM">
    <vt:lpwstr>[]</vt:lpwstr>
  </property>
  <property fmtid="{D5CDD505-2E9C-101B-9397-08002B2CF9AE}" pid="4" name="bjSaver">
    <vt:lpwstr>IcrMsL2Bap1x/m0RHJN5ajo8VUakOwmK</vt:lpwstr>
  </property>
  <property fmtid="{D5CDD505-2E9C-101B-9397-08002B2CF9AE}" pid="5" name="bjDocumentLabelXML">
    <vt:lpwstr>&lt;?xml version="1.0" encoding="us-ascii"?&gt;&lt;sisl xmlns:xsd="http://www.w3.org/2001/XMLSchema" xmlns:xsi="http://www.w3.org/2001/XMLSchema-instance" sislVersion="0" policy="b971009d-5b54-40b1-8df3-c6018c02f97a" origin="userSelected" xmlns="http://www.boldonj</vt:lpwstr>
  </property>
  <property fmtid="{D5CDD505-2E9C-101B-9397-08002B2CF9AE}" pid="6" name="bjDocumentLabelXML-0">
    <vt:lpwstr>ames.com/2008/01/sie/internal/label"&gt;&lt;element uid="05dccc1b-ef58-4a71-83b1-4d6730ead131" value="" /&gt;&lt;/sisl&gt;</vt:lpwstr>
  </property>
  <property fmtid="{D5CDD505-2E9C-101B-9397-08002B2CF9AE}" pid="7" name="bjDocumentSecurityLabel">
    <vt:lpwstr>Restricted - Internal | مقيد - داخلي </vt:lpwstr>
  </property>
  <property fmtid="{D5CDD505-2E9C-101B-9397-08002B2CF9AE}" pid="8" name="bjSlideMasterFooterText">
    <vt:lpwstr>Restricted - Internal | مقيد - داخلي</vt:lpwstr>
  </property>
</Properties>
</file>