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7556500" cy="10693400"/>
  <p:notesSz cx="6858000" cy="9144000"/>
  <p:embeddedFontLst>
    <p:embeddedFont>
      <p:font typeface="Signature" charset="1" panose="00000000000000000000"/>
      <p:regular r:id="rId7"/>
    </p:embeddedFont>
    <p:embeddedFont>
      <p:font typeface="Now Medium" charset="1" panose="00000600000000000000"/>
      <p:regular r:id="rId8"/>
    </p:embeddedFont>
    <p:embeddedFont>
      <p:font typeface="Now Bold" charset="1" panose="00000800000000000000"/>
      <p:regular r:id="rId9"/>
    </p:embeddedFont>
    <p:embeddedFont>
      <p:font typeface="Lato" charset="1" panose="020F0502020204030203"/>
      <p:regular r:id="rId10"/>
    </p:embeddedFont>
    <p:embeddedFont>
      <p:font typeface="Lato Bold" charset="1" panose="020F0502020204030203"/>
      <p:regular r:id="rId11"/>
    </p:embeddedFont>
    <p:embeddedFont>
      <p:font typeface="Aileron" charset="1" panose="00000500000000000000"/>
      <p:regular r:id="rId12"/>
    </p:embeddedFont>
    <p:embeddedFont>
      <p:font typeface="Aileron Bold" charset="1" panose="000008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09797" y="174788"/>
            <a:ext cx="5606991" cy="2076450"/>
          </a:xfrm>
          <a:prstGeom prst="rect">
            <a:avLst/>
          </a:prstGeom>
        </p:spPr>
        <p:txBody>
          <a:bodyPr anchor="t" rtlCol="false" tIns="0" lIns="0" bIns="0" rIns="0">
            <a:spAutoFit/>
          </a:bodyPr>
          <a:lstStyle/>
          <a:p>
            <a:pPr algn="ctr">
              <a:lnSpc>
                <a:spcPts val="16800"/>
              </a:lnSpc>
            </a:pPr>
            <a:r>
              <a:rPr lang="en-US" sz="12000">
                <a:solidFill>
                  <a:srgbClr val="D9D9D9">
                    <a:alpha val="69804"/>
                  </a:srgbClr>
                </a:solidFill>
                <a:latin typeface="Signature"/>
                <a:ea typeface="Signature"/>
                <a:cs typeface="Signature"/>
                <a:sym typeface="Signature"/>
              </a:rPr>
              <a:t>MR</a:t>
            </a:r>
          </a:p>
        </p:txBody>
      </p:sp>
      <p:sp>
        <p:nvSpPr>
          <p:cNvPr name="AutoShape 3" id="3"/>
          <p:cNvSpPr/>
          <p:nvPr/>
        </p:nvSpPr>
        <p:spPr>
          <a:xfrm flipH="true">
            <a:off x="532623" y="2360775"/>
            <a:ext cx="6538527" cy="0"/>
          </a:xfrm>
          <a:prstGeom prst="line">
            <a:avLst/>
          </a:prstGeom>
          <a:ln cap="flat" w="9525">
            <a:solidFill>
              <a:srgbClr val="575757"/>
            </a:solidFill>
            <a:prstDash val="solid"/>
            <a:headEnd type="none" len="sm" w="sm"/>
            <a:tailEnd type="none" len="sm" w="sm"/>
          </a:ln>
        </p:spPr>
      </p:sp>
      <p:sp>
        <p:nvSpPr>
          <p:cNvPr name="TextBox 4" id="4"/>
          <p:cNvSpPr txBox="true"/>
          <p:nvPr/>
        </p:nvSpPr>
        <p:spPr>
          <a:xfrm rot="-60000">
            <a:off x="881348" y="946979"/>
            <a:ext cx="5796141" cy="523875"/>
          </a:xfrm>
          <a:prstGeom prst="rect">
            <a:avLst/>
          </a:prstGeom>
        </p:spPr>
        <p:txBody>
          <a:bodyPr anchor="t" rtlCol="false" tIns="0" lIns="0" bIns="0" rIns="0">
            <a:spAutoFit/>
          </a:bodyPr>
          <a:lstStyle/>
          <a:p>
            <a:pPr algn="ctr">
              <a:lnSpc>
                <a:spcPts val="4200"/>
              </a:lnSpc>
            </a:pPr>
            <a:r>
              <a:rPr lang="en-US" b="true" sz="3000" spc="600">
                <a:solidFill>
                  <a:srgbClr val="575757"/>
                </a:solidFill>
                <a:latin typeface="Now Medium"/>
                <a:ea typeface="Now Medium"/>
                <a:cs typeface="Now Medium"/>
                <a:sym typeface="Now Medium"/>
              </a:rPr>
              <a:t>MASHAL ROGHANI</a:t>
            </a:r>
          </a:p>
        </p:txBody>
      </p:sp>
      <p:sp>
        <p:nvSpPr>
          <p:cNvPr name="AutoShape 5" id="5"/>
          <p:cNvSpPr/>
          <p:nvPr/>
        </p:nvSpPr>
        <p:spPr>
          <a:xfrm flipV="true">
            <a:off x="532623" y="4080135"/>
            <a:ext cx="6521673" cy="0"/>
          </a:xfrm>
          <a:prstGeom prst="line">
            <a:avLst/>
          </a:prstGeom>
          <a:ln cap="rnd" w="9525">
            <a:solidFill>
              <a:srgbClr val="575757"/>
            </a:solidFill>
            <a:prstDash val="solid"/>
            <a:headEnd type="none" len="sm" w="sm"/>
            <a:tailEnd type="none" len="sm" w="sm"/>
          </a:ln>
        </p:spPr>
      </p:sp>
      <p:sp>
        <p:nvSpPr>
          <p:cNvPr name="AutoShape 6" id="6"/>
          <p:cNvSpPr/>
          <p:nvPr/>
        </p:nvSpPr>
        <p:spPr>
          <a:xfrm>
            <a:off x="2811149" y="2360775"/>
            <a:ext cx="0" cy="7929942"/>
          </a:xfrm>
          <a:prstGeom prst="line">
            <a:avLst/>
          </a:prstGeom>
          <a:ln cap="rnd" w="9525">
            <a:solidFill>
              <a:srgbClr val="575757"/>
            </a:solidFill>
            <a:prstDash val="solid"/>
            <a:headEnd type="none" len="sm" w="sm"/>
            <a:tailEnd type="none" len="sm" w="sm"/>
          </a:ln>
        </p:spPr>
      </p:sp>
      <p:sp>
        <p:nvSpPr>
          <p:cNvPr name="AutoShape 7" id="7"/>
          <p:cNvSpPr/>
          <p:nvPr/>
        </p:nvSpPr>
        <p:spPr>
          <a:xfrm>
            <a:off x="532623" y="6422103"/>
            <a:ext cx="2278526" cy="0"/>
          </a:xfrm>
          <a:prstGeom prst="line">
            <a:avLst/>
          </a:prstGeom>
          <a:ln cap="rnd" w="9525">
            <a:solidFill>
              <a:srgbClr val="575757"/>
            </a:solidFill>
            <a:prstDash val="solid"/>
            <a:headEnd type="none" len="sm" w="sm"/>
            <a:tailEnd type="none" len="sm" w="sm"/>
          </a:ln>
        </p:spPr>
      </p:sp>
      <p:sp>
        <p:nvSpPr>
          <p:cNvPr name="Freeform 8" id="8"/>
          <p:cNvSpPr/>
          <p:nvPr/>
        </p:nvSpPr>
        <p:spPr>
          <a:xfrm flipH="false" flipV="false" rot="0">
            <a:off x="584955" y="2987593"/>
            <a:ext cx="125210" cy="135994"/>
          </a:xfrm>
          <a:custGeom>
            <a:avLst/>
            <a:gdLst/>
            <a:ahLst/>
            <a:cxnLst/>
            <a:rect r="r" b="b" t="t" l="l"/>
            <a:pathLst>
              <a:path h="135994" w="125210">
                <a:moveTo>
                  <a:pt x="0" y="0"/>
                </a:moveTo>
                <a:lnTo>
                  <a:pt x="125210" y="0"/>
                </a:lnTo>
                <a:lnTo>
                  <a:pt x="125210" y="135994"/>
                </a:lnTo>
                <a:lnTo>
                  <a:pt x="0" y="135994"/>
                </a:lnTo>
                <a:lnTo>
                  <a:pt x="0" y="0"/>
                </a:lnTo>
                <a:close/>
              </a:path>
            </a:pathLst>
          </a:custGeom>
          <a:blipFill>
            <a:blip r:embed="rId2">
              <a:extLst>
                <a:ext uri="{96DAC541-7B7A-43D3-8B79-37D633B846F1}">
                  <asvg:svgBlip xmlns:asvg="http://schemas.microsoft.com/office/drawing/2016/SVG/main" r:embed="rId3"/>
                </a:ext>
              </a:extLst>
            </a:blip>
            <a:stretch>
              <a:fillRect l="-22951" t="0" r="0" b="-13202"/>
            </a:stretch>
          </a:blipFill>
        </p:spPr>
      </p:sp>
      <p:sp>
        <p:nvSpPr>
          <p:cNvPr name="Freeform 9" id="9"/>
          <p:cNvSpPr/>
          <p:nvPr/>
        </p:nvSpPr>
        <p:spPr>
          <a:xfrm flipH="false" flipV="false" rot="0">
            <a:off x="580770" y="3390532"/>
            <a:ext cx="129395" cy="92795"/>
          </a:xfrm>
          <a:custGeom>
            <a:avLst/>
            <a:gdLst/>
            <a:ahLst/>
            <a:cxnLst/>
            <a:rect r="r" b="b" t="t" l="l"/>
            <a:pathLst>
              <a:path h="92795" w="129395">
                <a:moveTo>
                  <a:pt x="0" y="0"/>
                </a:moveTo>
                <a:lnTo>
                  <a:pt x="129395" y="0"/>
                </a:lnTo>
                <a:lnTo>
                  <a:pt x="129395" y="92795"/>
                </a:lnTo>
                <a:lnTo>
                  <a:pt x="0" y="927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09797" y="3730977"/>
            <a:ext cx="105762" cy="162269"/>
          </a:xfrm>
          <a:custGeom>
            <a:avLst/>
            <a:gdLst/>
            <a:ahLst/>
            <a:cxnLst/>
            <a:rect r="r" b="b" t="t" l="l"/>
            <a:pathLst>
              <a:path h="162269" w="105762">
                <a:moveTo>
                  <a:pt x="0" y="0"/>
                </a:moveTo>
                <a:lnTo>
                  <a:pt x="105762" y="0"/>
                </a:lnTo>
                <a:lnTo>
                  <a:pt x="105762" y="162269"/>
                </a:lnTo>
                <a:lnTo>
                  <a:pt x="0" y="1622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526701" y="2642558"/>
            <a:ext cx="267768" cy="26776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69804"/>
              </a:srgbClr>
            </a:solidFill>
          </p:spPr>
        </p:sp>
        <p:sp>
          <p:nvSpPr>
            <p:cNvPr name="TextBox 13" id="13"/>
            <p:cNvSpPr txBox="true"/>
            <p:nvPr/>
          </p:nvSpPr>
          <p:spPr>
            <a:xfrm>
              <a:off x="76200" y="-9525"/>
              <a:ext cx="660400" cy="746125"/>
            </a:xfrm>
            <a:prstGeom prst="rect">
              <a:avLst/>
            </a:prstGeom>
          </p:spPr>
          <p:txBody>
            <a:bodyPr anchor="ctr" rtlCol="false" tIns="50800" lIns="50800" bIns="50800" rIns="50800"/>
            <a:lstStyle/>
            <a:p>
              <a:pPr algn="ctr">
                <a:lnSpc>
                  <a:spcPts val="2208"/>
                </a:lnSpc>
              </a:pPr>
            </a:p>
          </p:txBody>
        </p:sp>
      </p:grpSp>
      <p:sp>
        <p:nvSpPr>
          <p:cNvPr name="TextBox 14" id="14"/>
          <p:cNvSpPr txBox="true"/>
          <p:nvPr/>
        </p:nvSpPr>
        <p:spPr>
          <a:xfrm rot="0">
            <a:off x="488850" y="2506379"/>
            <a:ext cx="2236038" cy="251547"/>
          </a:xfrm>
          <a:prstGeom prst="rect">
            <a:avLst/>
          </a:prstGeom>
        </p:spPr>
        <p:txBody>
          <a:bodyPr anchor="t" rtlCol="false" tIns="0" lIns="0" bIns="0" rIns="0">
            <a:spAutoFit/>
          </a:bodyPr>
          <a:lstStyle/>
          <a:p>
            <a:pPr algn="l">
              <a:lnSpc>
                <a:spcPts val="2060"/>
              </a:lnSpc>
            </a:pPr>
            <a:r>
              <a:rPr lang="en-US" b="true" sz="1471" spc="294">
                <a:solidFill>
                  <a:srgbClr val="575757"/>
                </a:solidFill>
                <a:latin typeface="Now Bold"/>
                <a:ea typeface="Now Bold"/>
                <a:cs typeface="Now Bold"/>
                <a:sym typeface="Now Bold"/>
              </a:rPr>
              <a:t>CONTACT</a:t>
            </a:r>
          </a:p>
        </p:txBody>
      </p:sp>
      <p:sp>
        <p:nvSpPr>
          <p:cNvPr name="TextBox 15" id="15"/>
          <p:cNvSpPr txBox="true"/>
          <p:nvPr/>
        </p:nvSpPr>
        <p:spPr>
          <a:xfrm rot="0">
            <a:off x="838735" y="2968543"/>
            <a:ext cx="1886154" cy="165100"/>
          </a:xfrm>
          <a:prstGeom prst="rect">
            <a:avLst/>
          </a:prstGeom>
        </p:spPr>
        <p:txBody>
          <a:bodyPr anchor="t" rtlCol="false" tIns="0" lIns="0" bIns="0" rIns="0">
            <a:spAutoFit/>
          </a:bodyPr>
          <a:lstStyle/>
          <a:p>
            <a:pPr algn="just">
              <a:lnSpc>
                <a:spcPts val="1399"/>
              </a:lnSpc>
              <a:spcBef>
                <a:spcPct val="0"/>
              </a:spcBef>
            </a:pPr>
            <a:r>
              <a:rPr lang="en-US" sz="999">
                <a:solidFill>
                  <a:srgbClr val="575757"/>
                </a:solidFill>
                <a:latin typeface="Lato"/>
                <a:ea typeface="Lato"/>
                <a:cs typeface="Lato"/>
                <a:sym typeface="Lato"/>
              </a:rPr>
              <a:t>+92-313-9938250</a:t>
            </a:r>
          </a:p>
        </p:txBody>
      </p:sp>
      <p:sp>
        <p:nvSpPr>
          <p:cNvPr name="TextBox 16" id="16"/>
          <p:cNvSpPr txBox="true"/>
          <p:nvPr/>
        </p:nvSpPr>
        <p:spPr>
          <a:xfrm rot="0">
            <a:off x="838735" y="3301601"/>
            <a:ext cx="1886154" cy="174625"/>
          </a:xfrm>
          <a:prstGeom prst="rect">
            <a:avLst/>
          </a:prstGeom>
        </p:spPr>
        <p:txBody>
          <a:bodyPr anchor="t" rtlCol="false" tIns="0" lIns="0" bIns="0" rIns="0">
            <a:spAutoFit/>
          </a:bodyPr>
          <a:lstStyle/>
          <a:p>
            <a:pPr algn="l">
              <a:lnSpc>
                <a:spcPts val="1400"/>
              </a:lnSpc>
              <a:spcBef>
                <a:spcPct val="0"/>
              </a:spcBef>
            </a:pPr>
            <a:r>
              <a:rPr lang="en-US" sz="1000">
                <a:solidFill>
                  <a:srgbClr val="575757"/>
                </a:solidFill>
                <a:latin typeface="Lato"/>
                <a:ea typeface="Lato"/>
                <a:cs typeface="Lato"/>
                <a:sym typeface="Lato"/>
              </a:rPr>
              <a:t>mashalroghani549@gmail.com</a:t>
            </a:r>
          </a:p>
        </p:txBody>
      </p:sp>
      <p:sp>
        <p:nvSpPr>
          <p:cNvPr name="TextBox 17" id="17"/>
          <p:cNvSpPr txBox="true"/>
          <p:nvPr/>
        </p:nvSpPr>
        <p:spPr>
          <a:xfrm rot="0">
            <a:off x="838735" y="3742926"/>
            <a:ext cx="1886154" cy="151765"/>
          </a:xfrm>
          <a:prstGeom prst="rect">
            <a:avLst/>
          </a:prstGeom>
        </p:spPr>
        <p:txBody>
          <a:bodyPr anchor="t" rtlCol="false" tIns="0" lIns="0" bIns="0" rIns="0">
            <a:spAutoFit/>
          </a:bodyPr>
          <a:lstStyle/>
          <a:p>
            <a:pPr algn="l">
              <a:lnSpc>
                <a:spcPts val="1129"/>
              </a:lnSpc>
            </a:pPr>
            <a:r>
              <a:rPr lang="en-US" sz="999">
                <a:solidFill>
                  <a:srgbClr val="575757"/>
                </a:solidFill>
                <a:latin typeface="Lato"/>
                <a:ea typeface="Lato"/>
                <a:cs typeface="Lato"/>
                <a:sym typeface="Lato"/>
              </a:rPr>
              <a:t>Islamabad,Pakistan</a:t>
            </a:r>
          </a:p>
        </p:txBody>
      </p:sp>
      <p:sp>
        <p:nvSpPr>
          <p:cNvPr name="TextBox 18" id="18"/>
          <p:cNvSpPr txBox="true"/>
          <p:nvPr/>
        </p:nvSpPr>
        <p:spPr>
          <a:xfrm rot="0">
            <a:off x="272343" y="4799068"/>
            <a:ext cx="2538806" cy="193029"/>
          </a:xfrm>
          <a:prstGeom prst="rect">
            <a:avLst/>
          </a:prstGeom>
        </p:spPr>
        <p:txBody>
          <a:bodyPr anchor="t" rtlCol="false" tIns="0" lIns="0" bIns="0" rIns="0">
            <a:spAutoFit/>
          </a:bodyPr>
          <a:lstStyle/>
          <a:p>
            <a:pPr algn="l">
              <a:lnSpc>
                <a:spcPts val="1616"/>
              </a:lnSpc>
            </a:pPr>
            <a:r>
              <a:rPr lang="en-US" b="true" sz="1077">
                <a:solidFill>
                  <a:srgbClr val="575757"/>
                </a:solidFill>
                <a:latin typeface="Lato Bold"/>
                <a:ea typeface="Lato Bold"/>
                <a:cs typeface="Lato Bold"/>
                <a:sym typeface="Lato Bold"/>
              </a:rPr>
              <a:t>INTERNATIONAL ISLAMIC UNIVERSITY</a:t>
            </a:r>
          </a:p>
        </p:txBody>
      </p:sp>
      <p:sp>
        <p:nvSpPr>
          <p:cNvPr name="TextBox 19" id="19"/>
          <p:cNvSpPr txBox="true"/>
          <p:nvPr/>
        </p:nvSpPr>
        <p:spPr>
          <a:xfrm rot="0">
            <a:off x="197899" y="5019901"/>
            <a:ext cx="2526990" cy="200805"/>
          </a:xfrm>
          <a:prstGeom prst="rect">
            <a:avLst/>
          </a:prstGeom>
        </p:spPr>
        <p:txBody>
          <a:bodyPr anchor="t" rtlCol="false" tIns="0" lIns="0" bIns="0" rIns="0">
            <a:spAutoFit/>
          </a:bodyPr>
          <a:lstStyle/>
          <a:p>
            <a:pPr algn="l">
              <a:lnSpc>
                <a:spcPts val="1695"/>
              </a:lnSpc>
            </a:pPr>
            <a:r>
              <a:rPr lang="en-US" sz="1130">
                <a:solidFill>
                  <a:srgbClr val="575757"/>
                </a:solidFill>
                <a:latin typeface="Lato"/>
                <a:ea typeface="Lato"/>
                <a:cs typeface="Lato"/>
                <a:sym typeface="Lato"/>
              </a:rPr>
              <a:t>BS Public Administration</a:t>
            </a:r>
          </a:p>
        </p:txBody>
      </p:sp>
      <p:sp>
        <p:nvSpPr>
          <p:cNvPr name="TextBox 20" id="20"/>
          <p:cNvSpPr txBox="true"/>
          <p:nvPr/>
        </p:nvSpPr>
        <p:spPr>
          <a:xfrm rot="0">
            <a:off x="251600" y="4533640"/>
            <a:ext cx="2384781" cy="239223"/>
          </a:xfrm>
          <a:prstGeom prst="rect">
            <a:avLst/>
          </a:prstGeom>
        </p:spPr>
        <p:txBody>
          <a:bodyPr anchor="t" rtlCol="false" tIns="0" lIns="0" bIns="0" rIns="0">
            <a:spAutoFit/>
          </a:bodyPr>
          <a:lstStyle/>
          <a:p>
            <a:pPr algn="just">
              <a:lnSpc>
                <a:spcPts val="2163"/>
              </a:lnSpc>
              <a:spcBef>
                <a:spcPct val="0"/>
              </a:spcBef>
            </a:pPr>
            <a:r>
              <a:rPr lang="en-US" b="true" sz="1121" spc="89">
                <a:solidFill>
                  <a:srgbClr val="575757"/>
                </a:solidFill>
                <a:latin typeface="Lato Bold"/>
                <a:ea typeface="Lato Bold"/>
                <a:cs typeface="Lato Bold"/>
                <a:sym typeface="Lato Bold"/>
              </a:rPr>
              <a:t>2024-expected 2028</a:t>
            </a:r>
          </a:p>
        </p:txBody>
      </p:sp>
      <p:sp>
        <p:nvSpPr>
          <p:cNvPr name="TextBox 21" id="21"/>
          <p:cNvSpPr txBox="true"/>
          <p:nvPr/>
        </p:nvSpPr>
        <p:spPr>
          <a:xfrm rot="0">
            <a:off x="274824" y="5241225"/>
            <a:ext cx="2561797" cy="298086"/>
          </a:xfrm>
          <a:prstGeom prst="rect">
            <a:avLst/>
          </a:prstGeom>
        </p:spPr>
        <p:txBody>
          <a:bodyPr anchor="t" rtlCol="false" tIns="0" lIns="0" bIns="0" rIns="0">
            <a:spAutoFit/>
          </a:bodyPr>
          <a:lstStyle/>
          <a:p>
            <a:pPr algn="l">
              <a:lnSpc>
                <a:spcPts val="2519"/>
              </a:lnSpc>
              <a:spcBef>
                <a:spcPct val="0"/>
              </a:spcBef>
            </a:pPr>
            <a:r>
              <a:rPr lang="en-US" b="true" sz="1305" spc="104">
                <a:solidFill>
                  <a:srgbClr val="575757"/>
                </a:solidFill>
                <a:latin typeface="Lato Bold"/>
                <a:ea typeface="Lato Bold"/>
                <a:cs typeface="Lato Bold"/>
                <a:sym typeface="Lato Bold"/>
              </a:rPr>
              <a:t>Relavent courses </a:t>
            </a:r>
          </a:p>
        </p:txBody>
      </p:sp>
      <p:sp>
        <p:nvSpPr>
          <p:cNvPr name="TextBox 22" id="22"/>
          <p:cNvSpPr txBox="true"/>
          <p:nvPr/>
        </p:nvSpPr>
        <p:spPr>
          <a:xfrm rot="0">
            <a:off x="418552" y="5593147"/>
            <a:ext cx="2050875" cy="716194"/>
          </a:xfrm>
          <a:prstGeom prst="rect">
            <a:avLst/>
          </a:prstGeom>
        </p:spPr>
        <p:txBody>
          <a:bodyPr anchor="t" rtlCol="false" tIns="0" lIns="0" bIns="0" rIns="0">
            <a:spAutoFit/>
          </a:bodyPr>
          <a:lstStyle/>
          <a:p>
            <a:pPr algn="l">
              <a:lnSpc>
                <a:spcPts val="1428"/>
              </a:lnSpc>
            </a:pPr>
            <a:r>
              <a:rPr lang="en-US" sz="952">
                <a:solidFill>
                  <a:srgbClr val="575757"/>
                </a:solidFill>
                <a:latin typeface="Lato"/>
                <a:ea typeface="Lato"/>
                <a:cs typeface="Lato"/>
                <a:sym typeface="Lato"/>
              </a:rPr>
              <a:t>MANAGEMENT ,FINANCIAL ACCOUNTING ,SOCIAL SCIENCES ,MICROECONMICS AND LEADERSHIP AND POLICY </a:t>
            </a:r>
          </a:p>
        </p:txBody>
      </p:sp>
      <p:grpSp>
        <p:nvGrpSpPr>
          <p:cNvPr name="Group 23" id="23"/>
          <p:cNvGrpSpPr/>
          <p:nvPr/>
        </p:nvGrpSpPr>
        <p:grpSpPr>
          <a:xfrm rot="0">
            <a:off x="515769" y="4237298"/>
            <a:ext cx="267768" cy="26776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69804"/>
              </a:srgbClr>
            </a:solidFill>
          </p:spPr>
        </p:sp>
        <p:sp>
          <p:nvSpPr>
            <p:cNvPr name="TextBox 25" id="25"/>
            <p:cNvSpPr txBox="true"/>
            <p:nvPr/>
          </p:nvSpPr>
          <p:spPr>
            <a:xfrm>
              <a:off x="76200" y="-9525"/>
              <a:ext cx="660400" cy="746125"/>
            </a:xfrm>
            <a:prstGeom prst="rect">
              <a:avLst/>
            </a:prstGeom>
          </p:spPr>
          <p:txBody>
            <a:bodyPr anchor="ctr" rtlCol="false" tIns="50800" lIns="50800" bIns="50800" rIns="50800"/>
            <a:lstStyle/>
            <a:p>
              <a:pPr algn="ctr">
                <a:lnSpc>
                  <a:spcPts val="2208"/>
                </a:lnSpc>
              </a:pPr>
            </a:p>
          </p:txBody>
        </p:sp>
      </p:grpSp>
      <p:sp>
        <p:nvSpPr>
          <p:cNvPr name="TextBox 26" id="26"/>
          <p:cNvSpPr txBox="true"/>
          <p:nvPr/>
        </p:nvSpPr>
        <p:spPr>
          <a:xfrm rot="0">
            <a:off x="597699" y="4264400"/>
            <a:ext cx="2139006" cy="240665"/>
          </a:xfrm>
          <a:prstGeom prst="rect">
            <a:avLst/>
          </a:prstGeom>
        </p:spPr>
        <p:txBody>
          <a:bodyPr anchor="t" rtlCol="false" tIns="0" lIns="0" bIns="0" rIns="0">
            <a:spAutoFit/>
          </a:bodyPr>
          <a:lstStyle/>
          <a:p>
            <a:pPr algn="l">
              <a:lnSpc>
                <a:spcPts val="1959"/>
              </a:lnSpc>
            </a:pPr>
            <a:r>
              <a:rPr lang="en-US" b="true" sz="1400" spc="280">
                <a:solidFill>
                  <a:srgbClr val="575757"/>
                </a:solidFill>
                <a:latin typeface="Now Bold"/>
                <a:ea typeface="Now Bold"/>
                <a:cs typeface="Now Bold"/>
                <a:sym typeface="Now Bold"/>
              </a:rPr>
              <a:t>EDUCATION</a:t>
            </a:r>
          </a:p>
        </p:txBody>
      </p:sp>
      <p:grpSp>
        <p:nvGrpSpPr>
          <p:cNvPr name="Group 27" id="27"/>
          <p:cNvGrpSpPr/>
          <p:nvPr/>
        </p:nvGrpSpPr>
        <p:grpSpPr>
          <a:xfrm rot="0">
            <a:off x="515769" y="6589699"/>
            <a:ext cx="267768" cy="267768"/>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69804"/>
              </a:srgbClr>
            </a:solidFill>
          </p:spPr>
        </p:sp>
        <p:sp>
          <p:nvSpPr>
            <p:cNvPr name="TextBox 29" id="29"/>
            <p:cNvSpPr txBox="true"/>
            <p:nvPr/>
          </p:nvSpPr>
          <p:spPr>
            <a:xfrm>
              <a:off x="76200" y="-9525"/>
              <a:ext cx="660400" cy="746125"/>
            </a:xfrm>
            <a:prstGeom prst="rect">
              <a:avLst/>
            </a:prstGeom>
          </p:spPr>
          <p:txBody>
            <a:bodyPr anchor="ctr" rtlCol="false" tIns="50800" lIns="50800" bIns="50800" rIns="50800"/>
            <a:lstStyle/>
            <a:p>
              <a:pPr algn="ctr">
                <a:lnSpc>
                  <a:spcPts val="2208"/>
                </a:lnSpc>
              </a:pPr>
            </a:p>
          </p:txBody>
        </p:sp>
      </p:grpSp>
      <p:sp>
        <p:nvSpPr>
          <p:cNvPr name="TextBox 30" id="30"/>
          <p:cNvSpPr txBox="true"/>
          <p:nvPr/>
        </p:nvSpPr>
        <p:spPr>
          <a:xfrm rot="0">
            <a:off x="597699" y="6616802"/>
            <a:ext cx="2127189" cy="240665"/>
          </a:xfrm>
          <a:prstGeom prst="rect">
            <a:avLst/>
          </a:prstGeom>
        </p:spPr>
        <p:txBody>
          <a:bodyPr anchor="t" rtlCol="false" tIns="0" lIns="0" bIns="0" rIns="0">
            <a:spAutoFit/>
          </a:bodyPr>
          <a:lstStyle/>
          <a:p>
            <a:pPr algn="l">
              <a:lnSpc>
                <a:spcPts val="1959"/>
              </a:lnSpc>
            </a:pPr>
            <a:r>
              <a:rPr lang="en-US" b="true" sz="1400" spc="280">
                <a:solidFill>
                  <a:srgbClr val="575757"/>
                </a:solidFill>
                <a:latin typeface="Now Bold"/>
                <a:ea typeface="Now Bold"/>
                <a:cs typeface="Now Bold"/>
                <a:sym typeface="Now Bold"/>
              </a:rPr>
              <a:t>SKILLS</a:t>
            </a:r>
          </a:p>
        </p:txBody>
      </p:sp>
      <p:sp>
        <p:nvSpPr>
          <p:cNvPr name="TextBox 31" id="31"/>
          <p:cNvSpPr txBox="true"/>
          <p:nvPr/>
        </p:nvSpPr>
        <p:spPr>
          <a:xfrm rot="0">
            <a:off x="197899" y="6905092"/>
            <a:ext cx="3138133" cy="1977464"/>
          </a:xfrm>
          <a:prstGeom prst="rect">
            <a:avLst/>
          </a:prstGeom>
        </p:spPr>
        <p:txBody>
          <a:bodyPr anchor="t" rtlCol="false" tIns="0" lIns="0" bIns="0" rIns="0">
            <a:spAutoFit/>
          </a:bodyPr>
          <a:lstStyle/>
          <a:p>
            <a:pPr algn="l" marL="183327" indent="-91663" lvl="1">
              <a:lnSpc>
                <a:spcPts val="1579"/>
              </a:lnSpc>
              <a:buFont typeface="Arial"/>
              <a:buChar char="•"/>
            </a:pPr>
            <a:r>
              <a:rPr lang="en-US" sz="849">
                <a:solidFill>
                  <a:srgbClr val="575757"/>
                </a:solidFill>
                <a:latin typeface="Lato"/>
                <a:ea typeface="Lato"/>
                <a:cs typeface="Lato"/>
                <a:sym typeface="Lato"/>
              </a:rPr>
              <a:t> Team management and Leadership</a:t>
            </a:r>
          </a:p>
          <a:p>
            <a:pPr algn="l" marL="183327" indent="-91663" lvl="1">
              <a:lnSpc>
                <a:spcPts val="1579"/>
              </a:lnSpc>
              <a:buFont typeface="Arial"/>
              <a:buChar char="•"/>
            </a:pPr>
            <a:r>
              <a:rPr lang="en-US" sz="849">
                <a:solidFill>
                  <a:srgbClr val="575757"/>
                </a:solidFill>
                <a:latin typeface="Lato"/>
                <a:ea typeface="Lato"/>
                <a:cs typeface="Lato"/>
                <a:sym typeface="Lato"/>
              </a:rPr>
              <a:t>Microsoft office suits (word,excel,power point)</a:t>
            </a:r>
          </a:p>
          <a:p>
            <a:pPr algn="l" marL="183327" indent="-91663" lvl="1">
              <a:lnSpc>
                <a:spcPts val="1579"/>
              </a:lnSpc>
              <a:buFont typeface="Arial"/>
              <a:buChar char="•"/>
            </a:pPr>
            <a:r>
              <a:rPr lang="en-US" sz="849">
                <a:solidFill>
                  <a:srgbClr val="575757"/>
                </a:solidFill>
                <a:latin typeface="Lato"/>
                <a:ea typeface="Lato"/>
                <a:cs typeface="Lato"/>
                <a:sym typeface="Lato"/>
              </a:rPr>
              <a:t>Teamwork</a:t>
            </a:r>
          </a:p>
          <a:p>
            <a:pPr algn="l" marL="183327" indent="-91663" lvl="1">
              <a:lnSpc>
                <a:spcPts val="1579"/>
              </a:lnSpc>
              <a:buFont typeface="Arial"/>
              <a:buChar char="•"/>
            </a:pPr>
            <a:r>
              <a:rPr lang="en-US" sz="849">
                <a:solidFill>
                  <a:srgbClr val="575757"/>
                </a:solidFill>
                <a:latin typeface="Lato"/>
                <a:ea typeface="Lato"/>
                <a:cs typeface="Lato"/>
                <a:sym typeface="Lato"/>
              </a:rPr>
              <a:t>Time Management</a:t>
            </a:r>
          </a:p>
          <a:p>
            <a:pPr algn="l" marL="183327" indent="-91663" lvl="1">
              <a:lnSpc>
                <a:spcPts val="1579"/>
              </a:lnSpc>
              <a:buFont typeface="Arial"/>
              <a:buChar char="•"/>
            </a:pPr>
            <a:r>
              <a:rPr lang="en-US" sz="849">
                <a:solidFill>
                  <a:srgbClr val="575757"/>
                </a:solidFill>
                <a:latin typeface="Lato"/>
                <a:ea typeface="Lato"/>
                <a:cs typeface="Lato"/>
                <a:sym typeface="Lato"/>
              </a:rPr>
              <a:t>presentation and proposal drafting</a:t>
            </a:r>
          </a:p>
          <a:p>
            <a:pPr algn="l" marL="183327" indent="-91663" lvl="1">
              <a:lnSpc>
                <a:spcPts val="1579"/>
              </a:lnSpc>
              <a:buFont typeface="Arial"/>
              <a:buChar char="•"/>
            </a:pPr>
            <a:r>
              <a:rPr lang="en-US" sz="849">
                <a:solidFill>
                  <a:srgbClr val="575757"/>
                </a:solidFill>
                <a:latin typeface="Lato"/>
                <a:ea typeface="Lato"/>
                <a:cs typeface="Lato"/>
                <a:sym typeface="Lato"/>
              </a:rPr>
              <a:t> Communication and public speaking </a:t>
            </a:r>
          </a:p>
          <a:p>
            <a:pPr algn="l" marL="183327" indent="-91663" lvl="1">
              <a:lnSpc>
                <a:spcPts val="1579"/>
              </a:lnSpc>
              <a:buFont typeface="Arial"/>
              <a:buChar char="•"/>
            </a:pPr>
            <a:r>
              <a:rPr lang="en-US" sz="849">
                <a:solidFill>
                  <a:srgbClr val="575757"/>
                </a:solidFill>
                <a:latin typeface="Lato"/>
                <a:ea typeface="Lato"/>
                <a:cs typeface="Lato"/>
                <a:sym typeface="Lato"/>
              </a:rPr>
              <a:t>Critical Thinking and data Anaylsis</a:t>
            </a:r>
          </a:p>
          <a:p>
            <a:pPr algn="l" marL="183327" indent="-91663" lvl="1">
              <a:lnSpc>
                <a:spcPts val="1579"/>
              </a:lnSpc>
              <a:buFont typeface="Arial"/>
              <a:buChar char="•"/>
            </a:pPr>
            <a:r>
              <a:rPr lang="en-US" sz="849">
                <a:solidFill>
                  <a:srgbClr val="575757"/>
                </a:solidFill>
                <a:latin typeface="Lato"/>
                <a:ea typeface="Lato"/>
                <a:cs typeface="Lato"/>
                <a:sym typeface="Lato"/>
              </a:rPr>
              <a:t>Basic accounting and financial management</a:t>
            </a:r>
          </a:p>
          <a:p>
            <a:pPr algn="l" marL="183327" indent="-91663" lvl="1">
              <a:lnSpc>
                <a:spcPts val="1579"/>
              </a:lnSpc>
              <a:buFont typeface="Arial"/>
              <a:buChar char="•"/>
            </a:pPr>
            <a:r>
              <a:rPr lang="en-US" sz="849">
                <a:solidFill>
                  <a:srgbClr val="575757"/>
                </a:solidFill>
                <a:latin typeface="Lato"/>
                <a:ea typeface="Lato"/>
                <a:cs typeface="Lato"/>
                <a:sym typeface="Lato"/>
              </a:rPr>
              <a:t>project coordination and event planning </a:t>
            </a:r>
          </a:p>
          <a:p>
            <a:pPr algn="l" marL="201548" indent="-100774" lvl="1">
              <a:lnSpc>
                <a:spcPts val="1736"/>
              </a:lnSpc>
              <a:buFont typeface="Arial"/>
              <a:buChar char="•"/>
            </a:pPr>
            <a:r>
              <a:rPr lang="en-US" sz="933">
                <a:solidFill>
                  <a:srgbClr val="575757"/>
                </a:solidFill>
                <a:latin typeface="Lato"/>
                <a:ea typeface="Lato"/>
                <a:cs typeface="Lato"/>
                <a:sym typeface="Lato"/>
              </a:rPr>
              <a:t>social media and degital awareness</a:t>
            </a:r>
          </a:p>
        </p:txBody>
      </p:sp>
      <p:sp>
        <p:nvSpPr>
          <p:cNvPr name="TextBox 32" id="32"/>
          <p:cNvSpPr txBox="true"/>
          <p:nvPr/>
        </p:nvSpPr>
        <p:spPr>
          <a:xfrm rot="0">
            <a:off x="294831" y="9617503"/>
            <a:ext cx="2541789" cy="716617"/>
          </a:xfrm>
          <a:prstGeom prst="rect">
            <a:avLst/>
          </a:prstGeom>
        </p:spPr>
        <p:txBody>
          <a:bodyPr anchor="t" rtlCol="false" tIns="0" lIns="0" bIns="0" rIns="0">
            <a:spAutoFit/>
          </a:bodyPr>
          <a:lstStyle/>
          <a:p>
            <a:pPr algn="l" marL="223832" indent="-111916" lvl="1">
              <a:lnSpc>
                <a:spcPts val="1451"/>
              </a:lnSpc>
              <a:buFont typeface="Arial"/>
              <a:buChar char="•"/>
            </a:pPr>
            <a:r>
              <a:rPr lang="en-US" sz="1036">
                <a:solidFill>
                  <a:srgbClr val="575757"/>
                </a:solidFill>
                <a:latin typeface="Lato"/>
                <a:ea typeface="Lato"/>
                <a:cs typeface="Lato"/>
                <a:sym typeface="Lato"/>
              </a:rPr>
              <a:t>English: Fluent</a:t>
            </a:r>
          </a:p>
          <a:p>
            <a:pPr algn="l" marL="223832" indent="-111916" lvl="1">
              <a:lnSpc>
                <a:spcPts val="1451"/>
              </a:lnSpc>
              <a:buFont typeface="Arial"/>
              <a:buChar char="•"/>
            </a:pPr>
            <a:r>
              <a:rPr lang="en-US" sz="1036">
                <a:solidFill>
                  <a:srgbClr val="575757"/>
                </a:solidFill>
                <a:latin typeface="Lato"/>
                <a:ea typeface="Lato"/>
                <a:cs typeface="Lato"/>
                <a:sym typeface="Lato"/>
              </a:rPr>
              <a:t>Urdu: Fluent</a:t>
            </a:r>
          </a:p>
          <a:p>
            <a:pPr algn="l" marL="223832" indent="-111916" lvl="1">
              <a:lnSpc>
                <a:spcPts val="1451"/>
              </a:lnSpc>
              <a:buFont typeface="Arial"/>
              <a:buChar char="•"/>
            </a:pPr>
            <a:r>
              <a:rPr lang="en-US" sz="1036">
                <a:solidFill>
                  <a:srgbClr val="575757"/>
                </a:solidFill>
                <a:latin typeface="Lato"/>
                <a:ea typeface="Lato"/>
                <a:cs typeface="Lato"/>
                <a:sym typeface="Lato"/>
              </a:rPr>
              <a:t>Pashto: Fluent</a:t>
            </a:r>
          </a:p>
          <a:p>
            <a:pPr algn="l">
              <a:lnSpc>
                <a:spcPts val="1451"/>
              </a:lnSpc>
            </a:pPr>
          </a:p>
        </p:txBody>
      </p:sp>
      <p:grpSp>
        <p:nvGrpSpPr>
          <p:cNvPr name="Group 33" id="33"/>
          <p:cNvGrpSpPr/>
          <p:nvPr/>
        </p:nvGrpSpPr>
        <p:grpSpPr>
          <a:xfrm rot="0">
            <a:off x="515769" y="8926662"/>
            <a:ext cx="267768" cy="267768"/>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69804"/>
              </a:srgbClr>
            </a:solidFill>
          </p:spPr>
        </p:sp>
        <p:sp>
          <p:nvSpPr>
            <p:cNvPr name="TextBox 35" id="35"/>
            <p:cNvSpPr txBox="true"/>
            <p:nvPr/>
          </p:nvSpPr>
          <p:spPr>
            <a:xfrm>
              <a:off x="76200" y="-9525"/>
              <a:ext cx="660400" cy="746125"/>
            </a:xfrm>
            <a:prstGeom prst="rect">
              <a:avLst/>
            </a:prstGeom>
          </p:spPr>
          <p:txBody>
            <a:bodyPr anchor="ctr" rtlCol="false" tIns="50800" lIns="50800" bIns="50800" rIns="50800"/>
            <a:lstStyle/>
            <a:p>
              <a:pPr algn="ctr">
                <a:lnSpc>
                  <a:spcPts val="2208"/>
                </a:lnSpc>
              </a:pPr>
            </a:p>
          </p:txBody>
        </p:sp>
      </p:grpSp>
      <p:sp>
        <p:nvSpPr>
          <p:cNvPr name="TextBox 36" id="36"/>
          <p:cNvSpPr txBox="true"/>
          <p:nvPr/>
        </p:nvSpPr>
        <p:spPr>
          <a:xfrm rot="0">
            <a:off x="418552" y="9294443"/>
            <a:ext cx="2127189" cy="240665"/>
          </a:xfrm>
          <a:prstGeom prst="rect">
            <a:avLst/>
          </a:prstGeom>
        </p:spPr>
        <p:txBody>
          <a:bodyPr anchor="t" rtlCol="false" tIns="0" lIns="0" bIns="0" rIns="0">
            <a:spAutoFit/>
          </a:bodyPr>
          <a:lstStyle/>
          <a:p>
            <a:pPr algn="l">
              <a:lnSpc>
                <a:spcPts val="1959"/>
              </a:lnSpc>
            </a:pPr>
            <a:r>
              <a:rPr lang="en-US" b="true" sz="1400" spc="280">
                <a:solidFill>
                  <a:srgbClr val="575757"/>
                </a:solidFill>
                <a:latin typeface="Now Bold"/>
                <a:ea typeface="Now Bold"/>
                <a:cs typeface="Now Bold"/>
                <a:sym typeface="Now Bold"/>
              </a:rPr>
              <a:t>LANGUAGES</a:t>
            </a:r>
          </a:p>
        </p:txBody>
      </p:sp>
      <p:grpSp>
        <p:nvGrpSpPr>
          <p:cNvPr name="Group 37" id="37"/>
          <p:cNvGrpSpPr/>
          <p:nvPr/>
        </p:nvGrpSpPr>
        <p:grpSpPr>
          <a:xfrm rot="0">
            <a:off x="2971449" y="2642558"/>
            <a:ext cx="267768" cy="267768"/>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69804"/>
              </a:srgbClr>
            </a:solidFill>
          </p:spPr>
        </p:sp>
        <p:sp>
          <p:nvSpPr>
            <p:cNvPr name="TextBox 39" id="39"/>
            <p:cNvSpPr txBox="true"/>
            <p:nvPr/>
          </p:nvSpPr>
          <p:spPr>
            <a:xfrm>
              <a:off x="76200" y="-9525"/>
              <a:ext cx="660400" cy="746125"/>
            </a:xfrm>
            <a:prstGeom prst="rect">
              <a:avLst/>
            </a:prstGeom>
          </p:spPr>
          <p:txBody>
            <a:bodyPr anchor="ctr" rtlCol="false" tIns="50800" lIns="50800" bIns="50800" rIns="50800"/>
            <a:lstStyle/>
            <a:p>
              <a:pPr algn="ctr">
                <a:lnSpc>
                  <a:spcPts val="2208"/>
                </a:lnSpc>
              </a:pPr>
            </a:p>
          </p:txBody>
        </p:sp>
      </p:grpSp>
      <p:sp>
        <p:nvSpPr>
          <p:cNvPr name="TextBox 40" id="40"/>
          <p:cNvSpPr txBox="true"/>
          <p:nvPr/>
        </p:nvSpPr>
        <p:spPr>
          <a:xfrm rot="0">
            <a:off x="2901637" y="2441738"/>
            <a:ext cx="4110948" cy="245919"/>
          </a:xfrm>
          <a:prstGeom prst="rect">
            <a:avLst/>
          </a:prstGeom>
        </p:spPr>
        <p:txBody>
          <a:bodyPr anchor="t" rtlCol="false" tIns="0" lIns="0" bIns="0" rIns="0">
            <a:spAutoFit/>
          </a:bodyPr>
          <a:lstStyle/>
          <a:p>
            <a:pPr algn="l">
              <a:lnSpc>
                <a:spcPts val="2008"/>
              </a:lnSpc>
            </a:pPr>
            <a:r>
              <a:rPr lang="en-US" b="true" sz="1434" spc="286">
                <a:solidFill>
                  <a:srgbClr val="575757"/>
                </a:solidFill>
                <a:latin typeface="Now Bold"/>
                <a:ea typeface="Now Bold"/>
                <a:cs typeface="Now Bold"/>
                <a:sym typeface="Now Bold"/>
              </a:rPr>
              <a:t>PROFILE SUMMARY</a:t>
            </a:r>
          </a:p>
        </p:txBody>
      </p:sp>
      <p:grpSp>
        <p:nvGrpSpPr>
          <p:cNvPr name="Group 41" id="41"/>
          <p:cNvGrpSpPr/>
          <p:nvPr/>
        </p:nvGrpSpPr>
        <p:grpSpPr>
          <a:xfrm rot="0">
            <a:off x="2971449" y="4237298"/>
            <a:ext cx="267768" cy="267768"/>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69804"/>
              </a:srgbClr>
            </a:solidFill>
          </p:spPr>
        </p:sp>
        <p:sp>
          <p:nvSpPr>
            <p:cNvPr name="TextBox 43" id="43"/>
            <p:cNvSpPr txBox="true"/>
            <p:nvPr/>
          </p:nvSpPr>
          <p:spPr>
            <a:xfrm>
              <a:off x="76200" y="-9525"/>
              <a:ext cx="660400" cy="746125"/>
            </a:xfrm>
            <a:prstGeom prst="rect">
              <a:avLst/>
            </a:prstGeom>
          </p:spPr>
          <p:txBody>
            <a:bodyPr anchor="ctr" rtlCol="false" tIns="50800" lIns="50800" bIns="50800" rIns="50800"/>
            <a:lstStyle/>
            <a:p>
              <a:pPr algn="ctr">
                <a:lnSpc>
                  <a:spcPts val="2208"/>
                </a:lnSpc>
              </a:pPr>
            </a:p>
          </p:txBody>
        </p:sp>
      </p:grpSp>
      <p:sp>
        <p:nvSpPr>
          <p:cNvPr name="TextBox 44" id="44"/>
          <p:cNvSpPr txBox="true"/>
          <p:nvPr/>
        </p:nvSpPr>
        <p:spPr>
          <a:xfrm rot="0">
            <a:off x="3042728" y="4264400"/>
            <a:ext cx="4011568" cy="240665"/>
          </a:xfrm>
          <a:prstGeom prst="rect">
            <a:avLst/>
          </a:prstGeom>
        </p:spPr>
        <p:txBody>
          <a:bodyPr anchor="t" rtlCol="false" tIns="0" lIns="0" bIns="0" rIns="0">
            <a:spAutoFit/>
          </a:bodyPr>
          <a:lstStyle/>
          <a:p>
            <a:pPr algn="l">
              <a:lnSpc>
                <a:spcPts val="1959"/>
              </a:lnSpc>
            </a:pPr>
            <a:r>
              <a:rPr lang="en-US" b="true" sz="1400" spc="280">
                <a:solidFill>
                  <a:srgbClr val="575757"/>
                </a:solidFill>
                <a:latin typeface="Now Bold"/>
                <a:ea typeface="Now Bold"/>
                <a:cs typeface="Now Bold"/>
                <a:sym typeface="Now Bold"/>
              </a:rPr>
              <a:t>WORK EXPERIENCE</a:t>
            </a:r>
          </a:p>
        </p:txBody>
      </p:sp>
      <p:sp>
        <p:nvSpPr>
          <p:cNvPr name="TextBox 45" id="45"/>
          <p:cNvSpPr txBox="true"/>
          <p:nvPr/>
        </p:nvSpPr>
        <p:spPr>
          <a:xfrm rot="0">
            <a:off x="5877572" y="4644176"/>
            <a:ext cx="1165906" cy="165100"/>
          </a:xfrm>
          <a:prstGeom prst="rect">
            <a:avLst/>
          </a:prstGeom>
        </p:spPr>
        <p:txBody>
          <a:bodyPr anchor="t" rtlCol="false" tIns="0" lIns="0" bIns="0" rIns="0">
            <a:spAutoFit/>
          </a:bodyPr>
          <a:lstStyle/>
          <a:p>
            <a:pPr algn="r">
              <a:lnSpc>
                <a:spcPts val="1399"/>
              </a:lnSpc>
              <a:spcBef>
                <a:spcPct val="0"/>
              </a:spcBef>
            </a:pPr>
            <a:r>
              <a:rPr lang="en-US" sz="999">
                <a:solidFill>
                  <a:srgbClr val="575757"/>
                </a:solidFill>
                <a:latin typeface="Aileron"/>
                <a:ea typeface="Aileron"/>
                <a:cs typeface="Aileron"/>
                <a:sym typeface="Aileron"/>
              </a:rPr>
              <a:t>2025 - PRESENT</a:t>
            </a:r>
          </a:p>
        </p:txBody>
      </p:sp>
      <p:sp>
        <p:nvSpPr>
          <p:cNvPr name="TextBox 46" id="46"/>
          <p:cNvSpPr txBox="true"/>
          <p:nvPr/>
        </p:nvSpPr>
        <p:spPr>
          <a:xfrm rot="0">
            <a:off x="3060691" y="4626396"/>
            <a:ext cx="1992853" cy="191135"/>
          </a:xfrm>
          <a:prstGeom prst="rect">
            <a:avLst/>
          </a:prstGeom>
        </p:spPr>
        <p:txBody>
          <a:bodyPr anchor="t" rtlCol="false" tIns="0" lIns="0" bIns="0" rIns="0">
            <a:spAutoFit/>
          </a:bodyPr>
          <a:lstStyle/>
          <a:p>
            <a:pPr algn="l">
              <a:lnSpc>
                <a:spcPts val="1540"/>
              </a:lnSpc>
            </a:pPr>
            <a:r>
              <a:rPr lang="en-US" sz="1100" b="true">
                <a:solidFill>
                  <a:srgbClr val="575757"/>
                </a:solidFill>
                <a:latin typeface="Aileron Bold"/>
                <a:ea typeface="Aileron Bold"/>
                <a:cs typeface="Aileron Bold"/>
                <a:sym typeface="Aileron Bold"/>
              </a:rPr>
              <a:t>class Representative</a:t>
            </a:r>
          </a:p>
        </p:txBody>
      </p:sp>
      <p:sp>
        <p:nvSpPr>
          <p:cNvPr name="TextBox 47" id="47"/>
          <p:cNvSpPr txBox="true"/>
          <p:nvPr/>
        </p:nvSpPr>
        <p:spPr>
          <a:xfrm rot="0">
            <a:off x="3060691" y="4819631"/>
            <a:ext cx="2483687" cy="191135"/>
          </a:xfrm>
          <a:prstGeom prst="rect">
            <a:avLst/>
          </a:prstGeom>
        </p:spPr>
        <p:txBody>
          <a:bodyPr anchor="t" rtlCol="false" tIns="0" lIns="0" bIns="0" rIns="0">
            <a:spAutoFit/>
          </a:bodyPr>
          <a:lstStyle/>
          <a:p>
            <a:pPr algn="l">
              <a:lnSpc>
                <a:spcPts val="1539"/>
              </a:lnSpc>
            </a:pPr>
            <a:r>
              <a:rPr lang="en-US" sz="1099">
                <a:solidFill>
                  <a:srgbClr val="575757"/>
                </a:solidFill>
                <a:latin typeface="Aileron"/>
                <a:ea typeface="Aileron"/>
                <a:cs typeface="Aileron"/>
                <a:sym typeface="Aileron"/>
              </a:rPr>
              <a:t>international islamic university</a:t>
            </a:r>
          </a:p>
        </p:txBody>
      </p:sp>
      <p:sp>
        <p:nvSpPr>
          <p:cNvPr name="TextBox 48" id="48"/>
          <p:cNvSpPr txBox="true"/>
          <p:nvPr/>
        </p:nvSpPr>
        <p:spPr>
          <a:xfrm rot="0">
            <a:off x="5605969" y="6636397"/>
            <a:ext cx="1437508" cy="174625"/>
          </a:xfrm>
          <a:prstGeom prst="rect">
            <a:avLst/>
          </a:prstGeom>
        </p:spPr>
        <p:txBody>
          <a:bodyPr anchor="t" rtlCol="false" tIns="0" lIns="0" bIns="0" rIns="0">
            <a:spAutoFit/>
          </a:bodyPr>
          <a:lstStyle/>
          <a:p>
            <a:pPr algn="r">
              <a:lnSpc>
                <a:spcPts val="1400"/>
              </a:lnSpc>
              <a:spcBef>
                <a:spcPct val="0"/>
              </a:spcBef>
            </a:pPr>
            <a:r>
              <a:rPr lang="en-US" sz="1000">
                <a:solidFill>
                  <a:srgbClr val="575757"/>
                </a:solidFill>
                <a:latin typeface="Aileron"/>
                <a:ea typeface="Aileron"/>
                <a:cs typeface="Aileron"/>
                <a:sym typeface="Aileron"/>
              </a:rPr>
              <a:t> 2024 </a:t>
            </a:r>
          </a:p>
        </p:txBody>
      </p:sp>
      <p:sp>
        <p:nvSpPr>
          <p:cNvPr name="TextBox 49" id="49"/>
          <p:cNvSpPr txBox="true"/>
          <p:nvPr/>
        </p:nvSpPr>
        <p:spPr>
          <a:xfrm rot="0">
            <a:off x="3082435" y="6628142"/>
            <a:ext cx="1957265" cy="191135"/>
          </a:xfrm>
          <a:prstGeom prst="rect">
            <a:avLst/>
          </a:prstGeom>
        </p:spPr>
        <p:txBody>
          <a:bodyPr anchor="t" rtlCol="false" tIns="0" lIns="0" bIns="0" rIns="0">
            <a:spAutoFit/>
          </a:bodyPr>
          <a:lstStyle/>
          <a:p>
            <a:pPr algn="l">
              <a:lnSpc>
                <a:spcPts val="1540"/>
              </a:lnSpc>
            </a:pPr>
            <a:r>
              <a:rPr lang="en-US" sz="1100" b="true">
                <a:solidFill>
                  <a:srgbClr val="575757"/>
                </a:solidFill>
                <a:latin typeface="Aileron Bold"/>
                <a:ea typeface="Aileron Bold"/>
                <a:cs typeface="Aileron Bold"/>
                <a:sym typeface="Aileron Bold"/>
              </a:rPr>
              <a:t>Particpant-Arts contest</a:t>
            </a:r>
          </a:p>
        </p:txBody>
      </p:sp>
      <p:sp>
        <p:nvSpPr>
          <p:cNvPr name="TextBox 50" id="50"/>
          <p:cNvSpPr txBox="true"/>
          <p:nvPr/>
        </p:nvSpPr>
        <p:spPr>
          <a:xfrm rot="0">
            <a:off x="3060691" y="6829631"/>
            <a:ext cx="2411594" cy="191135"/>
          </a:xfrm>
          <a:prstGeom prst="rect">
            <a:avLst/>
          </a:prstGeom>
        </p:spPr>
        <p:txBody>
          <a:bodyPr anchor="t" rtlCol="false" tIns="0" lIns="0" bIns="0" rIns="0">
            <a:spAutoFit/>
          </a:bodyPr>
          <a:lstStyle/>
          <a:p>
            <a:pPr algn="l">
              <a:lnSpc>
                <a:spcPts val="1539"/>
              </a:lnSpc>
            </a:pPr>
            <a:r>
              <a:rPr lang="en-US" sz="1099">
                <a:solidFill>
                  <a:srgbClr val="575757"/>
                </a:solidFill>
                <a:latin typeface="Aileron"/>
                <a:ea typeface="Aileron"/>
                <a:cs typeface="Aileron"/>
                <a:sym typeface="Aileron"/>
              </a:rPr>
              <a:t>Allama Iqbal open university (CLC )</a:t>
            </a:r>
            <a:r>
              <a:rPr lang="en-US" sz="1099">
                <a:solidFill>
                  <a:srgbClr val="575757"/>
                </a:solidFill>
                <a:latin typeface="Aileron"/>
                <a:ea typeface="Aileron"/>
                <a:cs typeface="Aileron"/>
                <a:sym typeface="Aileron"/>
              </a:rPr>
              <a:t> </a:t>
            </a:r>
          </a:p>
        </p:txBody>
      </p:sp>
      <p:sp>
        <p:nvSpPr>
          <p:cNvPr name="TextBox 51" id="51"/>
          <p:cNvSpPr txBox="true"/>
          <p:nvPr/>
        </p:nvSpPr>
        <p:spPr>
          <a:xfrm rot="0">
            <a:off x="5605969" y="8474948"/>
            <a:ext cx="1437508" cy="174625"/>
          </a:xfrm>
          <a:prstGeom prst="rect">
            <a:avLst/>
          </a:prstGeom>
        </p:spPr>
        <p:txBody>
          <a:bodyPr anchor="t" rtlCol="false" tIns="0" lIns="0" bIns="0" rIns="0">
            <a:spAutoFit/>
          </a:bodyPr>
          <a:lstStyle/>
          <a:p>
            <a:pPr algn="r">
              <a:lnSpc>
                <a:spcPts val="1400"/>
              </a:lnSpc>
              <a:spcBef>
                <a:spcPct val="0"/>
              </a:spcBef>
            </a:pPr>
            <a:r>
              <a:rPr lang="en-US" sz="1000">
                <a:solidFill>
                  <a:srgbClr val="575757"/>
                </a:solidFill>
                <a:latin typeface="Aileron"/>
                <a:ea typeface="Aileron"/>
                <a:cs typeface="Aileron"/>
                <a:sym typeface="Aileron"/>
              </a:rPr>
              <a:t> 2024 -</a:t>
            </a:r>
          </a:p>
        </p:txBody>
      </p:sp>
      <p:sp>
        <p:nvSpPr>
          <p:cNvPr name="TextBox 52" id="52"/>
          <p:cNvSpPr txBox="true"/>
          <p:nvPr/>
        </p:nvSpPr>
        <p:spPr>
          <a:xfrm rot="0">
            <a:off x="2901637" y="8362670"/>
            <a:ext cx="3264228" cy="480595"/>
          </a:xfrm>
          <a:prstGeom prst="rect">
            <a:avLst/>
          </a:prstGeom>
        </p:spPr>
        <p:txBody>
          <a:bodyPr anchor="t" rtlCol="false" tIns="0" lIns="0" bIns="0" rIns="0">
            <a:spAutoFit/>
          </a:bodyPr>
          <a:lstStyle/>
          <a:p>
            <a:pPr algn="l">
              <a:lnSpc>
                <a:spcPts val="1335"/>
              </a:lnSpc>
            </a:pPr>
            <a:r>
              <a:rPr lang="en-US" sz="953" b="true">
                <a:solidFill>
                  <a:srgbClr val="575757"/>
                </a:solidFill>
                <a:latin typeface="Aileron Bold"/>
                <a:ea typeface="Aileron Bold"/>
                <a:cs typeface="Aileron Bold"/>
                <a:sym typeface="Aileron Bold"/>
              </a:rPr>
              <a:t>Seminar Attendee — Public Administration &amp; Policy Alliances </a:t>
            </a:r>
          </a:p>
          <a:p>
            <a:pPr algn="l">
              <a:lnSpc>
                <a:spcPts val="1335"/>
              </a:lnSpc>
            </a:pPr>
          </a:p>
        </p:txBody>
      </p:sp>
      <p:sp>
        <p:nvSpPr>
          <p:cNvPr name="TextBox 53" id="53"/>
          <p:cNvSpPr txBox="true"/>
          <p:nvPr/>
        </p:nvSpPr>
        <p:spPr>
          <a:xfrm rot="0">
            <a:off x="3082435" y="8724620"/>
            <a:ext cx="2228818" cy="191135"/>
          </a:xfrm>
          <a:prstGeom prst="rect">
            <a:avLst/>
          </a:prstGeom>
        </p:spPr>
        <p:txBody>
          <a:bodyPr anchor="t" rtlCol="false" tIns="0" lIns="0" bIns="0" rIns="0">
            <a:spAutoFit/>
          </a:bodyPr>
          <a:lstStyle/>
          <a:p>
            <a:pPr algn="l">
              <a:lnSpc>
                <a:spcPts val="1539"/>
              </a:lnSpc>
            </a:pPr>
            <a:r>
              <a:rPr lang="en-US" sz="1099">
                <a:solidFill>
                  <a:srgbClr val="575757"/>
                </a:solidFill>
                <a:latin typeface="Aileron"/>
                <a:ea typeface="Aileron"/>
                <a:cs typeface="Aileron"/>
                <a:sym typeface="Aileron"/>
              </a:rPr>
              <a:t>Allama iqbal open university ,CLC</a:t>
            </a:r>
          </a:p>
        </p:txBody>
      </p:sp>
      <p:sp>
        <p:nvSpPr>
          <p:cNvPr name="TextBox 54" id="54"/>
          <p:cNvSpPr txBox="true"/>
          <p:nvPr/>
        </p:nvSpPr>
        <p:spPr>
          <a:xfrm rot="0">
            <a:off x="2931349" y="5115541"/>
            <a:ext cx="4389821" cy="1306562"/>
          </a:xfrm>
          <a:prstGeom prst="rect">
            <a:avLst/>
          </a:prstGeom>
        </p:spPr>
        <p:txBody>
          <a:bodyPr anchor="t" rtlCol="false" tIns="0" lIns="0" bIns="0" rIns="0">
            <a:spAutoFit/>
          </a:bodyPr>
          <a:lstStyle/>
          <a:p>
            <a:pPr algn="just" marL="206489" indent="-103244" lvl="1">
              <a:lnSpc>
                <a:spcPts val="1338"/>
              </a:lnSpc>
              <a:buFont typeface="Arial"/>
              <a:buChar char="•"/>
            </a:pPr>
            <a:r>
              <a:rPr lang="en-US" sz="956">
                <a:solidFill>
                  <a:srgbClr val="575757"/>
                </a:solidFill>
                <a:latin typeface="Aileron"/>
                <a:ea typeface="Aileron"/>
                <a:cs typeface="Aileron"/>
                <a:sym typeface="Aileron"/>
              </a:rPr>
              <a:t>Represent students' concerns and suggestions to faculty, fostering better communication and problem-solving.</a:t>
            </a:r>
          </a:p>
          <a:p>
            <a:pPr algn="just" marL="206489" indent="-103244" lvl="1">
              <a:lnSpc>
                <a:spcPts val="1338"/>
              </a:lnSpc>
              <a:buFont typeface="Arial"/>
              <a:buChar char="•"/>
            </a:pPr>
          </a:p>
          <a:p>
            <a:pPr algn="just" marL="206489" indent="-103244" lvl="1">
              <a:lnSpc>
                <a:spcPts val="1338"/>
              </a:lnSpc>
              <a:buFont typeface="Arial"/>
              <a:buChar char="•"/>
            </a:pPr>
            <a:r>
              <a:rPr lang="en-US" sz="956">
                <a:solidFill>
                  <a:srgbClr val="575757"/>
                </a:solidFill>
                <a:latin typeface="Aileron"/>
                <a:ea typeface="Aileron"/>
                <a:cs typeface="Aileron"/>
                <a:sym typeface="Aileron"/>
              </a:rPr>
              <a:t>Assist in coordinating academic activities and maintaining class discipline.</a:t>
            </a:r>
          </a:p>
          <a:p>
            <a:pPr algn="just" marL="206489" indent="-103244" lvl="1">
              <a:lnSpc>
                <a:spcPts val="1338"/>
              </a:lnSpc>
              <a:buFont typeface="Arial"/>
              <a:buChar char="•"/>
            </a:pPr>
          </a:p>
          <a:p>
            <a:pPr algn="just" marL="206489" indent="-103244" lvl="1">
              <a:lnSpc>
                <a:spcPts val="1338"/>
              </a:lnSpc>
              <a:buFont typeface="Arial"/>
              <a:buChar char="•"/>
            </a:pPr>
            <a:r>
              <a:rPr lang="en-US" sz="956">
                <a:solidFill>
                  <a:srgbClr val="575757"/>
                </a:solidFill>
                <a:latin typeface="Aileron"/>
                <a:ea typeface="Aileron"/>
                <a:cs typeface="Aileron"/>
                <a:sym typeface="Aileron"/>
              </a:rPr>
              <a:t>Developed leadership, communication, and teamwork skills through active engagement with peers and professors.</a:t>
            </a:r>
          </a:p>
          <a:p>
            <a:pPr algn="just">
              <a:lnSpc>
                <a:spcPts val="1338"/>
              </a:lnSpc>
            </a:pPr>
          </a:p>
        </p:txBody>
      </p:sp>
      <p:sp>
        <p:nvSpPr>
          <p:cNvPr name="TextBox 55" id="55"/>
          <p:cNvSpPr txBox="true"/>
          <p:nvPr/>
        </p:nvSpPr>
        <p:spPr>
          <a:xfrm rot="0">
            <a:off x="2971449" y="7116017"/>
            <a:ext cx="4486541" cy="875178"/>
          </a:xfrm>
          <a:prstGeom prst="rect">
            <a:avLst/>
          </a:prstGeom>
        </p:spPr>
        <p:txBody>
          <a:bodyPr anchor="t" rtlCol="false" tIns="0" lIns="0" bIns="0" rIns="0">
            <a:spAutoFit/>
          </a:bodyPr>
          <a:lstStyle/>
          <a:p>
            <a:pPr algn="just" marL="219730" indent="-109865" lvl="1">
              <a:lnSpc>
                <a:spcPts val="1424"/>
              </a:lnSpc>
              <a:buFont typeface="Arial"/>
              <a:buChar char="•"/>
            </a:pPr>
            <a:r>
              <a:rPr lang="en-US" sz="1017">
                <a:solidFill>
                  <a:srgbClr val="575757"/>
                </a:solidFill>
                <a:latin typeface="Aileron"/>
                <a:ea typeface="Aileron"/>
                <a:cs typeface="Aileron"/>
                <a:sym typeface="Aileron"/>
              </a:rPr>
              <a:t>Participated in a university arts exhibition, showcasing creativity and artistic skills.</a:t>
            </a:r>
          </a:p>
          <a:p>
            <a:pPr algn="just" marL="219730" indent="-109865" lvl="1">
              <a:lnSpc>
                <a:spcPts val="1424"/>
              </a:lnSpc>
              <a:buFont typeface="Arial"/>
              <a:buChar char="•"/>
            </a:pPr>
          </a:p>
          <a:p>
            <a:pPr algn="just" marL="219730" indent="-109865" lvl="1">
              <a:lnSpc>
                <a:spcPts val="1424"/>
              </a:lnSpc>
              <a:buFont typeface="Arial"/>
              <a:buChar char="•"/>
            </a:pPr>
            <a:r>
              <a:rPr lang="en-US" sz="1017">
                <a:solidFill>
                  <a:srgbClr val="575757"/>
                </a:solidFill>
                <a:latin typeface="Aileron"/>
                <a:ea typeface="Aileron"/>
                <a:cs typeface="Aileron"/>
                <a:sym typeface="Aileron"/>
              </a:rPr>
              <a:t>Gained experience in event participation, time management, and presentation of creative work..</a:t>
            </a:r>
          </a:p>
        </p:txBody>
      </p:sp>
      <p:sp>
        <p:nvSpPr>
          <p:cNvPr name="TextBox 56" id="56"/>
          <p:cNvSpPr txBox="true"/>
          <p:nvPr/>
        </p:nvSpPr>
        <p:spPr>
          <a:xfrm rot="0">
            <a:off x="3035923" y="8980029"/>
            <a:ext cx="4035227" cy="1038803"/>
          </a:xfrm>
          <a:prstGeom prst="rect">
            <a:avLst/>
          </a:prstGeom>
        </p:spPr>
        <p:txBody>
          <a:bodyPr anchor="t" rtlCol="false" tIns="0" lIns="0" bIns="0" rIns="0">
            <a:spAutoFit/>
          </a:bodyPr>
          <a:lstStyle/>
          <a:p>
            <a:pPr algn="just" marL="217392" indent="-108696" lvl="1">
              <a:lnSpc>
                <a:spcPts val="1409"/>
              </a:lnSpc>
              <a:buFont typeface="Arial"/>
              <a:buChar char="•"/>
            </a:pPr>
            <a:r>
              <a:rPr lang="en-US" sz="1006">
                <a:solidFill>
                  <a:srgbClr val="575757"/>
                </a:solidFill>
                <a:latin typeface="Aileron"/>
                <a:ea typeface="Aileron"/>
                <a:cs typeface="Aileron"/>
                <a:sym typeface="Aileron"/>
              </a:rPr>
              <a:t>Attended a seminar on public administration topics, enhancing understanding of policy-making and governance.</a:t>
            </a:r>
          </a:p>
          <a:p>
            <a:pPr algn="just">
              <a:lnSpc>
                <a:spcPts val="1409"/>
              </a:lnSpc>
            </a:pPr>
          </a:p>
          <a:p>
            <a:pPr algn="just" marL="217392" indent="-108696" lvl="1">
              <a:lnSpc>
                <a:spcPts val="1409"/>
              </a:lnSpc>
              <a:buFont typeface="Arial"/>
              <a:buChar char="•"/>
            </a:pPr>
            <a:r>
              <a:rPr lang="en-US" sz="1006">
                <a:solidFill>
                  <a:srgbClr val="575757"/>
                </a:solidFill>
                <a:latin typeface="Aileron"/>
                <a:ea typeface="Aileron"/>
                <a:cs typeface="Aileron"/>
                <a:sym typeface="Aileron"/>
              </a:rPr>
              <a:t>Gained insights into real-world public sector challenges and learned from industry experts.</a:t>
            </a:r>
          </a:p>
          <a:p>
            <a:pPr algn="just">
              <a:lnSpc>
                <a:spcPts val="1409"/>
              </a:lnSpc>
            </a:pPr>
          </a:p>
        </p:txBody>
      </p:sp>
      <p:sp>
        <p:nvSpPr>
          <p:cNvPr name="AutoShape 57" id="57"/>
          <p:cNvSpPr/>
          <p:nvPr/>
        </p:nvSpPr>
        <p:spPr>
          <a:xfrm flipH="true">
            <a:off x="532623" y="10290717"/>
            <a:ext cx="6538527" cy="0"/>
          </a:xfrm>
          <a:prstGeom prst="line">
            <a:avLst/>
          </a:prstGeom>
          <a:ln cap="flat" w="9525">
            <a:solidFill>
              <a:srgbClr val="575757"/>
            </a:solidFill>
            <a:prstDash val="solid"/>
            <a:headEnd type="none" len="sm" w="sm"/>
            <a:tailEnd type="none" len="sm" w="sm"/>
          </a:ln>
        </p:spPr>
      </p:sp>
      <p:sp>
        <p:nvSpPr>
          <p:cNvPr name="AutoShape 58" id="58"/>
          <p:cNvSpPr/>
          <p:nvPr/>
        </p:nvSpPr>
        <p:spPr>
          <a:xfrm flipH="true">
            <a:off x="488850" y="401283"/>
            <a:ext cx="6538527" cy="0"/>
          </a:xfrm>
          <a:prstGeom prst="line">
            <a:avLst/>
          </a:prstGeom>
          <a:ln cap="flat" w="9525">
            <a:solidFill>
              <a:srgbClr val="575757"/>
            </a:solidFill>
            <a:prstDash val="solid"/>
            <a:headEnd type="none" len="sm" w="sm"/>
            <a:tailEnd type="none" len="sm" w="sm"/>
          </a:ln>
        </p:spPr>
      </p:sp>
      <p:sp>
        <p:nvSpPr>
          <p:cNvPr name="AutoShape 59" id="59"/>
          <p:cNvSpPr/>
          <p:nvPr/>
        </p:nvSpPr>
        <p:spPr>
          <a:xfrm>
            <a:off x="649653" y="9194430"/>
            <a:ext cx="2087053" cy="0"/>
          </a:xfrm>
          <a:prstGeom prst="line">
            <a:avLst/>
          </a:prstGeom>
          <a:ln cap="rnd" w="9525">
            <a:solidFill>
              <a:srgbClr val="575757"/>
            </a:solidFill>
            <a:prstDash val="solid"/>
            <a:headEnd type="none" len="sm" w="sm"/>
            <a:tailEnd type="none" len="sm" w="sm"/>
          </a:ln>
        </p:spPr>
      </p:sp>
      <p:sp>
        <p:nvSpPr>
          <p:cNvPr name="TextBox 60" id="60"/>
          <p:cNvSpPr txBox="true"/>
          <p:nvPr/>
        </p:nvSpPr>
        <p:spPr>
          <a:xfrm rot="0">
            <a:off x="2836621" y="2766917"/>
            <a:ext cx="4433847" cy="1199545"/>
          </a:xfrm>
          <a:prstGeom prst="rect">
            <a:avLst/>
          </a:prstGeom>
        </p:spPr>
        <p:txBody>
          <a:bodyPr anchor="t" rtlCol="false" tIns="0" lIns="0" bIns="0" rIns="0">
            <a:spAutoFit/>
          </a:bodyPr>
          <a:lstStyle/>
          <a:p>
            <a:pPr algn="ctr">
              <a:lnSpc>
                <a:spcPts val="1608"/>
              </a:lnSpc>
              <a:spcBef>
                <a:spcPct val="0"/>
              </a:spcBef>
            </a:pPr>
            <a:r>
              <a:rPr lang="en-US" sz="1148">
                <a:solidFill>
                  <a:srgbClr val="000000"/>
                </a:solidFill>
                <a:latin typeface="Lato"/>
                <a:ea typeface="Lato"/>
                <a:cs typeface="Lato"/>
                <a:sym typeface="Lato"/>
              </a:rPr>
              <a:t>Enthusiastic and dedicated Public Administration student with a passion for governance and international development .Eager to apply academic knowledge ,learn practical skills ,contribute fresh ideas to support organizational growth .Strong research, communication ,teamwork abilities with proactive attitude towards personal and proffessional development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DAGguZgk6js</dc:identifier>
  <dcterms:modified xsi:type="dcterms:W3CDTF">2011-08-01T06:04:30Z</dcterms:modified>
  <cp:revision>1</cp:revision>
  <dc:title>Minimalist White and Grey Professional Resume</dc:title>
</cp:coreProperties>
</file>