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74" r:id="rId3"/>
    <p:sldId id="257" r:id="rId4"/>
    <p:sldId id="258" r:id="rId5"/>
    <p:sldId id="259" r:id="rId6"/>
    <p:sldId id="260" r:id="rId7"/>
    <p:sldId id="263" r:id="rId8"/>
    <p:sldId id="264" r:id="rId9"/>
    <p:sldId id="281" r:id="rId10"/>
    <p:sldId id="261" r:id="rId11"/>
    <p:sldId id="262" r:id="rId12"/>
    <p:sldId id="265" r:id="rId13"/>
    <p:sldId id="266" r:id="rId14"/>
    <p:sldId id="282" r:id="rId15"/>
    <p:sldId id="267" r:id="rId16"/>
    <p:sldId id="268" r:id="rId17"/>
    <p:sldId id="276" r:id="rId18"/>
    <p:sldId id="279" r:id="rId19"/>
    <p:sldId id="270" r:id="rId20"/>
    <p:sldId id="283" r:id="rId21"/>
    <p:sldId id="284" r:id="rId22"/>
    <p:sldId id="285" r:id="rId23"/>
    <p:sldId id="271" r:id="rId24"/>
    <p:sldId id="272" r:id="rId25"/>
    <p:sldId id="277" r:id="rId26"/>
    <p:sldId id="278" r:id="rId27"/>
    <p:sldId id="273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CF3194-8C20-4DC4-A122-00EDA8A8A596}" v="103" dt="2020-05-22T15:30:20.750"/>
    <p1510:client id="{A4B974EF-B213-4DA1-B410-42E5CDCD154D}" v="358" dt="2020-05-22T07:44:40.083"/>
    <p1510:client id="{B849FAA6-AE3C-4293-B3F6-B3C3B2B0F26D}" v="1206" dt="2020-05-22T09:01:28.742"/>
    <p1510:client id="{CBBD0F5D-F2E9-4E02-BCED-4DAF1B704F0C}" v="1" dt="2020-05-22T05:05:13.963"/>
    <p1510:client id="{F48A9062-6CD5-49B0-8052-2A044175D74A}" v="140" dt="2020-05-22T07:58:22.5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8" autoAdjust="0"/>
    <p:restoredTop sz="94676" autoAdjust="0"/>
  </p:normalViewPr>
  <p:slideViewPr>
    <p:cSldViewPr snapToGrid="0">
      <p:cViewPr varScale="1">
        <p:scale>
          <a:sx n="54" d="100"/>
          <a:sy n="54" d="100"/>
        </p:scale>
        <p:origin x="19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2490E-E937-46F7-8980-944708E0FCD0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B8E73-AA1F-49DD-8E6A-18645C74D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33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how to put code into a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B8E73-AA1F-49DD-8E6A-18645C74D0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96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andialabs/gr-pdu_utils" TargetMode="External"/><Relationship Id="rId13" Type="http://schemas.openxmlformats.org/officeDocument/2006/relationships/image" Target="../media/image1.png"/><Relationship Id="rId3" Type="http://schemas.openxmlformats.org/officeDocument/2006/relationships/hyperlink" Target="https://github.com/kit-cel/gr-lte" TargetMode="External"/><Relationship Id="rId7" Type="http://schemas.openxmlformats.org/officeDocument/2006/relationships/hyperlink" Target="https://github.com/myriadrf/gr-limesdr" TargetMode="External"/><Relationship Id="rId12" Type="http://schemas.openxmlformats.org/officeDocument/2006/relationships/hyperlink" Target="https://github.com/osmocom/gr-fosphor" TargetMode="External"/><Relationship Id="rId2" Type="http://schemas.openxmlformats.org/officeDocument/2006/relationships/hyperlink" Target="https://github.com/kit-cel/gr-spece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istromath/gr-air-modes" TargetMode="External"/><Relationship Id="rId11" Type="http://schemas.openxmlformats.org/officeDocument/2006/relationships/hyperlink" Target="https://github.com/EttusResearch/gr-doa" TargetMode="External"/><Relationship Id="rId5" Type="http://schemas.openxmlformats.org/officeDocument/2006/relationships/hyperlink" Target="https://github.com/skysafe/gr-sigmf" TargetMode="External"/><Relationship Id="rId10" Type="http://schemas.openxmlformats.org/officeDocument/2006/relationships/hyperlink" Target="https://github.com/analogdevicesinc/gr-iio" TargetMode="External"/><Relationship Id="rId4" Type="http://schemas.openxmlformats.org/officeDocument/2006/relationships/hyperlink" Target="https://github.com/kit-cel/gr-radar" TargetMode="External"/><Relationship Id="rId9" Type="http://schemas.openxmlformats.org/officeDocument/2006/relationships/hyperlink" Target="https://github.com/daniestevez/gr-satellite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Writing Signal Processing Applications In Python Using </a:t>
            </a:r>
            <a:r>
              <a:rPr lang="en-US" dirty="0" err="1"/>
              <a:t>GNURadio</a:t>
            </a:r>
            <a:endParaRPr lang="en-US" dirty="0" err="1">
              <a:cs typeface="Calibri Light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Calibri"/>
              </a:rPr>
              <a:t>What is it?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Calibri"/>
              </a:rPr>
              <a:t>What is built with it?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Calibri"/>
              </a:rPr>
              <a:t>How to build something with it!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5C39-3F63-40CB-B0CE-2BEB900F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Types of blocks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C594-2C13-4E9F-AF03-1816ADEF1B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Sync</a:t>
            </a:r>
            <a:endParaRPr lang="en-US"/>
          </a:p>
          <a:p>
            <a:pPr lvl="1"/>
            <a:r>
              <a:rPr lang="en-US" dirty="0">
                <a:ea typeface="+mn-lt"/>
                <a:cs typeface="+mn-lt"/>
              </a:rPr>
              <a:t>Synchronous, </a:t>
            </a:r>
            <a:r>
              <a:rPr lang="en-US" dirty="0">
                <a:cs typeface="Calibri"/>
              </a:rPr>
              <a:t>one in one out</a:t>
            </a:r>
          </a:p>
          <a:p>
            <a:r>
              <a:rPr lang="en-US" dirty="0">
                <a:ea typeface="+mn-lt"/>
                <a:cs typeface="+mn-lt"/>
              </a:rPr>
              <a:t>Source</a:t>
            </a:r>
          </a:p>
          <a:p>
            <a:pPr lvl="1"/>
            <a:r>
              <a:rPr lang="en-US" dirty="0">
                <a:ea typeface="+mn-lt"/>
                <a:cs typeface="+mn-lt"/>
              </a:rPr>
              <a:t>Where the data comes from</a:t>
            </a:r>
          </a:p>
          <a:p>
            <a:r>
              <a:rPr lang="en-US" dirty="0">
                <a:ea typeface="+mn-lt"/>
                <a:cs typeface="+mn-lt"/>
              </a:rPr>
              <a:t>Sink</a:t>
            </a:r>
          </a:p>
          <a:p>
            <a:pPr lvl="1"/>
            <a:r>
              <a:rPr lang="en-US" dirty="0">
                <a:ea typeface="+mn-lt"/>
                <a:cs typeface="+mn-lt"/>
              </a:rPr>
              <a:t>Where the data goes</a:t>
            </a:r>
            <a:endParaRPr lang="en-US" dirty="0"/>
          </a:p>
          <a:p>
            <a:r>
              <a:rPr lang="en-US" dirty="0">
                <a:cs typeface="Calibri"/>
              </a:rPr>
              <a:t>Interpolator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One in many out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BFBA8-D7C6-44CF-96F1-33C87A0BBE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Tagged stream</a:t>
            </a:r>
          </a:p>
          <a:p>
            <a:pPr lvl="1"/>
            <a:r>
              <a:rPr lang="en-US" sz="2800" dirty="0">
                <a:ea typeface="+mn-lt"/>
                <a:cs typeface="+mn-lt"/>
              </a:rPr>
              <a:t>Labeled in labeled out</a:t>
            </a:r>
          </a:p>
          <a:p>
            <a:r>
              <a:rPr lang="en-US" dirty="0">
                <a:ea typeface="+mn-lt"/>
                <a:cs typeface="+mn-lt"/>
              </a:rPr>
              <a:t>General</a:t>
            </a:r>
          </a:p>
          <a:p>
            <a:pPr lvl="1"/>
            <a:r>
              <a:rPr lang="en-US" dirty="0">
                <a:ea typeface="+mn-lt"/>
                <a:cs typeface="+mn-lt"/>
              </a:rPr>
              <a:t>Something in maybe something else out</a:t>
            </a:r>
          </a:p>
          <a:p>
            <a:r>
              <a:rPr lang="en-US" dirty="0">
                <a:ea typeface="+mn-lt"/>
                <a:cs typeface="+mn-lt"/>
              </a:rPr>
              <a:t>Decimator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Many in one out</a:t>
            </a:r>
          </a:p>
          <a:p>
            <a:r>
              <a:rPr lang="en-US" err="1">
                <a:ea typeface="+mn-lt"/>
                <a:cs typeface="+mn-lt"/>
              </a:rPr>
              <a:t>Hier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Blocks in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7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1C16F-6D7D-4BC7-A03C-EB53F3DA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does a block ​need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308D-B7F3-4F55-B479-ECD44FED47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What does a block needs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Setup </a:t>
            </a:r>
          </a:p>
          <a:p>
            <a:pPr lvl="2"/>
            <a:r>
              <a:rPr lang="en-US" dirty="0">
                <a:ea typeface="+mn-lt"/>
                <a:cs typeface="+mn-lt"/>
              </a:rPr>
              <a:t>constructor or __</a:t>
            </a:r>
            <a:r>
              <a:rPr lang="en-US" dirty="0" err="1">
                <a:ea typeface="+mn-lt"/>
                <a:cs typeface="+mn-lt"/>
              </a:rPr>
              <a:t>init</a:t>
            </a:r>
            <a:r>
              <a:rPr lang="en-US" dirty="0">
                <a:ea typeface="+mn-lt"/>
                <a:cs typeface="+mn-lt"/>
              </a:rPr>
              <a:t>__</a:t>
            </a:r>
          </a:p>
          <a:p>
            <a:pPr lvl="1"/>
            <a:r>
              <a:rPr lang="en-US" dirty="0">
                <a:ea typeface="+mn-lt"/>
                <a:cs typeface="+mn-lt"/>
              </a:rPr>
              <a:t>Work </a:t>
            </a:r>
          </a:p>
          <a:p>
            <a:pPr lvl="2"/>
            <a:r>
              <a:rPr lang="en-US" dirty="0">
                <a:ea typeface="+mn-lt"/>
                <a:cs typeface="+mn-lt"/>
              </a:rPr>
              <a:t>Code to do the task</a:t>
            </a:r>
          </a:p>
          <a:p>
            <a:pPr lvl="1"/>
            <a:r>
              <a:rPr lang="en-US" dirty="0">
                <a:ea typeface="+mn-lt"/>
                <a:cs typeface="+mn-lt"/>
              </a:rPr>
              <a:t>Schedule</a:t>
            </a:r>
          </a:p>
          <a:p>
            <a:pPr lvl="2"/>
            <a:r>
              <a:rPr lang="en-US" dirty="0">
                <a:ea typeface="+mn-lt"/>
                <a:cs typeface="+mn-lt"/>
              </a:rPr>
              <a:t>For data in how much comes out</a:t>
            </a:r>
          </a:p>
          <a:p>
            <a:r>
              <a:rPr lang="en-US" dirty="0">
                <a:ea typeface="+mn-lt"/>
                <a:cs typeface="+mn-lt"/>
              </a:rPr>
              <a:t>Inherits from base class</a:t>
            </a:r>
          </a:p>
          <a:p>
            <a:r>
              <a:rPr lang="en-US" dirty="0">
                <a:ea typeface="+mn-lt"/>
                <a:cs typeface="+mn-lt"/>
              </a:rPr>
              <a:t>Not needed but nice to have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Graphical description for GRC</a:t>
            </a:r>
          </a:p>
          <a:p>
            <a:pPr lvl="2"/>
            <a:r>
              <a:rPr lang="en-US" dirty="0">
                <a:cs typeface="Calibri"/>
              </a:rPr>
              <a:t>Was XML, +3.8.0 uses YAML</a:t>
            </a:r>
          </a:p>
          <a:p>
            <a:pPr lvl="1"/>
            <a:r>
              <a:rPr lang="en-US" dirty="0">
                <a:cs typeface="Calibri"/>
              </a:rPr>
              <a:t>Works with tags</a:t>
            </a:r>
          </a:p>
          <a:p>
            <a:pPr lvl="1"/>
            <a:r>
              <a:rPr lang="en-US" dirty="0">
                <a:cs typeface="Calibri"/>
              </a:rPr>
              <a:t>Unit testing and profiling</a:t>
            </a:r>
          </a:p>
          <a:p>
            <a:pPr lvl="1"/>
            <a:r>
              <a:rPr lang="en-US" dirty="0">
                <a:cs typeface="Calibri"/>
              </a:rPr>
              <a:t>Version control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6DFCFDB-79A0-4B62-9C69-D4AB7E8F1C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4570" y="2266295"/>
            <a:ext cx="5056118" cy="346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17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7D864-046A-4DED-8A75-218998EDA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 Empty Block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C53CA-D9D7-461E-9ADB-5CD1C330C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43408"/>
            <a:ext cx="6200360" cy="493112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form </a:t>
            </a:r>
            <a:r>
              <a:rPr lang="en-US" dirty="0" err="1">
                <a:cs typeface="Calibri" panose="020F0502020204030204"/>
              </a:rPr>
              <a:t>gnuradio</a:t>
            </a:r>
            <a:r>
              <a:rPr lang="en-US" dirty="0">
                <a:cs typeface="Calibri" panose="020F0502020204030204"/>
              </a:rPr>
              <a:t> import gr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class </a:t>
            </a:r>
            <a:r>
              <a:rPr lang="en-US" dirty="0" err="1">
                <a:cs typeface="Calibri" panose="020F0502020204030204"/>
              </a:rPr>
              <a:t>MyBlock</a:t>
            </a:r>
            <a:r>
              <a:rPr lang="en-US" dirty="0">
                <a:cs typeface="Calibri" panose="020F0502020204030204"/>
              </a:rPr>
              <a:t>(</a:t>
            </a:r>
            <a:r>
              <a:rPr lang="en-US" dirty="0" err="1">
                <a:cs typeface="Calibri" panose="020F0502020204030204"/>
              </a:rPr>
              <a:t>gr.sync_block</a:t>
            </a:r>
            <a:r>
              <a:rPr lang="en-US" dirty="0">
                <a:cs typeface="Calibri" panose="020F0502020204030204"/>
              </a:rPr>
              <a:t>):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   def __</a:t>
            </a:r>
            <a:r>
              <a:rPr lang="en-US" dirty="0" err="1">
                <a:cs typeface="Calibri" panose="020F0502020204030204"/>
              </a:rPr>
              <a:t>init</a:t>
            </a:r>
            <a:r>
              <a:rPr lang="en-US" dirty="0">
                <a:cs typeface="Calibri" panose="020F0502020204030204"/>
              </a:rPr>
              <a:t>__(self, *</a:t>
            </a:r>
            <a:r>
              <a:rPr lang="en-US" dirty="0" err="1">
                <a:cs typeface="Calibri" panose="020F0502020204030204"/>
              </a:rPr>
              <a:t>args</a:t>
            </a:r>
            <a:r>
              <a:rPr lang="en-US" dirty="0">
                <a:cs typeface="Calibri" panose="020F0502020204030204"/>
              </a:rPr>
              <a:t>, **</a:t>
            </a:r>
            <a:r>
              <a:rPr lang="en-US" dirty="0" err="1">
                <a:cs typeface="Calibri" panose="020F0502020204030204"/>
              </a:rPr>
              <a:t>kwargs</a:t>
            </a:r>
            <a:r>
              <a:rPr lang="en-US" dirty="0">
                <a:cs typeface="Calibri" panose="020F0502020204030204"/>
              </a:rPr>
              <a:t>):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        gr.sync_block.__</a:t>
            </a:r>
            <a:r>
              <a:rPr lang="en-US" dirty="0" err="1">
                <a:cs typeface="Calibri" panose="020F0502020204030204"/>
              </a:rPr>
              <a:t>init</a:t>
            </a:r>
            <a:r>
              <a:rPr lang="en-US" dirty="0">
                <a:cs typeface="Calibri" panose="020F0502020204030204"/>
              </a:rPr>
              <a:t>__(self,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            </a:t>
            </a:r>
            <a:r>
              <a:rPr lang="en-US" dirty="0" err="1">
                <a:cs typeface="Calibri" panose="020F0502020204030204"/>
              </a:rPr>
              <a:t>in_sig</a:t>
            </a:r>
            <a:r>
              <a:rPr lang="en-US" dirty="0">
                <a:cs typeface="Calibri" panose="020F0502020204030204"/>
              </a:rPr>
              <a:t>=[complex],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            </a:t>
            </a:r>
            <a:r>
              <a:rPr lang="en-US" dirty="0" err="1">
                <a:cs typeface="Calibri" panose="020F0502020204030204"/>
              </a:rPr>
              <a:t>out_sig</a:t>
            </a:r>
            <a:r>
              <a:rPr lang="en-US" dirty="0">
                <a:cs typeface="Calibri" panose="020F0502020204030204"/>
              </a:rPr>
              <a:t>=[complex])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        # Add constructor stuff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   def work(self, </a:t>
            </a:r>
            <a:r>
              <a:rPr lang="en-US" dirty="0" err="1">
                <a:cs typeface="Calibri" panose="020F0502020204030204"/>
              </a:rPr>
              <a:t>input_items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dirty="0" err="1">
                <a:cs typeface="Calibri" panose="020F0502020204030204"/>
              </a:rPr>
              <a:t>output_items</a:t>
            </a:r>
            <a:r>
              <a:rPr lang="en-US" dirty="0">
                <a:cs typeface="Calibri" panose="020F0502020204030204"/>
              </a:rPr>
              <a:t>):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       in0 = </a:t>
            </a:r>
            <a:r>
              <a:rPr lang="en-US" dirty="0" err="1">
                <a:cs typeface="Calibri" panose="020F0502020204030204"/>
              </a:rPr>
              <a:t>input_items</a:t>
            </a:r>
            <a:r>
              <a:rPr lang="en-US" dirty="0">
                <a:cs typeface="Calibri" panose="020F0502020204030204"/>
              </a:rPr>
              <a:t>[0]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 out = </a:t>
            </a:r>
            <a:r>
              <a:rPr lang="en-US" dirty="0" err="1">
                <a:ea typeface="+mn-lt"/>
                <a:cs typeface="+mn-lt"/>
              </a:rPr>
              <a:t>output_items</a:t>
            </a:r>
            <a:r>
              <a:rPr lang="en-US" dirty="0">
                <a:ea typeface="+mn-lt"/>
                <a:cs typeface="+mn-lt"/>
              </a:rPr>
              <a:t>[0]</a:t>
            </a:r>
            <a:endParaRPr lang="en-US" dirty="0"/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       out[:] = in0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       # Add signal processing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       Return </a:t>
            </a:r>
            <a:r>
              <a:rPr lang="en-US" dirty="0" err="1">
                <a:cs typeface="Calibri" panose="020F0502020204030204"/>
              </a:rPr>
              <a:t>len</a:t>
            </a:r>
            <a:r>
              <a:rPr lang="en-US" dirty="0">
                <a:cs typeface="Calibri" panose="020F0502020204030204"/>
              </a:rPr>
              <a:t>(out)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C3B0C-E3E5-4811-9F1A-8781B0C94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1873" y="1643408"/>
            <a:ext cx="4469296" cy="4931119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2997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9606B-FC75-47BE-B261-3470CAA63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Constructor and Initializer 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FFDF8-AD2E-43D5-9387-C7DFF70C1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Builds the block</a:t>
            </a:r>
            <a:endParaRPr lang="en-US" dirty="0"/>
          </a:p>
          <a:p>
            <a:r>
              <a:rPr lang="en-US" dirty="0"/>
              <a:t>Inherits from one of the block types</a:t>
            </a:r>
            <a:endParaRPr lang="en-US"/>
          </a:p>
          <a:p>
            <a:pPr lvl="1"/>
            <a:r>
              <a:rPr lang="en-US" dirty="0"/>
              <a:t>Source, Sink, Sync, Interpolator, Decimator, Tagged stream, </a:t>
            </a:r>
            <a:r>
              <a:rPr lang="en-US" dirty="0" err="1"/>
              <a:t>Hier</a:t>
            </a:r>
            <a:endParaRPr lang="en-US" dirty="0"/>
          </a:p>
          <a:p>
            <a:pPr lvl="1"/>
            <a:r>
              <a:rPr lang="en-US" dirty="0"/>
              <a:t>Must call parent constructor/initializer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Executes once</a:t>
            </a:r>
          </a:p>
          <a:p>
            <a:pPr lvl="1"/>
            <a:r>
              <a:rPr lang="en-US" dirty="0">
                <a:cs typeface="Calibri"/>
              </a:rPr>
              <a:t>Contains user's setup code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8E791-ACE8-4CFB-9DCF-D3ED948ED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def __</a:t>
            </a:r>
            <a:r>
              <a:rPr lang="en-US" dirty="0" err="1">
                <a:ea typeface="+mn-lt"/>
                <a:cs typeface="+mn-lt"/>
              </a:rPr>
              <a:t>init</a:t>
            </a:r>
            <a:r>
              <a:rPr lang="en-US" dirty="0">
                <a:ea typeface="+mn-lt"/>
                <a:cs typeface="+mn-lt"/>
              </a:rPr>
              <a:t>__(self, *</a:t>
            </a:r>
            <a:r>
              <a:rPr lang="en-US" dirty="0" err="1">
                <a:ea typeface="+mn-lt"/>
                <a:cs typeface="+mn-lt"/>
              </a:rPr>
              <a:t>args</a:t>
            </a:r>
            <a:r>
              <a:rPr lang="en-US" dirty="0">
                <a:ea typeface="+mn-lt"/>
                <a:cs typeface="+mn-lt"/>
              </a:rPr>
              <a:t>, **</a:t>
            </a:r>
            <a:r>
              <a:rPr lang="en-US" dirty="0" err="1">
                <a:ea typeface="+mn-lt"/>
                <a:cs typeface="+mn-lt"/>
              </a:rPr>
              <a:t>kwargs</a:t>
            </a:r>
            <a:r>
              <a:rPr lang="en-US" dirty="0">
                <a:ea typeface="+mn-lt"/>
                <a:cs typeface="+mn-lt"/>
              </a:rPr>
              <a:t>):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  gr.sync_block.__</a:t>
            </a:r>
            <a:r>
              <a:rPr lang="en-US" dirty="0" err="1">
                <a:ea typeface="+mn-lt"/>
                <a:cs typeface="+mn-lt"/>
              </a:rPr>
              <a:t>init</a:t>
            </a:r>
            <a:r>
              <a:rPr lang="en-US" dirty="0">
                <a:ea typeface="+mn-lt"/>
                <a:cs typeface="+mn-lt"/>
              </a:rPr>
              <a:t>__(self,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</a:t>
            </a:r>
            <a:r>
              <a:rPr lang="en-US" dirty="0" err="1">
                <a:ea typeface="+mn-lt"/>
                <a:cs typeface="+mn-lt"/>
              </a:rPr>
              <a:t>in_sig</a:t>
            </a:r>
            <a:r>
              <a:rPr lang="en-US" dirty="0">
                <a:ea typeface="+mn-lt"/>
                <a:cs typeface="+mn-lt"/>
              </a:rPr>
              <a:t>=[complex],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</a:t>
            </a:r>
            <a:r>
              <a:rPr lang="en-US" dirty="0" err="1">
                <a:ea typeface="+mn-lt"/>
                <a:cs typeface="+mn-lt"/>
              </a:rPr>
              <a:t>out_sig</a:t>
            </a:r>
            <a:r>
              <a:rPr lang="en-US" dirty="0">
                <a:ea typeface="+mn-lt"/>
                <a:cs typeface="+mn-lt"/>
              </a:rPr>
              <a:t>=[complex])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# Add constructor stuff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6473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425E-3755-4840-874E-05B26ED9F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Work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CEED-30AE-4816-8300-9E91D15301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Where the work happens</a:t>
            </a:r>
          </a:p>
          <a:p>
            <a:pPr lvl="1"/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Executes </a:t>
            </a:r>
            <a:r>
              <a:rPr lang="en-US" dirty="0">
                <a:cs typeface="Calibri"/>
              </a:rPr>
              <a:t>are on each buffered chuck of data</a:t>
            </a:r>
            <a:endParaRPr lang="en-US"/>
          </a:p>
          <a:p>
            <a:pPr lvl="1"/>
            <a:r>
              <a:rPr lang="en-US" dirty="0">
                <a:cs typeface="Calibri"/>
              </a:rPr>
              <a:t>Called multiple times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Maps buffers as input arguments</a:t>
            </a:r>
          </a:p>
          <a:p>
            <a:pPr lvl="1"/>
            <a:r>
              <a:rPr lang="en-US" dirty="0" err="1">
                <a:cs typeface="Calibri"/>
              </a:rPr>
              <a:t>input_items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output_items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Each input is a list of buffers</a:t>
            </a:r>
          </a:p>
          <a:p>
            <a:pPr lvl="1"/>
            <a:r>
              <a:rPr lang="en-US" dirty="0">
                <a:cs typeface="Calibri"/>
              </a:rPr>
              <a:t>Python buffer protocol </a:t>
            </a:r>
          </a:p>
          <a:p>
            <a:pPr lvl="1"/>
            <a:r>
              <a:rPr lang="en-US" dirty="0" err="1">
                <a:cs typeface="Calibri"/>
              </a:rPr>
              <a:t>Numpy</a:t>
            </a:r>
            <a:r>
              <a:rPr lang="en-US" dirty="0">
                <a:cs typeface="Calibri"/>
              </a:rPr>
              <a:t> array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Returns the number of items written to the output buffer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B4099-AB45-447F-BA2D-DDB01FEB5F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def work(self, </a:t>
            </a:r>
            <a:r>
              <a:rPr lang="en-US" sz="2000" dirty="0" err="1">
                <a:ea typeface="+mn-lt"/>
                <a:cs typeface="+mn-lt"/>
              </a:rPr>
              <a:t>input_items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output_items</a:t>
            </a:r>
            <a:r>
              <a:rPr lang="en-US" sz="2000" dirty="0">
                <a:ea typeface="+mn-lt"/>
                <a:cs typeface="+mn-lt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        in0 = </a:t>
            </a:r>
            <a:r>
              <a:rPr lang="en-US" sz="2000" dirty="0" err="1">
                <a:ea typeface="+mn-lt"/>
                <a:cs typeface="+mn-lt"/>
              </a:rPr>
              <a:t>input_items</a:t>
            </a:r>
            <a:r>
              <a:rPr lang="en-US" sz="2000" dirty="0">
                <a:ea typeface="+mn-lt"/>
                <a:cs typeface="+mn-lt"/>
              </a:rPr>
              <a:t>[0]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        out = </a:t>
            </a:r>
            <a:r>
              <a:rPr lang="en-US" sz="2000" err="1">
                <a:ea typeface="+mn-lt"/>
                <a:cs typeface="+mn-lt"/>
              </a:rPr>
              <a:t>output_items</a:t>
            </a:r>
            <a:r>
              <a:rPr lang="en-US" sz="2000" dirty="0">
                <a:ea typeface="+mn-lt"/>
                <a:cs typeface="+mn-lt"/>
              </a:rPr>
              <a:t>[0]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        out[:] = in0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        return </a:t>
            </a:r>
            <a:r>
              <a:rPr lang="en-US" sz="2000" dirty="0" err="1">
                <a:ea typeface="+mn-lt"/>
                <a:cs typeface="+mn-lt"/>
              </a:rPr>
              <a:t>len</a:t>
            </a:r>
            <a:r>
              <a:rPr lang="en-US" sz="2000" dirty="0">
                <a:ea typeface="+mn-lt"/>
                <a:cs typeface="+mn-lt"/>
              </a:rPr>
              <a:t>(out)</a:t>
            </a:r>
          </a:p>
          <a:p>
            <a:pPr marL="0" indent="0">
              <a:buNone/>
            </a:pPr>
            <a:endParaRPr lang="en-US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77692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26CC3-72B1-4C72-9EA0-FCA41902A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Building with Blocks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8EB21-82C1-4227-954E-A5CF81576C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Assembling your application with blocks</a:t>
            </a:r>
          </a:p>
        </p:txBody>
      </p:sp>
    </p:spTree>
    <p:extLst>
      <p:ext uri="{BB962C8B-B14F-4D97-AF65-F5344CB8AC3E}">
        <p14:creationId xmlns:p14="http://schemas.microsoft.com/office/powerpoint/2010/main" val="3913013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E800-F572-4AEA-9A64-0720B592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block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2B8B0-3B1F-49EB-8A17-C03F80DFFD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Provides common interface to a signal processing chain</a:t>
            </a:r>
            <a:endParaRPr lang="en-US"/>
          </a:p>
          <a:p>
            <a:pPr lvl="1"/>
            <a:r>
              <a:rPr lang="en-US" dirty="0">
                <a:ea typeface="+mn-lt"/>
                <a:cs typeface="+mn-lt"/>
              </a:rPr>
              <a:t>How the schedular interacts with your code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Contains all the blocks</a:t>
            </a:r>
            <a:endParaRPr lang="en-US" dirty="0"/>
          </a:p>
          <a:p>
            <a:endParaRPr lang="en-US" dirty="0"/>
          </a:p>
          <a:p>
            <a:r>
              <a:rPr lang="en-US" dirty="0">
                <a:cs typeface="Calibri" panose="020F0502020204030204"/>
              </a:rPr>
              <a:t>Distributes across multiple processes and cores</a:t>
            </a:r>
          </a:p>
          <a:p>
            <a:endParaRPr lang="en-US" dirty="0"/>
          </a:p>
          <a:p>
            <a:r>
              <a:rPr lang="en-US" dirty="0">
                <a:cs typeface="Calibri" panose="020F0502020204030204"/>
              </a:rPr>
              <a:t>Graphical tools produce sub-class of top block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B0CDB-5F79-4A95-B423-02B719AD16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Implementation uses inheritance 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Provides methods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Start</a:t>
            </a:r>
          </a:p>
          <a:p>
            <a:pPr lvl="2"/>
            <a:r>
              <a:rPr lang="en-US" dirty="0">
                <a:ea typeface="+mn-lt"/>
                <a:cs typeface="+mn-lt"/>
              </a:rPr>
              <a:t>Gets the data moving</a:t>
            </a:r>
          </a:p>
          <a:p>
            <a:pPr lvl="1"/>
            <a:r>
              <a:rPr lang="en-US" dirty="0">
                <a:ea typeface="+mn-lt"/>
                <a:cs typeface="+mn-lt"/>
              </a:rPr>
              <a:t>Run</a:t>
            </a:r>
          </a:p>
          <a:p>
            <a:pPr lvl="2"/>
            <a:r>
              <a:rPr lang="en-US" dirty="0">
                <a:ea typeface="+mn-lt"/>
                <a:cs typeface="+mn-lt"/>
              </a:rPr>
              <a:t>Gets the data moving and waits for it to finish</a:t>
            </a:r>
          </a:p>
          <a:p>
            <a:pPr lvl="1"/>
            <a:r>
              <a:rPr lang="en-US" dirty="0">
                <a:ea typeface="+mn-lt"/>
                <a:cs typeface="+mn-lt"/>
              </a:rPr>
              <a:t>Wait</a:t>
            </a:r>
          </a:p>
          <a:p>
            <a:pPr lvl="2"/>
            <a:r>
              <a:rPr lang="en-US" dirty="0">
                <a:ea typeface="+mn-lt"/>
                <a:cs typeface="+mn-lt"/>
              </a:rPr>
              <a:t>Waits for it to finish</a:t>
            </a:r>
          </a:p>
          <a:p>
            <a:pPr lvl="1"/>
            <a:r>
              <a:rPr lang="en-US" dirty="0">
                <a:ea typeface="+mn-lt"/>
                <a:cs typeface="+mn-lt"/>
              </a:rPr>
              <a:t>Stop</a:t>
            </a:r>
          </a:p>
          <a:p>
            <a:pPr lvl="2"/>
            <a:r>
              <a:rPr lang="en-US" dirty="0">
                <a:ea typeface="+mn-lt"/>
                <a:cs typeface="+mn-lt"/>
              </a:rPr>
              <a:t>Stops the movement of data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9802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EDD4-8F7A-994E-864F-12D77EF7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the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0AF0B-CF4D-9246-9E2B-FE8A48581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07215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FlowGraph</a:t>
            </a:r>
            <a:r>
              <a:rPr lang="en-US" dirty="0"/>
              <a:t>(</a:t>
            </a:r>
            <a:r>
              <a:rPr lang="en-US" dirty="0" err="1"/>
              <a:t>gr.top_block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pPr marL="0" indent="0">
              <a:buNone/>
            </a:pPr>
            <a:r>
              <a:rPr lang="en-US" dirty="0"/>
              <a:t>      gr.top_block.__</a:t>
            </a:r>
            <a:r>
              <a:rPr lang="en-US" dirty="0" err="1"/>
              <a:t>init</a:t>
            </a:r>
            <a:r>
              <a:rPr lang="en-US" dirty="0"/>
              <a:t>__(self, name="Flow graph")</a:t>
            </a:r>
          </a:p>
          <a:p>
            <a:pPr marL="0" indent="0">
              <a:buNone/>
            </a:pPr>
            <a:r>
              <a:rPr lang="en-US" dirty="0"/>
              <a:t>      # Creating the blocks</a:t>
            </a:r>
          </a:p>
          <a:p>
            <a:pPr marL="0" indent="0">
              <a:buNone/>
            </a:pPr>
            <a:r>
              <a:rPr lang="en-US" dirty="0"/>
              <a:t>      self.block1 = Block1(...)</a:t>
            </a:r>
          </a:p>
          <a:p>
            <a:pPr marL="0" indent="0">
              <a:buNone/>
            </a:pPr>
            <a:r>
              <a:rPr lang="en-US" dirty="0"/>
              <a:t>      self.block2 = Block2(...)</a:t>
            </a:r>
          </a:p>
          <a:p>
            <a:pPr marL="0" indent="0">
              <a:buNone/>
            </a:pPr>
            <a:r>
              <a:rPr lang="en-US" dirty="0"/>
              <a:t>      # Connecting the blocks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self.connect</a:t>
            </a:r>
            <a:r>
              <a:rPr lang="en-US" dirty="0"/>
              <a:t>((self.block1, 0), (self.block2, 0))</a:t>
            </a:r>
          </a:p>
          <a:p>
            <a:pPr marL="0" indent="0">
              <a:buNone/>
            </a:pPr>
            <a:r>
              <a:rPr lang="en-US" dirty="0"/>
              <a:t>      # Connect takes 2 tuples of the block instance and the number</a:t>
            </a:r>
          </a:p>
        </p:txBody>
      </p:sp>
    </p:spTree>
    <p:extLst>
      <p:ext uri="{BB962C8B-B14F-4D97-AF65-F5344CB8AC3E}">
        <p14:creationId xmlns:p14="http://schemas.microsoft.com/office/powerpoint/2010/main" val="383254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9F80-C245-CD40-B0D5-8BC58BCA6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Types </a:t>
            </a:r>
            <a:r>
              <a:rPr lang="en-US"/>
              <a:t>and Vectors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E88A7-AD0D-4A41-9CEC-12F7F26AE2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Types</a:t>
            </a:r>
            <a:endParaRPr lang="en-US" dirty="0">
              <a:cs typeface="Calibri" panose="020F0502020204030204"/>
            </a:endParaRPr>
          </a:p>
          <a:p>
            <a:pPr lvl="1"/>
            <a:r>
              <a:rPr lang="en-US" dirty="0"/>
              <a:t>Complex float 32</a:t>
            </a:r>
          </a:p>
          <a:p>
            <a:pPr lvl="1"/>
            <a:r>
              <a:rPr lang="en-US" dirty="0"/>
              <a:t>Float 32</a:t>
            </a:r>
          </a:p>
          <a:p>
            <a:pPr lvl="1"/>
            <a:r>
              <a:rPr lang="en-US" dirty="0"/>
              <a:t>Int 32</a:t>
            </a:r>
          </a:p>
          <a:p>
            <a:pPr lvl="1"/>
            <a:r>
              <a:rPr lang="en-US" dirty="0"/>
              <a:t>Short 16</a:t>
            </a:r>
          </a:p>
          <a:p>
            <a:pPr lvl="1"/>
            <a:r>
              <a:rPr lang="en-US" dirty="0"/>
              <a:t>int 8</a:t>
            </a:r>
            <a:endParaRPr lang="en-US" dirty="0">
              <a:cs typeface="Calibri"/>
            </a:endParaRPr>
          </a:p>
          <a:p>
            <a:r>
              <a:rPr lang="en-US" dirty="0"/>
              <a:t>Vectors</a:t>
            </a:r>
          </a:p>
          <a:p>
            <a:pPr lvl="1"/>
            <a:r>
              <a:rPr lang="en-US" dirty="0"/>
              <a:t>Vectors of samples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849A9-E253-4C42-998B-28A9B770CE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Currently no explicit support for heterogenous types or structures</a:t>
            </a:r>
          </a:p>
          <a:p>
            <a:pPr lvl="1"/>
            <a:r>
              <a:rPr lang="en-US" dirty="0"/>
              <a:t>easily be worked around</a:t>
            </a:r>
            <a:endParaRPr lang="en-US" dirty="0">
              <a:cs typeface="Calibri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96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A8A07-0BEE-49D6-87EB-71AD48C3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and Stopping  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44A09-B483-48AF-A6F3-73421BA21C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Starting the top block</a:t>
            </a:r>
          </a:p>
          <a:p>
            <a:pPr lvl="1"/>
            <a:r>
              <a:rPr lang="en-US" dirty="0">
                <a:cs typeface="Calibri"/>
              </a:rPr>
              <a:t>Start method</a:t>
            </a:r>
          </a:p>
          <a:p>
            <a:pPr lvl="2"/>
            <a:r>
              <a:rPr lang="en-US" dirty="0">
                <a:cs typeface="Calibri"/>
              </a:rPr>
              <a:t>None blocking</a:t>
            </a:r>
          </a:p>
          <a:p>
            <a:pPr lvl="1"/>
            <a:r>
              <a:rPr lang="en-US" dirty="0">
                <a:cs typeface="Calibri"/>
              </a:rPr>
              <a:t>Run method</a:t>
            </a:r>
          </a:p>
          <a:p>
            <a:pPr lvl="2"/>
            <a:r>
              <a:rPr lang="en-US" dirty="0">
                <a:cs typeface="Calibri"/>
              </a:rPr>
              <a:t>Blocking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5249E-5DF7-432A-93A6-E4BF487696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Stopping the top block</a:t>
            </a:r>
          </a:p>
          <a:p>
            <a:pPr lvl="1"/>
            <a:r>
              <a:rPr lang="en-US" dirty="0">
                <a:ea typeface="+mn-lt"/>
                <a:cs typeface="+mn-lt"/>
              </a:rPr>
              <a:t>Call the stop method on the top block</a:t>
            </a:r>
          </a:p>
          <a:p>
            <a:pPr lvl="1"/>
            <a:r>
              <a:rPr lang="en-US" dirty="0">
                <a:ea typeface="+mn-lt"/>
                <a:cs typeface="+mn-lt"/>
              </a:rPr>
              <a:t>Blocks work functions returns a negative number</a:t>
            </a:r>
          </a:p>
          <a:p>
            <a:pPr lvl="1"/>
            <a:r>
              <a:rPr lang="en-US" dirty="0">
                <a:ea typeface="+mn-lt"/>
                <a:cs typeface="+mn-lt"/>
              </a:rPr>
              <a:t>Raise an exception 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492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71A8-37BB-474E-BDEC-B3145635C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32FA6-BE43-4437-9420-04E3FD01B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What is </a:t>
            </a:r>
            <a:r>
              <a:rPr lang="en-US" dirty="0" err="1">
                <a:cs typeface="Calibri"/>
              </a:rPr>
              <a:t>GNURadio</a:t>
            </a:r>
            <a:r>
              <a:rPr lang="en-US" dirty="0">
                <a:cs typeface="Calibri"/>
              </a:rPr>
              <a:t>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Building a block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Connecting Blocks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Packaging and deploying </a:t>
            </a:r>
          </a:p>
        </p:txBody>
      </p:sp>
    </p:spTree>
    <p:extLst>
      <p:ext uri="{BB962C8B-B14F-4D97-AF65-F5344CB8AC3E}">
        <p14:creationId xmlns:p14="http://schemas.microsoft.com/office/powerpoint/2010/main" val="2495141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BE645-4AE6-421C-B62E-92C73A7AF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Questions ?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3A4BD-B416-4C31-BA89-CD0EA8E33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Calibri"/>
              </a:rPr>
              <a:t>Comments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Calibri"/>
              </a:rPr>
              <a:t>Concerns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Calibri"/>
              </a:rPr>
              <a:t>Complaints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Calibri"/>
              </a:rPr>
              <a:t>Accusations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Calibri"/>
              </a:rPr>
              <a:t>Allegations </a:t>
            </a:r>
            <a:endParaRPr lang="en-US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610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2E7C7-E5E0-4271-96FB-47DB23F9FE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The 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E26A-37EE-444B-82D7-CCE1F50666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Calibri"/>
              </a:rPr>
              <a:t>Thank you for your time</a:t>
            </a:r>
            <a:endParaRPr lang="en-US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3156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595B-B5F6-417F-82BB-3DE13AC9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Missing from this talk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5B0E6-89CE-4965-9FA8-4D572E9E54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Reconfiguration</a:t>
            </a:r>
          </a:p>
          <a:p>
            <a:r>
              <a:rPr lang="en-US" dirty="0">
                <a:cs typeface="Calibri"/>
              </a:rPr>
              <a:t>Packaging and deployment</a:t>
            </a:r>
          </a:p>
          <a:p>
            <a:r>
              <a:rPr lang="en-US" dirty="0">
                <a:cs typeface="Calibri"/>
              </a:rPr>
              <a:t>Tagged streams</a:t>
            </a:r>
          </a:p>
          <a:p>
            <a:r>
              <a:rPr lang="en-US" dirty="0">
                <a:cs typeface="Calibri"/>
              </a:rPr>
              <a:t>Polymorphic types</a:t>
            </a:r>
          </a:p>
          <a:p>
            <a:r>
              <a:rPr lang="en-US" dirty="0">
                <a:cs typeface="Calibri"/>
              </a:rPr>
              <a:t>Vectors</a:t>
            </a:r>
          </a:p>
          <a:p>
            <a:r>
              <a:rPr lang="en-US" dirty="0">
                <a:cs typeface="Calibri"/>
              </a:rPr>
              <a:t>Libraries of existing components</a:t>
            </a:r>
          </a:p>
          <a:p>
            <a:r>
              <a:rPr lang="en-US" dirty="0">
                <a:cs typeface="Calibri"/>
              </a:rPr>
              <a:t>MAC Layer</a:t>
            </a:r>
            <a:endParaRPr lang="en-US" dirty="0"/>
          </a:p>
          <a:p>
            <a:r>
              <a:rPr lang="en-US" dirty="0">
                <a:cs typeface="Calibri"/>
              </a:rPr>
              <a:t>Proper unit testing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D6277-68E0-4FDA-89C7-4DDFEA0A99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GRC and GUI</a:t>
            </a:r>
          </a:p>
          <a:p>
            <a:r>
              <a:rPr lang="en-US" dirty="0">
                <a:cs typeface="Calibri"/>
              </a:rPr>
              <a:t>Messaging</a:t>
            </a:r>
          </a:p>
          <a:p>
            <a:r>
              <a:rPr lang="en-US" dirty="0">
                <a:cs typeface="Calibri"/>
              </a:rPr>
              <a:t>C++</a:t>
            </a:r>
          </a:p>
          <a:p>
            <a:r>
              <a:rPr lang="en-US" dirty="0">
                <a:cs typeface="Calibri"/>
              </a:rPr>
              <a:t>Building useful things</a:t>
            </a:r>
          </a:p>
          <a:p>
            <a:r>
              <a:rPr lang="en-US" dirty="0">
                <a:cs typeface="Calibri"/>
              </a:rPr>
              <a:t>Hardware </a:t>
            </a:r>
          </a:p>
          <a:p>
            <a:r>
              <a:rPr lang="en-US" dirty="0">
                <a:cs typeface="Calibri"/>
              </a:rPr>
              <a:t>Simulation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0743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00A6-CB80-44C9-A7AA-C86C7EB9E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Packaging everything into an OOT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73F69-11F6-4B2C-897F-31AC904700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Out Of Tree package</a:t>
            </a:r>
          </a:p>
        </p:txBody>
      </p:sp>
    </p:spTree>
    <p:extLst>
      <p:ext uri="{BB962C8B-B14F-4D97-AF65-F5344CB8AC3E}">
        <p14:creationId xmlns:p14="http://schemas.microsoft.com/office/powerpoint/2010/main" val="1325022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E365-E0F3-420E-8908-C27E0693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990CE-D15D-4F42-B49D-8E6E0BA8B6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Standard way of packaging code</a:t>
            </a:r>
          </a:p>
          <a:p>
            <a:pPr lvl="1"/>
            <a:r>
              <a:rPr lang="en-US" dirty="0"/>
              <a:t>Directory structure</a:t>
            </a:r>
          </a:p>
          <a:p>
            <a:r>
              <a:rPr lang="en-US" dirty="0"/>
              <a:t>Build tools</a:t>
            </a:r>
          </a:p>
          <a:p>
            <a:pPr lvl="1"/>
            <a:r>
              <a:rPr lang="en-US" dirty="0" err="1"/>
              <a:t>Cmake</a:t>
            </a:r>
            <a:r>
              <a:rPr lang="en-US" dirty="0"/>
              <a:t>, make</a:t>
            </a:r>
          </a:p>
          <a:p>
            <a:r>
              <a:rPr lang="en-US" dirty="0"/>
              <a:t>Testing tools</a:t>
            </a:r>
          </a:p>
          <a:p>
            <a:pPr lvl="1"/>
            <a:r>
              <a:rPr lang="en-US" dirty="0" err="1"/>
              <a:t>Ctest</a:t>
            </a:r>
            <a:r>
              <a:rPr lang="en-US" dirty="0"/>
              <a:t>, python nose, </a:t>
            </a:r>
            <a:r>
              <a:rPr lang="en-US" dirty="0" err="1"/>
              <a:t>CppUnit</a:t>
            </a:r>
            <a:endParaRPr lang="en-US" dirty="0"/>
          </a:p>
          <a:p>
            <a:r>
              <a:rPr lang="en-US" dirty="0"/>
              <a:t>Install tools</a:t>
            </a:r>
          </a:p>
          <a:p>
            <a:pPr lvl="1"/>
            <a:r>
              <a:rPr lang="en-US" dirty="0"/>
              <a:t>Make install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9A860-F629-40F6-8CA4-12A92E48A5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13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197C-7295-FF41-9998-E8EEA3FE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Structure of an OOT’s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8EFDB-2311-CF4D-972B-4354D200E4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Directories</a:t>
            </a:r>
          </a:p>
          <a:p>
            <a:pPr lvl="1"/>
            <a:r>
              <a:rPr lang="en-US" dirty="0"/>
              <a:t>./apps/</a:t>
            </a:r>
          </a:p>
          <a:p>
            <a:pPr lvl="1"/>
            <a:r>
              <a:rPr lang="en-US" dirty="0"/>
              <a:t>./</a:t>
            </a:r>
            <a:r>
              <a:rPr lang="en-US" dirty="0" err="1"/>
              <a:t>cmake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./docs/</a:t>
            </a:r>
          </a:p>
          <a:p>
            <a:pPr lvl="1"/>
            <a:r>
              <a:rPr lang="en-US" dirty="0"/>
              <a:t>./examples/</a:t>
            </a:r>
          </a:p>
          <a:p>
            <a:pPr lvl="1"/>
            <a:r>
              <a:rPr lang="en-US" dirty="0"/>
              <a:t>./</a:t>
            </a:r>
            <a:r>
              <a:rPr lang="en-US" dirty="0" err="1"/>
              <a:t>grc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./include/</a:t>
            </a:r>
            <a:r>
              <a:rPr lang="en-US" dirty="0" err="1"/>
              <a:t>yourOOT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./lib/</a:t>
            </a:r>
          </a:p>
          <a:p>
            <a:pPr lvl="1"/>
            <a:r>
              <a:rPr lang="en-US" dirty="0"/>
              <a:t>./python/</a:t>
            </a:r>
          </a:p>
          <a:p>
            <a:pPr lvl="1"/>
            <a:r>
              <a:rPr lang="en-US" dirty="0"/>
              <a:t>./swig/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04512-B0E0-4C49-977D-CD1049152B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CMakeFiles.txt</a:t>
            </a:r>
          </a:p>
          <a:p>
            <a:pPr lvl="1"/>
            <a:r>
              <a:rPr lang="en-US" dirty="0"/>
              <a:t>The place to list dependences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265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DBF39-B309-6642-8F8A-D0B3393EB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Build, Test, Install, Deploy,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55287-2E23-0F48-9B88-FDD63903EF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Build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mkdir</a:t>
            </a:r>
            <a:r>
              <a:rPr lang="en-US" dirty="0"/>
              <a:t> ./build</a:t>
            </a:r>
          </a:p>
          <a:p>
            <a:pPr lvl="1"/>
            <a:r>
              <a:rPr lang="en-US" dirty="0"/>
              <a:t>$ cd ./build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cmake</a:t>
            </a:r>
            <a:r>
              <a:rPr lang="en-US" dirty="0"/>
              <a:t> ../</a:t>
            </a:r>
          </a:p>
          <a:p>
            <a:pPr lvl="1"/>
            <a:r>
              <a:rPr lang="en-US" dirty="0"/>
              <a:t>$ make </a:t>
            </a:r>
          </a:p>
          <a:p>
            <a:r>
              <a:rPr lang="en-US" dirty="0"/>
              <a:t>Test</a:t>
            </a:r>
          </a:p>
          <a:p>
            <a:pPr lvl="1"/>
            <a:r>
              <a:rPr lang="en-US" dirty="0"/>
              <a:t>$ make test</a:t>
            </a:r>
          </a:p>
          <a:p>
            <a:r>
              <a:rPr lang="en-US" dirty="0"/>
              <a:t>Install </a:t>
            </a:r>
          </a:p>
          <a:p>
            <a:pPr lvl="1"/>
            <a:r>
              <a:rPr lang="en-US" dirty="0"/>
              <a:t>$ make install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5D782-8E72-0141-85B8-790C812B97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92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BE76-C40A-4686-A827-0F42E580D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A047E-8301-40E2-B16D-8AED41C7D8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GNURadio</a:t>
            </a:r>
            <a:r>
              <a:rPr lang="en-US" dirty="0"/>
              <a:t> 3.8 forward</a:t>
            </a:r>
          </a:p>
          <a:p>
            <a:pPr lvl="1"/>
            <a:r>
              <a:rPr lang="en-US" dirty="0"/>
              <a:t>YAML file describing</a:t>
            </a:r>
          </a:p>
          <a:p>
            <a:pPr lvl="2"/>
            <a:r>
              <a:rPr lang="en-US" dirty="0"/>
              <a:t>Input and output ports</a:t>
            </a:r>
          </a:p>
          <a:p>
            <a:pPr lvl="2"/>
            <a:r>
              <a:rPr lang="en-US" dirty="0"/>
              <a:t>Graphical appearance</a:t>
            </a:r>
          </a:p>
          <a:p>
            <a:pPr lvl="2"/>
            <a:r>
              <a:rPr lang="en-US" dirty="0"/>
              <a:t>Construction arguments</a:t>
            </a:r>
          </a:p>
          <a:p>
            <a:pPr lvl="2"/>
            <a:r>
              <a:rPr lang="en-US" dirty="0"/>
              <a:t>Documentation </a:t>
            </a:r>
          </a:p>
          <a:p>
            <a:r>
              <a:rPr lang="en-US" dirty="0" err="1"/>
              <a:t>GNURadio</a:t>
            </a:r>
            <a:r>
              <a:rPr lang="en-US" dirty="0"/>
              <a:t> 3.7</a:t>
            </a:r>
          </a:p>
          <a:p>
            <a:pPr lvl="1"/>
            <a:r>
              <a:rPr lang="en-US" dirty="0"/>
              <a:t>XML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F76BA-2D04-46E6-B4B3-DA5752A320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18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71A8-37BB-474E-BDEC-B3145635C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32FA6-BE43-4437-9420-04E3FD01B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What is </a:t>
            </a:r>
            <a:r>
              <a:rPr lang="en-US" dirty="0" err="1">
                <a:cs typeface="Calibri"/>
              </a:rPr>
              <a:t>GNURadio</a:t>
            </a:r>
            <a:r>
              <a:rPr lang="en-US" dirty="0">
                <a:cs typeface="Calibri"/>
              </a:rPr>
              <a:t>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Building a block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Connecting Blocks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Packaging and deploying </a:t>
            </a:r>
          </a:p>
        </p:txBody>
      </p:sp>
    </p:spTree>
    <p:extLst>
      <p:ext uri="{BB962C8B-B14F-4D97-AF65-F5344CB8AC3E}">
        <p14:creationId xmlns:p14="http://schemas.microsoft.com/office/powerpoint/2010/main" val="3557520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8EBF-8382-454A-8CDE-4FFAA0BE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</a:t>
            </a:r>
            <a:r>
              <a:rPr lang="en-US" dirty="0" err="1">
                <a:cs typeface="Calibri Light"/>
              </a:rPr>
              <a:t>GNURadio</a:t>
            </a:r>
            <a:r>
              <a:rPr lang="en-US" dirty="0">
                <a:cs typeface="Calibri Light"/>
              </a:rPr>
              <a:t> Provides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88932-8923-4760-808F-3B78883DF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14" y="1637162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Framework</a:t>
            </a:r>
          </a:p>
          <a:p>
            <a:pPr lvl="1"/>
            <a:r>
              <a:rPr lang="en-US" dirty="0">
                <a:ea typeface="+mn-lt"/>
                <a:cs typeface="+mn-lt"/>
              </a:rPr>
              <a:t>Currently C++ and Python</a:t>
            </a:r>
          </a:p>
          <a:p>
            <a:r>
              <a:rPr lang="en-US" dirty="0">
                <a:ea typeface="+mn-lt"/>
                <a:cs typeface="+mn-lt"/>
              </a:rPr>
              <a:t>Development tools</a:t>
            </a:r>
          </a:p>
          <a:p>
            <a:pPr lvl="1"/>
            <a:r>
              <a:rPr lang="en-US" dirty="0">
                <a:ea typeface="+mn-lt"/>
                <a:cs typeface="+mn-lt"/>
              </a:rPr>
              <a:t>Tools to packages and interface your code with others</a:t>
            </a:r>
          </a:p>
          <a:p>
            <a:r>
              <a:rPr lang="en-US" dirty="0">
                <a:ea typeface="+mn-lt"/>
                <a:cs typeface="+mn-lt"/>
              </a:rPr>
              <a:t>Scheduler</a:t>
            </a:r>
          </a:p>
          <a:p>
            <a:pPr lvl="1"/>
            <a:r>
              <a:rPr lang="en-US" dirty="0">
                <a:ea typeface="+mn-lt"/>
                <a:cs typeface="+mn-lt"/>
              </a:rPr>
              <a:t>Use all the cores</a:t>
            </a:r>
          </a:p>
          <a:p>
            <a:r>
              <a:rPr lang="en-US" dirty="0">
                <a:ea typeface="+mn-lt"/>
                <a:cs typeface="+mn-lt"/>
              </a:rPr>
              <a:t>Interface and abstraction of hardware</a:t>
            </a:r>
          </a:p>
          <a:p>
            <a:pPr lvl="1"/>
            <a:r>
              <a:rPr lang="en-US" dirty="0">
                <a:ea typeface="+mn-lt"/>
                <a:cs typeface="+mn-lt"/>
              </a:rPr>
              <a:t>Both radio and some acceleration</a:t>
            </a:r>
          </a:p>
          <a:p>
            <a:r>
              <a:rPr lang="en-US" dirty="0">
                <a:ea typeface="+mn-lt"/>
                <a:cs typeface="+mn-lt"/>
              </a:rPr>
              <a:t>Library of DSP</a:t>
            </a:r>
          </a:p>
          <a:p>
            <a:r>
              <a:rPr lang="en-US" dirty="0">
                <a:ea typeface="+mn-lt"/>
                <a:cs typeface="+mn-lt"/>
              </a:rPr>
              <a:t>Graphical interface / </a:t>
            </a:r>
            <a:r>
              <a:rPr lang="en-US" dirty="0" err="1">
                <a:ea typeface="+mn-lt"/>
                <a:cs typeface="+mn-lt"/>
              </a:rPr>
              <a:t>GNURadio</a:t>
            </a:r>
            <a:r>
              <a:rPr lang="en-US" dirty="0">
                <a:ea typeface="+mn-lt"/>
                <a:cs typeface="+mn-lt"/>
              </a:rPr>
              <a:t> Companion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800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91111-3634-4CA0-B102-32CEED030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</a:t>
            </a:r>
            <a:r>
              <a:rPr lang="en-US" dirty="0" err="1">
                <a:cs typeface="Calibri Light"/>
              </a:rPr>
              <a:t>GNURadio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BA28E-0CA4-47E4-9195-7F1B4730A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882"/>
            <a:ext cx="10515600" cy="4696081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cs typeface="Calibri"/>
              </a:rPr>
              <a:t>Collection of stuff needed for software defined radio</a:t>
            </a:r>
          </a:p>
          <a:p>
            <a:pPr lvl="1"/>
            <a:r>
              <a:rPr lang="en-US" dirty="0">
                <a:cs typeface="Calibri"/>
              </a:rPr>
              <a:t>Also applies to other signal processing applications</a:t>
            </a:r>
          </a:p>
          <a:p>
            <a:pPr lvl="1"/>
            <a:r>
              <a:rPr lang="en-US" dirty="0">
                <a:cs typeface="Calibri"/>
              </a:rPr>
              <a:t>Collection of functions and algorithms</a:t>
            </a:r>
          </a:p>
          <a:p>
            <a:pPr lvl="1"/>
            <a:r>
              <a:rPr lang="en-US" dirty="0">
                <a:cs typeface="Calibri"/>
              </a:rPr>
              <a:t>Standard means of interacting with the outside</a:t>
            </a:r>
          </a:p>
          <a:p>
            <a:pPr lvl="1"/>
            <a:r>
              <a:rPr lang="en-US" dirty="0">
                <a:cs typeface="Calibri"/>
              </a:rPr>
              <a:t>Many of the things you don’t want to write</a:t>
            </a:r>
          </a:p>
          <a:p>
            <a:r>
              <a:rPr lang="en-US" dirty="0">
                <a:cs typeface="Calibri"/>
              </a:rPr>
              <a:t>Things build with </a:t>
            </a:r>
            <a:r>
              <a:rPr lang="en-US" dirty="0" err="1">
                <a:cs typeface="Calibri"/>
              </a:rPr>
              <a:t>GNURadio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  <a:hlinkClick r:id="rId2"/>
              </a:rPr>
              <a:t>gr-specest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  <a:hlinkClick r:id="rId3"/>
              </a:rPr>
              <a:t>gr-lte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  <a:hlinkClick r:id="rId4"/>
              </a:rPr>
              <a:t>gr-radar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  <a:hlinkClick r:id="rId5"/>
              </a:rPr>
              <a:t>gr-sigmf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  <a:hlinkClick r:id="rId6"/>
              </a:rPr>
              <a:t>gr-air-modes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  <a:hlinkClick r:id="rId7"/>
              </a:rPr>
              <a:t>gr-limesdr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  <a:hlinkClick r:id="rId8"/>
              </a:rPr>
              <a:t>gr-pdu_utils</a:t>
            </a:r>
          </a:p>
          <a:p>
            <a:pPr lvl="1"/>
            <a:r>
              <a:rPr lang="en-US" dirty="0">
                <a:ea typeface="+mn-lt"/>
                <a:cs typeface="+mn-lt"/>
                <a:hlinkClick r:id="rId9"/>
              </a:rPr>
              <a:t>gr-satellites</a:t>
            </a:r>
          </a:p>
          <a:p>
            <a:pPr lvl="1"/>
            <a:r>
              <a:rPr lang="en-US" dirty="0">
                <a:cs typeface="Calibri"/>
                <a:hlinkClick r:id="rId10"/>
              </a:rPr>
              <a:t>gr-iio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  <a:hlinkClick r:id="rId11"/>
              </a:rPr>
              <a:t>gr-doa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  <a:hlinkClick r:id="rId12"/>
              </a:rPr>
              <a:t>gr-fosphor</a:t>
            </a: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4851876-EDE6-49CC-83FF-DCD63C1D14B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15453" y="2667794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0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3D5B-F07C-41A6-BA6C-BBC4C11E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dirty="0">
                <a:latin typeface="Calibri"/>
                <a:cs typeface="Calibri"/>
              </a:rPr>
              <a:t>Graphical interface / </a:t>
            </a:r>
            <a:r>
              <a:rPr lang="en-US" dirty="0" err="1">
                <a:latin typeface="Calibri"/>
                <a:cs typeface="Calibri"/>
              </a:rPr>
              <a:t>GNURadio</a:t>
            </a:r>
            <a:r>
              <a:rPr lang="en-US" dirty="0">
                <a:latin typeface="Calibri"/>
                <a:cs typeface="Calibri"/>
              </a:rPr>
              <a:t> Companion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FBFCE-83DE-4531-9D89-2B2A2F770D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Most recognized feature of </a:t>
            </a:r>
            <a:r>
              <a:rPr lang="en-US" dirty="0" err="1">
                <a:cs typeface="Calibri"/>
              </a:rPr>
              <a:t>GNURadio</a:t>
            </a:r>
            <a:endParaRPr lang="en-US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Maybe least useful</a:t>
            </a:r>
          </a:p>
          <a:p>
            <a:pPr lvl="2"/>
            <a:r>
              <a:rPr lang="en-US" dirty="0">
                <a:cs typeface="Calibri"/>
              </a:rPr>
              <a:t>Just an </a:t>
            </a:r>
            <a:r>
              <a:rPr lang="en-US" dirty="0">
                <a:ea typeface="+mn-lt"/>
                <a:cs typeface="+mn-lt"/>
              </a:rPr>
              <a:t>opinion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Provides graphical means of connection operations</a:t>
            </a:r>
          </a:p>
          <a:p>
            <a:pPr lvl="1"/>
            <a:r>
              <a:rPr lang="en-US" dirty="0">
                <a:cs typeface="Calibri"/>
              </a:rPr>
              <a:t>Color shows type</a:t>
            </a:r>
          </a:p>
          <a:p>
            <a:r>
              <a:rPr lang="en-US" dirty="0">
                <a:cs typeface="Calibri"/>
              </a:rPr>
              <a:t>Makes descriptive graphics</a:t>
            </a:r>
          </a:p>
          <a:p>
            <a:r>
              <a:rPr lang="en-US" dirty="0">
                <a:cs typeface="Calibri"/>
              </a:rPr>
              <a:t>Not used in talk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5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3ECF7AB-9DEB-4F5C-B5FD-6F0227F5F5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76769"/>
            <a:ext cx="5181600" cy="404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4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6BD02-87E5-46EB-8353-13E1F9C77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Library of DSP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1DB93-FBD7-4472-80E3-A0B683C1DE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Gr-filter</a:t>
            </a:r>
          </a:p>
          <a:p>
            <a:pPr lvl="1"/>
            <a:r>
              <a:rPr lang="en-US" dirty="0">
                <a:cs typeface="Calibri"/>
              </a:rPr>
              <a:t>Filter stuff</a:t>
            </a:r>
          </a:p>
          <a:p>
            <a:r>
              <a:rPr lang="en-US" dirty="0">
                <a:cs typeface="Calibri"/>
              </a:rPr>
              <a:t>Gr-digital</a:t>
            </a:r>
          </a:p>
          <a:p>
            <a:pPr lvl="1"/>
            <a:r>
              <a:rPr lang="en-US" dirty="0">
                <a:cs typeface="Calibri"/>
              </a:rPr>
              <a:t>Modulation, demodulation</a:t>
            </a:r>
          </a:p>
          <a:p>
            <a:r>
              <a:rPr lang="en-US" dirty="0">
                <a:cs typeface="Calibri"/>
              </a:rPr>
              <a:t>Gr-analog</a:t>
            </a:r>
          </a:p>
          <a:p>
            <a:pPr lvl="1"/>
            <a:r>
              <a:rPr lang="en-US" dirty="0">
                <a:cs typeface="Calibri"/>
              </a:rPr>
              <a:t>AGC, AM, FM...</a:t>
            </a:r>
          </a:p>
          <a:p>
            <a:r>
              <a:rPr lang="en-US" dirty="0">
                <a:cs typeface="Calibri"/>
              </a:rPr>
              <a:t>Gr-</a:t>
            </a:r>
            <a:r>
              <a:rPr lang="en-US" dirty="0" err="1">
                <a:cs typeface="Calibri"/>
              </a:rPr>
              <a:t>fec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Error correction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2774C-84B9-40B1-A12B-739877914F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Gr-vocoder</a:t>
            </a:r>
          </a:p>
          <a:p>
            <a:pPr lvl="1"/>
            <a:r>
              <a:rPr lang="en-US" dirty="0">
                <a:ea typeface="+mn-lt"/>
                <a:cs typeface="+mn-lt"/>
              </a:rPr>
              <a:t>Vocoders</a:t>
            </a:r>
          </a:p>
          <a:p>
            <a:r>
              <a:rPr lang="en-US" dirty="0">
                <a:ea typeface="+mn-lt"/>
                <a:cs typeface="+mn-lt"/>
              </a:rPr>
              <a:t>Gr-channel</a:t>
            </a:r>
          </a:p>
          <a:p>
            <a:pPr lvl="1"/>
            <a:r>
              <a:rPr lang="en-US" dirty="0">
                <a:ea typeface="+mn-lt"/>
                <a:cs typeface="+mn-lt"/>
              </a:rPr>
              <a:t>Channel simulation</a:t>
            </a:r>
          </a:p>
          <a:p>
            <a:r>
              <a:rPr lang="en-US" dirty="0">
                <a:ea typeface="+mn-lt"/>
                <a:cs typeface="+mn-lt"/>
              </a:rPr>
              <a:t>Gr-</a:t>
            </a:r>
            <a:r>
              <a:rPr lang="en-US" dirty="0" err="1">
                <a:ea typeface="+mn-lt"/>
                <a:cs typeface="+mn-lt"/>
              </a:rPr>
              <a:t>fft</a:t>
            </a:r>
          </a:p>
          <a:p>
            <a:pPr lvl="1"/>
            <a:r>
              <a:rPr lang="en-US" dirty="0">
                <a:ea typeface="+mn-lt"/>
                <a:cs typeface="+mn-lt"/>
              </a:rPr>
              <a:t>FFT</a:t>
            </a:r>
          </a:p>
          <a:p>
            <a:r>
              <a:rPr lang="en-US" dirty="0">
                <a:ea typeface="+mn-lt"/>
                <a:cs typeface="+mn-lt"/>
              </a:rPr>
              <a:t>Volk</a:t>
            </a:r>
          </a:p>
          <a:p>
            <a:pPr lvl="1"/>
            <a:r>
              <a:rPr lang="en-US" dirty="0">
                <a:ea typeface="+mn-lt"/>
                <a:cs typeface="+mn-lt"/>
              </a:rPr>
              <a:t>Vector optimized library of kernels 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693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CC00-4DE4-4BB5-BF6E-8478E3B6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Let's Build a Block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1F38C-94B8-4BA3-9408-D70DD5A223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some piece of code you want in a block</a:t>
            </a:r>
          </a:p>
        </p:txBody>
      </p:sp>
    </p:spTree>
    <p:extLst>
      <p:ext uri="{BB962C8B-B14F-4D97-AF65-F5344CB8AC3E}">
        <p14:creationId xmlns:p14="http://schemas.microsoft.com/office/powerpoint/2010/main" val="1190308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3566-F5BE-41D3-944B-273E1AA0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a block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4687BB-FC67-4A78-968A-4B532273772C}"/>
              </a:ext>
            </a:extLst>
          </p:cNvPr>
          <p:cNvSpPr/>
          <p:nvPr/>
        </p:nvSpPr>
        <p:spPr>
          <a:xfrm>
            <a:off x="4582562" y="4163839"/>
            <a:ext cx="3162677" cy="1714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Work function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3C233D-EC12-4B41-B038-CBB86BAB27FB}"/>
              </a:ext>
            </a:extLst>
          </p:cNvPr>
          <p:cNvSpPr/>
          <p:nvPr/>
        </p:nvSpPr>
        <p:spPr>
          <a:xfrm>
            <a:off x="4582091" y="2239507"/>
            <a:ext cx="3162677" cy="5145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Setup and initialization 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477F886-C46E-4E97-BD99-AFCF4961A854}"/>
              </a:ext>
            </a:extLst>
          </p:cNvPr>
          <p:cNvSpPr/>
          <p:nvPr/>
        </p:nvSpPr>
        <p:spPr>
          <a:xfrm>
            <a:off x="4582090" y="2873249"/>
            <a:ext cx="3162677" cy="529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Control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B385AC9-AAF0-472D-88AD-359039E81D2F}"/>
              </a:ext>
            </a:extLst>
          </p:cNvPr>
          <p:cNvSpPr/>
          <p:nvPr/>
        </p:nvSpPr>
        <p:spPr>
          <a:xfrm>
            <a:off x="4582089" y="3491902"/>
            <a:ext cx="3162677" cy="529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User defined methods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67CB8E4-4BDB-41DF-A9F5-5B3F40568FDC}"/>
              </a:ext>
            </a:extLst>
          </p:cNvPr>
          <p:cNvSpPr/>
          <p:nvPr/>
        </p:nvSpPr>
        <p:spPr>
          <a:xfrm>
            <a:off x="8987168" y="631574"/>
            <a:ext cx="2875984" cy="401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User space/code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804974-A6F1-4F29-AA18-33A8E7D66EBD}"/>
              </a:ext>
            </a:extLst>
          </p:cNvPr>
          <p:cNvSpPr/>
          <p:nvPr/>
        </p:nvSpPr>
        <p:spPr>
          <a:xfrm>
            <a:off x="8987167" y="1129514"/>
            <a:ext cx="2875984" cy="40137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GNURadio</a:t>
            </a:r>
            <a:r>
              <a:rPr lang="en-US" dirty="0">
                <a:cs typeface="Calibri"/>
              </a:rPr>
              <a:t> Scheduler </a:t>
            </a:r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D6E649-B213-43C3-B1E0-F61AC951BF9E}"/>
              </a:ext>
            </a:extLst>
          </p:cNvPr>
          <p:cNvSpPr/>
          <p:nvPr/>
        </p:nvSpPr>
        <p:spPr>
          <a:xfrm>
            <a:off x="1554838" y="4161483"/>
            <a:ext cx="2053627" cy="1714121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Input</a:t>
            </a:r>
          </a:p>
          <a:p>
            <a:pPr algn="ctr"/>
            <a:endParaRPr lang="en-US" dirty="0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Circular ring FIFO 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721A761-841D-4C34-9092-9A057A1802F2}"/>
              </a:ext>
            </a:extLst>
          </p:cNvPr>
          <p:cNvSpPr/>
          <p:nvPr/>
        </p:nvSpPr>
        <p:spPr>
          <a:xfrm>
            <a:off x="8987168" y="631574"/>
            <a:ext cx="2875984" cy="401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User space/code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B691619-7261-4E77-8A13-C57A4616B5CF}"/>
              </a:ext>
            </a:extLst>
          </p:cNvPr>
          <p:cNvSpPr/>
          <p:nvPr/>
        </p:nvSpPr>
        <p:spPr>
          <a:xfrm>
            <a:off x="8729709" y="4161482"/>
            <a:ext cx="2053627" cy="1714121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Output</a:t>
            </a:r>
            <a:endParaRPr lang="en-US" dirty="0"/>
          </a:p>
          <a:p>
            <a:pPr algn="ctr"/>
            <a:endParaRPr lang="en-US" dirty="0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Circular ring FIFO </a:t>
            </a:r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17B0C48-D24A-4B9B-AE83-8D59FDC6B79B}"/>
              </a:ext>
            </a:extLst>
          </p:cNvPr>
          <p:cNvSpPr/>
          <p:nvPr/>
        </p:nvSpPr>
        <p:spPr>
          <a:xfrm>
            <a:off x="3612204" y="4775756"/>
            <a:ext cx="978408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49D1F30-6665-4647-8C89-4A4AD6ABFC6D}"/>
              </a:ext>
            </a:extLst>
          </p:cNvPr>
          <p:cNvSpPr/>
          <p:nvPr/>
        </p:nvSpPr>
        <p:spPr>
          <a:xfrm>
            <a:off x="7754164" y="4775755"/>
            <a:ext cx="978408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0064BA-2E95-4A79-A062-2BEBDBC330FD}"/>
              </a:ext>
            </a:extLst>
          </p:cNvPr>
          <p:cNvSpPr/>
          <p:nvPr/>
        </p:nvSpPr>
        <p:spPr>
          <a:xfrm>
            <a:off x="3387221" y="1768914"/>
            <a:ext cx="5509035" cy="4384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BBDFDE-EA1A-4FFC-83AA-C6D74484DC44}"/>
              </a:ext>
            </a:extLst>
          </p:cNvPr>
          <p:cNvSpPr txBox="1"/>
          <p:nvPr/>
        </p:nvSpPr>
        <p:spPr>
          <a:xfrm>
            <a:off x="3419192" y="182729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GNURadio Block</a:t>
            </a:r>
          </a:p>
        </p:txBody>
      </p:sp>
    </p:spTree>
    <p:extLst>
      <p:ext uri="{BB962C8B-B14F-4D97-AF65-F5344CB8AC3E}">
        <p14:creationId xmlns:p14="http://schemas.microsoft.com/office/powerpoint/2010/main" val="543505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3566-F5BE-41D3-944B-273E1AA0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a block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4687BB-FC67-4A78-968A-4B532273772C}"/>
              </a:ext>
            </a:extLst>
          </p:cNvPr>
          <p:cNvSpPr/>
          <p:nvPr/>
        </p:nvSpPr>
        <p:spPr>
          <a:xfrm>
            <a:off x="4582562" y="4163839"/>
            <a:ext cx="3162677" cy="1714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Work function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3C233D-EC12-4B41-B038-CBB86BAB27FB}"/>
              </a:ext>
            </a:extLst>
          </p:cNvPr>
          <p:cNvSpPr/>
          <p:nvPr/>
        </p:nvSpPr>
        <p:spPr>
          <a:xfrm>
            <a:off x="4582091" y="2239507"/>
            <a:ext cx="3162677" cy="5145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Setup and initialization 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477F886-C46E-4E97-BD99-AFCF4961A854}"/>
              </a:ext>
            </a:extLst>
          </p:cNvPr>
          <p:cNvSpPr/>
          <p:nvPr/>
        </p:nvSpPr>
        <p:spPr>
          <a:xfrm>
            <a:off x="4582090" y="2873249"/>
            <a:ext cx="3162677" cy="529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Control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B385AC9-AAF0-472D-88AD-359039E81D2F}"/>
              </a:ext>
            </a:extLst>
          </p:cNvPr>
          <p:cNvSpPr/>
          <p:nvPr/>
        </p:nvSpPr>
        <p:spPr>
          <a:xfrm>
            <a:off x="4582089" y="3491902"/>
            <a:ext cx="3162677" cy="529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User defined methods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67CB8E4-4BDB-41DF-A9F5-5B3F40568FDC}"/>
              </a:ext>
            </a:extLst>
          </p:cNvPr>
          <p:cNvSpPr/>
          <p:nvPr/>
        </p:nvSpPr>
        <p:spPr>
          <a:xfrm>
            <a:off x="8987168" y="631574"/>
            <a:ext cx="2875984" cy="401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User space/code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804974-A6F1-4F29-AA18-33A8E7D66EBD}"/>
              </a:ext>
            </a:extLst>
          </p:cNvPr>
          <p:cNvSpPr/>
          <p:nvPr/>
        </p:nvSpPr>
        <p:spPr>
          <a:xfrm>
            <a:off x="8987167" y="1129514"/>
            <a:ext cx="2875984" cy="40137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GNURadio</a:t>
            </a:r>
            <a:r>
              <a:rPr lang="en-US" dirty="0">
                <a:cs typeface="Calibri"/>
              </a:rPr>
              <a:t> Scheduler </a:t>
            </a:r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D6E649-B213-43C3-B1E0-F61AC951BF9E}"/>
              </a:ext>
            </a:extLst>
          </p:cNvPr>
          <p:cNvSpPr/>
          <p:nvPr/>
        </p:nvSpPr>
        <p:spPr>
          <a:xfrm>
            <a:off x="1554838" y="4161483"/>
            <a:ext cx="2053627" cy="1714121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Input</a:t>
            </a:r>
          </a:p>
          <a:p>
            <a:pPr algn="ctr"/>
            <a:endParaRPr lang="en-US" dirty="0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Circular ring FIFO 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721A761-841D-4C34-9092-9A057A1802F2}"/>
              </a:ext>
            </a:extLst>
          </p:cNvPr>
          <p:cNvSpPr/>
          <p:nvPr/>
        </p:nvSpPr>
        <p:spPr>
          <a:xfrm>
            <a:off x="8987168" y="631574"/>
            <a:ext cx="2875984" cy="401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User space/code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B691619-7261-4E77-8A13-C57A4616B5CF}"/>
              </a:ext>
            </a:extLst>
          </p:cNvPr>
          <p:cNvSpPr/>
          <p:nvPr/>
        </p:nvSpPr>
        <p:spPr>
          <a:xfrm>
            <a:off x="8729709" y="4161482"/>
            <a:ext cx="2053627" cy="1714121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Output</a:t>
            </a:r>
            <a:endParaRPr lang="en-US" dirty="0"/>
          </a:p>
          <a:p>
            <a:pPr algn="ctr"/>
            <a:endParaRPr lang="en-US" dirty="0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Circular ring FIFO </a:t>
            </a:r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17B0C48-D24A-4B9B-AE83-8D59FDC6B79B}"/>
              </a:ext>
            </a:extLst>
          </p:cNvPr>
          <p:cNvSpPr/>
          <p:nvPr/>
        </p:nvSpPr>
        <p:spPr>
          <a:xfrm>
            <a:off x="3612204" y="4775756"/>
            <a:ext cx="978408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49D1F30-6665-4647-8C89-4A4AD6ABFC6D}"/>
              </a:ext>
            </a:extLst>
          </p:cNvPr>
          <p:cNvSpPr/>
          <p:nvPr/>
        </p:nvSpPr>
        <p:spPr>
          <a:xfrm>
            <a:off x="7754164" y="4775755"/>
            <a:ext cx="978408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0064BA-2E95-4A79-A062-2BEBDBC330FD}"/>
              </a:ext>
            </a:extLst>
          </p:cNvPr>
          <p:cNvSpPr/>
          <p:nvPr/>
        </p:nvSpPr>
        <p:spPr>
          <a:xfrm>
            <a:off x="3387221" y="1768914"/>
            <a:ext cx="5509035" cy="4384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BBDFDE-EA1A-4FFC-83AA-C6D74484DC44}"/>
              </a:ext>
            </a:extLst>
          </p:cNvPr>
          <p:cNvSpPr txBox="1"/>
          <p:nvPr/>
        </p:nvSpPr>
        <p:spPr>
          <a:xfrm>
            <a:off x="3419192" y="182729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GNURadio Block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484DD-69DA-47B4-951E-B61E6D55F4A2}"/>
              </a:ext>
            </a:extLst>
          </p:cNvPr>
          <p:cNvSpPr txBox="1"/>
          <p:nvPr/>
        </p:nvSpPr>
        <p:spPr>
          <a:xfrm rot="2160000">
            <a:off x="4014450" y="3753818"/>
            <a:ext cx="470547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Your Code Here</a:t>
            </a:r>
            <a:endParaRPr lang="en-US" sz="540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7846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</TotalTime>
  <Words>1262</Words>
  <Application>Microsoft Office PowerPoint</Application>
  <PresentationFormat>Widescreen</PresentationFormat>
  <Paragraphs>336</Paragraphs>
  <Slides>28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Introduction To Writing Signal Processing Applications In Python Using GNURadio </vt:lpstr>
      <vt:lpstr>Outline</vt:lpstr>
      <vt:lpstr>What GNURadio Provides</vt:lpstr>
      <vt:lpstr>What is GNURadio</vt:lpstr>
      <vt:lpstr>Graphical interface / GNURadio Companion</vt:lpstr>
      <vt:lpstr>Library of DSP</vt:lpstr>
      <vt:lpstr>Let's Build a Block</vt:lpstr>
      <vt:lpstr>What is a block</vt:lpstr>
      <vt:lpstr>What is a block</vt:lpstr>
      <vt:lpstr>Types of blocks</vt:lpstr>
      <vt:lpstr>What does a block ​need</vt:lpstr>
      <vt:lpstr>Example Empty Block</vt:lpstr>
      <vt:lpstr>Constructor and Initializer  </vt:lpstr>
      <vt:lpstr>Work Function</vt:lpstr>
      <vt:lpstr>Building with Blocks</vt:lpstr>
      <vt:lpstr>Top block</vt:lpstr>
      <vt:lpstr>Connecting the blocks</vt:lpstr>
      <vt:lpstr>Note on Types and Vectors</vt:lpstr>
      <vt:lpstr>Starting and Stopping  the Process</vt:lpstr>
      <vt:lpstr>Questions ? </vt:lpstr>
      <vt:lpstr>The End</vt:lpstr>
      <vt:lpstr>Missing from this talk</vt:lpstr>
      <vt:lpstr>Packaging everything into an OOT</vt:lpstr>
      <vt:lpstr>What is OOT</vt:lpstr>
      <vt:lpstr>General Structure of an OOT’s</vt:lpstr>
      <vt:lpstr>Build, Test, Install, Deploy, Reuse</vt:lpstr>
      <vt:lpstr>Graphical part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TheWylieStCoyote</dc:creator>
  <cp:lastModifiedBy>Wylie Standage-Beier (Student)</cp:lastModifiedBy>
  <cp:revision>692</cp:revision>
  <dcterms:created xsi:type="dcterms:W3CDTF">2013-07-15T20:26:40Z</dcterms:created>
  <dcterms:modified xsi:type="dcterms:W3CDTF">2020-09-13T20:56:06Z</dcterms:modified>
</cp:coreProperties>
</file>