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78" r:id="rId9"/>
    <p:sldId id="270" r:id="rId10"/>
    <p:sldId id="265" r:id="rId11"/>
    <p:sldId id="276" r:id="rId12"/>
    <p:sldId id="277" r:id="rId13"/>
    <p:sldId id="266" r:id="rId14"/>
    <p:sldId id="271" r:id="rId15"/>
    <p:sldId id="272" r:id="rId16"/>
    <p:sldId id="267" r:id="rId17"/>
    <p:sldId id="273" r:id="rId18"/>
    <p:sldId id="274" r:id="rId19"/>
    <p:sldId id="275" r:id="rId20"/>
    <p:sldId id="268" r:id="rId21"/>
    <p:sldId id="257" r:id="rId22"/>
    <p:sldId id="25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35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9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26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02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30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09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66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5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3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2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1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8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38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9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4058-F6CC-4227-B42D-655B943FDEB3}" type="datetimeFigureOut">
              <a:rPr lang="es-ES" smtClean="0"/>
              <a:t>28/11/2019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6CBB-89BD-4501-A4D9-62E92CBBE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9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F38F-13EE-409A-90C4-7EF610B0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s-ES" dirty="0"/>
              <a:t>Algoritmo Genético aplicado a un videojuego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D1C9B8-4AAF-4296-AFCD-2FBB84B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9028" y="5335080"/>
            <a:ext cx="2987772" cy="557718"/>
          </a:xfrm>
        </p:spPr>
        <p:txBody>
          <a:bodyPr>
            <a:normAutofit/>
          </a:bodyPr>
          <a:lstStyle/>
          <a:p>
            <a:r>
              <a:rPr lang="es-ES" dirty="0"/>
              <a:t>María Ruiz Molina</a:t>
            </a:r>
          </a:p>
        </p:txBody>
      </p:sp>
    </p:spTree>
    <p:extLst>
      <p:ext uri="{BB962C8B-B14F-4D97-AF65-F5344CB8AC3E}">
        <p14:creationId xmlns:p14="http://schemas.microsoft.com/office/powerpoint/2010/main" val="64381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C341-6E1F-4155-B6BA-586DD32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Algoritmo aplicado a un Juego sencillo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7726A-47A2-4FFF-AD53-6628E893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s-ES" sz="2000" dirty="0"/>
              <a:t>El jugador debe eliminar a todos los enemigos.</a:t>
            </a:r>
          </a:p>
          <a:p>
            <a:r>
              <a:rPr lang="es-ES" sz="2000" dirty="0"/>
              <a:t>Si estos tocan al jugador este pierde 1 vida.</a:t>
            </a:r>
          </a:p>
          <a:p>
            <a:r>
              <a:rPr lang="es-ES" sz="2000" dirty="0"/>
              <a:t>El jugador pierde si tiene 0 vidas.</a:t>
            </a:r>
          </a:p>
          <a:p>
            <a:r>
              <a:rPr lang="es-ES" sz="2000" dirty="0"/>
              <a:t>Los enemigos poseen varias características (velocidad, desplazamiento y tamaño).</a:t>
            </a:r>
          </a:p>
          <a:p>
            <a:r>
              <a:rPr lang="es-ES" sz="2000" dirty="0"/>
              <a:t>El algoritmo se encargará de en cada nueva oleada proporcionar a los nuevos enemigos las características de aquellos que provocan más problemas al jugador.</a:t>
            </a:r>
          </a:p>
          <a:p>
            <a:r>
              <a:rPr lang="es-ES" sz="2000" dirty="0"/>
              <a:t>Posibilidad de mutación.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04B2E62-AD76-425A-8937-7667889FB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1" r="-3" b="-3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1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F96B-A0A6-4B60-BCCC-29D9D959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2E8E4-52DE-47CC-8627-4707F74C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Generación de 7 enemigos al empezar a jugar. 2 aleatorios y 5 con parámetros lo suficientemente diferentes.</a:t>
            </a:r>
          </a:p>
          <a:p>
            <a:r>
              <a:rPr lang="es-ES" dirty="0"/>
              <a:t>Cada ciclo de juego +1 al tiempo de supervivencia de cada enemigo en pantalla.</a:t>
            </a:r>
          </a:p>
          <a:p>
            <a:r>
              <a:rPr lang="es-ES" dirty="0"/>
              <a:t>Cada vez que un enemigo toca al jugador +1 al factor de peligro de ese enemigo</a:t>
            </a:r>
          </a:p>
          <a:p>
            <a:r>
              <a:rPr lang="es-ES" dirty="0"/>
              <a:t>Se almacenan los valores del enemigo que ha sobrevivido más en toda la partida y que más ha dañado al jugador.</a:t>
            </a:r>
          </a:p>
        </p:txBody>
      </p:sp>
    </p:spTree>
    <p:extLst>
      <p:ext uri="{BB962C8B-B14F-4D97-AF65-F5344CB8AC3E}">
        <p14:creationId xmlns:p14="http://schemas.microsoft.com/office/powerpoint/2010/main" val="15618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6BAF8-3BEA-4FF8-962E-E0FC1407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F086F-A41C-4284-BDE6-276C71D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Generación de un nuevo enemigo</a:t>
            </a:r>
            <a:r>
              <a:rPr lang="es-ES" dirty="0"/>
              <a:t>:</a:t>
            </a:r>
          </a:p>
          <a:p>
            <a:pPr lvl="1"/>
            <a:r>
              <a:rPr lang="es-ES" sz="2200" dirty="0"/>
              <a:t>Se toman los valores de aquel que ha sobrevivido más tiempo y aquel que más ha golpeado al jugador y se hace la media.</a:t>
            </a:r>
          </a:p>
          <a:p>
            <a:pPr lvl="1"/>
            <a:r>
              <a:rPr lang="es-ES" sz="2200" dirty="0"/>
              <a:t>Se produce una posibilidad de mutación independiente para cada parámetro.</a:t>
            </a:r>
          </a:p>
          <a:p>
            <a:pPr lvl="1"/>
            <a:r>
              <a:rPr lang="es-ES" sz="2200" dirty="0"/>
              <a:t>Dicha mutación incrementa o decrementa cada valor en un número aleatorio pero sin salirse de unos límites establecidos para cada parámetro.</a:t>
            </a:r>
          </a:p>
          <a:p>
            <a:pPr lvl="1"/>
            <a:r>
              <a:rPr lang="es-ES" sz="2200" dirty="0"/>
              <a:t>Para el tamaño del enemigo se coge al azar uno de los 3 tamaños posibles.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2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DE7F5-CD57-45EF-8C03-93855CC4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 del algoritmo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447B6-0C77-41A1-BC95-1D9CAD50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6" y="2194560"/>
            <a:ext cx="11920394" cy="43664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2900" dirty="0" err="1"/>
              <a:t>if</a:t>
            </a:r>
            <a:r>
              <a:rPr lang="es-ES" sz="2900" dirty="0"/>
              <a:t> </a:t>
            </a:r>
            <a:r>
              <a:rPr lang="es-ES" sz="2900" dirty="0" err="1"/>
              <a:t>tiempo_supervivencia_mayor</a:t>
            </a:r>
            <a:r>
              <a:rPr lang="es-ES" sz="2900" dirty="0"/>
              <a:t> &gt; </a:t>
            </a:r>
            <a:r>
              <a:rPr lang="es-ES" sz="2900" dirty="0" err="1"/>
              <a:t>tiempo_supervivencia_nuevo_enemigo_generado</a:t>
            </a:r>
            <a:r>
              <a:rPr lang="es-ES" sz="2900" dirty="0"/>
              <a:t>:</a:t>
            </a:r>
          </a:p>
          <a:p>
            <a:pPr marL="0" indent="0">
              <a:buNone/>
            </a:pPr>
            <a:r>
              <a:rPr lang="es-ES" sz="2900" dirty="0"/>
              <a:t>	Asigna los valores de velocidad, evasión y tamaño del enemigo N al nuevo enemigo generado.</a:t>
            </a:r>
          </a:p>
          <a:p>
            <a:pPr marL="0" indent="0">
              <a:buNone/>
            </a:pPr>
            <a:r>
              <a:rPr lang="es-ES" sz="2900" dirty="0"/>
              <a:t> </a:t>
            </a:r>
          </a:p>
          <a:p>
            <a:pPr marL="0" indent="0">
              <a:buNone/>
            </a:pPr>
            <a:r>
              <a:rPr lang="es-ES" sz="2900" dirty="0"/>
              <a:t>#En caso de que algún enemigo haya dañado al jugador, sus parámetros se tendrán en cuenta también a la hora de generar un nuevo enemigo.</a:t>
            </a:r>
          </a:p>
          <a:p>
            <a:pPr marL="0" indent="0">
              <a:buNone/>
            </a:pPr>
            <a:r>
              <a:rPr lang="es-ES" sz="2900" dirty="0"/>
              <a:t>                </a:t>
            </a:r>
            <a:r>
              <a:rPr lang="es-ES" sz="2900" dirty="0" err="1"/>
              <a:t>if</a:t>
            </a:r>
            <a:r>
              <a:rPr lang="es-ES" sz="2900" dirty="0"/>
              <a:t> </a:t>
            </a:r>
            <a:r>
              <a:rPr lang="es-ES" sz="2900" dirty="0" err="1"/>
              <a:t>existe_velocidad_dominante</a:t>
            </a:r>
            <a:r>
              <a:rPr lang="es-ES" sz="2900" dirty="0"/>
              <a:t>:</a:t>
            </a:r>
          </a:p>
          <a:p>
            <a:pPr marL="0" indent="0">
              <a:buNone/>
            </a:pPr>
            <a:r>
              <a:rPr lang="es-ES" sz="2900" dirty="0"/>
              <a:t>                    </a:t>
            </a:r>
            <a:r>
              <a:rPr lang="es-ES" sz="2900" dirty="0" err="1"/>
              <a:t>velocidad_enemigo_nuevo</a:t>
            </a:r>
            <a:r>
              <a:rPr lang="es-ES" sz="2900" dirty="0"/>
              <a:t>= (</a:t>
            </a:r>
            <a:r>
              <a:rPr lang="es-ES" sz="2900" dirty="0" err="1"/>
              <a:t>velocidad_enemigo_nuevo</a:t>
            </a:r>
            <a:r>
              <a:rPr lang="es-ES" sz="2900" dirty="0"/>
              <a:t> + </a:t>
            </a:r>
            <a:r>
              <a:rPr lang="es-ES" sz="2900" dirty="0" err="1"/>
              <a:t>velocidad_dominante</a:t>
            </a:r>
            <a:r>
              <a:rPr lang="es-ES" sz="2900" dirty="0"/>
              <a:t>)/2</a:t>
            </a:r>
          </a:p>
          <a:p>
            <a:pPr marL="0" indent="0">
              <a:buNone/>
            </a:pPr>
            <a:r>
              <a:rPr lang="es-ES" sz="2900" dirty="0"/>
              <a:t>                </a:t>
            </a:r>
            <a:r>
              <a:rPr lang="es-ES" sz="2900" dirty="0" err="1"/>
              <a:t>if</a:t>
            </a:r>
            <a:r>
              <a:rPr lang="es-ES" sz="2900" dirty="0"/>
              <a:t> </a:t>
            </a:r>
            <a:r>
              <a:rPr lang="es-ES" sz="2900" dirty="0" err="1"/>
              <a:t>existe_evasion_dominante</a:t>
            </a:r>
            <a:r>
              <a:rPr lang="es-ES" sz="2900" dirty="0"/>
              <a:t>:</a:t>
            </a:r>
          </a:p>
          <a:p>
            <a:pPr marL="0" indent="0">
              <a:buNone/>
            </a:pPr>
            <a:r>
              <a:rPr lang="es-ES" sz="2900" dirty="0"/>
              <a:t>                    </a:t>
            </a:r>
            <a:r>
              <a:rPr lang="es-ES" sz="2900" dirty="0" err="1"/>
              <a:t>evasion_enemigo_nuevo</a:t>
            </a:r>
            <a:r>
              <a:rPr lang="es-ES" sz="2900" dirty="0"/>
              <a:t>= (</a:t>
            </a:r>
            <a:r>
              <a:rPr lang="es-ES" sz="2900" dirty="0" err="1"/>
              <a:t>evasion_enemigo_nuevo</a:t>
            </a:r>
            <a:r>
              <a:rPr lang="es-ES" sz="2900" dirty="0"/>
              <a:t> + </a:t>
            </a:r>
            <a:r>
              <a:rPr lang="es-ES" sz="2900" dirty="0" err="1"/>
              <a:t>evasion_dominante</a:t>
            </a:r>
            <a:r>
              <a:rPr lang="es-ES" sz="2900" dirty="0"/>
              <a:t>)/2</a:t>
            </a:r>
          </a:p>
          <a:p>
            <a:pPr marL="0" indent="0">
              <a:buNone/>
            </a:pPr>
            <a:r>
              <a:rPr lang="es-ES" sz="2900" dirty="0"/>
              <a:t>                </a:t>
            </a:r>
            <a:r>
              <a:rPr lang="es-ES" sz="2900" dirty="0" err="1"/>
              <a:t>if</a:t>
            </a:r>
            <a:r>
              <a:rPr lang="es-ES" sz="2900" dirty="0"/>
              <a:t> </a:t>
            </a:r>
            <a:r>
              <a:rPr lang="es-ES" sz="2900" dirty="0" err="1"/>
              <a:t>existe_tamaño_dominante</a:t>
            </a:r>
            <a:r>
              <a:rPr lang="es-ES" sz="2900" dirty="0"/>
              <a:t>:</a:t>
            </a:r>
          </a:p>
          <a:p>
            <a:pPr marL="0" indent="0">
              <a:buNone/>
            </a:pPr>
            <a:r>
              <a:rPr lang="es-ES" sz="2900" dirty="0"/>
              <a:t>		</a:t>
            </a:r>
            <a:r>
              <a:rPr lang="es-ES" sz="2900" dirty="0" err="1"/>
              <a:t>if</a:t>
            </a:r>
            <a:r>
              <a:rPr lang="es-ES" sz="2900" dirty="0"/>
              <a:t> (</a:t>
            </a:r>
            <a:r>
              <a:rPr lang="es-ES" sz="2900" dirty="0" err="1"/>
              <a:t>tamaño_enemigo_nuevo</a:t>
            </a:r>
            <a:r>
              <a:rPr lang="es-ES" sz="2900" dirty="0"/>
              <a:t>=='L' and </a:t>
            </a:r>
            <a:r>
              <a:rPr lang="es-ES" sz="2900" dirty="0" err="1"/>
              <a:t>tamaño_dominante</a:t>
            </a:r>
            <a:r>
              <a:rPr lang="es-ES" sz="2900" dirty="0"/>
              <a:t> == 'S') </a:t>
            </a:r>
            <a:r>
              <a:rPr lang="es-ES" sz="2900" dirty="0" err="1"/>
              <a:t>or</a:t>
            </a:r>
            <a:r>
              <a:rPr lang="es-ES" sz="2900" dirty="0"/>
              <a:t> (</a:t>
            </a:r>
            <a:r>
              <a:rPr lang="es-ES" sz="2900" dirty="0" err="1"/>
              <a:t>tamaño_enemigo_nuevo</a:t>
            </a:r>
            <a:r>
              <a:rPr lang="es-ES" sz="2900" dirty="0"/>
              <a:t>=='S’ 		    and </a:t>
            </a:r>
            <a:r>
              <a:rPr lang="es-ES" sz="2900" dirty="0" err="1"/>
              <a:t>tamaño_dominante</a:t>
            </a:r>
            <a:r>
              <a:rPr lang="es-ES" sz="2900" dirty="0"/>
              <a:t> == 'L'):</a:t>
            </a:r>
          </a:p>
          <a:p>
            <a:pPr marL="0" indent="0">
              <a:buNone/>
            </a:pPr>
            <a:r>
              <a:rPr lang="es-ES" sz="2900" dirty="0"/>
              <a:t>                        		</a:t>
            </a:r>
            <a:r>
              <a:rPr lang="es-ES" sz="2900" dirty="0" err="1"/>
              <a:t>tamaño_enemigo_nuevo</a:t>
            </a:r>
            <a:r>
              <a:rPr lang="es-ES" sz="2900" dirty="0"/>
              <a:t> = 'M'  #Equivaldría a una media entre tamaño L y S</a:t>
            </a:r>
          </a:p>
          <a:p>
            <a:pPr marL="0" indent="0">
              <a:buNone/>
            </a:pPr>
            <a:r>
              <a:rPr lang="es-ES" dirty="0"/>
              <a:t>    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358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ED720-3C55-4D3F-B2E3-75EED0E4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 del algoritmo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DE007-C8FF-4BF9-82BC-12F008F0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 #El nuevo enemigo puede mutar de forma individualizada en cada característica</a:t>
            </a:r>
          </a:p>
          <a:p>
            <a:pPr marL="0" indent="0">
              <a:buNone/>
            </a:pPr>
            <a:r>
              <a:rPr lang="es-ES"/>
              <a:t>            if</a:t>
            </a:r>
            <a:r>
              <a:rPr lang="es-ES" dirty="0"/>
              <a:t> 30%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velocidad_enemigo_nuevo</a:t>
            </a:r>
            <a:r>
              <a:rPr lang="es-ES" dirty="0"/>
              <a:t> += número_aleatorio_entre_-1_y_1</a:t>
            </a:r>
          </a:p>
          <a:p>
            <a:pPr marL="0" indent="0">
              <a:buNone/>
            </a:pPr>
            <a:r>
              <a:rPr lang="es-ES" dirty="0"/>
              <a:t>	#Controlar que no se salga de los límites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30%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evasion_enemigo_nuevo</a:t>
            </a:r>
            <a:r>
              <a:rPr lang="es-ES" dirty="0"/>
              <a:t> += número_aleatorio_entre_-1_y_1</a:t>
            </a:r>
          </a:p>
          <a:p>
            <a:pPr marL="0" indent="0">
              <a:buNone/>
            </a:pPr>
            <a:r>
              <a:rPr lang="es-ES" dirty="0"/>
              <a:t>  	#Controla que no se salga de los límites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20%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tamaño_enemigo_nuevo</a:t>
            </a:r>
            <a:r>
              <a:rPr lang="es-ES" dirty="0"/>
              <a:t>= aleatorio entre S, M y L</a:t>
            </a:r>
          </a:p>
          <a:p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676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2C0AD-8FD2-4570-BEB6-275961F2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 del algoritmo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562BE-68BD-4BD6-87C7-295BEEA2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395166"/>
            <a:ext cx="11491274" cy="53732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actualización_de_los_enemigos</a:t>
            </a:r>
            <a:r>
              <a:rPr lang="es-ES" b="1" dirty="0"/>
              <a:t>()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enemigo_actual</a:t>
            </a:r>
            <a:r>
              <a:rPr lang="es-ES" b="1" dirty="0"/>
              <a:t> in </a:t>
            </a:r>
            <a:r>
              <a:rPr lang="es-ES" b="1" dirty="0" err="1"/>
              <a:t>grupo_de_enemigos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supervivencia_enemigo_actual</a:t>
            </a:r>
            <a:r>
              <a:rPr lang="es-ES" dirty="0"/>
              <a:t>&gt;</a:t>
            </a:r>
            <a:r>
              <a:rPr lang="es-ES" dirty="0" err="1"/>
              <a:t>mayor_tiempo_supervivencia_registrado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mejor_velocidad</a:t>
            </a:r>
            <a:r>
              <a:rPr lang="es-ES" dirty="0"/>
              <a:t>=</a:t>
            </a:r>
            <a:r>
              <a:rPr lang="es-ES" dirty="0" err="1"/>
              <a:t>velocidad_enemigo_actual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mejor_evasion</a:t>
            </a:r>
            <a:r>
              <a:rPr lang="es-ES" dirty="0"/>
              <a:t>=</a:t>
            </a:r>
            <a:r>
              <a:rPr lang="es-ES" dirty="0" err="1"/>
              <a:t>evasion_enemigo_actual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mejor_tamaño</a:t>
            </a:r>
            <a:r>
              <a:rPr lang="es-ES" dirty="0"/>
              <a:t>=</a:t>
            </a:r>
            <a:r>
              <a:rPr lang="es-ES" dirty="0" err="1"/>
              <a:t>tamaño_enemigo_actual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mayor_tiempo_supervivencia_registrado</a:t>
            </a:r>
            <a:r>
              <a:rPr lang="es-ES" dirty="0"/>
              <a:t> =</a:t>
            </a:r>
            <a:r>
              <a:rPr lang="es-ES" dirty="0" err="1"/>
              <a:t>tiempo_supervivencia_enemigo_actual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enemigo_actual</a:t>
            </a:r>
            <a:r>
              <a:rPr lang="es-ES" dirty="0"/>
              <a:t> golpea jugador) and </a:t>
            </a:r>
            <a:r>
              <a:rPr lang="es-ES" dirty="0" err="1"/>
              <a:t>inmunidad_a_daño</a:t>
            </a:r>
            <a:r>
              <a:rPr lang="es-ES" dirty="0"/>
              <a:t> == False: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enemigo_actual.fuerza</a:t>
            </a:r>
            <a:r>
              <a:rPr lang="es-ES" dirty="0"/>
              <a:t> += 1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enemigo_mas_fuerte</a:t>
            </a:r>
            <a:r>
              <a:rPr lang="es-ES" dirty="0"/>
              <a:t>=</a:t>
            </a:r>
            <a:r>
              <a:rPr lang="es-ES" dirty="0" err="1"/>
              <a:t>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            </a:t>
            </a:r>
            <a:r>
              <a:rPr lang="es-ES" b="1" dirty="0" err="1"/>
              <a:t>for</a:t>
            </a:r>
            <a:r>
              <a:rPr lang="es-ES" b="1" dirty="0"/>
              <a:t> enemigo in </a:t>
            </a:r>
            <a:r>
              <a:rPr lang="es-ES" b="1" dirty="0" err="1"/>
              <a:t>grupo_de_enemigos</a:t>
            </a:r>
            <a:r>
              <a:rPr lang="es-ES" b="1" dirty="0"/>
              <a:t>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fuerza_de_enemigo</a:t>
            </a:r>
            <a:r>
              <a:rPr lang="es-ES" dirty="0"/>
              <a:t>&gt;</a:t>
            </a:r>
            <a:r>
              <a:rPr lang="es-ES" dirty="0" err="1"/>
              <a:t>fuerza_del_mas_fuerte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enemigo_mas_fuerte</a:t>
            </a:r>
            <a:r>
              <a:rPr lang="es-ES" dirty="0"/>
              <a:t>=enemigo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velocidad_dominante</a:t>
            </a:r>
            <a:r>
              <a:rPr lang="es-ES" dirty="0"/>
              <a:t>= </a:t>
            </a:r>
            <a:r>
              <a:rPr lang="es-ES" dirty="0" err="1"/>
              <a:t>velocidad_del_enemigo_mas_fuerte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evasion_dominante</a:t>
            </a:r>
            <a:r>
              <a:rPr lang="es-ES" dirty="0"/>
              <a:t>= </a:t>
            </a:r>
            <a:r>
              <a:rPr lang="es-ES" dirty="0" err="1"/>
              <a:t>evasion_del_enemigo_mas_fuerte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tamaño_dominante</a:t>
            </a:r>
            <a:r>
              <a:rPr lang="es-ES" dirty="0"/>
              <a:t>= </a:t>
            </a:r>
            <a:r>
              <a:rPr lang="es-ES" dirty="0" err="1"/>
              <a:t>tamaño_del_enemigo_mas_fuerte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55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FF33-D971-46C7-9A3C-0AFAD2F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coste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678F9-9571-4BE2-961B-ABA1FFED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2057401"/>
            <a:ext cx="8898903" cy="48005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tiempo_supervivencia_mayor</a:t>
            </a:r>
            <a:r>
              <a:rPr lang="es-ES" dirty="0"/>
              <a:t> &gt; </a:t>
            </a:r>
            <a:r>
              <a:rPr lang="es-ES" dirty="0" err="1"/>
              <a:t>tiempo_supervivencia_nuevo_enemigo_generado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sz="2400" dirty="0"/>
              <a:t>	#Asigna los valores de velocidad, evasión y tamaño del enemigo con mayor tiempo de supervivencia registrado al nuevo enemigo generado.</a:t>
            </a:r>
          </a:p>
          <a:p>
            <a:pPr marL="0" indent="0">
              <a:buNone/>
            </a:pPr>
            <a:r>
              <a:rPr lang="es-ES" sz="2400" dirty="0"/>
              <a:t> </a:t>
            </a:r>
          </a:p>
          <a:p>
            <a:pPr marL="0" indent="0">
              <a:buNone/>
            </a:pPr>
            <a:r>
              <a:rPr lang="es-ES" sz="2400" dirty="0"/>
              <a:t>#En caso de que algún enemigo haya dañado al jugador, sus parámetros se tendrán en cuenta también a la hora de generar un nuevo enemigo.</a:t>
            </a:r>
          </a:p>
          <a:p>
            <a:pPr marL="0" indent="0">
              <a:buNone/>
            </a:pPr>
            <a:r>
              <a:rPr lang="es-ES" sz="2400" dirty="0"/>
              <a:t>               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existe_velocidad_dominante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                    </a:t>
            </a:r>
            <a:r>
              <a:rPr lang="es-ES" sz="2400" dirty="0" err="1"/>
              <a:t>velocidad_enemigo_nuevo</a:t>
            </a:r>
            <a:r>
              <a:rPr lang="es-ES" sz="2400" dirty="0"/>
              <a:t>= (</a:t>
            </a:r>
            <a:r>
              <a:rPr lang="es-ES" sz="2400" dirty="0" err="1"/>
              <a:t>velocidad_enemigo_nuevo</a:t>
            </a:r>
            <a:r>
              <a:rPr lang="es-ES" sz="2400" dirty="0"/>
              <a:t> + </a:t>
            </a:r>
            <a:r>
              <a:rPr lang="es-ES" sz="2400" dirty="0" err="1"/>
              <a:t>velocidad_dominante</a:t>
            </a:r>
            <a:r>
              <a:rPr lang="es-ES" sz="2400" dirty="0"/>
              <a:t>)/2</a:t>
            </a:r>
          </a:p>
          <a:p>
            <a:pPr marL="0" indent="0">
              <a:buNone/>
            </a:pPr>
            <a:r>
              <a:rPr lang="es-ES" sz="2400" dirty="0"/>
              <a:t>               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existe_evasion_dominante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                    </a:t>
            </a:r>
            <a:r>
              <a:rPr lang="es-ES" sz="2400" dirty="0" err="1"/>
              <a:t>evasion_enemigo_nuevo</a:t>
            </a:r>
            <a:r>
              <a:rPr lang="es-ES" sz="2400" dirty="0"/>
              <a:t>= (</a:t>
            </a:r>
            <a:r>
              <a:rPr lang="es-ES" sz="2400" dirty="0" err="1"/>
              <a:t>evasion_enemigo_nuevo</a:t>
            </a:r>
            <a:r>
              <a:rPr lang="es-ES" sz="2400" dirty="0"/>
              <a:t> + </a:t>
            </a:r>
            <a:r>
              <a:rPr lang="es-ES" sz="2400" dirty="0" err="1"/>
              <a:t>evasion_dominante</a:t>
            </a:r>
            <a:r>
              <a:rPr lang="es-ES" sz="2400" dirty="0"/>
              <a:t>)/2</a:t>
            </a:r>
          </a:p>
          <a:p>
            <a:pPr marL="0" indent="0">
              <a:buNone/>
            </a:pPr>
            <a:r>
              <a:rPr lang="es-ES" sz="2400" dirty="0"/>
              <a:t>               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existe_tamaño_dominante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		</a:t>
            </a:r>
            <a:r>
              <a:rPr lang="es-ES" sz="2400" dirty="0" err="1"/>
              <a:t>if</a:t>
            </a:r>
            <a:r>
              <a:rPr lang="es-ES" sz="2400" dirty="0"/>
              <a:t> (</a:t>
            </a:r>
            <a:r>
              <a:rPr lang="es-ES" sz="2400" dirty="0" err="1"/>
              <a:t>tamaño_enemigo_nuevo</a:t>
            </a:r>
            <a:r>
              <a:rPr lang="es-ES" sz="2400" dirty="0"/>
              <a:t>=='L' and </a:t>
            </a:r>
            <a:r>
              <a:rPr lang="es-ES" sz="2400" dirty="0" err="1"/>
              <a:t>tamaño_dominante</a:t>
            </a:r>
            <a:r>
              <a:rPr lang="es-ES" sz="2400" dirty="0"/>
              <a:t> == 'S') </a:t>
            </a:r>
            <a:r>
              <a:rPr lang="es-ES" sz="2400" dirty="0" err="1"/>
              <a:t>or</a:t>
            </a:r>
            <a:r>
              <a:rPr lang="es-ES" sz="2400" dirty="0"/>
              <a:t> 			   (</a:t>
            </a:r>
            <a:r>
              <a:rPr lang="es-ES" sz="2400" dirty="0" err="1"/>
              <a:t>tamaño_enemigo_nuevo</a:t>
            </a:r>
            <a:r>
              <a:rPr lang="es-ES" sz="2400" dirty="0"/>
              <a:t>==‘S’ and </a:t>
            </a:r>
            <a:r>
              <a:rPr lang="es-ES" sz="2400" dirty="0" err="1"/>
              <a:t>tamaño_dominante</a:t>
            </a:r>
            <a:r>
              <a:rPr lang="es-ES" sz="2400" dirty="0"/>
              <a:t> == 'L'):</a:t>
            </a:r>
          </a:p>
          <a:p>
            <a:pPr marL="0" indent="0">
              <a:buNone/>
            </a:pPr>
            <a:r>
              <a:rPr lang="es-ES" sz="2400" dirty="0"/>
              <a:t>                        		</a:t>
            </a:r>
            <a:r>
              <a:rPr lang="es-ES" sz="2400" dirty="0" err="1"/>
              <a:t>tamaño_enemigo_nuevo</a:t>
            </a:r>
            <a:r>
              <a:rPr lang="es-ES" sz="2400" dirty="0"/>
              <a:t> = 'M'</a:t>
            </a:r>
            <a:endParaRPr lang="es-ES" b="1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42CA385-5740-4B0D-9453-7AFF68E7DD9A}"/>
              </a:ext>
            </a:extLst>
          </p:cNvPr>
          <p:cNvSpPr/>
          <p:nvPr/>
        </p:nvSpPr>
        <p:spPr>
          <a:xfrm>
            <a:off x="9296400" y="2057401"/>
            <a:ext cx="980387" cy="41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19297D-DF6A-4D56-9174-45948F815C61}"/>
              </a:ext>
            </a:extLst>
          </p:cNvPr>
          <p:cNvSpPr txBox="1"/>
          <p:nvPr/>
        </p:nvSpPr>
        <p:spPr>
          <a:xfrm>
            <a:off x="10344345" y="3978112"/>
            <a:ext cx="156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O(</a:t>
            </a:r>
            <a:r>
              <a:rPr lang="es-ES" dirty="0" err="1"/>
              <a:t>cte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58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FF33-D971-46C7-9A3C-0AFAD2F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coste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678F9-9571-4BE2-961B-ABA1FFED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2057401"/>
            <a:ext cx="8898903" cy="4800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 #El nuevo enemigo puede mutar de forma individualizada en cada característica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30%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velocidad_enemigo_nuevo</a:t>
            </a:r>
            <a:r>
              <a:rPr lang="es-ES" dirty="0"/>
              <a:t> += </a:t>
            </a:r>
            <a:r>
              <a:rPr lang="es-ES" dirty="0" err="1"/>
              <a:t>número_aleatorio_entre</a:t>
            </a:r>
            <a:r>
              <a:rPr lang="es-ES" dirty="0"/>
              <a:t>_-	    	1_y_1</a:t>
            </a:r>
          </a:p>
          <a:p>
            <a:pPr marL="0" indent="0">
              <a:buNone/>
            </a:pPr>
            <a:r>
              <a:rPr lang="es-ES" dirty="0"/>
              <a:t>	#Controlar que no se salga de los límites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30%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evasion_enemigo_nuevo</a:t>
            </a:r>
            <a:r>
              <a:rPr lang="es-ES" dirty="0"/>
              <a:t> += número_aleatorio_entre_-1_y_1</a:t>
            </a:r>
          </a:p>
          <a:p>
            <a:pPr marL="0" indent="0">
              <a:buNone/>
            </a:pPr>
            <a:r>
              <a:rPr lang="es-ES" dirty="0"/>
              <a:t>  	#Controla que no se salga de los límites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20% </a:t>
            </a:r>
            <a:r>
              <a:rPr lang="es-ES" dirty="0" err="1"/>
              <a:t>de_los_casos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tamaño_enemigo_nuevo</a:t>
            </a:r>
            <a:r>
              <a:rPr lang="es-ES" dirty="0"/>
              <a:t>= aleatorio entre S, M y L</a:t>
            </a:r>
          </a:p>
          <a:p>
            <a:r>
              <a:rPr lang="es-ES" dirty="0"/>
              <a:t> 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6B2622CC-5586-40D8-B89A-A43AD8D57CFA}"/>
              </a:ext>
            </a:extLst>
          </p:cNvPr>
          <p:cNvSpPr/>
          <p:nvPr/>
        </p:nvSpPr>
        <p:spPr>
          <a:xfrm>
            <a:off x="9125146" y="2057401"/>
            <a:ext cx="622169" cy="4267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2361EB-4C0D-4D26-AA72-4D1F3FEB6BF7}"/>
              </a:ext>
            </a:extLst>
          </p:cNvPr>
          <p:cNvSpPr txBox="1"/>
          <p:nvPr/>
        </p:nvSpPr>
        <p:spPr>
          <a:xfrm>
            <a:off x="9954705" y="3695307"/>
            <a:ext cx="1885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Continuación del fragmento anterior. Sigue estando dentro de ese O(</a:t>
            </a:r>
            <a:r>
              <a:rPr lang="es-ES" dirty="0" err="1"/>
              <a:t>cte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53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FF33-D971-46C7-9A3C-0AFAD2F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coste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678F9-9571-4BE2-961B-ABA1FFED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36569"/>
            <a:ext cx="9841583" cy="53214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b="1" dirty="0" err="1"/>
              <a:t>actualización_de_los_enemigos</a:t>
            </a:r>
            <a:r>
              <a:rPr lang="es-ES" b="1" dirty="0"/>
              <a:t>()</a:t>
            </a:r>
          </a:p>
          <a:p>
            <a:pPr marL="0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enemigo_actual</a:t>
            </a:r>
            <a:r>
              <a:rPr lang="es-ES" b="1" dirty="0"/>
              <a:t> in </a:t>
            </a:r>
            <a:r>
              <a:rPr lang="es-ES" b="1" dirty="0" err="1"/>
              <a:t>grupo_de_enemigos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supervivencia_enemigo_actual</a:t>
            </a:r>
            <a:r>
              <a:rPr lang="es-ES" dirty="0"/>
              <a:t>&gt;</a:t>
            </a:r>
            <a:r>
              <a:rPr lang="es-ES" dirty="0" err="1"/>
              <a:t>mayor_tiempo_supervivencia_registrado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mejor_velocidad</a:t>
            </a:r>
            <a:r>
              <a:rPr lang="es-ES" dirty="0"/>
              <a:t>=</a:t>
            </a:r>
            <a:r>
              <a:rPr lang="es-ES" dirty="0" err="1"/>
              <a:t>velocidad_enemigo_actual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mejor_evasion</a:t>
            </a:r>
            <a:r>
              <a:rPr lang="es-ES" dirty="0"/>
              <a:t>=</a:t>
            </a:r>
            <a:r>
              <a:rPr lang="es-ES" dirty="0" err="1"/>
              <a:t>evasion_enemigo_actual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mejor_tamaño</a:t>
            </a:r>
            <a:r>
              <a:rPr lang="es-ES" dirty="0"/>
              <a:t>=</a:t>
            </a:r>
            <a:r>
              <a:rPr lang="es-ES" dirty="0" err="1"/>
              <a:t>tamaño_enemigo_actual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mayor_tiempo_supervivencia_registrado</a:t>
            </a:r>
            <a:r>
              <a:rPr lang="es-ES" dirty="0"/>
              <a:t> =</a:t>
            </a:r>
            <a:r>
              <a:rPr lang="es-ES" dirty="0" err="1"/>
              <a:t>tiempo_supervivencia_enemigo_actual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enemigo_actual</a:t>
            </a:r>
            <a:r>
              <a:rPr lang="es-ES" dirty="0"/>
              <a:t> golpea jugador) and </a:t>
            </a:r>
            <a:r>
              <a:rPr lang="es-ES" dirty="0" err="1"/>
              <a:t>inmunidad_a_daño</a:t>
            </a:r>
            <a:r>
              <a:rPr lang="es-ES" dirty="0"/>
              <a:t> == False: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enemigo_actual.fuerza</a:t>
            </a:r>
            <a:r>
              <a:rPr lang="es-ES" dirty="0"/>
              <a:t> += 1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enemigo_mas_fuerte</a:t>
            </a:r>
            <a:r>
              <a:rPr lang="es-ES" dirty="0"/>
              <a:t>=</a:t>
            </a:r>
            <a:r>
              <a:rPr lang="es-ES" dirty="0" err="1"/>
              <a:t>enemigo_actual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            </a:t>
            </a:r>
            <a:r>
              <a:rPr lang="es-ES" b="1" dirty="0" err="1"/>
              <a:t>for</a:t>
            </a:r>
            <a:r>
              <a:rPr lang="es-ES" b="1" dirty="0"/>
              <a:t> enemigo in </a:t>
            </a:r>
            <a:r>
              <a:rPr lang="es-ES" b="1" dirty="0" err="1"/>
              <a:t>grupo_de_enemigos</a:t>
            </a:r>
            <a:r>
              <a:rPr lang="es-ES" b="1" dirty="0"/>
              <a:t>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fuerza_de_enemigo</a:t>
            </a:r>
            <a:r>
              <a:rPr lang="es-ES" dirty="0"/>
              <a:t>&gt;</a:t>
            </a:r>
            <a:r>
              <a:rPr lang="es-ES" dirty="0" err="1"/>
              <a:t>fuerza_del_mas_fuerte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enemigo_mas_fuerte</a:t>
            </a:r>
            <a:r>
              <a:rPr lang="es-ES" dirty="0"/>
              <a:t>=enemigo</a:t>
            </a:r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velocidad_dominante</a:t>
            </a:r>
            <a:r>
              <a:rPr lang="es-ES" dirty="0"/>
              <a:t>= </a:t>
            </a:r>
            <a:r>
              <a:rPr lang="es-ES" dirty="0" err="1"/>
              <a:t>velocidad_del_enemigo_mas_fuerte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evasion_dominante</a:t>
            </a:r>
            <a:r>
              <a:rPr lang="es-ES" dirty="0"/>
              <a:t>= </a:t>
            </a:r>
            <a:r>
              <a:rPr lang="es-ES" dirty="0" err="1"/>
              <a:t>evasion_del_enemigo_mas_fuerte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        </a:t>
            </a:r>
            <a:r>
              <a:rPr lang="es-ES" dirty="0" err="1"/>
              <a:t>tamaño_dominante</a:t>
            </a:r>
            <a:r>
              <a:rPr lang="es-ES" dirty="0"/>
              <a:t>= </a:t>
            </a:r>
            <a:r>
              <a:rPr lang="es-ES" dirty="0" err="1"/>
              <a:t>tamaño_del_enemigo_mas_fuerte</a:t>
            </a: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1D3D40C-A088-4C26-85DC-B5D2E5828E57}"/>
              </a:ext>
            </a:extLst>
          </p:cNvPr>
          <p:cNvCxnSpPr>
            <a:cxnSpLocks/>
          </p:cNvCxnSpPr>
          <p:nvPr/>
        </p:nvCxnSpPr>
        <p:spPr>
          <a:xfrm>
            <a:off x="3249105" y="1685886"/>
            <a:ext cx="254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D97880C-6ACC-4987-8A9B-00601573F603}"/>
              </a:ext>
            </a:extLst>
          </p:cNvPr>
          <p:cNvSpPr txBox="1"/>
          <p:nvPr/>
        </p:nvSpPr>
        <p:spPr>
          <a:xfrm>
            <a:off x="5799055" y="1491793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O(n)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60340081-CD23-42C9-BAFC-CDC0E1DC6BB6}"/>
              </a:ext>
            </a:extLst>
          </p:cNvPr>
          <p:cNvSpPr/>
          <p:nvPr/>
        </p:nvSpPr>
        <p:spPr>
          <a:xfrm>
            <a:off x="8465858" y="5181541"/>
            <a:ext cx="612743" cy="1545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672EE268-01FD-4612-96D8-961FCA502439}"/>
              </a:ext>
            </a:extLst>
          </p:cNvPr>
          <p:cNvSpPr/>
          <p:nvPr/>
        </p:nvSpPr>
        <p:spPr>
          <a:xfrm>
            <a:off x="9431320" y="1970202"/>
            <a:ext cx="919899" cy="47793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9CF5F8-3209-411C-9274-E0E4CD3C90D1}"/>
              </a:ext>
            </a:extLst>
          </p:cNvPr>
          <p:cNvSpPr txBox="1"/>
          <p:nvPr/>
        </p:nvSpPr>
        <p:spPr>
          <a:xfrm>
            <a:off x="10351219" y="4167664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O(n*m)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37DB71-0E4C-49BD-B532-F553B7287051}"/>
              </a:ext>
            </a:extLst>
          </p:cNvPr>
          <p:cNvSpPr txBox="1"/>
          <p:nvPr/>
        </p:nvSpPr>
        <p:spPr>
          <a:xfrm>
            <a:off x="8989341" y="5769537"/>
            <a:ext cx="78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O(m)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1669DC-2508-4472-B0A7-FD69BA73A5F2}"/>
              </a:ext>
            </a:extLst>
          </p:cNvPr>
          <p:cNvSpPr txBox="1"/>
          <p:nvPr/>
        </p:nvSpPr>
        <p:spPr>
          <a:xfrm>
            <a:off x="9891269" y="2142143"/>
            <a:ext cx="231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 = total de enemigos</a:t>
            </a:r>
          </a:p>
          <a:p>
            <a:r>
              <a:rPr lang="es-ES" dirty="0"/>
              <a:t>m = enemigos que han dañado al jugador</a:t>
            </a:r>
          </a:p>
        </p:txBody>
      </p:sp>
    </p:spTree>
    <p:extLst>
      <p:ext uri="{BB962C8B-B14F-4D97-AF65-F5344CB8AC3E}">
        <p14:creationId xmlns:p14="http://schemas.microsoft.com/office/powerpoint/2010/main" val="263792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91212-1483-4192-9C82-35DF5829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de coste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7E589-A6B6-4F8E-959D-9AAC15BE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7212"/>
            <a:ext cx="10820400" cy="3541473"/>
          </a:xfrm>
        </p:spPr>
        <p:txBody>
          <a:bodyPr/>
          <a:lstStyle/>
          <a:p>
            <a:r>
              <a:rPr lang="es-ES" dirty="0"/>
              <a:t>Así pues tendríamos</a:t>
            </a:r>
          </a:p>
          <a:p>
            <a:pPr marL="0" indent="0">
              <a:buNone/>
            </a:pPr>
            <a:r>
              <a:rPr lang="es-ES" dirty="0"/>
              <a:t>		O(</a:t>
            </a:r>
            <a:r>
              <a:rPr lang="es-ES" dirty="0" err="1"/>
              <a:t>cte</a:t>
            </a:r>
            <a:r>
              <a:rPr lang="es-ES" dirty="0"/>
              <a:t>)+O(n)+O(n*m) ≈ O(n)+O(n*m) = O(n + n*m)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Para este caso habría que tener en cuenta que la entrada no va a ser muy grande debido a que llegaría un punto en el que los enemigos serán demasiados para el jugador y terminaría dándose la condición de fin de juego.</a:t>
            </a:r>
          </a:p>
        </p:txBody>
      </p:sp>
    </p:spTree>
    <p:extLst>
      <p:ext uri="{BB962C8B-B14F-4D97-AF65-F5344CB8AC3E}">
        <p14:creationId xmlns:p14="http://schemas.microsoft.com/office/powerpoint/2010/main" val="426322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A0C6-342D-4B33-9FD8-74F34CE2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Videojuegos con dificultad incremental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F034A-1A7B-42F9-8BB7-E94A2BC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Muchos factores para enganchar al público: historia, diseño audiovisual, dificultad…</a:t>
            </a:r>
          </a:p>
          <a:p>
            <a:r>
              <a:rPr lang="es-ES"/>
              <a:t>Amplio espectro de jugadores. Lo que para unos es sencillo para otros puede ser muy complejo.</a:t>
            </a:r>
          </a:p>
          <a:p>
            <a:endParaRPr lang="es-ES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CFACE33-454C-451D-A3E5-72710609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5" y="3630039"/>
            <a:ext cx="3104744" cy="31047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C028AF-2165-4F98-AEFF-186F5C9A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62" y="3630039"/>
            <a:ext cx="3104744" cy="31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6711-BF4A-4284-AAE3-9279E949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66" y="1083204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 err="1"/>
              <a:t>Desarrollado</a:t>
            </a:r>
            <a:r>
              <a:rPr lang="en-US" sz="4200" dirty="0"/>
              <a:t> con Python y </a:t>
            </a:r>
            <a:r>
              <a:rPr lang="en-US" sz="4200" dirty="0" err="1"/>
              <a:t>Pygame</a:t>
            </a:r>
            <a:endParaRPr lang="en-US" sz="4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93162-5D2C-4444-9B27-2EA7E1BF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666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Pygame</a:t>
            </a:r>
            <a:r>
              <a:rPr lang="en-US" sz="2000" dirty="0"/>
              <a:t> es una </a:t>
            </a:r>
            <a:r>
              <a:rPr lang="en-US" sz="2000" dirty="0" err="1"/>
              <a:t>librería</a:t>
            </a:r>
            <a:r>
              <a:rPr lang="en-US" sz="2000" dirty="0"/>
              <a:t> para Python </a:t>
            </a:r>
            <a:r>
              <a:rPr lang="en-US" sz="2000" dirty="0" err="1"/>
              <a:t>orientada</a:t>
            </a:r>
            <a:r>
              <a:rPr lang="en-US" sz="2000" dirty="0"/>
              <a:t> al </a:t>
            </a:r>
            <a:r>
              <a:rPr lang="en-US" sz="2000" dirty="0" err="1"/>
              <a:t>desarrollo</a:t>
            </a:r>
            <a:r>
              <a:rPr lang="en-US" sz="2000" dirty="0"/>
              <a:t> de </a:t>
            </a:r>
            <a:r>
              <a:rPr lang="en-US" sz="2000" dirty="0" err="1"/>
              <a:t>videojuegos</a:t>
            </a:r>
            <a:r>
              <a:rPr lang="en-US" sz="2000" dirty="0"/>
              <a:t>.</a:t>
            </a:r>
          </a:p>
        </p:txBody>
      </p:sp>
      <p:pic>
        <p:nvPicPr>
          <p:cNvPr id="5" name="Imagen 4" descr="Imagen que contiene alimentos, cuarto, dibujo&#10;&#10;Descripción generada automáticamente">
            <a:extLst>
              <a:ext uri="{FF2B5EF4-FFF2-40B4-BE49-F238E27FC236}">
                <a16:creationId xmlns:a16="http://schemas.microsoft.com/office/drawing/2014/main" id="{5DEAABFD-5954-45A2-9247-9B71D25D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5" y="2263392"/>
            <a:ext cx="4333445" cy="17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4C87-D0F6-4751-8093-9D6F9BE7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820"/>
          </a:xfrm>
        </p:spPr>
        <p:txBody>
          <a:bodyPr>
            <a:normAutofit/>
          </a:bodyPr>
          <a:lstStyle/>
          <a:p>
            <a:pPr algn="ctr"/>
            <a:r>
              <a:rPr lang="es-ES" sz="6600" dirty="0" err="1"/>
              <a:t>Aga</a:t>
            </a:r>
            <a:endParaRPr lang="es-ES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43E58-C53B-4F89-81B9-A8C27B18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0" y="2968667"/>
            <a:ext cx="6343389" cy="3208295"/>
          </a:xfrm>
        </p:spPr>
        <p:txBody>
          <a:bodyPr>
            <a:normAutofit/>
          </a:bodyPr>
          <a:lstStyle/>
          <a:p>
            <a:r>
              <a:rPr lang="es-ES" sz="3600" dirty="0"/>
              <a:t>El jugador</a:t>
            </a:r>
          </a:p>
          <a:p>
            <a:r>
              <a:rPr lang="es-ES" sz="3600" dirty="0"/>
              <a:t>Su objetivo es eliminar a todos los </a:t>
            </a:r>
            <a:r>
              <a:rPr lang="es-ES" sz="3600" dirty="0" err="1"/>
              <a:t>Donehre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57276F-2554-4D97-93D9-6D7B9D24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51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17576-B75F-426A-91D2-EDD6738E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797667"/>
            <a:ext cx="6591299" cy="1157593"/>
          </a:xfrm>
        </p:spPr>
        <p:txBody>
          <a:bodyPr>
            <a:normAutofit/>
          </a:bodyPr>
          <a:lstStyle/>
          <a:p>
            <a:pPr algn="l"/>
            <a:r>
              <a:rPr lang="es-ES" sz="6600" dirty="0" err="1"/>
              <a:t>Donehre</a:t>
            </a:r>
            <a:endParaRPr lang="es-ES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D9E20-974D-4837-9D31-6C04719C5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44" y="2957209"/>
            <a:ext cx="6177065" cy="3219753"/>
          </a:xfrm>
        </p:spPr>
        <p:txBody>
          <a:bodyPr>
            <a:normAutofit/>
          </a:bodyPr>
          <a:lstStyle/>
          <a:p>
            <a:r>
              <a:rPr lang="es-ES" sz="3600" dirty="0"/>
              <a:t>Los enemigos</a:t>
            </a:r>
          </a:p>
          <a:p>
            <a:r>
              <a:rPr lang="es-ES" sz="3600" dirty="0"/>
              <a:t>Su objetivo es atrapar a </a:t>
            </a:r>
            <a:r>
              <a:rPr lang="es-ES" sz="3600" dirty="0" err="1"/>
              <a:t>Aga</a:t>
            </a:r>
            <a:r>
              <a:rPr lang="es-ES" sz="3600" dirty="0"/>
              <a:t>.</a:t>
            </a:r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9C6742AB-8704-46D4-9058-DDB3CFD0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2BA0F-D559-4B7B-BF3A-ED874BAC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15" y="79957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solidFill>
                  <a:srgbClr val="7030A0"/>
                </a:solidFill>
                <a:latin typeface="Consolas" panose="020B0609020204030204" pitchFamily="49" charset="0"/>
              </a:rPr>
              <a:t>Play!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E7715E-6CBA-41E8-837D-6CBF1DB46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38" y="2057401"/>
            <a:ext cx="3042809" cy="304280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81F0B-7BAB-4254-B188-69E30E1A8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39" y="3213977"/>
            <a:ext cx="2306161" cy="23061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B50A9C-26C6-4A8D-99C3-BC477377A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15" y="4636243"/>
            <a:ext cx="2125493" cy="2125493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0F634EF-3575-481E-BC4C-B4EFB1CB4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63" y="2299578"/>
            <a:ext cx="914399" cy="914399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0C9E5E-F142-42F2-B354-19F8A568D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4" y="2406843"/>
            <a:ext cx="3686784" cy="36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F1C40-E43D-470C-821F-4BA85B0A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804"/>
            <a:ext cx="6751948" cy="1293028"/>
          </a:xfrm>
        </p:spPr>
        <p:txBody>
          <a:bodyPr>
            <a:normAutofit/>
          </a:bodyPr>
          <a:lstStyle/>
          <a:p>
            <a:r>
              <a:rPr lang="es-ES" sz="3100"/>
              <a:t>El incremento de la dificultad en un videojuego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79D1B-A053-4A69-9EDD-613176D9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18993"/>
            <a:ext cx="6770802" cy="3899691"/>
          </a:xfrm>
        </p:spPr>
        <p:txBody>
          <a:bodyPr>
            <a:normAutofit/>
          </a:bodyPr>
          <a:lstStyle/>
          <a:p>
            <a:r>
              <a:rPr lang="es-ES" dirty="0"/>
              <a:t>Múltiples estrategias para afrontar este problema:</a:t>
            </a:r>
          </a:p>
          <a:p>
            <a:pPr marL="0" indent="0">
              <a:buNone/>
            </a:pPr>
            <a:r>
              <a:rPr lang="es-ES" dirty="0"/>
              <a:t>	-&gt; Tutoriales</a:t>
            </a:r>
          </a:p>
          <a:p>
            <a:pPr marL="0" indent="0">
              <a:buNone/>
            </a:pPr>
            <a:r>
              <a:rPr lang="es-ES" dirty="0"/>
              <a:t>	-&gt; Diseños de nivel con complejidad 	incremental</a:t>
            </a:r>
          </a:p>
          <a:p>
            <a:pPr marL="0" indent="0">
              <a:buNone/>
            </a:pPr>
            <a:r>
              <a:rPr lang="es-ES" dirty="0"/>
              <a:t>	-&gt; Inteligencias artificiales cada vez más 	dotadas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685A3-9A82-4753-BEB4-4C6412420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46" y="2290579"/>
            <a:ext cx="2699540" cy="2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DA63-5213-45A3-9831-405EA8B2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4"/>
            <a:ext cx="4753466" cy="1293028"/>
          </a:xfrm>
        </p:spPr>
        <p:txBody>
          <a:bodyPr>
            <a:normAutofit/>
          </a:bodyPr>
          <a:lstStyle/>
          <a:p>
            <a:r>
              <a:rPr lang="es-ES" sz="2800"/>
              <a:t>La complejidad detrás del diseño de niveles.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8F302-E1C1-4897-BAAE-ABC007AF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6384"/>
            <a:ext cx="5099193" cy="3692301"/>
          </a:xfrm>
        </p:spPr>
        <p:txBody>
          <a:bodyPr>
            <a:normAutofit/>
          </a:bodyPr>
          <a:lstStyle/>
          <a:p>
            <a:r>
              <a:rPr lang="es-ES" dirty="0"/>
              <a:t>Un ejemplo:</a:t>
            </a:r>
          </a:p>
          <a:p>
            <a:pPr marL="457200" lvl="1" indent="0">
              <a:buNone/>
            </a:pPr>
            <a:r>
              <a:rPr lang="es-ES" dirty="0"/>
              <a:t>	Primeras pantallas del juego 	Super Mario Bros para la 	consola NES.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-&gt; Amplio espacio sin obstáculos</a:t>
            </a:r>
          </a:p>
          <a:p>
            <a:pPr marL="457200" lvl="1" indent="0">
              <a:buNone/>
            </a:pPr>
            <a:r>
              <a:rPr lang="es-ES" dirty="0"/>
              <a:t>-&gt; Personaje mira hacia la derecha</a:t>
            </a:r>
          </a:p>
          <a:p>
            <a:pPr marL="457200" lvl="1" indent="0">
              <a:buNone/>
            </a:pPr>
            <a:r>
              <a:rPr lang="es-ES" dirty="0"/>
              <a:t>-&gt; Pared invisible a la izquierda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557A93-44EB-4516-8DCC-7919131C5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2" b="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B8E55-0D78-4807-B898-EC6748F4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4"/>
            <a:ext cx="4753466" cy="1293028"/>
          </a:xfrm>
        </p:spPr>
        <p:txBody>
          <a:bodyPr>
            <a:normAutofit/>
          </a:bodyPr>
          <a:lstStyle/>
          <a:p>
            <a:r>
              <a:rPr lang="es-ES" dirty="0"/>
              <a:t>Ejemplo: continuación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34384C-7C79-4132-B172-1DFDD19C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03122"/>
            <a:ext cx="4753466" cy="311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-&gt; Primer </a:t>
            </a:r>
            <a:r>
              <a:rPr lang="en-US" dirty="0" err="1"/>
              <a:t>obstáculo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-&gt; Primer </a:t>
            </a:r>
            <a:r>
              <a:rPr lang="en-US" dirty="0" err="1"/>
              <a:t>premio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-&gt; </a:t>
            </a:r>
            <a:r>
              <a:rPr lang="en-US" dirty="0" err="1"/>
              <a:t>Aunque</a:t>
            </a:r>
            <a:r>
              <a:rPr lang="en-US" dirty="0"/>
              <a:t> el </a:t>
            </a:r>
            <a:r>
              <a:rPr lang="en-US" dirty="0" err="1"/>
              <a:t>jugador</a:t>
            </a:r>
            <a:r>
              <a:rPr lang="en-US" dirty="0"/>
              <a:t> 	</a:t>
            </a:r>
            <a:r>
              <a:rPr lang="en-US" dirty="0" err="1"/>
              <a:t>pierda</a:t>
            </a:r>
            <a:r>
              <a:rPr lang="en-US" dirty="0"/>
              <a:t> ante el </a:t>
            </a:r>
            <a:r>
              <a:rPr lang="en-US" dirty="0" err="1"/>
              <a:t>enemigo</a:t>
            </a:r>
            <a:r>
              <a:rPr lang="en-US" dirty="0"/>
              <a:t>, 	no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	de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nivel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DE1499-4916-44A2-BE4B-C11C7E7A6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95" b="48643"/>
          <a:stretch/>
        </p:blipFill>
        <p:spPr>
          <a:xfrm>
            <a:off x="6496537" y="1579523"/>
            <a:ext cx="4573539" cy="42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A78CB-70B6-4CD2-9421-7F321133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4"/>
            <a:ext cx="4753466" cy="1293028"/>
          </a:xfrm>
        </p:spPr>
        <p:txBody>
          <a:bodyPr>
            <a:normAutofit/>
          </a:bodyPr>
          <a:lstStyle/>
          <a:p>
            <a:r>
              <a:rPr lang="es-ES"/>
              <a:t>Ejemplo: Continuación</a:t>
            </a:r>
            <a:endParaRPr lang="es-E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5258616-7180-417A-9537-E7CD6F56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6384"/>
            <a:ext cx="4753466" cy="3692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-&gt; Primer “Power Up”</a:t>
            </a:r>
          </a:p>
          <a:p>
            <a:pPr marL="0" indent="0">
              <a:buNone/>
            </a:pPr>
            <a:r>
              <a:rPr lang="en-US" dirty="0"/>
              <a:t>	-&gt; </a:t>
            </a:r>
            <a:r>
              <a:rPr lang="en-US" dirty="0" err="1"/>
              <a:t>Físicas</a:t>
            </a:r>
            <a:r>
              <a:rPr lang="en-US" dirty="0"/>
              <a:t> que lo </a:t>
            </a:r>
            <a:r>
              <a:rPr lang="en-US" dirty="0" err="1"/>
              <a:t>hacen</a:t>
            </a:r>
            <a:r>
              <a:rPr lang="en-US" dirty="0"/>
              <a:t> 	</a:t>
            </a:r>
            <a:r>
              <a:rPr lang="en-US" dirty="0" err="1"/>
              <a:t>rebotar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trayectoria</a:t>
            </a:r>
            <a:r>
              <a:rPr lang="en-US" dirty="0"/>
              <a:t> 	</a:t>
            </a:r>
            <a:r>
              <a:rPr lang="en-US" dirty="0" err="1"/>
              <a:t>marcada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-&gt; El </a:t>
            </a:r>
            <a:r>
              <a:rPr lang="en-US" dirty="0" err="1"/>
              <a:t>diseñador</a:t>
            </a:r>
            <a:r>
              <a:rPr lang="en-US" dirty="0"/>
              <a:t> se </a:t>
            </a:r>
            <a:r>
              <a:rPr lang="en-US" dirty="0" err="1"/>
              <a:t>aseguró</a:t>
            </a:r>
            <a:r>
              <a:rPr lang="en-US" dirty="0"/>
              <a:t> 	de que el </a:t>
            </a:r>
            <a:r>
              <a:rPr lang="en-US" dirty="0" err="1"/>
              <a:t>jugador</a:t>
            </a:r>
            <a:r>
              <a:rPr lang="en-US" dirty="0"/>
              <a:t> lo 	</a:t>
            </a:r>
            <a:r>
              <a:rPr lang="en-US" dirty="0" err="1"/>
              <a:t>cogiera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-&gt; Primer </a:t>
            </a:r>
            <a:r>
              <a:rPr lang="en-US" dirty="0" err="1"/>
              <a:t>obstáculo</a:t>
            </a:r>
            <a:r>
              <a:rPr lang="en-US" dirty="0"/>
              <a:t> que 	</a:t>
            </a:r>
            <a:r>
              <a:rPr lang="en-US" dirty="0" err="1"/>
              <a:t>obliga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salto</a:t>
            </a:r>
            <a:r>
              <a:rPr lang="en-US" dirty="0"/>
              <a:t> 	</a:t>
            </a:r>
            <a:r>
              <a:rPr lang="en-US" dirty="0" err="1"/>
              <a:t>más</a:t>
            </a:r>
            <a:r>
              <a:rPr lang="en-US" dirty="0"/>
              <a:t> alto</a:t>
            </a:r>
          </a:p>
        </p:txBody>
      </p:sp>
      <p:pic>
        <p:nvPicPr>
          <p:cNvPr id="5" name="Marcador de contenido 4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CC6E428C-C048-40DA-B6E7-B64876250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3226" b="-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BF30C-33D2-4E2C-9D08-A513897F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Dificultad progresiva mediante un 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8D370-ACDC-435D-81B5-21F20F0E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Emplear algoritmos genéticos para que el videojuego aprenda qué mecánicas dificultan más el avance al jugador.</a:t>
            </a:r>
          </a:p>
          <a:p>
            <a:r>
              <a:rPr lang="es-ES" dirty="0"/>
              <a:t>Adaptar los parámetros constantemente según evoluciona el comportamiento del jugador.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FD2157-B151-4727-B06F-7A914BC54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48" y="3742296"/>
            <a:ext cx="2823875" cy="2823875"/>
          </a:xfrm>
          <a:prstGeom prst="rect">
            <a:avLst/>
          </a:prstGeom>
        </p:spPr>
      </p:pic>
      <p:pic>
        <p:nvPicPr>
          <p:cNvPr id="6" name="Imagen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DE665E44-270C-4427-BF28-533100FE5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77" y="3742295"/>
            <a:ext cx="2823876" cy="2823876"/>
          </a:xfrm>
          <a:prstGeom prst="rect">
            <a:avLst/>
          </a:prstGeom>
        </p:spPr>
      </p:pic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2E0456BA-A9F9-4ACD-AF7E-CCA329B29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81" y="3742295"/>
            <a:ext cx="2563238" cy="25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7180-0CE5-4ECB-96FC-63BFE07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ES" sz="3700" dirty="0"/>
              <a:t>Dificultad progresiva mediante un algoritmo genético: Equivalencia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A4192-3D21-483D-A45D-D29CB920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6258488" cy="4536980"/>
          </a:xfrm>
        </p:spPr>
        <p:txBody>
          <a:bodyPr>
            <a:normAutofit/>
          </a:bodyPr>
          <a:lstStyle/>
          <a:p>
            <a:pPr lvl="0"/>
            <a:r>
              <a:rPr lang="es-ES" sz="1800" b="1" dirty="0"/>
              <a:t>Problema para optimizar:</a:t>
            </a:r>
            <a:r>
              <a:rPr lang="es-ES" sz="1800" dirty="0"/>
              <a:t> Aumentar la dificultad del juego.</a:t>
            </a:r>
          </a:p>
          <a:p>
            <a:pPr lvl="0"/>
            <a:r>
              <a:rPr lang="es-ES" sz="1800" b="1" dirty="0"/>
              <a:t>Soluciones factibles: </a:t>
            </a:r>
            <a:r>
              <a:rPr lang="es-ES" sz="1800" dirty="0"/>
              <a:t>El conjunto de enemigos, estrategias, mecánicas… que dispone el juego en cuestión.</a:t>
            </a:r>
          </a:p>
          <a:p>
            <a:pPr lvl="0"/>
            <a:r>
              <a:rPr lang="es-ES" sz="1800" b="1" dirty="0"/>
              <a:t>Evaluación de las soluciones:</a:t>
            </a:r>
            <a:r>
              <a:rPr lang="es-ES" sz="1800" dirty="0"/>
              <a:t> Cuánta resistencia oponen al jugador a la hora de avanzar este en el juego.</a:t>
            </a:r>
          </a:p>
          <a:p>
            <a:pPr lvl="0"/>
            <a:r>
              <a:rPr lang="es-ES" sz="1800" b="1" dirty="0"/>
              <a:t>Operadores estocásticos:</a:t>
            </a:r>
            <a:r>
              <a:rPr lang="es-ES" sz="1800" dirty="0"/>
              <a:t> Distintas mutaciones o variaciones que pueden darse dentro de cada estrategia o mecánica con el fin de explorar nuevas posibilidades.</a:t>
            </a:r>
          </a:p>
          <a:p>
            <a:pPr lvl="0"/>
            <a:r>
              <a:rPr lang="es-ES" sz="1800" b="1" dirty="0"/>
              <a:t>Aplicación iterativa de los operadores sobre las soluciones:</a:t>
            </a:r>
            <a:r>
              <a:rPr lang="es-ES" sz="1800" dirty="0"/>
              <a:t> La constante evolución de las mecánicas a la forma de jugar del usuario.</a:t>
            </a:r>
          </a:p>
          <a:p>
            <a:endParaRPr lang="es-ES" sz="1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12EA7F-2D23-41F0-8B7C-8A564CAB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75" y="2088207"/>
            <a:ext cx="4103872" cy="41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áser&#10;&#10;Descripción generada automáticamente">
            <a:extLst>
              <a:ext uri="{FF2B5EF4-FFF2-40B4-BE49-F238E27FC236}">
                <a16:creationId xmlns:a16="http://schemas.microsoft.com/office/drawing/2014/main" id="{58D8AF93-AAAD-4CE3-ABED-C802338E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B2FA7E-99FD-47AD-AC22-3FE6BBB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700" dirty="0"/>
              <a:t>Un videojuego que emplea algoritmos genéticos: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21C8E-0DB0-4C8F-A33E-BB86E182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28026"/>
            <a:ext cx="5870643" cy="3290659"/>
          </a:xfrm>
        </p:spPr>
        <p:txBody>
          <a:bodyPr>
            <a:normAutofit/>
          </a:bodyPr>
          <a:lstStyle/>
          <a:p>
            <a:r>
              <a:rPr lang="es-ES" dirty="0"/>
              <a:t>Título: </a:t>
            </a:r>
            <a:r>
              <a:rPr lang="es-ES" dirty="0" err="1"/>
              <a:t>Warning</a:t>
            </a:r>
            <a:r>
              <a:rPr lang="es-ES" dirty="0"/>
              <a:t> </a:t>
            </a:r>
            <a:r>
              <a:rPr lang="es-ES" dirty="0" err="1"/>
              <a:t>Forever</a:t>
            </a:r>
            <a:r>
              <a:rPr lang="es-ES" dirty="0"/>
              <a:t> </a:t>
            </a:r>
          </a:p>
          <a:p>
            <a:r>
              <a:rPr lang="es-ES" dirty="0"/>
              <a:t>Plataforma: Microsoft Windows </a:t>
            </a:r>
          </a:p>
          <a:p>
            <a:r>
              <a:rPr lang="es-ES" dirty="0"/>
              <a:t>Compañía: </a:t>
            </a:r>
            <a:r>
              <a:rPr lang="es-ES" dirty="0" err="1"/>
              <a:t>Hikware</a:t>
            </a:r>
            <a:r>
              <a:rPr lang="es-ES" dirty="0"/>
              <a:t> </a:t>
            </a:r>
          </a:p>
          <a:p>
            <a:r>
              <a:rPr lang="es-ES" dirty="0"/>
              <a:t>Fundada por el desarrollador: </a:t>
            </a:r>
            <a:r>
              <a:rPr lang="es-ES" dirty="0" err="1"/>
              <a:t>Hikoza</a:t>
            </a:r>
            <a:r>
              <a:rPr lang="es-ES" dirty="0"/>
              <a:t> T </a:t>
            </a:r>
            <a:r>
              <a:rPr lang="es-ES" dirty="0" err="1"/>
              <a:t>Ohkubo</a:t>
            </a:r>
            <a:endParaRPr lang="es-ES" dirty="0"/>
          </a:p>
        </p:txBody>
      </p:sp>
      <p:pic>
        <p:nvPicPr>
          <p:cNvPr id="11" name="Imagen 10" descr="Imagen que contiene láser, escena, luz, etapa&#10;&#10;Descripción generada automáticamente">
            <a:extLst>
              <a:ext uri="{FF2B5EF4-FFF2-40B4-BE49-F238E27FC236}">
                <a16:creationId xmlns:a16="http://schemas.microsoft.com/office/drawing/2014/main" id="{4AD82CA7-1D9D-4502-8583-0F074C7C3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35740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601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1799</Words>
  <Application>Microsoft Office PowerPoint</Application>
  <PresentationFormat>Panorámica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Consolas</vt:lpstr>
      <vt:lpstr>Estela de condensación</vt:lpstr>
      <vt:lpstr>Algoritmo Genético aplicado a un videojuego</vt:lpstr>
      <vt:lpstr>Videojuegos con dificultad incremental</vt:lpstr>
      <vt:lpstr>El incremento de la dificultad en un videojuego</vt:lpstr>
      <vt:lpstr>La complejidad detrás del diseño de niveles.</vt:lpstr>
      <vt:lpstr>Ejemplo: continuación</vt:lpstr>
      <vt:lpstr>Ejemplo: Continuación</vt:lpstr>
      <vt:lpstr>Dificultad progresiva mediante un algoritmo genético</vt:lpstr>
      <vt:lpstr>Dificultad progresiva mediante un algoritmo genético: Equivalencia</vt:lpstr>
      <vt:lpstr>Un videojuego que emplea algoritmos genéticos:</vt:lpstr>
      <vt:lpstr>Algoritmo aplicado a un Juego sencillo</vt:lpstr>
      <vt:lpstr>Funcionamiento del algoritmo</vt:lpstr>
      <vt:lpstr>Funcionamiento del algoritmo</vt:lpstr>
      <vt:lpstr>Pseudocódigo del algoritmo utilizado</vt:lpstr>
      <vt:lpstr>Pseudocódigo del algoritmo utilizado</vt:lpstr>
      <vt:lpstr>Pseudocódigo del algoritmo utilizado</vt:lpstr>
      <vt:lpstr>Análisis de coste del algoritmo</vt:lpstr>
      <vt:lpstr>Análisis de coste del algoritmo</vt:lpstr>
      <vt:lpstr>Análisis de coste del algoritmo</vt:lpstr>
      <vt:lpstr>Análisis de coste del algoritmo</vt:lpstr>
      <vt:lpstr>Desarrollado con Python y Pygame</vt:lpstr>
      <vt:lpstr>Aga</vt:lpstr>
      <vt:lpstr>Donehre</vt:lpstr>
      <vt:lpstr>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 aplicado a un videojuego</dc:title>
  <dc:creator>María Ruiz Molina</dc:creator>
  <cp:lastModifiedBy>María Ruiz Molina</cp:lastModifiedBy>
  <cp:revision>3</cp:revision>
  <dcterms:created xsi:type="dcterms:W3CDTF">2019-11-28T19:30:23Z</dcterms:created>
  <dcterms:modified xsi:type="dcterms:W3CDTF">2019-11-28T20:31:03Z</dcterms:modified>
</cp:coreProperties>
</file>