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98" r:id="rId5"/>
    <p:sldId id="300" r:id="rId6"/>
    <p:sldId id="301" r:id="rId7"/>
    <p:sldId id="302" r:id="rId8"/>
    <p:sldId id="303" r:id="rId9"/>
    <p:sldId id="304"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16/04/2023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16/04/2023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a:t>
            </a:fld>
            <a:endParaRPr lang="es-ES" dirty="0"/>
          </a:p>
        </p:txBody>
      </p:sp>
    </p:spTree>
    <p:extLst>
      <p:ext uri="{BB962C8B-B14F-4D97-AF65-F5344CB8AC3E}">
        <p14:creationId xmlns:p14="http://schemas.microsoft.com/office/powerpoint/2010/main" val="419124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a:t>
            </a:fld>
            <a:endParaRPr lang="es-ES" dirty="0"/>
          </a:p>
        </p:txBody>
      </p:sp>
    </p:spTree>
    <p:extLst>
      <p:ext uri="{BB962C8B-B14F-4D97-AF65-F5344CB8AC3E}">
        <p14:creationId xmlns:p14="http://schemas.microsoft.com/office/powerpoint/2010/main" val="278294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4</a:t>
            </a:fld>
            <a:endParaRPr lang="es-ES" dirty="0"/>
          </a:p>
        </p:txBody>
      </p:sp>
    </p:spTree>
    <p:extLst>
      <p:ext uri="{BB962C8B-B14F-4D97-AF65-F5344CB8AC3E}">
        <p14:creationId xmlns:p14="http://schemas.microsoft.com/office/powerpoint/2010/main" val="189749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5</a:t>
            </a:fld>
            <a:endParaRPr lang="es-ES" dirty="0"/>
          </a:p>
        </p:txBody>
      </p:sp>
    </p:spTree>
    <p:extLst>
      <p:ext uri="{BB962C8B-B14F-4D97-AF65-F5344CB8AC3E}">
        <p14:creationId xmlns:p14="http://schemas.microsoft.com/office/powerpoint/2010/main" val="3333754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6</a:t>
            </a:fld>
            <a:endParaRPr lang="es-ES" dirty="0"/>
          </a:p>
        </p:txBody>
      </p:sp>
    </p:spTree>
    <p:extLst>
      <p:ext uri="{BB962C8B-B14F-4D97-AF65-F5344CB8AC3E}">
        <p14:creationId xmlns:p14="http://schemas.microsoft.com/office/powerpoint/2010/main" val="348547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16/04/2023</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16/04/2023</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16/04/2023</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16/04/2023</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16/04/2023</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16/04/2023</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16/04/2023</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16/04/2023</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16/04/2023</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16/04/2023</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3600" dirty="0">
                <a:solidFill>
                  <a:schemeClr val="tx1"/>
                </a:solidFill>
              </a:rPr>
              <a:t>Predicción de Insuficiencia cardíaca</a:t>
            </a:r>
            <a:br>
              <a:rPr lang="es-ES" sz="3600" dirty="0">
                <a:solidFill>
                  <a:schemeClr val="tx1"/>
                </a:solidFill>
              </a:rPr>
            </a:br>
            <a:endParaRPr lang="es-ES" sz="3600" dirty="0">
              <a:solidFill>
                <a:schemeClr val="tx1"/>
              </a:solidFill>
            </a:endParaRP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Daniel </a:t>
            </a:r>
            <a:r>
              <a:rPr lang="es-ES" sz="1600" dirty="0" err="1"/>
              <a:t>casañas</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s-ES" dirty="0"/>
              <a:t>Objetivo</a:t>
            </a:r>
          </a:p>
        </p:txBody>
      </p:sp>
      <p:sp>
        <p:nvSpPr>
          <p:cNvPr id="5" name="Marcador de contenido 4">
            <a:extLst>
              <a:ext uri="{FF2B5EF4-FFF2-40B4-BE49-F238E27FC236}">
                <a16:creationId xmlns:a16="http://schemas.microsoft.com/office/drawing/2014/main" id="{B91D9C8F-B01A-EA39-EE74-6E55D038663B}"/>
              </a:ext>
            </a:extLst>
          </p:cNvPr>
          <p:cNvSpPr>
            <a:spLocks noGrp="1"/>
          </p:cNvSpPr>
          <p:nvPr>
            <p:ph idx="1"/>
          </p:nvPr>
        </p:nvSpPr>
        <p:spPr/>
        <p:txBody>
          <a:bodyPr>
            <a:normAutofit/>
          </a:bodyPr>
          <a:lstStyle/>
          <a:p>
            <a:r>
              <a:rPr lang="en-US" sz="2400" dirty="0"/>
              <a:t>Predicción de </a:t>
            </a:r>
            <a:r>
              <a:rPr lang="en-US" sz="2400" dirty="0" err="1"/>
              <a:t>insuficiencia</a:t>
            </a:r>
            <a:r>
              <a:rPr lang="en-US" sz="2400" dirty="0"/>
              <a:t> </a:t>
            </a:r>
            <a:r>
              <a:rPr lang="en-US" sz="2400" dirty="0" err="1"/>
              <a:t>cardíaca</a:t>
            </a:r>
            <a:r>
              <a:rPr lang="en-US" sz="2400" dirty="0"/>
              <a:t> 12 </a:t>
            </a:r>
            <a:r>
              <a:rPr lang="en-US" sz="2400" dirty="0" err="1"/>
              <a:t>características</a:t>
            </a:r>
            <a:r>
              <a:rPr lang="en-US" sz="2400" dirty="0"/>
              <a:t> </a:t>
            </a:r>
            <a:r>
              <a:rPr lang="en-US" sz="2400" dirty="0" err="1"/>
              <a:t>clínicas</a:t>
            </a:r>
            <a:r>
              <a:rPr lang="en-US" sz="2400" dirty="0"/>
              <a:t> para </a:t>
            </a:r>
            <a:r>
              <a:rPr lang="en-US" sz="2400" dirty="0" err="1"/>
              <a:t>predecir</a:t>
            </a:r>
            <a:r>
              <a:rPr lang="en-US" sz="2400" dirty="0"/>
              <a:t> </a:t>
            </a:r>
            <a:r>
              <a:rPr lang="en-US" sz="2400" dirty="0" err="1"/>
              <a:t>eventos</a:t>
            </a:r>
            <a:r>
              <a:rPr lang="en-US" sz="2400" dirty="0"/>
              <a:t> de </a:t>
            </a:r>
            <a:r>
              <a:rPr lang="en-US" sz="2400" dirty="0" err="1"/>
              <a:t>muerte</a:t>
            </a:r>
            <a:r>
              <a:rPr lang="en-US" sz="2400" dirty="0"/>
              <a:t>.</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s-ES" dirty="0"/>
              <a:t>Contexto</a:t>
            </a:r>
          </a:p>
        </p:txBody>
      </p:sp>
      <p:sp>
        <p:nvSpPr>
          <p:cNvPr id="5" name="Marcador de contenido 4">
            <a:extLst>
              <a:ext uri="{FF2B5EF4-FFF2-40B4-BE49-F238E27FC236}">
                <a16:creationId xmlns:a16="http://schemas.microsoft.com/office/drawing/2014/main" id="{B91D9C8F-B01A-EA39-EE74-6E55D038663B}"/>
              </a:ext>
            </a:extLst>
          </p:cNvPr>
          <p:cNvSpPr>
            <a:spLocks noGrp="1"/>
          </p:cNvSpPr>
          <p:nvPr>
            <p:ph idx="1"/>
          </p:nvPr>
        </p:nvSpPr>
        <p:spPr/>
        <p:txBody>
          <a:bodyPr>
            <a:normAutofit/>
          </a:bodyPr>
          <a:lstStyle/>
          <a:p>
            <a:pPr marL="622300" indent="-457200">
              <a:buClr>
                <a:schemeClr val="tx1"/>
              </a:buClr>
              <a:buFont typeface="Wingdings" panose="05000000000000000000" pitchFamily="2" charset="2"/>
              <a:buChar char="§"/>
            </a:pPr>
            <a:r>
              <a:rPr lang="es-ES" sz="2400" dirty="0">
                <a:solidFill>
                  <a:schemeClr val="tx1"/>
                </a:solidFill>
              </a:rPr>
              <a:t>Las</a:t>
            </a:r>
            <a:r>
              <a:rPr lang="es-ES" sz="2400" dirty="0"/>
              <a:t> enfermedades cardiovasculares (ECV) son la primera causa de muerte en todo el mundo, ya que se calcula que se cobran 17,9 millones de vidas al año, lo que representa el 31% de todas las muertes en el mundo.</a:t>
            </a:r>
          </a:p>
          <a:p>
            <a:pPr marL="622300" indent="-457200">
              <a:buClr>
                <a:schemeClr val="tx1"/>
              </a:buClr>
              <a:buFont typeface="Wingdings" panose="05000000000000000000" pitchFamily="2" charset="2"/>
              <a:buChar char="§"/>
            </a:pPr>
            <a:r>
              <a:rPr lang="es-ES" sz="2400" dirty="0"/>
              <a:t>La insuficiencia cardíaca es una de las causas más frecuentes de muerte por ECV. </a:t>
            </a:r>
          </a:p>
          <a:p>
            <a:pPr marL="622300" indent="-457200">
              <a:buClr>
                <a:schemeClr val="tx1"/>
              </a:buClr>
              <a:buFont typeface="Wingdings" panose="05000000000000000000" pitchFamily="2" charset="2"/>
              <a:buChar char="§"/>
            </a:pPr>
            <a:r>
              <a:rPr lang="es-ES" sz="2400" dirty="0"/>
              <a:t>Este conjunto de datos contiene 12 características que pueden utilizarse para predecir la mortalidad por insuficiencia cardíaca.</a:t>
            </a:r>
            <a:endParaRPr lang="en-US" sz="2400" dirty="0"/>
          </a:p>
        </p:txBody>
      </p:sp>
    </p:spTree>
    <p:extLst>
      <p:ext uri="{BB962C8B-B14F-4D97-AF65-F5344CB8AC3E}">
        <p14:creationId xmlns:p14="http://schemas.microsoft.com/office/powerpoint/2010/main" val="159782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s-ES" dirty="0"/>
              <a:t>Caracterización de la muestra</a:t>
            </a:r>
          </a:p>
        </p:txBody>
      </p:sp>
      <p:sp>
        <p:nvSpPr>
          <p:cNvPr id="5" name="Marcador de contenido 4">
            <a:extLst>
              <a:ext uri="{FF2B5EF4-FFF2-40B4-BE49-F238E27FC236}">
                <a16:creationId xmlns:a16="http://schemas.microsoft.com/office/drawing/2014/main" id="{B91D9C8F-B01A-EA39-EE74-6E55D038663B}"/>
              </a:ext>
            </a:extLst>
          </p:cNvPr>
          <p:cNvSpPr>
            <a:spLocks noGrp="1"/>
          </p:cNvSpPr>
          <p:nvPr>
            <p:ph idx="1"/>
          </p:nvPr>
        </p:nvSpPr>
        <p:spPr/>
        <p:txBody>
          <a:bodyPr>
            <a:normAutofit/>
          </a:bodyPr>
          <a:lstStyle/>
          <a:p>
            <a:pPr marL="622300" indent="-349250">
              <a:buClr>
                <a:schemeClr val="tx1"/>
              </a:buClr>
              <a:buFont typeface="+mj-lt"/>
              <a:buAutoNum type="arabicPeriod"/>
            </a:pPr>
            <a:r>
              <a:rPr lang="es-ES" sz="2400" dirty="0">
                <a:solidFill>
                  <a:schemeClr val="tx1"/>
                </a:solidFill>
              </a:rPr>
              <a:t>Análisis de 301 pacientes atendidos en el Hospital Israelita Albert Einstein (Sao Paulo – Brasil)</a:t>
            </a:r>
          </a:p>
          <a:p>
            <a:pPr marL="622300" indent="-349250">
              <a:buClr>
                <a:schemeClr val="tx1"/>
              </a:buClr>
              <a:buFont typeface="+mj-lt"/>
              <a:buAutoNum type="arabicPeriod"/>
            </a:pPr>
            <a:r>
              <a:rPr lang="es-ES" sz="2400" dirty="0">
                <a:solidFill>
                  <a:schemeClr val="tx1"/>
                </a:solidFill>
              </a:rPr>
              <a:t>Análisis en cada paciente de 12 características clínicas para predecir eventos de muerte, a partir de cuadros de insuficiencia cardíaca</a:t>
            </a:r>
          </a:p>
          <a:p>
            <a:pPr marL="622300" indent="-349250">
              <a:buClr>
                <a:schemeClr val="tx1"/>
              </a:buClr>
              <a:buFont typeface="+mj-lt"/>
              <a:buAutoNum type="arabicPeriod"/>
            </a:pPr>
            <a:r>
              <a:rPr lang="es-ES" sz="2400" dirty="0"/>
              <a:t>Las personas analizadas son hombres y mujeres entre 40 y 95 años</a:t>
            </a:r>
          </a:p>
        </p:txBody>
      </p:sp>
    </p:spTree>
    <p:extLst>
      <p:ext uri="{BB962C8B-B14F-4D97-AF65-F5344CB8AC3E}">
        <p14:creationId xmlns:p14="http://schemas.microsoft.com/office/powerpoint/2010/main" val="20307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s-ES" dirty="0"/>
              <a:t>Análisis exploratorio</a:t>
            </a:r>
          </a:p>
        </p:txBody>
      </p:sp>
      <p:sp>
        <p:nvSpPr>
          <p:cNvPr id="5" name="Marcador de contenido 4">
            <a:extLst>
              <a:ext uri="{FF2B5EF4-FFF2-40B4-BE49-F238E27FC236}">
                <a16:creationId xmlns:a16="http://schemas.microsoft.com/office/drawing/2014/main" id="{B91D9C8F-B01A-EA39-EE74-6E55D038663B}"/>
              </a:ext>
            </a:extLst>
          </p:cNvPr>
          <p:cNvSpPr>
            <a:spLocks noGrp="1"/>
          </p:cNvSpPr>
          <p:nvPr>
            <p:ph idx="1"/>
          </p:nvPr>
        </p:nvSpPr>
        <p:spPr/>
        <p:txBody>
          <a:bodyPr>
            <a:normAutofit/>
          </a:bodyPr>
          <a:lstStyle/>
          <a:p>
            <a:pPr marL="622300" indent="-349250">
              <a:buClr>
                <a:schemeClr val="tx1"/>
              </a:buClr>
              <a:buFont typeface="+mj-lt"/>
              <a:buAutoNum type="arabicPeriod"/>
            </a:pPr>
            <a:r>
              <a:rPr lang="es-ES" sz="2400" dirty="0">
                <a:solidFill>
                  <a:schemeClr val="tx1"/>
                </a:solidFill>
              </a:rPr>
              <a:t>Análisis por cada variable</a:t>
            </a:r>
          </a:p>
          <a:p>
            <a:pPr marL="622300" indent="-349250">
              <a:buClr>
                <a:schemeClr val="tx1"/>
              </a:buClr>
              <a:buFont typeface="+mj-lt"/>
              <a:buAutoNum type="arabicPeriod"/>
            </a:pPr>
            <a:r>
              <a:rPr lang="es-ES" sz="2400" dirty="0">
                <a:solidFill>
                  <a:schemeClr val="tx1"/>
                </a:solidFill>
              </a:rPr>
              <a:t>Verificar si hay celdas vacías</a:t>
            </a:r>
          </a:p>
          <a:p>
            <a:pPr marL="622300" indent="-349250">
              <a:buClr>
                <a:schemeClr val="tx1"/>
              </a:buClr>
              <a:buFont typeface="+mj-lt"/>
              <a:buAutoNum type="arabicPeriod"/>
            </a:pPr>
            <a:r>
              <a:rPr lang="es-ES" sz="2400" dirty="0">
                <a:solidFill>
                  <a:schemeClr val="tx1"/>
                </a:solidFill>
              </a:rPr>
              <a:t>Analizar dispersión de datos </a:t>
            </a:r>
            <a:endParaRPr lang="es-ES" sz="2400" dirty="0"/>
          </a:p>
        </p:txBody>
      </p:sp>
    </p:spTree>
    <p:extLst>
      <p:ext uri="{BB962C8B-B14F-4D97-AF65-F5344CB8AC3E}">
        <p14:creationId xmlns:p14="http://schemas.microsoft.com/office/powerpoint/2010/main" val="166704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s-ES" dirty="0"/>
              <a:t>Desafíos</a:t>
            </a:r>
          </a:p>
        </p:txBody>
      </p:sp>
      <p:sp>
        <p:nvSpPr>
          <p:cNvPr id="5" name="Marcador de contenido 4">
            <a:extLst>
              <a:ext uri="{FF2B5EF4-FFF2-40B4-BE49-F238E27FC236}">
                <a16:creationId xmlns:a16="http://schemas.microsoft.com/office/drawing/2014/main" id="{B91D9C8F-B01A-EA39-EE74-6E55D038663B}"/>
              </a:ext>
            </a:extLst>
          </p:cNvPr>
          <p:cNvSpPr>
            <a:spLocks noGrp="1"/>
          </p:cNvSpPr>
          <p:nvPr>
            <p:ph idx="1"/>
          </p:nvPr>
        </p:nvSpPr>
        <p:spPr/>
        <p:txBody>
          <a:bodyPr>
            <a:normAutofit/>
          </a:bodyPr>
          <a:lstStyle/>
          <a:p>
            <a:pPr marL="622300" indent="-349250">
              <a:buClr>
                <a:schemeClr val="tx1"/>
              </a:buClr>
              <a:buFont typeface="+mj-lt"/>
              <a:buAutoNum type="arabicPeriod"/>
            </a:pPr>
            <a:r>
              <a:rPr lang="es-ES" sz="2400" dirty="0">
                <a:solidFill>
                  <a:schemeClr val="tx1"/>
                </a:solidFill>
              </a:rPr>
              <a:t>Estudio científico de las variables para entendimiento del impacto en los resultados,</a:t>
            </a:r>
          </a:p>
          <a:p>
            <a:pPr marL="622300" indent="-349250">
              <a:buClr>
                <a:schemeClr val="tx1"/>
              </a:buClr>
              <a:buFont typeface="+mj-lt"/>
              <a:buAutoNum type="arabicPeriod"/>
            </a:pPr>
            <a:r>
              <a:rPr lang="es-ES" sz="2400" dirty="0">
                <a:solidFill>
                  <a:schemeClr val="tx1"/>
                </a:solidFill>
              </a:rPr>
              <a:t>Análisis de varios escenarios para entender la relación de las variables con patrones generales </a:t>
            </a:r>
          </a:p>
          <a:p>
            <a:pPr marL="622300" indent="-349250">
              <a:buClr>
                <a:schemeClr val="tx1"/>
              </a:buClr>
              <a:buFont typeface="+mj-lt"/>
              <a:buAutoNum type="arabicPeriod"/>
            </a:pPr>
            <a:endParaRPr lang="es-ES" sz="2400" dirty="0"/>
          </a:p>
        </p:txBody>
      </p:sp>
    </p:spTree>
    <p:extLst>
      <p:ext uri="{BB962C8B-B14F-4D97-AF65-F5344CB8AC3E}">
        <p14:creationId xmlns:p14="http://schemas.microsoft.com/office/powerpoint/2010/main" val="10985703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Enfoque estadístico</Template>
  <TotalTime>48</TotalTime>
  <Words>203</Words>
  <Application>Microsoft Office PowerPoint</Application>
  <PresentationFormat>Panorámica</PresentationFormat>
  <Paragraphs>25</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Bookman Old Style</vt:lpstr>
      <vt:lpstr>Calibri</vt:lpstr>
      <vt:lpstr>Franklin Gothic Book</vt:lpstr>
      <vt:lpstr>Wingdings</vt:lpstr>
      <vt:lpstr>1_RetrospectVTI</vt:lpstr>
      <vt:lpstr>Predicción de Insuficiencia cardíaca </vt:lpstr>
      <vt:lpstr>Objetivo</vt:lpstr>
      <vt:lpstr>Contexto</vt:lpstr>
      <vt:lpstr>Caracterización de la muestra</vt:lpstr>
      <vt:lpstr>Análisis exploratorio</vt:lpstr>
      <vt:lpstr>Desafíos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Insuficiencia cardíaca </dc:title>
  <dc:creator>Daniel</dc:creator>
  <cp:lastModifiedBy>Daniel</cp:lastModifiedBy>
  <cp:revision>3</cp:revision>
  <dcterms:created xsi:type="dcterms:W3CDTF">2023-04-16T23:18:25Z</dcterms:created>
  <dcterms:modified xsi:type="dcterms:W3CDTF">2023-04-17T00:06:59Z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