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Averag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d09a999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4d09a999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4d09a999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4d09a999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4d09a999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4d09a999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d09a999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d09a999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4d09a999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4d09a999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4d01fc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4d01fc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6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00">
                <a:latin typeface="Average"/>
                <a:ea typeface="Average"/>
                <a:cs typeface="Average"/>
                <a:sym typeface="Average"/>
              </a:rPr>
              <a:t>Special issue: Distributed and real-time</a:t>
            </a:r>
            <a:endParaRPr b="1" sz="1600">
              <a:latin typeface="Average"/>
              <a:ea typeface="Average"/>
              <a:cs typeface="Average"/>
              <a:sym typeface="Average"/>
            </a:endParaRPr>
          </a:p>
          <a:p>
            <a:pPr indent="0" lvl="0" marL="0" rtl="0" algn="l">
              <a:spcBef>
                <a:spcPts val="0"/>
              </a:spcBef>
              <a:spcAft>
                <a:spcPts val="0"/>
              </a:spcAft>
              <a:buSzPts val="990"/>
              <a:buNone/>
            </a:pPr>
            <a:r>
              <a:rPr b="1" lang="en" sz="1600">
                <a:latin typeface="Average"/>
                <a:ea typeface="Average"/>
                <a:cs typeface="Average"/>
                <a:sym typeface="Average"/>
              </a:rPr>
              <a:t>simulation of next-generation complex</a:t>
            </a:r>
            <a:endParaRPr b="1" sz="1600">
              <a:latin typeface="Average"/>
              <a:ea typeface="Average"/>
              <a:cs typeface="Average"/>
              <a:sym typeface="Average"/>
            </a:endParaRPr>
          </a:p>
          <a:p>
            <a:pPr indent="0" lvl="0" marL="0" rtl="0" algn="l">
              <a:spcBef>
                <a:spcPts val="0"/>
              </a:spcBef>
              <a:spcAft>
                <a:spcPts val="0"/>
              </a:spcAft>
              <a:buSzPts val="990"/>
              <a:buNone/>
            </a:pPr>
            <a:r>
              <a:rPr b="1" lang="en" sz="1600">
                <a:latin typeface="Average"/>
                <a:ea typeface="Average"/>
                <a:cs typeface="Average"/>
                <a:sym typeface="Average"/>
              </a:rPr>
              <a:t>systems</a:t>
            </a:r>
            <a:endParaRPr b="1" sz="1600">
              <a:latin typeface="Average"/>
              <a:ea typeface="Average"/>
              <a:cs typeface="Average"/>
              <a:sym typeface="Average"/>
            </a:endParaRPr>
          </a:p>
          <a:p>
            <a:pPr indent="0" lvl="0" marL="0" rtl="0" algn="l">
              <a:spcBef>
                <a:spcPts val="0"/>
              </a:spcBef>
              <a:spcAft>
                <a:spcPts val="0"/>
              </a:spcAft>
              <a:buSzPts val="990"/>
              <a:buNone/>
            </a:pPr>
            <a:r>
              <a:t/>
            </a:r>
            <a:endParaRPr b="1" sz="1600"/>
          </a:p>
          <a:p>
            <a:pPr indent="0" lvl="0" marL="0" rtl="0" algn="l">
              <a:spcBef>
                <a:spcPts val="0"/>
              </a:spcBef>
              <a:spcAft>
                <a:spcPts val="0"/>
              </a:spcAft>
              <a:buSzPts val="990"/>
              <a:buNone/>
            </a:pPr>
            <a:r>
              <a:t/>
            </a:r>
            <a:endParaRPr b="1" sz="1600"/>
          </a:p>
        </p:txBody>
      </p:sp>
      <p:sp>
        <p:nvSpPr>
          <p:cNvPr id="135" name="Google Shape;135;p13"/>
          <p:cNvSpPr txBox="1"/>
          <p:nvPr>
            <p:ph idx="1" type="subTitle"/>
          </p:nvPr>
        </p:nvSpPr>
        <p:spPr>
          <a:xfrm>
            <a:off x="5083950" y="3775400"/>
            <a:ext cx="3470700" cy="9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 21301169</a:t>
            </a:r>
            <a:br>
              <a:rPr lang="en"/>
            </a:br>
            <a:br>
              <a:rPr lang="en"/>
            </a:br>
            <a:r>
              <a:rPr lang="en"/>
              <a:t>Name: Mashira Rofi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2"/>
                </a:solidFill>
              </a:rPr>
              <a:t>Introduction </a:t>
            </a:r>
            <a:endParaRPr b="1">
              <a:solidFill>
                <a:schemeClr val="accent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SIMULATION special issue on Distributed and Real-Time Simulation of Next-Generation Complex Systems explores innovative methodologies that harness advancements in computing, communication, and sensing technologies to model, understand, and optimize complex systems. The issue includes five research papers showcasing the latest techniques and applications in distributed and real-time simulation, providing valuable insights into the potential and diversity of this field.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accent2"/>
                </a:solidFill>
                <a:latin typeface="Arial"/>
                <a:ea typeface="Arial"/>
                <a:cs typeface="Arial"/>
                <a:sym typeface="Arial"/>
              </a:rPr>
              <a:t>"Unleashing Dynamics: Exploring Distributed and Real-Time Simulation for the Challenges of Next-Gen Complex Systems"</a:t>
            </a:r>
            <a:endParaRPr b="1" sz="2700">
              <a:solidFill>
                <a:schemeClr val="accent2"/>
              </a:solidFill>
              <a:latin typeface="Arial"/>
              <a:ea typeface="Arial"/>
              <a:cs typeface="Arial"/>
              <a:sym typeface="Arial"/>
            </a:endParaRPr>
          </a:p>
        </p:txBody>
      </p:sp>
      <p:sp>
        <p:nvSpPr>
          <p:cNvPr id="147" name="Google Shape;147;p15"/>
          <p:cNvSpPr txBox="1"/>
          <p:nvPr>
            <p:ph idx="1" type="body"/>
          </p:nvPr>
        </p:nvSpPr>
        <p:spPr>
          <a:xfrm>
            <a:off x="1297500" y="1567550"/>
            <a:ext cx="3274500" cy="26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SIMULATION special issue on Distributed and Real-Time Simulation of Next-Generation Complex Systems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Traditional simulation methods struggle to capture adaptive, nonlinear, and emergent nature of complex systems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accent2"/>
                </a:solidFill>
                <a:latin typeface="Lato"/>
                <a:ea typeface="Lato"/>
                <a:cs typeface="Lato"/>
                <a:sym typeface="Lato"/>
              </a:rPr>
              <a:t>"Technological Frontiers: Advancements in Distributed and Real-Time Simulation Techniques"</a:t>
            </a:r>
            <a:endParaRPr b="1" sz="3100">
              <a:solidFill>
                <a:schemeClr val="accent2"/>
              </a:solidFill>
              <a:latin typeface="Lato"/>
              <a:ea typeface="Lato"/>
              <a:cs typeface="Lato"/>
              <a:sym typeface="Lato"/>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 sz="1400"/>
              <a:t>- Distributed and real-time simulation approaches harness advancements in computing, communication, and sensing technologies</a:t>
            </a:r>
            <a:br>
              <a:rPr lang="en"/>
            </a:br>
            <a:br>
              <a:rPr lang="en"/>
            </a:br>
            <a:endParaRPr/>
          </a:p>
          <a:p>
            <a:pPr indent="0" lvl="0" marL="0" rtl="0" algn="l">
              <a:spcBef>
                <a:spcPts val="1200"/>
              </a:spcBef>
              <a:spcAft>
                <a:spcPts val="0"/>
              </a:spcAft>
              <a:buNone/>
            </a:pPr>
            <a:r>
              <a:rPr b="1" lang="en" sz="1400"/>
              <a:t>- Five research papers showcase latest techniques and applications in distributed and real-time simulation</a:t>
            </a:r>
            <a:endParaRPr b="1"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2"/>
                </a:solidFill>
                <a:latin typeface="Lato"/>
                <a:ea typeface="Lato"/>
                <a:cs typeface="Lato"/>
                <a:sym typeface="Lato"/>
              </a:rPr>
              <a:t>"Exploring Cutting-Edge Simulation Technologies: From Network Performance Estimation to Disease Spread Modeling and Real-Time Simulation for Autonomous Driving"</a:t>
            </a:r>
            <a:endParaRPr b="1" sz="2800">
              <a:solidFill>
                <a:schemeClr val="accent2"/>
              </a:solidFill>
              <a:latin typeface="Lato"/>
              <a:ea typeface="Lato"/>
              <a:cs typeface="Lato"/>
              <a:sym typeface="Lato"/>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sz="1400"/>
              <a:t>- Topics include network performance estimator, modeling the spread of disease, and real-time multipath simulator for autonomous driving</a:t>
            </a:r>
            <a:br>
              <a:rPr b="1" lang="en" sz="1400"/>
            </a:br>
            <a:endParaRPr b="1" sz="1400"/>
          </a:p>
          <a:p>
            <a:pPr indent="0" lvl="0" marL="0" rtl="0" algn="l">
              <a:spcBef>
                <a:spcPts val="1200"/>
              </a:spcBef>
              <a:spcAft>
                <a:spcPts val="0"/>
              </a:spcAft>
              <a:buNone/>
            </a:pPr>
            <a:r>
              <a:rPr b="1" lang="en" sz="1400"/>
              <a:t>- Special issue offers insights into potential and diversity of distributed and real-time simulation for next-generation complex systems</a:t>
            </a:r>
            <a:endParaRPr b="1"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accent2"/>
                </a:solidFill>
                <a:latin typeface="Roboto"/>
                <a:ea typeface="Roboto"/>
                <a:cs typeface="Roboto"/>
                <a:sym typeface="Roboto"/>
              </a:rPr>
              <a:t>"Navigating the Horizon: Challenges and Opportunities in the Future of Research and Advancements"</a:t>
            </a:r>
            <a:endParaRPr b="1" sz="2800">
              <a:solidFill>
                <a:schemeClr val="accent2"/>
              </a:solidFill>
            </a:endParaRPr>
          </a:p>
        </p:txBody>
      </p:sp>
      <p:sp>
        <p:nvSpPr>
          <p:cNvPr id="165" name="Google Shape;165;p18"/>
          <p:cNvSpPr txBox="1"/>
          <p:nvPr>
            <p:ph idx="1" type="body"/>
          </p:nvPr>
        </p:nvSpPr>
        <p:spPr>
          <a:xfrm>
            <a:off x="1297500" y="1567550"/>
            <a:ext cx="4773000" cy="28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Highlights challenges and opportunities for future research and advancements in this field.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2"/>
                </a:solidFill>
              </a:rPr>
              <a:t>Conclusion </a:t>
            </a:r>
            <a:endParaRPr b="1">
              <a:solidFill>
                <a:schemeClr val="accent2"/>
              </a:solidFill>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50">
                <a:highlight>
                  <a:schemeClr val="dk1"/>
                </a:highlight>
                <a:latin typeface="Roboto"/>
                <a:ea typeface="Roboto"/>
                <a:cs typeface="Roboto"/>
                <a:sym typeface="Roboto"/>
              </a:rPr>
              <a:t>In conclusion, the elements of summary, motivation, contribution, methodology, conclusion, limitations, and synthesis are essential components of academic and research papers. They provide a comprehensive framework for presenting and communicating the key aspects of the work to the audience. By effectively utilizing these elements, authors can convey their research or work in a clear, concise, and impactful manner.</a:t>
            </a:r>
            <a:endParaRPr b="1" sz="1800">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